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9920" r:id="rId4"/>
    <p:sldMasterId id="2147491763" r:id="rId5"/>
    <p:sldMasterId id="2147496126" r:id="rId6"/>
    <p:sldMasterId id="2147496139" r:id="rId7"/>
  </p:sldMasterIdLst>
  <p:notesMasterIdLst>
    <p:notesMasterId r:id="rId110"/>
  </p:notesMasterIdLst>
  <p:handoutMasterIdLst>
    <p:handoutMasterId r:id="rId111"/>
  </p:handoutMasterIdLst>
  <p:sldIdLst>
    <p:sldId id="12971" r:id="rId8"/>
    <p:sldId id="900" r:id="rId9"/>
    <p:sldId id="807" r:id="rId10"/>
    <p:sldId id="394" r:id="rId11"/>
    <p:sldId id="811" r:id="rId12"/>
    <p:sldId id="812" r:id="rId13"/>
    <p:sldId id="809" r:id="rId14"/>
    <p:sldId id="810" r:id="rId15"/>
    <p:sldId id="813" r:id="rId16"/>
    <p:sldId id="814" r:id="rId17"/>
    <p:sldId id="815" r:id="rId18"/>
    <p:sldId id="729" r:id="rId19"/>
    <p:sldId id="818" r:id="rId20"/>
    <p:sldId id="733" r:id="rId21"/>
    <p:sldId id="903" r:id="rId22"/>
    <p:sldId id="859" r:id="rId23"/>
    <p:sldId id="731" r:id="rId24"/>
    <p:sldId id="856" r:id="rId25"/>
    <p:sldId id="737" r:id="rId26"/>
    <p:sldId id="862" r:id="rId27"/>
    <p:sldId id="863" r:id="rId28"/>
    <p:sldId id="739" r:id="rId29"/>
    <p:sldId id="740" r:id="rId30"/>
    <p:sldId id="741" r:id="rId31"/>
    <p:sldId id="752" r:id="rId32"/>
    <p:sldId id="742" r:id="rId33"/>
    <p:sldId id="743" r:id="rId34"/>
    <p:sldId id="744" r:id="rId35"/>
    <p:sldId id="745" r:id="rId36"/>
    <p:sldId id="746" r:id="rId37"/>
    <p:sldId id="747" r:id="rId38"/>
    <p:sldId id="12973" r:id="rId39"/>
    <p:sldId id="12974" r:id="rId40"/>
    <p:sldId id="12976" r:id="rId41"/>
    <p:sldId id="748" r:id="rId42"/>
    <p:sldId id="623" r:id="rId43"/>
    <p:sldId id="898" r:id="rId44"/>
    <p:sldId id="651" r:id="rId45"/>
    <p:sldId id="895" r:id="rId46"/>
    <p:sldId id="12977" r:id="rId47"/>
    <p:sldId id="7015" r:id="rId48"/>
    <p:sldId id="7016" r:id="rId49"/>
    <p:sldId id="12978" r:id="rId50"/>
    <p:sldId id="12979" r:id="rId51"/>
    <p:sldId id="12980" r:id="rId52"/>
    <p:sldId id="12981" r:id="rId53"/>
    <p:sldId id="12982" r:id="rId54"/>
    <p:sldId id="12983" r:id="rId55"/>
    <p:sldId id="831" r:id="rId56"/>
    <p:sldId id="654" r:id="rId57"/>
    <p:sldId id="655" r:id="rId58"/>
    <p:sldId id="656" r:id="rId59"/>
    <p:sldId id="832" r:id="rId60"/>
    <p:sldId id="848" r:id="rId61"/>
    <p:sldId id="849" r:id="rId62"/>
    <p:sldId id="833" r:id="rId63"/>
    <p:sldId id="834" r:id="rId64"/>
    <p:sldId id="835" r:id="rId65"/>
    <p:sldId id="836" r:id="rId66"/>
    <p:sldId id="837" r:id="rId67"/>
    <p:sldId id="838" r:id="rId68"/>
    <p:sldId id="839" r:id="rId69"/>
    <p:sldId id="841" r:id="rId70"/>
    <p:sldId id="840" r:id="rId71"/>
    <p:sldId id="842" r:id="rId72"/>
    <p:sldId id="843" r:id="rId73"/>
    <p:sldId id="844" r:id="rId74"/>
    <p:sldId id="857" r:id="rId75"/>
    <p:sldId id="845" r:id="rId76"/>
    <p:sldId id="847" r:id="rId77"/>
    <p:sldId id="904" r:id="rId78"/>
    <p:sldId id="905" r:id="rId79"/>
    <p:sldId id="7014" r:id="rId80"/>
    <p:sldId id="790" r:id="rId81"/>
    <p:sldId id="864" r:id="rId82"/>
    <p:sldId id="728" r:id="rId83"/>
    <p:sldId id="12972" r:id="rId84"/>
    <p:sldId id="899" r:id="rId85"/>
    <p:sldId id="644" r:id="rId86"/>
    <p:sldId id="866" r:id="rId87"/>
    <p:sldId id="876" r:id="rId88"/>
    <p:sldId id="877" r:id="rId89"/>
    <p:sldId id="883" r:id="rId90"/>
    <p:sldId id="878" r:id="rId91"/>
    <p:sldId id="879" r:id="rId92"/>
    <p:sldId id="880" r:id="rId93"/>
    <p:sldId id="881" r:id="rId94"/>
    <p:sldId id="882" r:id="rId95"/>
    <p:sldId id="885" r:id="rId96"/>
    <p:sldId id="886" r:id="rId97"/>
    <p:sldId id="874" r:id="rId98"/>
    <p:sldId id="888" r:id="rId99"/>
    <p:sldId id="867" r:id="rId100"/>
    <p:sldId id="897" r:id="rId101"/>
    <p:sldId id="869" r:id="rId102"/>
    <p:sldId id="870" r:id="rId103"/>
    <p:sldId id="872" r:id="rId104"/>
    <p:sldId id="890" r:id="rId105"/>
    <p:sldId id="901" r:id="rId106"/>
    <p:sldId id="906" r:id="rId107"/>
    <p:sldId id="902" r:id="rId108"/>
    <p:sldId id="714" r:id="rId109"/>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erer,Henry Mar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7A0000"/>
    <a:srgbClr val="FFFFFF"/>
    <a:srgbClr val="FF3300"/>
    <a:srgbClr val="44546A"/>
    <a:srgbClr val="50B4C8"/>
    <a:srgbClr val="000066"/>
    <a:srgbClr val="000099"/>
    <a:srgbClr val="E8282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404E9-9A2B-4E53-88E7-0A6E17631C58}" v="1" dt="2025-11-06T13:52:44.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90" autoAdjust="0"/>
    <p:restoredTop sz="87415" autoAdjust="0"/>
  </p:normalViewPr>
  <p:slideViewPr>
    <p:cSldViewPr>
      <p:cViewPr varScale="1">
        <p:scale>
          <a:sx n="57" d="100"/>
          <a:sy n="57" d="100"/>
        </p:scale>
        <p:origin x="691" y="2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50" d="100"/>
          <a:sy n="50" d="100"/>
        </p:scale>
        <p:origin x="-2946" y="-24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microsoft.com/office/2016/11/relationships/changesInfo" Target="changesInfos/changesInfo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addSld delSld modSld">
      <pc:chgData name="Susan Peck" userId="904e0207acc3a1a6" providerId="LiveId" clId="{9603E2BD-8268-4A33-978C-48C504CB5CBC}" dt="2025-11-06T13:52:44.802" v="1"/>
      <pc:docMkLst>
        <pc:docMk/>
      </pc:docMkLst>
      <pc:sldChg chg="add del">
        <pc:chgData name="Susan Peck" userId="904e0207acc3a1a6" providerId="LiveId" clId="{9603E2BD-8268-4A33-978C-48C504CB5CBC}" dt="2025-11-06T13:52:44.802" v="1"/>
        <pc:sldMkLst>
          <pc:docMk/>
          <pc:sldMk cId="4000819783" sldId="12972"/>
        </pc:sldMkLst>
      </pc:sldChg>
    </pc:docChg>
  </pc:docChgLst>
  <pc:docChgLst>
    <pc:chgData name="Singh,Puneet" userId="4fba37a6-17ec-49ac-be35-2d95d8457b85" providerId="ADAL" clId="{CA003446-5634-42EA-82CB-11524B8D7867}"/>
    <pc:docChg chg="custSel modSld">
      <pc:chgData name="Singh,Puneet" userId="4fba37a6-17ec-49ac-be35-2d95d8457b85" providerId="ADAL" clId="{CA003446-5634-42EA-82CB-11524B8D7867}" dt="2025-11-05T04:17:39.922" v="236" actId="20577"/>
      <pc:docMkLst>
        <pc:docMk/>
      </pc:docMkLst>
      <pc:sldChg chg="modSp mod">
        <pc:chgData name="Singh,Puneet" userId="4fba37a6-17ec-49ac-be35-2d95d8457b85" providerId="ADAL" clId="{CA003446-5634-42EA-82CB-11524B8D7867}" dt="2025-11-05T04:07:24.590" v="217" actId="1036"/>
        <pc:sldMkLst>
          <pc:docMk/>
          <pc:sldMk cId="0" sldId="651"/>
        </pc:sldMkLst>
        <pc:spChg chg="mod">
          <ac:chgData name="Singh,Puneet" userId="4fba37a6-17ec-49ac-be35-2d95d8457b85" providerId="ADAL" clId="{CA003446-5634-42EA-82CB-11524B8D7867}" dt="2025-11-05T04:07:19.972" v="212" actId="1035"/>
          <ac:spMkLst>
            <pc:docMk/>
            <pc:sldMk cId="0" sldId="651"/>
            <ac:spMk id="3" creationId="{07DD7E68-B942-7571-61C6-409B3D23F167}"/>
          </ac:spMkLst>
        </pc:spChg>
        <pc:spChg chg="mod">
          <ac:chgData name="Singh,Puneet" userId="4fba37a6-17ec-49ac-be35-2d95d8457b85" providerId="ADAL" clId="{CA003446-5634-42EA-82CB-11524B8D7867}" dt="2025-11-05T04:07:10.971" v="209"/>
          <ac:spMkLst>
            <pc:docMk/>
            <pc:sldMk cId="0" sldId="651"/>
            <ac:spMk id="6" creationId="{841EDD9F-45E3-3B01-BEA4-7C1B21B8DA8E}"/>
          </ac:spMkLst>
        </pc:spChg>
        <pc:spChg chg="mod">
          <ac:chgData name="Singh,Puneet" userId="4fba37a6-17ec-49ac-be35-2d95d8457b85" providerId="ADAL" clId="{CA003446-5634-42EA-82CB-11524B8D7867}" dt="2025-11-05T04:07:24.590" v="217" actId="1036"/>
          <ac:spMkLst>
            <pc:docMk/>
            <pc:sldMk cId="0" sldId="651"/>
            <ac:spMk id="138242" creationId="{409874BD-DA13-C66C-111B-38D46899A5EF}"/>
          </ac:spMkLst>
        </pc:spChg>
      </pc:sldChg>
      <pc:sldChg chg="modSp mod">
        <pc:chgData name="Singh,Puneet" userId="4fba37a6-17ec-49ac-be35-2d95d8457b85" providerId="ADAL" clId="{CA003446-5634-42EA-82CB-11524B8D7867}" dt="2025-11-05T04:13:52.187" v="232" actId="20577"/>
        <pc:sldMkLst>
          <pc:docMk/>
          <pc:sldMk cId="0" sldId="654"/>
        </pc:sldMkLst>
        <pc:spChg chg="mod">
          <ac:chgData name="Singh,Puneet" userId="4fba37a6-17ec-49ac-be35-2d95d8457b85" providerId="ADAL" clId="{CA003446-5634-42EA-82CB-11524B8D7867}" dt="2025-11-05T04:13:52.187" v="232" actId="20577"/>
          <ac:spMkLst>
            <pc:docMk/>
            <pc:sldMk cId="0" sldId="654"/>
            <ac:spMk id="347139" creationId="{FBAEB369-6C7F-6CF1-3D2F-FAC583B3EA59}"/>
          </ac:spMkLst>
        </pc:spChg>
      </pc:sldChg>
      <pc:sldChg chg="addSp delSp modSp mod">
        <pc:chgData name="Singh,Puneet" userId="4fba37a6-17ec-49ac-be35-2d95d8457b85" providerId="ADAL" clId="{CA003446-5634-42EA-82CB-11524B8D7867}" dt="2025-11-05T03:51:50.837" v="23" actId="164"/>
        <pc:sldMkLst>
          <pc:docMk/>
          <pc:sldMk cId="0" sldId="895"/>
        </pc:sldMkLst>
        <pc:spChg chg="mod">
          <ac:chgData name="Singh,Puneet" userId="4fba37a6-17ec-49ac-be35-2d95d8457b85" providerId="ADAL" clId="{CA003446-5634-42EA-82CB-11524B8D7867}" dt="2025-11-05T03:49:01.641" v="1" actId="20577"/>
          <ac:spMkLst>
            <pc:docMk/>
            <pc:sldMk cId="0" sldId="895"/>
            <ac:spMk id="2" creationId="{B43D41E8-ACA0-D8E3-3E66-E58E18D5A198}"/>
          </ac:spMkLst>
        </pc:spChg>
        <pc:spChg chg="add mod">
          <ac:chgData name="Singh,Puneet" userId="4fba37a6-17ec-49ac-be35-2d95d8457b85" providerId="ADAL" clId="{CA003446-5634-42EA-82CB-11524B8D7867}" dt="2025-11-05T03:51:50.837" v="23" actId="164"/>
          <ac:spMkLst>
            <pc:docMk/>
            <pc:sldMk cId="0" sldId="895"/>
            <ac:spMk id="5" creationId="{41BABC27-8076-59F6-5C95-9AC9F7813E6E}"/>
          </ac:spMkLst>
        </pc:spChg>
        <pc:spChg chg="mod ord">
          <ac:chgData name="Singh,Puneet" userId="4fba37a6-17ec-49ac-be35-2d95d8457b85" providerId="ADAL" clId="{CA003446-5634-42EA-82CB-11524B8D7867}" dt="2025-11-05T03:51:50.837" v="23" actId="164"/>
          <ac:spMkLst>
            <pc:docMk/>
            <pc:sldMk cId="0" sldId="895"/>
            <ac:spMk id="343042" creationId="{3E784B9C-A1F3-2554-DBC8-1A54C545AD21}"/>
          </ac:spMkLst>
        </pc:spChg>
        <pc:grpChg chg="add mod">
          <ac:chgData name="Singh,Puneet" userId="4fba37a6-17ec-49ac-be35-2d95d8457b85" providerId="ADAL" clId="{CA003446-5634-42EA-82CB-11524B8D7867}" dt="2025-11-05T03:51:50.837" v="23" actId="164"/>
          <ac:grpSpMkLst>
            <pc:docMk/>
            <pc:sldMk cId="0" sldId="895"/>
            <ac:grpSpMk id="6" creationId="{A9089395-EA54-563B-66BB-A295F942BE2D}"/>
          </ac:grpSpMkLst>
        </pc:grpChg>
        <pc:picChg chg="add mod modCrop">
          <ac:chgData name="Singh,Puneet" userId="4fba37a6-17ec-49ac-be35-2d95d8457b85" providerId="ADAL" clId="{CA003446-5634-42EA-82CB-11524B8D7867}" dt="2025-11-05T03:51:50.837" v="23" actId="164"/>
          <ac:picMkLst>
            <pc:docMk/>
            <pc:sldMk cId="0" sldId="895"/>
            <ac:picMk id="4" creationId="{16227DCC-6FDC-3E90-5E97-713245BB6DEB}"/>
          </ac:picMkLst>
        </pc:picChg>
        <pc:picChg chg="del">
          <ac:chgData name="Singh,Puneet" userId="4fba37a6-17ec-49ac-be35-2d95d8457b85" providerId="ADAL" clId="{CA003446-5634-42EA-82CB-11524B8D7867}" dt="2025-11-05T03:49:51.502" v="2" actId="478"/>
          <ac:picMkLst>
            <pc:docMk/>
            <pc:sldMk cId="0" sldId="895"/>
            <ac:picMk id="8" creationId="{96E5DEA9-0106-7E56-0D80-128F1EBB9E04}"/>
          </ac:picMkLst>
        </pc:picChg>
      </pc:sldChg>
      <pc:sldChg chg="modSp mod">
        <pc:chgData name="Singh,Puneet" userId="4fba37a6-17ec-49ac-be35-2d95d8457b85" providerId="ADAL" clId="{CA003446-5634-42EA-82CB-11524B8D7867}" dt="2025-11-05T04:05:49.226" v="178" actId="1036"/>
        <pc:sldMkLst>
          <pc:docMk/>
          <pc:sldMk cId="0" sldId="898"/>
        </pc:sldMkLst>
        <pc:spChg chg="mod">
          <ac:chgData name="Singh,Puneet" userId="4fba37a6-17ec-49ac-be35-2d95d8457b85" providerId="ADAL" clId="{CA003446-5634-42EA-82CB-11524B8D7867}" dt="2025-11-05T04:05:49.226" v="178" actId="1036"/>
          <ac:spMkLst>
            <pc:docMk/>
            <pc:sldMk cId="0" sldId="898"/>
            <ac:spMk id="2" creationId="{C9F0DCF5-4899-F045-51CD-6D76A7B78ECB}"/>
          </ac:spMkLst>
        </pc:spChg>
        <pc:spChg chg="mod">
          <ac:chgData name="Singh,Puneet" userId="4fba37a6-17ec-49ac-be35-2d95d8457b85" providerId="ADAL" clId="{CA003446-5634-42EA-82CB-11524B8D7867}" dt="2025-11-05T04:01:47.013" v="38" actId="20577"/>
          <ac:spMkLst>
            <pc:docMk/>
            <pc:sldMk cId="0" sldId="898"/>
            <ac:spMk id="137218" creationId="{BDBDA243-3324-B80C-2B72-0318115AFE03}"/>
          </ac:spMkLst>
        </pc:spChg>
        <pc:spChg chg="mod">
          <ac:chgData name="Singh,Puneet" userId="4fba37a6-17ec-49ac-be35-2d95d8457b85" providerId="ADAL" clId="{CA003446-5634-42EA-82CB-11524B8D7867}" dt="2025-11-05T04:04:41.734" v="174" actId="20577"/>
          <ac:spMkLst>
            <pc:docMk/>
            <pc:sldMk cId="0" sldId="898"/>
            <ac:spMk id="339971" creationId="{4B431511-3906-4484-514D-A1AC2D473A4A}"/>
          </ac:spMkLst>
        </pc:spChg>
      </pc:sldChg>
      <pc:sldChg chg="modSp mod">
        <pc:chgData name="Singh,Puneet" userId="4fba37a6-17ec-49ac-be35-2d95d8457b85" providerId="ADAL" clId="{CA003446-5634-42EA-82CB-11524B8D7867}" dt="2025-11-05T04:16:58.013" v="235" actId="20577"/>
        <pc:sldMkLst>
          <pc:docMk/>
          <pc:sldMk cId="0" sldId="901"/>
        </pc:sldMkLst>
        <pc:spChg chg="mod">
          <ac:chgData name="Singh,Puneet" userId="4fba37a6-17ec-49ac-be35-2d95d8457b85" providerId="ADAL" clId="{CA003446-5634-42EA-82CB-11524B8D7867}" dt="2025-11-05T04:16:58.013" v="235" actId="20577"/>
          <ac:spMkLst>
            <pc:docMk/>
            <pc:sldMk cId="0" sldId="901"/>
            <ac:spMk id="421891" creationId="{72EF7626-A864-773F-8648-62681D8F6F62}"/>
          </ac:spMkLst>
        </pc:spChg>
      </pc:sldChg>
      <pc:sldChg chg="modSp mod">
        <pc:chgData name="Singh,Puneet" userId="4fba37a6-17ec-49ac-be35-2d95d8457b85" providerId="ADAL" clId="{CA003446-5634-42EA-82CB-11524B8D7867}" dt="2025-11-05T04:17:39.922" v="236" actId="20577"/>
        <pc:sldMkLst>
          <pc:docMk/>
          <pc:sldMk cId="0" sldId="902"/>
        </pc:sldMkLst>
        <pc:spChg chg="mod">
          <ac:chgData name="Singh,Puneet" userId="4fba37a6-17ec-49ac-be35-2d95d8457b85" providerId="ADAL" clId="{CA003446-5634-42EA-82CB-11524B8D7867}" dt="2025-11-05T04:17:39.922" v="236" actId="20577"/>
          <ac:spMkLst>
            <pc:docMk/>
            <pc:sldMk cId="0" sldId="902"/>
            <ac:spMk id="422915" creationId="{D630F2F2-EDAE-3A99-7704-37987E5137BE}"/>
          </ac:spMkLst>
        </pc:spChg>
      </pc:sldChg>
      <pc:sldChg chg="addSp delSp modSp mod">
        <pc:chgData name="Singh,Puneet" userId="4fba37a6-17ec-49ac-be35-2d95d8457b85" providerId="ADAL" clId="{CA003446-5634-42EA-82CB-11524B8D7867}" dt="2025-11-05T03:53:13.942" v="36" actId="1076"/>
        <pc:sldMkLst>
          <pc:docMk/>
          <pc:sldMk cId="2139193751" sldId="12977"/>
        </pc:sldMkLst>
        <pc:spChg chg="mod">
          <ac:chgData name="Singh,Puneet" userId="4fba37a6-17ec-49ac-be35-2d95d8457b85" providerId="ADAL" clId="{CA003446-5634-42EA-82CB-11524B8D7867}" dt="2025-11-05T03:52:01.130" v="25" actId="20577"/>
          <ac:spMkLst>
            <pc:docMk/>
            <pc:sldMk cId="2139193751" sldId="12977"/>
            <ac:spMk id="2" creationId="{B43D41E8-ACA0-D8E3-3E66-E58E18D5A198}"/>
          </ac:spMkLst>
        </pc:spChg>
        <pc:picChg chg="del">
          <ac:chgData name="Singh,Puneet" userId="4fba37a6-17ec-49ac-be35-2d95d8457b85" providerId="ADAL" clId="{CA003446-5634-42EA-82CB-11524B8D7867}" dt="2025-11-05T03:52:37.781" v="26" actId="478"/>
          <ac:picMkLst>
            <pc:docMk/>
            <pc:sldMk cId="2139193751" sldId="12977"/>
            <ac:picMk id="4" creationId="{C45B3085-C9B3-A45C-2DF8-D3F32E56ACE3}"/>
          </ac:picMkLst>
        </pc:picChg>
        <pc:picChg chg="add mod modCrop">
          <ac:chgData name="Singh,Puneet" userId="4fba37a6-17ec-49ac-be35-2d95d8457b85" providerId="ADAL" clId="{CA003446-5634-42EA-82CB-11524B8D7867}" dt="2025-11-05T03:53:13.942" v="36" actId="1076"/>
          <ac:picMkLst>
            <pc:docMk/>
            <pc:sldMk cId="2139193751" sldId="12977"/>
            <ac:picMk id="5" creationId="{2A33C821-D3D6-8A3A-F22C-FBAD3D802E9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O%20NAME:Mila:AMAROS%20finale%20analyse:presentaties:ASCO:finale%20presentatie:aanvullende%20figuren:staafdiagrammen%20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Sheet1!$B$31</c:f>
              <c:strCache>
                <c:ptCount val="1"/>
                <c:pt idx="0">
                  <c:v>ALND</c:v>
                </c:pt>
              </c:strCache>
            </c:strRef>
          </c:tx>
          <c:invertIfNegative val="0"/>
          <c:cat>
            <c:numRef>
              <c:f>Sheet1!$A$32:$A$34</c:f>
              <c:numCache>
                <c:formatCode>General</c:formatCode>
                <c:ptCount val="3"/>
                <c:pt idx="0">
                  <c:v>1</c:v>
                </c:pt>
                <c:pt idx="1">
                  <c:v>3</c:v>
                </c:pt>
                <c:pt idx="2">
                  <c:v>5</c:v>
                </c:pt>
              </c:numCache>
            </c:numRef>
          </c:cat>
          <c:val>
            <c:numRef>
              <c:f>Sheet1!$B$32:$B$34</c:f>
              <c:numCache>
                <c:formatCode>General</c:formatCode>
                <c:ptCount val="3"/>
                <c:pt idx="0">
                  <c:v>40</c:v>
                </c:pt>
                <c:pt idx="1">
                  <c:v>29.8</c:v>
                </c:pt>
                <c:pt idx="2">
                  <c:v>28</c:v>
                </c:pt>
              </c:numCache>
            </c:numRef>
          </c:val>
          <c:extLst>
            <c:ext xmlns:c16="http://schemas.microsoft.com/office/drawing/2014/chart" uri="{C3380CC4-5D6E-409C-BE32-E72D297353CC}">
              <c16:uniqueId val="{00000000-C49F-42DF-9D95-A37DA01CFB57}"/>
            </c:ext>
          </c:extLst>
        </c:ser>
        <c:ser>
          <c:idx val="1"/>
          <c:order val="1"/>
          <c:tx>
            <c:strRef>
              <c:f>Sheet1!$C$31</c:f>
              <c:strCache>
                <c:ptCount val="1"/>
                <c:pt idx="0">
                  <c:v>AxRT</c:v>
                </c:pt>
              </c:strCache>
            </c:strRef>
          </c:tx>
          <c:invertIfNegative val="0"/>
          <c:cat>
            <c:numRef>
              <c:f>Sheet1!$A$32:$A$34</c:f>
              <c:numCache>
                <c:formatCode>General</c:formatCode>
                <c:ptCount val="3"/>
                <c:pt idx="0">
                  <c:v>1</c:v>
                </c:pt>
                <c:pt idx="1">
                  <c:v>3</c:v>
                </c:pt>
                <c:pt idx="2">
                  <c:v>5</c:v>
                </c:pt>
              </c:numCache>
            </c:numRef>
          </c:cat>
          <c:val>
            <c:numRef>
              <c:f>Sheet1!$C$32:$C$34</c:f>
              <c:numCache>
                <c:formatCode>General</c:formatCode>
                <c:ptCount val="3"/>
                <c:pt idx="0">
                  <c:v>21.7</c:v>
                </c:pt>
                <c:pt idx="1">
                  <c:v>16.7</c:v>
                </c:pt>
                <c:pt idx="2">
                  <c:v>13.6</c:v>
                </c:pt>
              </c:numCache>
            </c:numRef>
          </c:val>
          <c:extLst>
            <c:ext xmlns:c16="http://schemas.microsoft.com/office/drawing/2014/chart" uri="{C3380CC4-5D6E-409C-BE32-E72D297353CC}">
              <c16:uniqueId val="{00000001-C49F-42DF-9D95-A37DA01CFB57}"/>
            </c:ext>
          </c:extLst>
        </c:ser>
        <c:dLbls>
          <c:showLegendKey val="0"/>
          <c:showVal val="0"/>
          <c:showCatName val="0"/>
          <c:showSerName val="0"/>
          <c:showPercent val="0"/>
          <c:showBubbleSize val="0"/>
        </c:dLbls>
        <c:gapWidth val="150"/>
        <c:shape val="box"/>
        <c:axId val="199305856"/>
        <c:axId val="199307648"/>
        <c:axId val="0"/>
      </c:bar3DChart>
      <c:catAx>
        <c:axId val="199305856"/>
        <c:scaling>
          <c:orientation val="minMax"/>
        </c:scaling>
        <c:delete val="0"/>
        <c:axPos val="b"/>
        <c:numFmt formatCode="General" sourceLinked="1"/>
        <c:majorTickMark val="out"/>
        <c:minorTickMark val="none"/>
        <c:tickLblPos val="nextTo"/>
        <c:txPr>
          <a:bodyPr/>
          <a:lstStyle/>
          <a:p>
            <a:pPr>
              <a:defRPr lang="nl-NL" sz="1800"/>
            </a:pPr>
            <a:endParaRPr lang="en-US"/>
          </a:p>
        </c:txPr>
        <c:crossAx val="199307648"/>
        <c:crosses val="autoZero"/>
        <c:auto val="1"/>
        <c:lblAlgn val="ctr"/>
        <c:lblOffset val="100"/>
        <c:noMultiLvlLbl val="0"/>
      </c:catAx>
      <c:valAx>
        <c:axId val="199307648"/>
        <c:scaling>
          <c:orientation val="minMax"/>
        </c:scaling>
        <c:delete val="0"/>
        <c:axPos val="l"/>
        <c:majorGridlines/>
        <c:numFmt formatCode="General" sourceLinked="1"/>
        <c:majorTickMark val="out"/>
        <c:minorTickMark val="none"/>
        <c:tickLblPos val="nextTo"/>
        <c:txPr>
          <a:bodyPr/>
          <a:lstStyle/>
          <a:p>
            <a:pPr>
              <a:defRPr lang="nl-NL"/>
            </a:pPr>
            <a:endParaRPr lang="en-US"/>
          </a:p>
        </c:txPr>
        <c:crossAx val="199305856"/>
        <c:crosses val="autoZero"/>
        <c:crossBetween val="between"/>
      </c:valAx>
      <c:spPr>
        <a:noFill/>
        <a:ln w="25400">
          <a:noFill/>
        </a:ln>
      </c:spPr>
    </c:plotArea>
    <c:legend>
      <c:legendPos val="r"/>
      <c:overlay val="0"/>
      <c:txPr>
        <a:bodyPr/>
        <a:lstStyle/>
        <a:p>
          <a:pPr>
            <a:defRPr lang="nl-NL" sz="1800"/>
          </a:pPr>
          <a:endParaRPr lang="en-US"/>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0.64045</cdr:x>
      <cdr:y>0.20269</cdr:y>
    </cdr:from>
    <cdr:to>
      <cdr:x>0.74532</cdr:x>
      <cdr:y>0.27165</cdr:y>
    </cdr:to>
    <cdr:sp macro="" textlink="">
      <cdr:nvSpPr>
        <cdr:cNvPr id="2" name="Text Box 14"/>
        <cdr:cNvSpPr txBox="1">
          <a:spLocks xmlns:a="http://schemas.openxmlformats.org/drawingml/2006/main" noChangeArrowheads="1"/>
        </cdr:cNvSpPr>
      </cdr:nvSpPr>
      <cdr:spPr bwMode="auto">
        <a:xfrm xmlns:a="http://schemas.openxmlformats.org/drawingml/2006/main">
          <a:off x="4462387" y="762000"/>
          <a:ext cx="730690" cy="259249"/>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a:prstTxWarp prst="textNoShape">
            <a:avLst/>
          </a:prstTxWarp>
          <a:spAutoFit/>
        </a:bodyPr>
        <a:lstStyle xmlns:a="http://schemas.openxmlformats.org/drawingml/2006/main">
          <a:defPPr>
            <a:defRPr lang="en-US"/>
          </a:defPPr>
          <a:lvl1pPr algn="ctr" rtl="0" fontAlgn="base">
            <a:spcBef>
              <a:spcPct val="0"/>
            </a:spcBef>
            <a:spcAft>
              <a:spcPct val="0"/>
            </a:spcAft>
            <a:defRPr b="1" kern="1200">
              <a:solidFill>
                <a:sysClr val="windowText" lastClr="000000"/>
              </a:solidFill>
              <a:latin typeface="Arial" charset="0"/>
            </a:defRPr>
          </a:lvl1pPr>
          <a:lvl2pPr marL="457200" algn="ctr" rtl="0" fontAlgn="base">
            <a:spcBef>
              <a:spcPct val="0"/>
            </a:spcBef>
            <a:spcAft>
              <a:spcPct val="0"/>
            </a:spcAft>
            <a:defRPr b="1" kern="1200">
              <a:solidFill>
                <a:sysClr val="windowText" lastClr="000000"/>
              </a:solidFill>
              <a:latin typeface="Arial" charset="0"/>
            </a:defRPr>
          </a:lvl2pPr>
          <a:lvl3pPr marL="914400" algn="ctr" rtl="0" fontAlgn="base">
            <a:spcBef>
              <a:spcPct val="0"/>
            </a:spcBef>
            <a:spcAft>
              <a:spcPct val="0"/>
            </a:spcAft>
            <a:defRPr b="1" kern="1200">
              <a:solidFill>
                <a:sysClr val="windowText" lastClr="000000"/>
              </a:solidFill>
              <a:latin typeface="Arial" charset="0"/>
            </a:defRPr>
          </a:lvl3pPr>
          <a:lvl4pPr marL="1371600" algn="ctr" rtl="0" fontAlgn="base">
            <a:spcBef>
              <a:spcPct val="0"/>
            </a:spcBef>
            <a:spcAft>
              <a:spcPct val="0"/>
            </a:spcAft>
            <a:defRPr b="1" kern="1200">
              <a:solidFill>
                <a:sysClr val="windowText" lastClr="000000"/>
              </a:solidFill>
              <a:latin typeface="Arial" charset="0"/>
            </a:defRPr>
          </a:lvl4pPr>
          <a:lvl5pPr marL="1828800" algn="ctr" rtl="0" fontAlgn="base">
            <a:spcBef>
              <a:spcPct val="0"/>
            </a:spcBef>
            <a:spcAft>
              <a:spcPct val="0"/>
            </a:spcAft>
            <a:defRPr b="1" kern="1200">
              <a:solidFill>
                <a:sysClr val="windowText" lastClr="000000"/>
              </a:solidFill>
              <a:latin typeface="Arial" charset="0"/>
            </a:defRPr>
          </a:lvl5pPr>
          <a:lvl6pPr marL="2286000" algn="l" defTabSz="457200" rtl="0" eaLnBrk="1" latinLnBrk="0" hangingPunct="1">
            <a:defRPr b="1" kern="1200">
              <a:solidFill>
                <a:sysClr val="windowText" lastClr="000000"/>
              </a:solidFill>
              <a:latin typeface="Arial" charset="0"/>
            </a:defRPr>
          </a:lvl6pPr>
          <a:lvl7pPr marL="2743200" algn="l" defTabSz="457200" rtl="0" eaLnBrk="1" latinLnBrk="0" hangingPunct="1">
            <a:defRPr b="1" kern="1200">
              <a:solidFill>
                <a:sysClr val="windowText" lastClr="000000"/>
              </a:solidFill>
              <a:latin typeface="Arial" charset="0"/>
            </a:defRPr>
          </a:lvl7pPr>
          <a:lvl8pPr marL="3200400" algn="l" defTabSz="457200" rtl="0" eaLnBrk="1" latinLnBrk="0" hangingPunct="1">
            <a:defRPr b="1" kern="1200">
              <a:solidFill>
                <a:sysClr val="windowText" lastClr="000000"/>
              </a:solidFill>
              <a:latin typeface="Arial" charset="0"/>
            </a:defRPr>
          </a:lvl8pPr>
          <a:lvl9pPr marL="3657600" algn="l" defTabSz="457200" rtl="0" eaLnBrk="1" latinLnBrk="0" hangingPunct="1">
            <a:defRPr b="1" kern="1200">
              <a:solidFill>
                <a:sysClr val="windowText" lastClr="000000"/>
              </a:solidFill>
              <a:latin typeface="Arial" charset="0"/>
            </a:defRPr>
          </a:lvl9pPr>
        </a:lstStyle>
        <a:p xmlns:a="http://schemas.openxmlformats.org/drawingml/2006/main">
          <a:pPr algn="l" defTabSz="457200">
            <a:spcBef>
              <a:spcPct val="50000"/>
            </a:spcBef>
            <a:buFont typeface="Arial" charset="0"/>
            <a:buNone/>
          </a:pPr>
          <a:r>
            <a:rPr lang="nl-NL" sz="1400" dirty="0">
              <a:solidFill>
                <a:srgbClr val="3366FF"/>
              </a:solidFill>
              <a:ea typeface="Arial" charset="0"/>
              <a:cs typeface="Arial" charset="0"/>
            </a:rPr>
            <a:t>28.0%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F8DE8EE-47F1-119E-34F4-2A6AFD569DBD}"/>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defTabSz="931863">
              <a:defRPr sz="1200"/>
            </a:lvl1pPr>
          </a:lstStyle>
          <a:p>
            <a:pPr>
              <a:defRPr/>
            </a:pPr>
            <a:endParaRPr lang="en-US"/>
          </a:p>
        </p:txBody>
      </p:sp>
      <p:sp>
        <p:nvSpPr>
          <p:cNvPr id="75779" name="Rectangle 3">
            <a:extLst>
              <a:ext uri="{FF2B5EF4-FFF2-40B4-BE49-F238E27FC236}">
                <a16:creationId xmlns:a16="http://schemas.microsoft.com/office/drawing/2014/main" id="{EE2AC0A5-A87D-3D8C-ADE4-F485776446AC}"/>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algn="r" defTabSz="931863">
              <a:defRPr sz="1200"/>
            </a:lvl1pPr>
          </a:lstStyle>
          <a:p>
            <a:pPr>
              <a:defRPr/>
            </a:pPr>
            <a:endParaRPr lang="en-US"/>
          </a:p>
        </p:txBody>
      </p:sp>
      <p:sp>
        <p:nvSpPr>
          <p:cNvPr id="272388" name="Rectangle 4">
            <a:extLst>
              <a:ext uri="{FF2B5EF4-FFF2-40B4-BE49-F238E27FC236}">
                <a16:creationId xmlns:a16="http://schemas.microsoft.com/office/drawing/2014/main" id="{A0C22CC4-FD5A-20BF-9B70-87DE587E40BC}"/>
              </a:ext>
            </a:extLst>
          </p:cNvPr>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a:extLst>
              <a:ext uri="{FF2B5EF4-FFF2-40B4-BE49-F238E27FC236}">
                <a16:creationId xmlns:a16="http://schemas.microsoft.com/office/drawing/2014/main" id="{08A03366-A68F-65D6-1732-6BAE3DEE6905}"/>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a:extLst>
              <a:ext uri="{FF2B5EF4-FFF2-40B4-BE49-F238E27FC236}">
                <a16:creationId xmlns:a16="http://schemas.microsoft.com/office/drawing/2014/main" id="{84E3774A-E648-DDE5-1E11-9D826420B3EA}"/>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defTabSz="931863">
              <a:defRPr sz="1200"/>
            </a:lvl1pPr>
          </a:lstStyle>
          <a:p>
            <a:pPr>
              <a:defRPr/>
            </a:pPr>
            <a:endParaRPr lang="en-US"/>
          </a:p>
        </p:txBody>
      </p:sp>
      <p:sp>
        <p:nvSpPr>
          <p:cNvPr id="75783" name="Rectangle 7">
            <a:extLst>
              <a:ext uri="{FF2B5EF4-FFF2-40B4-BE49-F238E27FC236}">
                <a16:creationId xmlns:a16="http://schemas.microsoft.com/office/drawing/2014/main" id="{CDB337BB-15FE-C7B5-D99A-28ECEE893AB0}"/>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algn="r" defTabSz="931863">
              <a:defRPr sz="1200"/>
            </a:lvl1pPr>
          </a:lstStyle>
          <a:p>
            <a:pPr>
              <a:defRPr/>
            </a:pPr>
            <a:fld id="{6919E067-0C9D-4DCC-8AB5-B8A8933B02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jco.ascopubs.org/external-ref?link_type=CLINTRIALGOV&amp;access_num=NCT01901094"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v_Ln11PFvVg"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C585405A-B09C-93AE-4DCF-A271BB674861}"/>
              </a:ext>
            </a:extLst>
          </p:cNvPr>
          <p:cNvSpPr>
            <a:spLocks noGrp="1" noRot="1" noChangeAspect="1" noChangeArrowheads="1" noTextEdit="1"/>
          </p:cNvSpPr>
          <p:nvPr>
            <p:ph type="sldImg"/>
          </p:nvPr>
        </p:nvSpPr>
        <p:spPr>
          <a:xfrm>
            <a:off x="407988" y="696913"/>
            <a:ext cx="6197600" cy="3486150"/>
          </a:xfrm>
          <a:ln/>
        </p:spPr>
      </p:sp>
      <p:sp>
        <p:nvSpPr>
          <p:cNvPr id="276483" name="Rectangle 3">
            <a:extLst>
              <a:ext uri="{FF2B5EF4-FFF2-40B4-BE49-F238E27FC236}">
                <a16:creationId xmlns:a16="http://schemas.microsoft.com/office/drawing/2014/main" id="{0715E26A-6727-F52E-92F7-884D88B10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a:extLst>
              <a:ext uri="{FF2B5EF4-FFF2-40B4-BE49-F238E27FC236}">
                <a16:creationId xmlns:a16="http://schemas.microsoft.com/office/drawing/2014/main" id="{D15C52C2-8251-DE50-8083-51A6A1B62D92}"/>
              </a:ext>
            </a:extLst>
          </p:cNvPr>
          <p:cNvSpPr>
            <a:spLocks noGrp="1" noRot="1" noChangeAspect="1" noChangeArrowheads="1" noTextEdit="1"/>
          </p:cNvSpPr>
          <p:nvPr>
            <p:ph type="sldImg"/>
          </p:nvPr>
        </p:nvSpPr>
        <p:spPr>
          <a:xfrm>
            <a:off x="407988" y="696913"/>
            <a:ext cx="6197600" cy="3486150"/>
          </a:xfrm>
          <a:ln/>
        </p:spPr>
      </p:sp>
      <p:sp>
        <p:nvSpPr>
          <p:cNvPr id="296963" name="Notes Placeholder 2">
            <a:extLst>
              <a:ext uri="{FF2B5EF4-FFF2-40B4-BE49-F238E27FC236}">
                <a16:creationId xmlns:a16="http://schemas.microsoft.com/office/drawing/2014/main" id="{7B2CCF44-AB70-26EC-80CE-BBF8F50B5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ARS question</a:t>
            </a:r>
          </a:p>
          <a:p>
            <a:r>
              <a:rPr lang="en-US" altLang="en-US" dirty="0"/>
              <a:t>Compared with axillary dissection, data from a randomized trial shows that patients having a sentinel node biopsy alone have less frequent:</a:t>
            </a:r>
          </a:p>
          <a:p>
            <a:r>
              <a:rPr lang="en-US" altLang="en-US" dirty="0"/>
              <a:t>A.	Shoulder deficits </a:t>
            </a:r>
          </a:p>
          <a:p>
            <a:r>
              <a:rPr lang="en-US" altLang="en-US" dirty="0"/>
              <a:t>B.	Evidence of lymphedema</a:t>
            </a:r>
          </a:p>
          <a:p>
            <a:r>
              <a:rPr lang="en-US" altLang="en-US" dirty="0"/>
              <a:t>C.	Numbness and armed tingling</a:t>
            </a:r>
          </a:p>
          <a:p>
            <a:r>
              <a:rPr lang="en-US" altLang="en-US" dirty="0"/>
              <a:t>D.	All of the above</a:t>
            </a:r>
          </a:p>
          <a:p>
            <a:endParaRPr lang="en-US" altLang="en-US" dirty="0"/>
          </a:p>
        </p:txBody>
      </p:sp>
      <p:sp>
        <p:nvSpPr>
          <p:cNvPr id="296964" name="Slide Number Placeholder 3">
            <a:extLst>
              <a:ext uri="{FF2B5EF4-FFF2-40B4-BE49-F238E27FC236}">
                <a16:creationId xmlns:a16="http://schemas.microsoft.com/office/drawing/2014/main" id="{C4567549-CEAF-8520-2F33-FAA085836D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3ED79AF9-7B00-4745-981B-2ACC28DD61FE}" type="slidenum">
              <a:rPr lang="en-US" altLang="en-US" sz="1200" smtClean="0">
                <a:solidFill>
                  <a:srgbClr val="000000"/>
                </a:solidFill>
              </a:rPr>
              <a:pPr/>
              <a:t>11</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8C85BCCB-C804-59C7-5979-0FACBE428F5F}"/>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FF1C3BF-8107-475F-830A-F802EB7847C2}" type="slidenum">
              <a:rPr lang="en-US" altLang="en-US">
                <a:latin typeface="Arial" panose="020B0604020202020204" pitchFamily="34" charset="0"/>
                <a:cs typeface="Arial" panose="020B0604020202020204" pitchFamily="34" charset="0"/>
              </a:rPr>
              <a:pPr algn="r" eaLnBrk="1" hangingPunct="1">
                <a:spcBef>
                  <a:spcPct val="0"/>
                </a:spcBef>
              </a:pPr>
              <a:t>12</a:t>
            </a:fld>
            <a:endParaRPr lang="en-US" altLang="en-US">
              <a:latin typeface="Arial" panose="020B0604020202020204" pitchFamily="34" charset="0"/>
              <a:cs typeface="Arial" panose="020B0604020202020204" pitchFamily="34" charset="0"/>
            </a:endParaRPr>
          </a:p>
        </p:txBody>
      </p:sp>
      <p:sp>
        <p:nvSpPr>
          <p:cNvPr id="299011" name="Rectangle 2">
            <a:extLst>
              <a:ext uri="{FF2B5EF4-FFF2-40B4-BE49-F238E27FC236}">
                <a16:creationId xmlns:a16="http://schemas.microsoft.com/office/drawing/2014/main" id="{44A8773D-D497-3CA1-F0D7-5EF7D2869983}"/>
              </a:ext>
            </a:extLst>
          </p:cNvPr>
          <p:cNvSpPr>
            <a:spLocks noGrp="1" noRot="1" noChangeAspect="1" noChangeArrowheads="1" noTextEdit="1"/>
          </p:cNvSpPr>
          <p:nvPr>
            <p:ph type="sldImg"/>
          </p:nvPr>
        </p:nvSpPr>
        <p:spPr>
          <a:xfrm>
            <a:off x="407988" y="696913"/>
            <a:ext cx="6197600" cy="3486150"/>
          </a:xfrm>
          <a:ln/>
        </p:spPr>
      </p:sp>
      <p:sp>
        <p:nvSpPr>
          <p:cNvPr id="299012" name="Rectangle 3">
            <a:extLst>
              <a:ext uri="{FF2B5EF4-FFF2-40B4-BE49-F238E27FC236}">
                <a16:creationId xmlns:a16="http://schemas.microsoft.com/office/drawing/2014/main" id="{C3A11B29-B54B-D456-4283-ECAF9DC040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r>
              <a:rPr lang="en-US" altLang="en-US" dirty="0">
                <a:latin typeface="Arial" panose="020B0604020202020204" pitchFamily="34" charset="0"/>
                <a:cs typeface="Arial" panose="020B0604020202020204" pitchFamily="34" charset="0"/>
              </a:rPr>
              <a:t>REMEMBER– you give good data on LRR among pts w ALND in this study- -point is that LRR is very </a:t>
            </a:r>
            <a:r>
              <a:rPr lang="en-US" altLang="en-US" dirty="0" err="1">
                <a:latin typeface="Arial" panose="020B0604020202020204" pitchFamily="34" charset="0"/>
                <a:cs typeface="Arial" panose="020B0604020202020204" pitchFamily="34" charset="0"/>
              </a:rPr>
              <a:t>very</a:t>
            </a:r>
            <a:r>
              <a:rPr lang="en-US" altLang="en-US" dirty="0">
                <a:latin typeface="Arial" panose="020B0604020202020204" pitchFamily="34" charset="0"/>
                <a:cs typeface="Arial" panose="020B0604020202020204" pitchFamily="34" charset="0"/>
              </a:rPr>
              <a:t> low- -</a:t>
            </a:r>
          </a:p>
          <a:p>
            <a:pPr eaLnBrk="1" hangingPunct="1"/>
            <a:r>
              <a:rPr lang="en-US" altLang="en-US" dirty="0">
                <a:latin typeface="Arial" panose="020B0604020202020204" pitchFamily="34" charset="0"/>
                <a:cs typeface="Arial" panose="020B0604020202020204" pitchFamily="34" charset="0"/>
              </a:rPr>
              <a:t>Ineligible if 3 or more positive SLN, matted, or gross nodal disease - -no third field radiation was allowed - -some pts who were randomized </a:t>
            </a:r>
            <a:r>
              <a:rPr lang="en-US" altLang="en-US" dirty="0" err="1">
                <a:latin typeface="Arial" panose="020B0604020202020204" pitchFamily="34" charset="0"/>
                <a:cs typeface="Arial" panose="020B0604020202020204" pitchFamily="34" charset="0"/>
              </a:rPr>
              <a:t>intraop</a:t>
            </a:r>
            <a:r>
              <a:rPr lang="en-US" altLang="en-US" dirty="0">
                <a:latin typeface="Arial" panose="020B0604020202020204" pitchFamily="34" charset="0"/>
                <a:cs typeface="Arial" panose="020B0604020202020204" pitchFamily="34" charset="0"/>
              </a:rPr>
              <a:t> and later found to have &gt; 3 pos SLN were included in analysis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Even if the trial had accrued the 1900 targeted patients it would have taken more than 20 years of f/u to observe 500 deaths at the realized event rate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43CA93C7-9A3E-8D27-2C26-AC87A7D3EE1F}"/>
              </a:ext>
            </a:extLst>
          </p:cNvPr>
          <p:cNvSpPr>
            <a:spLocks noGrp="1" noRot="1" noChangeAspect="1" noChangeArrowheads="1" noTextEdit="1"/>
          </p:cNvSpPr>
          <p:nvPr>
            <p:ph type="sldImg"/>
          </p:nvPr>
        </p:nvSpPr>
        <p:spPr>
          <a:xfrm>
            <a:off x="407988" y="696913"/>
            <a:ext cx="6197600" cy="3486150"/>
          </a:xfrm>
          <a:ln/>
        </p:spPr>
      </p:sp>
      <p:sp>
        <p:nvSpPr>
          <p:cNvPr id="3" name="Notes Placeholder 2">
            <a:extLst>
              <a:ext uri="{FF2B5EF4-FFF2-40B4-BE49-F238E27FC236}">
                <a16:creationId xmlns:a16="http://schemas.microsoft.com/office/drawing/2014/main" id="{E974C336-7F80-EA6B-BFFD-6FDA45A07BC0}"/>
              </a:ext>
            </a:extLst>
          </p:cNvPr>
          <p:cNvSpPr>
            <a:spLocks noGrp="1"/>
          </p:cNvSpPr>
          <p:nvPr>
            <p:ph type="body" idx="1"/>
          </p:nvPr>
        </p:nvSpPr>
        <p:spPr/>
        <p:txBody>
          <a:bodyPr>
            <a:normAutofit/>
          </a:bodyPr>
          <a:lstStyle/>
          <a:p>
            <a:pPr>
              <a:defRPr/>
            </a:pPr>
            <a:r>
              <a:rPr lang="en-US" dirty="0"/>
              <a:t>POINT low nodal burden</a:t>
            </a:r>
          </a:p>
          <a:p>
            <a:pPr>
              <a:defRPr/>
            </a:pPr>
            <a:endParaRPr lang="en-US" dirty="0"/>
          </a:p>
          <a:p>
            <a:pPr marL="287338" indent="-287338">
              <a:spcBef>
                <a:spcPct val="20000"/>
              </a:spcBef>
              <a:buClr>
                <a:srgbClr val="CC0099"/>
              </a:buClr>
              <a:buFontTx/>
              <a:buChar char="•"/>
              <a:tabLst>
                <a:tab pos="860425" algn="l"/>
              </a:tabLst>
              <a:defRPr/>
            </a:pPr>
            <a:r>
              <a:rPr lang="en-US" sz="3200" dirty="0">
                <a:latin typeface="Arial" pitchFamily="34" charset="0"/>
              </a:rPr>
              <a:t>Selection bias for patients enrolled on Z0011 ?</a:t>
            </a:r>
          </a:p>
          <a:p>
            <a:pPr lvl="1">
              <a:spcBef>
                <a:spcPct val="20000"/>
              </a:spcBef>
              <a:buClr>
                <a:srgbClr val="CC0099"/>
              </a:buClr>
              <a:buFontTx/>
              <a:buChar char="•"/>
              <a:tabLst>
                <a:tab pos="860425" algn="l"/>
              </a:tabLst>
              <a:defRPr/>
            </a:pPr>
            <a:r>
              <a:rPr lang="en-US" sz="3200" dirty="0">
                <a:latin typeface="Arial" pitchFamily="34" charset="0"/>
              </a:rPr>
              <a:t>  69% of patients with Node Pos disease did not enroll on Z11 underwent </a:t>
            </a:r>
            <a:r>
              <a:rPr lang="en-US" sz="3200" dirty="0" err="1">
                <a:latin typeface="Arial" pitchFamily="34" charset="0"/>
              </a:rPr>
              <a:t>cALND</a:t>
            </a:r>
            <a:endParaRPr lang="en-US" sz="3200" dirty="0">
              <a:latin typeface="Arial" pitchFamily="34" charset="0"/>
            </a:endParaRPr>
          </a:p>
          <a:p>
            <a:pPr>
              <a:defRPr/>
            </a:pPr>
            <a:endParaRPr lang="en-US" dirty="0"/>
          </a:p>
        </p:txBody>
      </p:sp>
      <p:sp>
        <p:nvSpPr>
          <p:cNvPr id="301060" name="Slide Number Placeholder 3">
            <a:extLst>
              <a:ext uri="{FF2B5EF4-FFF2-40B4-BE49-F238E27FC236}">
                <a16:creationId xmlns:a16="http://schemas.microsoft.com/office/drawing/2014/main" id="{9E4585C5-2277-852A-0D6F-7A93046D0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526614A-D359-4ED7-A671-5FE95872AD5D}" type="slidenum">
              <a:rPr lang="en-US" altLang="en-US" sz="1200" smtClean="0">
                <a:solidFill>
                  <a:srgbClr val="000000"/>
                </a:solidFill>
              </a:rPr>
              <a:pPr/>
              <a:t>13</a:t>
            </a:fld>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ED6147EF-A50C-69A5-AD05-AC13296F78D9}"/>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23344CF-0700-4B8F-8F2B-D0D2CCD8CC1C}" type="slidenum">
              <a:rPr lang="en-US" altLang="en-US">
                <a:latin typeface="Arial" panose="020B0604020202020204" pitchFamily="34" charset="0"/>
                <a:cs typeface="Arial" panose="020B0604020202020204" pitchFamily="34" charset="0"/>
              </a:rPr>
              <a:pPr algn="r" eaLnBrk="1" hangingPunct="1">
                <a:spcBef>
                  <a:spcPct val="0"/>
                </a:spcBef>
              </a:pPr>
              <a:t>14</a:t>
            </a:fld>
            <a:endParaRPr lang="en-US" altLang="en-US">
              <a:latin typeface="Arial" panose="020B0604020202020204" pitchFamily="34" charset="0"/>
              <a:cs typeface="Arial" panose="020B0604020202020204" pitchFamily="34" charset="0"/>
            </a:endParaRPr>
          </a:p>
        </p:txBody>
      </p:sp>
      <p:sp>
        <p:nvSpPr>
          <p:cNvPr id="303107" name="Rectangle 2">
            <a:extLst>
              <a:ext uri="{FF2B5EF4-FFF2-40B4-BE49-F238E27FC236}">
                <a16:creationId xmlns:a16="http://schemas.microsoft.com/office/drawing/2014/main" id="{DDF3A584-B859-DA05-B7C3-7A720824C0C2}"/>
              </a:ext>
            </a:extLst>
          </p:cNvPr>
          <p:cNvSpPr>
            <a:spLocks noGrp="1" noRot="1" noChangeAspect="1" noChangeArrowheads="1" noTextEdit="1"/>
          </p:cNvSpPr>
          <p:nvPr>
            <p:ph type="sldImg"/>
          </p:nvPr>
        </p:nvSpPr>
        <p:spPr>
          <a:xfrm>
            <a:off x="407988" y="696913"/>
            <a:ext cx="6197600" cy="3486150"/>
          </a:xfrm>
          <a:ln/>
        </p:spPr>
      </p:sp>
      <p:sp>
        <p:nvSpPr>
          <p:cNvPr id="303108" name="Rectangle 3">
            <a:extLst>
              <a:ext uri="{FF2B5EF4-FFF2-40B4-BE49-F238E27FC236}">
                <a16:creationId xmlns:a16="http://schemas.microsoft.com/office/drawing/2014/main" id="{BE482665-28F6-AC11-7A2D-DF1FBA4657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F69B6E59-720D-A4BC-2904-CF1AB6D1DDE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25488" indent="-277813" defTabSz="931863">
              <a:defRPr sz="2400">
                <a:solidFill>
                  <a:schemeClr val="tx1"/>
                </a:solidFill>
                <a:latin typeface="Times New Roman" panose="02020603050405020304" pitchFamily="18" charset="0"/>
              </a:defRPr>
            </a:lvl2pPr>
            <a:lvl3pPr marL="1116013" indent="-222250" defTabSz="931863">
              <a:defRPr sz="2400">
                <a:solidFill>
                  <a:schemeClr val="tx1"/>
                </a:solidFill>
                <a:latin typeface="Times New Roman" panose="02020603050405020304" pitchFamily="18" charset="0"/>
              </a:defRPr>
            </a:lvl3pPr>
            <a:lvl4pPr marL="1562100" indent="-222250" defTabSz="931863">
              <a:defRPr sz="2400">
                <a:solidFill>
                  <a:schemeClr val="tx1"/>
                </a:solidFill>
                <a:latin typeface="Times New Roman" panose="02020603050405020304" pitchFamily="18" charset="0"/>
              </a:defRPr>
            </a:lvl4pPr>
            <a:lvl5pPr marL="2008188" indent="-222250" defTabSz="931863">
              <a:defRPr sz="2400">
                <a:solidFill>
                  <a:schemeClr val="tx1"/>
                </a:solidFill>
                <a:latin typeface="Times New Roman" panose="02020603050405020304" pitchFamily="18" charset="0"/>
              </a:defRPr>
            </a:lvl5pPr>
            <a:lvl6pPr marL="2465388" indent="-222250" defTabSz="931863" eaLnBrk="0" fontAlgn="base" hangingPunct="0">
              <a:spcBef>
                <a:spcPct val="0"/>
              </a:spcBef>
              <a:spcAft>
                <a:spcPct val="0"/>
              </a:spcAft>
              <a:defRPr sz="2400">
                <a:solidFill>
                  <a:schemeClr val="tx1"/>
                </a:solidFill>
                <a:latin typeface="Times New Roman" panose="02020603050405020304" pitchFamily="18" charset="0"/>
              </a:defRPr>
            </a:lvl6pPr>
            <a:lvl7pPr marL="2922588" indent="-222250" defTabSz="931863" eaLnBrk="0" fontAlgn="base" hangingPunct="0">
              <a:spcBef>
                <a:spcPct val="0"/>
              </a:spcBef>
              <a:spcAft>
                <a:spcPct val="0"/>
              </a:spcAft>
              <a:defRPr sz="2400">
                <a:solidFill>
                  <a:schemeClr val="tx1"/>
                </a:solidFill>
                <a:latin typeface="Times New Roman" panose="02020603050405020304" pitchFamily="18" charset="0"/>
              </a:defRPr>
            </a:lvl7pPr>
            <a:lvl8pPr marL="3379788" indent="-222250" defTabSz="931863" eaLnBrk="0" fontAlgn="base" hangingPunct="0">
              <a:spcBef>
                <a:spcPct val="0"/>
              </a:spcBef>
              <a:spcAft>
                <a:spcPct val="0"/>
              </a:spcAft>
              <a:defRPr sz="2400">
                <a:solidFill>
                  <a:schemeClr val="tx1"/>
                </a:solidFill>
                <a:latin typeface="Times New Roman" panose="02020603050405020304" pitchFamily="18" charset="0"/>
              </a:defRPr>
            </a:lvl8pPr>
            <a:lvl9pPr marL="3836988" indent="-222250" defTabSz="9318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FFFF"/>
                </a:solidFill>
                <a:latin typeface="Arial" panose="020B0604020202020204" pitchFamily="34" charset="0"/>
              </a:rPr>
              <a:t>Masood Mgmt of Pt w Pos SN - Z11 Feb2017 30 mins</a:t>
            </a:r>
          </a:p>
        </p:txBody>
      </p:sp>
      <p:sp>
        <p:nvSpPr>
          <p:cNvPr id="305155" name="Rectangle 7">
            <a:extLst>
              <a:ext uri="{FF2B5EF4-FFF2-40B4-BE49-F238E27FC236}">
                <a16:creationId xmlns:a16="http://schemas.microsoft.com/office/drawing/2014/main" id="{337E23FA-1187-97C1-700F-7D62721BD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4E25162-937D-46A9-B2BB-B0EF38080E0E}" type="slidenum">
              <a:rPr lang="en-US" altLang="en-US" sz="1200" b="1" smtClean="0">
                <a:solidFill>
                  <a:srgbClr val="FFFFFF"/>
                </a:solidFill>
                <a:latin typeface="Arial" panose="020B0604020202020204" pitchFamily="34" charset="0"/>
                <a:ea typeface="MS PGothic" panose="020B0600070205080204" pitchFamily="34" charset="-128"/>
              </a:rPr>
              <a:pPr/>
              <a:t>15</a:t>
            </a:fld>
            <a:endParaRPr lang="en-US" altLang="en-US" sz="1200" b="1">
              <a:solidFill>
                <a:srgbClr val="FFFFFF"/>
              </a:solidFill>
              <a:latin typeface="Arial" panose="020B0604020202020204" pitchFamily="34" charset="0"/>
              <a:ea typeface="MS PGothic" panose="020B0600070205080204" pitchFamily="34" charset="-128"/>
            </a:endParaRPr>
          </a:p>
        </p:txBody>
      </p:sp>
      <p:sp>
        <p:nvSpPr>
          <p:cNvPr id="305156" name="Rectangle 2">
            <a:extLst>
              <a:ext uri="{FF2B5EF4-FFF2-40B4-BE49-F238E27FC236}">
                <a16:creationId xmlns:a16="http://schemas.microsoft.com/office/drawing/2014/main" id="{655085BA-FF9D-3DA8-FA2E-FFFD200ED21F}"/>
              </a:ext>
            </a:extLst>
          </p:cNvPr>
          <p:cNvSpPr>
            <a:spLocks noGrp="1" noRot="1" noChangeAspect="1" noChangeArrowheads="1" noTextEdit="1"/>
          </p:cNvSpPr>
          <p:nvPr>
            <p:ph type="sldImg"/>
          </p:nvPr>
        </p:nvSpPr>
        <p:spPr>
          <a:xfrm>
            <a:off x="355600" y="719138"/>
            <a:ext cx="6148388" cy="3459162"/>
          </a:xfrm>
          <a:ln/>
        </p:spPr>
      </p:sp>
      <p:sp>
        <p:nvSpPr>
          <p:cNvPr id="305157" name="Rectangle 3">
            <a:extLst>
              <a:ext uri="{FF2B5EF4-FFF2-40B4-BE49-F238E27FC236}">
                <a16:creationId xmlns:a16="http://schemas.microsoft.com/office/drawing/2014/main" id="{FE898343-CFCA-FBDF-4BBE-CEC05D0FD878}"/>
              </a:ext>
            </a:extLst>
          </p:cNvPr>
          <p:cNvSpPr>
            <a:spLocks noGrp="1" noChangeArrowheads="1"/>
          </p:cNvSpPr>
          <p:nvPr>
            <p:ph type="body" idx="1"/>
          </p:nvPr>
        </p:nvSpPr>
        <p:spPr>
          <a:xfrm>
            <a:off x="895350" y="4395788"/>
            <a:ext cx="5060950"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433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F69B6E59-720D-A4BC-2904-CF1AB6D1DDE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25488" indent="-277813" defTabSz="931863">
              <a:defRPr sz="2400">
                <a:solidFill>
                  <a:schemeClr val="tx1"/>
                </a:solidFill>
                <a:latin typeface="Times New Roman" panose="02020603050405020304" pitchFamily="18" charset="0"/>
              </a:defRPr>
            </a:lvl2pPr>
            <a:lvl3pPr marL="1116013" indent="-222250" defTabSz="931863">
              <a:defRPr sz="2400">
                <a:solidFill>
                  <a:schemeClr val="tx1"/>
                </a:solidFill>
                <a:latin typeface="Times New Roman" panose="02020603050405020304" pitchFamily="18" charset="0"/>
              </a:defRPr>
            </a:lvl3pPr>
            <a:lvl4pPr marL="1562100" indent="-222250" defTabSz="931863">
              <a:defRPr sz="2400">
                <a:solidFill>
                  <a:schemeClr val="tx1"/>
                </a:solidFill>
                <a:latin typeface="Times New Roman" panose="02020603050405020304" pitchFamily="18" charset="0"/>
              </a:defRPr>
            </a:lvl4pPr>
            <a:lvl5pPr marL="2008188" indent="-222250" defTabSz="931863">
              <a:defRPr sz="2400">
                <a:solidFill>
                  <a:schemeClr val="tx1"/>
                </a:solidFill>
                <a:latin typeface="Times New Roman" panose="02020603050405020304" pitchFamily="18" charset="0"/>
              </a:defRPr>
            </a:lvl5pPr>
            <a:lvl6pPr marL="2465388" indent="-222250" defTabSz="931863" eaLnBrk="0" fontAlgn="base" hangingPunct="0">
              <a:spcBef>
                <a:spcPct val="0"/>
              </a:spcBef>
              <a:spcAft>
                <a:spcPct val="0"/>
              </a:spcAft>
              <a:defRPr sz="2400">
                <a:solidFill>
                  <a:schemeClr val="tx1"/>
                </a:solidFill>
                <a:latin typeface="Times New Roman" panose="02020603050405020304" pitchFamily="18" charset="0"/>
              </a:defRPr>
            </a:lvl6pPr>
            <a:lvl7pPr marL="2922588" indent="-222250" defTabSz="931863" eaLnBrk="0" fontAlgn="base" hangingPunct="0">
              <a:spcBef>
                <a:spcPct val="0"/>
              </a:spcBef>
              <a:spcAft>
                <a:spcPct val="0"/>
              </a:spcAft>
              <a:defRPr sz="2400">
                <a:solidFill>
                  <a:schemeClr val="tx1"/>
                </a:solidFill>
                <a:latin typeface="Times New Roman" panose="02020603050405020304" pitchFamily="18" charset="0"/>
              </a:defRPr>
            </a:lvl7pPr>
            <a:lvl8pPr marL="3379788" indent="-222250" defTabSz="931863" eaLnBrk="0" fontAlgn="base" hangingPunct="0">
              <a:spcBef>
                <a:spcPct val="0"/>
              </a:spcBef>
              <a:spcAft>
                <a:spcPct val="0"/>
              </a:spcAft>
              <a:defRPr sz="2400">
                <a:solidFill>
                  <a:schemeClr val="tx1"/>
                </a:solidFill>
                <a:latin typeface="Times New Roman" panose="02020603050405020304" pitchFamily="18" charset="0"/>
              </a:defRPr>
            </a:lvl8pPr>
            <a:lvl9pPr marL="3836988" indent="-222250" defTabSz="9318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FFFF"/>
                </a:solidFill>
                <a:latin typeface="Arial" panose="020B0604020202020204" pitchFamily="34" charset="0"/>
              </a:rPr>
              <a:t>Masood Mgmt of Pt w Pos SN - Z11 Feb2017 30 mins</a:t>
            </a:r>
          </a:p>
        </p:txBody>
      </p:sp>
      <p:sp>
        <p:nvSpPr>
          <p:cNvPr id="305155" name="Rectangle 7">
            <a:extLst>
              <a:ext uri="{FF2B5EF4-FFF2-40B4-BE49-F238E27FC236}">
                <a16:creationId xmlns:a16="http://schemas.microsoft.com/office/drawing/2014/main" id="{337E23FA-1187-97C1-700F-7D62721BD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4E25162-937D-46A9-B2BB-B0EF38080E0E}" type="slidenum">
              <a:rPr lang="en-US" altLang="en-US" sz="1200" b="1" smtClean="0">
                <a:solidFill>
                  <a:srgbClr val="FFFFFF"/>
                </a:solidFill>
                <a:latin typeface="Arial" panose="020B0604020202020204" pitchFamily="34" charset="0"/>
                <a:ea typeface="MS PGothic" panose="020B0600070205080204" pitchFamily="34" charset="-128"/>
              </a:rPr>
              <a:pPr/>
              <a:t>16</a:t>
            </a:fld>
            <a:endParaRPr lang="en-US" altLang="en-US" sz="1200" b="1">
              <a:solidFill>
                <a:srgbClr val="FFFFFF"/>
              </a:solidFill>
              <a:latin typeface="Arial" panose="020B0604020202020204" pitchFamily="34" charset="0"/>
              <a:ea typeface="MS PGothic" panose="020B0600070205080204" pitchFamily="34" charset="-128"/>
            </a:endParaRPr>
          </a:p>
        </p:txBody>
      </p:sp>
      <p:sp>
        <p:nvSpPr>
          <p:cNvPr id="305156" name="Rectangle 2">
            <a:extLst>
              <a:ext uri="{FF2B5EF4-FFF2-40B4-BE49-F238E27FC236}">
                <a16:creationId xmlns:a16="http://schemas.microsoft.com/office/drawing/2014/main" id="{655085BA-FF9D-3DA8-FA2E-FFFD200ED21F}"/>
              </a:ext>
            </a:extLst>
          </p:cNvPr>
          <p:cNvSpPr>
            <a:spLocks noGrp="1" noRot="1" noChangeAspect="1" noChangeArrowheads="1" noTextEdit="1"/>
          </p:cNvSpPr>
          <p:nvPr>
            <p:ph type="sldImg"/>
          </p:nvPr>
        </p:nvSpPr>
        <p:spPr>
          <a:xfrm>
            <a:off x="355600" y="719138"/>
            <a:ext cx="6148388" cy="3459162"/>
          </a:xfrm>
          <a:ln/>
        </p:spPr>
      </p:sp>
      <p:sp>
        <p:nvSpPr>
          <p:cNvPr id="305157" name="Rectangle 3">
            <a:extLst>
              <a:ext uri="{FF2B5EF4-FFF2-40B4-BE49-F238E27FC236}">
                <a16:creationId xmlns:a16="http://schemas.microsoft.com/office/drawing/2014/main" id="{FE898343-CFCA-FBDF-4BBE-CEC05D0FD878}"/>
              </a:ext>
            </a:extLst>
          </p:cNvPr>
          <p:cNvSpPr>
            <a:spLocks noGrp="1" noChangeArrowheads="1"/>
          </p:cNvSpPr>
          <p:nvPr>
            <p:ph type="body" idx="1"/>
          </p:nvPr>
        </p:nvSpPr>
        <p:spPr>
          <a:xfrm>
            <a:off x="895350" y="4395788"/>
            <a:ext cx="5060950"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56D8C10A-9B08-39D0-802B-1C2BA352B026}"/>
              </a:ext>
            </a:extLst>
          </p:cNvPr>
          <p:cNvSpPr>
            <a:spLocks noGrp="1" noRot="1" noChangeAspect="1" noChangeArrowheads="1" noTextEdit="1"/>
          </p:cNvSpPr>
          <p:nvPr>
            <p:ph type="sldImg"/>
          </p:nvPr>
        </p:nvSpPr>
        <p:spPr>
          <a:xfrm>
            <a:off x="407988" y="696913"/>
            <a:ext cx="6197600" cy="3486150"/>
          </a:xfrm>
          <a:ln/>
        </p:spPr>
      </p:sp>
      <p:sp>
        <p:nvSpPr>
          <p:cNvPr id="308227" name="Rectangle 3">
            <a:extLst>
              <a:ext uri="{FF2B5EF4-FFF2-40B4-BE49-F238E27FC236}">
                <a16:creationId xmlns:a16="http://schemas.microsoft.com/office/drawing/2014/main" id="{6C4D2A0C-C0C5-E1E7-7642-A21012917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F2DFE489-7881-B9E7-E31A-E3243230A6A4}"/>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DB53F85-63B6-4487-973E-E7651ADA3AB0}" type="slidenum">
              <a:rPr lang="en-US" altLang="en-US">
                <a:latin typeface="Arial" panose="020B0604020202020204" pitchFamily="34" charset="0"/>
                <a:cs typeface="Arial" panose="020B0604020202020204" pitchFamily="34" charset="0"/>
              </a:rPr>
              <a:pPr algn="r" eaLnBrk="1" hangingPunct="1">
                <a:spcBef>
                  <a:spcPct val="0"/>
                </a:spcBef>
              </a:pPr>
              <a:t>19</a:t>
            </a:fld>
            <a:endParaRPr lang="en-US" altLang="en-US">
              <a:latin typeface="Arial" panose="020B0604020202020204" pitchFamily="34" charset="0"/>
              <a:cs typeface="Arial" panose="020B0604020202020204" pitchFamily="34" charset="0"/>
            </a:endParaRPr>
          </a:p>
        </p:txBody>
      </p:sp>
      <p:sp>
        <p:nvSpPr>
          <p:cNvPr id="311299" name="Rectangle 2">
            <a:extLst>
              <a:ext uri="{FF2B5EF4-FFF2-40B4-BE49-F238E27FC236}">
                <a16:creationId xmlns:a16="http://schemas.microsoft.com/office/drawing/2014/main" id="{3E87EB8D-F030-5D2D-D1AA-CF6D1CBDBDB3}"/>
              </a:ext>
            </a:extLst>
          </p:cNvPr>
          <p:cNvSpPr>
            <a:spLocks noGrp="1" noRot="1" noChangeAspect="1" noChangeArrowheads="1" noTextEdit="1"/>
          </p:cNvSpPr>
          <p:nvPr>
            <p:ph type="sldImg"/>
          </p:nvPr>
        </p:nvSpPr>
        <p:spPr>
          <a:xfrm>
            <a:off x="407988" y="696913"/>
            <a:ext cx="6197600" cy="3486150"/>
          </a:xfrm>
          <a:ln/>
        </p:spPr>
      </p:sp>
      <p:sp>
        <p:nvSpPr>
          <p:cNvPr id="311300" name="Rectangle 3">
            <a:extLst>
              <a:ext uri="{FF2B5EF4-FFF2-40B4-BE49-F238E27FC236}">
                <a16:creationId xmlns:a16="http://schemas.microsoft.com/office/drawing/2014/main" id="{C1498299-8FB2-E5E5-2BA8-90D0FEA7A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CD46ACDF-CD60-3666-F243-E845A68790EE}"/>
              </a:ext>
            </a:extLst>
          </p:cNvPr>
          <p:cNvSpPr>
            <a:spLocks noGrp="1" noRot="1" noChangeAspect="1" noChangeArrowheads="1" noTextEdit="1"/>
          </p:cNvSpPr>
          <p:nvPr>
            <p:ph type="sldImg"/>
          </p:nvPr>
        </p:nvSpPr>
        <p:spPr>
          <a:xfrm>
            <a:off x="407988" y="698500"/>
            <a:ext cx="6194425" cy="3484563"/>
          </a:xfrm>
          <a:ln/>
        </p:spPr>
      </p:sp>
      <p:sp>
        <p:nvSpPr>
          <p:cNvPr id="313347" name="Rectangle 3">
            <a:extLst>
              <a:ext uri="{FF2B5EF4-FFF2-40B4-BE49-F238E27FC236}">
                <a16:creationId xmlns:a16="http://schemas.microsoft.com/office/drawing/2014/main" id="{FEB66875-1808-7746-1F58-843DECA69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And even more recently in the international breast cancer study group trial 23-01, a randomized trial of ALND or SLN only in clinically node neg pts found to have </a:t>
            </a:r>
            <a:r>
              <a:rPr lang="en-US" altLang="en-US" dirty="0" err="1">
                <a:latin typeface="Arial" panose="020B0604020202020204" pitchFamily="34" charset="0"/>
                <a:cs typeface="Arial" panose="020B0604020202020204" pitchFamily="34" charset="0"/>
              </a:rPr>
              <a:t>micrometastatic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dz</a:t>
            </a:r>
            <a:r>
              <a:rPr lang="en-US" altLang="en-US" dirty="0">
                <a:latin typeface="Arial" panose="020B0604020202020204" pitchFamily="34" charset="0"/>
                <a:cs typeface="Arial" panose="020B0604020202020204" pitchFamily="34" charset="0"/>
              </a:rPr>
              <a:t> in one or more SLN – there was no difference in LR recurrence with or without ALND at a median </a:t>
            </a:r>
            <a:r>
              <a:rPr lang="en-US" altLang="en-US" dirty="0" err="1">
                <a:latin typeface="Arial" panose="020B0604020202020204" pitchFamily="34" charset="0"/>
                <a:cs typeface="Arial" panose="020B0604020202020204" pitchFamily="34" charset="0"/>
              </a:rPr>
              <a:t>followup</a:t>
            </a:r>
            <a:r>
              <a:rPr lang="en-US" altLang="en-US" dirty="0">
                <a:latin typeface="Arial" panose="020B0604020202020204" pitchFamily="34" charset="0"/>
                <a:cs typeface="Arial" panose="020B0604020202020204" pitchFamily="34" charset="0"/>
              </a:rPr>
              <a:t> of 10 </a:t>
            </a:r>
            <a:r>
              <a:rPr lang="en-US" altLang="en-US" dirty="0" err="1">
                <a:latin typeface="Arial" panose="020B0604020202020204" pitchFamily="34" charset="0"/>
                <a:cs typeface="Arial" panose="020B0604020202020204" pitchFamily="34" charset="0"/>
              </a:rPr>
              <a:t>yrs</a:t>
            </a:r>
            <a:r>
              <a:rPr lang="en-US" altLang="en-US" dirty="0">
                <a:latin typeface="Arial" panose="020B0604020202020204" pitchFamily="34" charset="0"/>
                <a:cs typeface="Arial" panose="020B0604020202020204" pitchFamily="34" charset="0"/>
              </a:rPr>
              <a:t> – but there was an increased risk of regional and </a:t>
            </a:r>
            <a:r>
              <a:rPr lang="en-US" altLang="en-US" dirty="0" err="1">
                <a:latin typeface="Arial" panose="020B0604020202020204" pitchFamily="34" charset="0"/>
                <a:cs typeface="Arial" panose="020B0604020202020204" pitchFamily="34" charset="0"/>
              </a:rPr>
              <a:t>ipsi</a:t>
            </a:r>
            <a:r>
              <a:rPr lang="en-US" altLang="en-US" dirty="0">
                <a:latin typeface="Arial" panose="020B0604020202020204" pitchFamily="34" charset="0"/>
                <a:cs typeface="Arial" panose="020B0604020202020204" pitchFamily="34" charset="0"/>
              </a:rPr>
              <a:t> axillary failure 2 vs 8 – 4 times but the clinical significance of 2 % risk can be debated and 13% of pts in the ALND arm of this trial had additional positive nodes removed at the surgery</a:t>
            </a: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190ACAB6-EC36-28F8-F30B-B7282FE324B3}"/>
              </a:ext>
            </a:extLst>
          </p:cNvPr>
          <p:cNvSpPr>
            <a:spLocks noGrp="1" noRot="1" noChangeAspect="1" noChangeArrowheads="1" noTextEdit="1"/>
          </p:cNvSpPr>
          <p:nvPr>
            <p:ph type="sldImg"/>
          </p:nvPr>
        </p:nvSpPr>
        <p:spPr>
          <a:xfrm>
            <a:off x="407988" y="698500"/>
            <a:ext cx="6194425" cy="3484563"/>
          </a:xfrm>
          <a:ln/>
        </p:spPr>
      </p:sp>
      <p:sp>
        <p:nvSpPr>
          <p:cNvPr id="315395" name="Rectangle 3">
            <a:extLst>
              <a:ext uri="{FF2B5EF4-FFF2-40B4-BE49-F238E27FC236}">
                <a16:creationId xmlns:a16="http://schemas.microsoft.com/office/drawing/2014/main" id="{D82B5308-BC23-9EAA-233F-219718C0D2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In the IBCSG trial – although only a trial of micromets there was similarly no impact on DFS or overall survival for patients who did not undergo completion AND – and importantly 9% of patients in each arm of this study underwent mastectomy</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B3376E57-93C7-E04C-E432-018954FAFEDE}"/>
              </a:ext>
            </a:extLst>
          </p:cNvPr>
          <p:cNvSpPr>
            <a:spLocks noGrp="1" noRot="1" noChangeAspect="1" noChangeArrowheads="1" noTextEdit="1"/>
          </p:cNvSpPr>
          <p:nvPr>
            <p:ph type="sldImg"/>
          </p:nvPr>
        </p:nvSpPr>
        <p:spPr>
          <a:xfrm>
            <a:off x="407988" y="696913"/>
            <a:ext cx="6197600" cy="3486150"/>
          </a:xfrm>
          <a:ln/>
        </p:spPr>
      </p:sp>
      <p:sp>
        <p:nvSpPr>
          <p:cNvPr id="278531" name="Rectangle 3">
            <a:extLst>
              <a:ext uri="{FF2B5EF4-FFF2-40B4-BE49-F238E27FC236}">
                <a16:creationId xmlns:a16="http://schemas.microsoft.com/office/drawing/2014/main" id="{86D177B7-4788-653C-C227-16DDC4C78B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429DD7EA-BCB3-3D5A-5C22-81A9DB69F319}"/>
              </a:ext>
            </a:extLst>
          </p:cNvPr>
          <p:cNvSpPr>
            <a:spLocks noGrp="1" noRot="1" noChangeAspect="1" noChangeArrowheads="1" noTextEdit="1"/>
          </p:cNvSpPr>
          <p:nvPr>
            <p:ph type="sldImg"/>
          </p:nvPr>
        </p:nvSpPr>
        <p:spPr>
          <a:xfrm>
            <a:off x="407988" y="696913"/>
            <a:ext cx="6197600" cy="3486150"/>
          </a:xfrm>
          <a:ln/>
        </p:spPr>
      </p:sp>
      <p:sp>
        <p:nvSpPr>
          <p:cNvPr id="317443" name="Rectangle 3">
            <a:extLst>
              <a:ext uri="{FF2B5EF4-FFF2-40B4-BE49-F238E27FC236}">
                <a16:creationId xmlns:a16="http://schemas.microsoft.com/office/drawing/2014/main" id="{44D58EBC-7D03-F657-9EEE-7D2AE0A41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There was great concern that perhaps patients in the SLN arm had more comprehensive nodal radiotherapy- - </a:t>
            </a:r>
            <a:r>
              <a:rPr lang="en-US" altLang="en-US" dirty="0" err="1">
                <a:latin typeface="Arial" panose="020B0604020202020204" pitchFamily="34" charset="0"/>
                <a:cs typeface="Arial" panose="020B0604020202020204" pitchFamily="34" charset="0"/>
              </a:rPr>
              <a:t>jagsi</a:t>
            </a:r>
            <a:r>
              <a:rPr lang="en-US" altLang="en-US" dirty="0">
                <a:latin typeface="Arial" panose="020B0604020202020204" pitchFamily="34" charset="0"/>
                <a:cs typeface="Arial" panose="020B0604020202020204" pitchFamily="34" charset="0"/>
              </a:rPr>
              <a:t> et al looked at this and it is interesting to note that . . .that 11% and 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A784CA6D-FED6-D41E-69A3-BBFB87A11BB0}"/>
              </a:ext>
            </a:extLst>
          </p:cNvPr>
          <p:cNvSpPr>
            <a:spLocks noGrp="1" noRot="1" noChangeAspect="1" noChangeArrowheads="1" noTextEdit="1"/>
          </p:cNvSpPr>
          <p:nvPr>
            <p:ph type="sldImg"/>
          </p:nvPr>
        </p:nvSpPr>
        <p:spPr>
          <a:xfrm>
            <a:off x="407988" y="696913"/>
            <a:ext cx="6197600" cy="3486150"/>
          </a:xfrm>
          <a:ln/>
        </p:spPr>
      </p:sp>
      <p:sp>
        <p:nvSpPr>
          <p:cNvPr id="319491" name="Rectangle 3">
            <a:extLst>
              <a:ext uri="{FF2B5EF4-FFF2-40B4-BE49-F238E27FC236}">
                <a16:creationId xmlns:a16="http://schemas.microsoft.com/office/drawing/2014/main" id="{3B15355B-B863-3250-DD6B-C62AE9535C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was a surgery trial- - we cant draw any conclusions regarding the need or lack thereof for additional nodal field radiotherapy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2E80F395-57A2-24AA-546B-C3EF062DB8C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1F5AD64-3AD4-4CD2-BD88-CB020B10E9BD}" type="slidenum">
              <a:rPr lang="en-US" altLang="en-US">
                <a:latin typeface="Arial" panose="020B0604020202020204" pitchFamily="34" charset="0"/>
                <a:cs typeface="Arial" panose="020B0604020202020204" pitchFamily="34" charset="0"/>
              </a:rPr>
              <a:pPr algn="r" eaLnBrk="1" hangingPunct="1">
                <a:spcBef>
                  <a:spcPct val="0"/>
                </a:spcBef>
              </a:pPr>
              <a:t>24</a:t>
            </a:fld>
            <a:endParaRPr lang="en-US" altLang="en-US">
              <a:latin typeface="Arial" panose="020B0604020202020204" pitchFamily="34" charset="0"/>
              <a:cs typeface="Arial" panose="020B0604020202020204" pitchFamily="34" charset="0"/>
            </a:endParaRPr>
          </a:p>
        </p:txBody>
      </p:sp>
      <p:sp>
        <p:nvSpPr>
          <p:cNvPr id="321539" name="Rectangle 2">
            <a:extLst>
              <a:ext uri="{FF2B5EF4-FFF2-40B4-BE49-F238E27FC236}">
                <a16:creationId xmlns:a16="http://schemas.microsoft.com/office/drawing/2014/main" id="{0B2A0424-5689-C9AE-85A0-5318D9D98D8E}"/>
              </a:ext>
            </a:extLst>
          </p:cNvPr>
          <p:cNvSpPr>
            <a:spLocks noGrp="1" noRot="1" noChangeAspect="1" noChangeArrowheads="1" noTextEdit="1"/>
          </p:cNvSpPr>
          <p:nvPr>
            <p:ph type="sldImg"/>
          </p:nvPr>
        </p:nvSpPr>
        <p:spPr>
          <a:xfrm>
            <a:off x="407988" y="696913"/>
            <a:ext cx="6197600" cy="3486150"/>
          </a:xfrm>
          <a:ln/>
        </p:spPr>
      </p:sp>
      <p:sp>
        <p:nvSpPr>
          <p:cNvPr id="157700" name="Rectangle 3">
            <a:extLst>
              <a:ext uri="{FF2B5EF4-FFF2-40B4-BE49-F238E27FC236}">
                <a16:creationId xmlns:a16="http://schemas.microsoft.com/office/drawing/2014/main" id="{204D988F-2CF0-A1A9-CBAE-5AAB1C09202F}"/>
              </a:ext>
            </a:extLst>
          </p:cNvPr>
          <p:cNvSpPr>
            <a:spLocks noGrp="1" noChangeArrowheads="1"/>
          </p:cNvSpPr>
          <p:nvPr>
            <p:ph type="body" idx="1"/>
          </p:nvPr>
        </p:nvSpPr>
        <p:spPr>
          <a:ln/>
        </p:spPr>
        <p:txBody>
          <a:bodyPr lIns="93168" tIns="46585" rIns="93168" bIns="46585"/>
          <a:lstStyle/>
          <a:p>
            <a:pPr eaLnBrk="1" hangingPunct="1">
              <a:defRPr/>
            </a:pPr>
            <a:r>
              <a:rPr lang="en-US" altLang="en-US" dirty="0">
                <a:latin typeface="Arial" pitchFamily="34" charset="0"/>
                <a:cs typeface="Arial" pitchFamily="34" charset="0"/>
              </a:rPr>
              <a:t>14% had 4 or more </a:t>
            </a:r>
            <a:r>
              <a:rPr lang="en-US" altLang="en-US" dirty="0" err="1">
                <a:latin typeface="Arial" pitchFamily="34" charset="0"/>
                <a:cs typeface="Arial" pitchFamily="34" charset="0"/>
              </a:rPr>
              <a:t>pos</a:t>
            </a:r>
            <a:r>
              <a:rPr lang="en-US" altLang="en-US" dirty="0">
                <a:latin typeface="Arial" pitchFamily="34" charset="0"/>
                <a:cs typeface="Arial" pitchFamily="34" charset="0"/>
              </a:rPr>
              <a:t> nodes in ALND</a:t>
            </a:r>
          </a:p>
          <a:p>
            <a:pPr eaLnBrk="1" hangingPunct="1">
              <a:defRPr/>
            </a:pPr>
            <a:endParaRPr lang="en-US" altLang="en-US" dirty="0">
              <a:latin typeface="Arial" pitchFamily="34" charset="0"/>
              <a:cs typeface="Arial" pitchFamily="34" charset="0"/>
            </a:endParaRPr>
          </a:p>
          <a:p>
            <a:pPr eaLnBrk="1" hangingPunct="1">
              <a:defRPr/>
            </a:pPr>
            <a:r>
              <a:rPr lang="en-US" altLang="en-US" dirty="0">
                <a:latin typeface="Arial" pitchFamily="34" charset="0"/>
                <a:cs typeface="Arial" pitchFamily="34" charset="0"/>
              </a:rPr>
              <a:t>21% 3 or more nodes in ALND</a:t>
            </a:r>
          </a:p>
          <a:p>
            <a:pPr eaLnBrk="1" hangingPunct="1">
              <a:defRPr/>
            </a:pPr>
            <a:endParaRPr lang="en-US" altLang="en-US" dirty="0">
              <a:latin typeface="Arial" pitchFamily="34" charset="0"/>
              <a:cs typeface="Arial" pitchFamily="34" charset="0"/>
            </a:endParaRPr>
          </a:p>
          <a:p>
            <a:pPr eaLnBrk="1" hangingPunct="1">
              <a:defRPr/>
            </a:pPr>
            <a:r>
              <a:rPr lang="en-US" kern="0" dirty="0">
                <a:latin typeface="Arial"/>
              </a:rPr>
              <a:t>Many radiation oncologists will treat the axilla when a positive SLN is obtained and no dissection is performed</a:t>
            </a:r>
          </a:p>
          <a:p>
            <a:pPr eaLnBrk="1" hangingPunct="1">
              <a:defRPr/>
            </a:pPr>
            <a:endParaRPr lang="en-US" altLang="en-US" dirty="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0B0F7338-4B0A-0473-7D5A-82F703026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AB45FA5-30EF-404B-9AB8-14AB79FAE196}" type="slidenum">
              <a:rPr lang="en-US" altLang="en-US" sz="1200" smtClean="0"/>
              <a:pPr/>
              <a:t>25</a:t>
            </a:fld>
            <a:endParaRPr lang="en-US" altLang="en-US" sz="1200"/>
          </a:p>
        </p:txBody>
      </p:sp>
      <p:sp>
        <p:nvSpPr>
          <p:cNvPr id="323587" name="Rectangle 2">
            <a:extLst>
              <a:ext uri="{FF2B5EF4-FFF2-40B4-BE49-F238E27FC236}">
                <a16:creationId xmlns:a16="http://schemas.microsoft.com/office/drawing/2014/main" id="{353B3983-0FCC-9E11-0D84-1877E5B5B999}"/>
              </a:ext>
            </a:extLst>
          </p:cNvPr>
          <p:cNvSpPr>
            <a:spLocks noGrp="1" noRot="1" noChangeAspect="1" noChangeArrowheads="1" noTextEdit="1"/>
          </p:cNvSpPr>
          <p:nvPr>
            <p:ph type="sldImg"/>
          </p:nvPr>
        </p:nvSpPr>
        <p:spPr>
          <a:xfrm>
            <a:off x="407988" y="696913"/>
            <a:ext cx="6197600" cy="3486150"/>
          </a:xfrm>
          <a:ln/>
        </p:spPr>
      </p:sp>
      <p:sp>
        <p:nvSpPr>
          <p:cNvPr id="323588" name="Rectangle 3">
            <a:extLst>
              <a:ext uri="{FF2B5EF4-FFF2-40B4-BE49-F238E27FC236}">
                <a16:creationId xmlns:a16="http://schemas.microsoft.com/office/drawing/2014/main" id="{1ABFA9C6-8ADA-3696-F657-EB31928B93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8CAF001C-9CC4-1E79-81DE-351F7F50089D}"/>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D2BBC6A-E41F-4817-AE34-75A90C0B51B7}" type="slidenum">
              <a:rPr lang="en-US" altLang="en-US">
                <a:latin typeface="Arial" panose="020B0604020202020204" pitchFamily="34" charset="0"/>
                <a:cs typeface="Arial" panose="020B0604020202020204" pitchFamily="34" charset="0"/>
              </a:rPr>
              <a:pPr algn="r" eaLnBrk="1" hangingPunct="1">
                <a:spcBef>
                  <a:spcPct val="0"/>
                </a:spcBef>
              </a:pPr>
              <a:t>26</a:t>
            </a:fld>
            <a:endParaRPr lang="en-US" altLang="en-US">
              <a:latin typeface="Arial" panose="020B0604020202020204" pitchFamily="34" charset="0"/>
              <a:cs typeface="Arial" panose="020B0604020202020204" pitchFamily="34" charset="0"/>
            </a:endParaRPr>
          </a:p>
        </p:txBody>
      </p:sp>
      <p:sp>
        <p:nvSpPr>
          <p:cNvPr id="325635" name="Rectangle 2">
            <a:extLst>
              <a:ext uri="{FF2B5EF4-FFF2-40B4-BE49-F238E27FC236}">
                <a16:creationId xmlns:a16="http://schemas.microsoft.com/office/drawing/2014/main" id="{DDB54D87-94C0-CB26-3A25-FE25A3798F9D}"/>
              </a:ext>
            </a:extLst>
          </p:cNvPr>
          <p:cNvSpPr>
            <a:spLocks noGrp="1" noRot="1" noChangeAspect="1" noChangeArrowheads="1" noTextEdit="1"/>
          </p:cNvSpPr>
          <p:nvPr>
            <p:ph type="sldImg"/>
          </p:nvPr>
        </p:nvSpPr>
        <p:spPr>
          <a:xfrm>
            <a:off x="407988" y="696913"/>
            <a:ext cx="6197600" cy="3486150"/>
          </a:xfrm>
          <a:ln/>
        </p:spPr>
      </p:sp>
      <p:sp>
        <p:nvSpPr>
          <p:cNvPr id="325636" name="Rectangle 3">
            <a:extLst>
              <a:ext uri="{FF2B5EF4-FFF2-40B4-BE49-F238E27FC236}">
                <a16:creationId xmlns:a16="http://schemas.microsoft.com/office/drawing/2014/main" id="{62D4CF45-3E6F-2D8C-E93E-A6862AC23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r>
              <a:rPr lang="nl-NL" altLang="en-US" dirty="0">
                <a:solidFill>
                  <a:srgbClr val="2E3192"/>
                </a:solidFill>
                <a:latin typeface="Arial" panose="020B0604020202020204" pitchFamily="34" charset="0"/>
                <a:cs typeface="Arial" panose="020B0604020202020204" pitchFamily="34" charset="0"/>
              </a:rPr>
              <a:t>The axillary recurrence rate was far below hypothesized, hence, the trial was underpowered</a:t>
            </a:r>
          </a:p>
          <a:p>
            <a:r>
              <a:rPr lang="en-US" altLang="en-US" dirty="0">
                <a:latin typeface="Arial" panose="020B0604020202020204" pitchFamily="34" charset="0"/>
                <a:cs typeface="Arial" panose="020B0604020202020204" pitchFamily="34" charset="0"/>
              </a:rPr>
              <a:t>EORTC 10981-22023 </a:t>
            </a:r>
            <a:endParaRPr lang="en-US" altLang="en-US" i="1"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Target volume</a:t>
            </a:r>
          </a:p>
          <a:p>
            <a:r>
              <a:rPr lang="en-US" altLang="en-US" dirty="0">
                <a:latin typeface="Arial" panose="020B0604020202020204" pitchFamily="34" charset="0"/>
                <a:cs typeface="Arial" panose="020B0604020202020204" pitchFamily="34" charset="0"/>
              </a:rPr>
              <a:t>The contents of all 3 levels of the axilla together with the medial part of the supraclavicular fossa are</a:t>
            </a:r>
          </a:p>
          <a:p>
            <a:r>
              <a:rPr lang="en-US" altLang="en-US" dirty="0">
                <a:latin typeface="Arial" panose="020B0604020202020204" pitchFamily="34" charset="0"/>
                <a:cs typeface="Arial" panose="020B0604020202020204" pitchFamily="34" charset="0"/>
              </a:rPr>
              <a:t>considered as target area for radiotherapy of the axilla. The levels are defined according to their</a:t>
            </a:r>
          </a:p>
          <a:p>
            <a:r>
              <a:rPr lang="en-US" altLang="en-US" dirty="0">
                <a:latin typeface="Arial" panose="020B0604020202020204" pitchFamily="34" charset="0"/>
                <a:cs typeface="Arial" panose="020B0604020202020204" pitchFamily="34" charset="0"/>
              </a:rPr>
              <a:t>relation with the minor pectoral muscle, level I being lateral, level II directly beneath and level III</a:t>
            </a:r>
          </a:p>
          <a:p>
            <a:r>
              <a:rPr lang="en-US" altLang="en-US" dirty="0">
                <a:latin typeface="Arial" panose="020B0604020202020204" pitchFamily="34" charset="0"/>
                <a:cs typeface="Arial" panose="020B0604020202020204" pitchFamily="34" charset="0"/>
              </a:rPr>
              <a:t>medial to this muscle. As a radiological landmark its origin, the coracoid process, will be used.</a:t>
            </a:r>
          </a:p>
          <a:p>
            <a:r>
              <a:rPr lang="en-US" altLang="en-US" dirty="0">
                <a:latin typeface="Arial" panose="020B0604020202020204" pitchFamily="34" charset="0"/>
                <a:cs typeface="Arial" panose="020B0604020202020204" pitchFamily="34" charset="0"/>
              </a:rPr>
              <a:t>Treatment of full patient thickness is necessary for level II and I (lateral to the coracoid process). The</a:t>
            </a:r>
          </a:p>
          <a:p>
            <a:r>
              <a:rPr lang="en-US" altLang="en-US" dirty="0">
                <a:latin typeface="Arial" panose="020B0604020202020204" pitchFamily="34" charset="0"/>
                <a:cs typeface="Arial" panose="020B0604020202020204" pitchFamily="34" charset="0"/>
              </a:rPr>
              <a:t>target volume of level III can be defined at a depth of 3 cm from the anterior skin surface. The</a:t>
            </a:r>
          </a:p>
          <a:p>
            <a:r>
              <a:rPr lang="en-US" altLang="en-US" dirty="0">
                <a:latin typeface="Arial" panose="020B0604020202020204" pitchFamily="34" charset="0"/>
                <a:cs typeface="Arial" panose="020B0604020202020204" pitchFamily="34" charset="0"/>
              </a:rPr>
              <a:t>cranial border is determined by the sternoclavicular joint which should be included with a margin of</a:t>
            </a:r>
          </a:p>
          <a:p>
            <a:r>
              <a:rPr lang="en-US" altLang="en-US" dirty="0">
                <a:latin typeface="Arial" panose="020B0604020202020204" pitchFamily="34" charset="0"/>
                <a:cs typeface="Arial" panose="020B0604020202020204" pitchFamily="34" charset="0"/>
              </a:rPr>
              <a:t>3 cm, the medial border by the midline of the sternum and the lateral border by the insertion of the</a:t>
            </a:r>
          </a:p>
          <a:p>
            <a:r>
              <a:rPr lang="en-US" altLang="en-US" dirty="0">
                <a:latin typeface="Arial" panose="020B0604020202020204" pitchFamily="34" charset="0"/>
                <a:cs typeface="Arial" panose="020B0604020202020204" pitchFamily="34" charset="0"/>
              </a:rPr>
              <a:t>major pectoral muscle at the </a:t>
            </a:r>
            <a:r>
              <a:rPr lang="en-US" altLang="en-US" dirty="0" err="1">
                <a:latin typeface="Arial" panose="020B0604020202020204" pitchFamily="34" charset="0"/>
                <a:cs typeface="Arial" panose="020B0604020202020204" pitchFamily="34" charset="0"/>
              </a:rPr>
              <a:t>humerus</a:t>
            </a:r>
            <a:r>
              <a:rPr lang="en-US" altLang="en-US" dirty="0">
                <a:latin typeface="Arial" panose="020B0604020202020204" pitchFamily="34" charset="0"/>
                <a:cs typeface="Arial" panose="020B0604020202020204" pitchFamily="34" charset="0"/>
              </a:rPr>
              <a:t>. Special attention should be paid in sparing at least 1 cm skin in the cranial part of the field (m. trapezius) i. e. to avoid glancing of the field at this site. The caudal</a:t>
            </a:r>
          </a:p>
          <a:p>
            <a:r>
              <a:rPr lang="en-US" altLang="en-US" dirty="0">
                <a:latin typeface="Arial" panose="020B0604020202020204" pitchFamily="34" charset="0"/>
                <a:cs typeface="Arial" panose="020B0604020202020204" pitchFamily="34" charset="0"/>
              </a:rPr>
              <a:t>border may be the cranial end of chest wall or breast fields but should be at least at the level of the</a:t>
            </a:r>
          </a:p>
          <a:p>
            <a:r>
              <a:rPr lang="en-US" altLang="en-US" dirty="0">
                <a:latin typeface="Arial" panose="020B0604020202020204" pitchFamily="34" charset="0"/>
                <a:cs typeface="Arial" panose="020B0604020202020204" pitchFamily="34" charset="0"/>
              </a:rPr>
              <a:t>sternal insertion of the second rib (</a:t>
            </a:r>
            <a:r>
              <a:rPr lang="en-US" altLang="en-US" dirty="0" err="1">
                <a:latin typeface="Arial" panose="020B0604020202020204" pitchFamily="34" charset="0"/>
                <a:cs typeface="Arial" panose="020B0604020202020204" pitchFamily="34" charset="0"/>
              </a:rPr>
              <a:t>angulus</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sterni</a:t>
            </a:r>
            <a:r>
              <a:rPr lang="en-US" altLang="en-US" dirty="0">
                <a:latin typeface="Arial" panose="020B0604020202020204" pitchFamily="34" charset="0"/>
                <a:cs typeface="Arial" panose="020B0604020202020204" pitchFamily="34" charset="0"/>
              </a:rPr>
              <a:t>), medially and at the level of the fourth rib,</a:t>
            </a:r>
          </a:p>
          <a:p>
            <a:r>
              <a:rPr lang="en-US" altLang="en-US" dirty="0">
                <a:latin typeface="Arial" panose="020B0604020202020204" pitchFamily="34" charset="0"/>
                <a:cs typeface="Arial" panose="020B0604020202020204" pitchFamily="34" charset="0"/>
              </a:rPr>
              <a:t>laterally. </a:t>
            </a:r>
            <a:r>
              <a:rPr lang="en-US" altLang="en-US" i="1" dirty="0">
                <a:latin typeface="Arial" panose="020B0604020202020204" pitchFamily="34" charset="0"/>
                <a:cs typeface="Arial" panose="020B0604020202020204" pitchFamily="34" charset="0"/>
              </a:rPr>
              <a:t>Dose Specification</a:t>
            </a:r>
          </a:p>
          <a:p>
            <a:r>
              <a:rPr lang="en-US" altLang="en-US" dirty="0">
                <a:latin typeface="Arial" panose="020B0604020202020204" pitchFamily="34" charset="0"/>
                <a:cs typeface="Arial" panose="020B0604020202020204" pitchFamily="34" charset="0"/>
              </a:rPr>
              <a:t>The dose to the axilla should be given at full patient thickness at level II and I (lateral to coracoid</a:t>
            </a:r>
          </a:p>
          <a:p>
            <a:r>
              <a:rPr lang="en-US" altLang="en-US" dirty="0">
                <a:latin typeface="Arial" panose="020B0604020202020204" pitchFamily="34" charset="0"/>
                <a:cs typeface="Arial" panose="020B0604020202020204" pitchFamily="34" charset="0"/>
              </a:rPr>
              <a:t>process) and at 3 cm depth at level III. The dose should therefore be specified both medially at 3 cm</a:t>
            </a:r>
          </a:p>
          <a:p>
            <a:r>
              <a:rPr lang="en-US" altLang="en-US" dirty="0">
                <a:latin typeface="Arial" panose="020B0604020202020204" pitchFamily="34" charset="0"/>
                <a:cs typeface="Arial" panose="020B0604020202020204" pitchFamily="34" charset="0"/>
              </a:rPr>
              <a:t>depth from the anterior skin surface (3 cm from medial and cranial field borders) and laterally at half</a:t>
            </a:r>
          </a:p>
          <a:p>
            <a:r>
              <a:rPr lang="en-US" altLang="en-US" dirty="0">
                <a:latin typeface="Arial" panose="020B0604020202020204" pitchFamily="34" charset="0"/>
                <a:cs typeface="Arial" panose="020B0604020202020204" pitchFamily="34" charset="0"/>
              </a:rPr>
              <a:t>patient’s thickness along the beam axis of the smaller posterior axillary field. The dose should be</a:t>
            </a:r>
          </a:p>
          <a:p>
            <a:r>
              <a:rPr lang="en-US" altLang="en-US" dirty="0">
                <a:latin typeface="Arial" panose="020B0604020202020204" pitchFamily="34" charset="0"/>
                <a:cs typeface="Arial" panose="020B0604020202020204" pitchFamily="34" charset="0"/>
              </a:rPr>
              <a:t>specified and identical in both of the above mentioned points and not vary more than plus or minus</a:t>
            </a:r>
          </a:p>
          <a:p>
            <a:r>
              <a:rPr lang="en-US" altLang="en-US" dirty="0">
                <a:latin typeface="Arial" panose="020B0604020202020204" pitchFamily="34" charset="0"/>
                <a:cs typeface="Arial" panose="020B0604020202020204" pitchFamily="34" charset="0"/>
              </a:rPr>
              <a:t>5% of the specified dose across the target volume.</a:t>
            </a:r>
          </a:p>
          <a:p>
            <a:r>
              <a:rPr lang="en-US" altLang="en-US" i="1" dirty="0">
                <a:latin typeface="Arial" panose="020B0604020202020204" pitchFamily="34" charset="0"/>
                <a:cs typeface="Arial" panose="020B0604020202020204" pitchFamily="34" charset="0"/>
              </a:rPr>
              <a:t>Dose Prescription</a:t>
            </a:r>
          </a:p>
          <a:p>
            <a:r>
              <a:rPr lang="en-US" altLang="en-US" dirty="0">
                <a:latin typeface="Arial" panose="020B0604020202020204" pitchFamily="34" charset="0"/>
                <a:cs typeface="Arial" panose="020B0604020202020204" pitchFamily="34" charset="0"/>
              </a:rPr>
              <a:t>The prescribed dose to the axilla as a whole is 50 </a:t>
            </a:r>
            <a:r>
              <a:rPr lang="en-US" altLang="en-US" dirty="0" err="1">
                <a:latin typeface="Arial" panose="020B0604020202020204" pitchFamily="34" charset="0"/>
                <a:cs typeface="Arial" panose="020B0604020202020204" pitchFamily="34" charset="0"/>
              </a:rPr>
              <a:t>Gy</a:t>
            </a:r>
            <a:r>
              <a:rPr lang="en-US" altLang="en-US" dirty="0">
                <a:latin typeface="Arial" panose="020B0604020202020204" pitchFamily="34" charset="0"/>
                <a:cs typeface="Arial" panose="020B0604020202020204" pitchFamily="34" charset="0"/>
              </a:rPr>
              <a:t> in 25 fractions of 2 </a:t>
            </a:r>
            <a:r>
              <a:rPr lang="en-US" altLang="en-US" dirty="0" err="1">
                <a:latin typeface="Arial" panose="020B0604020202020204" pitchFamily="34" charset="0"/>
                <a:cs typeface="Arial" panose="020B0604020202020204" pitchFamily="34" charset="0"/>
              </a:rPr>
              <a:t>Gy</a:t>
            </a:r>
            <a:r>
              <a:rPr lang="en-US" altLang="en-US" dirty="0">
                <a:latin typeface="Arial" panose="020B0604020202020204" pitchFamily="34" charset="0"/>
                <a:cs typeface="Arial" panose="020B0604020202020204" pitchFamily="34" charset="0"/>
              </a:rPr>
              <a:t> treated on a daily basis,</a:t>
            </a:r>
          </a:p>
          <a:p>
            <a:r>
              <a:rPr lang="en-US" altLang="en-US" dirty="0">
                <a:latin typeface="Arial" panose="020B0604020202020204" pitchFamily="34" charset="0"/>
                <a:cs typeface="Arial" panose="020B0604020202020204" pitchFamily="34" charset="0"/>
              </a:rPr>
              <a:t>five days a week. A biologically equivalent dose may be used calculated according to the LQ model</a:t>
            </a:r>
          </a:p>
          <a:p>
            <a:r>
              <a:rPr lang="en-US" altLang="en-US" dirty="0">
                <a:latin typeface="Arial" panose="020B0604020202020204" pitchFamily="34" charset="0"/>
                <a:cs typeface="Arial" panose="020B0604020202020204" pitchFamily="34" charset="0"/>
              </a:rPr>
              <a:t>using an a/ß ratio of 2 </a:t>
            </a:r>
            <a:r>
              <a:rPr lang="en-US" altLang="en-US" dirty="0" err="1">
                <a:latin typeface="Arial" panose="020B0604020202020204" pitchFamily="34" charset="0"/>
                <a:cs typeface="Arial" panose="020B0604020202020204" pitchFamily="34" charset="0"/>
              </a:rPr>
              <a:t>Gy</a:t>
            </a:r>
            <a:r>
              <a:rPr lang="en-US" altLang="en-US" dirty="0">
                <a:latin typeface="Arial" panose="020B0604020202020204" pitchFamily="34" charset="0"/>
                <a:cs typeface="Arial" panose="020B0604020202020204" pitchFamily="34" charset="0"/>
              </a:rPr>
              <a:t>. A maximum fraction dose of 2 </a:t>
            </a:r>
            <a:r>
              <a:rPr lang="en-US" altLang="en-US" dirty="0" err="1">
                <a:latin typeface="Arial" panose="020B0604020202020204" pitchFamily="34" charset="0"/>
                <a:cs typeface="Arial" panose="020B0604020202020204" pitchFamily="34" charset="0"/>
              </a:rPr>
              <a:t>Gy</a:t>
            </a:r>
            <a:r>
              <a:rPr lang="en-US" altLang="en-US" dirty="0">
                <a:latin typeface="Arial" panose="020B0604020202020204" pitchFamily="34" charset="0"/>
                <a:cs typeface="Arial" panose="020B0604020202020204" pitchFamily="34" charset="0"/>
              </a:rPr>
              <a:t> is allowed.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9B3C56A9-C1DB-C083-F4B0-A9437FDB39AE}"/>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7C478A7-B8C9-4E4D-BE64-664DA1D96C45}" type="slidenum">
              <a:rPr lang="en-US" altLang="en-US">
                <a:latin typeface="Arial" panose="020B0604020202020204" pitchFamily="34" charset="0"/>
                <a:cs typeface="Arial" panose="020B0604020202020204" pitchFamily="34" charset="0"/>
              </a:rPr>
              <a:pPr algn="r" eaLnBrk="1" hangingPunct="1">
                <a:spcBef>
                  <a:spcPct val="0"/>
                </a:spcBef>
              </a:pPr>
              <a:t>28</a:t>
            </a:fld>
            <a:endParaRPr lang="en-US" altLang="en-US">
              <a:latin typeface="Arial" panose="020B0604020202020204" pitchFamily="34" charset="0"/>
              <a:cs typeface="Arial" panose="020B0604020202020204" pitchFamily="34" charset="0"/>
            </a:endParaRPr>
          </a:p>
        </p:txBody>
      </p:sp>
      <p:sp>
        <p:nvSpPr>
          <p:cNvPr id="328707" name="Rectangle 2">
            <a:extLst>
              <a:ext uri="{FF2B5EF4-FFF2-40B4-BE49-F238E27FC236}">
                <a16:creationId xmlns:a16="http://schemas.microsoft.com/office/drawing/2014/main" id="{678D7CF2-8C4C-1B77-6EEA-14F906C542E5}"/>
              </a:ext>
            </a:extLst>
          </p:cNvPr>
          <p:cNvSpPr>
            <a:spLocks noGrp="1" noRot="1" noChangeAspect="1" noChangeArrowheads="1" noTextEdit="1"/>
          </p:cNvSpPr>
          <p:nvPr>
            <p:ph type="sldImg"/>
          </p:nvPr>
        </p:nvSpPr>
        <p:spPr>
          <a:xfrm>
            <a:off x="407988" y="696913"/>
            <a:ext cx="6197600" cy="3486150"/>
          </a:xfrm>
          <a:ln/>
        </p:spPr>
      </p:sp>
      <p:sp>
        <p:nvSpPr>
          <p:cNvPr id="328708" name="Rectangle 3">
            <a:extLst>
              <a:ext uri="{FF2B5EF4-FFF2-40B4-BE49-F238E27FC236}">
                <a16:creationId xmlns:a16="http://schemas.microsoft.com/office/drawing/2014/main" id="{FADB1A55-98DD-9E41-DC15-5C69577A2E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r>
              <a:rPr lang="en-US" altLang="en-US" dirty="0">
                <a:latin typeface="Arial" panose="020B0604020202020204" pitchFamily="34" charset="0"/>
                <a:cs typeface="Arial" panose="020B0604020202020204" pitchFamily="34" charset="0"/>
              </a:rPr>
              <a:t>Planned non-inferiority test was underpowered due to unexpectedly low number of events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Both studies z11 and </a:t>
            </a:r>
            <a:r>
              <a:rPr lang="en-US" altLang="en-US" dirty="0" err="1">
                <a:latin typeface="Arial" panose="020B0604020202020204" pitchFamily="34" charset="0"/>
                <a:cs typeface="Arial" panose="020B0604020202020204" pitchFamily="34" charset="0"/>
              </a:rPr>
              <a:t>amaros</a:t>
            </a:r>
            <a:r>
              <a:rPr lang="en-US" altLang="en-US" dirty="0">
                <a:latin typeface="Arial" panose="020B0604020202020204" pitchFamily="34" charset="0"/>
                <a:cs typeface="Arial" panose="020B0604020202020204" pitchFamily="34" charset="0"/>
              </a:rPr>
              <a:t> reported an ax recurrence rate of about 1%- QUESTIONING the actual need of additional Axillary 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8867A49B-9CD8-FA28-88C4-3AF00C30A4CE}"/>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AE3D780-AB4C-4D77-9F6F-6A47ED1975DB}" type="slidenum">
              <a:rPr lang="en-US" altLang="en-US">
                <a:latin typeface="Arial" panose="020B0604020202020204" pitchFamily="34" charset="0"/>
                <a:cs typeface="Arial" panose="020B0604020202020204" pitchFamily="34" charset="0"/>
              </a:rPr>
              <a:pPr algn="r" eaLnBrk="1" hangingPunct="1">
                <a:spcBef>
                  <a:spcPct val="0"/>
                </a:spcBef>
              </a:pPr>
              <a:t>29</a:t>
            </a:fld>
            <a:endParaRPr lang="en-US" altLang="en-US">
              <a:latin typeface="Arial" panose="020B0604020202020204" pitchFamily="34" charset="0"/>
              <a:cs typeface="Arial" panose="020B0604020202020204" pitchFamily="34" charset="0"/>
            </a:endParaRPr>
          </a:p>
        </p:txBody>
      </p:sp>
      <p:sp>
        <p:nvSpPr>
          <p:cNvPr id="330755" name="Rectangle 2">
            <a:extLst>
              <a:ext uri="{FF2B5EF4-FFF2-40B4-BE49-F238E27FC236}">
                <a16:creationId xmlns:a16="http://schemas.microsoft.com/office/drawing/2014/main" id="{8CF214FB-A509-7888-E0D1-CD026459DA78}"/>
              </a:ext>
            </a:extLst>
          </p:cNvPr>
          <p:cNvSpPr>
            <a:spLocks noGrp="1" noRot="1" noChangeAspect="1" noChangeArrowheads="1" noTextEdit="1"/>
          </p:cNvSpPr>
          <p:nvPr>
            <p:ph type="sldImg"/>
          </p:nvPr>
        </p:nvSpPr>
        <p:spPr>
          <a:xfrm>
            <a:off x="407988" y="696913"/>
            <a:ext cx="6197600" cy="3486150"/>
          </a:xfrm>
          <a:ln/>
        </p:spPr>
      </p:sp>
      <p:sp>
        <p:nvSpPr>
          <p:cNvPr id="330756" name="Rectangle 3">
            <a:extLst>
              <a:ext uri="{FF2B5EF4-FFF2-40B4-BE49-F238E27FC236}">
                <a16:creationId xmlns:a16="http://schemas.microsoft.com/office/drawing/2014/main" id="{4626CA31-1693-E1FB-1F20-4DE36F007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A223659E-8C0F-6AEB-EB46-78367EF453CE}"/>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B67594D-6F2B-4384-8E11-277AEE48FDFA}" type="slidenum">
              <a:rPr lang="en-US" altLang="en-US">
                <a:latin typeface="Arial" panose="020B0604020202020204" pitchFamily="34" charset="0"/>
                <a:cs typeface="Arial" panose="020B0604020202020204" pitchFamily="34" charset="0"/>
              </a:rPr>
              <a:pPr algn="r" eaLnBrk="1" hangingPunct="1">
                <a:spcBef>
                  <a:spcPct val="0"/>
                </a:spcBef>
              </a:pPr>
              <a:t>30</a:t>
            </a:fld>
            <a:endParaRPr lang="en-US" altLang="en-US">
              <a:latin typeface="Arial" panose="020B0604020202020204" pitchFamily="34" charset="0"/>
              <a:cs typeface="Arial" panose="020B0604020202020204" pitchFamily="34" charset="0"/>
            </a:endParaRPr>
          </a:p>
        </p:txBody>
      </p:sp>
      <p:sp>
        <p:nvSpPr>
          <p:cNvPr id="332803" name="Rectangle 2">
            <a:extLst>
              <a:ext uri="{FF2B5EF4-FFF2-40B4-BE49-F238E27FC236}">
                <a16:creationId xmlns:a16="http://schemas.microsoft.com/office/drawing/2014/main" id="{B46475A8-82BE-AB2A-8FE4-5DCBC10B7F07}"/>
              </a:ext>
            </a:extLst>
          </p:cNvPr>
          <p:cNvSpPr>
            <a:spLocks noGrp="1" noRot="1" noChangeAspect="1" noChangeArrowheads="1" noTextEdit="1"/>
          </p:cNvSpPr>
          <p:nvPr>
            <p:ph type="sldImg"/>
          </p:nvPr>
        </p:nvSpPr>
        <p:spPr>
          <a:xfrm>
            <a:off x="407988" y="696913"/>
            <a:ext cx="6197600" cy="3486150"/>
          </a:xfrm>
          <a:ln/>
        </p:spPr>
      </p:sp>
      <p:sp>
        <p:nvSpPr>
          <p:cNvPr id="332804" name="Rectangle 3">
            <a:extLst>
              <a:ext uri="{FF2B5EF4-FFF2-40B4-BE49-F238E27FC236}">
                <a16:creationId xmlns:a16="http://schemas.microsoft.com/office/drawing/2014/main" id="{4403F391-4E81-CAAB-9F62-E62547DF9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FC51AD8-0C68-0AAA-52F5-CEE70F42E69E}"/>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8C4C34-B8B7-4D2E-8A90-6319940DF394}" type="slidenum">
              <a:rPr lang="en-US" altLang="en-US">
                <a:latin typeface="Arial" panose="020B0604020202020204" pitchFamily="34" charset="0"/>
                <a:cs typeface="Arial" panose="020B0604020202020204" pitchFamily="34" charset="0"/>
              </a:rPr>
              <a:pPr algn="r" eaLnBrk="1" hangingPunct="1">
                <a:spcBef>
                  <a:spcPct val="0"/>
                </a:spcBef>
              </a:pPr>
              <a:t>31</a:t>
            </a:fld>
            <a:endParaRPr lang="en-US" altLang="en-US">
              <a:latin typeface="Arial" panose="020B0604020202020204" pitchFamily="34" charset="0"/>
              <a:cs typeface="Arial" panose="020B0604020202020204" pitchFamily="34" charset="0"/>
            </a:endParaRPr>
          </a:p>
        </p:txBody>
      </p:sp>
      <p:sp>
        <p:nvSpPr>
          <p:cNvPr id="334851" name="Rectangle 2">
            <a:extLst>
              <a:ext uri="{FF2B5EF4-FFF2-40B4-BE49-F238E27FC236}">
                <a16:creationId xmlns:a16="http://schemas.microsoft.com/office/drawing/2014/main" id="{AD8D0D35-70FD-F438-E579-DBF2EB1A85C3}"/>
              </a:ext>
            </a:extLst>
          </p:cNvPr>
          <p:cNvSpPr>
            <a:spLocks noGrp="1" noRot="1" noChangeAspect="1" noChangeArrowheads="1" noTextEdit="1"/>
          </p:cNvSpPr>
          <p:nvPr>
            <p:ph type="sldImg"/>
          </p:nvPr>
        </p:nvSpPr>
        <p:spPr>
          <a:xfrm>
            <a:off x="407988" y="696913"/>
            <a:ext cx="6197600" cy="3486150"/>
          </a:xfrm>
          <a:ln/>
        </p:spPr>
      </p:sp>
      <p:sp>
        <p:nvSpPr>
          <p:cNvPr id="334852" name="Rectangle 3">
            <a:extLst>
              <a:ext uri="{FF2B5EF4-FFF2-40B4-BE49-F238E27FC236}">
                <a16:creationId xmlns:a16="http://schemas.microsoft.com/office/drawing/2014/main" id="{6A5C0575-FE7C-26C6-CDA7-55583DA93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eaLnBrk="1" hangingPunct="1"/>
            <a:r>
              <a:rPr lang="en-US" altLang="en-US">
                <a:latin typeface="Arial" panose="020B0604020202020204" pitchFamily="34" charset="0"/>
                <a:cs typeface="Arial" panose="020B0604020202020204" pitchFamily="34" charset="0"/>
              </a:rPr>
              <a:t>But based simply on criteria for Z11 enrollment at least 80% of pts could have avoided Ax DZ and radiotherapy and the associated higher rates of lymphedema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219CB4CA-B532-30A1-86B4-25639DDE791A}"/>
              </a:ext>
            </a:extLst>
          </p:cNvPr>
          <p:cNvSpPr>
            <a:spLocks noGrp="1" noRot="1" noChangeAspect="1" noChangeArrowheads="1" noTextEdit="1"/>
          </p:cNvSpPr>
          <p:nvPr>
            <p:ph type="sldImg"/>
          </p:nvPr>
        </p:nvSpPr>
        <p:spPr>
          <a:xfrm>
            <a:off x="407988" y="696913"/>
            <a:ext cx="6197600" cy="3486150"/>
          </a:xfrm>
          <a:ln/>
        </p:spPr>
      </p:sp>
      <p:sp>
        <p:nvSpPr>
          <p:cNvPr id="336899" name="Rectangle 3">
            <a:extLst>
              <a:ext uri="{FF2B5EF4-FFF2-40B4-BE49-F238E27FC236}">
                <a16:creationId xmlns:a16="http://schemas.microsoft.com/office/drawing/2014/main" id="{908AC18C-A2C6-67AB-15E5-67791396D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Note &gt; 4 LNs in the Ax Dz arm also got additional XRT</a:t>
            </a:r>
          </a:p>
          <a:p>
            <a:r>
              <a:rPr lang="en-US" altLang="en-US">
                <a:latin typeface="Arial" panose="020B0604020202020204" pitchFamily="34" charset="0"/>
                <a:cs typeface="Arial" panose="020B0604020202020204" pitchFamily="34" charset="0"/>
              </a:rPr>
              <a:t>THERE WAS NO SIG DIF AMONG  IN DFS AND OS AMONG PTS WHO RECEIVED COMPREHENSIVE AXILLARY AND  SC XRT TO  THOSE WHO HAD ONLY AX DZ</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616FF79C-14D1-9EA2-F26F-085FF9947D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2B8D1F69-F3DD-43E5-BA90-63CF6C39555E}" type="slidenum">
              <a:rPr lang="en-US" altLang="en-US" sz="1200" smtClean="0"/>
              <a:pPr/>
              <a:t>4</a:t>
            </a:fld>
            <a:endParaRPr lang="en-US" altLang="en-US" sz="1200"/>
          </a:p>
        </p:txBody>
      </p:sp>
      <p:sp>
        <p:nvSpPr>
          <p:cNvPr id="280579" name="Rectangle 2">
            <a:extLst>
              <a:ext uri="{FF2B5EF4-FFF2-40B4-BE49-F238E27FC236}">
                <a16:creationId xmlns:a16="http://schemas.microsoft.com/office/drawing/2014/main" id="{2C14C45A-FF5A-8791-1903-3E8465BC7A82}"/>
              </a:ext>
            </a:extLst>
          </p:cNvPr>
          <p:cNvSpPr>
            <a:spLocks noGrp="1" noRot="1" noChangeAspect="1" noChangeArrowheads="1" noTextEdit="1"/>
          </p:cNvSpPr>
          <p:nvPr>
            <p:ph type="sldImg"/>
          </p:nvPr>
        </p:nvSpPr>
        <p:spPr>
          <a:xfrm>
            <a:off x="406400" y="696913"/>
            <a:ext cx="6197600" cy="3486150"/>
          </a:xfrm>
          <a:ln/>
        </p:spPr>
      </p:sp>
      <p:sp>
        <p:nvSpPr>
          <p:cNvPr id="280580" name="Rectangle 3">
            <a:extLst>
              <a:ext uri="{FF2B5EF4-FFF2-40B4-BE49-F238E27FC236}">
                <a16:creationId xmlns:a16="http://schemas.microsoft.com/office/drawing/2014/main" id="{8CC2ED78-BC15-3374-1638-306D08C4F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 what we do in lymphatic mapping is that we inject a blue-dye, lymphazurin around the tumor or a radioactive tracer to identify the SLN (point).</a:t>
            </a: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2FC35FE3-83B6-D28D-DC95-111DB1DF3D3D}"/>
              </a:ext>
            </a:extLst>
          </p:cNvPr>
          <p:cNvSpPr>
            <a:spLocks noGrp="1" noRot="1" noChangeAspect="1" noChangeArrowheads="1" noTextEdit="1"/>
          </p:cNvSpPr>
          <p:nvPr>
            <p:ph type="sldImg"/>
          </p:nvPr>
        </p:nvSpPr>
        <p:spPr>
          <a:xfrm>
            <a:off x="407988" y="696913"/>
            <a:ext cx="6197600" cy="3486150"/>
          </a:xfrm>
          <a:ln/>
        </p:spPr>
      </p:sp>
      <p:sp>
        <p:nvSpPr>
          <p:cNvPr id="338947" name="Notes Placeholder 2">
            <a:extLst>
              <a:ext uri="{FF2B5EF4-FFF2-40B4-BE49-F238E27FC236}">
                <a16:creationId xmlns:a16="http://schemas.microsoft.com/office/drawing/2014/main" id="{2DD485FD-8A61-5DB4-C064-7792793C50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NCCN in 2015 </a:t>
            </a:r>
          </a:p>
        </p:txBody>
      </p:sp>
      <p:sp>
        <p:nvSpPr>
          <p:cNvPr id="338948" name="Slide Number Placeholder 3">
            <a:extLst>
              <a:ext uri="{FF2B5EF4-FFF2-40B4-BE49-F238E27FC236}">
                <a16:creationId xmlns:a16="http://schemas.microsoft.com/office/drawing/2014/main" id="{6AB5D69A-E228-EC06-7898-5A6E5183A8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186A53D-31D9-417E-B158-D6BF8751CA1E}" type="slidenum">
              <a:rPr lang="en-US" altLang="en-US" sz="1200" smtClean="0"/>
              <a:pPr/>
              <a:t>36</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7F95C2DB-7B8C-5EF4-DEAF-0988FA9609D0}"/>
              </a:ext>
            </a:extLst>
          </p:cNvPr>
          <p:cNvSpPr>
            <a:spLocks noGrp="1" noRot="1" noChangeAspect="1" noChangeArrowheads="1" noTextEdit="1"/>
          </p:cNvSpPr>
          <p:nvPr>
            <p:ph type="sldImg"/>
          </p:nvPr>
        </p:nvSpPr>
        <p:spPr>
          <a:xfrm>
            <a:off x="407988" y="696913"/>
            <a:ext cx="6197600" cy="3486150"/>
          </a:xfrm>
          <a:ln/>
        </p:spPr>
      </p:sp>
      <p:sp>
        <p:nvSpPr>
          <p:cNvPr id="340995" name="Notes Placeholder 2">
            <a:extLst>
              <a:ext uri="{FF2B5EF4-FFF2-40B4-BE49-F238E27FC236}">
                <a16:creationId xmlns:a16="http://schemas.microsoft.com/office/drawing/2014/main" id="{5228CBA3-40F7-0283-D1F7-AB204DEA3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Guideline says Ontario health and asco in title: Also part of rec 5 is ultrasound of the axilla not necessary if T1 and T2 if no palpable nodes- they say risk outweighs benefit…</a:t>
            </a:r>
          </a:p>
        </p:txBody>
      </p:sp>
      <p:sp>
        <p:nvSpPr>
          <p:cNvPr id="340996" name="Slide Number Placeholder 3">
            <a:extLst>
              <a:ext uri="{FF2B5EF4-FFF2-40B4-BE49-F238E27FC236}">
                <a16:creationId xmlns:a16="http://schemas.microsoft.com/office/drawing/2014/main" id="{CCD88A39-5FF0-56F2-6C39-C4E3B48C8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CA5C5538-69F7-4727-9D03-01778E5479F2}" type="slidenum">
              <a:rPr lang="en-US" altLang="en-US" sz="1200" smtClean="0"/>
              <a:pPr/>
              <a:t>37</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a:extLst>
              <a:ext uri="{FF2B5EF4-FFF2-40B4-BE49-F238E27FC236}">
                <a16:creationId xmlns:a16="http://schemas.microsoft.com/office/drawing/2014/main" id="{CD3FD845-2C1D-3E5B-9274-126FC2C49F80}"/>
              </a:ext>
            </a:extLst>
          </p:cNvPr>
          <p:cNvSpPr>
            <a:spLocks noGrp="1" noRot="1" noChangeAspect="1" noChangeArrowheads="1" noTextEdit="1"/>
          </p:cNvSpPr>
          <p:nvPr>
            <p:ph type="sldImg"/>
          </p:nvPr>
        </p:nvSpPr>
        <p:spPr>
          <a:xfrm>
            <a:off x="407988" y="696913"/>
            <a:ext cx="6197600" cy="3486150"/>
          </a:xfrm>
          <a:ln/>
        </p:spPr>
      </p:sp>
      <p:sp>
        <p:nvSpPr>
          <p:cNvPr id="346115" name="Notes Placeholder 2">
            <a:extLst>
              <a:ext uri="{FF2B5EF4-FFF2-40B4-BE49-F238E27FC236}">
                <a16:creationId xmlns:a16="http://schemas.microsoft.com/office/drawing/2014/main" id="{1FD42864-E0ED-4E4C-1724-57D4D6D012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6116" name="Slide Number Placeholder 3">
            <a:extLst>
              <a:ext uri="{FF2B5EF4-FFF2-40B4-BE49-F238E27FC236}">
                <a16:creationId xmlns:a16="http://schemas.microsoft.com/office/drawing/2014/main" id="{8CBB3B09-49EE-AAF0-E97D-BF04C4DDFB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346828B-6F98-4DD9-BB43-938F765B5E94}" type="slidenum">
              <a:rPr lang="en-US" altLang="en-US" sz="1200" smtClean="0"/>
              <a:pPr/>
              <a:t>49</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a:extLst>
              <a:ext uri="{FF2B5EF4-FFF2-40B4-BE49-F238E27FC236}">
                <a16:creationId xmlns:a16="http://schemas.microsoft.com/office/drawing/2014/main" id="{68CAA035-58CE-89F1-7007-5F81E5BAB4BA}"/>
              </a:ext>
            </a:extLst>
          </p:cNvPr>
          <p:cNvSpPr>
            <a:spLocks noGrp="1" noRot="1" noChangeAspect="1" noChangeArrowheads="1" noTextEdit="1"/>
          </p:cNvSpPr>
          <p:nvPr>
            <p:ph type="sldImg"/>
          </p:nvPr>
        </p:nvSpPr>
        <p:spPr>
          <a:xfrm>
            <a:off x="406400" y="696913"/>
            <a:ext cx="6197600" cy="3486150"/>
          </a:xfrm>
          <a:ln/>
        </p:spPr>
      </p:sp>
      <p:sp>
        <p:nvSpPr>
          <p:cNvPr id="348163" name="Notes Placeholder 2">
            <a:extLst>
              <a:ext uri="{FF2B5EF4-FFF2-40B4-BE49-F238E27FC236}">
                <a16:creationId xmlns:a16="http://schemas.microsoft.com/office/drawing/2014/main" id="{DC3EAF16-CF50-3E09-3D6C-62AD577882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For the past 19 years or so….Routinely ipsilateral axillary and internal mammary nodes- if abnormal then infra/</a:t>
            </a:r>
            <a:r>
              <a:rPr lang="en-US" altLang="en-US" dirty="0" err="1">
                <a:latin typeface="Arial" panose="020B0604020202020204" pitchFamily="34" charset="0"/>
                <a:cs typeface="Arial" panose="020B0604020202020204" pitchFamily="34" charset="0"/>
              </a:rPr>
              <a:t>supraclav</a:t>
            </a:r>
            <a:r>
              <a:rPr lang="en-US" altLang="en-US" dirty="0">
                <a:latin typeface="Arial" panose="020B0604020202020204" pitchFamily="34" charset="0"/>
                <a:cs typeface="Arial" panose="020B0604020202020204" pitchFamily="34" charset="0"/>
              </a:rPr>
              <a:t> and low neck nodes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Minute (measuring at least 4 or 5 mm) metastatic foci can be</a:t>
            </a:r>
          </a:p>
          <a:p>
            <a:r>
              <a:rPr lang="en-US" altLang="en-US" dirty="0">
                <a:latin typeface="Arial" panose="020B0604020202020204" pitchFamily="34" charset="0"/>
                <a:cs typeface="Arial" panose="020B0604020202020204" pitchFamily="34" charset="0"/>
              </a:rPr>
              <a:t>detected at the periphery of a totally echogenic node or if they</a:t>
            </a:r>
          </a:p>
          <a:p>
            <a:r>
              <a:rPr lang="en-US" altLang="en-US" dirty="0">
                <a:latin typeface="Arial" panose="020B0604020202020204" pitchFamily="34" charset="0"/>
                <a:cs typeface="Arial" panose="020B0604020202020204" pitchFamily="34" charset="0"/>
              </a:rPr>
              <a:t>produce a focal hypoechoic bulge on the surface of the node</a:t>
            </a:r>
          </a:p>
          <a:p>
            <a:r>
              <a:rPr lang="en-US" altLang="en-US" dirty="0">
                <a:latin typeface="Arial" panose="020B0604020202020204" pitchFamily="34" charset="0"/>
                <a:cs typeface="Arial" panose="020B0604020202020204" pitchFamily="34" charset="0"/>
              </a:rPr>
              <a:t>Even when the central fat is hypoechoic, metastatic</a:t>
            </a:r>
          </a:p>
          <a:p>
            <a:r>
              <a:rPr lang="en-US" altLang="en-US" dirty="0">
                <a:latin typeface="Arial" panose="020B0604020202020204" pitchFamily="34" charset="0"/>
                <a:cs typeface="Arial" panose="020B0604020202020204" pitchFamily="34" charset="0"/>
              </a:rPr>
              <a:t>deposits appear darker than the hypoechoic fat. </a:t>
            </a:r>
          </a:p>
          <a:p>
            <a:endParaRPr lang="en-US" altLang="en-US" dirty="0">
              <a:latin typeface="Arial" panose="020B0604020202020204" pitchFamily="34" charset="0"/>
              <a:cs typeface="Arial" panose="020B0604020202020204" pitchFamily="34" charset="0"/>
            </a:endParaRPr>
          </a:p>
        </p:txBody>
      </p:sp>
      <p:sp>
        <p:nvSpPr>
          <p:cNvPr id="348164" name="Slide Number Placeholder 3">
            <a:extLst>
              <a:ext uri="{FF2B5EF4-FFF2-40B4-BE49-F238E27FC236}">
                <a16:creationId xmlns:a16="http://schemas.microsoft.com/office/drawing/2014/main" id="{18BA9B95-CB6B-5DC2-036E-339F35819B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39DCCEE-C3CF-4F8B-8939-7F7C769AF835}" type="slidenum">
              <a:rPr lang="en-US" altLang="en-US" smtClean="0">
                <a:solidFill>
                  <a:srgbClr val="1F497D"/>
                </a:solidFill>
                <a:latin typeface="Arial" panose="020B0604020202020204" pitchFamily="34" charset="0"/>
                <a:cs typeface="Arial" panose="020B0604020202020204" pitchFamily="34" charset="0"/>
              </a:rPr>
              <a:pPr eaLnBrk="1" hangingPunct="1">
                <a:spcBef>
                  <a:spcPct val="0"/>
                </a:spcBef>
              </a:pPr>
              <a:t>50</a:t>
            </a:fld>
            <a:endParaRPr lang="en-US" altLang="en-US">
              <a:solidFill>
                <a:srgbClr val="1F497D"/>
              </a:solidFill>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a:extLst>
              <a:ext uri="{FF2B5EF4-FFF2-40B4-BE49-F238E27FC236}">
                <a16:creationId xmlns:a16="http://schemas.microsoft.com/office/drawing/2014/main" id="{E373F477-CA46-DA44-0CE6-CCDF866662D8}"/>
              </a:ext>
            </a:extLst>
          </p:cNvPr>
          <p:cNvSpPr>
            <a:spLocks noGrp="1" noRot="1" noChangeAspect="1" noChangeArrowheads="1" noTextEdit="1"/>
          </p:cNvSpPr>
          <p:nvPr>
            <p:ph type="sldImg"/>
          </p:nvPr>
        </p:nvSpPr>
        <p:spPr>
          <a:xfrm>
            <a:off x="406400" y="696913"/>
            <a:ext cx="6197600" cy="3486150"/>
          </a:xfrm>
          <a:ln/>
        </p:spPr>
      </p:sp>
      <p:sp>
        <p:nvSpPr>
          <p:cNvPr id="350211" name="Notes Placeholder 2">
            <a:extLst>
              <a:ext uri="{FF2B5EF4-FFF2-40B4-BE49-F238E27FC236}">
                <a16:creationId xmlns:a16="http://schemas.microsoft.com/office/drawing/2014/main" id="{38A5ADD0-8430-DEC7-F728-9857C6EF21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Lymph nodes that are massively involved with metastatic tumor are easily recognized on US as rounded (when small) or irregularly shaped (when large) masses with little or no residual central echogenic fat- - nodal disease can also be identified in the internal mammary nodes- when metastatic disease is not present- these nodes are not normally seen with ultrasound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CHECK</a:t>
            </a:r>
          </a:p>
          <a:p>
            <a:r>
              <a:rPr lang="en-US" altLang="en-US" dirty="0">
                <a:latin typeface="Arial" panose="020B0604020202020204" pitchFamily="34" charset="0"/>
                <a:cs typeface="Arial" panose="020B0604020202020204" pitchFamily="34" charset="0"/>
              </a:rPr>
              <a:t>Metastatic internal mammary nodes are classified as N2 (in</a:t>
            </a:r>
          </a:p>
          <a:p>
            <a:r>
              <a:rPr lang="en-US" altLang="en-US" dirty="0">
                <a:latin typeface="Arial" panose="020B0604020202020204" pitchFamily="34" charset="0"/>
                <a:cs typeface="Arial" panose="020B0604020202020204" pitchFamily="34" charset="0"/>
              </a:rPr>
              <a:t>the </a:t>
            </a:r>
            <a:r>
              <a:rPr lang="en-US" altLang="en-US" i="1" dirty="0">
                <a:latin typeface="Arial" panose="020B0604020202020204" pitchFamily="34" charset="0"/>
                <a:cs typeface="Arial" panose="020B0604020202020204" pitchFamily="34" charset="0"/>
              </a:rPr>
              <a:t>absence </a:t>
            </a:r>
            <a:r>
              <a:rPr lang="en-US" altLang="en-US" dirty="0">
                <a:latin typeface="Arial" panose="020B0604020202020204" pitchFamily="34" charset="0"/>
                <a:cs typeface="Arial" panose="020B0604020202020204" pitchFamily="34" charset="0"/>
              </a:rPr>
              <a:t>of clinically evident axillary lymph node metastasis)</a:t>
            </a:r>
          </a:p>
          <a:p>
            <a:r>
              <a:rPr lang="en-US" altLang="en-US" dirty="0">
                <a:latin typeface="Arial" panose="020B0604020202020204" pitchFamily="34" charset="0"/>
                <a:cs typeface="Arial" panose="020B0604020202020204" pitchFamily="34" charset="0"/>
              </a:rPr>
              <a:t>or N3b (in the </a:t>
            </a:r>
            <a:r>
              <a:rPr lang="en-US" altLang="en-US" i="1" dirty="0">
                <a:latin typeface="Arial" panose="020B0604020202020204" pitchFamily="34" charset="0"/>
                <a:cs typeface="Arial" panose="020B0604020202020204" pitchFamily="34" charset="0"/>
              </a:rPr>
              <a:t>presence </a:t>
            </a:r>
            <a:r>
              <a:rPr lang="en-US" altLang="en-US" dirty="0">
                <a:latin typeface="Arial" panose="020B0604020202020204" pitchFamily="34" charset="0"/>
                <a:cs typeface="Arial" panose="020B0604020202020204" pitchFamily="34" charset="0"/>
              </a:rPr>
              <a:t>of clinically evident axillary lymph node</a:t>
            </a:r>
          </a:p>
          <a:p>
            <a:r>
              <a:rPr lang="en-US" altLang="en-US" dirty="0">
                <a:latin typeface="Arial" panose="020B0604020202020204" pitchFamily="34" charset="0"/>
                <a:cs typeface="Arial" panose="020B0604020202020204" pitchFamily="34" charset="0"/>
              </a:rPr>
              <a:t>metastasis). Detection of an internal mammary nodal metastasis</a:t>
            </a:r>
          </a:p>
          <a:p>
            <a:r>
              <a:rPr lang="en-US" altLang="en-US" dirty="0">
                <a:latin typeface="Arial" panose="020B0604020202020204" pitchFamily="34" charset="0"/>
                <a:cs typeface="Arial" panose="020B0604020202020204" pitchFamily="34" charset="0"/>
              </a:rPr>
              <a:t>(in addition to axillary metastases) therefore qualifies the disease</a:t>
            </a:r>
          </a:p>
          <a:p>
            <a:r>
              <a:rPr lang="en-US" altLang="en-US" dirty="0">
                <a:latin typeface="Arial" panose="020B0604020202020204" pitchFamily="34" charset="0"/>
                <a:cs typeface="Arial" panose="020B0604020202020204" pitchFamily="34" charset="0"/>
              </a:rPr>
              <a:t>as stage IIIC. (See Chapter 13 for cancer staging tables.)</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350212" name="Slide Number Placeholder 3">
            <a:extLst>
              <a:ext uri="{FF2B5EF4-FFF2-40B4-BE49-F238E27FC236}">
                <a16:creationId xmlns:a16="http://schemas.microsoft.com/office/drawing/2014/main" id="{D9DE1BAC-1E32-F6C3-60DE-B163DE9810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9F500FE-40FC-4A7F-8E31-F1F75BCB167D}" type="slidenum">
              <a:rPr lang="en-US" altLang="en-US" smtClean="0">
                <a:solidFill>
                  <a:srgbClr val="1F497D"/>
                </a:solidFill>
                <a:latin typeface="Arial" panose="020B0604020202020204" pitchFamily="34" charset="0"/>
                <a:cs typeface="Arial" panose="020B0604020202020204" pitchFamily="34" charset="0"/>
              </a:rPr>
              <a:pPr eaLnBrk="1" hangingPunct="1">
                <a:spcBef>
                  <a:spcPct val="0"/>
                </a:spcBef>
              </a:pPr>
              <a:t>51</a:t>
            </a:fld>
            <a:endParaRPr lang="en-US" altLang="en-US">
              <a:solidFill>
                <a:srgbClr val="1F497D"/>
              </a:solidFill>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a:extLst>
              <a:ext uri="{FF2B5EF4-FFF2-40B4-BE49-F238E27FC236}">
                <a16:creationId xmlns:a16="http://schemas.microsoft.com/office/drawing/2014/main" id="{3C3472BC-C779-9DF9-6CC9-A4EE1389468B}"/>
              </a:ext>
            </a:extLst>
          </p:cNvPr>
          <p:cNvSpPr>
            <a:spLocks noGrp="1" noRot="1" noChangeAspect="1" noChangeArrowheads="1" noTextEdit="1"/>
          </p:cNvSpPr>
          <p:nvPr>
            <p:ph type="sldImg"/>
          </p:nvPr>
        </p:nvSpPr>
        <p:spPr>
          <a:xfrm>
            <a:off x="406400" y="696913"/>
            <a:ext cx="6197600" cy="3486150"/>
          </a:xfrm>
          <a:ln/>
        </p:spPr>
      </p:sp>
      <p:sp>
        <p:nvSpPr>
          <p:cNvPr id="352259" name="Notes Placeholder 2">
            <a:extLst>
              <a:ext uri="{FF2B5EF4-FFF2-40B4-BE49-F238E27FC236}">
                <a16:creationId xmlns:a16="http://schemas.microsoft.com/office/drawing/2014/main" id="{BC95845E-F760-2984-D43D-DCE9192F60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a review of 103 cases of US-guided FNA biopsy of nonpalpable</a:t>
            </a:r>
          </a:p>
          <a:p>
            <a:r>
              <a:rPr lang="en-US" altLang="en-US" dirty="0">
                <a:latin typeface="Arial" panose="020B0604020202020204" pitchFamily="34" charset="0"/>
                <a:cs typeface="Arial" panose="020B0604020202020204" pitchFamily="34" charset="0"/>
              </a:rPr>
              <a:t>indeterminate or suspicious/metastatic-appearing</a:t>
            </a:r>
          </a:p>
          <a:p>
            <a:r>
              <a:rPr lang="en-US" altLang="en-US" dirty="0">
                <a:latin typeface="Arial" panose="020B0604020202020204" pitchFamily="34" charset="0"/>
                <a:cs typeface="Arial" panose="020B0604020202020204" pitchFamily="34" charset="0"/>
              </a:rPr>
              <a:t>lymph nodes, the sensitivity of US combined with US-guided</a:t>
            </a:r>
          </a:p>
          <a:p>
            <a:r>
              <a:rPr lang="en-US" altLang="en-US" dirty="0">
                <a:latin typeface="Arial" panose="020B0604020202020204" pitchFamily="34" charset="0"/>
                <a:cs typeface="Arial" panose="020B0604020202020204" pitchFamily="34" charset="0"/>
              </a:rPr>
              <a:t>FNA was 86%, the specificity was 100%, the overall accuracy</a:t>
            </a:r>
          </a:p>
          <a:p>
            <a:r>
              <a:rPr lang="en-US" altLang="en-US" dirty="0">
                <a:latin typeface="Arial" panose="020B0604020202020204" pitchFamily="34" charset="0"/>
                <a:cs typeface="Arial" panose="020B0604020202020204" pitchFamily="34" charset="0"/>
              </a:rPr>
              <a:t>was 79%, the positive predictive value was 100%, and the</a:t>
            </a:r>
          </a:p>
          <a:p>
            <a:r>
              <a:rPr lang="en-US" altLang="en-US" dirty="0">
                <a:latin typeface="Arial" panose="020B0604020202020204" pitchFamily="34" charset="0"/>
                <a:cs typeface="Arial" panose="020B0604020202020204" pitchFamily="34" charset="0"/>
              </a:rPr>
              <a:t>negative predictive value was 67%.</a:t>
            </a:r>
          </a:p>
          <a:p>
            <a:endParaRPr lang="en-US" altLang="en-US" dirty="0">
              <a:latin typeface="Arial" panose="020B0604020202020204" pitchFamily="34" charset="0"/>
              <a:cs typeface="Arial" panose="020B0604020202020204" pitchFamily="34" charset="0"/>
            </a:endParaRPr>
          </a:p>
          <a:p>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&gt; 5 mm 	93% </a:t>
            </a:r>
          </a:p>
          <a:p>
            <a:r>
              <a:rPr lang="en-US" altLang="en-US" dirty="0">
                <a:latin typeface="Arial" panose="020B0604020202020204" pitchFamily="34" charset="0"/>
                <a:cs typeface="Arial" panose="020B0604020202020204" pitchFamily="34" charset="0"/>
              </a:rPr>
              <a:t>LNs </a:t>
            </a:r>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&lt; 5 mm	44%</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Possible causes of discrepancies (essentially false-negative</a:t>
            </a:r>
          </a:p>
          <a:p>
            <a:r>
              <a:rPr lang="en-US" altLang="en-US" dirty="0">
                <a:latin typeface="Arial" panose="020B0604020202020204" pitchFamily="34" charset="0"/>
                <a:cs typeface="Arial" panose="020B0604020202020204" pitchFamily="34" charset="0"/>
              </a:rPr>
              <a:t>results) in US-guided FNA biopsies of axillary nodes include</a:t>
            </a:r>
          </a:p>
          <a:p>
            <a:r>
              <a:rPr lang="en-US" altLang="en-US" dirty="0">
                <a:latin typeface="Arial" panose="020B0604020202020204" pitchFamily="34" charset="0"/>
                <a:cs typeface="Arial" panose="020B0604020202020204" pitchFamily="34" charset="0"/>
              </a:rPr>
              <a:t>small size of the metastasis (metastases ≤ 5 mm cannot be visualized);</a:t>
            </a:r>
          </a:p>
          <a:p>
            <a:r>
              <a:rPr lang="en-US" altLang="en-US" dirty="0">
                <a:latin typeface="Arial" panose="020B0604020202020204" pitchFamily="34" charset="0"/>
                <a:cs typeface="Arial" panose="020B0604020202020204" pitchFamily="34" charset="0"/>
              </a:rPr>
              <a:t>the small number of metastases; and human error, such</a:t>
            </a:r>
          </a:p>
          <a:p>
            <a:r>
              <a:rPr lang="en-US" altLang="en-US" dirty="0">
                <a:latin typeface="Arial" panose="020B0604020202020204" pitchFamily="34" charset="0"/>
                <a:cs typeface="Arial" panose="020B0604020202020204" pitchFamily="34" charset="0"/>
              </a:rPr>
              <a:t>as incomplete examination of the axilla, the operator’s failure to</a:t>
            </a:r>
          </a:p>
          <a:p>
            <a:r>
              <a:rPr lang="en-US" altLang="en-US" dirty="0">
                <a:latin typeface="Arial" panose="020B0604020202020204" pitchFamily="34" charset="0"/>
                <a:cs typeface="Arial" panose="020B0604020202020204" pitchFamily="34" charset="0"/>
              </a:rPr>
              <a:t>see the abnormality or to interpret it, and improper technique</a:t>
            </a:r>
          </a:p>
          <a:p>
            <a:r>
              <a:rPr lang="en-US" altLang="en-US" dirty="0">
                <a:latin typeface="Arial" panose="020B0604020202020204" pitchFamily="34" charset="0"/>
                <a:cs typeface="Arial" panose="020B0604020202020204" pitchFamily="34" charset="0"/>
              </a:rPr>
              <a:t>in performing US-guided FNA (</a:t>
            </a:r>
            <a:r>
              <a:rPr lang="en-US" altLang="en-US" dirty="0" err="1">
                <a:latin typeface="Arial" panose="020B0604020202020204" pitchFamily="34" charset="0"/>
                <a:cs typeface="Arial" panose="020B0604020202020204" pitchFamily="34" charset="0"/>
              </a:rPr>
              <a:t>eg</a:t>
            </a:r>
            <a:r>
              <a:rPr lang="en-US" altLang="en-US" dirty="0">
                <a:latin typeface="Arial" panose="020B0604020202020204" pitchFamily="34" charset="0"/>
                <a:cs typeface="Arial" panose="020B0604020202020204" pitchFamily="34" charset="0"/>
              </a:rPr>
              <a:t>, error in targeting the lesion</a:t>
            </a:r>
          </a:p>
          <a:p>
            <a:r>
              <a:rPr lang="en-US" altLang="en-US" dirty="0">
                <a:latin typeface="Arial" panose="020B0604020202020204" pitchFamily="34" charset="0"/>
                <a:cs typeface="Arial" panose="020B0604020202020204" pitchFamily="34" charset="0"/>
              </a:rPr>
              <a:t>or inadequate aspiration, resulting in insufficient specimen).</a:t>
            </a:r>
          </a:p>
          <a:p>
            <a:r>
              <a:rPr lang="en-US" altLang="en-US" dirty="0">
                <a:latin typeface="Arial" panose="020B0604020202020204" pitchFamily="34" charset="0"/>
                <a:cs typeface="Arial" panose="020B0604020202020204" pitchFamily="34" charset="0"/>
              </a:rPr>
              <a:t>Because nodes are easy to aspirate, the rate of obtaining nondiagnostic</a:t>
            </a:r>
          </a:p>
          <a:p>
            <a:r>
              <a:rPr lang="en-US" altLang="en-US" dirty="0">
                <a:latin typeface="Arial" panose="020B0604020202020204" pitchFamily="34" charset="0"/>
                <a:cs typeface="Arial" panose="020B0604020202020204" pitchFamily="34" charset="0"/>
              </a:rPr>
              <a:t>specimens from lymph nodes should be close to 0%.</a:t>
            </a:r>
          </a:p>
          <a:p>
            <a:endParaRPr lang="en-US" altLang="en-US" dirty="0">
              <a:latin typeface="Arial" panose="020B0604020202020204" pitchFamily="34" charset="0"/>
              <a:cs typeface="Arial" panose="020B0604020202020204" pitchFamily="34" charset="0"/>
            </a:endParaRPr>
          </a:p>
        </p:txBody>
      </p:sp>
      <p:sp>
        <p:nvSpPr>
          <p:cNvPr id="352260" name="Slide Number Placeholder 3">
            <a:extLst>
              <a:ext uri="{FF2B5EF4-FFF2-40B4-BE49-F238E27FC236}">
                <a16:creationId xmlns:a16="http://schemas.microsoft.com/office/drawing/2014/main" id="{67A4B90E-B5E0-990A-D855-7E9E5590A6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C7AADDF-6C0B-4753-A8E1-43406585F022}" type="slidenum">
              <a:rPr lang="en-US" altLang="en-US" smtClean="0">
                <a:solidFill>
                  <a:srgbClr val="1F497D"/>
                </a:solidFill>
                <a:latin typeface="Arial" panose="020B0604020202020204" pitchFamily="34" charset="0"/>
                <a:cs typeface="Arial" panose="020B0604020202020204" pitchFamily="34" charset="0"/>
              </a:rPr>
              <a:pPr eaLnBrk="1" hangingPunct="1">
                <a:spcBef>
                  <a:spcPct val="0"/>
                </a:spcBef>
              </a:pPr>
              <a:t>52</a:t>
            </a:fld>
            <a:endParaRPr lang="en-US" altLang="en-US">
              <a:solidFill>
                <a:srgbClr val="1F497D"/>
              </a:solidFill>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8668A8A6-033C-9EEA-BA4A-FCA8E8A2F4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E81906C-F89F-4A7F-98F7-9C9B34BBE883}" type="slidenum">
              <a:rPr lang="en-US" altLang="en-US" smtClean="0">
                <a:solidFill>
                  <a:srgbClr val="000000"/>
                </a:solidFill>
                <a:cs typeface="Arial" panose="020B0604020202020204" pitchFamily="34" charset="0"/>
              </a:rPr>
              <a:pPr eaLnBrk="1" hangingPunct="1">
                <a:spcBef>
                  <a:spcPct val="0"/>
                </a:spcBef>
              </a:pPr>
              <a:t>54</a:t>
            </a:fld>
            <a:endParaRPr lang="en-US" altLang="en-US">
              <a:solidFill>
                <a:srgbClr val="000000"/>
              </a:solidFill>
              <a:cs typeface="Arial" panose="020B0604020202020204" pitchFamily="34" charset="0"/>
            </a:endParaRPr>
          </a:p>
        </p:txBody>
      </p:sp>
      <p:sp>
        <p:nvSpPr>
          <p:cNvPr id="355331" name="Rectangle 2">
            <a:extLst>
              <a:ext uri="{FF2B5EF4-FFF2-40B4-BE49-F238E27FC236}">
                <a16:creationId xmlns:a16="http://schemas.microsoft.com/office/drawing/2014/main" id="{F8C3BEF3-8874-3FA9-58C4-AAB8E30160F1}"/>
              </a:ext>
            </a:extLst>
          </p:cNvPr>
          <p:cNvSpPr>
            <a:spLocks noGrp="1" noRot="1" noChangeAspect="1" noChangeArrowheads="1" noTextEdit="1"/>
          </p:cNvSpPr>
          <p:nvPr>
            <p:ph type="sldImg"/>
          </p:nvPr>
        </p:nvSpPr>
        <p:spPr>
          <a:xfrm>
            <a:off x="406400" y="696913"/>
            <a:ext cx="6197600" cy="3486150"/>
          </a:xfrm>
          <a:ln w="12699" cap="flat"/>
        </p:spPr>
      </p:sp>
      <p:sp>
        <p:nvSpPr>
          <p:cNvPr id="355332" name="Rectangle 3">
            <a:extLst>
              <a:ext uri="{FF2B5EF4-FFF2-40B4-BE49-F238E27FC236}">
                <a16:creationId xmlns:a16="http://schemas.microsoft.com/office/drawing/2014/main" id="{3EB63C68-4360-C49E-2C44-F1D33F662CE3}"/>
              </a:ext>
            </a:extLst>
          </p:cNvPr>
          <p:cNvSpPr>
            <a:spLocks noGrp="1" noChangeArrowheads="1"/>
          </p:cNvSpPr>
          <p:nvPr>
            <p:ph type="body" idx="1"/>
          </p:nvPr>
        </p:nvSpPr>
        <p:spPr>
          <a:xfrm>
            <a:off x="933450" y="4418013"/>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5" tIns="47627" rIns="95255" bIns="47627"/>
          <a:lstStyle/>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LOCALLY ADVANCED BREAST CANCER  </a:t>
            </a:r>
          </a:p>
          <a:p>
            <a:r>
              <a:rPr lang="en-US" altLang="en-US" dirty="0">
                <a:latin typeface="Arial" panose="020B0604020202020204" pitchFamily="34" charset="0"/>
                <a:cs typeface="Arial" panose="020B0604020202020204" pitchFamily="34" charset="0"/>
              </a:rPr>
              <a:t>We and others have shown that neoadjuvant chemotherapy can completely </a:t>
            </a:r>
            <a:r>
              <a:rPr lang="en-US" altLang="en-US" dirty="0" err="1">
                <a:latin typeface="Arial" panose="020B0604020202020204" pitchFamily="34" charset="0"/>
                <a:cs typeface="Arial" panose="020B0604020202020204" pitchFamily="34" charset="0"/>
              </a:rPr>
              <a:t>erradicate</a:t>
            </a:r>
            <a:r>
              <a:rPr lang="en-US" altLang="en-US" dirty="0">
                <a:latin typeface="Arial" panose="020B0604020202020204" pitchFamily="34" charset="0"/>
                <a:cs typeface="Arial" panose="020B0604020202020204" pitchFamily="34" charset="0"/>
              </a:rPr>
              <a:t> axillary metastases prior to surgery.  In this study, of 191 pts with documented ax </a:t>
            </a:r>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by FNA 23% were completely converted to a completely negative axilla following chemotherapy.  Therefore we wondered if SLN biopsy could guide the need for axillary dissection FOLLOWING chemotherapy.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 larger percentage of patients who presented with N1 disease had a complete pathologic axillary response with neoadjuvant chemotherapy (18/54 patients, 33%) compared to those who presented with N2 disease (18/79 patients, 23%); although the difference was not statistically different (</a:t>
            </a:r>
            <a:r>
              <a:rPr lang="en-US" altLang="en-US" i="1" dirty="0">
                <a:latin typeface="Arial" panose="020B0604020202020204" pitchFamily="34" charset="0"/>
                <a:cs typeface="Arial" panose="020B0604020202020204" pitchFamily="34" charset="0"/>
              </a:rPr>
              <a:t>P</a:t>
            </a:r>
            <a:r>
              <a:rPr lang="en-US" altLang="en-US" dirty="0">
                <a:latin typeface="Arial" panose="020B0604020202020204" pitchFamily="34" charset="0"/>
                <a:cs typeface="Arial" panose="020B0604020202020204" pitchFamily="34" charset="0"/>
              </a:rPr>
              <a:t> = 0.179).]</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9773E58D-7748-F994-DA4C-CA5DC93897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55650" indent="-290513" defTabSz="931863">
              <a:spcBef>
                <a:spcPct val="30000"/>
              </a:spcBef>
              <a:defRPr sz="1200">
                <a:solidFill>
                  <a:schemeClr val="tx1"/>
                </a:solidFill>
                <a:latin typeface="Times New Roman" panose="02020603050405020304" pitchFamily="18" charset="0"/>
              </a:defRPr>
            </a:lvl2pPr>
            <a:lvl3pPr marL="1163638" indent="-231775" defTabSz="931863">
              <a:spcBef>
                <a:spcPct val="30000"/>
              </a:spcBef>
              <a:defRPr sz="1200">
                <a:solidFill>
                  <a:schemeClr val="tx1"/>
                </a:solidFill>
                <a:latin typeface="Times New Roman" panose="02020603050405020304" pitchFamily="18" charset="0"/>
              </a:defRPr>
            </a:lvl3pPr>
            <a:lvl4pPr marL="1630363" indent="-231775" defTabSz="931863">
              <a:spcBef>
                <a:spcPct val="30000"/>
              </a:spcBef>
              <a:defRPr sz="1200">
                <a:solidFill>
                  <a:schemeClr val="tx1"/>
                </a:solidFill>
                <a:latin typeface="Times New Roman" panose="02020603050405020304" pitchFamily="18" charset="0"/>
              </a:defRPr>
            </a:lvl4pPr>
            <a:lvl5pPr marL="2095500" indent="-231775" defTabSz="931863">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5F7A716-9B3F-47DE-850A-9DE992809A2A}" type="slidenum">
              <a:rPr lang="en-US" altLang="en-US" smtClean="0">
                <a:solidFill>
                  <a:srgbClr val="000000"/>
                </a:solidFill>
                <a:cs typeface="Arial" panose="020B0604020202020204" pitchFamily="34" charset="0"/>
              </a:rPr>
              <a:pPr eaLnBrk="1" hangingPunct="1">
                <a:spcBef>
                  <a:spcPct val="0"/>
                </a:spcBef>
              </a:pPr>
              <a:t>55</a:t>
            </a:fld>
            <a:endParaRPr lang="en-US" altLang="en-US">
              <a:solidFill>
                <a:srgbClr val="000000"/>
              </a:solidFill>
              <a:cs typeface="Arial" panose="020B0604020202020204" pitchFamily="34" charset="0"/>
            </a:endParaRPr>
          </a:p>
        </p:txBody>
      </p:sp>
      <p:sp>
        <p:nvSpPr>
          <p:cNvPr id="357379" name="Rectangle 2">
            <a:extLst>
              <a:ext uri="{FF2B5EF4-FFF2-40B4-BE49-F238E27FC236}">
                <a16:creationId xmlns:a16="http://schemas.microsoft.com/office/drawing/2014/main" id="{5F914938-09CD-EAB1-B828-F4CE622544B9}"/>
              </a:ext>
            </a:extLst>
          </p:cNvPr>
          <p:cNvSpPr>
            <a:spLocks noGrp="1" noRot="1" noChangeAspect="1" noChangeArrowheads="1" noTextEdit="1"/>
          </p:cNvSpPr>
          <p:nvPr>
            <p:ph type="sldImg"/>
          </p:nvPr>
        </p:nvSpPr>
        <p:spPr>
          <a:xfrm>
            <a:off x="406400" y="696913"/>
            <a:ext cx="6197600" cy="3486150"/>
          </a:xfrm>
          <a:ln w="12699" cap="flat"/>
        </p:spPr>
      </p:sp>
      <p:sp>
        <p:nvSpPr>
          <p:cNvPr id="357380" name="Rectangle 3">
            <a:extLst>
              <a:ext uri="{FF2B5EF4-FFF2-40B4-BE49-F238E27FC236}">
                <a16:creationId xmlns:a16="http://schemas.microsoft.com/office/drawing/2014/main" id="{AE86899B-F5F8-2BAC-A149-51771F279688}"/>
              </a:ext>
            </a:extLst>
          </p:cNvPr>
          <p:cNvSpPr>
            <a:spLocks noGrp="1" noChangeArrowheads="1"/>
          </p:cNvSpPr>
          <p:nvPr>
            <p:ph type="body" idx="1"/>
          </p:nvPr>
        </p:nvSpPr>
        <p:spPr>
          <a:xfrm>
            <a:off x="933450" y="4418013"/>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1" tIns="47625" rIns="95251" bIns="47625"/>
          <a:lstStyle/>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a:extLst>
              <a:ext uri="{FF2B5EF4-FFF2-40B4-BE49-F238E27FC236}">
                <a16:creationId xmlns:a16="http://schemas.microsoft.com/office/drawing/2014/main" id="{95DD1CDC-DCE4-B666-6DE1-AA15649558B1}"/>
              </a:ext>
            </a:extLst>
          </p:cNvPr>
          <p:cNvSpPr>
            <a:spLocks noGrp="1" noRot="1" noChangeAspect="1" noChangeArrowheads="1" noTextEdit="1"/>
          </p:cNvSpPr>
          <p:nvPr>
            <p:ph type="sldImg"/>
          </p:nvPr>
        </p:nvSpPr>
        <p:spPr>
          <a:xfrm>
            <a:off x="407988" y="696913"/>
            <a:ext cx="6197600" cy="3486150"/>
          </a:xfrm>
          <a:ln/>
        </p:spPr>
      </p:sp>
      <p:sp>
        <p:nvSpPr>
          <p:cNvPr id="359427" name="Notes Placeholder 2">
            <a:extLst>
              <a:ext uri="{FF2B5EF4-FFF2-40B4-BE49-F238E27FC236}">
                <a16:creationId xmlns:a16="http://schemas.microsoft.com/office/drawing/2014/main" id="{5FBA7BA0-0FA3-C589-1E07-AA2D2EA9B5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Retrospective studies – some very small- lacked standardized technique and imaging – but showed that the FNR varied form 5 to 30%</a:t>
            </a:r>
          </a:p>
          <a:p>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Sentina</a:t>
            </a:r>
            <a:r>
              <a:rPr lang="en-US" altLang="en-US" dirty="0">
                <a:latin typeface="Arial" panose="020B0604020202020204" pitchFamily="34" charset="0"/>
                <a:cs typeface="Arial" panose="020B0604020202020204" pitchFamily="34" charset="0"/>
              </a:rPr>
              <a:t> - dual tracer only 28%- but with dual tracer FNR in arm C 8.6% - 70 cases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(clinically positive versus radiologic </a:t>
            </a:r>
            <a:r>
              <a:rPr lang="en-US" altLang="en-US" dirty="0" err="1">
                <a:latin typeface="Arial" panose="020B0604020202020204" pitchFamily="34" charset="0"/>
                <a:cs typeface="Arial" panose="020B0604020202020204" pitchFamily="34" charset="0"/>
              </a:rPr>
              <a:t>etc</a:t>
            </a:r>
            <a:r>
              <a:rPr lang="en-US" altLang="en-US" dirty="0">
                <a:latin typeface="Arial" panose="020B0604020202020204" pitchFamily="34" charset="0"/>
                <a:cs typeface="Arial" panose="020B0604020202020204" pitchFamily="34" charset="0"/>
              </a:rPr>
              <a:t>)</a:t>
            </a:r>
          </a:p>
        </p:txBody>
      </p:sp>
      <p:sp>
        <p:nvSpPr>
          <p:cNvPr id="359428" name="Slide Number Placeholder 3">
            <a:extLst>
              <a:ext uri="{FF2B5EF4-FFF2-40B4-BE49-F238E27FC236}">
                <a16:creationId xmlns:a16="http://schemas.microsoft.com/office/drawing/2014/main" id="{FCCD6C5D-EC69-EA16-1714-2E450704DD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508065-200D-476B-BA34-0BC2A72F8FE3}" type="slidenum">
              <a:rPr lang="en-US" altLang="en-US" smtClean="0">
                <a:solidFill>
                  <a:srgbClr val="1F497D"/>
                </a:solidFill>
                <a:latin typeface="Arial" panose="020B0604020202020204" pitchFamily="34" charset="0"/>
                <a:cs typeface="Arial" panose="020B0604020202020204" pitchFamily="34" charset="0"/>
              </a:rPr>
              <a:pPr>
                <a:spcBef>
                  <a:spcPct val="0"/>
                </a:spcBef>
              </a:pPr>
              <a:t>56</a:t>
            </a:fld>
            <a:endParaRPr lang="en-US" altLang="en-US">
              <a:solidFill>
                <a:srgbClr val="1F497D"/>
              </a:solidFill>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3879A853-F447-6154-D93F-C611C5F69719}"/>
              </a:ext>
            </a:extLst>
          </p:cNvPr>
          <p:cNvSpPr>
            <a:spLocks noGrp="1" noRot="1" noChangeAspect="1" noChangeArrowheads="1" noTextEdit="1"/>
          </p:cNvSpPr>
          <p:nvPr>
            <p:ph type="sldImg"/>
          </p:nvPr>
        </p:nvSpPr>
        <p:spPr>
          <a:xfrm>
            <a:off x="407988" y="696913"/>
            <a:ext cx="6197600" cy="3486150"/>
          </a:xfrm>
          <a:ln/>
        </p:spPr>
      </p:sp>
      <p:sp>
        <p:nvSpPr>
          <p:cNvPr id="361475" name="Rectangle 3">
            <a:extLst>
              <a:ext uri="{FF2B5EF4-FFF2-40B4-BE49-F238E27FC236}">
                <a16:creationId xmlns:a16="http://schemas.microsoft.com/office/drawing/2014/main" id="{A5256018-9349-AA49-E02B-EB5E8F58D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CA9D3D58-A00C-6232-41D2-5621D74EF7BF}"/>
              </a:ext>
            </a:extLst>
          </p:cNvPr>
          <p:cNvSpPr>
            <a:spLocks noChangeArrowheads="1"/>
          </p:cNvSpPr>
          <p:nvPr/>
        </p:nvSpPr>
        <p:spPr bwMode="auto">
          <a:xfrm>
            <a:off x="3973513" y="0"/>
            <a:ext cx="3036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351" tIns="0" rIns="10351" bIns="0"/>
          <a:lstStyle>
            <a:lvl1pPr defTabSz="569913">
              <a:defRPr sz="2400">
                <a:solidFill>
                  <a:schemeClr val="tx1"/>
                </a:solidFill>
                <a:latin typeface="Times New Roman" panose="02020603050405020304" pitchFamily="18" charset="0"/>
              </a:defRPr>
            </a:lvl1pPr>
            <a:lvl2pPr marL="742950" indent="-285750" defTabSz="569913">
              <a:defRPr sz="2400">
                <a:solidFill>
                  <a:schemeClr val="tx1"/>
                </a:solidFill>
                <a:latin typeface="Times New Roman" panose="02020603050405020304" pitchFamily="18" charset="0"/>
              </a:defRPr>
            </a:lvl2pPr>
            <a:lvl3pPr marL="1143000" indent="-228600" defTabSz="569913">
              <a:defRPr sz="2400">
                <a:solidFill>
                  <a:schemeClr val="tx1"/>
                </a:solidFill>
                <a:latin typeface="Times New Roman" panose="02020603050405020304" pitchFamily="18" charset="0"/>
              </a:defRPr>
            </a:lvl3pPr>
            <a:lvl4pPr marL="1600200" indent="-228600" defTabSz="569913">
              <a:defRPr sz="2400">
                <a:solidFill>
                  <a:schemeClr val="tx1"/>
                </a:solidFill>
                <a:latin typeface="Times New Roman" panose="02020603050405020304" pitchFamily="18" charset="0"/>
              </a:defRPr>
            </a:lvl4pPr>
            <a:lvl5pPr marL="2057400" indent="-228600" defTabSz="569913">
              <a:defRPr sz="2400">
                <a:solidFill>
                  <a:schemeClr val="tx1"/>
                </a:solidFill>
                <a:latin typeface="Times New Roman" panose="02020603050405020304" pitchFamily="18" charset="0"/>
              </a:defRPr>
            </a:lvl5pPr>
            <a:lvl6pPr marL="2514600" indent="-228600" defTabSz="5699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699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699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69913"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700" i="1">
                <a:solidFill>
                  <a:srgbClr val="000000"/>
                </a:solidFill>
                <a:latin typeface="Arial" panose="020B0604020202020204" pitchFamily="34" charset="0"/>
                <a:cs typeface="Arial" panose="020B0604020202020204" pitchFamily="34" charset="0"/>
              </a:rPr>
              <a:t>07/16/96</a:t>
            </a:r>
          </a:p>
        </p:txBody>
      </p:sp>
      <p:sp>
        <p:nvSpPr>
          <p:cNvPr id="288771" name="Rectangle 3">
            <a:extLst>
              <a:ext uri="{FF2B5EF4-FFF2-40B4-BE49-F238E27FC236}">
                <a16:creationId xmlns:a16="http://schemas.microsoft.com/office/drawing/2014/main" id="{A4178F43-E6D1-F9AB-81A6-E32FB67CB5DA}"/>
              </a:ext>
            </a:extLst>
          </p:cNvPr>
          <p:cNvSpPr>
            <a:spLocks noChangeArrowheads="1"/>
          </p:cNvSpPr>
          <p:nvPr/>
        </p:nvSpPr>
        <p:spPr bwMode="auto">
          <a:xfrm>
            <a:off x="3973513" y="8834438"/>
            <a:ext cx="3036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351" tIns="0" rIns="10351" bIns="0" anchor="b"/>
          <a:lstStyle>
            <a:lvl1pPr defTabSz="569913">
              <a:defRPr sz="2400">
                <a:solidFill>
                  <a:schemeClr val="tx1"/>
                </a:solidFill>
                <a:latin typeface="Times New Roman" panose="02020603050405020304" pitchFamily="18" charset="0"/>
              </a:defRPr>
            </a:lvl1pPr>
            <a:lvl2pPr marL="742950" indent="-285750" defTabSz="569913">
              <a:defRPr sz="2400">
                <a:solidFill>
                  <a:schemeClr val="tx1"/>
                </a:solidFill>
                <a:latin typeface="Times New Roman" panose="02020603050405020304" pitchFamily="18" charset="0"/>
              </a:defRPr>
            </a:lvl2pPr>
            <a:lvl3pPr marL="1143000" indent="-228600" defTabSz="569913">
              <a:defRPr sz="2400">
                <a:solidFill>
                  <a:schemeClr val="tx1"/>
                </a:solidFill>
                <a:latin typeface="Times New Roman" panose="02020603050405020304" pitchFamily="18" charset="0"/>
              </a:defRPr>
            </a:lvl3pPr>
            <a:lvl4pPr marL="1600200" indent="-228600" defTabSz="569913">
              <a:defRPr sz="2400">
                <a:solidFill>
                  <a:schemeClr val="tx1"/>
                </a:solidFill>
                <a:latin typeface="Times New Roman" panose="02020603050405020304" pitchFamily="18" charset="0"/>
              </a:defRPr>
            </a:lvl4pPr>
            <a:lvl5pPr marL="2057400" indent="-228600" defTabSz="569913">
              <a:defRPr sz="2400">
                <a:solidFill>
                  <a:schemeClr val="tx1"/>
                </a:solidFill>
                <a:latin typeface="Times New Roman" panose="02020603050405020304" pitchFamily="18" charset="0"/>
              </a:defRPr>
            </a:lvl5pPr>
            <a:lvl6pPr marL="2514600" indent="-228600" defTabSz="5699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699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699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69913"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700" i="1">
                <a:solidFill>
                  <a:srgbClr val="000000"/>
                </a:solidFill>
                <a:latin typeface="Arial" panose="020B0604020202020204" pitchFamily="34" charset="0"/>
                <a:cs typeface="Arial" panose="020B0604020202020204" pitchFamily="34" charset="0"/>
              </a:rPr>
              <a:t>##</a:t>
            </a:r>
          </a:p>
        </p:txBody>
      </p:sp>
      <p:sp>
        <p:nvSpPr>
          <p:cNvPr id="288772" name="Rectangle 4">
            <a:extLst>
              <a:ext uri="{FF2B5EF4-FFF2-40B4-BE49-F238E27FC236}">
                <a16:creationId xmlns:a16="http://schemas.microsoft.com/office/drawing/2014/main" id="{3702C247-2446-2E3E-51CB-FCD8A84D966B}"/>
              </a:ext>
            </a:extLst>
          </p:cNvPr>
          <p:cNvSpPr>
            <a:spLocks noChangeArrowheads="1"/>
          </p:cNvSpPr>
          <p:nvPr/>
        </p:nvSpPr>
        <p:spPr bwMode="auto">
          <a:xfrm>
            <a:off x="0" y="8834438"/>
            <a:ext cx="3036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351" tIns="0" rIns="10351" bIns="0" anchor="b"/>
          <a:lstStyle>
            <a:lvl1pPr defTabSz="569913">
              <a:defRPr sz="2400">
                <a:solidFill>
                  <a:schemeClr val="tx1"/>
                </a:solidFill>
                <a:latin typeface="Times New Roman" panose="02020603050405020304" pitchFamily="18" charset="0"/>
              </a:defRPr>
            </a:lvl1pPr>
            <a:lvl2pPr marL="742950" indent="-285750" defTabSz="569913">
              <a:defRPr sz="2400">
                <a:solidFill>
                  <a:schemeClr val="tx1"/>
                </a:solidFill>
                <a:latin typeface="Times New Roman" panose="02020603050405020304" pitchFamily="18" charset="0"/>
              </a:defRPr>
            </a:lvl2pPr>
            <a:lvl3pPr marL="1143000" indent="-228600" defTabSz="569913">
              <a:defRPr sz="2400">
                <a:solidFill>
                  <a:schemeClr val="tx1"/>
                </a:solidFill>
                <a:latin typeface="Times New Roman" panose="02020603050405020304" pitchFamily="18" charset="0"/>
              </a:defRPr>
            </a:lvl3pPr>
            <a:lvl4pPr marL="1600200" indent="-228600" defTabSz="569913">
              <a:defRPr sz="2400">
                <a:solidFill>
                  <a:schemeClr val="tx1"/>
                </a:solidFill>
                <a:latin typeface="Times New Roman" panose="02020603050405020304" pitchFamily="18" charset="0"/>
              </a:defRPr>
            </a:lvl4pPr>
            <a:lvl5pPr marL="2057400" indent="-228600" defTabSz="569913">
              <a:defRPr sz="2400">
                <a:solidFill>
                  <a:schemeClr val="tx1"/>
                </a:solidFill>
                <a:latin typeface="Times New Roman" panose="02020603050405020304" pitchFamily="18" charset="0"/>
              </a:defRPr>
            </a:lvl5pPr>
            <a:lvl6pPr marL="2514600" indent="-228600" defTabSz="5699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699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699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6991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700" i="1">
                <a:solidFill>
                  <a:srgbClr val="000000"/>
                </a:solidFill>
                <a:latin typeface="Arial" panose="020B0604020202020204" pitchFamily="34" charset="0"/>
                <a:cs typeface="Arial" panose="020B0604020202020204" pitchFamily="34" charset="0"/>
              </a:rPr>
              <a:t>*</a:t>
            </a:r>
          </a:p>
        </p:txBody>
      </p:sp>
      <p:sp>
        <p:nvSpPr>
          <p:cNvPr id="288773" name="Rectangle 5">
            <a:extLst>
              <a:ext uri="{FF2B5EF4-FFF2-40B4-BE49-F238E27FC236}">
                <a16:creationId xmlns:a16="http://schemas.microsoft.com/office/drawing/2014/main" id="{7E3A5008-6688-01F8-C6A4-4602A6CA9993}"/>
              </a:ext>
            </a:extLst>
          </p:cNvPr>
          <p:cNvSpPr>
            <a:spLocks noChangeArrowheads="1"/>
          </p:cNvSpPr>
          <p:nvPr/>
        </p:nvSpPr>
        <p:spPr bwMode="auto">
          <a:xfrm>
            <a:off x="0" y="0"/>
            <a:ext cx="3036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351" tIns="0" rIns="10351" bIns="0"/>
          <a:lstStyle>
            <a:lvl1pPr defTabSz="569913">
              <a:defRPr sz="2400">
                <a:solidFill>
                  <a:schemeClr val="tx1"/>
                </a:solidFill>
                <a:latin typeface="Times New Roman" panose="02020603050405020304" pitchFamily="18" charset="0"/>
              </a:defRPr>
            </a:lvl1pPr>
            <a:lvl2pPr marL="742950" indent="-285750" defTabSz="569913">
              <a:defRPr sz="2400">
                <a:solidFill>
                  <a:schemeClr val="tx1"/>
                </a:solidFill>
                <a:latin typeface="Times New Roman" panose="02020603050405020304" pitchFamily="18" charset="0"/>
              </a:defRPr>
            </a:lvl2pPr>
            <a:lvl3pPr marL="1143000" indent="-228600" defTabSz="569913">
              <a:defRPr sz="2400">
                <a:solidFill>
                  <a:schemeClr val="tx1"/>
                </a:solidFill>
                <a:latin typeface="Times New Roman" panose="02020603050405020304" pitchFamily="18" charset="0"/>
              </a:defRPr>
            </a:lvl3pPr>
            <a:lvl4pPr marL="1600200" indent="-228600" defTabSz="569913">
              <a:defRPr sz="2400">
                <a:solidFill>
                  <a:schemeClr val="tx1"/>
                </a:solidFill>
                <a:latin typeface="Times New Roman" panose="02020603050405020304" pitchFamily="18" charset="0"/>
              </a:defRPr>
            </a:lvl4pPr>
            <a:lvl5pPr marL="2057400" indent="-228600" defTabSz="569913">
              <a:defRPr sz="2400">
                <a:solidFill>
                  <a:schemeClr val="tx1"/>
                </a:solidFill>
                <a:latin typeface="Times New Roman" panose="02020603050405020304" pitchFamily="18" charset="0"/>
              </a:defRPr>
            </a:lvl5pPr>
            <a:lvl6pPr marL="2514600" indent="-228600" defTabSz="5699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699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699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6991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700" i="1">
                <a:solidFill>
                  <a:srgbClr val="000000"/>
                </a:solidFill>
                <a:latin typeface="Arial" panose="020B0604020202020204" pitchFamily="34" charset="0"/>
                <a:cs typeface="Arial" panose="020B0604020202020204" pitchFamily="34" charset="0"/>
              </a:rPr>
              <a:t>*</a:t>
            </a:r>
          </a:p>
        </p:txBody>
      </p:sp>
      <p:sp>
        <p:nvSpPr>
          <p:cNvPr id="288774" name="Rectangle 6">
            <a:extLst>
              <a:ext uri="{FF2B5EF4-FFF2-40B4-BE49-F238E27FC236}">
                <a16:creationId xmlns:a16="http://schemas.microsoft.com/office/drawing/2014/main" id="{538C9575-E612-6A0C-3B9A-C549A0D4F02B}"/>
              </a:ext>
            </a:extLst>
          </p:cNvPr>
          <p:cNvSpPr>
            <a:spLocks noGrp="1" noRot="1" noChangeAspect="1" noTextEdit="1"/>
          </p:cNvSpPr>
          <p:nvPr>
            <p:ph type="sldImg"/>
          </p:nvPr>
        </p:nvSpPr>
        <p:spPr>
          <a:xfrm>
            <a:off x="254000" y="612775"/>
            <a:ext cx="6505575" cy="3660775"/>
          </a:xfrm>
          <a:ln cap="flat">
            <a:solidFill>
              <a:schemeClr val="tx1"/>
            </a:solidFill>
          </a:ln>
        </p:spPr>
      </p:sp>
      <p:sp>
        <p:nvSpPr>
          <p:cNvPr id="288775" name="Rectangle 7">
            <a:extLst>
              <a:ext uri="{FF2B5EF4-FFF2-40B4-BE49-F238E27FC236}">
                <a16:creationId xmlns:a16="http://schemas.microsoft.com/office/drawing/2014/main" id="{52F6F2EB-FF11-3BD2-0B93-308511F2DAF3}"/>
              </a:ext>
            </a:extLst>
          </p:cNvPr>
          <p:cNvSpPr>
            <a:spLocks noGrp="1"/>
          </p:cNvSpPr>
          <p:nvPr>
            <p:ph type="body" idx="1"/>
          </p:nvPr>
        </p:nvSpPr>
        <p:spPr>
          <a:xfrm>
            <a:off x="1908175" y="4506913"/>
            <a:ext cx="3194050" cy="264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812" tIns="20699" rIns="38812" bIns="20699"/>
          <a:lstStyle/>
          <a:p>
            <a:r>
              <a:rPr lang="en-US" altLang="en-US" sz="2400" dirty="0">
                <a:latin typeface="Arial" panose="020B0604020202020204" pitchFamily="34" charset="0"/>
              </a:rPr>
              <a:t>In this randomized trial of 5,611 patients, women need to have invasive breast cancer (Operable invasive breast cancer, T1-T3, N0 Stage I and II) and a clinical node negative axilla.  Patients undergoing a mastectomy or lumpectomy are eligible.  In the first arm, all pts undergo complete axillary dissection after </a:t>
            </a:r>
            <a:r>
              <a:rPr lang="en-US" altLang="en-US" sz="2400" dirty="0" err="1">
                <a:latin typeface="Arial" panose="020B0604020202020204" pitchFamily="34" charset="0"/>
              </a:rPr>
              <a:t>sln</a:t>
            </a:r>
            <a:r>
              <a:rPr lang="en-US" altLang="en-US" sz="2400" dirty="0">
                <a:latin typeface="Arial" panose="020B0604020202020204" pitchFamily="34" charset="0"/>
              </a:rPr>
              <a:t> biopsy.  In the other arm only the patients with a positive SLN undergo an axillary dissection.  Those with a negative SLN are also blindly tested by IHC.</a:t>
            </a:r>
          </a:p>
          <a:p>
            <a:endParaRPr lang="en-US" altLang="en-US" sz="2400" dirty="0">
              <a:latin typeface="Arial" panose="020B0604020202020204" pitchFamily="34" charset="0"/>
            </a:endParaRPr>
          </a:p>
          <a:p>
            <a:r>
              <a:rPr lang="en-US" altLang="en-US" sz="2400" dirty="0">
                <a:latin typeface="Arial" panose="020B0604020202020204" pitchFamily="34" charset="0"/>
              </a:rPr>
              <a:t>ONE problem - like many randomized trials - many women do NOT want to be randomized to standard axillary dissection.</a:t>
            </a:r>
          </a:p>
          <a:p>
            <a:pPr>
              <a:lnSpc>
                <a:spcPct val="90000"/>
              </a:lnSpc>
            </a:pPr>
            <a:endParaRPr lang="en-US" altLang="en-US" sz="2400" b="1" dirty="0"/>
          </a:p>
          <a:p>
            <a:pPr>
              <a:lnSpc>
                <a:spcPct val="90000"/>
              </a:lnSpc>
            </a:pPr>
            <a:endParaRPr lang="en-US" altLang="en-US" sz="2400" b="1" dirty="0"/>
          </a:p>
          <a:p>
            <a:pPr>
              <a:lnSpc>
                <a:spcPct val="90000"/>
              </a:lnSpc>
            </a:pPr>
            <a:r>
              <a:rPr lang="en-US" altLang="en-US" sz="2400" b="1" dirty="0"/>
              <a:t>Primary outcome results of NSABP B-32, a randomized phase III clinical trial to compare sentinel node resection (SNR) to conventional axillary dissection (AD) in clinically node-negative breast cancer patients.</a:t>
            </a:r>
          </a:p>
          <a:p>
            <a:pPr>
              <a:lnSpc>
                <a:spcPct val="90000"/>
              </a:lnSpc>
            </a:pPr>
            <a:endParaRPr lang="en-US" altLang="en-US" sz="2400" dirty="0"/>
          </a:p>
          <a:p>
            <a:pPr>
              <a:lnSpc>
                <a:spcPct val="90000"/>
              </a:lnSpc>
            </a:pPr>
            <a:r>
              <a:rPr lang="en-US" altLang="en-US" sz="2400" dirty="0"/>
              <a:t>NOTE 87% had lumpectomy</a:t>
            </a:r>
          </a:p>
          <a:p>
            <a:pPr>
              <a:lnSpc>
                <a:spcPct val="90000"/>
              </a:lnSpc>
            </a:pPr>
            <a:endParaRPr lang="en-US" altLang="en-US" sz="2400" dirty="0"/>
          </a:p>
          <a:p>
            <a:pPr>
              <a:lnSpc>
                <a:spcPct val="90000"/>
              </a:lnSpc>
            </a:pPr>
            <a:r>
              <a:rPr lang="en-US" altLang="en-US" sz="2400" dirty="0" err="1"/>
              <a:t>Abstract:</a:t>
            </a:r>
            <a:r>
              <a:rPr lang="en-US" altLang="en-US" sz="2400" b="1" dirty="0" err="1"/>
              <a:t>Background</a:t>
            </a:r>
            <a:r>
              <a:rPr lang="en-US" altLang="en-US" sz="2400" dirty="0"/>
              <a:t>: NSABP B-32 is the largest prospective randomized phase III trial designed to determine in SN negative patients that SNR alone results in the same survival and regional control as SNR + AD while reducing morbidity. It was designed to detect a survival difference of 2% between the 2 groups at 5 years. </a:t>
            </a:r>
            <a:r>
              <a:rPr lang="en-US" altLang="en-US" sz="2400" b="1" dirty="0"/>
              <a:t>Methods</a:t>
            </a:r>
            <a:r>
              <a:rPr lang="en-US" altLang="en-US" sz="2400" dirty="0"/>
              <a:t>: 5,611 women with operable, clinically N0, invasive breast cancer were randomized to SNR + AD (Group 1) or to SNR alone with AD only if SNs were positive (Group 2). 3,989 (71.1%) of the 5,611 patients were SN negative and followed for events. 99.9% of these SN negative patients had follow-up information: 1,975 in Group 1 and 2,011 in Group 2. Median time on study was 95.3 months. Patients were well balanced across clinical strata. Log-rank tests for unadjusted analyses and Cox proportional hazard models adjusting for study stratification variables were used to compare overall survival (OS) and disease-free survival (DFS) between the two groups. Two-sided p-values were used. HR values &gt; 1 indicate a more favorable outcome in Group 1 (SNR + AD). </a:t>
            </a:r>
            <a:r>
              <a:rPr lang="en-US" altLang="en-US" sz="2400" b="1" dirty="0"/>
              <a:t>Results</a:t>
            </a:r>
            <a:r>
              <a:rPr lang="en-US" altLang="en-US" sz="2400" dirty="0"/>
              <a:t>: Comparisons of OS (Group 1 vs. Group 2) yielded an unadjusted HR of 1.20 (p = 0.12) and an adjusted HR of 1.19 (p=0.13). Five-year Kaplan-Meier estimates for OS are 96.4% in Group 1 and 95.0% in Group 2 and the 8-year estimates are 91.8% and 90.3%, respectively. Comparisons of DFS (Group 1 vs. Group 2) yielded an unadjusted HR of 1.05 (p=0.54) and an adjusted HR of1.07 (p=0.57). No substantial differences could be seen across sites for first treatment failure. Five-year Kaplan-Meier estimates for DFS are 89.0% in Group 1, and 88.6% in Group 2 and the 8-year estimates are 82.4% and 81.5%, respectively. Local and Regional Recurrences: There were 54 local recurrences in Group 1 and 49 in Group 2 (p=0.55). There were 8 regional node recurrences as first events in Group 1 and 14 in Group 2 (p=0.22). </a:t>
            </a:r>
            <a:r>
              <a:rPr lang="en-US" altLang="en-US" sz="2400" b="1" dirty="0"/>
              <a:t>Conclusions</a:t>
            </a:r>
            <a:r>
              <a:rPr lang="en-US" altLang="en-US" sz="2400" dirty="0"/>
              <a:t>: No significant differences were observed in OS, DFS, or regional control between the trial groups. Within the limits of this trial, SNR without AD is validated as a safe and effective method for regional node treatment of SN negative breast cancer patients.</a:t>
            </a:r>
            <a:endParaRPr lang="en-US" altLang="en-US" sz="2400" dirty="0">
              <a:latin typeface="Times"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a:extLst>
              <a:ext uri="{FF2B5EF4-FFF2-40B4-BE49-F238E27FC236}">
                <a16:creationId xmlns:a16="http://schemas.microsoft.com/office/drawing/2014/main" id="{86721C68-F61F-0F8E-04D0-7DF8480BBD9F}"/>
              </a:ext>
            </a:extLst>
          </p:cNvPr>
          <p:cNvSpPr>
            <a:spLocks noGrp="1" noRot="1" noChangeAspect="1" noChangeArrowheads="1" noTextEdit="1"/>
          </p:cNvSpPr>
          <p:nvPr>
            <p:ph type="sldImg"/>
          </p:nvPr>
        </p:nvSpPr>
        <p:spPr>
          <a:xfrm>
            <a:off x="407988" y="696913"/>
            <a:ext cx="6197600" cy="3486150"/>
          </a:xfrm>
          <a:ln/>
        </p:spPr>
      </p:sp>
      <p:sp>
        <p:nvSpPr>
          <p:cNvPr id="363523" name="Notes Placeholder 2">
            <a:extLst>
              <a:ext uri="{FF2B5EF4-FFF2-40B4-BE49-F238E27FC236}">
                <a16:creationId xmlns:a16="http://schemas.microsoft.com/office/drawing/2014/main" id="{2A9A7323-1CB8-4326-17F9-55D61CDF9D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At MDA  we place markers within the nodes identified with metastases JUST LIKE we ordinarily do with disease within the breast</a:t>
            </a:r>
          </a:p>
        </p:txBody>
      </p:sp>
      <p:sp>
        <p:nvSpPr>
          <p:cNvPr id="363524" name="Slide Number Placeholder 3">
            <a:extLst>
              <a:ext uri="{FF2B5EF4-FFF2-40B4-BE49-F238E27FC236}">
                <a16:creationId xmlns:a16="http://schemas.microsoft.com/office/drawing/2014/main" id="{63D696AC-41E5-A6AD-87B7-1729B87509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045E4-3A4B-4389-87AC-3D71EF2133FA}" type="slidenum">
              <a:rPr lang="en-US" altLang="en-US" smtClean="0">
                <a:solidFill>
                  <a:srgbClr val="000000"/>
                </a:solidFill>
                <a:cs typeface="Arial" panose="020B0604020202020204" pitchFamily="34" charset="0"/>
              </a:rPr>
              <a:pPr>
                <a:spcBef>
                  <a:spcPct val="0"/>
                </a:spcBef>
              </a:pPr>
              <a:t>58</a:t>
            </a:fld>
            <a:endParaRPr lang="en-US" altLang="en-US">
              <a:solidFill>
                <a:srgbClr val="000000"/>
              </a:solidFill>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a:extLst>
              <a:ext uri="{FF2B5EF4-FFF2-40B4-BE49-F238E27FC236}">
                <a16:creationId xmlns:a16="http://schemas.microsoft.com/office/drawing/2014/main" id="{3C8D0F19-FE40-9522-8891-363429261EBB}"/>
              </a:ext>
            </a:extLst>
          </p:cNvPr>
          <p:cNvSpPr>
            <a:spLocks noGrp="1" noRot="1" noChangeAspect="1" noChangeArrowheads="1" noTextEdit="1"/>
          </p:cNvSpPr>
          <p:nvPr>
            <p:ph type="sldImg"/>
          </p:nvPr>
        </p:nvSpPr>
        <p:spPr>
          <a:xfrm>
            <a:off x="407988" y="696913"/>
            <a:ext cx="6197600" cy="3486150"/>
          </a:xfrm>
          <a:ln/>
        </p:spPr>
      </p:sp>
      <p:sp>
        <p:nvSpPr>
          <p:cNvPr id="366595" name="Notes Placeholder 2">
            <a:extLst>
              <a:ext uri="{FF2B5EF4-FFF2-40B4-BE49-F238E27FC236}">
                <a16:creationId xmlns:a16="http://schemas.microsoft.com/office/drawing/2014/main" id="{EA3A69F4-41C0-7B41-966F-C8AAE208EE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66596" name="Slide Number Placeholder 3">
            <a:extLst>
              <a:ext uri="{FF2B5EF4-FFF2-40B4-BE49-F238E27FC236}">
                <a16:creationId xmlns:a16="http://schemas.microsoft.com/office/drawing/2014/main" id="{18AC67B6-3548-88AA-A209-59CCC55084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F951DC-CDA6-4FF9-9829-1E5DF0E1D4AA}" type="slidenum">
              <a:rPr lang="en-US" altLang="en-US" smtClean="0">
                <a:solidFill>
                  <a:srgbClr val="000000"/>
                </a:solidFill>
                <a:latin typeface="Arial" panose="020B0604020202020204" pitchFamily="34" charset="0"/>
                <a:cs typeface="Arial" panose="020B0604020202020204" pitchFamily="34" charset="0"/>
              </a:rPr>
              <a:pPr>
                <a:spcBef>
                  <a:spcPct val="0"/>
                </a:spcBef>
              </a:pPr>
              <a:t>60</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a:extLst>
              <a:ext uri="{FF2B5EF4-FFF2-40B4-BE49-F238E27FC236}">
                <a16:creationId xmlns:a16="http://schemas.microsoft.com/office/drawing/2014/main" id="{A51229D5-4460-FD6F-9624-6E0818445949}"/>
              </a:ext>
            </a:extLst>
          </p:cNvPr>
          <p:cNvSpPr>
            <a:spLocks noGrp="1" noRot="1" noChangeAspect="1" noChangeArrowheads="1" noTextEdit="1"/>
          </p:cNvSpPr>
          <p:nvPr>
            <p:ph type="sldImg"/>
          </p:nvPr>
        </p:nvSpPr>
        <p:spPr>
          <a:xfrm>
            <a:off x="407988" y="696913"/>
            <a:ext cx="6197600" cy="3486150"/>
          </a:xfrm>
          <a:ln/>
        </p:spPr>
      </p:sp>
      <p:sp>
        <p:nvSpPr>
          <p:cNvPr id="368643" name="Notes Placeholder 2">
            <a:extLst>
              <a:ext uri="{FF2B5EF4-FFF2-40B4-BE49-F238E27FC236}">
                <a16:creationId xmlns:a16="http://schemas.microsoft.com/office/drawing/2014/main" id="{3B0ED039-3CD9-56DD-E3AA-FA1681272B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OUR HYPOTHESIS was that just checking the node that had the DOCUMENTED nodal </a:t>
            </a:r>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prior to chemo will predict the status of the remaining nodes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Patient 917097</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2/17 LNs had </a:t>
            </a:r>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 one with the clip- one without clip both </a:t>
            </a:r>
            <a:r>
              <a:rPr lang="en-US" altLang="en-US" dirty="0" err="1">
                <a:latin typeface="Arial" panose="020B0604020202020204" pitchFamily="34" charset="0"/>
                <a:cs typeface="Arial" panose="020B0604020202020204" pitchFamily="34" charset="0"/>
              </a:rPr>
              <a:t>mets</a:t>
            </a:r>
            <a:r>
              <a:rPr lang="en-US" altLang="en-US" dirty="0">
                <a:latin typeface="Arial" panose="020B0604020202020204" pitchFamily="34" charset="0"/>
                <a:cs typeface="Arial" panose="020B0604020202020204" pitchFamily="34" charset="0"/>
              </a:rPr>
              <a:t> &lt; 2mm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Might the non clipped node be another SLN???  Who knows? </a:t>
            </a:r>
          </a:p>
        </p:txBody>
      </p:sp>
      <p:sp>
        <p:nvSpPr>
          <p:cNvPr id="368644" name="Slide Number Placeholder 3">
            <a:extLst>
              <a:ext uri="{FF2B5EF4-FFF2-40B4-BE49-F238E27FC236}">
                <a16:creationId xmlns:a16="http://schemas.microsoft.com/office/drawing/2014/main" id="{17D9F602-0944-B946-8CE1-B3DA80BAB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862D2F-9A27-4159-94A6-4A20533B965F}" type="slidenum">
              <a:rPr lang="en-US" altLang="en-US" smtClean="0">
                <a:solidFill>
                  <a:srgbClr val="1F497D"/>
                </a:solidFill>
                <a:latin typeface="Arial" panose="020B0604020202020204" pitchFamily="34" charset="0"/>
                <a:cs typeface="Arial" panose="020B0604020202020204" pitchFamily="34" charset="0"/>
              </a:rPr>
              <a:pPr>
                <a:spcBef>
                  <a:spcPct val="0"/>
                </a:spcBef>
              </a:pPr>
              <a:t>61</a:t>
            </a:fld>
            <a:endParaRPr lang="en-US" altLang="en-US">
              <a:solidFill>
                <a:srgbClr val="1F497D"/>
              </a:solidFill>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a:extLst>
              <a:ext uri="{FF2B5EF4-FFF2-40B4-BE49-F238E27FC236}">
                <a16:creationId xmlns:a16="http://schemas.microsoft.com/office/drawing/2014/main" id="{A06EACA0-84FC-6971-8278-B7699C8F1F69}"/>
              </a:ext>
            </a:extLst>
          </p:cNvPr>
          <p:cNvSpPr>
            <a:spLocks noGrp="1" noRot="1" noChangeAspect="1" noChangeArrowheads="1" noTextEdit="1"/>
          </p:cNvSpPr>
          <p:nvPr>
            <p:ph type="sldImg"/>
          </p:nvPr>
        </p:nvSpPr>
        <p:spPr>
          <a:xfrm>
            <a:off x="407988" y="696913"/>
            <a:ext cx="6197600" cy="3486150"/>
          </a:xfrm>
          <a:ln/>
        </p:spPr>
      </p:sp>
      <p:sp>
        <p:nvSpPr>
          <p:cNvPr id="370691" name="Notes Placeholder 2">
            <a:extLst>
              <a:ext uri="{FF2B5EF4-FFF2-40B4-BE49-F238E27FC236}">
                <a16:creationId xmlns:a16="http://schemas.microsoft.com/office/drawing/2014/main" id="{457B523C-048A-3A20-1010-CC348C04F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NOTE other groups use needle – localization- - and newer devices are being tested  </a:t>
            </a:r>
          </a:p>
          <a:p>
            <a:r>
              <a:rPr lang="en-US" altLang="en-US" dirty="0">
                <a:latin typeface="Arial" panose="020B0604020202020204" pitchFamily="34" charset="0"/>
                <a:cs typeface="Arial" panose="020B0604020202020204" pitchFamily="34" charset="0"/>
              </a:rPr>
              <a:t>Utilizing I125 seed placement into the clipped node prior to surgery allowed for a technical successful removal of the node that had been biopsied together using technetium </a:t>
            </a:r>
            <a:r>
              <a:rPr lang="en-US" altLang="en-US" dirty="0" err="1">
                <a:latin typeface="Arial" panose="020B0604020202020204" pitchFamily="34" charset="0"/>
                <a:cs typeface="Arial" panose="020B0604020202020204" pitchFamily="34" charset="0"/>
              </a:rPr>
              <a:t>sulphur</a:t>
            </a:r>
            <a:r>
              <a:rPr lang="en-US" altLang="en-US" dirty="0">
                <a:latin typeface="Arial" panose="020B0604020202020204" pitchFamily="34" charset="0"/>
                <a:cs typeface="Arial" panose="020B0604020202020204" pitchFamily="34" charset="0"/>
              </a:rPr>
              <a:t> colloid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We Initial concern that I-125 seed might interfere with isotope mapping</a:t>
            </a:r>
          </a:p>
          <a:p>
            <a:r>
              <a:rPr lang="en-US" altLang="en-US" dirty="0">
                <a:latin typeface="Arial" panose="020B0604020202020204" pitchFamily="34" charset="0"/>
                <a:cs typeface="Arial" panose="020B0604020202020204" pitchFamily="34" charset="0"/>
              </a:rPr>
              <a:t>CT-spec</a:t>
            </a:r>
          </a:p>
        </p:txBody>
      </p:sp>
      <p:sp>
        <p:nvSpPr>
          <p:cNvPr id="370692" name="Slide Number Placeholder 3">
            <a:extLst>
              <a:ext uri="{FF2B5EF4-FFF2-40B4-BE49-F238E27FC236}">
                <a16:creationId xmlns:a16="http://schemas.microsoft.com/office/drawing/2014/main" id="{F9D8264F-1975-D124-6667-3D1A6D07A6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E7CF37-7B30-4C2A-BAD8-D5BC66178588}" type="slidenum">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pPr>
                <a:spcBef>
                  <a:spcPct val="0"/>
                </a:spcBef>
              </a:pPr>
              <a:t>62</a:t>
            </a:fld>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a:extLst>
              <a:ext uri="{FF2B5EF4-FFF2-40B4-BE49-F238E27FC236}">
                <a16:creationId xmlns:a16="http://schemas.microsoft.com/office/drawing/2014/main" id="{74A5417E-AD15-0EC3-04CF-AB11029637B7}"/>
              </a:ext>
            </a:extLst>
          </p:cNvPr>
          <p:cNvSpPr>
            <a:spLocks noGrp="1" noRot="1" noChangeAspect="1" noChangeArrowheads="1" noTextEdit="1"/>
          </p:cNvSpPr>
          <p:nvPr>
            <p:ph type="sldImg"/>
          </p:nvPr>
        </p:nvSpPr>
        <p:spPr>
          <a:xfrm>
            <a:off x="407988" y="696913"/>
            <a:ext cx="6197600" cy="3486150"/>
          </a:xfrm>
          <a:ln/>
        </p:spPr>
      </p:sp>
      <p:sp>
        <p:nvSpPr>
          <p:cNvPr id="372739" name="Notes Placeholder 2">
            <a:extLst>
              <a:ext uri="{FF2B5EF4-FFF2-40B4-BE49-F238E27FC236}">
                <a16:creationId xmlns:a16="http://schemas.microsoft.com/office/drawing/2014/main" id="{037CFC9B-0346-200D-3F49-E29B111CEC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NOTE- other groups will place clip and do SLN and then an x-ray and frozen – but if they do not retrieve the one w the prior </a:t>
            </a:r>
            <a:r>
              <a:rPr lang="en-US" altLang="en-US" dirty="0" err="1"/>
              <a:t>mets</a:t>
            </a:r>
            <a:r>
              <a:rPr lang="en-US" altLang="en-US" dirty="0"/>
              <a:t>- - do standard ax </a:t>
            </a:r>
            <a:r>
              <a:rPr lang="en-US" altLang="en-US" dirty="0" err="1"/>
              <a:t>Dz</a:t>
            </a:r>
            <a:endParaRPr lang="en-US" altLang="en-US" dirty="0"/>
          </a:p>
        </p:txBody>
      </p:sp>
      <p:sp>
        <p:nvSpPr>
          <p:cNvPr id="372740" name="Slide Number Placeholder 3">
            <a:extLst>
              <a:ext uri="{FF2B5EF4-FFF2-40B4-BE49-F238E27FC236}">
                <a16:creationId xmlns:a16="http://schemas.microsoft.com/office/drawing/2014/main" id="{25986F30-2EC6-3B81-2895-04019F742F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97F1E213-46FF-4AE5-9BB0-2A545ADF3DAA}" type="slidenum">
              <a:rPr lang="en-US" altLang="en-US" sz="1200" smtClean="0"/>
              <a:pPr/>
              <a:t>63</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a:extLst>
              <a:ext uri="{FF2B5EF4-FFF2-40B4-BE49-F238E27FC236}">
                <a16:creationId xmlns:a16="http://schemas.microsoft.com/office/drawing/2014/main" id="{30B698F8-FD9C-EF12-0F6E-020E44448337}"/>
              </a:ext>
            </a:extLst>
          </p:cNvPr>
          <p:cNvSpPr>
            <a:spLocks noGrp="1" noRot="1" noChangeAspect="1" noChangeArrowheads="1" noTextEdit="1"/>
          </p:cNvSpPr>
          <p:nvPr>
            <p:ph type="sldImg"/>
          </p:nvPr>
        </p:nvSpPr>
        <p:spPr>
          <a:xfrm>
            <a:off x="407988" y="696913"/>
            <a:ext cx="6197600" cy="3486150"/>
          </a:xfrm>
          <a:ln/>
        </p:spPr>
      </p:sp>
      <p:sp>
        <p:nvSpPr>
          <p:cNvPr id="374787" name="Notes Placeholder 2">
            <a:extLst>
              <a:ext uri="{FF2B5EF4-FFF2-40B4-BE49-F238E27FC236}">
                <a16:creationId xmlns:a16="http://schemas.microsoft.com/office/drawing/2014/main" id="{3E5DDBB6-2BAD-3844-EE53-2729DF0798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MS PGothic" panose="020B0600070205080204" pitchFamily="34" charset="-128"/>
                <a:cs typeface="Arial" panose="020B0604020202020204" pitchFamily="34" charset="0"/>
              </a:rPr>
              <a:t>To localize the clipped node, patients go to breast imaging 1-5 days before surgery.  Similar to our approach for localizing breast tumors with I125 seeds, the radiologist places an I125 seed in the clipped node under US guidance.  If SLN is planned, they either go to Nuclear Medicine for radioisotope injection the day before surgery or the surgeon injects the isotope in the OR.  During their axillary surgery, the surgeon uses a </a:t>
            </a:r>
            <a:r>
              <a:rPr lang="en-US" altLang="en-US" dirty="0" err="1">
                <a:latin typeface="Arial" panose="020B0604020202020204" pitchFamily="34" charset="0"/>
                <a:ea typeface="MS PGothic" panose="020B0600070205080204" pitchFamily="34" charset="-128"/>
                <a:cs typeface="Arial" panose="020B0604020202020204" pitchFamily="34" charset="0"/>
              </a:rPr>
              <a:t>neoprobe</a:t>
            </a:r>
            <a:r>
              <a:rPr lang="en-US" altLang="en-US" dirty="0">
                <a:latin typeface="Arial" panose="020B0604020202020204" pitchFamily="34" charset="0"/>
                <a:ea typeface="MS PGothic" panose="020B0600070205080204" pitchFamily="34" charset="-128"/>
                <a:cs typeface="Arial" panose="020B0604020202020204" pitchFamily="34" charset="0"/>
              </a:rPr>
              <a:t> to identify the node containing the I-125 seed and clip.  The SLNs are also removed.  At this time, patients also undergo completion ALND.</a:t>
            </a:r>
          </a:p>
        </p:txBody>
      </p:sp>
      <p:sp>
        <p:nvSpPr>
          <p:cNvPr id="374788" name="Slide Number Placeholder 3">
            <a:extLst>
              <a:ext uri="{FF2B5EF4-FFF2-40B4-BE49-F238E27FC236}">
                <a16:creationId xmlns:a16="http://schemas.microsoft.com/office/drawing/2014/main" id="{93FCC631-049A-27E7-4730-9389A06A87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1363" indent="-284163" defTabSz="931863">
              <a:spcBef>
                <a:spcPct val="30000"/>
              </a:spcBef>
              <a:defRPr sz="1200">
                <a:solidFill>
                  <a:schemeClr val="tx1"/>
                </a:solidFill>
                <a:latin typeface="Times New Roman" panose="02020603050405020304" pitchFamily="18" charset="0"/>
              </a:defRPr>
            </a:lvl2pPr>
            <a:lvl3pPr marL="1141413" indent="-227013" defTabSz="931863">
              <a:spcBef>
                <a:spcPct val="30000"/>
              </a:spcBef>
              <a:defRPr sz="1200">
                <a:solidFill>
                  <a:schemeClr val="tx1"/>
                </a:solidFill>
                <a:latin typeface="Times New Roman" panose="02020603050405020304" pitchFamily="18" charset="0"/>
              </a:defRPr>
            </a:lvl3pPr>
            <a:lvl4pPr marL="1598613" indent="-227013" defTabSz="931863">
              <a:spcBef>
                <a:spcPct val="30000"/>
              </a:spcBef>
              <a:defRPr sz="1200">
                <a:solidFill>
                  <a:schemeClr val="tx1"/>
                </a:solidFill>
                <a:latin typeface="Times New Roman" panose="02020603050405020304" pitchFamily="18" charset="0"/>
              </a:defRPr>
            </a:lvl4pPr>
            <a:lvl5pPr marL="2055813" indent="-227013" defTabSz="931863">
              <a:spcBef>
                <a:spcPct val="30000"/>
              </a:spcBef>
              <a:defRPr sz="1200">
                <a:solidFill>
                  <a:schemeClr val="tx1"/>
                </a:solidFill>
                <a:latin typeface="Times New Roman" panose="02020603050405020304" pitchFamily="18" charset="0"/>
              </a:defRPr>
            </a:lvl5pPr>
            <a:lvl6pPr marL="2513013" indent="-22701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55712F-64C8-41D9-9312-E17486705D58}" type="slidenum">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pPr>
                <a:spcBef>
                  <a:spcPct val="0"/>
                </a:spcBef>
              </a:pPr>
              <a:t>64</a:t>
            </a:fld>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a:extLst>
              <a:ext uri="{FF2B5EF4-FFF2-40B4-BE49-F238E27FC236}">
                <a16:creationId xmlns:a16="http://schemas.microsoft.com/office/drawing/2014/main" id="{E017845F-B6F5-2BB9-5F80-9C55F7D85B1A}"/>
              </a:ext>
            </a:extLst>
          </p:cNvPr>
          <p:cNvSpPr>
            <a:spLocks noGrp="1" noRot="1" noChangeAspect="1" noChangeArrowheads="1" noTextEdit="1"/>
          </p:cNvSpPr>
          <p:nvPr>
            <p:ph type="sldImg"/>
          </p:nvPr>
        </p:nvSpPr>
        <p:spPr>
          <a:xfrm>
            <a:off x="407988" y="696913"/>
            <a:ext cx="6197600" cy="3486150"/>
          </a:xfrm>
          <a:ln/>
        </p:spPr>
      </p:sp>
      <p:sp>
        <p:nvSpPr>
          <p:cNvPr id="376835" name="Notes Placeholder 2">
            <a:extLst>
              <a:ext uri="{FF2B5EF4-FFF2-40B4-BE49-F238E27FC236}">
                <a16:creationId xmlns:a16="http://schemas.microsoft.com/office/drawing/2014/main" id="{F185FCBE-3CA4-F3AC-4611-CDB5F7968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Each case had biopsy proven axillary nodal metastases; note 45% of cases on this study had &gt; = 3 </a:t>
            </a:r>
            <a:r>
              <a:rPr lang="en-US" altLang="en-US" dirty="0" err="1">
                <a:latin typeface="Arial" panose="020B0604020202020204" pitchFamily="34" charset="0"/>
                <a:cs typeface="Arial" panose="020B0604020202020204" pitchFamily="34" charset="0"/>
              </a:rPr>
              <a:t>abnl</a:t>
            </a:r>
            <a:r>
              <a:rPr lang="en-US" altLang="en-US" dirty="0">
                <a:latin typeface="Arial" panose="020B0604020202020204" pitchFamily="34" charset="0"/>
                <a:cs typeface="Arial" panose="020B0604020202020204" pitchFamily="34" charset="0"/>
              </a:rPr>
              <a:t> nodes- - clip ONLY placed in ONE node</a:t>
            </a:r>
          </a:p>
        </p:txBody>
      </p:sp>
      <p:sp>
        <p:nvSpPr>
          <p:cNvPr id="376836" name="Slide Number Placeholder 3">
            <a:extLst>
              <a:ext uri="{FF2B5EF4-FFF2-40B4-BE49-F238E27FC236}">
                <a16:creationId xmlns:a16="http://schemas.microsoft.com/office/drawing/2014/main" id="{F0C4716E-6C21-364C-383B-B68C00927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34DE5C5E-C5D4-4801-A5BD-94E8DEF9A959}" type="slidenum">
              <a:rPr lang="en-US" altLang="en-US" sz="1200" smtClean="0">
                <a:latin typeface="Arial" panose="020B0604020202020204" pitchFamily="34" charset="0"/>
                <a:cs typeface="Arial" panose="020B0604020202020204" pitchFamily="34" charset="0"/>
              </a:rPr>
              <a:pPr/>
              <a:t>65</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a:extLst>
              <a:ext uri="{FF2B5EF4-FFF2-40B4-BE49-F238E27FC236}">
                <a16:creationId xmlns:a16="http://schemas.microsoft.com/office/drawing/2014/main" id="{78B3CF1E-FBFC-7A24-39A7-B3E5231BBE0D}"/>
              </a:ext>
            </a:extLst>
          </p:cNvPr>
          <p:cNvSpPr>
            <a:spLocks noGrp="1" noRot="1" noChangeAspect="1" noChangeArrowheads="1" noTextEdit="1"/>
          </p:cNvSpPr>
          <p:nvPr>
            <p:ph type="sldImg"/>
          </p:nvPr>
        </p:nvSpPr>
        <p:spPr>
          <a:xfrm>
            <a:off x="407988" y="696913"/>
            <a:ext cx="6197600" cy="3486150"/>
          </a:xfrm>
          <a:ln/>
        </p:spPr>
      </p:sp>
      <p:sp>
        <p:nvSpPr>
          <p:cNvPr id="378883" name="Notes Placeholder 2">
            <a:extLst>
              <a:ext uri="{FF2B5EF4-FFF2-40B4-BE49-F238E27FC236}">
                <a16:creationId xmlns:a16="http://schemas.microsoft.com/office/drawing/2014/main" id="{BA366CA9-FDFC-83C8-F4FF-359FDB1768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MS PGothic" panose="020B0600070205080204" pitchFamily="34" charset="-128"/>
                <a:cs typeface="Arial" panose="020B0604020202020204" pitchFamily="34" charset="0"/>
              </a:rPr>
              <a:t>Overall 37% converted to node negative</a:t>
            </a:r>
          </a:p>
        </p:txBody>
      </p:sp>
      <p:sp>
        <p:nvSpPr>
          <p:cNvPr id="378884" name="Slide Number Placeholder 3">
            <a:extLst>
              <a:ext uri="{FF2B5EF4-FFF2-40B4-BE49-F238E27FC236}">
                <a16:creationId xmlns:a16="http://schemas.microsoft.com/office/drawing/2014/main" id="{FF837659-14A2-C7A5-3742-05BFC1861B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79233E-227A-44EB-9B9E-17857480488B}" type="slidenum">
              <a:rPr lang="en-US" altLang="en-US" smtClean="0">
                <a:latin typeface="Arial" panose="020B0604020202020204" pitchFamily="34" charset="0"/>
                <a:ea typeface="MS PGothic" panose="020B0600070205080204" pitchFamily="34" charset="-128"/>
                <a:cs typeface="Arial" panose="020B0604020202020204" pitchFamily="34" charset="0"/>
              </a:rPr>
              <a:pPr>
                <a:spcBef>
                  <a:spcPct val="0"/>
                </a:spcBef>
              </a:pPr>
              <a:t>66</a:t>
            </a:fld>
            <a:endParaRPr lang="en-US" altLang="en-US">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a:extLst>
              <a:ext uri="{FF2B5EF4-FFF2-40B4-BE49-F238E27FC236}">
                <a16:creationId xmlns:a16="http://schemas.microsoft.com/office/drawing/2014/main" id="{3FCEF94C-6316-5697-4649-5AEC2D218D8F}"/>
              </a:ext>
            </a:extLst>
          </p:cNvPr>
          <p:cNvSpPr>
            <a:spLocks noGrp="1" noRot="1" noChangeAspect="1" noChangeArrowheads="1" noTextEdit="1"/>
          </p:cNvSpPr>
          <p:nvPr>
            <p:ph type="sldImg"/>
          </p:nvPr>
        </p:nvSpPr>
        <p:spPr>
          <a:xfrm>
            <a:off x="407988" y="696913"/>
            <a:ext cx="6197600" cy="3486150"/>
          </a:xfrm>
          <a:ln/>
        </p:spPr>
      </p:sp>
      <p:sp>
        <p:nvSpPr>
          <p:cNvPr id="380931" name="Notes Placeholder 2">
            <a:extLst>
              <a:ext uri="{FF2B5EF4-FFF2-40B4-BE49-F238E27FC236}">
                <a16:creationId xmlns:a16="http://schemas.microsoft.com/office/drawing/2014/main" id="{CC132CDB-8F9F-DCBC-9702-31F43123FF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380932" name="Slide Number Placeholder 3">
            <a:extLst>
              <a:ext uri="{FF2B5EF4-FFF2-40B4-BE49-F238E27FC236}">
                <a16:creationId xmlns:a16="http://schemas.microsoft.com/office/drawing/2014/main" id="{3BD6469C-6885-C3AA-DD08-AFD3A4412A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5E7C64-A733-47B7-9B9D-5DAD2601EE2D}" type="slidenum">
              <a:rPr lang="en-US" altLang="en-US" smtClean="0">
                <a:latin typeface="Arial" panose="020B0604020202020204" pitchFamily="34" charset="0"/>
                <a:ea typeface="MS PGothic" panose="020B0600070205080204" pitchFamily="34" charset="-128"/>
                <a:cs typeface="Arial" panose="020B0604020202020204" pitchFamily="34" charset="0"/>
              </a:rPr>
              <a:pPr>
                <a:spcBef>
                  <a:spcPct val="0"/>
                </a:spcBef>
              </a:pPr>
              <a:t>67</a:t>
            </a:fld>
            <a:endParaRPr lang="en-US" altLang="en-US">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FF42830A-4800-B6D2-F51A-2E1671A71280}"/>
              </a:ext>
            </a:extLst>
          </p:cNvPr>
          <p:cNvSpPr>
            <a:spLocks noGrp="1" noRot="1" noChangeAspect="1" noChangeArrowheads="1" noTextEdit="1"/>
          </p:cNvSpPr>
          <p:nvPr>
            <p:ph type="sldImg"/>
          </p:nvPr>
        </p:nvSpPr>
        <p:spPr>
          <a:xfrm>
            <a:off x="407988" y="696913"/>
            <a:ext cx="6197600" cy="3486150"/>
          </a:xfrm>
          <a:ln/>
        </p:spPr>
      </p:sp>
      <p:sp>
        <p:nvSpPr>
          <p:cNvPr id="382979" name="Rectangle 3">
            <a:extLst>
              <a:ext uri="{FF2B5EF4-FFF2-40B4-BE49-F238E27FC236}">
                <a16:creationId xmlns:a16="http://schemas.microsoft.com/office/drawing/2014/main" id="{7C5B2335-25D5-13EA-48E4-FD9EE8487D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86588EE9-FD1E-DAD4-530F-70EF06756C51}"/>
              </a:ext>
            </a:extLst>
          </p:cNvPr>
          <p:cNvSpPr>
            <a:spLocks noGrp="1" noRot="1" noChangeAspect="1" noChangeArrowheads="1" noTextEdit="1"/>
          </p:cNvSpPr>
          <p:nvPr>
            <p:ph type="sldImg"/>
          </p:nvPr>
        </p:nvSpPr>
        <p:spPr>
          <a:xfrm>
            <a:off x="407988" y="696913"/>
            <a:ext cx="6197600" cy="3486150"/>
          </a:xfrm>
          <a:ln/>
        </p:spPr>
      </p:sp>
      <p:sp>
        <p:nvSpPr>
          <p:cNvPr id="290819" name="Notes Placeholder 2">
            <a:extLst>
              <a:ext uri="{FF2B5EF4-FFF2-40B4-BE49-F238E27FC236}">
                <a16:creationId xmlns:a16="http://schemas.microsoft.com/office/drawing/2014/main" id="{08AF7D31-15B4-DBDF-CE61-8D90B420FE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0820" name="Slide Number Placeholder 3">
            <a:extLst>
              <a:ext uri="{FF2B5EF4-FFF2-40B4-BE49-F238E27FC236}">
                <a16:creationId xmlns:a16="http://schemas.microsoft.com/office/drawing/2014/main" id="{73979892-68F1-C83C-1F2A-98FD06EC91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71D71B3-D515-40C9-BED4-AD60286B25A7}" type="slidenum">
              <a:rPr lang="en-US" altLang="en-US" sz="1200" smtClean="0">
                <a:solidFill>
                  <a:srgbClr val="000000"/>
                </a:solidFill>
              </a:rPr>
              <a:pPr/>
              <a:t>6</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a:extLst>
              <a:ext uri="{FF2B5EF4-FFF2-40B4-BE49-F238E27FC236}">
                <a16:creationId xmlns:a16="http://schemas.microsoft.com/office/drawing/2014/main" id="{AD29FA94-1A16-B9CD-5779-84A77ECD0CB5}"/>
              </a:ext>
            </a:extLst>
          </p:cNvPr>
          <p:cNvSpPr>
            <a:spLocks noGrp="1" noRot="1" noChangeAspect="1" noChangeArrowheads="1" noTextEdit="1"/>
          </p:cNvSpPr>
          <p:nvPr>
            <p:ph type="sldImg"/>
          </p:nvPr>
        </p:nvSpPr>
        <p:spPr>
          <a:xfrm>
            <a:off x="407988" y="696913"/>
            <a:ext cx="6197600" cy="3486150"/>
          </a:xfrm>
          <a:ln/>
        </p:spPr>
      </p:sp>
      <p:sp>
        <p:nvSpPr>
          <p:cNvPr id="385027" name="Notes Placeholder 2">
            <a:extLst>
              <a:ext uri="{FF2B5EF4-FFF2-40B4-BE49-F238E27FC236}">
                <a16:creationId xmlns:a16="http://schemas.microsoft.com/office/drawing/2014/main" id="{104191B9-4CA0-6C48-864C-C694A6EE8F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JCO patient Using the patients included in the JCO analysis – There were 74 patients who had a SLN performed and had residual disease.  In 36 of them (48.6%) of them had additional positive nodes beyond the clipped and sentinel nodes. </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Number of additional nodes:</a:t>
            </a:r>
          </a:p>
          <a:p>
            <a:r>
              <a:rPr lang="en-US" altLang="en-US" dirty="0">
                <a:latin typeface="Arial" panose="020B0604020202020204" pitchFamily="34" charset="0"/>
                <a:cs typeface="Arial" panose="020B0604020202020204" pitchFamily="34" charset="0"/>
              </a:rPr>
              <a:t>1 node – 13 cases</a:t>
            </a:r>
          </a:p>
          <a:p>
            <a:r>
              <a:rPr lang="en-US" altLang="en-US" dirty="0">
                <a:latin typeface="Arial" panose="020B0604020202020204" pitchFamily="34" charset="0"/>
                <a:cs typeface="Arial" panose="020B0604020202020204" pitchFamily="34" charset="0"/>
              </a:rPr>
              <a:t>2 nodes -  4 cases</a:t>
            </a:r>
          </a:p>
          <a:p>
            <a:r>
              <a:rPr lang="en-US" altLang="en-US" dirty="0">
                <a:latin typeface="Arial" panose="020B0604020202020204" pitchFamily="34" charset="0"/>
                <a:cs typeface="Arial" panose="020B0604020202020204" pitchFamily="34" charset="0"/>
              </a:rPr>
              <a:t>3 nodes – 3 cases</a:t>
            </a:r>
          </a:p>
          <a:p>
            <a:r>
              <a:rPr lang="en-US" altLang="en-US" dirty="0">
                <a:latin typeface="Arial" panose="020B0604020202020204" pitchFamily="34" charset="0"/>
                <a:cs typeface="Arial" panose="020B0604020202020204" pitchFamily="34" charset="0"/>
              </a:rPr>
              <a:t>4 nodes – 2 cases</a:t>
            </a:r>
          </a:p>
          <a:p>
            <a:r>
              <a:rPr lang="en-US" altLang="en-US" dirty="0">
                <a:latin typeface="Arial" panose="020B0604020202020204" pitchFamily="34" charset="0"/>
                <a:cs typeface="Arial" panose="020B0604020202020204" pitchFamily="34" charset="0"/>
              </a:rPr>
              <a:t>5 nodes – 7 cases</a:t>
            </a:r>
          </a:p>
          <a:p>
            <a:r>
              <a:rPr lang="en-US" altLang="en-US" dirty="0">
                <a:latin typeface="Arial" panose="020B0604020202020204" pitchFamily="34" charset="0"/>
                <a:cs typeface="Arial" panose="020B0604020202020204" pitchFamily="34" charset="0"/>
              </a:rPr>
              <a:t>7 nodes – 2 cases</a:t>
            </a:r>
          </a:p>
          <a:p>
            <a:r>
              <a:rPr lang="en-US" altLang="en-US" dirty="0">
                <a:latin typeface="Arial" panose="020B0604020202020204" pitchFamily="34" charset="0"/>
                <a:cs typeface="Arial" panose="020B0604020202020204" pitchFamily="34" charset="0"/>
              </a:rPr>
              <a:t>9 nodes – 1 vase</a:t>
            </a:r>
          </a:p>
          <a:p>
            <a:r>
              <a:rPr lang="en-US" altLang="en-US" dirty="0">
                <a:latin typeface="Arial" panose="020B0604020202020204" pitchFamily="34" charset="0"/>
                <a:cs typeface="Arial" panose="020B0604020202020204" pitchFamily="34" charset="0"/>
              </a:rPr>
              <a:t>11 nodes – 2 cases</a:t>
            </a:r>
          </a:p>
          <a:p>
            <a:r>
              <a:rPr lang="en-US" altLang="en-US" dirty="0">
                <a:latin typeface="Arial" panose="020B0604020202020204" pitchFamily="34" charset="0"/>
                <a:cs typeface="Arial" panose="020B0604020202020204" pitchFamily="34" charset="0"/>
              </a:rPr>
              <a:t>13 nodes – 1 case</a:t>
            </a:r>
          </a:p>
          <a:p>
            <a:r>
              <a:rPr lang="en-US" altLang="en-US" dirty="0">
                <a:latin typeface="Arial" panose="020B0604020202020204" pitchFamily="34" charset="0"/>
                <a:cs typeface="Arial" panose="020B0604020202020204" pitchFamily="34" charset="0"/>
              </a:rPr>
              <a:t>17 nodes – 1 case</a:t>
            </a:r>
          </a:p>
          <a:p>
            <a:endParaRPr lang="en-US" altLang="en-US" dirty="0">
              <a:latin typeface="Arial" panose="020B0604020202020204" pitchFamily="34" charset="0"/>
              <a:cs typeface="Arial" panose="020B0604020202020204" pitchFamily="34" charset="0"/>
            </a:endParaRPr>
          </a:p>
        </p:txBody>
      </p:sp>
      <p:sp>
        <p:nvSpPr>
          <p:cNvPr id="385028" name="Slide Number Placeholder 3">
            <a:extLst>
              <a:ext uri="{FF2B5EF4-FFF2-40B4-BE49-F238E27FC236}">
                <a16:creationId xmlns:a16="http://schemas.microsoft.com/office/drawing/2014/main" id="{73E899AE-2077-1605-B575-6CBF4B486F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CDE0509-7382-40D9-A63F-C46AD200AFE2}" type="slidenum">
              <a:rPr lang="en-US" altLang="en-US" sz="1200" smtClean="0">
                <a:latin typeface="Arial" panose="020B0604020202020204" pitchFamily="34" charset="0"/>
                <a:cs typeface="Arial" panose="020B0604020202020204" pitchFamily="34" charset="0"/>
              </a:rPr>
              <a:pPr/>
              <a:t>69</a:t>
            </a:fld>
            <a:endParaRPr lang="en-US" altLang="en-US" sz="120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a:extLst>
              <a:ext uri="{FF2B5EF4-FFF2-40B4-BE49-F238E27FC236}">
                <a16:creationId xmlns:a16="http://schemas.microsoft.com/office/drawing/2014/main" id="{F8EBF0BE-C223-B892-5BF7-BDEA69648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896938">
              <a:spcBef>
                <a:spcPct val="30000"/>
              </a:spcBef>
              <a:defRPr sz="1200">
                <a:solidFill>
                  <a:schemeClr val="tx1"/>
                </a:solidFill>
                <a:latin typeface="Times New Roman" panose="02020603050405020304" pitchFamily="18" charset="0"/>
              </a:defRPr>
            </a:lvl1pPr>
            <a:lvl2pPr marL="742950" indent="-285750" defTabSz="896938">
              <a:spcBef>
                <a:spcPct val="30000"/>
              </a:spcBef>
              <a:defRPr sz="1200">
                <a:solidFill>
                  <a:schemeClr val="tx1"/>
                </a:solidFill>
                <a:latin typeface="Times New Roman" panose="02020603050405020304" pitchFamily="18" charset="0"/>
              </a:defRPr>
            </a:lvl2pPr>
            <a:lvl3pPr marL="1143000" indent="-228600" defTabSz="896938">
              <a:spcBef>
                <a:spcPct val="30000"/>
              </a:spcBef>
              <a:defRPr sz="1200">
                <a:solidFill>
                  <a:schemeClr val="tx1"/>
                </a:solidFill>
                <a:latin typeface="Times New Roman" panose="02020603050405020304" pitchFamily="18" charset="0"/>
              </a:defRPr>
            </a:lvl3pPr>
            <a:lvl4pPr marL="1600200" indent="-228600" defTabSz="896938">
              <a:spcBef>
                <a:spcPct val="30000"/>
              </a:spcBef>
              <a:defRPr sz="1200">
                <a:solidFill>
                  <a:schemeClr val="tx1"/>
                </a:solidFill>
                <a:latin typeface="Times New Roman" panose="02020603050405020304" pitchFamily="18" charset="0"/>
              </a:defRPr>
            </a:lvl4pPr>
            <a:lvl5pPr marL="2057400" indent="-228600" defTabSz="896938">
              <a:spcBef>
                <a:spcPct val="30000"/>
              </a:spcBef>
              <a:defRPr sz="1200">
                <a:solidFill>
                  <a:schemeClr val="tx1"/>
                </a:solidFill>
                <a:latin typeface="Times New Roman" panose="02020603050405020304" pitchFamily="18" charset="0"/>
              </a:defRPr>
            </a:lvl5pPr>
            <a:lvl6pPr marL="2514600" indent="-228600" defTabSz="8969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8969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8969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89693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5D9BCEB-4056-48C2-BFC4-446B98C24639}" type="slidenum">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pPr algn="r" eaLnBrk="1" hangingPunct="1">
                <a:spcBef>
                  <a:spcPct val="0"/>
                </a:spcBef>
              </a:pPr>
              <a:t>70</a:t>
            </a:fld>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87075" name="Rectangle 2">
            <a:extLst>
              <a:ext uri="{FF2B5EF4-FFF2-40B4-BE49-F238E27FC236}">
                <a16:creationId xmlns:a16="http://schemas.microsoft.com/office/drawing/2014/main" id="{5C64F40F-3FAF-3970-6893-84C5CB84AD0E}"/>
              </a:ext>
            </a:extLst>
          </p:cNvPr>
          <p:cNvSpPr>
            <a:spLocks noGrp="1" noRot="1" noChangeAspect="1" noChangeArrowheads="1" noTextEdit="1"/>
          </p:cNvSpPr>
          <p:nvPr>
            <p:ph type="sldImg"/>
          </p:nvPr>
        </p:nvSpPr>
        <p:spPr>
          <a:xfrm>
            <a:off x="407988" y="696913"/>
            <a:ext cx="6197600" cy="3486150"/>
          </a:xfrm>
          <a:ln/>
        </p:spPr>
      </p:sp>
      <p:sp>
        <p:nvSpPr>
          <p:cNvPr id="387076" name="Rectangle 3">
            <a:extLst>
              <a:ext uri="{FF2B5EF4-FFF2-40B4-BE49-F238E27FC236}">
                <a16:creationId xmlns:a16="http://schemas.microsoft.com/office/drawing/2014/main" id="{F740A264-9AFF-CC58-84C0-176AEA6A45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eaLnBrk="1" hangingPunct="1"/>
            <a:r>
              <a:rPr lang="en-US" altLang="en-US" dirty="0">
                <a:latin typeface="Arial" panose="020B0604020202020204" pitchFamily="34" charset="0"/>
                <a:cs typeface="Arial" panose="020B0604020202020204" pitchFamily="34" charset="0"/>
              </a:rPr>
              <a:t>For women who receive neoadjuvant chemotherapy and whose lymph nodes remain pathologically positive after surgery, regional radiotherapy is indicated. However, these women can be enrolled onto the ALLIANCE (Alliance for Clinical Trials in Oncology) A011202 phase III clinical trial (</a:t>
            </a:r>
            <a:r>
              <a:rPr lang="en-US" altLang="en-US" dirty="0">
                <a:latin typeface="Arial" panose="020B0604020202020204" pitchFamily="34" charset="0"/>
                <a:cs typeface="Arial" panose="020B0604020202020204" pitchFamily="34" charset="0"/>
                <a:hlinkClick r:id="rId3" action="ppaction://hlinkfile"/>
              </a:rPr>
              <a:t>NCT01901094</a:t>
            </a:r>
            <a:r>
              <a:rPr lang="en-US" altLang="en-US" dirty="0">
                <a:latin typeface="Arial" panose="020B0604020202020204" pitchFamily="34" charset="0"/>
                <a:cs typeface="Arial" panose="020B0604020202020204" pitchFamily="34" charset="0"/>
              </a:rPr>
              <a:t>) that is designed to answer whether axillary node dissection improves the rate of breast cancer recurrence over that seen with sentinel node biopsy alone when regional radiotherapy is delivered. Together, these trials will potentially allow us to fulfill our commitment to patients with breast cancer who receive neoadjuvant chemotherapy—to achieve maximal breast cancer survival while tailoring locoregional treatment to best fit their disease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F6E4FA1F-CE00-BFD8-D931-483F0AB5808A}"/>
              </a:ext>
            </a:extLst>
          </p:cNvPr>
          <p:cNvSpPr>
            <a:spLocks noGrp="1" noRot="1" noChangeAspect="1" noChangeArrowheads="1" noTextEdit="1"/>
          </p:cNvSpPr>
          <p:nvPr>
            <p:ph type="sldImg"/>
          </p:nvPr>
        </p:nvSpPr>
        <p:spPr>
          <a:xfrm>
            <a:off x="407988" y="696913"/>
            <a:ext cx="6197600" cy="3486150"/>
          </a:xfrm>
          <a:ln/>
        </p:spPr>
      </p:sp>
      <p:sp>
        <p:nvSpPr>
          <p:cNvPr id="391171" name="Notes Placeholder 2">
            <a:extLst>
              <a:ext uri="{FF2B5EF4-FFF2-40B4-BE49-F238E27FC236}">
                <a16:creationId xmlns:a16="http://schemas.microsoft.com/office/drawing/2014/main" id="{2AA346A8-E42E-7147-DE28-87CF0A29E0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studies on combination of clip nodes plus SLN</a:t>
            </a:r>
          </a:p>
        </p:txBody>
      </p:sp>
      <p:sp>
        <p:nvSpPr>
          <p:cNvPr id="391172" name="Slide Number Placeholder 3">
            <a:extLst>
              <a:ext uri="{FF2B5EF4-FFF2-40B4-BE49-F238E27FC236}">
                <a16:creationId xmlns:a16="http://schemas.microsoft.com/office/drawing/2014/main" id="{51691976-307B-31D5-8A59-69D9039DC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9FDB846-4479-4A39-98DB-51964E81FB66}" type="slidenum">
              <a:rPr lang="en-US" altLang="en-US" sz="1200" smtClean="0"/>
              <a:pPr/>
              <a:t>71</a:t>
            </a:fld>
            <a:endParaRPr lang="en-US" altLang="en-US" sz="1200"/>
          </a:p>
        </p:txBody>
      </p:sp>
    </p:spTree>
    <p:extLst>
      <p:ext uri="{BB962C8B-B14F-4D97-AF65-F5344CB8AC3E}">
        <p14:creationId xmlns:p14="http://schemas.microsoft.com/office/powerpoint/2010/main" val="3466532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F6E4FA1F-CE00-BFD8-D931-483F0AB5808A}"/>
              </a:ext>
            </a:extLst>
          </p:cNvPr>
          <p:cNvSpPr>
            <a:spLocks noGrp="1" noRot="1" noChangeAspect="1" noChangeArrowheads="1" noTextEdit="1"/>
          </p:cNvSpPr>
          <p:nvPr>
            <p:ph type="sldImg"/>
          </p:nvPr>
        </p:nvSpPr>
        <p:spPr>
          <a:xfrm>
            <a:off x="407988" y="696913"/>
            <a:ext cx="6197600" cy="3486150"/>
          </a:xfrm>
          <a:ln/>
        </p:spPr>
      </p:sp>
      <p:sp>
        <p:nvSpPr>
          <p:cNvPr id="391171" name="Notes Placeholder 2">
            <a:extLst>
              <a:ext uri="{FF2B5EF4-FFF2-40B4-BE49-F238E27FC236}">
                <a16:creationId xmlns:a16="http://schemas.microsoft.com/office/drawing/2014/main" id="{2AA346A8-E42E-7147-DE28-87CF0A29E0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studies on combination of clip nodes plus SLN</a:t>
            </a:r>
          </a:p>
        </p:txBody>
      </p:sp>
      <p:sp>
        <p:nvSpPr>
          <p:cNvPr id="391172" name="Slide Number Placeholder 3">
            <a:extLst>
              <a:ext uri="{FF2B5EF4-FFF2-40B4-BE49-F238E27FC236}">
                <a16:creationId xmlns:a16="http://schemas.microsoft.com/office/drawing/2014/main" id="{51691976-307B-31D5-8A59-69D9039DC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9FDB846-4479-4A39-98DB-51964E81FB66}" type="slidenum">
              <a:rPr lang="en-US" altLang="en-US" sz="1200" smtClean="0"/>
              <a:pPr/>
              <a:t>72</a:t>
            </a:fld>
            <a:endParaRPr lang="en-US" altLang="en-US" sz="1200"/>
          </a:p>
        </p:txBody>
      </p:sp>
    </p:spTree>
    <p:extLst>
      <p:ext uri="{BB962C8B-B14F-4D97-AF65-F5344CB8AC3E}">
        <p14:creationId xmlns:p14="http://schemas.microsoft.com/office/powerpoint/2010/main" val="1914651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E708CA3B-47CE-158A-D23E-CC6251A642C1}"/>
              </a:ext>
            </a:extLst>
          </p:cNvPr>
          <p:cNvSpPr>
            <a:spLocks noGrp="1" noRot="1" noChangeAspect="1" noChangeArrowheads="1" noTextEdit="1"/>
          </p:cNvSpPr>
          <p:nvPr>
            <p:ph type="sldImg"/>
          </p:nvPr>
        </p:nvSpPr>
        <p:spPr>
          <a:xfrm>
            <a:off x="406400" y="696913"/>
            <a:ext cx="6197600" cy="3486150"/>
          </a:xfrm>
          <a:ln/>
        </p:spPr>
      </p:sp>
      <p:sp>
        <p:nvSpPr>
          <p:cNvPr id="389123" name="Rectangle 3">
            <a:extLst>
              <a:ext uri="{FF2B5EF4-FFF2-40B4-BE49-F238E27FC236}">
                <a16:creationId xmlns:a16="http://schemas.microsoft.com/office/drawing/2014/main" id="{78951146-9B99-6185-D2D0-2719094C0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BECAUSE THE CLIPPED NODE WILL NOT BE A SLN 25% of the time in our experience and also from the Magee womens hospital UPMC experience P56 Diego et al</a:t>
            </a:r>
          </a:p>
        </p:txBody>
      </p:sp>
    </p:spTree>
    <p:extLst>
      <p:ext uri="{BB962C8B-B14F-4D97-AF65-F5344CB8AC3E}">
        <p14:creationId xmlns:p14="http://schemas.microsoft.com/office/powerpoint/2010/main" val="4140406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E708CA3B-47CE-158A-D23E-CC6251A642C1}"/>
              </a:ext>
            </a:extLst>
          </p:cNvPr>
          <p:cNvSpPr>
            <a:spLocks noGrp="1" noRot="1" noChangeAspect="1" noChangeArrowheads="1" noTextEdit="1"/>
          </p:cNvSpPr>
          <p:nvPr>
            <p:ph type="sldImg"/>
          </p:nvPr>
        </p:nvSpPr>
        <p:spPr>
          <a:xfrm>
            <a:off x="406400" y="696913"/>
            <a:ext cx="6197600" cy="3486150"/>
          </a:xfrm>
          <a:ln/>
        </p:spPr>
      </p:sp>
      <p:sp>
        <p:nvSpPr>
          <p:cNvPr id="389123" name="Rectangle 3">
            <a:extLst>
              <a:ext uri="{FF2B5EF4-FFF2-40B4-BE49-F238E27FC236}">
                <a16:creationId xmlns:a16="http://schemas.microsoft.com/office/drawing/2014/main" id="{78951146-9B99-6185-D2D0-2719094C0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BECAUSE THE CLIPPED NODE WILL NOT BE A SLN 25% of the time in our experience and also from the Magee womens hospital UPMC experience P56 Diego et al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F6E4FA1F-CE00-BFD8-D931-483F0AB5808A}"/>
              </a:ext>
            </a:extLst>
          </p:cNvPr>
          <p:cNvSpPr>
            <a:spLocks noGrp="1" noRot="1" noChangeAspect="1" noChangeArrowheads="1" noTextEdit="1"/>
          </p:cNvSpPr>
          <p:nvPr>
            <p:ph type="sldImg"/>
          </p:nvPr>
        </p:nvSpPr>
        <p:spPr>
          <a:xfrm>
            <a:off x="407988" y="696913"/>
            <a:ext cx="6197600" cy="3486150"/>
          </a:xfrm>
          <a:ln/>
        </p:spPr>
      </p:sp>
      <p:sp>
        <p:nvSpPr>
          <p:cNvPr id="391171" name="Notes Placeholder 2">
            <a:extLst>
              <a:ext uri="{FF2B5EF4-FFF2-40B4-BE49-F238E27FC236}">
                <a16:creationId xmlns:a16="http://schemas.microsoft.com/office/drawing/2014/main" id="{2AA346A8-E42E-7147-DE28-87CF0A29E0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studies on combination of clip nodes plus SLN</a:t>
            </a:r>
          </a:p>
        </p:txBody>
      </p:sp>
      <p:sp>
        <p:nvSpPr>
          <p:cNvPr id="391172" name="Slide Number Placeholder 3">
            <a:extLst>
              <a:ext uri="{FF2B5EF4-FFF2-40B4-BE49-F238E27FC236}">
                <a16:creationId xmlns:a16="http://schemas.microsoft.com/office/drawing/2014/main" id="{51691976-307B-31D5-8A59-69D9039DC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9FDB846-4479-4A39-98DB-51964E81FB66}" type="slidenum">
              <a:rPr lang="en-US" altLang="en-US" sz="1200" smtClean="0"/>
              <a:pPr/>
              <a:t>75</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a:extLst>
              <a:ext uri="{FF2B5EF4-FFF2-40B4-BE49-F238E27FC236}">
                <a16:creationId xmlns:a16="http://schemas.microsoft.com/office/drawing/2014/main" id="{F6E4FA1F-CE00-BFD8-D931-483F0AB5808A}"/>
              </a:ext>
            </a:extLst>
          </p:cNvPr>
          <p:cNvSpPr>
            <a:spLocks noGrp="1" noRot="1" noChangeAspect="1" noChangeArrowheads="1" noTextEdit="1"/>
          </p:cNvSpPr>
          <p:nvPr>
            <p:ph type="sldImg"/>
          </p:nvPr>
        </p:nvSpPr>
        <p:spPr>
          <a:xfrm>
            <a:off x="407988" y="696913"/>
            <a:ext cx="6197600" cy="3486150"/>
          </a:xfrm>
          <a:ln/>
        </p:spPr>
      </p:sp>
      <p:sp>
        <p:nvSpPr>
          <p:cNvPr id="391171" name="Notes Placeholder 2">
            <a:extLst>
              <a:ext uri="{FF2B5EF4-FFF2-40B4-BE49-F238E27FC236}">
                <a16:creationId xmlns:a16="http://schemas.microsoft.com/office/drawing/2014/main" id="{2AA346A8-E42E-7147-DE28-87CF0A29E0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1172" name="Slide Number Placeholder 3">
            <a:extLst>
              <a:ext uri="{FF2B5EF4-FFF2-40B4-BE49-F238E27FC236}">
                <a16:creationId xmlns:a16="http://schemas.microsoft.com/office/drawing/2014/main" id="{51691976-307B-31D5-8A59-69D9039DC1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9FDB846-4479-4A39-98DB-51964E81FB66}" type="slidenum">
              <a:rPr lang="en-US" altLang="en-US" sz="1200" smtClean="0"/>
              <a:pPr/>
              <a:t>77</a:t>
            </a:fld>
            <a:endParaRPr lang="en-US" altLang="en-US" sz="1200"/>
          </a:p>
        </p:txBody>
      </p:sp>
    </p:spTree>
    <p:extLst>
      <p:ext uri="{BB962C8B-B14F-4D97-AF65-F5344CB8AC3E}">
        <p14:creationId xmlns:p14="http://schemas.microsoft.com/office/powerpoint/2010/main" val="1739217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a:extLst>
              <a:ext uri="{FF2B5EF4-FFF2-40B4-BE49-F238E27FC236}">
                <a16:creationId xmlns:a16="http://schemas.microsoft.com/office/drawing/2014/main" id="{62DE1AB9-8EF5-3589-4181-A6F4C506467D}"/>
              </a:ext>
            </a:extLst>
          </p:cNvPr>
          <p:cNvSpPr>
            <a:spLocks noGrp="1" noRot="1" noChangeAspect="1" noChangeArrowheads="1" noTextEdit="1"/>
          </p:cNvSpPr>
          <p:nvPr>
            <p:ph type="sldImg"/>
          </p:nvPr>
        </p:nvSpPr>
        <p:spPr>
          <a:xfrm>
            <a:off x="407988" y="696913"/>
            <a:ext cx="6197600" cy="3486150"/>
          </a:xfrm>
          <a:ln/>
        </p:spPr>
      </p:sp>
      <p:sp>
        <p:nvSpPr>
          <p:cNvPr id="396291" name="Notes Placeholder 2">
            <a:extLst>
              <a:ext uri="{FF2B5EF4-FFF2-40B4-BE49-F238E27FC236}">
                <a16:creationId xmlns:a16="http://schemas.microsoft.com/office/drawing/2014/main" id="{E7EC8887-8ECB-7540-24C5-BCF63EFA84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6292" name="Slide Number Placeholder 3">
            <a:extLst>
              <a:ext uri="{FF2B5EF4-FFF2-40B4-BE49-F238E27FC236}">
                <a16:creationId xmlns:a16="http://schemas.microsoft.com/office/drawing/2014/main" id="{A1FF0E7C-A028-759E-2DDA-28AF794158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BD9A12F6-EDAE-426D-8E1C-F4E069EA72EE}" type="slidenum">
              <a:rPr lang="en-US" altLang="en-US" sz="1200" smtClean="0"/>
              <a:pPr/>
              <a:t>80</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a:extLst>
              <a:ext uri="{FF2B5EF4-FFF2-40B4-BE49-F238E27FC236}">
                <a16:creationId xmlns:a16="http://schemas.microsoft.com/office/drawing/2014/main" id="{00776D56-D867-00B8-786F-8950EBFF428E}"/>
              </a:ext>
            </a:extLst>
          </p:cNvPr>
          <p:cNvSpPr>
            <a:spLocks noGrp="1" noRot="1" noChangeAspect="1" noChangeArrowheads="1" noTextEdit="1"/>
          </p:cNvSpPr>
          <p:nvPr>
            <p:ph type="sldImg"/>
          </p:nvPr>
        </p:nvSpPr>
        <p:spPr>
          <a:xfrm>
            <a:off x="407988" y="696913"/>
            <a:ext cx="6197600" cy="3486150"/>
          </a:xfrm>
          <a:ln/>
        </p:spPr>
      </p:sp>
      <p:sp>
        <p:nvSpPr>
          <p:cNvPr id="398339" name="Notes Placeholder 2">
            <a:extLst>
              <a:ext uri="{FF2B5EF4-FFF2-40B4-BE49-F238E27FC236}">
                <a16:creationId xmlns:a16="http://schemas.microsoft.com/office/drawing/2014/main" id="{4F4E5B8C-4DAB-446B-FEAF-4891F86057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LYMPHA- lymphatics re-routed into axillary vein tributary</a:t>
            </a:r>
          </a:p>
        </p:txBody>
      </p:sp>
      <p:sp>
        <p:nvSpPr>
          <p:cNvPr id="398340" name="Slide Number Placeholder 3">
            <a:extLst>
              <a:ext uri="{FF2B5EF4-FFF2-40B4-BE49-F238E27FC236}">
                <a16:creationId xmlns:a16="http://schemas.microsoft.com/office/drawing/2014/main" id="{81011977-518C-724F-8C86-AF3A6EE8F8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80802E1-44AE-4680-B84D-083F35326008}" type="slidenum">
              <a:rPr lang="en-US" altLang="en-US" sz="1200" smtClean="0"/>
              <a:pPr/>
              <a:t>81</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8F670C20-A61C-3BCA-BC1C-6AC974A3DF9A}"/>
              </a:ext>
            </a:extLst>
          </p:cNvPr>
          <p:cNvSpPr>
            <a:spLocks noGrp="1" noRot="1" noChangeAspect="1" noChangeArrowheads="1" noTextEdit="1"/>
          </p:cNvSpPr>
          <p:nvPr>
            <p:ph type="sldImg"/>
          </p:nvPr>
        </p:nvSpPr>
        <p:spPr>
          <a:xfrm>
            <a:off x="407988" y="696913"/>
            <a:ext cx="6197600" cy="3486150"/>
          </a:xfrm>
          <a:ln/>
        </p:spPr>
      </p:sp>
      <p:sp>
        <p:nvSpPr>
          <p:cNvPr id="284675" name="Rectangle 3">
            <a:extLst>
              <a:ext uri="{FF2B5EF4-FFF2-40B4-BE49-F238E27FC236}">
                <a16:creationId xmlns:a16="http://schemas.microsoft.com/office/drawing/2014/main" id="{83F314A7-A3FB-198C-2D51-F68C20D34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a:extLst>
              <a:ext uri="{FF2B5EF4-FFF2-40B4-BE49-F238E27FC236}">
                <a16:creationId xmlns:a16="http://schemas.microsoft.com/office/drawing/2014/main" id="{0EC98659-3AEE-8228-8503-B5ABF2B570FC}"/>
              </a:ext>
            </a:extLst>
          </p:cNvPr>
          <p:cNvSpPr>
            <a:spLocks noGrp="1" noRot="1" noChangeAspect="1" noChangeArrowheads="1" noTextEdit="1"/>
          </p:cNvSpPr>
          <p:nvPr>
            <p:ph type="sldImg"/>
          </p:nvPr>
        </p:nvSpPr>
        <p:spPr>
          <a:xfrm>
            <a:off x="407988" y="696913"/>
            <a:ext cx="6197600" cy="3486150"/>
          </a:xfrm>
          <a:ln/>
        </p:spPr>
      </p:sp>
      <p:sp>
        <p:nvSpPr>
          <p:cNvPr id="400387" name="Notes Placeholder 2">
            <a:extLst>
              <a:ext uri="{FF2B5EF4-FFF2-40B4-BE49-F238E27FC236}">
                <a16:creationId xmlns:a16="http://schemas.microsoft.com/office/drawing/2014/main" id="{F3A79290-B08D-D1B2-D49A-582142B666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0388" name="Slide Number Placeholder 3">
            <a:extLst>
              <a:ext uri="{FF2B5EF4-FFF2-40B4-BE49-F238E27FC236}">
                <a16:creationId xmlns:a16="http://schemas.microsoft.com/office/drawing/2014/main" id="{5639D9DF-7C98-F4CA-BB7C-A8EF529475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087B6F25-1FDE-4FE8-8FCE-5F6C2ED9AF89}" type="slidenum">
              <a:rPr lang="en-US" altLang="en-US" sz="1200" smtClean="0"/>
              <a:pPr/>
              <a:t>82</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F1A5C2F0-FC21-6CE4-DCA2-C2ADF3FA2CA6}"/>
              </a:ext>
            </a:extLst>
          </p:cNvPr>
          <p:cNvSpPr>
            <a:spLocks noGrp="1" noRot="1" noChangeAspect="1" noChangeArrowheads="1" noTextEdit="1"/>
          </p:cNvSpPr>
          <p:nvPr>
            <p:ph type="sldImg"/>
          </p:nvPr>
        </p:nvSpPr>
        <p:spPr>
          <a:xfrm>
            <a:off x="407988" y="696913"/>
            <a:ext cx="6197600" cy="3486150"/>
          </a:xfrm>
          <a:ln/>
        </p:spPr>
      </p:sp>
      <p:sp>
        <p:nvSpPr>
          <p:cNvPr id="3" name="Notes Placeholder 2">
            <a:extLst>
              <a:ext uri="{FF2B5EF4-FFF2-40B4-BE49-F238E27FC236}">
                <a16:creationId xmlns:a16="http://schemas.microsoft.com/office/drawing/2014/main" id="{73B2FDC9-3D48-996A-D122-EB253932BD34}"/>
              </a:ext>
            </a:extLst>
          </p:cNvPr>
          <p:cNvSpPr>
            <a:spLocks noGrp="1"/>
          </p:cNvSpPr>
          <p:nvPr>
            <p:ph type="body" idx="1"/>
          </p:nvPr>
        </p:nvSpPr>
        <p:spPr/>
        <p:txBody>
          <a:bodyPr/>
          <a:lstStyle/>
          <a:p>
            <a:pPr>
              <a:defRPr/>
            </a:pPr>
            <a:r>
              <a:rPr lang="en-US" dirty="0">
                <a:latin typeface="+mn-lt"/>
              </a:rPr>
              <a:t>ARM uses split mapping of the breast and the upper extremity to distinguish lymphatics draining the breast from those draining the upper extremity and preserve them. Like NSABP-32 and many surgical trials, the ARM procedure will require training but is easy to learn and apply. This requires the surgeon to watch a YouTube video (</a:t>
            </a:r>
            <a:r>
              <a:rPr lang="en-US" u="sng" dirty="0">
                <a:latin typeface="+mn-lt"/>
                <a:hlinkClick r:id="rId3"/>
              </a:rPr>
              <a:t>https://youtu.be/v_Ln11PFvVg</a:t>
            </a:r>
            <a:r>
              <a:rPr lang="en-US" dirty="0">
                <a:latin typeface="+mn-lt"/>
              </a:rPr>
              <a:t>) and perform and submit two training cases.  Thus, any practicing surgeon could apply this technique to their present practice of lymphadenectomy with minimal training and cost, with a potential huge benefit to the patient in the prevention or mitigation of  lymphedema</a:t>
            </a:r>
            <a:endParaRPr lang="en-US" dirty="0"/>
          </a:p>
        </p:txBody>
      </p:sp>
      <p:sp>
        <p:nvSpPr>
          <p:cNvPr id="403460" name="Slide Number Placeholder 3">
            <a:extLst>
              <a:ext uri="{FF2B5EF4-FFF2-40B4-BE49-F238E27FC236}">
                <a16:creationId xmlns:a16="http://schemas.microsoft.com/office/drawing/2014/main" id="{A03E4DB8-438E-1BA0-4EAF-720745F8D6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hangingPunct="1"/>
            <a:fld id="{CD353AC8-ECA0-4A48-861A-BAEE7AE24E8E}" type="slidenum">
              <a:rPr lang="en-US" altLang="en-US" sz="1200" smtClean="0">
                <a:solidFill>
                  <a:srgbClr val="000000"/>
                </a:solidFill>
                <a:latin typeface="Calibri" panose="020F0502020204030204" pitchFamily="34" charset="0"/>
              </a:rPr>
              <a:pPr defTabSz="914400" eaLnBrk="1" hangingPunct="1"/>
              <a:t>84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a:extLst>
              <a:ext uri="{FF2B5EF4-FFF2-40B4-BE49-F238E27FC236}">
                <a16:creationId xmlns:a16="http://schemas.microsoft.com/office/drawing/2014/main" id="{2A76212F-E9FF-07DA-AEFC-72F09B3FDB0B}"/>
              </a:ext>
            </a:extLst>
          </p:cNvPr>
          <p:cNvSpPr>
            <a:spLocks noGrp="1" noRot="1" noChangeAspect="1" noChangeArrowheads="1" noTextEdit="1"/>
          </p:cNvSpPr>
          <p:nvPr>
            <p:ph type="sldImg"/>
          </p:nvPr>
        </p:nvSpPr>
        <p:spPr>
          <a:xfrm>
            <a:off x="407988" y="696913"/>
            <a:ext cx="6197600" cy="3486150"/>
          </a:xfrm>
          <a:ln/>
        </p:spPr>
      </p:sp>
      <p:sp>
        <p:nvSpPr>
          <p:cNvPr id="3" name="Notes Placeholder 2">
            <a:extLst>
              <a:ext uri="{FF2B5EF4-FFF2-40B4-BE49-F238E27FC236}">
                <a16:creationId xmlns:a16="http://schemas.microsoft.com/office/drawing/2014/main" id="{0CBA7F38-A10E-666F-7329-80062B107807}"/>
              </a:ext>
            </a:extLst>
          </p:cNvPr>
          <p:cNvSpPr>
            <a:spLocks noGrp="1"/>
          </p:cNvSpPr>
          <p:nvPr>
            <p:ph type="body" idx="1"/>
          </p:nvPr>
        </p:nvSpPr>
        <p:spPr/>
        <p:txBody>
          <a:bodyPr/>
          <a:lstStyle/>
          <a:p>
            <a:pPr>
              <a:defRPr/>
            </a:pPr>
            <a:r>
              <a:rPr lang="en-US" dirty="0"/>
              <a:t>Ochoa Surgery 2014</a:t>
            </a:r>
          </a:p>
          <a:p>
            <a:pPr>
              <a:defRPr/>
            </a:pPr>
            <a:endParaRPr lang="en-US" dirty="0"/>
          </a:p>
          <a:p>
            <a:pPr>
              <a:defRPr/>
            </a:pPr>
            <a:r>
              <a:rPr lang="en-US" b="1" cap="all" dirty="0"/>
              <a:t>RESULTS:</a:t>
            </a:r>
          </a:p>
          <a:p>
            <a:pPr>
              <a:defRPr/>
            </a:pPr>
            <a:r>
              <a:rPr lang="en-US" dirty="0"/>
              <a:t>A group of 360 patients underwent SLNB and/or ALND, 348 of whom underwent a SLNB. Of those, 237 (68.1%) had a SLNB only, and 111 (31.9%) went on to an ALND owing to a positive axilla. An additional 12 of 360 (3.3%) axilla had ALND owing to a clinically positive axilla/preoperative core needle biopsy. In 96% of patients with SLNB (334/348), breast SLNs were hot but not blue; crossover (SLN hot and blue) was seen in 14 of 348 patients (4%). Blue lymphatics were identified in 80 of 237 SLN incisions (33.7%) and in 93 of 123 ALND (75.4%). Average follow-up was 12 months (range, 3-48) and resulted in a SLNB lymphedema rate of 1.7% (4/237) and ALND of 2.4% (3/123).</a:t>
            </a:r>
          </a:p>
          <a:p>
            <a:pPr>
              <a:defRPr/>
            </a:pPr>
            <a:r>
              <a:rPr lang="en-US" b="1" cap="all" dirty="0"/>
              <a:t>CONCLUSION:</a:t>
            </a:r>
          </a:p>
          <a:p>
            <a:pPr>
              <a:defRPr/>
            </a:pPr>
            <a:r>
              <a:rPr lang="en-US" dirty="0"/>
              <a:t>ARM identified substantial lymphatic variations draining the upper extremities and facilitated preservation. Metastases in ARM-identified lymph nodes were acceptably low, indicating that ARM is safe. ARM added to present-day ALND and SLNB may be useful to lesser rates of lymphedema.</a:t>
            </a:r>
          </a:p>
          <a:p>
            <a:pPr>
              <a:defRPr/>
            </a:pPr>
            <a:endParaRPr lang="en-US" dirty="0"/>
          </a:p>
        </p:txBody>
      </p:sp>
      <p:sp>
        <p:nvSpPr>
          <p:cNvPr id="408580" name="Slide Number Placeholder 3">
            <a:extLst>
              <a:ext uri="{FF2B5EF4-FFF2-40B4-BE49-F238E27FC236}">
                <a16:creationId xmlns:a16="http://schemas.microsoft.com/office/drawing/2014/main" id="{3146DAFC-04C8-9D89-6C61-02C2D2C9D3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FECCA210-D455-446F-BC3B-E2ADD2CB9073}" type="slidenum">
              <a:rPr lang="en-US" altLang="en-US" sz="1200" smtClean="0"/>
              <a:pPr/>
              <a:t>88</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a:extLst>
              <a:ext uri="{FF2B5EF4-FFF2-40B4-BE49-F238E27FC236}">
                <a16:creationId xmlns:a16="http://schemas.microsoft.com/office/drawing/2014/main" id="{5A5BAFCF-FD64-4C80-5EE8-D435625EF57B}"/>
              </a:ext>
            </a:extLst>
          </p:cNvPr>
          <p:cNvSpPr>
            <a:spLocks noGrp="1" noRot="1" noChangeAspect="1" noChangeArrowheads="1" noTextEdit="1"/>
          </p:cNvSpPr>
          <p:nvPr>
            <p:ph type="sldImg"/>
          </p:nvPr>
        </p:nvSpPr>
        <p:spPr>
          <a:xfrm>
            <a:off x="407988" y="696913"/>
            <a:ext cx="6197600" cy="3486150"/>
          </a:xfrm>
          <a:ln/>
        </p:spPr>
      </p:sp>
      <p:sp>
        <p:nvSpPr>
          <p:cNvPr id="414723" name="Notes Placeholder 2">
            <a:extLst>
              <a:ext uri="{FF2B5EF4-FFF2-40B4-BE49-F238E27FC236}">
                <a16:creationId xmlns:a16="http://schemas.microsoft.com/office/drawing/2014/main" id="{A9E3589E-F794-03DB-5864-31DEA5E33A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try to capture all invasive patients for preoperative </a:t>
            </a:r>
            <a:r>
              <a:rPr lang="en-US" altLang="en-US" dirty="0" err="1"/>
              <a:t>perometer</a:t>
            </a:r>
            <a:r>
              <a:rPr lang="en-US" altLang="en-US" dirty="0"/>
              <a:t> measurements</a:t>
            </a:r>
          </a:p>
          <a:p>
            <a:r>
              <a:rPr lang="en-US" altLang="en-US" dirty="0"/>
              <a:t> </a:t>
            </a:r>
          </a:p>
          <a:p>
            <a:r>
              <a:rPr lang="en-US" altLang="en-US" dirty="0"/>
              <a:t>Postoperative </a:t>
            </a:r>
            <a:r>
              <a:rPr lang="en-US" altLang="en-US" dirty="0" err="1"/>
              <a:t>perometer</a:t>
            </a:r>
            <a:r>
              <a:rPr lang="en-US" altLang="en-US" dirty="0"/>
              <a:t> measurements are focused on patients who have an </a:t>
            </a:r>
            <a:r>
              <a:rPr lang="en-US" altLang="en-US" dirty="0" err="1"/>
              <a:t>an</a:t>
            </a:r>
            <a:r>
              <a:rPr lang="en-US" altLang="en-US" dirty="0"/>
              <a:t> ALND and we try to capture them each visit they have to the breast center as long as they haven’t had a measurement within the past 30 days</a:t>
            </a:r>
          </a:p>
          <a:p>
            <a:r>
              <a:rPr lang="en-US" altLang="en-US" dirty="0"/>
              <a:t> </a:t>
            </a:r>
          </a:p>
          <a:p>
            <a:r>
              <a:rPr lang="en-US" altLang="en-US" dirty="0"/>
              <a:t>We recommend referral to PT if there is a limb volume change &gt;=5% for PT to do a thorough assessment and evaluate appropriate interventions (which at that stage might just be preventive in nature and not MLD until more progressed to beyond 5%)</a:t>
            </a:r>
          </a:p>
          <a:p>
            <a:r>
              <a:rPr lang="en-US" altLang="en-US" dirty="0"/>
              <a:t> </a:t>
            </a:r>
          </a:p>
          <a:p>
            <a:r>
              <a:rPr lang="en-US" altLang="en-US" b="1" dirty="0"/>
              <a:t>We offer surgery for patients who have persistent lymphedema despite compliance with 3-6 months of conservative therapy</a:t>
            </a:r>
            <a:r>
              <a:rPr lang="en-US" altLang="en-US" dirty="0"/>
              <a:t> </a:t>
            </a:r>
          </a:p>
          <a:p>
            <a:endParaRPr lang="en-US" altLang="en-US" dirty="0"/>
          </a:p>
        </p:txBody>
      </p:sp>
      <p:sp>
        <p:nvSpPr>
          <p:cNvPr id="414724" name="Slide Number Placeholder 3">
            <a:extLst>
              <a:ext uri="{FF2B5EF4-FFF2-40B4-BE49-F238E27FC236}">
                <a16:creationId xmlns:a16="http://schemas.microsoft.com/office/drawing/2014/main" id="{9C084678-AE79-FCAC-7D91-D66ED53B93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D0D0CDD-7928-42DC-8BF3-4CB6F9EDEACE}" type="slidenum">
              <a:rPr lang="en-US" altLang="en-US" sz="1200" smtClean="0"/>
              <a:pPr/>
              <a:t>93</a:t>
            </a:fld>
            <a:endParaRPr lang="en-US"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a:extLst>
              <a:ext uri="{FF2B5EF4-FFF2-40B4-BE49-F238E27FC236}">
                <a16:creationId xmlns:a16="http://schemas.microsoft.com/office/drawing/2014/main" id="{F77B66E3-E665-66C2-0689-1B44AE300304}"/>
              </a:ext>
            </a:extLst>
          </p:cNvPr>
          <p:cNvSpPr>
            <a:spLocks noGrp="1" noRot="1" noChangeAspect="1" noChangeArrowheads="1" noTextEdit="1"/>
          </p:cNvSpPr>
          <p:nvPr>
            <p:ph type="sldImg"/>
          </p:nvPr>
        </p:nvSpPr>
        <p:spPr>
          <a:xfrm>
            <a:off x="407988" y="696913"/>
            <a:ext cx="6197600" cy="3486150"/>
          </a:xfrm>
          <a:ln/>
        </p:spPr>
      </p:sp>
      <p:sp>
        <p:nvSpPr>
          <p:cNvPr id="416771" name="Notes Placeholder 2">
            <a:extLst>
              <a:ext uri="{FF2B5EF4-FFF2-40B4-BE49-F238E27FC236}">
                <a16:creationId xmlns:a16="http://schemas.microsoft.com/office/drawing/2014/main" id="{CB77A52E-A148-2128-58F4-4639908949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OPERATIVE MICROSCOPE VIEWS Head above- left are lymphatics after removal of the ax contents- tiny grids are 1 mm- 6-0 </a:t>
            </a:r>
            <a:r>
              <a:rPr lang="en-US" altLang="en-US" dirty="0" err="1"/>
              <a:t>prolene</a:t>
            </a:r>
            <a:r>
              <a:rPr lang="en-US" altLang="en-US" dirty="0"/>
              <a:t> lymphatic and vein; top one 1.5 mm- coupler- bottom to be hand sewn - -more and more being utilized.  NOTE this is microvascular not always available- talk about ARM and surgeon </a:t>
            </a:r>
            <a:r>
              <a:rPr lang="en-US" altLang="en-US" dirty="0" err="1"/>
              <a:t>tieing</a:t>
            </a:r>
            <a:r>
              <a:rPr lang="en-US" altLang="en-US" dirty="0"/>
              <a:t> on trial - -could this work- ???</a:t>
            </a:r>
          </a:p>
        </p:txBody>
      </p:sp>
      <p:sp>
        <p:nvSpPr>
          <p:cNvPr id="416772" name="Slide Number Placeholder 3">
            <a:extLst>
              <a:ext uri="{FF2B5EF4-FFF2-40B4-BE49-F238E27FC236}">
                <a16:creationId xmlns:a16="http://schemas.microsoft.com/office/drawing/2014/main" id="{E88699BD-AEC2-9A21-507E-C4979CAEA2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77B59DC7-AF45-4917-9DBA-E4106D494FDE}" type="slidenum">
              <a:rPr lang="en-US" altLang="en-US" sz="1200" smtClean="0"/>
              <a:pPr/>
              <a:t>94</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a:extLst>
              <a:ext uri="{FF2B5EF4-FFF2-40B4-BE49-F238E27FC236}">
                <a16:creationId xmlns:a16="http://schemas.microsoft.com/office/drawing/2014/main" id="{2FF9E266-70C4-E1AF-DEAE-C8D5514EDE8C}"/>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3" rIns="93149" bIns="4657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E1DD59A3-00FA-4B04-A3B3-27BEF5A26771}" type="slidenum">
              <a:rPr lang="en-US" altLang="en-US">
                <a:solidFill>
                  <a:srgbClr val="1F497D"/>
                </a:solidFill>
                <a:latin typeface="Tahoma" panose="020B0604030504040204" pitchFamily="34" charset="0"/>
                <a:cs typeface="Arial" panose="020B0604020202020204" pitchFamily="34" charset="0"/>
              </a:rPr>
              <a:pPr algn="r">
                <a:spcBef>
                  <a:spcPct val="0"/>
                </a:spcBef>
              </a:pPr>
              <a:t>102</a:t>
            </a:fld>
            <a:endParaRPr lang="en-US" altLang="en-US">
              <a:solidFill>
                <a:srgbClr val="1F497D"/>
              </a:solidFill>
              <a:latin typeface="Tahoma" panose="020B0604030504040204" pitchFamily="34" charset="0"/>
              <a:cs typeface="Arial" panose="020B0604020202020204" pitchFamily="34" charset="0"/>
            </a:endParaRPr>
          </a:p>
        </p:txBody>
      </p:sp>
      <p:sp>
        <p:nvSpPr>
          <p:cNvPr id="424963" name="Rectangle 2">
            <a:extLst>
              <a:ext uri="{FF2B5EF4-FFF2-40B4-BE49-F238E27FC236}">
                <a16:creationId xmlns:a16="http://schemas.microsoft.com/office/drawing/2014/main" id="{C275089C-DA2F-47A9-D77F-CF8847CAEDBC}"/>
              </a:ext>
            </a:extLst>
          </p:cNvPr>
          <p:cNvSpPr>
            <a:spLocks noGrp="1" noRot="1" noChangeAspect="1" noChangeArrowheads="1" noTextEdit="1"/>
          </p:cNvSpPr>
          <p:nvPr>
            <p:ph type="sldImg"/>
          </p:nvPr>
        </p:nvSpPr>
        <p:spPr>
          <a:xfrm>
            <a:off x="642938" y="285750"/>
            <a:ext cx="5737225" cy="3227388"/>
          </a:xfrm>
          <a:ln/>
        </p:spPr>
      </p:sp>
      <p:sp>
        <p:nvSpPr>
          <p:cNvPr id="424964" name="Rectangle 3">
            <a:extLst>
              <a:ext uri="{FF2B5EF4-FFF2-40B4-BE49-F238E27FC236}">
                <a16:creationId xmlns:a16="http://schemas.microsoft.com/office/drawing/2014/main" id="{848580F2-A677-29C6-7E8F-6E8866143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96AE1C0C-B153-4DE4-D28B-66A0E38D256E}"/>
              </a:ext>
            </a:extLst>
          </p:cNvPr>
          <p:cNvSpPr>
            <a:spLocks noGrp="1" noRot="1" noChangeAspect="1" noChangeArrowheads="1" noTextEdit="1"/>
          </p:cNvSpPr>
          <p:nvPr>
            <p:ph type="sldImg"/>
          </p:nvPr>
        </p:nvSpPr>
        <p:spPr>
          <a:xfrm>
            <a:off x="407988" y="696913"/>
            <a:ext cx="6197600" cy="3486150"/>
          </a:xfrm>
          <a:ln/>
        </p:spPr>
      </p:sp>
      <p:sp>
        <p:nvSpPr>
          <p:cNvPr id="286723" name="Rectangle 3">
            <a:extLst>
              <a:ext uri="{FF2B5EF4-FFF2-40B4-BE49-F238E27FC236}">
                <a16:creationId xmlns:a16="http://schemas.microsoft.com/office/drawing/2014/main" id="{C225FEDA-597E-BF01-7A75-A10287FF5D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Also dual tracer w radiocolloid higher technical success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3D2BFC3E-C8D9-D3FE-7D77-9318807B4F05}"/>
              </a:ext>
            </a:extLst>
          </p:cNvPr>
          <p:cNvSpPr>
            <a:spLocks noGrp="1" noRot="1" noChangeAspect="1" noChangeArrowheads="1" noTextEdit="1"/>
          </p:cNvSpPr>
          <p:nvPr>
            <p:ph type="sldImg"/>
          </p:nvPr>
        </p:nvSpPr>
        <p:spPr>
          <a:xfrm>
            <a:off x="407988" y="696913"/>
            <a:ext cx="6197600" cy="3486150"/>
          </a:xfrm>
          <a:ln/>
        </p:spPr>
      </p:sp>
      <p:sp>
        <p:nvSpPr>
          <p:cNvPr id="292867" name="Notes Placeholder 2">
            <a:extLst>
              <a:ext uri="{FF2B5EF4-FFF2-40B4-BE49-F238E27FC236}">
                <a16:creationId xmlns:a16="http://schemas.microsoft.com/office/drawing/2014/main" id="{18999CA8-DA36-D15C-EB5C-B227569799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2868" name="Slide Number Placeholder 3">
            <a:extLst>
              <a:ext uri="{FF2B5EF4-FFF2-40B4-BE49-F238E27FC236}">
                <a16:creationId xmlns:a16="http://schemas.microsoft.com/office/drawing/2014/main" id="{5D9F8825-E8BC-68A9-ADB6-3BAD9008E4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828351DB-9189-4529-A5C5-82EE67C84852}" type="slidenum">
              <a:rPr lang="en-US" altLang="en-US" sz="1200" smtClean="0">
                <a:solidFill>
                  <a:srgbClr val="000000"/>
                </a:solidFill>
              </a:rPr>
              <a:pPr/>
              <a:t>9</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851F4981-3D4D-21EF-2E3E-5F973F76BCDB}"/>
              </a:ext>
            </a:extLst>
          </p:cNvPr>
          <p:cNvSpPr>
            <a:spLocks noGrp="1" noRot="1" noChangeAspect="1" noChangeArrowheads="1" noTextEdit="1"/>
          </p:cNvSpPr>
          <p:nvPr>
            <p:ph type="sldImg"/>
          </p:nvPr>
        </p:nvSpPr>
        <p:spPr>
          <a:xfrm>
            <a:off x="407988" y="696913"/>
            <a:ext cx="6197600" cy="3486150"/>
          </a:xfrm>
          <a:ln/>
        </p:spPr>
      </p:sp>
      <p:sp>
        <p:nvSpPr>
          <p:cNvPr id="294915" name="Notes Placeholder 2">
            <a:extLst>
              <a:ext uri="{FF2B5EF4-FFF2-40B4-BE49-F238E27FC236}">
                <a16:creationId xmlns:a16="http://schemas.microsoft.com/office/drawing/2014/main" id="{365BD4C8-84B5-FE2D-E618-FC0A301549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was no difference in LR control among SLN vs SLN + </a:t>
            </a:r>
            <a:r>
              <a:rPr lang="en-US" altLang="en-US" dirty="0" err="1"/>
              <a:t>AxDz</a:t>
            </a:r>
            <a:endParaRPr lang="en-US" altLang="en-US" dirty="0"/>
          </a:p>
          <a:p>
            <a:r>
              <a:rPr lang="en-US" altLang="en-US" dirty="0"/>
              <a:t>Important point here is that although the false negative rate was 9.8%; the clinical detectable axillary recurrence rate was significantly lower- in fact only 0.3%</a:t>
            </a:r>
          </a:p>
          <a:p>
            <a:endParaRPr lang="en-US" altLang="en-US" dirty="0"/>
          </a:p>
          <a:p>
            <a:r>
              <a:rPr lang="en-US" altLang="en-US" dirty="0"/>
              <a:t>(87% received BCT)</a:t>
            </a:r>
          </a:p>
        </p:txBody>
      </p:sp>
      <p:sp>
        <p:nvSpPr>
          <p:cNvPr id="294916" name="Slide Number Placeholder 3">
            <a:extLst>
              <a:ext uri="{FF2B5EF4-FFF2-40B4-BE49-F238E27FC236}">
                <a16:creationId xmlns:a16="http://schemas.microsoft.com/office/drawing/2014/main" id="{59230A97-30C5-9BDB-5AC2-0C839D3C91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FA7F6DB6-D9DD-447F-B750-01AD1BB26FC1}" type="slidenum">
              <a:rPr lang="en-US" altLang="en-US" sz="1200" smtClean="0">
                <a:solidFill>
                  <a:srgbClr val="000000"/>
                </a:solidFill>
              </a:rPr>
              <a:pPr/>
              <a:t>10</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FF3C0F-EDC6-9970-DBF3-19F7E416CBB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9482" spc="-142"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4" y="4198409"/>
            <a:ext cx="9228201" cy="1645920"/>
          </a:xfrm>
        </p:spPr>
        <p:txBody>
          <a:bodyPr>
            <a:normAutofit/>
          </a:bodyPr>
          <a:lstStyle>
            <a:lvl1pPr marL="0" indent="0" algn="l">
              <a:buNone/>
              <a:defRPr sz="3319">
                <a:solidFill>
                  <a:schemeClr val="bg1"/>
                </a:solidFill>
                <a:latin typeface="+mj-lt"/>
              </a:defRPr>
            </a:lvl1pPr>
            <a:lvl2pPr marL="541873" indent="0" algn="ctr">
              <a:buNone/>
              <a:defRPr sz="3319"/>
            </a:lvl2pPr>
            <a:lvl3pPr marL="1083747" indent="0" algn="ctr">
              <a:buNone/>
              <a:defRPr sz="2844"/>
            </a:lvl3pPr>
            <a:lvl4pPr marL="1625620" indent="0" algn="ctr">
              <a:buNone/>
              <a:defRPr sz="2370"/>
            </a:lvl4pPr>
            <a:lvl5pPr marL="2167494" indent="0" algn="ctr">
              <a:buNone/>
              <a:defRPr sz="2370"/>
            </a:lvl5pPr>
            <a:lvl6pPr marL="2709367" indent="0" algn="ctr">
              <a:buNone/>
              <a:defRPr sz="2370"/>
            </a:lvl6pPr>
            <a:lvl7pPr marL="3251241" indent="0" algn="ctr">
              <a:buNone/>
              <a:defRPr sz="2370"/>
            </a:lvl7pPr>
            <a:lvl8pPr marL="3793114" indent="0" algn="ctr">
              <a:buNone/>
              <a:defRPr sz="2370"/>
            </a:lvl8pPr>
            <a:lvl9pPr marL="4334988" indent="0" algn="ctr">
              <a:buNone/>
              <a:defRPr sz="2370"/>
            </a:lvl9pPr>
          </a:lstStyle>
          <a:p>
            <a:r>
              <a:rPr lang="en-US"/>
              <a:t>Click to edit Master subtitle style</a:t>
            </a:r>
            <a:endParaRPr lang="en-US" dirty="0"/>
          </a:p>
        </p:txBody>
      </p:sp>
      <p:sp>
        <p:nvSpPr>
          <p:cNvPr id="5" name="Date Placeholder 6">
            <a:extLst>
              <a:ext uri="{FF2B5EF4-FFF2-40B4-BE49-F238E27FC236}">
                <a16:creationId xmlns:a16="http://schemas.microsoft.com/office/drawing/2014/main" id="{1BFDB865-A68D-53C8-FFF5-E83EB623D2E5}"/>
              </a:ext>
            </a:extLst>
          </p:cNvPr>
          <p:cNvSpPr>
            <a:spLocks noGrp="1"/>
          </p:cNvSpPr>
          <p:nvPr>
            <p:ph type="dt" sz="half" idx="10"/>
          </p:nvPr>
        </p:nvSpPr>
        <p:spPr/>
        <p:txBody>
          <a:bodyPr/>
          <a:lstStyle>
            <a:lvl1pPr>
              <a:defRPr>
                <a:solidFill>
                  <a:srgbClr val="FFFFFF">
                    <a:alpha val="75000"/>
                  </a:srgbClr>
                </a:solidFill>
              </a:defRPr>
            </a:lvl1pPr>
          </a:lstStyle>
          <a:p>
            <a:pPr>
              <a:defRPr/>
            </a:pPr>
            <a:endParaRPr lang="en-US"/>
          </a:p>
        </p:txBody>
      </p:sp>
      <p:sp>
        <p:nvSpPr>
          <p:cNvPr id="6" name="Footer Placeholder 7">
            <a:extLst>
              <a:ext uri="{FF2B5EF4-FFF2-40B4-BE49-F238E27FC236}">
                <a16:creationId xmlns:a16="http://schemas.microsoft.com/office/drawing/2014/main" id="{A9305C0A-9881-880B-B3C1-2F27864B400A}"/>
              </a:ext>
            </a:extLst>
          </p:cNvPr>
          <p:cNvSpPr>
            <a:spLocks noGrp="1"/>
          </p:cNvSpPr>
          <p:nvPr>
            <p:ph type="ftr" sz="quarter" idx="11"/>
          </p:nvPr>
        </p:nvSpPr>
        <p:spPr/>
        <p:txBody>
          <a:bodyPr/>
          <a:lstStyle>
            <a:lvl1pPr>
              <a:defRPr>
                <a:solidFill>
                  <a:srgbClr val="FFFFFF">
                    <a:alpha val="75000"/>
                  </a:srgbClr>
                </a:solidFill>
              </a:defRPr>
            </a:lvl1pPr>
          </a:lstStyle>
          <a:p>
            <a:pPr>
              <a:defRPr/>
            </a:pPr>
            <a:endParaRPr lang="en-US"/>
          </a:p>
        </p:txBody>
      </p:sp>
      <p:sp>
        <p:nvSpPr>
          <p:cNvPr id="7" name="Slide Number Placeholder 8">
            <a:extLst>
              <a:ext uri="{FF2B5EF4-FFF2-40B4-BE49-F238E27FC236}">
                <a16:creationId xmlns:a16="http://schemas.microsoft.com/office/drawing/2014/main" id="{F18A2320-F091-F9A0-7BB8-17E9E7749574}"/>
              </a:ext>
            </a:extLst>
          </p:cNvPr>
          <p:cNvSpPr>
            <a:spLocks noGrp="1"/>
          </p:cNvSpPr>
          <p:nvPr>
            <p:ph type="sldNum" sz="quarter" idx="12"/>
          </p:nvPr>
        </p:nvSpPr>
        <p:spPr/>
        <p:txBody>
          <a:bodyPr/>
          <a:lstStyle>
            <a:lvl1pPr>
              <a:defRPr>
                <a:solidFill>
                  <a:srgbClr val="FFFFFF"/>
                </a:solidFill>
              </a:defRPr>
            </a:lvl1pPr>
          </a:lstStyle>
          <a:p>
            <a:pPr>
              <a:defRPr/>
            </a:pPr>
            <a:fld id="{51E16C55-4880-4B52-B3FC-C263AB1FCA63}" type="slidenum">
              <a:rPr lang="en-US" altLang="en-US"/>
              <a:pPr>
                <a:defRPr/>
              </a:pPr>
              <a:t>‹#›</a:t>
            </a:fld>
            <a:endParaRPr lang="en-US" altLang="en-US"/>
          </a:p>
        </p:txBody>
      </p:sp>
    </p:spTree>
    <p:extLst>
      <p:ext uri="{BB962C8B-B14F-4D97-AF65-F5344CB8AC3E}">
        <p14:creationId xmlns:p14="http://schemas.microsoft.com/office/powerpoint/2010/main" val="172243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CCEB86-B1FA-D592-5C48-C588E5FB1DB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B024E85-D35F-E555-7624-DF81E3FD09B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1A7F5EA-63C3-ED25-0DBC-4F5FC6E27164}"/>
              </a:ext>
            </a:extLst>
          </p:cNvPr>
          <p:cNvSpPr>
            <a:spLocks noGrp="1"/>
          </p:cNvSpPr>
          <p:nvPr>
            <p:ph type="sldNum" sz="quarter" idx="12"/>
          </p:nvPr>
        </p:nvSpPr>
        <p:spPr/>
        <p:txBody>
          <a:bodyPr/>
          <a:lstStyle>
            <a:lvl1pPr>
              <a:defRPr/>
            </a:lvl1pPr>
          </a:lstStyle>
          <a:p>
            <a:pPr>
              <a:defRPr/>
            </a:pPr>
            <a:fld id="{50186024-822B-4171-BCAD-B36E852196FC}" type="slidenum">
              <a:rPr lang="en-US" altLang="en-US"/>
              <a:pPr>
                <a:defRPr/>
              </a:pPr>
              <a:t>‹#›</a:t>
            </a:fld>
            <a:endParaRPr lang="en-US" altLang="en-US"/>
          </a:p>
        </p:txBody>
      </p:sp>
    </p:spTree>
    <p:extLst>
      <p:ext uri="{BB962C8B-B14F-4D97-AF65-F5344CB8AC3E}">
        <p14:creationId xmlns:p14="http://schemas.microsoft.com/office/powerpoint/2010/main" val="373167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8"/>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06FC69-1AD7-721D-B5DC-828A8632C24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6DE6A45-C739-CC6B-070C-87D56DD5BE5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CD5337D-C674-8698-4E9C-9101EBD22056}"/>
              </a:ext>
            </a:extLst>
          </p:cNvPr>
          <p:cNvSpPr>
            <a:spLocks noGrp="1"/>
          </p:cNvSpPr>
          <p:nvPr>
            <p:ph type="sldNum" sz="quarter" idx="12"/>
          </p:nvPr>
        </p:nvSpPr>
        <p:spPr/>
        <p:txBody>
          <a:bodyPr/>
          <a:lstStyle>
            <a:lvl1pPr>
              <a:defRPr/>
            </a:lvl1pPr>
          </a:lstStyle>
          <a:p>
            <a:pPr>
              <a:defRPr/>
            </a:pPr>
            <a:fld id="{266F355D-A361-48EE-A68E-631A7CAD07BF}" type="slidenum">
              <a:rPr lang="en-US" altLang="en-US"/>
              <a:pPr>
                <a:defRPr/>
              </a:pPr>
              <a:t>‹#›</a:t>
            </a:fld>
            <a:endParaRPr lang="en-US" altLang="en-US"/>
          </a:p>
        </p:txBody>
      </p:sp>
    </p:spTree>
    <p:extLst>
      <p:ext uri="{BB962C8B-B14F-4D97-AF65-F5344CB8AC3E}">
        <p14:creationId xmlns:p14="http://schemas.microsoft.com/office/powerpoint/2010/main" val="3325225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lvl1pPr>
              <a:defRPr sz="3319"/>
            </a:lvl1pPr>
          </a:lstStyle>
          <a:p>
            <a:r>
              <a:rPr lang="en-US"/>
              <a:t>Click to edit Master title style</a:t>
            </a:r>
            <a:endParaRPr lang="en-US" dirty="0"/>
          </a:p>
        </p:txBody>
      </p:sp>
      <p:sp>
        <p:nvSpPr>
          <p:cNvPr id="2" name="Slide Number Placeholder 12">
            <a:extLst>
              <a:ext uri="{FF2B5EF4-FFF2-40B4-BE49-F238E27FC236}">
                <a16:creationId xmlns:a16="http://schemas.microsoft.com/office/drawing/2014/main" id="{D3E59B30-D389-29C7-FADD-AE894BA7664A}"/>
              </a:ext>
            </a:extLst>
          </p:cNvPr>
          <p:cNvSpPr>
            <a:spLocks noGrp="1"/>
          </p:cNvSpPr>
          <p:nvPr>
            <p:ph type="sldNum" sz="quarter" idx="14"/>
          </p:nvPr>
        </p:nvSpPr>
        <p:spPr/>
        <p:txBody>
          <a:bodyPr/>
          <a:lstStyle>
            <a:lvl1pPr>
              <a:defRPr>
                <a:solidFill>
                  <a:srgbClr val="63666A"/>
                </a:solidFill>
              </a:defRPr>
            </a:lvl1pPr>
          </a:lstStyle>
          <a:p>
            <a:pPr>
              <a:defRPr/>
            </a:pPr>
            <a:fld id="{B8FC812B-0CAA-4F71-A9FA-C62DA3FDBF7C}" type="slidenum">
              <a:rPr lang="en-US" altLang="en-US"/>
              <a:pPr>
                <a:defRPr/>
              </a:pPr>
              <a:t>‹#›</a:t>
            </a:fld>
            <a:endParaRPr lang="en-US" altLang="en-US"/>
          </a:p>
        </p:txBody>
      </p:sp>
      <p:sp>
        <p:nvSpPr>
          <p:cNvPr id="4" name="Footer Placeholder 13">
            <a:extLst>
              <a:ext uri="{FF2B5EF4-FFF2-40B4-BE49-F238E27FC236}">
                <a16:creationId xmlns:a16="http://schemas.microsoft.com/office/drawing/2014/main" id="{45A8A006-D849-757E-75AE-57F2677D2CC9}"/>
              </a:ext>
            </a:extLst>
          </p:cNvPr>
          <p:cNvSpPr>
            <a:spLocks noGrp="1"/>
          </p:cNvSpPr>
          <p:nvPr>
            <p:ph type="ftr" sz="quarter" idx="15"/>
          </p:nvPr>
        </p:nvSpPr>
        <p:spPr/>
        <p:txBody>
          <a:bodyPr/>
          <a:lstStyle>
            <a:lvl1pPr>
              <a:defRPr>
                <a:solidFill>
                  <a:srgbClr val="63666A"/>
                </a:solidFill>
              </a:defRPr>
            </a:lvl1pPr>
          </a:lstStyle>
          <a:p>
            <a:pPr>
              <a:defRPr/>
            </a:pPr>
            <a:endParaRPr lang="en-US"/>
          </a:p>
        </p:txBody>
      </p:sp>
    </p:spTree>
    <p:extLst>
      <p:ext uri="{BB962C8B-B14F-4D97-AF65-F5344CB8AC3E}">
        <p14:creationId xmlns:p14="http://schemas.microsoft.com/office/powerpoint/2010/main" val="372099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rtlCol="0">
            <a:normAutofit/>
          </a:bodyPr>
          <a:lstStyle/>
          <a:p>
            <a:pPr lvl="0"/>
            <a:r>
              <a:rPr lang="en-US" noProof="0"/>
              <a:t>Click icon to add chart</a:t>
            </a:r>
          </a:p>
        </p:txBody>
      </p:sp>
      <p:sp>
        <p:nvSpPr>
          <p:cNvPr id="4" name="Date Placeholder 3">
            <a:extLst>
              <a:ext uri="{FF2B5EF4-FFF2-40B4-BE49-F238E27FC236}">
                <a16:creationId xmlns:a16="http://schemas.microsoft.com/office/drawing/2014/main" id="{48B3A9D1-48D8-8E9D-04D9-58DB74480AF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833328E-E53C-9FB3-66C0-C7210FE04ED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F882381-9036-2424-AD51-310D98BB979A}"/>
              </a:ext>
            </a:extLst>
          </p:cNvPr>
          <p:cNvSpPr>
            <a:spLocks noGrp="1"/>
          </p:cNvSpPr>
          <p:nvPr>
            <p:ph type="sldNum" sz="quarter" idx="12"/>
          </p:nvPr>
        </p:nvSpPr>
        <p:spPr/>
        <p:txBody>
          <a:bodyPr/>
          <a:lstStyle>
            <a:lvl1pPr>
              <a:defRPr/>
            </a:lvl1pPr>
          </a:lstStyle>
          <a:p>
            <a:pPr>
              <a:defRPr/>
            </a:pPr>
            <a:fld id="{2446EE9A-D1BF-45C0-A55A-20B897E43BF6}" type="slidenum">
              <a:rPr lang="en-US" altLang="en-US"/>
              <a:pPr>
                <a:defRPr/>
              </a:pPr>
              <a:t>‹#›</a:t>
            </a:fld>
            <a:endParaRPr lang="en-US" altLang="en-US"/>
          </a:p>
        </p:txBody>
      </p:sp>
    </p:spTree>
    <p:extLst>
      <p:ext uri="{BB962C8B-B14F-4D97-AF65-F5344CB8AC3E}">
        <p14:creationId xmlns:p14="http://schemas.microsoft.com/office/powerpoint/2010/main" val="2342016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51379" y="609600"/>
            <a:ext cx="8489244" cy="1143000"/>
          </a:xfrm>
        </p:spPr>
        <p:txBody>
          <a:bodyPr/>
          <a:lstStyle/>
          <a:p>
            <a:r>
              <a:rPr lang="en-US"/>
              <a:t>Click to edit Master title style</a:t>
            </a:r>
          </a:p>
        </p:txBody>
      </p:sp>
      <p:sp>
        <p:nvSpPr>
          <p:cNvPr id="3" name="Content Placeholder 2"/>
          <p:cNvSpPr>
            <a:spLocks noGrp="1"/>
          </p:cNvSpPr>
          <p:nvPr>
            <p:ph sz="quarter" idx="1"/>
          </p:nvPr>
        </p:nvSpPr>
        <p:spPr>
          <a:xfrm>
            <a:off x="1851379" y="1981200"/>
            <a:ext cx="415431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2" y="1981200"/>
            <a:ext cx="415431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51379" y="4114800"/>
            <a:ext cx="415431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2" y="4114800"/>
            <a:ext cx="415431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55B3A2-9377-3F7A-CB2A-C8E6045A8682}"/>
              </a:ext>
            </a:extLst>
          </p:cNvPr>
          <p:cNvSpPr>
            <a:spLocks noGrp="1"/>
          </p:cNvSpPr>
          <p:nvPr>
            <p:ph type="dt" sz="half" idx="10"/>
          </p:nvPr>
        </p:nvSpPr>
        <p:spPr>
          <a:xfrm>
            <a:off x="948267" y="6248400"/>
            <a:ext cx="2528711"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ECF91523-FB57-717C-275D-F1E913BE9E18}"/>
              </a:ext>
            </a:extLst>
          </p:cNvPr>
          <p:cNvSpPr>
            <a:spLocks noGrp="1"/>
          </p:cNvSpPr>
          <p:nvPr>
            <p:ph type="ftr" sz="quarter" idx="11"/>
          </p:nvPr>
        </p:nvSpPr>
        <p:spPr>
          <a:xfrm>
            <a:off x="4199467" y="6248400"/>
            <a:ext cx="3793067"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E5A7FDE-151D-EB3F-2F71-D0E478DB6B29}"/>
              </a:ext>
            </a:extLst>
          </p:cNvPr>
          <p:cNvSpPr>
            <a:spLocks noGrp="1"/>
          </p:cNvSpPr>
          <p:nvPr>
            <p:ph type="sldNum" sz="quarter" idx="12"/>
          </p:nvPr>
        </p:nvSpPr>
        <p:spPr>
          <a:xfrm>
            <a:off x="8715022" y="6248400"/>
            <a:ext cx="2528711" cy="457200"/>
          </a:xfrm>
        </p:spPr>
        <p:txBody>
          <a:bodyPr/>
          <a:lstStyle>
            <a:lvl1pPr>
              <a:defRPr/>
            </a:lvl1pPr>
          </a:lstStyle>
          <a:p>
            <a:pPr>
              <a:defRPr/>
            </a:pPr>
            <a:fld id="{5603C523-3773-45BC-93EF-B8445320DB42}" type="slidenum">
              <a:rPr lang="en-US" altLang="en-US"/>
              <a:pPr>
                <a:defRPr/>
              </a:pPr>
              <a:t>‹#›</a:t>
            </a:fld>
            <a:endParaRPr lang="en-US" altLang="en-US"/>
          </a:p>
        </p:txBody>
      </p:sp>
    </p:spTree>
    <p:extLst>
      <p:ext uri="{BB962C8B-B14F-4D97-AF65-F5344CB8AC3E}">
        <p14:creationId xmlns:p14="http://schemas.microsoft.com/office/powerpoint/2010/main" val="40526194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00E38-ECAF-DF57-6D57-D107FF216DB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3A514EA-55D9-2065-2C91-FB216860E95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A581B96-84FD-629D-D9B4-97A6B0257BB8}"/>
              </a:ext>
            </a:extLst>
          </p:cNvPr>
          <p:cNvSpPr>
            <a:spLocks noGrp="1" noChangeArrowheads="1"/>
          </p:cNvSpPr>
          <p:nvPr>
            <p:ph type="sldNum" sz="quarter" idx="12"/>
          </p:nvPr>
        </p:nvSpPr>
        <p:spPr/>
        <p:txBody>
          <a:bodyPr/>
          <a:lstStyle>
            <a:lvl1pPr>
              <a:defRPr/>
            </a:lvl1pPr>
          </a:lstStyle>
          <a:p>
            <a:pPr>
              <a:defRPr/>
            </a:pPr>
            <a:fld id="{C51FCB89-77B7-486F-8B63-3034771DB226}" type="slidenum">
              <a:rPr lang="en-US" altLang="en-US"/>
              <a:pPr>
                <a:defRPr/>
              </a:pPr>
              <a:t>‹#›</a:t>
            </a:fld>
            <a:endParaRPr lang="en-US" altLang="en-US"/>
          </a:p>
        </p:txBody>
      </p:sp>
    </p:spTree>
    <p:extLst>
      <p:ext uri="{BB962C8B-B14F-4D97-AF65-F5344CB8AC3E}">
        <p14:creationId xmlns:p14="http://schemas.microsoft.com/office/powerpoint/2010/main" val="23900885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0800" y="609600"/>
            <a:ext cx="95504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0119DA74-2FF2-9B3B-D779-A3B3CAF9FEB6}"/>
              </a:ext>
            </a:extLst>
          </p:cNvPr>
          <p:cNvSpPr>
            <a:spLocks noGrp="1"/>
          </p:cNvSpPr>
          <p:nvPr>
            <p:ph type="dt" sz="half" idx="10"/>
          </p:nvPr>
        </p:nvSpPr>
        <p:spPr/>
        <p:txBody>
          <a:bodyPr/>
          <a:lstStyle>
            <a:lvl1pPr algn="l" eaLnBrk="0" hangingPunct="0">
              <a:lnSpc>
                <a:spcPct val="100000"/>
              </a:lnSpc>
              <a:defRPr b="0">
                <a:cs typeface="Arial" charset="0"/>
              </a:defRPr>
            </a:lvl1pPr>
          </a:lstStyle>
          <a:p>
            <a:pPr>
              <a:defRPr/>
            </a:pPr>
            <a:endParaRPr lang="en-US"/>
          </a:p>
        </p:txBody>
      </p:sp>
      <p:sp>
        <p:nvSpPr>
          <p:cNvPr id="4" name="Footer Placeholder 4">
            <a:extLst>
              <a:ext uri="{FF2B5EF4-FFF2-40B4-BE49-F238E27FC236}">
                <a16:creationId xmlns:a16="http://schemas.microsoft.com/office/drawing/2014/main" id="{DE7F0674-F114-70C1-D129-19DA7E40E15F}"/>
              </a:ext>
            </a:extLst>
          </p:cNvPr>
          <p:cNvSpPr>
            <a:spLocks noGrp="1"/>
          </p:cNvSpPr>
          <p:nvPr>
            <p:ph type="ftr" sz="quarter" idx="11"/>
          </p:nvPr>
        </p:nvSpPr>
        <p:spPr/>
        <p:txBody>
          <a:bodyPr/>
          <a:lstStyle>
            <a:lvl1pPr eaLnBrk="0" hangingPunct="0">
              <a:lnSpc>
                <a:spcPct val="100000"/>
              </a:lnSpc>
              <a:defRPr b="0"/>
            </a:lvl1pPr>
          </a:lstStyle>
          <a:p>
            <a:pPr>
              <a:defRPr/>
            </a:pPr>
            <a:endParaRPr lang="en-US"/>
          </a:p>
        </p:txBody>
      </p:sp>
      <p:sp>
        <p:nvSpPr>
          <p:cNvPr id="5" name="Slide Number Placeholder 5">
            <a:extLst>
              <a:ext uri="{FF2B5EF4-FFF2-40B4-BE49-F238E27FC236}">
                <a16:creationId xmlns:a16="http://schemas.microsoft.com/office/drawing/2014/main" id="{0AC0CA36-A0C8-F52E-1FC1-82410911126B}"/>
              </a:ext>
            </a:extLst>
          </p:cNvPr>
          <p:cNvSpPr>
            <a:spLocks noGrp="1"/>
          </p:cNvSpPr>
          <p:nvPr>
            <p:ph type="sldNum" sz="quarter" idx="12"/>
          </p:nvPr>
        </p:nvSpPr>
        <p:spPr/>
        <p:txBody>
          <a:bodyPr/>
          <a:lstStyle>
            <a:lvl1pPr>
              <a:defRPr/>
            </a:lvl1pPr>
          </a:lstStyle>
          <a:p>
            <a:pPr>
              <a:defRPr/>
            </a:pPr>
            <a:fld id="{97611D55-EAC2-4102-8498-F584CE830F32}" type="slidenum">
              <a:rPr lang="en-US" altLang="en-US"/>
              <a:pPr>
                <a:defRPr/>
              </a:pPr>
              <a:t>‹#›</a:t>
            </a:fld>
            <a:endParaRPr lang="en-US" altLang="en-US"/>
          </a:p>
        </p:txBody>
      </p:sp>
    </p:spTree>
    <p:extLst>
      <p:ext uri="{BB962C8B-B14F-4D97-AF65-F5344CB8AC3E}">
        <p14:creationId xmlns:p14="http://schemas.microsoft.com/office/powerpoint/2010/main" val="131196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35E69D0B-E09B-4E90-84BC-CC11ABD68CCD}"/>
              </a:ext>
            </a:extLst>
          </p:cNvPr>
          <p:cNvSpPr>
            <a:spLocks noGrp="1" noChangeArrowheads="1"/>
          </p:cNvSpPr>
          <p:nvPr>
            <p:ph type="dt" sz="half" idx="10"/>
          </p:nvPr>
        </p:nvSpPr>
        <p:spPr>
          <a:xfrm>
            <a:off x="609600" y="6245225"/>
            <a:ext cx="2844800" cy="476250"/>
          </a:xfrm>
        </p:spPr>
        <p:txBody>
          <a:bodyPr/>
          <a:lstStyle>
            <a:lvl1pPr eaLnBrk="1" hangingPunct="1">
              <a:defRPr sz="2133">
                <a:solidFill>
                  <a:srgbClr val="000000"/>
                </a:solidFill>
                <a:latin typeface="Arial" pitchFamily="34" charset="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811A1B4-4CFA-17D0-9622-3A0B70E855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8488232-E82E-0555-5B64-30030C93B77D}"/>
              </a:ext>
            </a:extLst>
          </p:cNvPr>
          <p:cNvSpPr>
            <a:spLocks noGrp="1" noChangeArrowheads="1"/>
          </p:cNvSpPr>
          <p:nvPr>
            <p:ph type="sldNum" sz="quarter" idx="12"/>
          </p:nvPr>
        </p:nvSpPr>
        <p:spPr>
          <a:xfrm>
            <a:off x="8737600" y="6245225"/>
            <a:ext cx="2844800" cy="476250"/>
          </a:xfrm>
        </p:spPr>
        <p:txBody>
          <a:bodyPr/>
          <a:lstStyle>
            <a:lvl1pPr>
              <a:defRPr sz="2133">
                <a:solidFill>
                  <a:srgbClr val="000000"/>
                </a:solidFill>
                <a:latin typeface="Arial" panose="020B0604020202020204" pitchFamily="34" charset="0"/>
                <a:cs typeface="Arial" panose="020B0604020202020204" pitchFamily="34" charset="0"/>
              </a:defRPr>
            </a:lvl1pPr>
          </a:lstStyle>
          <a:p>
            <a:pPr>
              <a:defRPr/>
            </a:pPr>
            <a:fld id="{4BC8A51E-784D-4EB2-AA31-8720BC74D845}" type="slidenum">
              <a:rPr lang="en-US" altLang="en-US"/>
              <a:pPr>
                <a:defRPr/>
              </a:pPr>
              <a:t>‹#›</a:t>
            </a:fld>
            <a:endParaRPr lang="en-US" altLang="en-US"/>
          </a:p>
        </p:txBody>
      </p:sp>
    </p:spTree>
    <p:extLst>
      <p:ext uri="{BB962C8B-B14F-4D97-AF65-F5344CB8AC3E}">
        <p14:creationId xmlns:p14="http://schemas.microsoft.com/office/powerpoint/2010/main" val="3705187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828802" y="3840480"/>
            <a:ext cx="8534399"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69DE0BC3-37D1-B2FB-DA63-7705DA09921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D80631C1-1DD5-C783-95FB-694B6CF6B111}"/>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11/6/2025</a:t>
            </a:fld>
            <a:endParaRPr lang="en-US"/>
          </a:p>
        </p:txBody>
      </p:sp>
      <p:sp>
        <p:nvSpPr>
          <p:cNvPr id="6" name="Holder 6">
            <a:extLst>
              <a:ext uri="{FF2B5EF4-FFF2-40B4-BE49-F238E27FC236}">
                <a16:creationId xmlns:a16="http://schemas.microsoft.com/office/drawing/2014/main" id="{C6C57500-F7AE-356B-7C56-0B08FF6414CE}"/>
              </a:ext>
            </a:extLst>
          </p:cNvPr>
          <p:cNvSpPr>
            <a:spLocks noGrp="1"/>
          </p:cNvSpPr>
          <p:nvPr>
            <p:ph type="sldNum" sz="quarter" idx="12"/>
          </p:nvPr>
        </p:nvSpPr>
        <p:spPr/>
        <p:txBody>
          <a:bodyPr/>
          <a:lstStyle>
            <a:lvl1pPr>
              <a:defRPr/>
            </a:lvl1pPr>
          </a:lstStyle>
          <a:p>
            <a:pPr>
              <a:defRPr/>
            </a:pPr>
            <a:fld id="{13B66289-481B-4675-BD1D-6F36C7D22F9E}" type="slidenum">
              <a:rPr lang="en-US" altLang="en-US"/>
              <a:pPr>
                <a:defRPr/>
              </a:pPr>
              <a:t>‹#›</a:t>
            </a:fld>
            <a:endParaRPr lang="en-US" altLang="en-US"/>
          </a:p>
        </p:txBody>
      </p:sp>
    </p:spTree>
    <p:extLst>
      <p:ext uri="{BB962C8B-B14F-4D97-AF65-F5344CB8AC3E}">
        <p14:creationId xmlns:p14="http://schemas.microsoft.com/office/powerpoint/2010/main" val="2961389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D17B0F2C-3AF5-A2C7-F64C-775A955C6F68}"/>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44"/>
          </a:p>
        </p:txBody>
      </p:sp>
      <p:sp>
        <p:nvSpPr>
          <p:cNvPr id="2" name="Holder 2"/>
          <p:cNvSpPr>
            <a:spLocks noGrp="1"/>
          </p:cNvSpPr>
          <p:nvPr>
            <p:ph type="title"/>
          </p:nvPr>
        </p:nvSpPr>
        <p:spPr>
          <a:xfrm>
            <a:off x="613363" y="1381126"/>
            <a:ext cx="10965274" cy="802527"/>
          </a:xfrm>
        </p:spPr>
        <p:txBody>
          <a:bodyPr/>
          <a:lstStyle>
            <a:lvl1pPr>
              <a:defRPr sz="5215" b="1" i="0">
                <a:solidFill>
                  <a:srgbClr val="0000D5"/>
                </a:solidFill>
                <a:latin typeface="Arial"/>
                <a:cs typeface="Arial"/>
              </a:defRPr>
            </a:lvl1pPr>
          </a:lstStyle>
          <a:p>
            <a:endParaRPr/>
          </a:p>
        </p:txBody>
      </p:sp>
      <p:sp>
        <p:nvSpPr>
          <p:cNvPr id="3" name="Holder 3"/>
          <p:cNvSpPr>
            <a:spLocks noGrp="1"/>
          </p:cNvSpPr>
          <p:nvPr>
            <p:ph type="body" idx="1"/>
          </p:nvPr>
        </p:nvSpPr>
        <p:spPr>
          <a:xfrm>
            <a:off x="2844800" y="1069976"/>
            <a:ext cx="6502400" cy="1094274"/>
          </a:xfrm>
        </p:spPr>
        <p:txBody>
          <a:bodyPr/>
          <a:lstStyle>
            <a:lvl1pPr>
              <a:defRPr sz="7111" b="1" i="0">
                <a:solidFill>
                  <a:srgbClr val="FFFF00"/>
                </a:solidFill>
                <a:latin typeface="Times New Roman"/>
                <a:cs typeface="Times New Roman"/>
              </a:defRPr>
            </a:lvl1pPr>
          </a:lstStyle>
          <a:p>
            <a:endParaRPr/>
          </a:p>
        </p:txBody>
      </p:sp>
      <p:sp>
        <p:nvSpPr>
          <p:cNvPr id="5" name="Holder 4">
            <a:extLst>
              <a:ext uri="{FF2B5EF4-FFF2-40B4-BE49-F238E27FC236}">
                <a16:creationId xmlns:a16="http://schemas.microsoft.com/office/drawing/2014/main" id="{61124C9B-3E05-9EC1-331D-563FCFBA5624}"/>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6" name="Holder 5">
            <a:extLst>
              <a:ext uri="{FF2B5EF4-FFF2-40B4-BE49-F238E27FC236}">
                <a16:creationId xmlns:a16="http://schemas.microsoft.com/office/drawing/2014/main" id="{87593425-C4F7-B554-8C5C-54CF65F9F8A1}"/>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11/6/2025</a:t>
            </a:fld>
            <a:endParaRPr lang="en-US"/>
          </a:p>
        </p:txBody>
      </p:sp>
      <p:sp>
        <p:nvSpPr>
          <p:cNvPr id="7" name="Holder 6">
            <a:extLst>
              <a:ext uri="{FF2B5EF4-FFF2-40B4-BE49-F238E27FC236}">
                <a16:creationId xmlns:a16="http://schemas.microsoft.com/office/drawing/2014/main" id="{AA97B8E2-7838-AEF2-0306-59B55F2E079B}"/>
              </a:ext>
            </a:extLst>
          </p:cNvPr>
          <p:cNvSpPr>
            <a:spLocks noGrp="1"/>
          </p:cNvSpPr>
          <p:nvPr>
            <p:ph type="sldNum" sz="quarter" idx="12"/>
          </p:nvPr>
        </p:nvSpPr>
        <p:spPr/>
        <p:txBody>
          <a:bodyPr/>
          <a:lstStyle>
            <a:lvl1pPr>
              <a:defRPr/>
            </a:lvl1pPr>
          </a:lstStyle>
          <a:p>
            <a:pPr>
              <a:defRPr/>
            </a:pPr>
            <a:fld id="{8DDBA321-A9FA-44E7-A3BA-8E03C1F50B28}" type="slidenum">
              <a:rPr lang="en-US" altLang="en-US"/>
              <a:pPr>
                <a:defRPr/>
              </a:pPr>
              <a:t>‹#›</a:t>
            </a:fld>
            <a:endParaRPr lang="en-US" altLang="en-US"/>
          </a:p>
        </p:txBody>
      </p:sp>
    </p:spTree>
    <p:extLst>
      <p:ext uri="{BB962C8B-B14F-4D97-AF65-F5344CB8AC3E}">
        <p14:creationId xmlns:p14="http://schemas.microsoft.com/office/powerpoint/2010/main" val="1737509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AB621F-FD84-C0CE-D3ED-416F711650F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C2F3CED-E4D0-1B93-8CCB-FCED0E8B142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319E603-3AD4-EA36-1302-89E10FAE8B92}"/>
              </a:ext>
            </a:extLst>
          </p:cNvPr>
          <p:cNvSpPr>
            <a:spLocks noGrp="1"/>
          </p:cNvSpPr>
          <p:nvPr>
            <p:ph type="sldNum" sz="quarter" idx="12"/>
          </p:nvPr>
        </p:nvSpPr>
        <p:spPr/>
        <p:txBody>
          <a:bodyPr/>
          <a:lstStyle>
            <a:lvl1pPr>
              <a:defRPr/>
            </a:lvl1pPr>
          </a:lstStyle>
          <a:p>
            <a:pPr>
              <a:defRPr/>
            </a:pPr>
            <a:fld id="{ACFC3BC0-4B2D-4533-89DF-B368ACCDD306}" type="slidenum">
              <a:rPr lang="en-US" altLang="en-US"/>
              <a:pPr>
                <a:defRPr/>
              </a:pPr>
              <a:t>‹#›</a:t>
            </a:fld>
            <a:endParaRPr lang="en-US" altLang="en-US"/>
          </a:p>
        </p:txBody>
      </p:sp>
    </p:spTree>
    <p:extLst>
      <p:ext uri="{BB962C8B-B14F-4D97-AF65-F5344CB8AC3E}">
        <p14:creationId xmlns:p14="http://schemas.microsoft.com/office/powerpoint/2010/main" val="217792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3363" y="1381126"/>
            <a:ext cx="10965274" cy="802527"/>
          </a:xfrm>
        </p:spPr>
        <p:txBody>
          <a:bodyPr/>
          <a:lstStyle>
            <a:lvl1pPr>
              <a:defRPr sz="5215" b="1" i="0">
                <a:solidFill>
                  <a:srgbClr val="0000D5"/>
                </a:solidFill>
                <a:latin typeface="Arial"/>
                <a:cs typeface="Arial"/>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a:lstStyle>
            <a:lvl1pPr>
              <a:defRPr/>
            </a:lvl1pPr>
          </a:lstStyle>
          <a:p>
            <a:endParaRPr/>
          </a:p>
        </p:txBody>
      </p:sp>
      <p:sp>
        <p:nvSpPr>
          <p:cNvPr id="4" name="Holder 4"/>
          <p:cNvSpPr>
            <a:spLocks noGrp="1"/>
          </p:cNvSpPr>
          <p:nvPr>
            <p:ph sz="half" idx="3"/>
          </p:nvPr>
        </p:nvSpPr>
        <p:spPr>
          <a:xfrm>
            <a:off x="6278879" y="1577340"/>
            <a:ext cx="5303520"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9AAB5244-F860-E5EC-892A-60267848AC9A}"/>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43A33697-3FEC-DF92-AA32-E1B84CACA633}"/>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11/6/2025</a:t>
            </a:fld>
            <a:endParaRPr lang="en-US"/>
          </a:p>
        </p:txBody>
      </p:sp>
      <p:sp>
        <p:nvSpPr>
          <p:cNvPr id="7" name="Holder 6">
            <a:extLst>
              <a:ext uri="{FF2B5EF4-FFF2-40B4-BE49-F238E27FC236}">
                <a16:creationId xmlns:a16="http://schemas.microsoft.com/office/drawing/2014/main" id="{13B814E0-A974-1684-7A9E-B9B5796A50E9}"/>
              </a:ext>
            </a:extLst>
          </p:cNvPr>
          <p:cNvSpPr>
            <a:spLocks noGrp="1"/>
          </p:cNvSpPr>
          <p:nvPr>
            <p:ph type="sldNum" sz="quarter" idx="12"/>
          </p:nvPr>
        </p:nvSpPr>
        <p:spPr/>
        <p:txBody>
          <a:bodyPr/>
          <a:lstStyle>
            <a:lvl1pPr>
              <a:defRPr/>
            </a:lvl1pPr>
          </a:lstStyle>
          <a:p>
            <a:pPr>
              <a:defRPr/>
            </a:pPr>
            <a:fld id="{50416F08-F9D9-4B53-8737-4CE62C6DAD54}" type="slidenum">
              <a:rPr lang="en-US" altLang="en-US"/>
              <a:pPr>
                <a:defRPr/>
              </a:pPr>
              <a:t>‹#›</a:t>
            </a:fld>
            <a:endParaRPr lang="en-US" altLang="en-US"/>
          </a:p>
        </p:txBody>
      </p:sp>
    </p:spTree>
    <p:extLst>
      <p:ext uri="{BB962C8B-B14F-4D97-AF65-F5344CB8AC3E}">
        <p14:creationId xmlns:p14="http://schemas.microsoft.com/office/powerpoint/2010/main" val="1674241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7381469D-F7A2-EE15-85B1-2ECB2E1494A1}"/>
              </a:ext>
            </a:extLst>
          </p:cNvPr>
          <p:cNvSpPr>
            <a:spLocks noChangeArrowheads="1"/>
          </p:cNvSpPr>
          <p:nvPr/>
        </p:nvSpPr>
        <p:spPr bwMode="auto">
          <a:xfrm>
            <a:off x="1524000" y="0"/>
            <a:ext cx="9144000" cy="6858000"/>
          </a:xfrm>
          <a:prstGeom prst="rect">
            <a:avLst/>
          </a:prstGeom>
          <a:blipFill dpi="0" rotWithShape="1">
            <a:blip r:embed="rId2"/>
            <a:srcRect/>
            <a:stretch>
              <a:fillRect/>
            </a:stretch>
          </a:blipFill>
          <a:ln>
            <a:noFill/>
          </a:ln>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44"/>
          </a:p>
        </p:txBody>
      </p:sp>
      <p:sp>
        <p:nvSpPr>
          <p:cNvPr id="4" name="bk object 17">
            <a:extLst>
              <a:ext uri="{FF2B5EF4-FFF2-40B4-BE49-F238E27FC236}">
                <a16:creationId xmlns:a16="http://schemas.microsoft.com/office/drawing/2014/main" id="{1BC8CFCE-C53C-F8D1-4DAB-2D1E6E477F06}"/>
              </a:ext>
            </a:extLst>
          </p:cNvPr>
          <p:cNvSpPr>
            <a:spLocks noChangeArrowheads="1"/>
          </p:cNvSpPr>
          <p:nvPr/>
        </p:nvSpPr>
        <p:spPr bwMode="auto">
          <a:xfrm>
            <a:off x="169334" y="1125538"/>
            <a:ext cx="5853289" cy="1231900"/>
          </a:xfrm>
          <a:prstGeom prst="rect">
            <a:avLst/>
          </a:prstGeom>
          <a:blipFill dpi="0" rotWithShape="1">
            <a:blip r:embed="rId3"/>
            <a:srcRect/>
            <a:stretch>
              <a:fillRect/>
            </a:stretch>
          </a:blipFill>
          <a:ln>
            <a:noFill/>
          </a:ln>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44"/>
          </a:p>
        </p:txBody>
      </p:sp>
      <p:sp>
        <p:nvSpPr>
          <p:cNvPr id="5" name="bk object 18">
            <a:extLst>
              <a:ext uri="{FF2B5EF4-FFF2-40B4-BE49-F238E27FC236}">
                <a16:creationId xmlns:a16="http://schemas.microsoft.com/office/drawing/2014/main" id="{F1FB5CF9-5592-D047-C8AF-4EA683EBA700}"/>
              </a:ext>
            </a:extLst>
          </p:cNvPr>
          <p:cNvSpPr>
            <a:spLocks noChangeArrowheads="1"/>
          </p:cNvSpPr>
          <p:nvPr/>
        </p:nvSpPr>
        <p:spPr bwMode="auto">
          <a:xfrm>
            <a:off x="5051779" y="1125538"/>
            <a:ext cx="1177807" cy="1231900"/>
          </a:xfrm>
          <a:prstGeom prst="rect">
            <a:avLst/>
          </a:prstGeom>
          <a:blipFill dpi="0" rotWithShape="1">
            <a:blip r:embed="rId4"/>
            <a:srcRect/>
            <a:stretch>
              <a:fillRect/>
            </a:stretch>
          </a:blipFill>
          <a:ln>
            <a:noFill/>
          </a:ln>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44"/>
          </a:p>
        </p:txBody>
      </p:sp>
      <p:sp>
        <p:nvSpPr>
          <p:cNvPr id="2" name="Holder 2"/>
          <p:cNvSpPr>
            <a:spLocks noGrp="1"/>
          </p:cNvSpPr>
          <p:nvPr>
            <p:ph type="title"/>
          </p:nvPr>
        </p:nvSpPr>
        <p:spPr>
          <a:xfrm>
            <a:off x="613363" y="1381126"/>
            <a:ext cx="10965274" cy="802527"/>
          </a:xfrm>
        </p:spPr>
        <p:txBody>
          <a:bodyPr/>
          <a:lstStyle>
            <a:lvl1pPr>
              <a:defRPr sz="5215" b="1" i="0">
                <a:solidFill>
                  <a:srgbClr val="0000D5"/>
                </a:solidFill>
                <a:latin typeface="Arial"/>
                <a:cs typeface="Arial"/>
              </a:defRPr>
            </a:lvl1pPr>
          </a:lstStyle>
          <a:p>
            <a:endParaRPr/>
          </a:p>
        </p:txBody>
      </p:sp>
      <p:sp>
        <p:nvSpPr>
          <p:cNvPr id="6" name="Holder 3">
            <a:extLst>
              <a:ext uri="{FF2B5EF4-FFF2-40B4-BE49-F238E27FC236}">
                <a16:creationId xmlns:a16="http://schemas.microsoft.com/office/drawing/2014/main" id="{EE1672DA-C97E-7BCB-1585-213021A457FD}"/>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4">
            <a:extLst>
              <a:ext uri="{FF2B5EF4-FFF2-40B4-BE49-F238E27FC236}">
                <a16:creationId xmlns:a16="http://schemas.microsoft.com/office/drawing/2014/main" id="{C44E1BE8-F165-EC52-5E7E-6CCCD510D321}"/>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11/6/2025</a:t>
            </a:fld>
            <a:endParaRPr lang="en-US"/>
          </a:p>
        </p:txBody>
      </p:sp>
      <p:sp>
        <p:nvSpPr>
          <p:cNvPr id="8" name="Holder 5">
            <a:extLst>
              <a:ext uri="{FF2B5EF4-FFF2-40B4-BE49-F238E27FC236}">
                <a16:creationId xmlns:a16="http://schemas.microsoft.com/office/drawing/2014/main" id="{583926E8-4830-B97C-8476-A4C85FBBEFB2}"/>
              </a:ext>
            </a:extLst>
          </p:cNvPr>
          <p:cNvSpPr>
            <a:spLocks noGrp="1"/>
          </p:cNvSpPr>
          <p:nvPr>
            <p:ph type="sldNum" sz="quarter" idx="12"/>
          </p:nvPr>
        </p:nvSpPr>
        <p:spPr/>
        <p:txBody>
          <a:bodyPr/>
          <a:lstStyle>
            <a:lvl1pPr>
              <a:defRPr/>
            </a:lvl1pPr>
          </a:lstStyle>
          <a:p>
            <a:pPr>
              <a:defRPr/>
            </a:pPr>
            <a:fld id="{96D72079-7EF5-466C-B323-1CBAAB9114CC}" type="slidenum">
              <a:rPr lang="en-US" altLang="en-US"/>
              <a:pPr>
                <a:defRPr/>
              </a:pPr>
              <a:t>‹#›</a:t>
            </a:fld>
            <a:endParaRPr lang="en-US" altLang="en-US"/>
          </a:p>
        </p:txBody>
      </p:sp>
    </p:spTree>
    <p:extLst>
      <p:ext uri="{BB962C8B-B14F-4D97-AF65-F5344CB8AC3E}">
        <p14:creationId xmlns:p14="http://schemas.microsoft.com/office/powerpoint/2010/main" val="188917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7829AF67-B09C-A8E3-72F9-04E88C269891}"/>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707130EB-5128-64FB-47FD-9523169D43F6}"/>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11/6/2025</a:t>
            </a:fld>
            <a:endParaRPr lang="en-US"/>
          </a:p>
        </p:txBody>
      </p:sp>
      <p:sp>
        <p:nvSpPr>
          <p:cNvPr id="4" name="Holder 6">
            <a:extLst>
              <a:ext uri="{FF2B5EF4-FFF2-40B4-BE49-F238E27FC236}">
                <a16:creationId xmlns:a16="http://schemas.microsoft.com/office/drawing/2014/main" id="{E8F37431-DA69-FFEC-0918-CA03EE8834BE}"/>
              </a:ext>
            </a:extLst>
          </p:cNvPr>
          <p:cNvSpPr>
            <a:spLocks noGrp="1"/>
          </p:cNvSpPr>
          <p:nvPr>
            <p:ph type="sldNum" sz="quarter" idx="12"/>
          </p:nvPr>
        </p:nvSpPr>
        <p:spPr/>
        <p:txBody>
          <a:bodyPr/>
          <a:lstStyle>
            <a:lvl1pPr>
              <a:defRPr/>
            </a:lvl1pPr>
          </a:lstStyle>
          <a:p>
            <a:pPr>
              <a:defRPr/>
            </a:pPr>
            <a:fld id="{75CF4787-2991-4F38-A97E-8D28A3692D55}" type="slidenum">
              <a:rPr lang="en-US" altLang="en-US"/>
              <a:pPr>
                <a:defRPr/>
              </a:pPr>
              <a:t>‹#›</a:t>
            </a:fld>
            <a:endParaRPr lang="en-US" altLang="en-US"/>
          </a:p>
        </p:txBody>
      </p:sp>
    </p:spTree>
    <p:extLst>
      <p:ext uri="{BB962C8B-B14F-4D97-AF65-F5344CB8AC3E}">
        <p14:creationId xmlns:p14="http://schemas.microsoft.com/office/powerpoint/2010/main" val="2284527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51E16C55-4880-4B52-B3FC-C263AB1FCA63}" type="slidenum">
              <a:rPr lang="en-US" altLang="en-US" smtClean="0"/>
              <a:pPr>
                <a:defRPr/>
              </a:pPr>
              <a:t>‹#›</a:t>
            </a:fld>
            <a:endParaRPr lang="en-US" altLang="en-US"/>
          </a:p>
        </p:txBody>
      </p:sp>
    </p:spTree>
    <p:extLst>
      <p:ext uri="{BB962C8B-B14F-4D97-AF65-F5344CB8AC3E}">
        <p14:creationId xmlns:p14="http://schemas.microsoft.com/office/powerpoint/2010/main" val="67892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ACFC3BC0-4B2D-4533-89DF-B368ACCDD306}" type="slidenum">
              <a:rPr lang="en-US" altLang="en-US" smtClean="0"/>
              <a:pPr>
                <a:defRPr/>
              </a:pPr>
              <a:t>‹#›</a:t>
            </a:fld>
            <a:endParaRPr lang="en-US" altLang="en-US"/>
          </a:p>
        </p:txBody>
      </p:sp>
    </p:spTree>
    <p:extLst>
      <p:ext uri="{BB962C8B-B14F-4D97-AF65-F5344CB8AC3E}">
        <p14:creationId xmlns:p14="http://schemas.microsoft.com/office/powerpoint/2010/main" val="4154543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43591CA1-DC0C-451B-B902-62D88AADA313}" type="slidenum">
              <a:rPr lang="en-US" altLang="en-US" smtClean="0"/>
              <a:pPr>
                <a:defRPr/>
              </a:pPr>
              <a:t>‹#›</a:t>
            </a:fld>
            <a:endParaRPr lang="en-US" altLang="en-US"/>
          </a:p>
        </p:txBody>
      </p:sp>
    </p:spTree>
    <p:extLst>
      <p:ext uri="{BB962C8B-B14F-4D97-AF65-F5344CB8AC3E}">
        <p14:creationId xmlns:p14="http://schemas.microsoft.com/office/powerpoint/2010/main" val="286479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5EBA09C0-B793-4B55-B5E2-F1B6294DCA62}" type="slidenum">
              <a:rPr lang="en-US" altLang="en-US" smtClean="0"/>
              <a:pPr>
                <a:defRPr/>
              </a:pPr>
              <a:t>‹#›</a:t>
            </a:fld>
            <a:endParaRPr lang="en-US" altLang="en-US"/>
          </a:p>
        </p:txBody>
      </p:sp>
    </p:spTree>
    <p:extLst>
      <p:ext uri="{BB962C8B-B14F-4D97-AF65-F5344CB8AC3E}">
        <p14:creationId xmlns:p14="http://schemas.microsoft.com/office/powerpoint/2010/main" val="2783031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A7F7DFB7-14B2-4170-8708-E9F16D0EDBE2}" type="slidenum">
              <a:rPr lang="en-US" altLang="en-US" smtClean="0"/>
              <a:pPr>
                <a:defRPr/>
              </a:pPr>
              <a:t>‹#›</a:t>
            </a:fld>
            <a:endParaRPr lang="en-US" altLang="en-US"/>
          </a:p>
        </p:txBody>
      </p:sp>
    </p:spTree>
    <p:extLst>
      <p:ext uri="{BB962C8B-B14F-4D97-AF65-F5344CB8AC3E}">
        <p14:creationId xmlns:p14="http://schemas.microsoft.com/office/powerpoint/2010/main" val="26038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55E190FD-5316-4F92-806F-A25A735AF6AC}" type="slidenum">
              <a:rPr lang="en-US" altLang="en-US" smtClean="0"/>
              <a:pPr>
                <a:defRPr/>
              </a:pPr>
              <a:t>‹#›</a:t>
            </a:fld>
            <a:endParaRPr lang="en-US" altLang="en-US"/>
          </a:p>
        </p:txBody>
      </p:sp>
    </p:spTree>
    <p:extLst>
      <p:ext uri="{BB962C8B-B14F-4D97-AF65-F5344CB8AC3E}">
        <p14:creationId xmlns:p14="http://schemas.microsoft.com/office/powerpoint/2010/main" val="2809814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B60F5FB5-40A5-44FE-8F19-6D2EB0FD66FC}" type="slidenum">
              <a:rPr lang="en-US" altLang="en-US" smtClean="0"/>
              <a:pPr>
                <a:defRPr/>
              </a:pPr>
              <a:t>‹#›</a:t>
            </a:fld>
            <a:endParaRPr lang="en-US" altLang="en-US"/>
          </a:p>
        </p:txBody>
      </p:sp>
    </p:spTree>
    <p:extLst>
      <p:ext uri="{BB962C8B-B14F-4D97-AF65-F5344CB8AC3E}">
        <p14:creationId xmlns:p14="http://schemas.microsoft.com/office/powerpoint/2010/main" val="737522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9482"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187275"/>
            <a:ext cx="9226296" cy="1645920"/>
          </a:xfrm>
        </p:spPr>
        <p:txBody>
          <a:bodyPr>
            <a:normAutofit/>
          </a:bodyPr>
          <a:lstStyle>
            <a:lvl1pPr marL="0" indent="0">
              <a:buNone/>
              <a:defRPr sz="3319">
                <a:solidFill>
                  <a:schemeClr val="tx1"/>
                </a:solidFill>
                <a:latin typeface="+mj-lt"/>
              </a:defRPr>
            </a:lvl1pPr>
            <a:lvl2pPr marL="541873" indent="0">
              <a:buNone/>
              <a:defRPr sz="2133">
                <a:solidFill>
                  <a:schemeClr val="tx1">
                    <a:tint val="75000"/>
                  </a:schemeClr>
                </a:solidFill>
              </a:defRPr>
            </a:lvl2pPr>
            <a:lvl3pPr marL="1083747" indent="0">
              <a:buNone/>
              <a:defRPr sz="1896">
                <a:solidFill>
                  <a:schemeClr val="tx1">
                    <a:tint val="75000"/>
                  </a:schemeClr>
                </a:solidFill>
              </a:defRPr>
            </a:lvl3pPr>
            <a:lvl4pPr marL="1625620" indent="0">
              <a:buNone/>
              <a:defRPr sz="1659">
                <a:solidFill>
                  <a:schemeClr val="tx1">
                    <a:tint val="75000"/>
                  </a:schemeClr>
                </a:solidFill>
              </a:defRPr>
            </a:lvl4pPr>
            <a:lvl5pPr marL="2167494" indent="0">
              <a:buNone/>
              <a:defRPr sz="1659">
                <a:solidFill>
                  <a:schemeClr val="tx1">
                    <a:tint val="75000"/>
                  </a:schemeClr>
                </a:solidFill>
              </a:defRPr>
            </a:lvl5pPr>
            <a:lvl6pPr marL="2709367" indent="0">
              <a:buNone/>
              <a:defRPr sz="1659">
                <a:solidFill>
                  <a:schemeClr val="tx1">
                    <a:tint val="75000"/>
                  </a:schemeClr>
                </a:solidFill>
              </a:defRPr>
            </a:lvl6pPr>
            <a:lvl7pPr marL="3251241" indent="0">
              <a:buNone/>
              <a:defRPr sz="1659">
                <a:solidFill>
                  <a:schemeClr val="tx1">
                    <a:tint val="75000"/>
                  </a:schemeClr>
                </a:solidFill>
              </a:defRPr>
            </a:lvl7pPr>
            <a:lvl8pPr marL="3793114" indent="0">
              <a:buNone/>
              <a:defRPr sz="1659">
                <a:solidFill>
                  <a:schemeClr val="tx1">
                    <a:tint val="75000"/>
                  </a:schemeClr>
                </a:solidFill>
              </a:defRPr>
            </a:lvl8pPr>
            <a:lvl9pPr marL="4334988" indent="0">
              <a:buNone/>
              <a:defRPr sz="1659">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7EC331-4169-D9B1-B93A-738975D7C03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81313D3-34AE-2B63-B0C2-0228BA743ED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218145C-C8A0-4029-DF6F-E3224DA42068}"/>
              </a:ext>
            </a:extLst>
          </p:cNvPr>
          <p:cNvSpPr>
            <a:spLocks noGrp="1"/>
          </p:cNvSpPr>
          <p:nvPr>
            <p:ph type="sldNum" sz="quarter" idx="12"/>
          </p:nvPr>
        </p:nvSpPr>
        <p:spPr/>
        <p:txBody>
          <a:bodyPr/>
          <a:lstStyle>
            <a:lvl1pPr>
              <a:defRPr/>
            </a:lvl1pPr>
          </a:lstStyle>
          <a:p>
            <a:pPr>
              <a:defRPr/>
            </a:pPr>
            <a:fld id="{43591CA1-DC0C-451B-B902-62D88AADA313}" type="slidenum">
              <a:rPr lang="en-US" altLang="en-US"/>
              <a:pPr>
                <a:defRPr/>
              </a:pPr>
              <a:t>‹#›</a:t>
            </a:fld>
            <a:endParaRPr lang="en-US" altLang="en-US"/>
          </a:p>
        </p:txBody>
      </p:sp>
    </p:spTree>
    <p:extLst>
      <p:ext uri="{BB962C8B-B14F-4D97-AF65-F5344CB8AC3E}">
        <p14:creationId xmlns:p14="http://schemas.microsoft.com/office/powerpoint/2010/main" val="376204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7A9DF53C-7D64-46B7-BB1F-D74BEEDB25C1}" type="slidenum">
              <a:rPr lang="en-US" altLang="en-US" smtClean="0"/>
              <a:pPr>
                <a:defRPr/>
              </a:pPr>
              <a:t>‹#›</a:t>
            </a:fld>
            <a:endParaRPr lang="en-US" altLang="en-US"/>
          </a:p>
        </p:txBody>
      </p:sp>
    </p:spTree>
    <p:extLst>
      <p:ext uri="{BB962C8B-B14F-4D97-AF65-F5344CB8AC3E}">
        <p14:creationId xmlns:p14="http://schemas.microsoft.com/office/powerpoint/2010/main" val="200352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B5CE3113-C51F-4CC2-A4FB-4C51429D1879}" type="slidenum">
              <a:rPr lang="en-US" altLang="en-US" smtClean="0"/>
              <a:pPr>
                <a:defRPr/>
              </a:pPr>
              <a:t>‹#›</a:t>
            </a:fld>
            <a:endParaRPr lang="en-US" altLang="en-US"/>
          </a:p>
        </p:txBody>
      </p:sp>
    </p:spTree>
    <p:extLst>
      <p:ext uri="{BB962C8B-B14F-4D97-AF65-F5344CB8AC3E}">
        <p14:creationId xmlns:p14="http://schemas.microsoft.com/office/powerpoint/2010/main" val="2674375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219B69A5-5077-4131-A291-EF63305BC6E0}" type="slidenum">
              <a:rPr lang="en-US" altLang="en-US" smtClean="0"/>
              <a:pPr>
                <a:defRPr/>
              </a:pPr>
              <a:t>‹#›</a:t>
            </a:fld>
            <a:endParaRPr lang="en-US" altLang="en-US"/>
          </a:p>
        </p:txBody>
      </p:sp>
    </p:spTree>
    <p:extLst>
      <p:ext uri="{BB962C8B-B14F-4D97-AF65-F5344CB8AC3E}">
        <p14:creationId xmlns:p14="http://schemas.microsoft.com/office/powerpoint/2010/main" val="3260878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266F355D-A361-48EE-A68E-631A7CAD07BF}" type="slidenum">
              <a:rPr lang="en-US" altLang="en-US" smtClean="0"/>
              <a:pPr>
                <a:defRPr/>
              </a:pPr>
              <a:t>‹#›</a:t>
            </a:fld>
            <a:endParaRPr lang="en-US" altLang="en-US"/>
          </a:p>
        </p:txBody>
      </p:sp>
    </p:spTree>
    <p:extLst>
      <p:ext uri="{BB962C8B-B14F-4D97-AF65-F5344CB8AC3E}">
        <p14:creationId xmlns:p14="http://schemas.microsoft.com/office/powerpoint/2010/main" val="1409248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35E69D0B-E09B-4E90-84BC-CC11ABD68CCD}"/>
              </a:ext>
            </a:extLst>
          </p:cNvPr>
          <p:cNvSpPr>
            <a:spLocks noGrp="1" noChangeArrowheads="1"/>
          </p:cNvSpPr>
          <p:nvPr>
            <p:ph type="dt" sz="half" idx="10"/>
          </p:nvPr>
        </p:nvSpPr>
        <p:spPr>
          <a:xfrm>
            <a:off x="609600" y="6245225"/>
            <a:ext cx="2844800" cy="476250"/>
          </a:xfrm>
        </p:spPr>
        <p:txBody>
          <a:bodyPr/>
          <a:lstStyle>
            <a:lvl1pPr eaLnBrk="1" hangingPunct="1">
              <a:defRPr sz="2133">
                <a:solidFill>
                  <a:srgbClr val="000000"/>
                </a:solidFill>
                <a:latin typeface="Arial" pitchFamily="34" charset="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811A1B4-4CFA-17D0-9622-3A0B70E855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8488232-E82E-0555-5B64-30030C93B77D}"/>
              </a:ext>
            </a:extLst>
          </p:cNvPr>
          <p:cNvSpPr>
            <a:spLocks noGrp="1" noChangeArrowheads="1"/>
          </p:cNvSpPr>
          <p:nvPr>
            <p:ph type="sldNum" sz="quarter" idx="12"/>
          </p:nvPr>
        </p:nvSpPr>
        <p:spPr>
          <a:xfrm>
            <a:off x="8737600" y="6245225"/>
            <a:ext cx="2844800" cy="476250"/>
          </a:xfrm>
        </p:spPr>
        <p:txBody>
          <a:bodyPr/>
          <a:lstStyle>
            <a:lvl1pPr>
              <a:defRPr sz="2133">
                <a:solidFill>
                  <a:srgbClr val="000000"/>
                </a:solidFill>
                <a:latin typeface="Arial" panose="020B0604020202020204" pitchFamily="34" charset="0"/>
                <a:cs typeface="Arial" panose="020B0604020202020204" pitchFamily="34" charset="0"/>
              </a:defRPr>
            </a:lvl1pPr>
          </a:lstStyle>
          <a:p>
            <a:pPr>
              <a:defRPr/>
            </a:pPr>
            <a:fld id="{4BC8A51E-784D-4EB2-AA31-8720BC74D845}" type="slidenum">
              <a:rPr lang="en-US" altLang="en-US"/>
              <a:pPr>
                <a:defRPr/>
              </a:pPr>
              <a:t>‹#›</a:t>
            </a:fld>
            <a:endParaRPr lang="en-US" altLang="en-US"/>
          </a:p>
        </p:txBody>
      </p:sp>
    </p:spTree>
    <p:extLst>
      <p:ext uri="{BB962C8B-B14F-4D97-AF65-F5344CB8AC3E}">
        <p14:creationId xmlns:p14="http://schemas.microsoft.com/office/powerpoint/2010/main" val="2190052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B3A24BBB-B077-FF42-B696-7E4FCDF883B7}" type="slidenum">
              <a:rPr lang="en-US" altLang="en-US" smtClean="0"/>
              <a:pPr>
                <a:defRPr/>
              </a:pPr>
              <a:t>‹#›</a:t>
            </a:fld>
            <a:endParaRPr lang="en-US" altLang="en-US"/>
          </a:p>
        </p:txBody>
      </p:sp>
    </p:spTree>
    <p:extLst>
      <p:ext uri="{BB962C8B-B14F-4D97-AF65-F5344CB8AC3E}">
        <p14:creationId xmlns:p14="http://schemas.microsoft.com/office/powerpoint/2010/main" val="671142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35939183-B088-C74B-A0A7-21F5FD013392}" type="slidenum">
              <a:rPr lang="en-US" altLang="en-US" smtClean="0"/>
              <a:pPr>
                <a:defRPr/>
              </a:pPr>
              <a:t>‹#›</a:t>
            </a:fld>
            <a:endParaRPr lang="en-US" altLang="en-US"/>
          </a:p>
        </p:txBody>
      </p:sp>
    </p:spTree>
    <p:extLst>
      <p:ext uri="{BB962C8B-B14F-4D97-AF65-F5344CB8AC3E}">
        <p14:creationId xmlns:p14="http://schemas.microsoft.com/office/powerpoint/2010/main" val="2813718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7C95657D-37F0-C748-B57D-B24D4982431A}" type="slidenum">
              <a:rPr lang="en-US" altLang="en-US" smtClean="0"/>
              <a:pPr>
                <a:defRPr/>
              </a:pPr>
              <a:t>‹#›</a:t>
            </a:fld>
            <a:endParaRPr lang="en-US" altLang="en-US"/>
          </a:p>
        </p:txBody>
      </p:sp>
    </p:spTree>
    <p:extLst>
      <p:ext uri="{BB962C8B-B14F-4D97-AF65-F5344CB8AC3E}">
        <p14:creationId xmlns:p14="http://schemas.microsoft.com/office/powerpoint/2010/main" val="232459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C2360FDF-DE05-CE4D-9416-FC0D6A14D8C3}" type="slidenum">
              <a:rPr lang="en-US" altLang="en-US" smtClean="0"/>
              <a:pPr>
                <a:defRPr/>
              </a:pPr>
              <a:t>‹#›</a:t>
            </a:fld>
            <a:endParaRPr lang="en-US" altLang="en-US"/>
          </a:p>
        </p:txBody>
      </p:sp>
    </p:spTree>
    <p:extLst>
      <p:ext uri="{BB962C8B-B14F-4D97-AF65-F5344CB8AC3E}">
        <p14:creationId xmlns:p14="http://schemas.microsoft.com/office/powerpoint/2010/main" val="2924557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C25AE994-0EFE-084F-AF43-BF3E9F3E2519}" type="slidenum">
              <a:rPr lang="en-US" altLang="en-US" smtClean="0"/>
              <a:pPr>
                <a:defRPr/>
              </a:pPr>
              <a:t>‹#›</a:t>
            </a:fld>
            <a:endParaRPr lang="en-US" altLang="en-US"/>
          </a:p>
        </p:txBody>
      </p:sp>
    </p:spTree>
    <p:extLst>
      <p:ext uri="{BB962C8B-B14F-4D97-AF65-F5344CB8AC3E}">
        <p14:creationId xmlns:p14="http://schemas.microsoft.com/office/powerpoint/2010/main" val="411251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lstStyle>
            <a:lvl1pPr>
              <a:defRPr sz="2607"/>
            </a:lvl1pPr>
            <a:lvl2pPr>
              <a:defRPr sz="2252"/>
            </a:lvl2pPr>
            <a:lvl3pPr>
              <a:defRPr sz="2015"/>
            </a:lvl3pPr>
            <a:lvl4pPr>
              <a:defRPr sz="1778"/>
            </a:lvl4pPr>
            <a:lvl5pPr>
              <a:defRPr sz="1659"/>
            </a:lvl5pPr>
            <a:lvl6pPr>
              <a:defRPr sz="1659"/>
            </a:lvl6pPr>
            <a:lvl7pPr>
              <a:defRPr sz="1659"/>
            </a:lvl7pPr>
            <a:lvl8pPr>
              <a:defRPr sz="1659"/>
            </a:lvl8pPr>
            <a:lvl9pPr>
              <a:defRPr sz="16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2607"/>
            </a:lvl1pPr>
            <a:lvl2pPr>
              <a:defRPr sz="2252"/>
            </a:lvl2pPr>
            <a:lvl3pPr>
              <a:defRPr sz="2015"/>
            </a:lvl3pPr>
            <a:lvl4pPr>
              <a:defRPr sz="1778"/>
            </a:lvl4pPr>
            <a:lvl5pPr>
              <a:defRPr sz="1659"/>
            </a:lvl5pPr>
            <a:lvl6pPr>
              <a:defRPr sz="1659"/>
            </a:lvl6pPr>
            <a:lvl7pPr>
              <a:defRPr sz="1659"/>
            </a:lvl7pPr>
            <a:lvl8pPr>
              <a:defRPr sz="1659"/>
            </a:lvl8pPr>
            <a:lvl9pPr>
              <a:defRPr sz="16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46CE4A9-3A8E-927D-BF65-A53FF1ED87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4C9183-CC94-4833-FEF5-DB660137126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179B68D-801F-AFE9-6F11-A2FC1C359A22}"/>
              </a:ext>
            </a:extLst>
          </p:cNvPr>
          <p:cNvSpPr>
            <a:spLocks noGrp="1"/>
          </p:cNvSpPr>
          <p:nvPr>
            <p:ph type="sldNum" sz="quarter" idx="12"/>
          </p:nvPr>
        </p:nvSpPr>
        <p:spPr/>
        <p:txBody>
          <a:bodyPr/>
          <a:lstStyle>
            <a:lvl1pPr>
              <a:defRPr/>
            </a:lvl1pPr>
          </a:lstStyle>
          <a:p>
            <a:pPr>
              <a:defRPr/>
            </a:pPr>
            <a:fld id="{5EBA09C0-B793-4B55-B5E2-F1B6294DCA62}" type="slidenum">
              <a:rPr lang="en-US" altLang="en-US"/>
              <a:pPr>
                <a:defRPr/>
              </a:pPr>
              <a:t>‹#›</a:t>
            </a:fld>
            <a:endParaRPr lang="en-US" altLang="en-US"/>
          </a:p>
        </p:txBody>
      </p:sp>
    </p:spTree>
    <p:extLst>
      <p:ext uri="{BB962C8B-B14F-4D97-AF65-F5344CB8AC3E}">
        <p14:creationId xmlns:p14="http://schemas.microsoft.com/office/powerpoint/2010/main" val="1433173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46BD031B-7CDB-7049-B1DC-D140F34DBF0D}" type="slidenum">
              <a:rPr lang="en-US" altLang="en-US" smtClean="0"/>
              <a:pPr>
                <a:defRPr/>
              </a:pPr>
              <a:t>‹#›</a:t>
            </a:fld>
            <a:endParaRPr lang="en-US" altLang="en-US"/>
          </a:p>
        </p:txBody>
      </p:sp>
    </p:spTree>
    <p:extLst>
      <p:ext uri="{BB962C8B-B14F-4D97-AF65-F5344CB8AC3E}">
        <p14:creationId xmlns:p14="http://schemas.microsoft.com/office/powerpoint/2010/main" val="1784500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164567BF-7E89-044B-A82A-102C15AE7799}" type="slidenum">
              <a:rPr lang="en-US" altLang="en-US" smtClean="0"/>
              <a:pPr>
                <a:defRPr/>
              </a:pPr>
              <a:t>‹#›</a:t>
            </a:fld>
            <a:endParaRPr lang="en-US" altLang="en-US"/>
          </a:p>
        </p:txBody>
      </p:sp>
    </p:spTree>
    <p:extLst>
      <p:ext uri="{BB962C8B-B14F-4D97-AF65-F5344CB8AC3E}">
        <p14:creationId xmlns:p14="http://schemas.microsoft.com/office/powerpoint/2010/main" val="3051368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AA5B00E7-BE4C-A24F-A890-290E071FF095}" type="slidenum">
              <a:rPr lang="en-US" altLang="en-US" smtClean="0"/>
              <a:pPr>
                <a:defRPr/>
              </a:pPr>
              <a:t>‹#›</a:t>
            </a:fld>
            <a:endParaRPr lang="en-US" altLang="en-US"/>
          </a:p>
        </p:txBody>
      </p:sp>
    </p:spTree>
    <p:extLst>
      <p:ext uri="{BB962C8B-B14F-4D97-AF65-F5344CB8AC3E}">
        <p14:creationId xmlns:p14="http://schemas.microsoft.com/office/powerpoint/2010/main" val="783344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7784F61B-1264-464A-9B7F-2E8F6024AA9F}" type="slidenum">
              <a:rPr lang="en-US" altLang="en-US" smtClean="0"/>
              <a:pPr>
                <a:defRPr/>
              </a:pPr>
              <a:t>‹#›</a:t>
            </a:fld>
            <a:endParaRPr lang="en-US" altLang="en-US"/>
          </a:p>
        </p:txBody>
      </p:sp>
    </p:spTree>
    <p:extLst>
      <p:ext uri="{BB962C8B-B14F-4D97-AF65-F5344CB8AC3E}">
        <p14:creationId xmlns:p14="http://schemas.microsoft.com/office/powerpoint/2010/main" val="3120689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CD3868C5-2408-4749-AAFE-E77BC34459E9}" type="slidenum">
              <a:rPr lang="en-US" altLang="en-US" smtClean="0"/>
              <a:pPr>
                <a:defRPr/>
              </a:pPr>
              <a:t>‹#›</a:t>
            </a:fld>
            <a:endParaRPr lang="en-US" altLang="en-US"/>
          </a:p>
        </p:txBody>
      </p:sp>
    </p:spTree>
    <p:extLst>
      <p:ext uri="{BB962C8B-B14F-4D97-AF65-F5344CB8AC3E}">
        <p14:creationId xmlns:p14="http://schemas.microsoft.com/office/powerpoint/2010/main" val="875215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BED712CA-CCE2-AE46-97C5-0274499F848D}" type="slidenum">
              <a:rPr lang="en-US" altLang="en-US" smtClean="0"/>
              <a:pPr>
                <a:defRPr/>
              </a:pPr>
              <a:t>‹#›</a:t>
            </a:fld>
            <a:endParaRPr lang="en-US" altLang="en-US"/>
          </a:p>
        </p:txBody>
      </p:sp>
    </p:spTree>
    <p:extLst>
      <p:ext uri="{BB962C8B-B14F-4D97-AF65-F5344CB8AC3E}">
        <p14:creationId xmlns:p14="http://schemas.microsoft.com/office/powerpoint/2010/main" val="1018415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277600" cy="1143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553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524000"/>
            <a:ext cx="5537200" cy="4114800"/>
          </a:xfrm>
        </p:spPr>
        <p:txBody>
          <a:bodyPr/>
          <a:lstStyle/>
          <a:p>
            <a:pPr lvl="0"/>
            <a:endParaRPr lang="en-US" noProof="0"/>
          </a:p>
        </p:txBody>
      </p:sp>
    </p:spTree>
    <p:extLst>
      <p:ext uri="{BB962C8B-B14F-4D97-AF65-F5344CB8AC3E}">
        <p14:creationId xmlns:p14="http://schemas.microsoft.com/office/powerpoint/2010/main" val="186355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32000"/>
            <a:ext cx="5074920" cy="723400"/>
          </a:xfrm>
        </p:spPr>
        <p:txBody>
          <a:bodyPr anchor="ctr">
            <a:normAutofit/>
          </a:bodyPr>
          <a:lstStyle>
            <a:lvl1pPr marL="0" indent="0">
              <a:spcBef>
                <a:spcPts val="0"/>
              </a:spcBef>
              <a:buNone/>
              <a:defRPr sz="2370" b="0" cap="all" baseline="0">
                <a:solidFill>
                  <a:schemeClr val="tx1">
                    <a:lumMod val="85000"/>
                    <a:lumOff val="15000"/>
                  </a:schemeClr>
                </a:solidFill>
                <a:latin typeface="+mj-lt"/>
              </a:defRPr>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Edit Master text styles</a:t>
            </a:r>
          </a:p>
        </p:txBody>
      </p:sp>
      <p:sp>
        <p:nvSpPr>
          <p:cNvPr id="4" name="Content Placeholder 3"/>
          <p:cNvSpPr>
            <a:spLocks noGrp="1"/>
          </p:cNvSpPr>
          <p:nvPr>
            <p:ph sz="half" idx="2"/>
          </p:nvPr>
        </p:nvSpPr>
        <p:spPr>
          <a:xfrm>
            <a:off x="676656" y="2736150"/>
            <a:ext cx="5074920" cy="3200400"/>
          </a:xfrm>
        </p:spPr>
        <p:txBody>
          <a:bodyPr/>
          <a:lstStyle>
            <a:lvl1pPr>
              <a:defRPr sz="2489"/>
            </a:lvl1pPr>
            <a:lvl2pPr>
              <a:defRPr sz="2133"/>
            </a:lvl2pPr>
            <a:lvl3pPr>
              <a:defRPr sz="1896"/>
            </a:lvl3pPr>
            <a:lvl4pPr>
              <a:defRPr sz="1659"/>
            </a:lvl4pPr>
            <a:lvl5pPr>
              <a:defRPr sz="1659"/>
            </a:lvl5pPr>
            <a:lvl6pPr>
              <a:defRPr sz="1659"/>
            </a:lvl6pPr>
            <a:lvl7pPr>
              <a:defRPr sz="1659"/>
            </a:lvl7pPr>
            <a:lvl8pPr>
              <a:defRPr sz="1659"/>
            </a:lvl8pPr>
            <a:lvl9pPr>
              <a:defRPr sz="16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55080" y="2029968"/>
            <a:ext cx="5074920" cy="722376"/>
          </a:xfrm>
        </p:spPr>
        <p:txBody>
          <a:bodyPr anchor="ctr">
            <a:normAutofit/>
          </a:bodyPr>
          <a:lstStyle>
            <a:lvl1pPr marL="0" indent="0">
              <a:spcBef>
                <a:spcPts val="0"/>
              </a:spcBef>
              <a:buNone/>
              <a:defRPr sz="2370" b="0" cap="all" baseline="0">
                <a:latin typeface="+mj-lt"/>
              </a:defRPr>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Edit Master text styles</a:t>
            </a:r>
          </a:p>
        </p:txBody>
      </p:sp>
      <p:sp>
        <p:nvSpPr>
          <p:cNvPr id="6" name="Content Placeholder 5"/>
          <p:cNvSpPr>
            <a:spLocks noGrp="1"/>
          </p:cNvSpPr>
          <p:nvPr>
            <p:ph sz="quarter" idx="4"/>
          </p:nvPr>
        </p:nvSpPr>
        <p:spPr>
          <a:xfrm>
            <a:off x="6355080" y="2734056"/>
            <a:ext cx="5074920" cy="3200400"/>
          </a:xfrm>
        </p:spPr>
        <p:txBody>
          <a:bodyPr/>
          <a:lstStyle>
            <a:lvl1pPr>
              <a:defRPr sz="2489"/>
            </a:lvl1pPr>
            <a:lvl2pPr>
              <a:defRPr sz="2133"/>
            </a:lvl2pPr>
            <a:lvl3pPr>
              <a:defRPr sz="1896"/>
            </a:lvl3pPr>
            <a:lvl4pPr>
              <a:defRPr sz="1659"/>
            </a:lvl4pPr>
            <a:lvl5pPr>
              <a:defRPr sz="1659"/>
            </a:lvl5pPr>
            <a:lvl6pPr>
              <a:defRPr sz="1659"/>
            </a:lvl6pPr>
            <a:lvl7pPr>
              <a:defRPr sz="1659"/>
            </a:lvl7pPr>
            <a:lvl8pPr>
              <a:defRPr sz="1659"/>
            </a:lvl8pPr>
            <a:lvl9pPr>
              <a:defRPr sz="16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BD60F7BB-BA0A-FFE6-26BB-BAB6E76E87BA}"/>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3D898987-17C4-B242-1279-16DA3A46E5C4}"/>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BC3C864D-88E4-BAF8-7E31-28FCDC900C51}"/>
              </a:ext>
            </a:extLst>
          </p:cNvPr>
          <p:cNvSpPr>
            <a:spLocks noGrp="1"/>
          </p:cNvSpPr>
          <p:nvPr>
            <p:ph type="sldNum" sz="quarter" idx="12"/>
          </p:nvPr>
        </p:nvSpPr>
        <p:spPr/>
        <p:txBody>
          <a:bodyPr/>
          <a:lstStyle>
            <a:lvl1pPr>
              <a:defRPr/>
            </a:lvl1pPr>
          </a:lstStyle>
          <a:p>
            <a:pPr>
              <a:defRPr/>
            </a:pPr>
            <a:fld id="{A7F7DFB7-14B2-4170-8708-E9F16D0EDBE2}" type="slidenum">
              <a:rPr lang="en-US" altLang="en-US"/>
              <a:pPr>
                <a:defRPr/>
              </a:pPr>
              <a:t>‹#›</a:t>
            </a:fld>
            <a:endParaRPr lang="en-US" altLang="en-US"/>
          </a:p>
        </p:txBody>
      </p:sp>
    </p:spTree>
    <p:extLst>
      <p:ext uri="{BB962C8B-B14F-4D97-AF65-F5344CB8AC3E}">
        <p14:creationId xmlns:p14="http://schemas.microsoft.com/office/powerpoint/2010/main" val="7325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BF9468B5-B6B2-B884-063A-5724914B0F77}"/>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92BD952-8512-3A0B-D0CB-038C8C678B2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B263A98A-E6DF-EAB8-1F1D-943C1F6FD817}"/>
              </a:ext>
            </a:extLst>
          </p:cNvPr>
          <p:cNvSpPr>
            <a:spLocks noGrp="1"/>
          </p:cNvSpPr>
          <p:nvPr>
            <p:ph type="sldNum" sz="quarter" idx="12"/>
          </p:nvPr>
        </p:nvSpPr>
        <p:spPr/>
        <p:txBody>
          <a:bodyPr/>
          <a:lstStyle>
            <a:lvl1pPr>
              <a:defRPr/>
            </a:lvl1pPr>
          </a:lstStyle>
          <a:p>
            <a:pPr>
              <a:defRPr/>
            </a:pPr>
            <a:fld id="{55E190FD-5316-4F92-806F-A25A735AF6AC}" type="slidenum">
              <a:rPr lang="en-US" altLang="en-US"/>
              <a:pPr>
                <a:defRPr/>
              </a:pPr>
              <a:t>‹#›</a:t>
            </a:fld>
            <a:endParaRPr lang="en-US" altLang="en-US"/>
          </a:p>
        </p:txBody>
      </p:sp>
    </p:spTree>
    <p:extLst>
      <p:ext uri="{BB962C8B-B14F-4D97-AF65-F5344CB8AC3E}">
        <p14:creationId xmlns:p14="http://schemas.microsoft.com/office/powerpoint/2010/main" val="139031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B4805D-2D80-7E33-6217-A11E73DCE9D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7691AE7-30D9-B7BC-FAD8-1CD20597C72B}"/>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DA59D372-C3FB-5B23-63A8-ADDE82F8AAA9}"/>
              </a:ext>
            </a:extLst>
          </p:cNvPr>
          <p:cNvSpPr>
            <a:spLocks noGrp="1"/>
          </p:cNvSpPr>
          <p:nvPr>
            <p:ph type="sldNum" sz="quarter" idx="12"/>
          </p:nvPr>
        </p:nvSpPr>
        <p:spPr/>
        <p:txBody>
          <a:bodyPr/>
          <a:lstStyle>
            <a:lvl1pPr>
              <a:defRPr/>
            </a:lvl1pPr>
          </a:lstStyle>
          <a:p>
            <a:pPr>
              <a:defRPr/>
            </a:pPr>
            <a:fld id="{B60F5FB5-40A5-44FE-8F19-6D2EB0FD66FC}" type="slidenum">
              <a:rPr lang="en-US" altLang="en-US"/>
              <a:pPr>
                <a:defRPr/>
              </a:pPr>
              <a:t>‹#›</a:t>
            </a:fld>
            <a:endParaRPr lang="en-US" altLang="en-US"/>
          </a:p>
        </p:txBody>
      </p:sp>
    </p:spTree>
    <p:extLst>
      <p:ext uri="{BB962C8B-B14F-4D97-AF65-F5344CB8AC3E}">
        <p14:creationId xmlns:p14="http://schemas.microsoft.com/office/powerpoint/2010/main" val="111701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302E9C-FC88-D5B5-B72A-693618FA9C8F}"/>
              </a:ext>
            </a:extLst>
          </p:cNvPr>
          <p:cNvSpPr/>
          <p:nvPr/>
        </p:nvSpPr>
        <p:spPr>
          <a:xfrm>
            <a:off x="7620001"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1" cy="1920240"/>
          </a:xfrm>
        </p:spPr>
        <p:txBody>
          <a:bodyPr anchor="b">
            <a:noAutofit/>
          </a:bodyPr>
          <a:lstStyle>
            <a:lvl1pPr>
              <a:lnSpc>
                <a:spcPct val="85000"/>
              </a:lnSpc>
              <a:defRPr sz="4267">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1" y="762000"/>
            <a:ext cx="6096000" cy="4572000"/>
          </a:xfrm>
        </p:spPr>
        <p:txBody>
          <a:bodyPr/>
          <a:lstStyle>
            <a:lvl1pPr>
              <a:defRPr sz="2607"/>
            </a:lvl1pPr>
            <a:lvl2pPr>
              <a:defRPr sz="2252"/>
            </a:lvl2pPr>
            <a:lvl3pPr>
              <a:defRPr sz="2015"/>
            </a:lvl3pPr>
            <a:lvl4pPr>
              <a:defRPr sz="1778"/>
            </a:lvl4pPr>
            <a:lvl5pPr>
              <a:defRPr sz="1659"/>
            </a:lvl5pPr>
            <a:lvl6pPr>
              <a:defRPr sz="1659"/>
            </a:lvl6pPr>
            <a:lvl7pPr>
              <a:defRPr sz="1659"/>
            </a:lvl7pPr>
            <a:lvl8pPr>
              <a:defRPr sz="1659"/>
            </a:lvl8pPr>
            <a:lvl9pPr>
              <a:defRPr sz="165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4" y="2511813"/>
            <a:ext cx="3398520" cy="3126987"/>
          </a:xfrm>
        </p:spPr>
        <p:txBody>
          <a:bodyPr>
            <a:normAutofit/>
          </a:bodyPr>
          <a:lstStyle>
            <a:lvl1pPr marL="0" marR="0" indent="0" algn="l" defTabSz="1083747" rtl="0" eaLnBrk="1" fontAlgn="auto" latinLnBrk="0" hangingPunct="1">
              <a:lnSpc>
                <a:spcPct val="100000"/>
              </a:lnSpc>
              <a:spcBef>
                <a:spcPts val="1422"/>
              </a:spcBef>
              <a:spcAft>
                <a:spcPts val="0"/>
              </a:spcAft>
              <a:buClrTx/>
              <a:buSzTx/>
              <a:buFontTx/>
              <a:buNone/>
              <a:tabLst/>
              <a:defRPr sz="1778">
                <a:solidFill>
                  <a:srgbClr val="404040"/>
                </a:solidFill>
              </a:defRPr>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CA77906C-59F4-C82E-14CD-318C542EB24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291468D-7956-CFD5-9727-EB8A355A79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3625F2A-F51F-75C2-FBD6-E3FB3218D8D0}"/>
              </a:ext>
            </a:extLst>
          </p:cNvPr>
          <p:cNvSpPr>
            <a:spLocks noGrp="1"/>
          </p:cNvSpPr>
          <p:nvPr>
            <p:ph type="sldNum" sz="quarter" idx="12"/>
          </p:nvPr>
        </p:nvSpPr>
        <p:spPr/>
        <p:txBody>
          <a:bodyPr/>
          <a:lstStyle>
            <a:lvl1pPr>
              <a:defRPr>
                <a:solidFill>
                  <a:srgbClr val="FFFFFF"/>
                </a:solidFill>
              </a:defRPr>
            </a:lvl1pPr>
          </a:lstStyle>
          <a:p>
            <a:pPr>
              <a:defRPr/>
            </a:pPr>
            <a:fld id="{7A9DF53C-7D64-46B7-BB1F-D74BEEDB25C1}" type="slidenum">
              <a:rPr lang="en-US" altLang="en-US"/>
              <a:pPr>
                <a:defRPr/>
              </a:pPr>
              <a:t>‹#›</a:t>
            </a:fld>
            <a:endParaRPr lang="en-US" altLang="en-US"/>
          </a:p>
        </p:txBody>
      </p:sp>
    </p:spTree>
    <p:extLst>
      <p:ext uri="{BB962C8B-B14F-4D97-AF65-F5344CB8AC3E}">
        <p14:creationId xmlns:p14="http://schemas.microsoft.com/office/powerpoint/2010/main" val="299847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70"/>
            <a:ext cx="10780776" cy="613283"/>
          </a:xfrm>
        </p:spPr>
        <p:txBody>
          <a:bodyPr anchor="b"/>
          <a:lstStyle>
            <a:lvl1pPr>
              <a:lnSpc>
                <a:spcPct val="85000"/>
              </a:lnSpc>
              <a:defRPr sz="331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948"/>
              </a:spcBef>
              <a:buNone/>
              <a:defRPr sz="3793">
                <a:solidFill>
                  <a:srgbClr val="4D4D4D"/>
                </a:solidFill>
              </a:defRPr>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657" y="5909735"/>
            <a:ext cx="9229344" cy="533400"/>
          </a:xfrm>
        </p:spPr>
        <p:txBody>
          <a:bodyPr>
            <a:normAutofit/>
          </a:bodyPr>
          <a:lstStyle>
            <a:lvl1pPr marL="0" indent="0">
              <a:lnSpc>
                <a:spcPct val="90000"/>
              </a:lnSpc>
              <a:spcBef>
                <a:spcPts val="1422"/>
              </a:spcBef>
              <a:buNone/>
              <a:defRPr sz="1659">
                <a:solidFill>
                  <a:srgbClr val="262626"/>
                </a:solidFill>
              </a:defRPr>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BA314C69-9AD5-E442-2F01-61C1B0AAE089}"/>
              </a:ext>
            </a:extLst>
          </p:cNvPr>
          <p:cNvSpPr>
            <a:spLocks noGrp="1"/>
          </p:cNvSpPr>
          <p:nvPr>
            <p:ph type="dt" sz="half" idx="10"/>
          </p:nvPr>
        </p:nvSpPr>
        <p:spPr/>
        <p:txBody>
          <a:bodyPr/>
          <a:lstStyle>
            <a:lvl1pPr>
              <a:defRPr>
                <a:solidFill>
                  <a:srgbClr val="FFFFFF">
                    <a:alpha val="75000"/>
                  </a:srgbClr>
                </a:solidFill>
              </a:defRPr>
            </a:lvl1pPr>
          </a:lstStyle>
          <a:p>
            <a:pPr>
              <a:defRPr/>
            </a:pPr>
            <a:endParaRPr lang="en-US"/>
          </a:p>
        </p:txBody>
      </p:sp>
      <p:sp>
        <p:nvSpPr>
          <p:cNvPr id="6" name="Footer Placeholder 5">
            <a:extLst>
              <a:ext uri="{FF2B5EF4-FFF2-40B4-BE49-F238E27FC236}">
                <a16:creationId xmlns:a16="http://schemas.microsoft.com/office/drawing/2014/main" id="{CC17C6A8-E425-1B30-B718-0153761B8680}"/>
              </a:ext>
            </a:extLst>
          </p:cNvPr>
          <p:cNvSpPr>
            <a:spLocks noGrp="1"/>
          </p:cNvSpPr>
          <p:nvPr>
            <p:ph type="ftr" sz="quarter" idx="11"/>
          </p:nvPr>
        </p:nvSpPr>
        <p:spPr/>
        <p:txBody>
          <a:bodyPr/>
          <a:lstStyle>
            <a:lvl1pPr>
              <a:defRPr>
                <a:solidFill>
                  <a:srgbClr val="FFFFFF">
                    <a:alpha val="75000"/>
                  </a:srgbClr>
                </a:solidFill>
              </a:defRPr>
            </a:lvl1pPr>
          </a:lstStyle>
          <a:p>
            <a:pPr>
              <a:defRPr/>
            </a:pPr>
            <a:endParaRPr lang="en-US"/>
          </a:p>
        </p:txBody>
      </p:sp>
      <p:sp>
        <p:nvSpPr>
          <p:cNvPr id="7" name="Slide Number Placeholder 6">
            <a:extLst>
              <a:ext uri="{FF2B5EF4-FFF2-40B4-BE49-F238E27FC236}">
                <a16:creationId xmlns:a16="http://schemas.microsoft.com/office/drawing/2014/main" id="{429B1626-07B5-03CF-36BC-7FC0442F2931}"/>
              </a:ext>
            </a:extLst>
          </p:cNvPr>
          <p:cNvSpPr>
            <a:spLocks noGrp="1"/>
          </p:cNvSpPr>
          <p:nvPr>
            <p:ph type="sldNum" sz="quarter" idx="12"/>
          </p:nvPr>
        </p:nvSpPr>
        <p:spPr/>
        <p:txBody>
          <a:bodyPr/>
          <a:lstStyle>
            <a:lvl1pPr>
              <a:defRPr>
                <a:solidFill>
                  <a:srgbClr val="FFFFFF"/>
                </a:solidFill>
              </a:defRPr>
            </a:lvl1pPr>
          </a:lstStyle>
          <a:p>
            <a:pPr>
              <a:defRPr/>
            </a:pPr>
            <a:fld id="{B5CE3113-C51F-4CC2-A4FB-4C51429D1879}" type="slidenum">
              <a:rPr lang="en-US" altLang="en-US"/>
              <a:pPr>
                <a:defRPr/>
              </a:pPr>
              <a:t>‹#›</a:t>
            </a:fld>
            <a:endParaRPr lang="en-US" altLang="en-US"/>
          </a:p>
        </p:txBody>
      </p:sp>
    </p:spTree>
    <p:extLst>
      <p:ext uri="{BB962C8B-B14F-4D97-AF65-F5344CB8AC3E}">
        <p14:creationId xmlns:p14="http://schemas.microsoft.com/office/powerpoint/2010/main" val="225775255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AAC3A-6290-F469-49B2-C83229185F75}"/>
              </a:ext>
            </a:extLst>
          </p:cNvPr>
          <p:cNvSpPr>
            <a:spLocks noGrp="1"/>
          </p:cNvSpPr>
          <p:nvPr>
            <p:ph type="title"/>
          </p:nvPr>
        </p:nvSpPr>
        <p:spPr>
          <a:xfrm>
            <a:off x="658519" y="500063"/>
            <a:ext cx="10771482" cy="16573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219" name="Text Placeholder 2">
            <a:extLst>
              <a:ext uri="{FF2B5EF4-FFF2-40B4-BE49-F238E27FC236}">
                <a16:creationId xmlns:a16="http://schemas.microsoft.com/office/drawing/2014/main" id="{3D9031BD-BA29-EA28-A648-797FD97D4CE5}"/>
              </a:ext>
            </a:extLst>
          </p:cNvPr>
          <p:cNvSpPr>
            <a:spLocks noGrp="1"/>
          </p:cNvSpPr>
          <p:nvPr>
            <p:ph type="body" idx="1"/>
          </p:nvPr>
        </p:nvSpPr>
        <p:spPr bwMode="auto">
          <a:xfrm>
            <a:off x="675453" y="1993900"/>
            <a:ext cx="1075454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834EE4-785D-980A-3508-8DAD888F15D9}"/>
              </a:ext>
            </a:extLst>
          </p:cNvPr>
          <p:cNvSpPr>
            <a:spLocks noGrp="1"/>
          </p:cNvSpPr>
          <p:nvPr>
            <p:ph type="dt" sz="half" idx="2"/>
          </p:nvPr>
        </p:nvSpPr>
        <p:spPr>
          <a:xfrm>
            <a:off x="686742" y="6411913"/>
            <a:ext cx="4114799" cy="228600"/>
          </a:xfrm>
          <a:prstGeom prst="rect">
            <a:avLst/>
          </a:prstGeom>
        </p:spPr>
        <p:txBody>
          <a:bodyPr vert="horz" lIns="91440" tIns="45720" rIns="91440" bIns="45720" rtlCol="0" anchor="ctr"/>
          <a:lstStyle>
            <a:lvl1pPr algn="l">
              <a:defRPr sz="1126">
                <a:solidFill>
                  <a:schemeClr val="tx1">
                    <a:alpha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CF0A354-0C86-4A24-ED4C-880B87E5CE55}"/>
              </a:ext>
            </a:extLst>
          </p:cNvPr>
          <p:cNvSpPr>
            <a:spLocks noGrp="1"/>
          </p:cNvSpPr>
          <p:nvPr>
            <p:ph type="ftr" sz="quarter" idx="3"/>
          </p:nvPr>
        </p:nvSpPr>
        <p:spPr>
          <a:xfrm>
            <a:off x="686742" y="6554788"/>
            <a:ext cx="5029199" cy="228600"/>
          </a:xfrm>
          <a:prstGeom prst="rect">
            <a:avLst/>
          </a:prstGeom>
        </p:spPr>
        <p:txBody>
          <a:bodyPr vert="horz" lIns="91440" tIns="45720" rIns="91440" bIns="45720" rtlCol="0" anchor="ctr"/>
          <a:lstStyle>
            <a:lvl1pPr algn="l">
              <a:defRPr sz="1126" cap="all" baseline="0">
                <a:solidFill>
                  <a:schemeClr val="tx1">
                    <a:alpha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34FF0495-C07C-A75A-0F07-507A751B3C20}"/>
              </a:ext>
            </a:extLst>
          </p:cNvPr>
          <p:cNvSpPr>
            <a:spLocks noGrp="1"/>
          </p:cNvSpPr>
          <p:nvPr>
            <p:ph type="sldNum" sz="quarter" idx="4"/>
          </p:nvPr>
        </p:nvSpPr>
        <p:spPr>
          <a:xfrm>
            <a:off x="8720667" y="5829300"/>
            <a:ext cx="2927585" cy="1397000"/>
          </a:xfrm>
          <a:prstGeom prst="rect">
            <a:avLst/>
          </a:prstGeom>
        </p:spPr>
        <p:txBody>
          <a:bodyPr vert="horz" wrap="square" lIns="91440" tIns="45720" rIns="91440" bIns="45720" numCol="1" anchor="b" anchorCtr="0" compatLnSpc="1">
            <a:prstTxWarp prst="textNoShape">
              <a:avLst/>
            </a:prstTxWarp>
          </a:bodyPr>
          <a:lstStyle>
            <a:lvl1pPr algn="r">
              <a:defRPr sz="10667">
                <a:solidFill>
                  <a:srgbClr val="50B4C8"/>
                </a:solidFill>
                <a:latin typeface="Calibri Light" panose="020F0302020204030204" pitchFamily="34" charset="0"/>
              </a:defRPr>
            </a:lvl1pPr>
          </a:lstStyle>
          <a:p>
            <a:pPr>
              <a:defRPr/>
            </a:pPr>
            <a:fld id="{219B69A5-5077-4131-A291-EF63305BC6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5970" r:id="rId1"/>
    <p:sldLayoutId id="2147495834" r:id="rId2"/>
    <p:sldLayoutId id="2147495835" r:id="rId3"/>
    <p:sldLayoutId id="2147495836" r:id="rId4"/>
    <p:sldLayoutId id="2147495837" r:id="rId5"/>
    <p:sldLayoutId id="2147495838" r:id="rId6"/>
    <p:sldLayoutId id="2147495839" r:id="rId7"/>
    <p:sldLayoutId id="2147495971" r:id="rId8"/>
    <p:sldLayoutId id="2147495972" r:id="rId9"/>
    <p:sldLayoutId id="2147495840" r:id="rId10"/>
    <p:sldLayoutId id="2147495841" r:id="rId11"/>
    <p:sldLayoutId id="2147495973" r:id="rId12"/>
    <p:sldLayoutId id="2147495842" r:id="rId13"/>
    <p:sldLayoutId id="2147495974" r:id="rId14"/>
    <p:sldLayoutId id="2147495975" r:id="rId15"/>
    <p:sldLayoutId id="2147495976" r:id="rId16"/>
    <p:sldLayoutId id="2147495977" r:id="rId17"/>
  </p:sldLayoutIdLst>
  <p:txStyles>
    <p:titleStyle>
      <a:lvl1pPr algn="l" rtl="0" eaLnBrk="0" fontAlgn="base" hangingPunct="0">
        <a:lnSpc>
          <a:spcPct val="90000"/>
        </a:lnSpc>
        <a:spcBef>
          <a:spcPct val="0"/>
        </a:spcBef>
        <a:spcAft>
          <a:spcPct val="0"/>
        </a:spcAft>
        <a:defRPr sz="5689" kern="1200" spc="-142">
          <a:solidFill>
            <a:schemeClr val="accent1"/>
          </a:solidFill>
          <a:latin typeface="+mj-lt"/>
          <a:ea typeface="+mj-ea"/>
          <a:cs typeface="+mj-cs"/>
        </a:defRPr>
      </a:lvl1pPr>
      <a:lvl2pPr algn="l" rtl="0" eaLnBrk="0" fontAlgn="base" hangingPunct="0">
        <a:lnSpc>
          <a:spcPct val="90000"/>
        </a:lnSpc>
        <a:spcBef>
          <a:spcPct val="0"/>
        </a:spcBef>
        <a:spcAft>
          <a:spcPct val="0"/>
        </a:spcAft>
        <a:defRPr sz="5689">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5689">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5689">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5689">
          <a:solidFill>
            <a:schemeClr val="accent1"/>
          </a:solidFill>
          <a:latin typeface="Calibri Light" panose="020F0302020204030204" pitchFamily="34" charset="0"/>
        </a:defRPr>
      </a:lvl5pPr>
      <a:lvl6pPr marL="541873" algn="l" rtl="0" eaLnBrk="1" fontAlgn="base" hangingPunct="1">
        <a:lnSpc>
          <a:spcPct val="90000"/>
        </a:lnSpc>
        <a:spcBef>
          <a:spcPct val="0"/>
        </a:spcBef>
        <a:spcAft>
          <a:spcPct val="0"/>
        </a:spcAft>
        <a:defRPr sz="5689">
          <a:solidFill>
            <a:schemeClr val="accent1"/>
          </a:solidFill>
          <a:latin typeface="Calibri Light" panose="020F0302020204030204" pitchFamily="34" charset="0"/>
        </a:defRPr>
      </a:lvl6pPr>
      <a:lvl7pPr marL="1083747" algn="l" rtl="0" eaLnBrk="1" fontAlgn="base" hangingPunct="1">
        <a:lnSpc>
          <a:spcPct val="90000"/>
        </a:lnSpc>
        <a:spcBef>
          <a:spcPct val="0"/>
        </a:spcBef>
        <a:spcAft>
          <a:spcPct val="0"/>
        </a:spcAft>
        <a:defRPr sz="5689">
          <a:solidFill>
            <a:schemeClr val="accent1"/>
          </a:solidFill>
          <a:latin typeface="Calibri Light" panose="020F0302020204030204" pitchFamily="34" charset="0"/>
        </a:defRPr>
      </a:lvl7pPr>
      <a:lvl8pPr marL="1625620" algn="l" rtl="0" eaLnBrk="1" fontAlgn="base" hangingPunct="1">
        <a:lnSpc>
          <a:spcPct val="90000"/>
        </a:lnSpc>
        <a:spcBef>
          <a:spcPct val="0"/>
        </a:spcBef>
        <a:spcAft>
          <a:spcPct val="0"/>
        </a:spcAft>
        <a:defRPr sz="5689">
          <a:solidFill>
            <a:schemeClr val="accent1"/>
          </a:solidFill>
          <a:latin typeface="Calibri Light" panose="020F0302020204030204" pitchFamily="34" charset="0"/>
        </a:defRPr>
      </a:lvl8pPr>
      <a:lvl9pPr marL="2167494" algn="l" rtl="0" eaLnBrk="1" fontAlgn="base" hangingPunct="1">
        <a:lnSpc>
          <a:spcPct val="90000"/>
        </a:lnSpc>
        <a:spcBef>
          <a:spcPct val="0"/>
        </a:spcBef>
        <a:spcAft>
          <a:spcPct val="0"/>
        </a:spcAft>
        <a:defRPr sz="5689">
          <a:solidFill>
            <a:schemeClr val="accent1"/>
          </a:solidFill>
          <a:latin typeface="Calibri Light" panose="020F0302020204030204" pitchFamily="34" charset="0"/>
        </a:defRPr>
      </a:lvl9pPr>
    </p:titleStyle>
    <p:bodyStyle>
      <a:lvl1pPr marL="107246" indent="-107246" algn="l" rtl="0" eaLnBrk="0" fontAlgn="base" hangingPunct="0">
        <a:lnSpc>
          <a:spcPct val="85000"/>
        </a:lnSpc>
        <a:spcBef>
          <a:spcPts val="1541"/>
        </a:spcBef>
        <a:spcAft>
          <a:spcPct val="0"/>
        </a:spcAft>
        <a:buFont typeface="Arial" panose="020B0604020202020204" pitchFamily="34" charset="0"/>
        <a:buChar char=" "/>
        <a:defRPr sz="2844" kern="1200">
          <a:solidFill>
            <a:srgbClr val="262626"/>
          </a:solidFill>
          <a:latin typeface="+mn-lt"/>
          <a:ea typeface="+mn-ea"/>
          <a:cs typeface="+mn-cs"/>
        </a:defRPr>
      </a:lvl1pPr>
      <a:lvl2pPr marL="323619" indent="-406405" algn="l" rtl="0" eaLnBrk="0" fontAlgn="base" hangingPunct="0">
        <a:lnSpc>
          <a:spcPct val="85000"/>
        </a:lnSpc>
        <a:spcBef>
          <a:spcPts val="711"/>
        </a:spcBef>
        <a:spcAft>
          <a:spcPct val="0"/>
        </a:spcAft>
        <a:buFont typeface="Arial" panose="020B0604020202020204" pitchFamily="34" charset="0"/>
        <a:buChar char=" "/>
        <a:defRPr sz="2844" kern="1200">
          <a:solidFill>
            <a:srgbClr val="262626"/>
          </a:solidFill>
          <a:latin typeface="+mn-lt"/>
          <a:ea typeface="+mn-ea"/>
          <a:cs typeface="+mn-cs"/>
        </a:defRPr>
      </a:lvl2pPr>
      <a:lvl3pPr marL="649120" indent="-649120" algn="l" rtl="0" eaLnBrk="0" fontAlgn="base" hangingPunct="0">
        <a:lnSpc>
          <a:spcPct val="85000"/>
        </a:lnSpc>
        <a:spcBef>
          <a:spcPts val="711"/>
        </a:spcBef>
        <a:spcAft>
          <a:spcPct val="0"/>
        </a:spcAft>
        <a:buFont typeface="Arial" panose="020B0604020202020204" pitchFamily="34" charset="0"/>
        <a:buChar char=" "/>
        <a:defRPr sz="2370" i="1" kern="1200">
          <a:solidFill>
            <a:srgbClr val="262626"/>
          </a:solidFill>
          <a:latin typeface="+mn-lt"/>
          <a:ea typeface="+mn-ea"/>
          <a:cs typeface="+mn-cs"/>
        </a:defRPr>
      </a:lvl3pPr>
      <a:lvl4pPr marL="974620" indent="-974620" algn="l" rtl="0" eaLnBrk="0" fontAlgn="base" hangingPunct="0">
        <a:lnSpc>
          <a:spcPct val="85000"/>
        </a:lnSpc>
        <a:spcBef>
          <a:spcPts val="711"/>
        </a:spcBef>
        <a:spcAft>
          <a:spcPct val="0"/>
        </a:spcAft>
        <a:buFont typeface="Arial" panose="020B0604020202020204" pitchFamily="34" charset="0"/>
        <a:buChar char=" "/>
        <a:defRPr kern="1200">
          <a:solidFill>
            <a:srgbClr val="262626"/>
          </a:solidFill>
          <a:latin typeface="+mn-lt"/>
          <a:ea typeface="+mn-ea"/>
          <a:cs typeface="+mn-cs"/>
        </a:defRPr>
      </a:lvl4pPr>
      <a:lvl5pPr marL="1300121" indent="-1300121" algn="l" rtl="0" eaLnBrk="0" fontAlgn="base" hangingPunct="0">
        <a:lnSpc>
          <a:spcPct val="85000"/>
        </a:lnSpc>
        <a:spcBef>
          <a:spcPts val="711"/>
        </a:spcBef>
        <a:spcAft>
          <a:spcPct val="0"/>
        </a:spcAft>
        <a:buFont typeface="Arial" panose="020B0604020202020204" pitchFamily="34" charset="0"/>
        <a:buChar char=" "/>
        <a:defRPr kern="1200">
          <a:solidFill>
            <a:srgbClr val="262626"/>
          </a:solidFill>
          <a:latin typeface="+mn-lt"/>
          <a:ea typeface="+mn-ea"/>
          <a:cs typeface="+mn-cs"/>
        </a:defRPr>
      </a:lvl5pPr>
      <a:lvl6pPr marL="1422240" indent="-270937" algn="l" defTabSz="1083747" rtl="0" eaLnBrk="1" latinLnBrk="0" hangingPunct="1">
        <a:lnSpc>
          <a:spcPct val="85000"/>
        </a:lnSpc>
        <a:spcBef>
          <a:spcPts val="711"/>
        </a:spcBef>
        <a:buFont typeface="Arial" pitchFamily="34" charset="0"/>
        <a:buChar char=" "/>
        <a:defRPr sz="2133" kern="1200">
          <a:solidFill>
            <a:schemeClr val="tx1">
              <a:lumMod val="85000"/>
              <a:lumOff val="15000"/>
            </a:schemeClr>
          </a:solidFill>
          <a:latin typeface="+mn-lt"/>
          <a:ea typeface="+mn-ea"/>
          <a:cs typeface="+mn-cs"/>
        </a:defRPr>
      </a:lvl6pPr>
      <a:lvl7pPr marL="1659280" indent="-270937" algn="l" defTabSz="1083747" rtl="0" eaLnBrk="1" latinLnBrk="0" hangingPunct="1">
        <a:lnSpc>
          <a:spcPct val="85000"/>
        </a:lnSpc>
        <a:spcBef>
          <a:spcPts val="711"/>
        </a:spcBef>
        <a:buFont typeface="Arial" pitchFamily="34" charset="0"/>
        <a:buChar char=" "/>
        <a:defRPr sz="2133" kern="1200">
          <a:solidFill>
            <a:schemeClr val="tx1">
              <a:lumMod val="85000"/>
              <a:lumOff val="15000"/>
            </a:schemeClr>
          </a:solidFill>
          <a:latin typeface="+mn-lt"/>
          <a:ea typeface="+mn-ea"/>
          <a:cs typeface="+mn-cs"/>
        </a:defRPr>
      </a:lvl7pPr>
      <a:lvl8pPr marL="1896320" indent="-270937" algn="l" defTabSz="1083747" rtl="0" eaLnBrk="1" latinLnBrk="0" hangingPunct="1">
        <a:lnSpc>
          <a:spcPct val="85000"/>
        </a:lnSpc>
        <a:spcBef>
          <a:spcPts val="711"/>
        </a:spcBef>
        <a:buFont typeface="Arial" pitchFamily="34" charset="0"/>
        <a:buChar char=" "/>
        <a:defRPr sz="2133" kern="1200">
          <a:solidFill>
            <a:schemeClr val="tx1">
              <a:lumMod val="85000"/>
              <a:lumOff val="15000"/>
            </a:schemeClr>
          </a:solidFill>
          <a:latin typeface="+mn-lt"/>
          <a:ea typeface="+mn-ea"/>
          <a:cs typeface="+mn-cs"/>
        </a:defRPr>
      </a:lvl8pPr>
      <a:lvl9pPr marL="2133360" indent="-270937" algn="l" defTabSz="1083747" rtl="0" eaLnBrk="1" latinLnBrk="0" hangingPunct="1">
        <a:lnSpc>
          <a:spcPct val="85000"/>
        </a:lnSpc>
        <a:spcBef>
          <a:spcPts val="711"/>
        </a:spcBef>
        <a:buFont typeface="Arial" pitchFamily="34" charset="0"/>
        <a:buChar char=" "/>
        <a:defRPr sz="2133" kern="1200">
          <a:solidFill>
            <a:schemeClr val="tx1">
              <a:lumMod val="85000"/>
              <a:lumOff val="15000"/>
            </a:schemeClr>
          </a:solidFill>
          <a:latin typeface="+mn-lt"/>
          <a:ea typeface="+mn-ea"/>
          <a:cs typeface="+mn-cs"/>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Holder 2">
            <a:extLst>
              <a:ext uri="{FF2B5EF4-FFF2-40B4-BE49-F238E27FC236}">
                <a16:creationId xmlns:a16="http://schemas.microsoft.com/office/drawing/2014/main" id="{648E96BA-0C2B-6ED7-48EA-BC0D4061F130}"/>
              </a:ext>
            </a:extLst>
          </p:cNvPr>
          <p:cNvSpPr>
            <a:spLocks noGrp="1"/>
          </p:cNvSpPr>
          <p:nvPr>
            <p:ph type="title"/>
          </p:nvPr>
        </p:nvSpPr>
        <p:spPr bwMode="auto">
          <a:xfrm>
            <a:off x="613363" y="1381126"/>
            <a:ext cx="1096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25603" name="Holder 3">
            <a:extLst>
              <a:ext uri="{FF2B5EF4-FFF2-40B4-BE49-F238E27FC236}">
                <a16:creationId xmlns:a16="http://schemas.microsoft.com/office/drawing/2014/main" id="{903F21DF-5C3A-B003-9605-20D1458B04BA}"/>
              </a:ext>
            </a:extLst>
          </p:cNvPr>
          <p:cNvSpPr>
            <a:spLocks noGrp="1"/>
          </p:cNvSpPr>
          <p:nvPr>
            <p:ph type="body" idx="1"/>
          </p:nvPr>
        </p:nvSpPr>
        <p:spPr bwMode="auto">
          <a:xfrm>
            <a:off x="2844800" y="1069976"/>
            <a:ext cx="6502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EC2867D1-5A0A-CADE-E80C-A172D988614A}"/>
              </a:ext>
            </a:extLst>
          </p:cNvPr>
          <p:cNvSpPr>
            <a:spLocks noGrp="1"/>
          </p:cNvSpPr>
          <p:nvPr>
            <p:ph type="ftr" sz="quarter" idx="5"/>
          </p:nvPr>
        </p:nvSpPr>
        <p:spPr>
          <a:xfrm>
            <a:off x="4144905" y="6378575"/>
            <a:ext cx="3902193" cy="3683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811E53BF-A079-CC16-2F27-E624EC6DE574}"/>
              </a:ext>
            </a:extLst>
          </p:cNvPr>
          <p:cNvSpPr>
            <a:spLocks noGrp="1"/>
          </p:cNvSpPr>
          <p:nvPr>
            <p:ph type="dt" sz="half" idx="6"/>
          </p:nvPr>
        </p:nvSpPr>
        <p:spPr>
          <a:xfrm>
            <a:off x="609601" y="6378575"/>
            <a:ext cx="2803407" cy="368300"/>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pPr>
                <a:defRPr/>
              </a:pPr>
              <a:t>11/6/2025</a:t>
            </a:fld>
            <a:endParaRPr lang="en-US"/>
          </a:p>
        </p:txBody>
      </p:sp>
      <p:sp>
        <p:nvSpPr>
          <p:cNvPr id="6" name="Holder 6">
            <a:extLst>
              <a:ext uri="{FF2B5EF4-FFF2-40B4-BE49-F238E27FC236}">
                <a16:creationId xmlns:a16="http://schemas.microsoft.com/office/drawing/2014/main" id="{4C217CF8-ABDF-1097-687A-029C55085A05}"/>
              </a:ext>
            </a:extLst>
          </p:cNvPr>
          <p:cNvSpPr>
            <a:spLocks noGrp="1"/>
          </p:cNvSpPr>
          <p:nvPr>
            <p:ph type="sldNum" sz="quarter" idx="7"/>
          </p:nvPr>
        </p:nvSpPr>
        <p:spPr>
          <a:xfrm>
            <a:off x="8778993" y="6378575"/>
            <a:ext cx="2803407" cy="368300"/>
          </a:xfrm>
          <a:prstGeom prst="rect">
            <a:avLst/>
          </a:prstGeom>
        </p:spPr>
        <p:txBody>
          <a:bodyPr vert="horz" wrap="square" lIns="0" tIns="0" rIns="0" bIns="0" numCol="1" anchor="t" anchorCtr="0" compatLnSpc="1">
            <a:prstTxWarp prst="textNoShape">
              <a:avLst/>
            </a:prstTxWarp>
            <a:spAutoFit/>
          </a:bodyPr>
          <a:lstStyle>
            <a:lvl1pPr algn="r">
              <a:defRPr>
                <a:solidFill>
                  <a:srgbClr val="898989"/>
                </a:solidFill>
              </a:defRPr>
            </a:lvl1pPr>
          </a:lstStyle>
          <a:p>
            <a:pPr>
              <a:defRPr/>
            </a:pPr>
            <a:fld id="{20B74349-641D-40C0-ACCB-CA5B9EDC3F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5883" r:id="rId1"/>
    <p:sldLayoutId id="2147496124" r:id="rId2"/>
    <p:sldLayoutId id="2147495884" r:id="rId3"/>
    <p:sldLayoutId id="2147496125" r:id="rId4"/>
    <p:sldLayoutId id="2147495885"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541873" algn="ctr" rtl="0" eaLnBrk="0" fontAlgn="base" hangingPunct="0">
        <a:spcBef>
          <a:spcPct val="0"/>
        </a:spcBef>
        <a:spcAft>
          <a:spcPct val="0"/>
        </a:spcAft>
        <a:defRPr>
          <a:solidFill>
            <a:schemeClr val="tx2"/>
          </a:solidFill>
          <a:latin typeface="Calibri" panose="020F0502020204030204" pitchFamily="34" charset="0"/>
        </a:defRPr>
      </a:lvl6pPr>
      <a:lvl7pPr marL="1083747" algn="ctr" rtl="0" eaLnBrk="0" fontAlgn="base" hangingPunct="0">
        <a:spcBef>
          <a:spcPct val="0"/>
        </a:spcBef>
        <a:spcAft>
          <a:spcPct val="0"/>
        </a:spcAft>
        <a:defRPr>
          <a:solidFill>
            <a:schemeClr val="tx2"/>
          </a:solidFill>
          <a:latin typeface="Calibri" panose="020F0502020204030204" pitchFamily="34" charset="0"/>
        </a:defRPr>
      </a:lvl7pPr>
      <a:lvl8pPr marL="1625620" algn="ctr" rtl="0" eaLnBrk="0" fontAlgn="base" hangingPunct="0">
        <a:spcBef>
          <a:spcPct val="0"/>
        </a:spcBef>
        <a:spcAft>
          <a:spcPct val="0"/>
        </a:spcAft>
        <a:defRPr>
          <a:solidFill>
            <a:schemeClr val="tx2"/>
          </a:solidFill>
          <a:latin typeface="Calibri" panose="020F0502020204030204" pitchFamily="34" charset="0"/>
        </a:defRPr>
      </a:lvl8pPr>
      <a:lvl9pPr marL="2167494"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541873" algn="l" rtl="0" eaLnBrk="0" fontAlgn="base" hangingPunct="0">
        <a:spcBef>
          <a:spcPct val="20000"/>
        </a:spcBef>
        <a:spcAft>
          <a:spcPct val="0"/>
        </a:spcAft>
        <a:defRPr>
          <a:solidFill>
            <a:schemeClr val="tx1"/>
          </a:solidFill>
          <a:latin typeface="+mn-lt"/>
          <a:ea typeface="+mn-ea"/>
          <a:cs typeface="+mn-cs"/>
        </a:defRPr>
      </a:lvl2pPr>
      <a:lvl3pPr marL="1083747" algn="l" rtl="0" eaLnBrk="0" fontAlgn="base" hangingPunct="0">
        <a:spcBef>
          <a:spcPct val="20000"/>
        </a:spcBef>
        <a:spcAft>
          <a:spcPct val="0"/>
        </a:spcAft>
        <a:defRPr>
          <a:solidFill>
            <a:schemeClr val="tx1"/>
          </a:solidFill>
          <a:latin typeface="+mn-lt"/>
          <a:ea typeface="+mn-ea"/>
          <a:cs typeface="+mn-cs"/>
        </a:defRPr>
      </a:lvl3pPr>
      <a:lvl4pPr marL="1625620" algn="l" rtl="0" eaLnBrk="0" fontAlgn="base" hangingPunct="0">
        <a:spcBef>
          <a:spcPct val="20000"/>
        </a:spcBef>
        <a:spcAft>
          <a:spcPct val="0"/>
        </a:spcAft>
        <a:defRPr>
          <a:solidFill>
            <a:schemeClr val="tx1"/>
          </a:solidFill>
          <a:latin typeface="+mn-lt"/>
          <a:ea typeface="+mn-ea"/>
          <a:cs typeface="+mn-cs"/>
        </a:defRPr>
      </a:lvl4pPr>
      <a:lvl5pPr marL="2167494" algn="l" rtl="0" eaLnBrk="0" fontAlgn="base" hangingPunct="0">
        <a:spcBef>
          <a:spcPct val="20000"/>
        </a:spcBef>
        <a:spcAft>
          <a:spcPct val="0"/>
        </a:spcAft>
        <a:defRPr>
          <a:solidFill>
            <a:schemeClr val="tx1"/>
          </a:solidFill>
          <a:latin typeface="+mn-lt"/>
          <a:ea typeface="+mn-ea"/>
          <a:cs typeface="+mn-cs"/>
        </a:defRPr>
      </a:lvl5pPr>
      <a:lvl6pPr marL="2709367">
        <a:defRPr>
          <a:latin typeface="+mn-lt"/>
          <a:ea typeface="+mn-ea"/>
          <a:cs typeface="+mn-cs"/>
        </a:defRPr>
      </a:lvl6pPr>
      <a:lvl7pPr marL="3251241">
        <a:defRPr>
          <a:latin typeface="+mn-lt"/>
          <a:ea typeface="+mn-ea"/>
          <a:cs typeface="+mn-cs"/>
        </a:defRPr>
      </a:lvl7pPr>
      <a:lvl8pPr marL="3793114">
        <a:defRPr>
          <a:latin typeface="+mn-lt"/>
          <a:ea typeface="+mn-ea"/>
          <a:cs typeface="+mn-cs"/>
        </a:defRPr>
      </a:lvl8pPr>
      <a:lvl9pPr marL="4334988">
        <a:defRPr>
          <a:latin typeface="+mn-lt"/>
          <a:ea typeface="+mn-ea"/>
          <a:cs typeface="+mn-cs"/>
        </a:defRPr>
      </a:lvl9pPr>
    </p:bodyStyle>
    <p:otherStyle>
      <a:lvl1pPr marL="0">
        <a:defRPr>
          <a:latin typeface="+mn-lt"/>
          <a:ea typeface="+mn-ea"/>
          <a:cs typeface="+mn-cs"/>
        </a:defRPr>
      </a:lvl1pPr>
      <a:lvl2pPr marL="541873">
        <a:defRPr>
          <a:latin typeface="+mn-lt"/>
          <a:ea typeface="+mn-ea"/>
          <a:cs typeface="+mn-cs"/>
        </a:defRPr>
      </a:lvl2pPr>
      <a:lvl3pPr marL="1083747">
        <a:defRPr>
          <a:latin typeface="+mn-lt"/>
          <a:ea typeface="+mn-ea"/>
          <a:cs typeface="+mn-cs"/>
        </a:defRPr>
      </a:lvl3pPr>
      <a:lvl4pPr marL="1625620">
        <a:defRPr>
          <a:latin typeface="+mn-lt"/>
          <a:ea typeface="+mn-ea"/>
          <a:cs typeface="+mn-cs"/>
        </a:defRPr>
      </a:lvl4pPr>
      <a:lvl5pPr marL="2167494">
        <a:defRPr>
          <a:latin typeface="+mn-lt"/>
          <a:ea typeface="+mn-ea"/>
          <a:cs typeface="+mn-cs"/>
        </a:defRPr>
      </a:lvl5pPr>
      <a:lvl6pPr marL="2709367">
        <a:defRPr>
          <a:latin typeface="+mn-lt"/>
          <a:ea typeface="+mn-ea"/>
          <a:cs typeface="+mn-cs"/>
        </a:defRPr>
      </a:lvl6pPr>
      <a:lvl7pPr marL="3251241">
        <a:defRPr>
          <a:latin typeface="+mn-lt"/>
          <a:ea typeface="+mn-ea"/>
          <a:cs typeface="+mn-cs"/>
        </a:defRPr>
      </a:lvl7pPr>
      <a:lvl8pPr marL="3793114">
        <a:defRPr>
          <a:latin typeface="+mn-lt"/>
          <a:ea typeface="+mn-ea"/>
          <a:cs typeface="+mn-cs"/>
        </a:defRPr>
      </a:lvl8pPr>
      <a:lvl9pPr marL="433498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19B69A5-5077-4131-A291-EF63305BC6E0}" type="slidenum">
              <a:rPr lang="en-US" altLang="en-US" smtClean="0"/>
              <a:pPr>
                <a:defRPr/>
              </a:pPr>
              <a:t>‹#›</a:t>
            </a:fld>
            <a:endParaRPr lang="en-US" alt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6"/>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BF188A70-5433-A926-6E90-CDD82AFE98AA}"/>
              </a:ext>
            </a:extLst>
          </p:cNvPr>
          <p:cNvSpPr/>
          <p:nvPr userDrawn="1"/>
        </p:nvSpPr>
        <p:spPr>
          <a:xfrm>
            <a:off x="1714500" y="29388"/>
            <a:ext cx="1265938" cy="307777"/>
          </a:xfrm>
          <a:prstGeom prst="rect">
            <a:avLst/>
          </a:prstGeom>
          <a:solidFill>
            <a:srgbClr val="7A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563301"/>
      </p:ext>
    </p:extLst>
  </p:cSld>
  <p:clrMap bg1="lt1" tx1="dk1" bg2="lt2" tx2="dk2" accent1="accent1" accent2="accent2" accent3="accent3" accent4="accent4" accent5="accent5" accent6="accent6" hlink="hlink" folHlink="folHlink"/>
  <p:sldLayoutIdLst>
    <p:sldLayoutId id="2147496127" r:id="rId1"/>
    <p:sldLayoutId id="2147496128" r:id="rId2"/>
    <p:sldLayoutId id="2147496129" r:id="rId3"/>
    <p:sldLayoutId id="2147496130" r:id="rId4"/>
    <p:sldLayoutId id="2147496131" r:id="rId5"/>
    <p:sldLayoutId id="2147496132" r:id="rId6"/>
    <p:sldLayoutId id="2147496133" r:id="rId7"/>
    <p:sldLayoutId id="2147496134" r:id="rId8"/>
    <p:sldLayoutId id="2147496135" r:id="rId9"/>
    <p:sldLayoutId id="2147496136" r:id="rId10"/>
    <p:sldLayoutId id="2147496137" r:id="rId11"/>
    <p:sldLayoutId id="2147496138"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D3868C5-2408-4749-AAFE-E77BC34459E9}" type="slidenum">
              <a:rPr lang="en-US" altLang="en-US" smtClean="0"/>
              <a:pPr>
                <a:defRPr/>
              </a:pPr>
              <a:t>‹#›</a:t>
            </a:fld>
            <a:endParaRPr lang="en-US" alt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6"/>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7014B09C-6358-44FC-A713-084176DC35E3}"/>
              </a:ext>
            </a:extLst>
          </p:cNvPr>
          <p:cNvSpPr/>
          <p:nvPr userDrawn="1"/>
        </p:nvSpPr>
        <p:spPr>
          <a:xfrm>
            <a:off x="1714500" y="29388"/>
            <a:ext cx="1265938" cy="307777"/>
          </a:xfrm>
          <a:prstGeom prst="rect">
            <a:avLst/>
          </a:prstGeom>
          <a:solidFill>
            <a:srgbClr val="7A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459308"/>
      </p:ext>
    </p:extLst>
  </p:cSld>
  <p:clrMap bg1="lt1" tx1="dk1" bg2="lt2" tx2="dk2" accent1="accent1" accent2="accent2" accent3="accent3" accent4="accent4" accent5="accent5" accent6="accent6" hlink="hlink" folHlink="folHlink"/>
  <p:sldLayoutIdLst>
    <p:sldLayoutId id="2147496140" r:id="rId1"/>
    <p:sldLayoutId id="2147496141" r:id="rId2"/>
    <p:sldLayoutId id="2147496142" r:id="rId3"/>
    <p:sldLayoutId id="2147496143" r:id="rId4"/>
    <p:sldLayoutId id="2147496144" r:id="rId5"/>
    <p:sldLayoutId id="2147496145" r:id="rId6"/>
    <p:sldLayoutId id="2147496146" r:id="rId7"/>
    <p:sldLayoutId id="2147496147" r:id="rId8"/>
    <p:sldLayoutId id="2147496148" r:id="rId9"/>
    <p:sldLayoutId id="2147496149" r:id="rId10"/>
    <p:sldLayoutId id="2147496150" r:id="rId11"/>
    <p:sldLayoutId id="2147496151"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3.emf"/><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9.xml"/><Relationship Id="rId4" Type="http://schemas.openxmlformats.org/officeDocument/2006/relationships/image" Target="../media/image57.jpeg"/></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 Id="rId5" Type="http://schemas.openxmlformats.org/officeDocument/2006/relationships/image" Target="../media/image63.png"/><Relationship Id="rId4" Type="http://schemas.openxmlformats.org/officeDocument/2006/relationships/image" Target="../media/image62.png"/></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936E259B-D822-D79D-7652-43BC896E3C5F}"/>
              </a:ext>
            </a:extLst>
          </p:cNvPr>
          <p:cNvSpPr txBox="1">
            <a:spLocks noChangeArrowheads="1"/>
          </p:cNvSpPr>
          <p:nvPr/>
        </p:nvSpPr>
        <p:spPr>
          <a:xfrm>
            <a:off x="457200" y="2095076"/>
            <a:ext cx="8991600" cy="2133600"/>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t>Role of Sentinel Lymph Node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t>Biopsy and Axillary Dissection</a:t>
            </a:r>
            <a:br>
              <a:rPr kumimoji="0" lang="en-US" altLang="en-US" sz="1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sym typeface="Symbol" pitchFamily="2" charset="2"/>
              </a:rPr>
            </a:br>
            <a:endParaRPr kumimoji="0" lang="en-US" altLang="en-US" sz="1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sym typeface="Symbol" pitchFamily="2" charset="2"/>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Puneet Singh, MD, MS, FACS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Department of Breast Surgical Oncology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University of Texas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MD Anderson Cancer Center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p:txBody>
      </p:sp>
    </p:spTree>
    <p:extLst>
      <p:ext uri="{BB962C8B-B14F-4D97-AF65-F5344CB8AC3E}">
        <p14:creationId xmlns:p14="http://schemas.microsoft.com/office/powerpoint/2010/main" val="806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42" name="Group 62">
            <a:extLst>
              <a:ext uri="{FF2B5EF4-FFF2-40B4-BE49-F238E27FC236}">
                <a16:creationId xmlns:a16="http://schemas.microsoft.com/office/drawing/2014/main" id="{6844AA86-FE00-1E89-34BA-3AA38F9D06EB}"/>
              </a:ext>
            </a:extLst>
          </p:cNvPr>
          <p:cNvGraphicFramePr>
            <a:graphicFrameLocks noGrp="1"/>
          </p:cNvGraphicFramePr>
          <p:nvPr>
            <p:extLst>
              <p:ext uri="{D42A27DB-BD31-4B8C-83A1-F6EECF244321}">
                <p14:modId xmlns:p14="http://schemas.microsoft.com/office/powerpoint/2010/main" val="3313794583"/>
              </p:ext>
            </p:extLst>
          </p:nvPr>
        </p:nvGraphicFramePr>
        <p:xfrm>
          <a:off x="1864077" y="1765300"/>
          <a:ext cx="8463846" cy="3103843"/>
        </p:xfrm>
        <a:graphic>
          <a:graphicData uri="http://schemas.openxmlformats.org/drawingml/2006/table">
            <a:tbl>
              <a:tblPr/>
              <a:tblGrid>
                <a:gridCol w="2965130">
                  <a:extLst>
                    <a:ext uri="{9D8B030D-6E8A-4147-A177-3AD203B41FA5}">
                      <a16:colId xmlns:a16="http://schemas.microsoft.com/office/drawing/2014/main" val="20000"/>
                    </a:ext>
                  </a:extLst>
                </a:gridCol>
                <a:gridCol w="2726736">
                  <a:extLst>
                    <a:ext uri="{9D8B030D-6E8A-4147-A177-3AD203B41FA5}">
                      <a16:colId xmlns:a16="http://schemas.microsoft.com/office/drawing/2014/main" val="20001"/>
                    </a:ext>
                  </a:extLst>
                </a:gridCol>
                <a:gridCol w="2771980">
                  <a:extLst>
                    <a:ext uri="{9D8B030D-6E8A-4147-A177-3AD203B41FA5}">
                      <a16:colId xmlns:a16="http://schemas.microsoft.com/office/drawing/2014/main" val="20002"/>
                    </a:ext>
                  </a:extLst>
                </a:gridCol>
              </a:tblGrid>
              <a:tr h="636945">
                <a:tc>
                  <a:txBody>
                    <a:bodyPr/>
                    <a:lstStyle/>
                    <a:p>
                      <a:pPr marL="0" marR="0" lvl="0" indent="0" algn="l" defTabSz="1239838" rtl="0" eaLnBrk="1" fontAlgn="base" latinLnBrk="0" hangingPunct="1">
                        <a:lnSpc>
                          <a:spcPct val="115000"/>
                        </a:lnSpc>
                        <a:spcBef>
                          <a:spcPct val="0"/>
                        </a:spcBef>
                        <a:spcAft>
                          <a:spcPts val="1000"/>
                        </a:spcAft>
                        <a:buClrTx/>
                        <a:buSzTx/>
                        <a:buFont typeface="Wingdings" pitchFamily="2" charset="2"/>
                        <a:buNone/>
                        <a:tabLst/>
                      </a:pPr>
                      <a:endPar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txBody>
                  <a:tcPr marL="81280" marR="81280" marT="0" marB="0"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Group 1</a:t>
                      </a:r>
                    </a:p>
                  </a:txBody>
                  <a:tcPr marL="81280" marR="8128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Group 2</a:t>
                      </a:r>
                    </a:p>
                  </a:txBody>
                  <a:tcPr marL="81280" marR="81280" marT="0" marB="0"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9622">
                <a:tc>
                  <a:txBody>
                    <a:bodyPr/>
                    <a:lstStyle/>
                    <a:p>
                      <a:pPr marL="0" marR="0" lvl="0" indent="0" algn="l"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Local</a:t>
                      </a:r>
                    </a:p>
                  </a:txBody>
                  <a:tcPr marL="130048" marR="86699"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54  (2.7%)</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49  (2.4%)</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2520">
                <a:tc>
                  <a:txBody>
                    <a:bodyPr/>
                    <a:lstStyle/>
                    <a:p>
                      <a:pPr marL="0" marR="0" lvl="0" indent="0" algn="l"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Axillary</a:t>
                      </a:r>
                    </a:p>
                  </a:txBody>
                  <a:tcPr marL="130048" marR="86699"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2 (0.1%)</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8 (0.3%)</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4756">
                <a:tc>
                  <a:txBody>
                    <a:bodyPr/>
                    <a:lstStyle/>
                    <a:p>
                      <a:pPr marL="0" marR="0" lvl="0" indent="0" algn="l"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Extra-axillary</a:t>
                      </a:r>
                    </a:p>
                  </a:txBody>
                  <a:tcPr marL="130048" marR="86699"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6 (0.3%)</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ts val="1000"/>
                        </a:spcAft>
                        <a:buClrTx/>
                        <a:buSzTx/>
                        <a:buFont typeface="Wingdings" pitchFamily="2" charset="2"/>
                        <a:buNone/>
                        <a:tabLst/>
                      </a:pPr>
                      <a:r>
                        <a:rPr kumimoji="0" lang="en-US" sz="3300" b="0" i="0" u="none" strike="noStrike" cap="none" normalizeH="0" baseline="0" dirty="0">
                          <a:ln>
                            <a:noFill/>
                          </a:ln>
                          <a:solidFill>
                            <a:schemeClr val="tx1"/>
                          </a:solidFill>
                          <a:effectLst/>
                          <a:latin typeface="Arial" pitchFamily="34" charset="0"/>
                          <a:ea typeface="Calibri" pitchFamily="34" charset="0"/>
                          <a:cs typeface="Times New Roman" pitchFamily="18" charset="0"/>
                        </a:rPr>
                        <a:t>6 (0.3%)</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93912" name="TextBox 2">
            <a:extLst>
              <a:ext uri="{FF2B5EF4-FFF2-40B4-BE49-F238E27FC236}">
                <a16:creationId xmlns:a16="http://schemas.microsoft.com/office/drawing/2014/main" id="{B9DDB4AD-AE85-C149-4CB5-8157BBCBBFD4}"/>
              </a:ext>
            </a:extLst>
          </p:cNvPr>
          <p:cNvSpPr txBox="1">
            <a:spLocks noChangeArrowheads="1"/>
          </p:cNvSpPr>
          <p:nvPr/>
        </p:nvSpPr>
        <p:spPr bwMode="auto">
          <a:xfrm>
            <a:off x="1066800" y="304800"/>
            <a:ext cx="10261600"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267" b="1" u="sng" dirty="0">
                <a:solidFill>
                  <a:schemeClr val="tx1"/>
                </a:solidFill>
                <a:latin typeface="+mn-lt"/>
                <a:ea typeface="MS PGothic" panose="020B0600070205080204" pitchFamily="34" charset="-128"/>
                <a:cs typeface="Arial" panose="020B0604020202020204" pitchFamily="34" charset="0"/>
              </a:rPr>
              <a:t>Local and Regional Recurrences</a:t>
            </a:r>
          </a:p>
          <a:p>
            <a:pPr algn="ctr" eaLnBrk="1" hangingPunct="1">
              <a:lnSpc>
                <a:spcPct val="100000"/>
              </a:lnSpc>
              <a:spcBef>
                <a:spcPct val="0"/>
              </a:spcBef>
              <a:buNone/>
            </a:pPr>
            <a:r>
              <a:rPr lang="en-US" altLang="en-US" sz="4267" dirty="0">
                <a:solidFill>
                  <a:schemeClr val="tx1"/>
                </a:solidFill>
                <a:latin typeface="+mn-lt"/>
                <a:ea typeface="MS PGothic" panose="020B0600070205080204" pitchFamily="34" charset="-128"/>
                <a:cs typeface="Arial" panose="020B0604020202020204" pitchFamily="34" charset="0"/>
              </a:rPr>
              <a:t>as First Events</a:t>
            </a:r>
          </a:p>
        </p:txBody>
      </p:sp>
      <p:sp>
        <p:nvSpPr>
          <p:cNvPr id="293913" name="TextBox 3">
            <a:extLst>
              <a:ext uri="{FF2B5EF4-FFF2-40B4-BE49-F238E27FC236}">
                <a16:creationId xmlns:a16="http://schemas.microsoft.com/office/drawing/2014/main" id="{FF9E5F9E-C0D4-8858-06D7-ABE83C93CB19}"/>
              </a:ext>
            </a:extLst>
          </p:cNvPr>
          <p:cNvSpPr txBox="1">
            <a:spLocks noChangeArrowheads="1"/>
          </p:cNvSpPr>
          <p:nvPr/>
        </p:nvSpPr>
        <p:spPr bwMode="auto">
          <a:xfrm>
            <a:off x="10566401" y="457200"/>
            <a:ext cx="1524000" cy="420564"/>
          </a:xfrm>
          <a:prstGeom prst="rect">
            <a:avLst/>
          </a:prstGeom>
          <a:solidFill>
            <a:schemeClr val="bg1"/>
          </a:solidFill>
          <a:ln w="9525">
            <a:solidFill>
              <a:schemeClr val="tx1"/>
            </a:solidFill>
            <a:miter lim="800000"/>
            <a:headEnd/>
            <a:tailEnd/>
          </a:ln>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Arial" panose="020B0604020202020204" pitchFamily="34" charset="0"/>
                <a:ea typeface="MS PGothic" panose="020B0600070205080204" pitchFamily="34" charset="-128"/>
                <a:cs typeface="Arial" panose="020B0604020202020204" pitchFamily="34" charset="0"/>
              </a:rPr>
              <a:t>B-32 RR</a:t>
            </a:r>
          </a:p>
        </p:txBody>
      </p:sp>
      <p:sp>
        <p:nvSpPr>
          <p:cNvPr id="6" name="Text Box 33">
            <a:extLst>
              <a:ext uri="{FF2B5EF4-FFF2-40B4-BE49-F238E27FC236}">
                <a16:creationId xmlns:a16="http://schemas.microsoft.com/office/drawing/2014/main" id="{D3F8161C-A4A0-4276-C428-77AC5E43C162}"/>
              </a:ext>
            </a:extLst>
          </p:cNvPr>
          <p:cNvSpPr txBox="1">
            <a:spLocks noChangeArrowheads="1"/>
          </p:cNvSpPr>
          <p:nvPr/>
        </p:nvSpPr>
        <p:spPr bwMode="auto">
          <a:xfrm>
            <a:off x="7937971" y="5964148"/>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DN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2010;11(10):927-33.</a:t>
            </a:r>
          </a:p>
          <a:p>
            <a:pPr algn="r" eaLnBrk="1" hangingPunct="1">
              <a:lnSpc>
                <a:spcPct val="100000"/>
              </a:lnSpc>
              <a:spcBef>
                <a:spcPct val="0"/>
              </a:spcBef>
              <a:buFontTx/>
              <a:buNone/>
            </a:pP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et al. ASCO 2010.</a:t>
            </a:r>
          </a:p>
        </p:txBody>
      </p:sp>
      <p:sp>
        <p:nvSpPr>
          <p:cNvPr id="2" name="TextBox 1">
            <a:extLst>
              <a:ext uri="{FF2B5EF4-FFF2-40B4-BE49-F238E27FC236}">
                <a16:creationId xmlns:a16="http://schemas.microsoft.com/office/drawing/2014/main" id="{2CFEC219-EB5F-144E-5A5D-D078ADAB78A8}"/>
              </a:ext>
            </a:extLst>
          </p:cNvPr>
          <p:cNvSpPr txBox="1"/>
          <p:nvPr/>
        </p:nvSpPr>
        <p:spPr>
          <a:xfrm>
            <a:off x="3195854" y="4881843"/>
            <a:ext cx="6003491" cy="1077218"/>
          </a:xfrm>
          <a:prstGeom prst="rect">
            <a:avLst/>
          </a:prstGeom>
          <a:noFill/>
          <a:ln w="38100">
            <a:solidFill>
              <a:srgbClr val="FF0000"/>
            </a:solidFill>
          </a:ln>
        </p:spPr>
        <p:txBody>
          <a:bodyPr wrap="square" rtlCol="0">
            <a:spAutoFit/>
          </a:bodyPr>
          <a:lstStyle/>
          <a:p>
            <a:pPr algn="ctr"/>
            <a:r>
              <a:rPr lang="en-US" sz="3200" dirty="0">
                <a:latin typeface="Arial" panose="020B0604020202020204" pitchFamily="34" charset="0"/>
                <a:cs typeface="Arial" panose="020B0604020202020204" pitchFamily="34" charset="0"/>
              </a:rPr>
              <a:t>No difference in locoregional events between the two groups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8028E-BA6C-8118-DFD7-C7C7F90E87F6}"/>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EC4BD-0098-19BA-FE76-BF72BE3E08AA}"/>
              </a:ext>
            </a:extLst>
          </p:cNvPr>
          <p:cNvSpPr>
            <a:spLocks noGrp="1"/>
          </p:cNvSpPr>
          <p:nvPr>
            <p:ph type="title"/>
          </p:nvPr>
        </p:nvSpPr>
        <p:spPr>
          <a:xfrm>
            <a:off x="675453" y="228600"/>
            <a:ext cx="10771482" cy="1964267"/>
          </a:xfrm>
        </p:spPr>
        <p:txBody>
          <a:bodyPr>
            <a:noAutofit/>
          </a:bodyPr>
          <a:lstStyle/>
          <a:p>
            <a:pPr>
              <a:defRPr/>
            </a:pPr>
            <a:r>
              <a:rPr lang="en-US" sz="3200" dirty="0">
                <a:latin typeface="+mn-lt"/>
                <a:cs typeface="Arial" panose="020B0604020202020204" pitchFamily="34" charset="0"/>
              </a:rPr>
              <a:t>Association of Axillary Dissection with Systemic Therapy in Patients </a:t>
            </a:r>
            <a:r>
              <a:rPr lang="en-US" sz="3200" dirty="0">
                <a:latin typeface="+mn-lt"/>
              </a:rPr>
              <a:t>with Clinically Node-Positive Breast Cancer</a:t>
            </a:r>
            <a:br>
              <a:rPr lang="en-US" sz="3200" dirty="0">
                <a:latin typeface="+mn-lt"/>
              </a:rPr>
            </a:br>
            <a:r>
              <a:rPr lang="en-US" sz="3200" b="0" dirty="0">
                <a:latin typeface="+mn-lt"/>
                <a:cs typeface="Arial" panose="020B0604020202020204" pitchFamily="34" charset="0"/>
              </a:rPr>
              <a:t>Pre-planned </a:t>
            </a:r>
            <a:r>
              <a:rPr lang="en-US" sz="3200" b="0" dirty="0" err="1">
                <a:latin typeface="+mn-lt"/>
                <a:cs typeface="Arial" panose="020B0604020202020204" pitchFamily="34" charset="0"/>
              </a:rPr>
              <a:t>substudy</a:t>
            </a:r>
            <a:r>
              <a:rPr lang="en-US" sz="3200" b="0" dirty="0">
                <a:latin typeface="+mn-lt"/>
                <a:cs typeface="Arial" panose="020B0604020202020204" pitchFamily="34" charset="0"/>
              </a:rPr>
              <a:t> of TAXIS</a:t>
            </a:r>
          </a:p>
        </p:txBody>
      </p:sp>
      <p:sp>
        <p:nvSpPr>
          <p:cNvPr id="422915" name="Content Placeholder 2">
            <a:extLst>
              <a:ext uri="{FF2B5EF4-FFF2-40B4-BE49-F238E27FC236}">
                <a16:creationId xmlns:a16="http://schemas.microsoft.com/office/drawing/2014/main" id="{D630F2F2-EDAE-3A99-7704-37987E5137BE}"/>
              </a:ext>
            </a:extLst>
          </p:cNvPr>
          <p:cNvSpPr>
            <a:spLocks noGrp="1"/>
          </p:cNvSpPr>
          <p:nvPr>
            <p:ph idx="1"/>
          </p:nvPr>
        </p:nvSpPr>
        <p:spPr>
          <a:xfrm>
            <a:off x="692386" y="1981200"/>
            <a:ext cx="10966213" cy="4746249"/>
          </a:xfrm>
        </p:spPr>
        <p:txBody>
          <a:bodyPr>
            <a:normAutofit fontScale="92500"/>
          </a:bodyPr>
          <a:lstStyle/>
          <a:p>
            <a:r>
              <a:rPr lang="en-US" altLang="en-US" sz="2500" dirty="0">
                <a:cs typeface="Arial" panose="020B0604020202020204" pitchFamily="34" charset="0"/>
              </a:rPr>
              <a:t>RCT of 500 patients including 296 with clinically node-positive, HR+/Her2- breast cancer who were randomized to upfront tailored axillary surgery (TAS) with ALND vs no ALND</a:t>
            </a:r>
          </a:p>
          <a:p>
            <a:pPr lvl="1"/>
            <a:r>
              <a:rPr lang="en-US" altLang="en-US" sz="2300" dirty="0">
                <a:cs typeface="Arial" panose="020B0604020202020204" pitchFamily="34" charset="0"/>
              </a:rPr>
              <a:t>TAS is SLNB plus clipped node removal without mandatory localization pre-operatively</a:t>
            </a:r>
          </a:p>
          <a:p>
            <a:pPr lvl="1"/>
            <a:endParaRPr lang="en-US" altLang="en-US" sz="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400" dirty="0">
              <a:cs typeface="Arial" panose="020B0604020202020204" pitchFamily="34" charset="0"/>
            </a:endParaRPr>
          </a:p>
          <a:p>
            <a:r>
              <a:rPr lang="en-US" altLang="en-US" sz="2500" dirty="0">
                <a:cs typeface="Arial" panose="020B0604020202020204" pitchFamily="34" charset="0"/>
              </a:rPr>
              <a:t>No difference in adjuvant systemic therapy recommendations (chemotherapy or aromatase inhibitors)</a:t>
            </a:r>
          </a:p>
          <a:p>
            <a:r>
              <a:rPr lang="en-US" altLang="en-US" sz="2500" dirty="0">
                <a:cs typeface="Arial" panose="020B0604020202020204" pitchFamily="34" charset="0"/>
              </a:rPr>
              <a:t>Impact on CDK 4/6 inhibitor use in ER+ breast cancer not assessed, incomplete study</a:t>
            </a:r>
          </a:p>
        </p:txBody>
      </p:sp>
      <p:sp>
        <p:nvSpPr>
          <p:cNvPr id="4" name="Text Box 33">
            <a:extLst>
              <a:ext uri="{FF2B5EF4-FFF2-40B4-BE49-F238E27FC236}">
                <a16:creationId xmlns:a16="http://schemas.microsoft.com/office/drawing/2014/main" id="{06BF089B-6CFC-493F-8FEF-1CBF046A60EB}"/>
              </a:ext>
            </a:extLst>
          </p:cNvPr>
          <p:cNvSpPr txBox="1">
            <a:spLocks noChangeArrowheads="1"/>
          </p:cNvSpPr>
          <p:nvPr/>
        </p:nvSpPr>
        <p:spPr bwMode="auto">
          <a:xfrm>
            <a:off x="7162800" y="6295795"/>
            <a:ext cx="5029200" cy="562205"/>
          </a:xfrm>
          <a:prstGeom prst="rect">
            <a:avLst/>
          </a:prstGeom>
          <a:solidFill>
            <a:schemeClr val="bg1"/>
          </a:solidFill>
          <a:ln>
            <a:noFill/>
          </a:ln>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Weber WP et al. 2022 SABCS.</a:t>
            </a:r>
          </a:p>
          <a:p>
            <a:pPr algn="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Weber WP et al. JAMA Surg. 2023;158(10):1013-21.</a:t>
            </a:r>
          </a:p>
        </p:txBody>
      </p:sp>
      <p:graphicFrame>
        <p:nvGraphicFramePr>
          <p:cNvPr id="3" name="Table 4">
            <a:extLst>
              <a:ext uri="{FF2B5EF4-FFF2-40B4-BE49-F238E27FC236}">
                <a16:creationId xmlns:a16="http://schemas.microsoft.com/office/drawing/2014/main" id="{2579941C-69D8-47FC-83A3-01698BBE4CCE}"/>
              </a:ext>
            </a:extLst>
          </p:cNvPr>
          <p:cNvGraphicFramePr>
            <a:graphicFrameLocks noGrp="1"/>
          </p:cNvGraphicFramePr>
          <p:nvPr>
            <p:extLst>
              <p:ext uri="{D42A27DB-BD31-4B8C-83A1-F6EECF244321}">
                <p14:modId xmlns:p14="http://schemas.microsoft.com/office/powerpoint/2010/main" val="3241385100"/>
              </p:ext>
            </p:extLst>
          </p:nvPr>
        </p:nvGraphicFramePr>
        <p:xfrm>
          <a:off x="964261" y="3124200"/>
          <a:ext cx="10297346" cy="1905650"/>
        </p:xfrm>
        <a:graphic>
          <a:graphicData uri="http://schemas.openxmlformats.org/drawingml/2006/table">
            <a:tbl>
              <a:tblPr firstRow="1" bandRow="1">
                <a:tableStyleId>{5C22544A-7EE6-4342-B048-85BDC9FD1C3A}</a:tableStyleId>
              </a:tblPr>
              <a:tblGrid>
                <a:gridCol w="4138004">
                  <a:extLst>
                    <a:ext uri="{9D8B030D-6E8A-4147-A177-3AD203B41FA5}">
                      <a16:colId xmlns:a16="http://schemas.microsoft.com/office/drawing/2014/main" val="541962089"/>
                    </a:ext>
                  </a:extLst>
                </a:gridCol>
                <a:gridCol w="3010546">
                  <a:extLst>
                    <a:ext uri="{9D8B030D-6E8A-4147-A177-3AD203B41FA5}">
                      <a16:colId xmlns:a16="http://schemas.microsoft.com/office/drawing/2014/main" val="2938735225"/>
                    </a:ext>
                  </a:extLst>
                </a:gridCol>
                <a:gridCol w="3148796">
                  <a:extLst>
                    <a:ext uri="{9D8B030D-6E8A-4147-A177-3AD203B41FA5}">
                      <a16:colId xmlns:a16="http://schemas.microsoft.com/office/drawing/2014/main" val="2727431384"/>
                    </a:ext>
                  </a:extLst>
                </a:gridCol>
              </a:tblGrid>
              <a:tr h="718336">
                <a:tc>
                  <a:txBody>
                    <a:bodyPr/>
                    <a:lstStyle/>
                    <a:p>
                      <a:endParaRPr lang="en-US" sz="2200" dirty="0">
                        <a:solidFill>
                          <a:srgbClr val="44546A"/>
                        </a:solidFill>
                      </a:endParaRPr>
                    </a:p>
                  </a:txBody>
                  <a:tcPr marL="108373" marR="108373" marT="54187" marB="54187">
                    <a:lnB w="28575" cap="flat" cmpd="sng" algn="ctr">
                      <a:solidFill>
                        <a:srgbClr val="7A0000"/>
                      </a:solidFill>
                      <a:prstDash val="solid"/>
                      <a:round/>
                      <a:headEnd type="none" w="med" len="med"/>
                      <a:tailEnd type="none" w="med" len="med"/>
                    </a:lnB>
                    <a:noFill/>
                  </a:tcPr>
                </a:tc>
                <a:tc>
                  <a:txBody>
                    <a:bodyPr/>
                    <a:lstStyle/>
                    <a:p>
                      <a:pPr algn="ctr"/>
                      <a:r>
                        <a:rPr lang="en-US" sz="2200" b="1" dirty="0">
                          <a:solidFill>
                            <a:srgbClr val="44546A"/>
                          </a:solidFill>
                        </a:rPr>
                        <a:t>TAS + ALND </a:t>
                      </a:r>
                    </a:p>
                    <a:p>
                      <a:pPr algn="ctr"/>
                      <a:r>
                        <a:rPr lang="en-US" sz="2200" b="1" dirty="0">
                          <a:solidFill>
                            <a:srgbClr val="44546A"/>
                          </a:solidFill>
                        </a:rPr>
                        <a:t>151 (51.0%)</a:t>
                      </a:r>
                    </a:p>
                  </a:txBody>
                  <a:tcPr marL="108373" marR="108373" marT="54187" marB="54187">
                    <a:lnB w="28575" cap="flat" cmpd="sng" algn="ctr">
                      <a:solidFill>
                        <a:srgbClr val="7A0000"/>
                      </a:solidFill>
                      <a:prstDash val="solid"/>
                      <a:round/>
                      <a:headEnd type="none" w="med" len="med"/>
                      <a:tailEnd type="none" w="med" len="med"/>
                    </a:lnB>
                    <a:noFill/>
                  </a:tcPr>
                </a:tc>
                <a:tc>
                  <a:txBody>
                    <a:bodyPr/>
                    <a:lstStyle/>
                    <a:p>
                      <a:pPr algn="ctr"/>
                      <a:r>
                        <a:rPr lang="en-US" sz="2200" dirty="0">
                          <a:solidFill>
                            <a:srgbClr val="44546A"/>
                          </a:solidFill>
                        </a:rPr>
                        <a:t>TAS + no ALND </a:t>
                      </a:r>
                    </a:p>
                    <a:p>
                      <a:pPr algn="ctr"/>
                      <a:r>
                        <a:rPr lang="en-US" sz="2200" dirty="0">
                          <a:solidFill>
                            <a:srgbClr val="44546A"/>
                          </a:solidFill>
                        </a:rPr>
                        <a:t>145 (49.0%)</a:t>
                      </a:r>
                    </a:p>
                  </a:txBody>
                  <a:tcPr marL="108373" marR="108373" marT="54187" marB="54187">
                    <a:lnB w="28575" cap="flat" cmpd="sng" algn="ctr">
                      <a:solidFill>
                        <a:srgbClr val="7A0000"/>
                      </a:solidFill>
                      <a:prstDash val="solid"/>
                      <a:round/>
                      <a:headEnd type="none" w="med" len="med"/>
                      <a:tailEnd type="none" w="med" len="med"/>
                    </a:lnB>
                    <a:noFill/>
                  </a:tcPr>
                </a:tc>
                <a:extLst>
                  <a:ext uri="{0D108BD9-81ED-4DB2-BD59-A6C34878D82A}">
                    <a16:rowId xmlns:a16="http://schemas.microsoft.com/office/drawing/2014/main" val="1768284669"/>
                  </a:ext>
                </a:extLst>
              </a:tr>
              <a:tr h="563358">
                <a:tc>
                  <a:txBody>
                    <a:bodyPr/>
                    <a:lstStyle/>
                    <a:p>
                      <a:r>
                        <a:rPr lang="en-US" sz="2200" dirty="0">
                          <a:solidFill>
                            <a:srgbClr val="44546A"/>
                          </a:solidFill>
                        </a:rPr>
                        <a:t>Median # of nodes removed (IQR)</a:t>
                      </a:r>
                    </a:p>
                  </a:txBody>
                  <a:tcPr marL="108373" marR="108373" marT="54187" marB="54187">
                    <a:lnT w="28575" cap="flat" cmpd="sng" algn="ctr">
                      <a:solidFill>
                        <a:srgbClr val="7A0000"/>
                      </a:solidFill>
                      <a:prstDash val="solid"/>
                      <a:round/>
                      <a:headEnd type="none" w="med" len="med"/>
                      <a:tailEnd type="none" w="med" len="med"/>
                    </a:lnT>
                    <a:noFill/>
                  </a:tcPr>
                </a:tc>
                <a:tc>
                  <a:txBody>
                    <a:bodyPr/>
                    <a:lstStyle/>
                    <a:p>
                      <a:r>
                        <a:rPr lang="en-US" sz="2200" dirty="0"/>
                        <a:t>           19 (14-26)</a:t>
                      </a:r>
                    </a:p>
                  </a:txBody>
                  <a:tcPr marL="108373" marR="108373" marT="54187" marB="54187">
                    <a:lnT w="28575" cap="flat" cmpd="sng" algn="ctr">
                      <a:solidFill>
                        <a:srgbClr val="7A0000"/>
                      </a:solidFill>
                      <a:prstDash val="solid"/>
                      <a:round/>
                      <a:headEnd type="none" w="med" len="med"/>
                      <a:tailEnd type="none" w="med" len="med"/>
                    </a:lnT>
                    <a:noFill/>
                  </a:tcPr>
                </a:tc>
                <a:tc>
                  <a:txBody>
                    <a:bodyPr/>
                    <a:lstStyle/>
                    <a:p>
                      <a:r>
                        <a:rPr lang="en-US" sz="2200" dirty="0"/>
                        <a:t>                5 (4-8)</a:t>
                      </a:r>
                    </a:p>
                  </a:txBody>
                  <a:tcPr marL="108373" marR="108373" marT="54187" marB="54187">
                    <a:lnT w="28575" cap="flat" cmpd="sng" algn="ctr">
                      <a:solidFill>
                        <a:srgbClr val="7A0000"/>
                      </a:solidFill>
                      <a:prstDash val="solid"/>
                      <a:round/>
                      <a:headEnd type="none" w="med" len="med"/>
                      <a:tailEnd type="none" w="med" len="med"/>
                    </a:lnT>
                    <a:noFill/>
                  </a:tcPr>
                </a:tc>
                <a:extLst>
                  <a:ext uri="{0D108BD9-81ED-4DB2-BD59-A6C34878D82A}">
                    <a16:rowId xmlns:a16="http://schemas.microsoft.com/office/drawing/2014/main" val="3676117491"/>
                  </a:ext>
                </a:extLst>
              </a:tr>
              <a:tr h="563358">
                <a:tc>
                  <a:txBody>
                    <a:bodyPr/>
                    <a:lstStyle/>
                    <a:p>
                      <a:r>
                        <a:rPr lang="en-US" sz="2200" dirty="0">
                          <a:solidFill>
                            <a:srgbClr val="44546A"/>
                          </a:solidFill>
                        </a:rPr>
                        <a:t>Median # of positive nodes (IQR)</a:t>
                      </a:r>
                    </a:p>
                  </a:txBody>
                  <a:tcPr marL="108373" marR="108373" marT="54187" marB="54187">
                    <a:noFill/>
                  </a:tcPr>
                </a:tc>
                <a:tc>
                  <a:txBody>
                    <a:bodyPr/>
                    <a:lstStyle/>
                    <a:p>
                      <a:r>
                        <a:rPr lang="en-US" sz="2200" dirty="0"/>
                        <a:t>              4 (2-9)</a:t>
                      </a:r>
                    </a:p>
                  </a:txBody>
                  <a:tcPr marL="108373" marR="108373" marT="54187" marB="54187">
                    <a:noFill/>
                  </a:tcPr>
                </a:tc>
                <a:tc>
                  <a:txBody>
                    <a:bodyPr/>
                    <a:lstStyle/>
                    <a:p>
                      <a:r>
                        <a:rPr lang="en-US" sz="2200" dirty="0"/>
                        <a:t>                3 (1-4)</a:t>
                      </a:r>
                    </a:p>
                  </a:txBody>
                  <a:tcPr marL="108373" marR="108373" marT="54187" marB="54187">
                    <a:noFill/>
                  </a:tcPr>
                </a:tc>
                <a:extLst>
                  <a:ext uri="{0D108BD9-81ED-4DB2-BD59-A6C34878D82A}">
                    <a16:rowId xmlns:a16="http://schemas.microsoft.com/office/drawing/2014/main" val="2811414612"/>
                  </a:ext>
                </a:extLst>
              </a:tr>
            </a:tbl>
          </a:graphicData>
        </a:graphic>
      </p:graphicFrame>
    </p:spTree>
    <p:extLst>
      <p:ext uri="{BB962C8B-B14F-4D97-AF65-F5344CB8AC3E}">
        <p14:creationId xmlns:p14="http://schemas.microsoft.com/office/powerpoint/2010/main" val="188651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4BD-0098-19BA-FE76-BF72BE3E08AA}"/>
              </a:ext>
            </a:extLst>
          </p:cNvPr>
          <p:cNvSpPr>
            <a:spLocks noGrp="1"/>
          </p:cNvSpPr>
          <p:nvPr>
            <p:ph type="title"/>
          </p:nvPr>
        </p:nvSpPr>
        <p:spPr>
          <a:xfrm>
            <a:off x="710259" y="1143000"/>
            <a:ext cx="10771482" cy="1964267"/>
          </a:xfrm>
        </p:spPr>
        <p:txBody>
          <a:bodyPr/>
          <a:lstStyle/>
          <a:p>
            <a:pPr>
              <a:defRPr/>
            </a:pPr>
            <a:r>
              <a:rPr lang="en-US" dirty="0">
                <a:latin typeface="+mn-lt"/>
                <a:cs typeface="Arial" panose="020B0604020202020204" pitchFamily="34" charset="0"/>
              </a:rPr>
              <a:t>Ongoing challenges in axillary management</a:t>
            </a:r>
          </a:p>
        </p:txBody>
      </p:sp>
      <p:sp>
        <p:nvSpPr>
          <p:cNvPr id="422915" name="Content Placeholder 2">
            <a:extLst>
              <a:ext uri="{FF2B5EF4-FFF2-40B4-BE49-F238E27FC236}">
                <a16:creationId xmlns:a16="http://schemas.microsoft.com/office/drawing/2014/main" id="{D630F2F2-EDAE-3A99-7704-37987E5137BE}"/>
              </a:ext>
            </a:extLst>
          </p:cNvPr>
          <p:cNvSpPr>
            <a:spLocks noGrp="1"/>
          </p:cNvSpPr>
          <p:nvPr>
            <p:ph idx="1"/>
          </p:nvPr>
        </p:nvSpPr>
        <p:spPr>
          <a:xfrm>
            <a:off x="718726" y="2766719"/>
            <a:ext cx="10254074" cy="4462874"/>
          </a:xfrm>
        </p:spPr>
        <p:txBody>
          <a:bodyPr/>
          <a:lstStyle/>
          <a:p>
            <a:r>
              <a:rPr lang="en-US" altLang="en-US" dirty="0">
                <a:cs typeface="Arial" panose="020B0604020202020204" pitchFamily="34" charset="0"/>
              </a:rPr>
              <a:t>Management is more complex in women with node-positive (cN1), HR+/Her2- breast cancer</a:t>
            </a:r>
          </a:p>
          <a:p>
            <a:r>
              <a:rPr lang="en-US" altLang="en-US" dirty="0">
                <a:cs typeface="Arial" panose="020B0604020202020204" pitchFamily="34" charset="0"/>
              </a:rPr>
              <a:t>If undergoing upfront surgery, standard is ALND</a:t>
            </a:r>
          </a:p>
          <a:p>
            <a:r>
              <a:rPr lang="en-US" altLang="en-US" dirty="0">
                <a:cs typeface="Arial" panose="020B0604020202020204" pitchFamily="34" charset="0"/>
              </a:rPr>
              <a:t>This is likely overtreatment though there is no strong evidence to guide management</a:t>
            </a:r>
          </a:p>
          <a:p>
            <a:r>
              <a:rPr lang="en-US" altLang="en-US" dirty="0">
                <a:cs typeface="Arial" panose="020B0604020202020204" pitchFamily="34" charset="0"/>
              </a:rPr>
              <a:t>Data on TAD in the upfront setting are needed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5">
            <a:extLst>
              <a:ext uri="{FF2B5EF4-FFF2-40B4-BE49-F238E27FC236}">
                <a16:creationId xmlns:a16="http://schemas.microsoft.com/office/drawing/2014/main" id="{42D41808-255D-A10F-1A49-2659540F04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401" y="1237112"/>
            <a:ext cx="5926622" cy="494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39" name="Picture 3">
            <a:extLst>
              <a:ext uri="{FF2B5EF4-FFF2-40B4-BE49-F238E27FC236}">
                <a16:creationId xmlns:a16="http://schemas.microsoft.com/office/drawing/2014/main" id="{62329F35-0649-73E6-ABC7-E172AE608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979" y="1929891"/>
            <a:ext cx="5680022" cy="299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0" name="TextBox 3">
            <a:extLst>
              <a:ext uri="{FF2B5EF4-FFF2-40B4-BE49-F238E27FC236}">
                <a16:creationId xmlns:a16="http://schemas.microsoft.com/office/drawing/2014/main" id="{33CBD299-83DC-9E70-9FB6-2CCBFFB9FD53}"/>
              </a:ext>
            </a:extLst>
          </p:cNvPr>
          <p:cNvSpPr txBox="1">
            <a:spLocks noChangeArrowheads="1"/>
          </p:cNvSpPr>
          <p:nvPr/>
        </p:nvSpPr>
        <p:spPr bwMode="auto">
          <a:xfrm>
            <a:off x="6130979" y="5181600"/>
            <a:ext cx="4820550"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b="1" dirty="0">
                <a:solidFill>
                  <a:srgbClr val="44546A"/>
                </a:solidFill>
                <a:latin typeface="Arial" panose="020B0604020202020204" pitchFamily="34" charset="0"/>
                <a:cs typeface="Arial" panose="020B0604020202020204" pitchFamily="34" charset="0"/>
              </a:rPr>
              <a:t>psingh6@mdanderson.org</a:t>
            </a:r>
          </a:p>
          <a:p>
            <a:endParaRPr lang="en-US" altLang="en-US" sz="2844" b="1" dirty="0">
              <a:solidFill>
                <a:srgbClr val="44546A"/>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87" name="Group 83">
            <a:extLst>
              <a:ext uri="{FF2B5EF4-FFF2-40B4-BE49-F238E27FC236}">
                <a16:creationId xmlns:a16="http://schemas.microsoft.com/office/drawing/2014/main" id="{9F83A2EA-9F82-16D1-FFE7-7661BC65B753}"/>
              </a:ext>
            </a:extLst>
          </p:cNvPr>
          <p:cNvGraphicFramePr>
            <a:graphicFrameLocks noGrp="1"/>
          </p:cNvGraphicFramePr>
          <p:nvPr>
            <p:extLst>
              <p:ext uri="{D42A27DB-BD31-4B8C-83A1-F6EECF244321}">
                <p14:modId xmlns:p14="http://schemas.microsoft.com/office/powerpoint/2010/main" val="3700688304"/>
              </p:ext>
            </p:extLst>
          </p:nvPr>
        </p:nvGraphicFramePr>
        <p:xfrm>
          <a:off x="1160875" y="2624665"/>
          <a:ext cx="9866489" cy="3318935"/>
        </p:xfrm>
        <a:graphic>
          <a:graphicData uri="http://schemas.openxmlformats.org/drawingml/2006/table">
            <a:tbl>
              <a:tblPr/>
              <a:tblGrid>
                <a:gridCol w="5087526">
                  <a:extLst>
                    <a:ext uri="{9D8B030D-6E8A-4147-A177-3AD203B41FA5}">
                      <a16:colId xmlns:a16="http://schemas.microsoft.com/office/drawing/2014/main" val="20000"/>
                    </a:ext>
                  </a:extLst>
                </a:gridCol>
                <a:gridCol w="2634074">
                  <a:extLst>
                    <a:ext uri="{9D8B030D-6E8A-4147-A177-3AD203B41FA5}">
                      <a16:colId xmlns:a16="http://schemas.microsoft.com/office/drawing/2014/main" val="20001"/>
                    </a:ext>
                  </a:extLst>
                </a:gridCol>
                <a:gridCol w="2144889">
                  <a:extLst>
                    <a:ext uri="{9D8B030D-6E8A-4147-A177-3AD203B41FA5}">
                      <a16:colId xmlns:a16="http://schemas.microsoft.com/office/drawing/2014/main" val="20002"/>
                    </a:ext>
                  </a:extLst>
                </a:gridCol>
              </a:tblGrid>
              <a:tr h="867364">
                <a:tc>
                  <a:txBody>
                    <a:bodyPr/>
                    <a:lstStyle/>
                    <a:p>
                      <a:pPr marL="0" marR="0" lvl="0" indent="0" algn="l" defTabSz="1239838" rtl="0" eaLnBrk="1" fontAlgn="base" latinLnBrk="0" hangingPunct="1">
                        <a:lnSpc>
                          <a:spcPct val="115000"/>
                        </a:lnSpc>
                        <a:spcBef>
                          <a:spcPct val="0"/>
                        </a:spcBef>
                        <a:spcAft>
                          <a:spcPct val="0"/>
                        </a:spcAft>
                        <a:buClrTx/>
                        <a:buSzTx/>
                        <a:buFont typeface="Wingdings" pitchFamily="2" charset="2"/>
                        <a:buNone/>
                        <a:tabLst/>
                      </a:pPr>
                      <a:endPar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txBody>
                  <a:tcPr marL="81280" marR="81280"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Group 1</a:t>
                      </a:r>
                    </a:p>
                    <a:p>
                      <a:pPr marL="0" marR="0" lvl="0" indent="0" algn="ctr" defTabSz="1239838" rtl="0" eaLnBrk="1" fontAlgn="base"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SN + AD</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Group 2</a:t>
                      </a:r>
                    </a:p>
                    <a:p>
                      <a:pPr marL="0" marR="0" lvl="0" indent="0" algn="ctr" defTabSz="1239838" rtl="0" eaLnBrk="1" fontAlgn="base"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SN</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378">
                <a:tc>
                  <a:txBody>
                    <a:bodyPr/>
                    <a:lstStyle/>
                    <a:p>
                      <a:pPr marL="0" marR="0" lvl="0" indent="0" algn="l"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Shoulder abduction deficit</a:t>
                      </a:r>
                    </a:p>
                  </a:txBody>
                  <a:tcPr marL="81280" marR="81280"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19%</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a:ln>
                            <a:noFill/>
                          </a:ln>
                          <a:solidFill>
                            <a:schemeClr val="tx1"/>
                          </a:solidFill>
                          <a:effectLst/>
                          <a:latin typeface="Arial" pitchFamily="34" charset="0"/>
                          <a:ea typeface="Calibri" pitchFamily="34" charset="0"/>
                          <a:cs typeface="Times New Roman" pitchFamily="18" charset="0"/>
                        </a:rPr>
                        <a:t>13%</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681">
                <a:tc>
                  <a:txBody>
                    <a:bodyPr/>
                    <a:lstStyle/>
                    <a:p>
                      <a:pPr marL="0" marR="0" lvl="0" indent="0" algn="l"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Arm volume difference &gt;5%</a:t>
                      </a:r>
                    </a:p>
                  </a:txBody>
                  <a:tcPr marL="81280" marR="81280"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28%</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a:ln>
                            <a:noFill/>
                          </a:ln>
                          <a:solidFill>
                            <a:schemeClr val="tx1"/>
                          </a:solidFill>
                          <a:effectLst/>
                          <a:latin typeface="Arial" pitchFamily="34" charset="0"/>
                          <a:ea typeface="Calibri" pitchFamily="34" charset="0"/>
                          <a:cs typeface="Times New Roman" pitchFamily="18" charset="0"/>
                        </a:rPr>
                        <a:t>17%</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4756">
                <a:tc>
                  <a:txBody>
                    <a:bodyPr/>
                    <a:lstStyle/>
                    <a:p>
                      <a:pPr marL="0" marR="0" lvl="0" indent="0" algn="l"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Arm numbness</a:t>
                      </a:r>
                    </a:p>
                  </a:txBody>
                  <a:tcPr marL="81280" marR="81280"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31%</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8%</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4756">
                <a:tc>
                  <a:txBody>
                    <a:bodyPr/>
                    <a:lstStyle/>
                    <a:p>
                      <a:pPr marL="0" marR="0" lvl="0" indent="0" algn="l"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rgbClr val="44546A"/>
                          </a:solidFill>
                          <a:effectLst/>
                          <a:latin typeface="Arial" pitchFamily="34" charset="0"/>
                          <a:ea typeface="Calibri" pitchFamily="34" charset="0"/>
                          <a:cs typeface="Times New Roman" pitchFamily="18" charset="0"/>
                        </a:rPr>
                        <a:t>Arm tingling</a:t>
                      </a:r>
                    </a:p>
                  </a:txBody>
                  <a:tcPr marL="81280" marR="81280" marT="0" marB="0" anchor="ctr" horzOverflow="overflow">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13%</a:t>
                      </a:r>
                    </a:p>
                  </a:txBody>
                  <a:tcPr marL="81280" marR="8128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39838" rtl="0" eaLnBrk="1" fontAlgn="base" latinLnBrk="0" hangingPunct="1">
                        <a:lnSpc>
                          <a:spcPct val="115000"/>
                        </a:lnSpc>
                        <a:spcBef>
                          <a:spcPct val="0"/>
                        </a:spcBef>
                        <a:spcAft>
                          <a:spcPct val="0"/>
                        </a:spcAft>
                        <a:buClrTx/>
                        <a:buSzTx/>
                        <a:buFont typeface="Wingdings" pitchFamily="2" charset="2"/>
                        <a:buNone/>
                        <a:tabLst/>
                      </a:pPr>
                      <a:r>
                        <a:rPr kumimoji="0" lang="en-US" sz="2800" b="0" i="0" u="none" strike="noStrike" cap="none" normalizeH="0" baseline="0" dirty="0">
                          <a:ln>
                            <a:noFill/>
                          </a:ln>
                          <a:solidFill>
                            <a:schemeClr val="tx1"/>
                          </a:solidFill>
                          <a:effectLst/>
                          <a:latin typeface="Arial" pitchFamily="34" charset="0"/>
                          <a:ea typeface="Calibri" pitchFamily="34" charset="0"/>
                          <a:cs typeface="Times New Roman" pitchFamily="18" charset="0"/>
                        </a:rPr>
                        <a:t>7%</a:t>
                      </a:r>
                    </a:p>
                  </a:txBody>
                  <a:tcPr marL="81280" marR="81280" marT="0" marB="0" anchor="ctr" horzOverflow="overflow">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5964" name="TextBox 3">
            <a:extLst>
              <a:ext uri="{FF2B5EF4-FFF2-40B4-BE49-F238E27FC236}">
                <a16:creationId xmlns:a16="http://schemas.microsoft.com/office/drawing/2014/main" id="{C68332E8-59B8-C639-CB74-E52C3544D4F0}"/>
              </a:ext>
            </a:extLst>
          </p:cNvPr>
          <p:cNvSpPr txBox="1">
            <a:spLocks noChangeArrowheads="1"/>
          </p:cNvSpPr>
          <p:nvPr/>
        </p:nvSpPr>
        <p:spPr bwMode="auto">
          <a:xfrm>
            <a:off x="7731008" y="5984668"/>
            <a:ext cx="3296356" cy="420564"/>
          </a:xfrm>
          <a:prstGeom prst="rect">
            <a:avLst/>
          </a:prstGeom>
          <a:noFill/>
          <a:ln w="38100">
            <a:solidFill>
              <a:srgbClr val="7A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r>
              <a:rPr lang="en-US" altLang="en-US" sz="2133" dirty="0">
                <a:solidFill>
                  <a:srgbClr val="44546A"/>
                </a:solidFill>
                <a:latin typeface="Arial" panose="020B0604020202020204" pitchFamily="34" charset="0"/>
                <a:ea typeface="MS PGothic" panose="020B0600070205080204" pitchFamily="34" charset="-128"/>
                <a:cs typeface="Arial" panose="020B0604020202020204" pitchFamily="34" charset="0"/>
              </a:rPr>
              <a:t>All differences </a:t>
            </a:r>
            <a:r>
              <a:rPr lang="en-US" altLang="en-US" sz="2133" i="1" dirty="0">
                <a:solidFill>
                  <a:srgbClr val="44546A"/>
                </a:solidFill>
                <a:latin typeface="Arial" panose="020B0604020202020204" pitchFamily="34" charset="0"/>
                <a:ea typeface="MS PGothic" panose="020B0600070205080204" pitchFamily="34" charset="-128"/>
                <a:cs typeface="Arial" panose="020B0604020202020204" pitchFamily="34" charset="0"/>
              </a:rPr>
              <a:t>P </a:t>
            </a:r>
            <a:r>
              <a:rPr lang="en-US" altLang="en-US" sz="2133" dirty="0">
                <a:solidFill>
                  <a:srgbClr val="44546A"/>
                </a:solidFill>
                <a:latin typeface="Arial" panose="020B0604020202020204" pitchFamily="34" charset="0"/>
                <a:ea typeface="MS PGothic" panose="020B0600070205080204" pitchFamily="34" charset="-128"/>
                <a:cs typeface="Arial" panose="020B0604020202020204" pitchFamily="34" charset="0"/>
              </a:rPr>
              <a:t>&lt; .001</a:t>
            </a:r>
          </a:p>
        </p:txBody>
      </p:sp>
      <p:sp>
        <p:nvSpPr>
          <p:cNvPr id="295965" name="TextBox 4">
            <a:extLst>
              <a:ext uri="{FF2B5EF4-FFF2-40B4-BE49-F238E27FC236}">
                <a16:creationId xmlns:a16="http://schemas.microsoft.com/office/drawing/2014/main" id="{D63654A6-2733-2FA0-3170-C12658F18D58}"/>
              </a:ext>
            </a:extLst>
          </p:cNvPr>
          <p:cNvSpPr txBox="1">
            <a:spLocks noChangeArrowheads="1"/>
          </p:cNvSpPr>
          <p:nvPr/>
        </p:nvSpPr>
        <p:spPr bwMode="auto">
          <a:xfrm>
            <a:off x="711200" y="533400"/>
            <a:ext cx="107696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267" b="1" u="sng" dirty="0">
                <a:solidFill>
                  <a:schemeClr val="tx1"/>
                </a:solidFill>
                <a:latin typeface="+mn-lt"/>
                <a:ea typeface="MS PGothic" panose="020B0600070205080204" pitchFamily="34" charset="-128"/>
                <a:cs typeface="Arial" panose="020B0604020202020204" pitchFamily="34" charset="0"/>
              </a:rPr>
              <a:t>Residual Morbidity</a:t>
            </a:r>
            <a:r>
              <a:rPr lang="en-US" altLang="en-US" sz="4267" b="1" dirty="0">
                <a:solidFill>
                  <a:schemeClr val="tx1"/>
                </a:solidFill>
                <a:latin typeface="+mn-lt"/>
                <a:ea typeface="MS PGothic" panose="020B0600070205080204" pitchFamily="34" charset="-128"/>
                <a:cs typeface="Arial" panose="020B0604020202020204" pitchFamily="34" charset="0"/>
              </a:rPr>
              <a:t> at End of Follow-up</a:t>
            </a:r>
          </a:p>
        </p:txBody>
      </p:sp>
      <p:sp>
        <p:nvSpPr>
          <p:cNvPr id="295966" name="TextBox 5">
            <a:extLst>
              <a:ext uri="{FF2B5EF4-FFF2-40B4-BE49-F238E27FC236}">
                <a16:creationId xmlns:a16="http://schemas.microsoft.com/office/drawing/2014/main" id="{DD8FEF57-162D-F23B-F8F2-7273255896FC}"/>
              </a:ext>
            </a:extLst>
          </p:cNvPr>
          <p:cNvSpPr txBox="1">
            <a:spLocks noChangeArrowheads="1"/>
          </p:cNvSpPr>
          <p:nvPr/>
        </p:nvSpPr>
        <p:spPr bwMode="auto">
          <a:xfrm>
            <a:off x="10114844" y="323118"/>
            <a:ext cx="2077156" cy="420564"/>
          </a:xfrm>
          <a:prstGeom prst="rect">
            <a:avLst/>
          </a:prstGeom>
          <a:solidFill>
            <a:schemeClr val="bg1"/>
          </a:solidFill>
          <a:ln w="9525">
            <a:solidFill>
              <a:schemeClr val="tx1"/>
            </a:solidFill>
            <a:miter lim="800000"/>
            <a:headEnd/>
            <a:tailEnd/>
          </a:ln>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a:solidFill>
                  <a:srgbClr val="002060"/>
                </a:solidFill>
                <a:latin typeface="Arial" panose="020B0604020202020204" pitchFamily="34" charset="0"/>
                <a:ea typeface="MS PGothic" panose="020B0600070205080204" pitchFamily="34" charset="-128"/>
                <a:cs typeface="Arial" panose="020B0604020202020204" pitchFamily="34" charset="0"/>
              </a:rPr>
              <a:t>B-32 Morbidity</a:t>
            </a:r>
          </a:p>
        </p:txBody>
      </p:sp>
      <p:sp>
        <p:nvSpPr>
          <p:cNvPr id="295968" name="TextBox 3">
            <a:extLst>
              <a:ext uri="{FF2B5EF4-FFF2-40B4-BE49-F238E27FC236}">
                <a16:creationId xmlns:a16="http://schemas.microsoft.com/office/drawing/2014/main" id="{1C310482-3828-8C7B-70AD-00DEC3833884}"/>
              </a:ext>
            </a:extLst>
          </p:cNvPr>
          <p:cNvSpPr txBox="1">
            <a:spLocks noChangeArrowheads="1"/>
          </p:cNvSpPr>
          <p:nvPr/>
        </p:nvSpPr>
        <p:spPr bwMode="auto">
          <a:xfrm>
            <a:off x="1148175" y="1371600"/>
            <a:ext cx="46058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292100" indent="-2921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Clr>
                <a:srgbClr val="7A0000"/>
              </a:buClr>
              <a:buFontTx/>
              <a:buChar char="•"/>
            </a:pPr>
            <a:r>
              <a:rPr lang="en-US" altLang="en-US" sz="3200" b="1" dirty="0">
                <a:solidFill>
                  <a:schemeClr val="tx1"/>
                </a:solidFill>
                <a:latin typeface="Arial" panose="020B0604020202020204" pitchFamily="34" charset="0"/>
                <a:ea typeface="MS PGothic" panose="020B0600070205080204" pitchFamily="34" charset="-128"/>
                <a:cs typeface="Arial" panose="020B0604020202020204" pitchFamily="34" charset="0"/>
              </a:rPr>
              <a:t>Lower in SN group</a:t>
            </a:r>
          </a:p>
          <a:p>
            <a:pPr eaLnBrk="1" hangingPunct="1">
              <a:lnSpc>
                <a:spcPct val="100000"/>
              </a:lnSpc>
              <a:spcBef>
                <a:spcPct val="0"/>
              </a:spcBef>
              <a:buClr>
                <a:srgbClr val="7A0000"/>
              </a:buClr>
              <a:buFontTx/>
              <a:buChar char="•"/>
            </a:pPr>
            <a:r>
              <a:rPr lang="en-US" altLang="en-US" sz="3200" b="1" dirty="0">
                <a:solidFill>
                  <a:schemeClr val="tx1"/>
                </a:solidFill>
                <a:latin typeface="Arial" panose="020B0604020202020204" pitchFamily="34" charset="0"/>
                <a:ea typeface="MS PGothic" panose="020B0600070205080204" pitchFamily="34" charset="-128"/>
                <a:cs typeface="Arial" panose="020B0604020202020204" pitchFamily="34" charset="0"/>
              </a:rPr>
              <a:t>Not nonexistent</a:t>
            </a:r>
          </a:p>
        </p:txBody>
      </p:sp>
      <p:sp>
        <p:nvSpPr>
          <p:cNvPr id="2" name="Text Box 33">
            <a:extLst>
              <a:ext uri="{FF2B5EF4-FFF2-40B4-BE49-F238E27FC236}">
                <a16:creationId xmlns:a16="http://schemas.microsoft.com/office/drawing/2014/main" id="{0092F83D-E587-5F0F-76A0-9AFC5A4A22A4}"/>
              </a:ext>
            </a:extLst>
          </p:cNvPr>
          <p:cNvSpPr txBox="1">
            <a:spLocks noChangeArrowheads="1"/>
          </p:cNvSpPr>
          <p:nvPr/>
        </p:nvSpPr>
        <p:spPr bwMode="auto">
          <a:xfrm>
            <a:off x="3125141" y="6058470"/>
            <a:ext cx="4605867"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Ashikaga T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Surg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2010;102(10):111-8.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a:extLst>
              <a:ext uri="{FF2B5EF4-FFF2-40B4-BE49-F238E27FC236}">
                <a16:creationId xmlns:a16="http://schemas.microsoft.com/office/drawing/2014/main" id="{EB5AA341-2883-4DDE-4E45-7B815AECDD0D}"/>
              </a:ext>
            </a:extLst>
          </p:cNvPr>
          <p:cNvSpPr>
            <a:spLocks noChangeArrowheads="1"/>
          </p:cNvSpPr>
          <p:nvPr/>
        </p:nvSpPr>
        <p:spPr bwMode="auto">
          <a:xfrm>
            <a:off x="95956" y="615843"/>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3600" b="1" dirty="0">
                <a:solidFill>
                  <a:schemeClr val="tx1"/>
                </a:solidFill>
                <a:latin typeface="+mn-lt"/>
                <a:ea typeface="MS PGothic" panose="020B0600070205080204" pitchFamily="34" charset="-128"/>
                <a:cs typeface="Arial" panose="020B0604020202020204" pitchFamily="34" charset="0"/>
              </a:rPr>
              <a:t>ACOSOG Z0011: </a:t>
            </a:r>
          </a:p>
          <a:p>
            <a:pPr algn="ctr" eaLnBrk="1" hangingPunct="1">
              <a:lnSpc>
                <a:spcPct val="100000"/>
              </a:lnSpc>
              <a:spcBef>
                <a:spcPct val="0"/>
              </a:spcBef>
              <a:buFontTx/>
              <a:buNone/>
            </a:pPr>
            <a:r>
              <a:rPr lang="en-US" altLang="en-US" sz="3600" dirty="0">
                <a:solidFill>
                  <a:schemeClr val="tx1"/>
                </a:solidFill>
                <a:latin typeface="+mn-lt"/>
                <a:ea typeface="MS PGothic" panose="020B0600070205080204" pitchFamily="34" charset="-128"/>
                <a:cs typeface="Arial" panose="020B0604020202020204" pitchFamily="34" charset="0"/>
              </a:rPr>
              <a:t>All patients node positive, detected by SLN biopsy</a:t>
            </a:r>
          </a:p>
        </p:txBody>
      </p:sp>
      <p:sp>
        <p:nvSpPr>
          <p:cNvPr id="297987" name="Text Box 7">
            <a:extLst>
              <a:ext uri="{FF2B5EF4-FFF2-40B4-BE49-F238E27FC236}">
                <a16:creationId xmlns:a16="http://schemas.microsoft.com/office/drawing/2014/main" id="{BDD2532E-6DD2-054A-77EB-B2794BAFD420}"/>
              </a:ext>
            </a:extLst>
          </p:cNvPr>
          <p:cNvSpPr txBox="1">
            <a:spLocks noChangeArrowheads="1"/>
          </p:cNvSpPr>
          <p:nvPr/>
        </p:nvSpPr>
        <p:spPr bwMode="auto">
          <a:xfrm>
            <a:off x="980722" y="5151354"/>
            <a:ext cx="10230556" cy="99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50000"/>
              </a:spcBef>
              <a:buFontTx/>
              <a:buNone/>
            </a:pPr>
            <a:r>
              <a:rPr lang="en-US" altLang="en-US" sz="2800" dirty="0">
                <a:solidFill>
                  <a:srgbClr val="000000"/>
                </a:solidFill>
                <a:latin typeface="+mn-lt"/>
                <a:ea typeface="MS PGothic" panose="020B0600070205080204" pitchFamily="34" charset="-128"/>
                <a:cs typeface="Arial" panose="020B0604020202020204" pitchFamily="34" charset="0"/>
              </a:rPr>
              <a:t>Primary Objective:  Assess whether OS after SLND alone was </a:t>
            </a:r>
            <a:r>
              <a:rPr lang="en-US" altLang="en-US" sz="2800" i="1" dirty="0">
                <a:solidFill>
                  <a:srgbClr val="000000"/>
                </a:solidFill>
                <a:latin typeface="+mn-lt"/>
                <a:ea typeface="MS PGothic" panose="020B0600070205080204" pitchFamily="34" charset="-128"/>
                <a:cs typeface="Arial" panose="020B0604020202020204" pitchFamily="34" charset="0"/>
              </a:rPr>
              <a:t>not inferior </a:t>
            </a:r>
            <a:r>
              <a:rPr lang="en-US" altLang="en-US" sz="2800" dirty="0">
                <a:solidFill>
                  <a:srgbClr val="000000"/>
                </a:solidFill>
                <a:latin typeface="+mn-lt"/>
                <a:ea typeface="MS PGothic" panose="020B0600070205080204" pitchFamily="34" charset="-128"/>
                <a:cs typeface="Arial" panose="020B0604020202020204" pitchFamily="34" charset="0"/>
              </a:rPr>
              <a:t>to ALND for a positive SLN </a:t>
            </a:r>
          </a:p>
        </p:txBody>
      </p:sp>
      <p:pic>
        <p:nvPicPr>
          <p:cNvPr id="297988" name="Picture 7" descr="schema (SN)">
            <a:extLst>
              <a:ext uri="{FF2B5EF4-FFF2-40B4-BE49-F238E27FC236}">
                <a16:creationId xmlns:a16="http://schemas.microsoft.com/office/drawing/2014/main" id="{D6F3972A-B162-C7CE-1320-3AFF4CA19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944" y="1970510"/>
            <a:ext cx="8650112" cy="291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2">
            <a:extLst>
              <a:ext uri="{FF2B5EF4-FFF2-40B4-BE49-F238E27FC236}">
                <a16:creationId xmlns:a16="http://schemas.microsoft.com/office/drawing/2014/main" id="{6B201640-09C8-E510-F790-1A5798CBAC81}"/>
              </a:ext>
            </a:extLst>
          </p:cNvPr>
          <p:cNvSpPr>
            <a:spLocks noGrp="1"/>
          </p:cNvSpPr>
          <p:nvPr>
            <p:ph type="title"/>
          </p:nvPr>
        </p:nvSpPr>
        <p:spPr>
          <a:xfrm>
            <a:off x="609600" y="990600"/>
            <a:ext cx="10972800" cy="1354667"/>
          </a:xfrm>
        </p:spPr>
        <p:txBody>
          <a:bodyPr>
            <a:normAutofit/>
          </a:bodyPr>
          <a:lstStyle/>
          <a:p>
            <a:pPr eaLnBrk="1" hangingPunct="1">
              <a:defRPr/>
            </a:pPr>
            <a:r>
              <a:rPr lang="en-US" altLang="en-US" sz="4800" dirty="0">
                <a:latin typeface="+mn-lt"/>
                <a:cs typeface="Arial" panose="020B0604020202020204" pitchFamily="34" charset="0"/>
              </a:rPr>
              <a:t>Patient Characteristics Z0011</a:t>
            </a:r>
          </a:p>
        </p:txBody>
      </p:sp>
      <p:sp>
        <p:nvSpPr>
          <p:cNvPr id="300035" name="Content Placeholder 3">
            <a:extLst>
              <a:ext uri="{FF2B5EF4-FFF2-40B4-BE49-F238E27FC236}">
                <a16:creationId xmlns:a16="http://schemas.microsoft.com/office/drawing/2014/main" id="{81271B13-DE43-6F2D-3F38-B42F71D64E67}"/>
              </a:ext>
            </a:extLst>
          </p:cNvPr>
          <p:cNvSpPr>
            <a:spLocks noGrp="1"/>
          </p:cNvSpPr>
          <p:nvPr>
            <p:ph idx="1"/>
          </p:nvPr>
        </p:nvSpPr>
        <p:spPr>
          <a:xfrm>
            <a:off x="1222022" y="2209800"/>
            <a:ext cx="9747956" cy="2975563"/>
          </a:xfrm>
        </p:spPr>
        <p:txBody>
          <a:bodyPr/>
          <a:lstStyle/>
          <a:p>
            <a:pPr eaLnBrk="1" hangingPunct="1"/>
            <a:r>
              <a:rPr lang="en-US" altLang="en-US" dirty="0">
                <a:cs typeface="Arial" panose="020B0604020202020204" pitchFamily="34" charset="0"/>
              </a:rPr>
              <a:t>Median age: 55 years</a:t>
            </a:r>
          </a:p>
          <a:p>
            <a:pPr eaLnBrk="1" hangingPunct="1"/>
            <a:r>
              <a:rPr lang="en-US" altLang="en-US" dirty="0">
                <a:cs typeface="Arial" panose="020B0604020202020204" pitchFamily="34" charset="0"/>
              </a:rPr>
              <a:t>70% T1 tumors</a:t>
            </a:r>
          </a:p>
          <a:p>
            <a:pPr eaLnBrk="1" hangingPunct="1"/>
            <a:r>
              <a:rPr lang="en-US" altLang="en-US" dirty="0">
                <a:cs typeface="Arial" panose="020B0604020202020204" pitchFamily="34" charset="0"/>
              </a:rPr>
              <a:t>82% ER-positive disease</a:t>
            </a:r>
          </a:p>
          <a:p>
            <a:pPr eaLnBrk="1" hangingPunct="1"/>
            <a:r>
              <a:rPr lang="en-US" altLang="en-US" dirty="0">
                <a:cs typeface="Arial" panose="020B0604020202020204" pitchFamily="34" charset="0"/>
              </a:rPr>
              <a:t>All patients had node positive breast cancer (overall low burden)</a:t>
            </a:r>
          </a:p>
          <a:p>
            <a:pPr lvl="1" eaLnBrk="1" hangingPunct="1"/>
            <a:r>
              <a:rPr lang="en-US" altLang="en-US" dirty="0">
                <a:cs typeface="Arial" panose="020B0604020202020204" pitchFamily="34" charset="0"/>
              </a:rPr>
              <a:t>58% had only one node positive</a:t>
            </a:r>
          </a:p>
          <a:p>
            <a:pPr lvl="1" eaLnBrk="1" hangingPunct="1"/>
            <a:r>
              <a:rPr lang="en-US" altLang="en-US" dirty="0">
                <a:cs typeface="Arial" panose="020B0604020202020204" pitchFamily="34" charset="0"/>
              </a:rPr>
              <a:t>Only 21% had ≥ 3 positive nodes</a:t>
            </a:r>
          </a:p>
        </p:txBody>
      </p:sp>
      <p:sp>
        <p:nvSpPr>
          <p:cNvPr id="2" name="Text Box 33">
            <a:extLst>
              <a:ext uri="{FF2B5EF4-FFF2-40B4-BE49-F238E27FC236}">
                <a16:creationId xmlns:a16="http://schemas.microsoft.com/office/drawing/2014/main" id="{717DF6EE-6E1A-2B5E-B367-5646F3ACE0A0}"/>
              </a:ext>
            </a:extLst>
          </p:cNvPr>
          <p:cNvSpPr txBox="1">
            <a:spLocks noChangeArrowheads="1"/>
          </p:cNvSpPr>
          <p:nvPr/>
        </p:nvSpPr>
        <p:spPr bwMode="auto">
          <a:xfrm>
            <a:off x="3968986" y="5461000"/>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2010;252(3):426-32.</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3">
            <a:extLst>
              <a:ext uri="{FF2B5EF4-FFF2-40B4-BE49-F238E27FC236}">
                <a16:creationId xmlns:a16="http://schemas.microsoft.com/office/drawing/2014/main" id="{4DB376C6-3BB9-2393-0E16-A0CE124D5D80}"/>
              </a:ext>
            </a:extLst>
          </p:cNvPr>
          <p:cNvSpPr>
            <a:spLocks noChangeArrowheads="1"/>
          </p:cNvSpPr>
          <p:nvPr/>
        </p:nvSpPr>
        <p:spPr bwMode="auto">
          <a:xfrm>
            <a:off x="0" y="1393343"/>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800" b="1" dirty="0">
                <a:solidFill>
                  <a:schemeClr val="tx1"/>
                </a:solidFill>
                <a:latin typeface="+mn-lt"/>
                <a:ea typeface="MS PGothic" panose="020B0600070205080204" pitchFamily="34" charset="-128"/>
                <a:cs typeface="Arial" panose="020B0604020202020204" pitchFamily="34" charset="0"/>
              </a:rPr>
              <a:t>Additional positive LNs</a:t>
            </a:r>
          </a:p>
        </p:txBody>
      </p:sp>
      <p:sp>
        <p:nvSpPr>
          <p:cNvPr id="302083" name="Rectangle 2">
            <a:extLst>
              <a:ext uri="{FF2B5EF4-FFF2-40B4-BE49-F238E27FC236}">
                <a16:creationId xmlns:a16="http://schemas.microsoft.com/office/drawing/2014/main" id="{00A54D43-DFBA-17CF-AF75-A04C3427A192}"/>
              </a:ext>
            </a:extLst>
          </p:cNvPr>
          <p:cNvSpPr>
            <a:spLocks noChangeArrowheads="1"/>
          </p:cNvSpPr>
          <p:nvPr/>
        </p:nvSpPr>
        <p:spPr bwMode="auto">
          <a:xfrm>
            <a:off x="812800" y="2895600"/>
            <a:ext cx="10566400" cy="212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30000"/>
              </a:spcBef>
              <a:buClr>
                <a:schemeClr val="tx1"/>
              </a:buClr>
              <a:buFontTx/>
              <a:buNone/>
            </a:pPr>
            <a:r>
              <a:rPr lang="en-US" altLang="en-US" sz="4800" dirty="0">
                <a:solidFill>
                  <a:schemeClr val="tx1"/>
                </a:solidFill>
                <a:latin typeface="+mn-lt"/>
                <a:ea typeface="MS PGothic" panose="020B0600070205080204" pitchFamily="34" charset="-128"/>
                <a:cs typeface="Arial" panose="020B0604020202020204" pitchFamily="34" charset="0"/>
              </a:rPr>
              <a:t>106 (</a:t>
            </a:r>
            <a:r>
              <a:rPr lang="en-US" altLang="en-US" sz="4800" u="sng" dirty="0">
                <a:solidFill>
                  <a:schemeClr val="tx1"/>
                </a:solidFill>
                <a:latin typeface="+mn-lt"/>
                <a:ea typeface="MS PGothic" panose="020B0600070205080204" pitchFamily="34" charset="-128"/>
                <a:cs typeface="Arial" panose="020B0604020202020204" pitchFamily="34" charset="0"/>
              </a:rPr>
              <a:t>27.3%</a:t>
            </a:r>
            <a:r>
              <a:rPr lang="en-US" altLang="en-US" sz="4800" dirty="0">
                <a:solidFill>
                  <a:schemeClr val="tx1"/>
                </a:solidFill>
                <a:latin typeface="+mn-lt"/>
                <a:ea typeface="MS PGothic" panose="020B0600070205080204" pitchFamily="34" charset="-128"/>
                <a:cs typeface="Arial" panose="020B0604020202020204" pitchFamily="34" charset="0"/>
              </a:rPr>
              <a:t>) of patients treated with ALND had additional positive nodes removed beyond the SLN </a:t>
            </a:r>
          </a:p>
        </p:txBody>
      </p:sp>
      <p:sp>
        <p:nvSpPr>
          <p:cNvPr id="2" name="Text Box 33">
            <a:extLst>
              <a:ext uri="{FF2B5EF4-FFF2-40B4-BE49-F238E27FC236}">
                <a16:creationId xmlns:a16="http://schemas.microsoft.com/office/drawing/2014/main" id="{7C42A49A-BDF7-5C93-C7B3-AC636FA2075A}"/>
              </a:ext>
            </a:extLst>
          </p:cNvPr>
          <p:cNvSpPr txBox="1">
            <a:spLocks noChangeArrowheads="1"/>
          </p:cNvSpPr>
          <p:nvPr/>
        </p:nvSpPr>
        <p:spPr bwMode="auto">
          <a:xfrm>
            <a:off x="3968986" y="5461000"/>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2010;252(3):426-32.</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Text Box 2">
            <a:extLst>
              <a:ext uri="{FF2B5EF4-FFF2-40B4-BE49-F238E27FC236}">
                <a16:creationId xmlns:a16="http://schemas.microsoft.com/office/drawing/2014/main" id="{542A87E4-877B-6AFF-7EDD-FF110038F81E}"/>
              </a:ext>
            </a:extLst>
          </p:cNvPr>
          <p:cNvSpPr txBox="1">
            <a:spLocks noChangeArrowheads="1"/>
          </p:cNvSpPr>
          <p:nvPr/>
        </p:nvSpPr>
        <p:spPr bwMode="auto">
          <a:xfrm>
            <a:off x="1029171" y="-405459"/>
            <a:ext cx="10485496" cy="686741"/>
          </a:xfrm>
          <a:prstGeom prst="rect">
            <a:avLst/>
          </a:prstGeom>
          <a:noFill/>
          <a:ln>
            <a:noFill/>
          </a:ln>
          <a:effectLst/>
        </p:spPr>
        <p:txBody>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844">
              <a:solidFill>
                <a:schemeClr val="tx2"/>
              </a:solidFill>
              <a:effectLst>
                <a:outerShdw blurRad="38100" dist="38100" dir="2700000" algn="tl">
                  <a:srgbClr val="C0C0C0"/>
                </a:outerShdw>
              </a:effectLst>
            </a:endParaRPr>
          </a:p>
        </p:txBody>
      </p:sp>
      <p:sp>
        <p:nvSpPr>
          <p:cNvPr id="1144858" name="Rectangle 26">
            <a:extLst>
              <a:ext uri="{FF2B5EF4-FFF2-40B4-BE49-F238E27FC236}">
                <a16:creationId xmlns:a16="http://schemas.microsoft.com/office/drawing/2014/main" id="{D2500529-3168-4254-55F5-163A8A7670B5}"/>
              </a:ext>
            </a:extLst>
          </p:cNvPr>
          <p:cNvSpPr>
            <a:spLocks noGrp="1" noChangeArrowheads="1"/>
          </p:cNvSpPr>
          <p:nvPr>
            <p:ph type="title"/>
          </p:nvPr>
        </p:nvSpPr>
        <p:spPr>
          <a:xfrm>
            <a:off x="1163696" y="856357"/>
            <a:ext cx="9864608" cy="974607"/>
          </a:xfrm>
          <a:noFill/>
        </p:spPr>
        <p:txBody>
          <a:bodyPr>
            <a:noAutofit/>
          </a:bodyPr>
          <a:lstStyle/>
          <a:p>
            <a:pPr>
              <a:defRPr/>
            </a:pPr>
            <a:r>
              <a:rPr lang="en-US" altLang="en-US" sz="4000" dirty="0">
                <a:latin typeface="+mn-lt"/>
                <a:cs typeface="Arial" panose="020B0604020202020204" pitchFamily="34" charset="0"/>
              </a:rPr>
              <a:t>10-Year Loco-regional Recurrence</a:t>
            </a:r>
            <a:br>
              <a:rPr lang="en-US" altLang="en-US" sz="4000" dirty="0">
                <a:latin typeface="+mn-lt"/>
                <a:cs typeface="Arial" panose="020B0604020202020204" pitchFamily="34" charset="0"/>
              </a:rPr>
            </a:br>
            <a:r>
              <a:rPr lang="en-US" altLang="en-US" sz="4000" b="1" dirty="0">
                <a:latin typeface="+mn-lt"/>
                <a:ea typeface="MS PGothic" panose="020B0600070205080204" pitchFamily="34" charset="-128"/>
              </a:rPr>
              <a:t>By Treatment Arm</a:t>
            </a:r>
            <a:endParaRPr lang="en-US" altLang="en-US" sz="4000" dirty="0">
              <a:latin typeface="+mn-lt"/>
              <a:cs typeface="Arial" panose="020B0604020202020204" pitchFamily="34" charset="0"/>
            </a:endParaRPr>
          </a:p>
        </p:txBody>
      </p:sp>
      <p:grpSp>
        <p:nvGrpSpPr>
          <p:cNvPr id="4" name="Group 3">
            <a:extLst>
              <a:ext uri="{FF2B5EF4-FFF2-40B4-BE49-F238E27FC236}">
                <a16:creationId xmlns:a16="http://schemas.microsoft.com/office/drawing/2014/main" id="{D34AD8BC-7C0E-E885-D4C3-8FDA75B3220F}"/>
              </a:ext>
            </a:extLst>
          </p:cNvPr>
          <p:cNvGrpSpPr/>
          <p:nvPr/>
        </p:nvGrpSpPr>
        <p:grpSpPr>
          <a:xfrm>
            <a:off x="685800" y="2406039"/>
            <a:ext cx="8270993" cy="2835723"/>
            <a:chOff x="1177807" y="2041077"/>
            <a:chExt cx="9890949" cy="3112583"/>
          </a:xfrm>
        </p:grpSpPr>
        <p:sp>
          <p:nvSpPr>
            <p:cNvPr id="304131" name="Rectangle 4">
              <a:extLst>
                <a:ext uri="{FF2B5EF4-FFF2-40B4-BE49-F238E27FC236}">
                  <a16:creationId xmlns:a16="http://schemas.microsoft.com/office/drawing/2014/main" id="{26734084-5D00-9EEC-0D3E-7BE2B37B8AA8}"/>
                </a:ext>
              </a:extLst>
            </p:cNvPr>
            <p:cNvSpPr>
              <a:spLocks noChangeArrowheads="1"/>
            </p:cNvSpPr>
            <p:nvPr/>
          </p:nvSpPr>
          <p:spPr bwMode="auto">
            <a:xfrm>
              <a:off x="4448763" y="2041077"/>
              <a:ext cx="2581393" cy="105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US" altLang="en-US" sz="2844" dirty="0">
                <a:solidFill>
                  <a:srgbClr val="7A0000"/>
                </a:solidFill>
                <a:latin typeface="+mn-lt"/>
                <a:ea typeface="MS PGothic" panose="020B0600070205080204" pitchFamily="34" charset="-128"/>
                <a:cs typeface="Arial" panose="020B0604020202020204" pitchFamily="34" charset="0"/>
              </a:endParaRP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ALND </a:t>
              </a: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(N = 420)</a:t>
              </a:r>
              <a:endParaRPr lang="en-US" altLang="en-US" sz="2844" baseline="30000" dirty="0">
                <a:solidFill>
                  <a:srgbClr val="7A0000"/>
                </a:solidFill>
                <a:latin typeface="+mn-lt"/>
                <a:ea typeface="MS PGothic" panose="020B0600070205080204" pitchFamily="34" charset="-128"/>
                <a:cs typeface="Arial" panose="020B0604020202020204" pitchFamily="34" charset="0"/>
              </a:endParaRPr>
            </a:p>
          </p:txBody>
        </p:sp>
        <p:sp>
          <p:nvSpPr>
            <p:cNvPr id="304132" name="Line 11">
              <a:extLst>
                <a:ext uri="{FF2B5EF4-FFF2-40B4-BE49-F238E27FC236}">
                  <a16:creationId xmlns:a16="http://schemas.microsoft.com/office/drawing/2014/main" id="{E733287E-1443-0790-199D-3FD30C82F9A7}"/>
                </a:ext>
              </a:extLst>
            </p:cNvPr>
            <p:cNvSpPr>
              <a:spLocks noChangeShapeType="1"/>
            </p:cNvSpPr>
            <p:nvPr/>
          </p:nvSpPr>
          <p:spPr bwMode="auto">
            <a:xfrm>
              <a:off x="1177807" y="2286000"/>
              <a:ext cx="98909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44"/>
            </a:p>
          </p:txBody>
        </p:sp>
        <p:sp>
          <p:nvSpPr>
            <p:cNvPr id="304133" name="Line 12">
              <a:extLst>
                <a:ext uri="{FF2B5EF4-FFF2-40B4-BE49-F238E27FC236}">
                  <a16:creationId xmlns:a16="http://schemas.microsoft.com/office/drawing/2014/main" id="{8480C069-4330-3933-8EE0-81912F8616D3}"/>
                </a:ext>
              </a:extLst>
            </p:cNvPr>
            <p:cNvSpPr>
              <a:spLocks noChangeShapeType="1"/>
            </p:cNvSpPr>
            <p:nvPr/>
          </p:nvSpPr>
          <p:spPr bwMode="auto">
            <a:xfrm>
              <a:off x="1177807" y="5153660"/>
              <a:ext cx="98909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44"/>
            </a:p>
          </p:txBody>
        </p:sp>
        <p:sp>
          <p:nvSpPr>
            <p:cNvPr id="304134" name="Line 13">
              <a:extLst>
                <a:ext uri="{FF2B5EF4-FFF2-40B4-BE49-F238E27FC236}">
                  <a16:creationId xmlns:a16="http://schemas.microsoft.com/office/drawing/2014/main" id="{96E5FF96-6C71-7BDC-68CE-06C26E7CB391}"/>
                </a:ext>
              </a:extLst>
            </p:cNvPr>
            <p:cNvSpPr>
              <a:spLocks noChangeShapeType="1"/>
            </p:cNvSpPr>
            <p:nvPr/>
          </p:nvSpPr>
          <p:spPr bwMode="auto">
            <a:xfrm>
              <a:off x="1177807" y="3248660"/>
              <a:ext cx="98909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44"/>
            </a:p>
          </p:txBody>
        </p:sp>
        <p:sp>
          <p:nvSpPr>
            <p:cNvPr id="304136" name="Rectangle 5">
              <a:extLst>
                <a:ext uri="{FF2B5EF4-FFF2-40B4-BE49-F238E27FC236}">
                  <a16:creationId xmlns:a16="http://schemas.microsoft.com/office/drawing/2014/main" id="{D3D26B68-2B77-8454-6F3E-21975239CAD0}"/>
                </a:ext>
              </a:extLst>
            </p:cNvPr>
            <p:cNvSpPr>
              <a:spLocks noChangeArrowheads="1"/>
            </p:cNvSpPr>
            <p:nvPr/>
          </p:nvSpPr>
          <p:spPr bwMode="auto">
            <a:xfrm>
              <a:off x="1228608" y="3421519"/>
              <a:ext cx="755207"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dirty="0">
                  <a:latin typeface="+mn-lt"/>
                  <a:ea typeface="MS PGothic" panose="020B0600070205080204" pitchFamily="34" charset="-128"/>
                  <a:cs typeface="Arial" panose="020B0604020202020204" pitchFamily="34" charset="0"/>
                </a:rPr>
                <a:t>Local</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37" name="Rectangle 16">
              <a:extLst>
                <a:ext uri="{FF2B5EF4-FFF2-40B4-BE49-F238E27FC236}">
                  <a16:creationId xmlns:a16="http://schemas.microsoft.com/office/drawing/2014/main" id="{E771AE72-22C5-C156-35A1-22B79F5D0B0A}"/>
                </a:ext>
              </a:extLst>
            </p:cNvPr>
            <p:cNvSpPr>
              <a:spLocks noChangeArrowheads="1"/>
            </p:cNvSpPr>
            <p:nvPr/>
          </p:nvSpPr>
          <p:spPr bwMode="auto">
            <a:xfrm>
              <a:off x="5137613" y="3421519"/>
              <a:ext cx="1393010"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19 (5.6%)</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38" name="Rectangle 22">
              <a:extLst>
                <a:ext uri="{FF2B5EF4-FFF2-40B4-BE49-F238E27FC236}">
                  <a16:creationId xmlns:a16="http://schemas.microsoft.com/office/drawing/2014/main" id="{E686C3CB-DDA0-6B76-3529-50C8638659CF}"/>
                </a:ext>
              </a:extLst>
            </p:cNvPr>
            <p:cNvSpPr>
              <a:spLocks noChangeArrowheads="1"/>
            </p:cNvSpPr>
            <p:nvPr/>
          </p:nvSpPr>
          <p:spPr bwMode="auto">
            <a:xfrm>
              <a:off x="7489464" y="3421519"/>
              <a:ext cx="1393010"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a:latin typeface="+mn-lt"/>
                  <a:ea typeface="MS PGothic" panose="020B0600070205080204" pitchFamily="34" charset="-128"/>
                  <a:cs typeface="Arial" panose="020B0604020202020204" pitchFamily="34" charset="0"/>
                </a:rPr>
                <a:t>12 (3.8%)</a:t>
              </a:r>
              <a:endParaRPr lang="en-US" altLang="en-US" sz="2844" baseline="30000">
                <a:latin typeface="+mn-lt"/>
                <a:ea typeface="MS PGothic" panose="020B0600070205080204" pitchFamily="34" charset="-128"/>
                <a:cs typeface="Arial" panose="020B0604020202020204" pitchFamily="34" charset="0"/>
              </a:endParaRPr>
            </a:p>
          </p:txBody>
        </p:sp>
        <p:sp>
          <p:nvSpPr>
            <p:cNvPr id="304139" name="Rectangle 7">
              <a:extLst>
                <a:ext uri="{FF2B5EF4-FFF2-40B4-BE49-F238E27FC236}">
                  <a16:creationId xmlns:a16="http://schemas.microsoft.com/office/drawing/2014/main" id="{88FA6F59-87DE-7D85-899A-7CBC13A9F3B5}"/>
                </a:ext>
              </a:extLst>
            </p:cNvPr>
            <p:cNvSpPr>
              <a:spLocks noChangeArrowheads="1"/>
            </p:cNvSpPr>
            <p:nvPr/>
          </p:nvSpPr>
          <p:spPr bwMode="auto">
            <a:xfrm>
              <a:off x="1228608" y="4010302"/>
              <a:ext cx="1271182"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a:latin typeface="+mn-lt"/>
                  <a:ea typeface="MS PGothic" panose="020B0600070205080204" pitchFamily="34" charset="-128"/>
                  <a:cs typeface="Arial" panose="020B0604020202020204" pitchFamily="34" charset="0"/>
                </a:rPr>
                <a:t>Regional</a:t>
              </a:r>
              <a:endParaRPr lang="en-US" altLang="en-US" sz="2844" baseline="30000">
                <a:latin typeface="+mn-lt"/>
                <a:ea typeface="MS PGothic" panose="020B0600070205080204" pitchFamily="34" charset="-128"/>
                <a:cs typeface="Arial" panose="020B0604020202020204" pitchFamily="34" charset="0"/>
              </a:endParaRPr>
            </a:p>
          </p:txBody>
        </p:sp>
        <p:sp>
          <p:nvSpPr>
            <p:cNvPr id="304140" name="Rectangle 17">
              <a:extLst>
                <a:ext uri="{FF2B5EF4-FFF2-40B4-BE49-F238E27FC236}">
                  <a16:creationId xmlns:a16="http://schemas.microsoft.com/office/drawing/2014/main" id="{2C709668-A2BD-B804-6176-308555E82D00}"/>
                </a:ext>
              </a:extLst>
            </p:cNvPr>
            <p:cNvSpPr>
              <a:spLocks noChangeArrowheads="1"/>
            </p:cNvSpPr>
            <p:nvPr/>
          </p:nvSpPr>
          <p:spPr bwMode="auto">
            <a:xfrm>
              <a:off x="5220359" y="4010302"/>
              <a:ext cx="1208664"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2 (0.5%)</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1" name="Rectangle 23">
              <a:extLst>
                <a:ext uri="{FF2B5EF4-FFF2-40B4-BE49-F238E27FC236}">
                  <a16:creationId xmlns:a16="http://schemas.microsoft.com/office/drawing/2014/main" id="{3780C5D3-0685-A5FC-2F13-6039AAAAF873}"/>
                </a:ext>
              </a:extLst>
            </p:cNvPr>
            <p:cNvSpPr>
              <a:spLocks noChangeArrowheads="1"/>
            </p:cNvSpPr>
            <p:nvPr/>
          </p:nvSpPr>
          <p:spPr bwMode="auto">
            <a:xfrm>
              <a:off x="7632418" y="4010302"/>
              <a:ext cx="1208664"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5 (1.5%)</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2" name="Rectangle 8">
              <a:extLst>
                <a:ext uri="{FF2B5EF4-FFF2-40B4-BE49-F238E27FC236}">
                  <a16:creationId xmlns:a16="http://schemas.microsoft.com/office/drawing/2014/main" id="{10448FA9-F773-B57A-54F9-6EE2F8378C4B}"/>
                </a:ext>
              </a:extLst>
            </p:cNvPr>
            <p:cNvSpPr>
              <a:spLocks noChangeArrowheads="1"/>
            </p:cNvSpPr>
            <p:nvPr/>
          </p:nvSpPr>
          <p:spPr bwMode="auto">
            <a:xfrm>
              <a:off x="1228609" y="4540408"/>
              <a:ext cx="3757318"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a:latin typeface="+mn-lt"/>
                  <a:ea typeface="MS PGothic" panose="020B0600070205080204" pitchFamily="34" charset="-128"/>
                  <a:cs typeface="Arial" panose="020B0604020202020204" pitchFamily="34" charset="0"/>
                </a:rPr>
                <a:t>Total locoregional</a:t>
              </a:r>
            </a:p>
          </p:txBody>
        </p:sp>
        <p:sp>
          <p:nvSpPr>
            <p:cNvPr id="304143" name="Rectangle 18">
              <a:extLst>
                <a:ext uri="{FF2B5EF4-FFF2-40B4-BE49-F238E27FC236}">
                  <a16:creationId xmlns:a16="http://schemas.microsoft.com/office/drawing/2014/main" id="{87F5FF39-DB27-EBAA-D800-E67F22844785}"/>
                </a:ext>
              </a:extLst>
            </p:cNvPr>
            <p:cNvSpPr>
              <a:spLocks noChangeArrowheads="1"/>
            </p:cNvSpPr>
            <p:nvPr/>
          </p:nvSpPr>
          <p:spPr bwMode="auto">
            <a:xfrm>
              <a:off x="5137613" y="4540408"/>
              <a:ext cx="1393010"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21 (6.2%)</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4" name="Rectangle 24">
              <a:extLst>
                <a:ext uri="{FF2B5EF4-FFF2-40B4-BE49-F238E27FC236}">
                  <a16:creationId xmlns:a16="http://schemas.microsoft.com/office/drawing/2014/main" id="{1AB290EA-A29E-EA85-CA55-03134C0CEF29}"/>
                </a:ext>
              </a:extLst>
            </p:cNvPr>
            <p:cNvSpPr>
              <a:spLocks noChangeArrowheads="1"/>
            </p:cNvSpPr>
            <p:nvPr/>
          </p:nvSpPr>
          <p:spPr bwMode="auto">
            <a:xfrm>
              <a:off x="7549672" y="4540408"/>
              <a:ext cx="1393010"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a:latin typeface="+mn-lt"/>
                  <a:ea typeface="MS PGothic" panose="020B0600070205080204" pitchFamily="34" charset="-128"/>
                  <a:cs typeface="Arial" panose="020B0604020202020204" pitchFamily="34" charset="0"/>
                </a:rPr>
                <a:t>17 (5.3%)</a:t>
              </a:r>
              <a:endParaRPr lang="en-US" altLang="en-US" sz="2844" baseline="30000">
                <a:latin typeface="+mn-lt"/>
                <a:ea typeface="MS PGothic" panose="020B0600070205080204" pitchFamily="34" charset="-128"/>
                <a:cs typeface="Arial" panose="020B0604020202020204" pitchFamily="34" charset="0"/>
              </a:endParaRPr>
            </a:p>
          </p:txBody>
        </p:sp>
        <p:sp>
          <p:nvSpPr>
            <p:cNvPr id="304145" name="Rectangle 4">
              <a:extLst>
                <a:ext uri="{FF2B5EF4-FFF2-40B4-BE49-F238E27FC236}">
                  <a16:creationId xmlns:a16="http://schemas.microsoft.com/office/drawing/2014/main" id="{68DFB2B0-B4F1-75A6-0C96-40C8F2247EA3}"/>
                </a:ext>
              </a:extLst>
            </p:cNvPr>
            <p:cNvSpPr>
              <a:spLocks noChangeArrowheads="1"/>
            </p:cNvSpPr>
            <p:nvPr/>
          </p:nvSpPr>
          <p:spPr bwMode="auto">
            <a:xfrm>
              <a:off x="7290741" y="2041077"/>
              <a:ext cx="1721555" cy="105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US" altLang="en-US" sz="2844" dirty="0">
                <a:solidFill>
                  <a:srgbClr val="7A0000"/>
                </a:solidFill>
                <a:latin typeface="+mn-lt"/>
                <a:ea typeface="MS PGothic" panose="020B0600070205080204" pitchFamily="34" charset="-128"/>
                <a:cs typeface="Arial" panose="020B0604020202020204" pitchFamily="34" charset="0"/>
              </a:endParaRP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SLND </a:t>
              </a: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(N = 436)</a:t>
              </a:r>
              <a:endParaRPr lang="en-US" altLang="en-US" sz="2844" baseline="30000" dirty="0">
                <a:solidFill>
                  <a:srgbClr val="7A0000"/>
                </a:solidFill>
                <a:latin typeface="+mn-lt"/>
                <a:ea typeface="MS PGothic" panose="020B0600070205080204" pitchFamily="34" charset="-128"/>
                <a:cs typeface="Arial" panose="020B0604020202020204" pitchFamily="34" charset="0"/>
              </a:endParaRPr>
            </a:p>
          </p:txBody>
        </p:sp>
        <p:sp>
          <p:nvSpPr>
            <p:cNvPr id="304146" name="Rectangle 22">
              <a:extLst>
                <a:ext uri="{FF2B5EF4-FFF2-40B4-BE49-F238E27FC236}">
                  <a16:creationId xmlns:a16="http://schemas.microsoft.com/office/drawing/2014/main" id="{AEA7125D-9A39-4194-4982-F797CEDEFB95}"/>
                </a:ext>
              </a:extLst>
            </p:cNvPr>
            <p:cNvSpPr>
              <a:spLocks noChangeArrowheads="1"/>
            </p:cNvSpPr>
            <p:nvPr/>
          </p:nvSpPr>
          <p:spPr bwMode="auto">
            <a:xfrm>
              <a:off x="10151494" y="3421519"/>
              <a:ext cx="460061"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.13</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7" name="Rectangle 23">
              <a:extLst>
                <a:ext uri="{FF2B5EF4-FFF2-40B4-BE49-F238E27FC236}">
                  <a16:creationId xmlns:a16="http://schemas.microsoft.com/office/drawing/2014/main" id="{6111014D-1CFB-A62F-4AA0-BFDB9AC2DEA3}"/>
                </a:ext>
              </a:extLst>
            </p:cNvPr>
            <p:cNvSpPr>
              <a:spLocks noChangeArrowheads="1"/>
            </p:cNvSpPr>
            <p:nvPr/>
          </p:nvSpPr>
          <p:spPr bwMode="auto">
            <a:xfrm>
              <a:off x="10151494" y="4010302"/>
              <a:ext cx="460061"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.28</a:t>
              </a:r>
            </a:p>
          </p:txBody>
        </p:sp>
        <p:sp>
          <p:nvSpPr>
            <p:cNvPr id="304148" name="Rectangle 24">
              <a:extLst>
                <a:ext uri="{FF2B5EF4-FFF2-40B4-BE49-F238E27FC236}">
                  <a16:creationId xmlns:a16="http://schemas.microsoft.com/office/drawing/2014/main" id="{6552C3B2-1C5B-96B6-5A80-F5809C47DCF1}"/>
                </a:ext>
              </a:extLst>
            </p:cNvPr>
            <p:cNvSpPr>
              <a:spLocks noChangeArrowheads="1"/>
            </p:cNvSpPr>
            <p:nvPr/>
          </p:nvSpPr>
          <p:spPr bwMode="auto">
            <a:xfrm>
              <a:off x="10151494" y="4540408"/>
              <a:ext cx="460061"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.36</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9" name="Rectangle 4">
              <a:extLst>
                <a:ext uri="{FF2B5EF4-FFF2-40B4-BE49-F238E27FC236}">
                  <a16:creationId xmlns:a16="http://schemas.microsoft.com/office/drawing/2014/main" id="{7C934C37-50D8-DEEA-11F5-55041B72C99A}"/>
                </a:ext>
              </a:extLst>
            </p:cNvPr>
            <p:cNvSpPr>
              <a:spLocks noChangeArrowheads="1"/>
            </p:cNvSpPr>
            <p:nvPr/>
          </p:nvSpPr>
          <p:spPr bwMode="auto">
            <a:xfrm>
              <a:off x="9243517" y="2184727"/>
              <a:ext cx="1721556" cy="70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US" altLang="en-US" sz="2844" dirty="0">
                <a:solidFill>
                  <a:srgbClr val="7A0000"/>
                </a:solidFill>
                <a:latin typeface="+mn-lt"/>
                <a:ea typeface="MS PGothic" panose="020B0600070205080204" pitchFamily="34" charset="-128"/>
                <a:cs typeface="Arial" panose="020B0604020202020204" pitchFamily="34" charset="0"/>
              </a:endParaRPr>
            </a:p>
            <a:p>
              <a:pPr algn="ctr">
                <a:lnSpc>
                  <a:spcPct val="80000"/>
                </a:lnSpc>
              </a:pPr>
              <a:r>
                <a:rPr lang="en-US" altLang="en-US" sz="2844" i="1" dirty="0">
                  <a:solidFill>
                    <a:srgbClr val="7A0000"/>
                  </a:solidFill>
                  <a:latin typeface="+mn-lt"/>
                  <a:ea typeface="MS PGothic" panose="020B0600070205080204" pitchFamily="34" charset="-128"/>
                  <a:cs typeface="Arial" panose="020B0604020202020204" pitchFamily="34" charset="0"/>
                </a:rPr>
                <a:t>P</a:t>
              </a:r>
              <a:r>
                <a:rPr lang="en-US" altLang="en-US" sz="2844" dirty="0">
                  <a:solidFill>
                    <a:srgbClr val="7A0000"/>
                  </a:solidFill>
                  <a:latin typeface="+mn-lt"/>
                  <a:ea typeface="MS PGothic" panose="020B0600070205080204" pitchFamily="34" charset="-128"/>
                  <a:cs typeface="Arial" panose="020B0604020202020204" pitchFamily="34" charset="0"/>
                </a:rPr>
                <a:t> value</a:t>
              </a:r>
              <a:endParaRPr lang="en-US" altLang="en-US" sz="2844" baseline="30000" dirty="0">
                <a:solidFill>
                  <a:srgbClr val="7A0000"/>
                </a:solidFill>
                <a:latin typeface="+mn-lt"/>
                <a:ea typeface="MS PGothic" panose="020B0600070205080204" pitchFamily="34" charset="-128"/>
                <a:cs typeface="Arial" panose="020B0604020202020204" pitchFamily="34" charset="0"/>
              </a:endParaRPr>
            </a:p>
          </p:txBody>
        </p:sp>
      </p:grpSp>
      <p:sp>
        <p:nvSpPr>
          <p:cNvPr id="304151" name="Text Box 17">
            <a:extLst>
              <a:ext uri="{FF2B5EF4-FFF2-40B4-BE49-F238E27FC236}">
                <a16:creationId xmlns:a16="http://schemas.microsoft.com/office/drawing/2014/main" id="{050E686E-D875-FD26-065E-305435E5FC4F}"/>
              </a:ext>
            </a:extLst>
          </p:cNvPr>
          <p:cNvSpPr txBox="1">
            <a:spLocks noChangeArrowheads="1"/>
          </p:cNvSpPr>
          <p:nvPr/>
        </p:nvSpPr>
        <p:spPr bwMode="auto">
          <a:xfrm>
            <a:off x="128881" y="5417694"/>
            <a:ext cx="9384830"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44" dirty="0">
                <a:latin typeface="+mn-lt"/>
                <a:ea typeface="MS PGothic" panose="020B0600070205080204" pitchFamily="34" charset="-128"/>
                <a:cs typeface="Arial" panose="020B0604020202020204" pitchFamily="34" charset="0"/>
              </a:rPr>
              <a:t>Median follow-up = 9.25 years (111 months)</a:t>
            </a:r>
          </a:p>
        </p:txBody>
      </p:sp>
      <p:sp>
        <p:nvSpPr>
          <p:cNvPr id="2" name="Text Box 33">
            <a:extLst>
              <a:ext uri="{FF2B5EF4-FFF2-40B4-BE49-F238E27FC236}">
                <a16:creationId xmlns:a16="http://schemas.microsoft.com/office/drawing/2014/main" id="{22C911BE-C51E-8489-2C52-367DC755745B}"/>
              </a:ext>
            </a:extLst>
          </p:cNvPr>
          <p:cNvSpPr txBox="1">
            <a:spLocks noChangeArrowheads="1"/>
          </p:cNvSpPr>
          <p:nvPr/>
        </p:nvSpPr>
        <p:spPr bwMode="auto">
          <a:xfrm>
            <a:off x="3968986" y="6131603"/>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2016;264(3):413-20.</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4C930023-0FB0-9A32-90D8-390BB3E09741}"/>
              </a:ext>
            </a:extLst>
          </p:cNvPr>
          <p:cNvSpPr txBox="1"/>
          <p:nvPr/>
        </p:nvSpPr>
        <p:spPr>
          <a:xfrm>
            <a:off x="9200100" y="2971800"/>
            <a:ext cx="2991900" cy="1815882"/>
          </a:xfrm>
          <a:prstGeom prst="rect">
            <a:avLst/>
          </a:prstGeom>
          <a:noFill/>
          <a:ln w="38100">
            <a:solidFill>
              <a:srgbClr val="FF0000"/>
            </a:solidFill>
          </a:ln>
        </p:spPr>
        <p:txBody>
          <a:bodyPr wrap="square" rtlCol="0">
            <a:spAutoFit/>
          </a:bodyPr>
          <a:lstStyle/>
          <a:p>
            <a:pPr algn="ctr"/>
            <a:r>
              <a:rPr lang="en-US" sz="2800" dirty="0">
                <a:latin typeface="Arial" panose="020B0604020202020204" pitchFamily="34" charset="0"/>
                <a:cs typeface="Arial" panose="020B0604020202020204" pitchFamily="34" charset="0"/>
              </a:rPr>
              <a:t>No difference in locoregional events between the two groups</a:t>
            </a:r>
          </a:p>
        </p:txBody>
      </p:sp>
    </p:spTree>
    <p:extLst>
      <p:ext uri="{BB962C8B-B14F-4D97-AF65-F5344CB8AC3E}">
        <p14:creationId xmlns:p14="http://schemas.microsoft.com/office/powerpoint/2010/main" val="279766030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Text Box 2">
            <a:extLst>
              <a:ext uri="{FF2B5EF4-FFF2-40B4-BE49-F238E27FC236}">
                <a16:creationId xmlns:a16="http://schemas.microsoft.com/office/drawing/2014/main" id="{542A87E4-877B-6AFF-7EDD-FF110038F81E}"/>
              </a:ext>
            </a:extLst>
          </p:cNvPr>
          <p:cNvSpPr txBox="1">
            <a:spLocks noChangeArrowheads="1"/>
          </p:cNvSpPr>
          <p:nvPr/>
        </p:nvSpPr>
        <p:spPr bwMode="auto">
          <a:xfrm>
            <a:off x="1029171" y="-405459"/>
            <a:ext cx="10485496" cy="686741"/>
          </a:xfrm>
          <a:prstGeom prst="rect">
            <a:avLst/>
          </a:prstGeom>
          <a:noFill/>
          <a:ln>
            <a:noFill/>
          </a:ln>
          <a:effectLst/>
        </p:spPr>
        <p:txBody>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844">
              <a:solidFill>
                <a:schemeClr val="tx2"/>
              </a:solidFill>
              <a:effectLst>
                <a:outerShdw blurRad="38100" dist="38100" dir="2700000" algn="tl">
                  <a:srgbClr val="C0C0C0"/>
                </a:outerShdw>
              </a:effectLst>
            </a:endParaRPr>
          </a:p>
        </p:txBody>
      </p:sp>
      <p:sp>
        <p:nvSpPr>
          <p:cNvPr id="1144858" name="Rectangle 26">
            <a:extLst>
              <a:ext uri="{FF2B5EF4-FFF2-40B4-BE49-F238E27FC236}">
                <a16:creationId xmlns:a16="http://schemas.microsoft.com/office/drawing/2014/main" id="{D2500529-3168-4254-55F5-163A8A7670B5}"/>
              </a:ext>
            </a:extLst>
          </p:cNvPr>
          <p:cNvSpPr>
            <a:spLocks noGrp="1" noChangeArrowheads="1"/>
          </p:cNvSpPr>
          <p:nvPr>
            <p:ph type="title"/>
          </p:nvPr>
        </p:nvSpPr>
        <p:spPr>
          <a:xfrm>
            <a:off x="1780821" y="653942"/>
            <a:ext cx="8630356" cy="1071929"/>
          </a:xfrm>
          <a:noFill/>
        </p:spPr>
        <p:txBody>
          <a:bodyPr>
            <a:noAutofit/>
          </a:bodyPr>
          <a:lstStyle/>
          <a:p>
            <a:pPr algn="ctr" eaLnBrk="1" hangingPunct="1">
              <a:defRPr/>
            </a:pPr>
            <a:r>
              <a:rPr lang="en-US" altLang="en-US" dirty="0">
                <a:latin typeface="+mn-lt"/>
                <a:cs typeface="Arial" panose="020B0604020202020204" pitchFamily="34" charset="0"/>
              </a:rPr>
              <a:t>Comparison of 10-Year Regional </a:t>
            </a:r>
            <a:br>
              <a:rPr lang="en-US" altLang="en-US" dirty="0">
                <a:latin typeface="+mn-lt"/>
                <a:cs typeface="Arial" panose="020B0604020202020204" pitchFamily="34" charset="0"/>
              </a:rPr>
            </a:br>
            <a:r>
              <a:rPr lang="en-US" altLang="en-US" dirty="0">
                <a:latin typeface="+mn-lt"/>
                <a:cs typeface="Arial" panose="020B0604020202020204" pitchFamily="34" charset="0"/>
              </a:rPr>
              <a:t>Recurrence to Initial 5-Year Report</a:t>
            </a:r>
          </a:p>
        </p:txBody>
      </p:sp>
      <p:grpSp>
        <p:nvGrpSpPr>
          <p:cNvPr id="7" name="Group 6">
            <a:extLst>
              <a:ext uri="{FF2B5EF4-FFF2-40B4-BE49-F238E27FC236}">
                <a16:creationId xmlns:a16="http://schemas.microsoft.com/office/drawing/2014/main" id="{E53BF5D8-6AA2-8513-8FC3-039F7360C835}"/>
              </a:ext>
            </a:extLst>
          </p:cNvPr>
          <p:cNvGrpSpPr/>
          <p:nvPr/>
        </p:nvGrpSpPr>
        <p:grpSpPr>
          <a:xfrm>
            <a:off x="1920992" y="1780615"/>
            <a:ext cx="8350015" cy="3331155"/>
            <a:chOff x="993775" y="1830202"/>
            <a:chExt cx="7045325" cy="2810662"/>
          </a:xfrm>
        </p:grpSpPr>
        <p:sp>
          <p:nvSpPr>
            <p:cNvPr id="304131" name="Rectangle 4">
              <a:extLst>
                <a:ext uri="{FF2B5EF4-FFF2-40B4-BE49-F238E27FC236}">
                  <a16:creationId xmlns:a16="http://schemas.microsoft.com/office/drawing/2014/main" id="{26734084-5D00-9EEC-0D3E-7BE2B37B8AA8}"/>
                </a:ext>
              </a:extLst>
            </p:cNvPr>
            <p:cNvSpPr>
              <a:spLocks noChangeArrowheads="1"/>
            </p:cNvSpPr>
            <p:nvPr/>
          </p:nvSpPr>
          <p:spPr bwMode="auto">
            <a:xfrm>
              <a:off x="3769197" y="2341181"/>
              <a:ext cx="2178050" cy="5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US" altLang="en-US" sz="2844" dirty="0">
                <a:solidFill>
                  <a:srgbClr val="FFFF00"/>
                </a:solidFill>
                <a:latin typeface="+mn-lt"/>
                <a:ea typeface="MS PGothic" panose="020B0600070205080204" pitchFamily="34" charset="-128"/>
                <a:cs typeface="Arial" panose="020B0604020202020204" pitchFamily="34" charset="0"/>
              </a:endParaRP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By 5 </a:t>
              </a:r>
              <a:r>
                <a:rPr lang="en-US" altLang="en-US" sz="2844" dirty="0" err="1">
                  <a:solidFill>
                    <a:srgbClr val="7A0000"/>
                  </a:solidFill>
                  <a:latin typeface="+mn-lt"/>
                  <a:ea typeface="MS PGothic" panose="020B0600070205080204" pitchFamily="34" charset="-128"/>
                  <a:cs typeface="Arial" panose="020B0604020202020204" pitchFamily="34" charset="0"/>
                </a:rPr>
                <a:t>yrs</a:t>
              </a:r>
              <a:endParaRPr lang="en-US" altLang="en-US" sz="2844" dirty="0">
                <a:solidFill>
                  <a:srgbClr val="7A0000"/>
                </a:solidFill>
                <a:latin typeface="+mn-lt"/>
                <a:ea typeface="MS PGothic" panose="020B0600070205080204" pitchFamily="34" charset="-128"/>
                <a:cs typeface="Arial" panose="020B0604020202020204" pitchFamily="34" charset="0"/>
              </a:endParaRPr>
            </a:p>
          </p:txBody>
        </p:sp>
        <p:sp>
          <p:nvSpPr>
            <p:cNvPr id="304133" name="Line 12">
              <a:extLst>
                <a:ext uri="{FF2B5EF4-FFF2-40B4-BE49-F238E27FC236}">
                  <a16:creationId xmlns:a16="http://schemas.microsoft.com/office/drawing/2014/main" id="{8480C069-4330-3933-8EE0-81912F8616D3}"/>
                </a:ext>
              </a:extLst>
            </p:cNvPr>
            <p:cNvSpPr>
              <a:spLocks noChangeShapeType="1"/>
            </p:cNvSpPr>
            <p:nvPr/>
          </p:nvSpPr>
          <p:spPr bwMode="auto">
            <a:xfrm flipV="1">
              <a:off x="993775" y="4631769"/>
              <a:ext cx="7045325" cy="909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44">
                <a:latin typeface="+mn-lt"/>
              </a:endParaRPr>
            </a:p>
          </p:txBody>
        </p:sp>
        <p:sp>
          <p:nvSpPr>
            <p:cNvPr id="304134" name="Line 13">
              <a:extLst>
                <a:ext uri="{FF2B5EF4-FFF2-40B4-BE49-F238E27FC236}">
                  <a16:creationId xmlns:a16="http://schemas.microsoft.com/office/drawing/2014/main" id="{96E5FF96-6C71-7BDC-68CE-06C26E7CB391}"/>
                </a:ext>
              </a:extLst>
            </p:cNvPr>
            <p:cNvSpPr>
              <a:spLocks noChangeShapeType="1"/>
            </p:cNvSpPr>
            <p:nvPr/>
          </p:nvSpPr>
          <p:spPr bwMode="auto">
            <a:xfrm flipV="1">
              <a:off x="993775" y="3030537"/>
              <a:ext cx="7045325"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44">
                <a:latin typeface="+mn-lt"/>
              </a:endParaRPr>
            </a:p>
          </p:txBody>
        </p:sp>
        <p:sp>
          <p:nvSpPr>
            <p:cNvPr id="304136" name="Rectangle 5">
              <a:extLst>
                <a:ext uri="{FF2B5EF4-FFF2-40B4-BE49-F238E27FC236}">
                  <a16:creationId xmlns:a16="http://schemas.microsoft.com/office/drawing/2014/main" id="{D3D26B68-2B77-8454-6F3E-21975239CAD0}"/>
                </a:ext>
              </a:extLst>
            </p:cNvPr>
            <p:cNvSpPr>
              <a:spLocks noChangeArrowheads="1"/>
            </p:cNvSpPr>
            <p:nvPr/>
          </p:nvSpPr>
          <p:spPr bwMode="auto">
            <a:xfrm>
              <a:off x="1036638" y="3221038"/>
              <a:ext cx="696555"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dirty="0">
                  <a:latin typeface="+mn-lt"/>
                  <a:ea typeface="MS PGothic" panose="020B0600070205080204" pitchFamily="34" charset="-128"/>
                  <a:cs typeface="Arial" panose="020B0604020202020204" pitchFamily="34" charset="0"/>
                </a:rPr>
                <a:t>ALND</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37" name="Rectangle 16">
              <a:extLst>
                <a:ext uri="{FF2B5EF4-FFF2-40B4-BE49-F238E27FC236}">
                  <a16:creationId xmlns:a16="http://schemas.microsoft.com/office/drawing/2014/main" id="{E771AE72-22C5-C156-35A1-22B79F5D0B0A}"/>
                </a:ext>
              </a:extLst>
            </p:cNvPr>
            <p:cNvSpPr>
              <a:spLocks noChangeArrowheads="1"/>
            </p:cNvSpPr>
            <p:nvPr/>
          </p:nvSpPr>
          <p:spPr bwMode="auto">
            <a:xfrm>
              <a:off x="4490403" y="3221038"/>
              <a:ext cx="1019810"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2 (0.5%)</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38" name="Rectangle 22">
              <a:extLst>
                <a:ext uri="{FF2B5EF4-FFF2-40B4-BE49-F238E27FC236}">
                  <a16:creationId xmlns:a16="http://schemas.microsoft.com/office/drawing/2014/main" id="{E686C3CB-DDA0-6B76-3529-50C8638659CF}"/>
                </a:ext>
              </a:extLst>
            </p:cNvPr>
            <p:cNvSpPr>
              <a:spLocks noChangeArrowheads="1"/>
            </p:cNvSpPr>
            <p:nvPr/>
          </p:nvSpPr>
          <p:spPr bwMode="auto">
            <a:xfrm>
              <a:off x="6474778" y="3221038"/>
              <a:ext cx="1019810"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2 (0.5%)</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39" name="Rectangle 7">
              <a:extLst>
                <a:ext uri="{FF2B5EF4-FFF2-40B4-BE49-F238E27FC236}">
                  <a16:creationId xmlns:a16="http://schemas.microsoft.com/office/drawing/2014/main" id="{88FA6F59-87DE-7D85-899A-7CBC13A9F3B5}"/>
                </a:ext>
              </a:extLst>
            </p:cNvPr>
            <p:cNvSpPr>
              <a:spLocks noChangeArrowheads="1"/>
            </p:cNvSpPr>
            <p:nvPr/>
          </p:nvSpPr>
          <p:spPr bwMode="auto">
            <a:xfrm>
              <a:off x="1036638" y="4006850"/>
              <a:ext cx="660036"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dirty="0">
                  <a:latin typeface="+mn-lt"/>
                  <a:ea typeface="MS PGothic" panose="020B0600070205080204" pitchFamily="34" charset="-128"/>
                  <a:cs typeface="Arial" panose="020B0604020202020204" pitchFamily="34" charset="0"/>
                </a:rPr>
                <a:t>SLND</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0" name="Rectangle 17">
              <a:extLst>
                <a:ext uri="{FF2B5EF4-FFF2-40B4-BE49-F238E27FC236}">
                  <a16:creationId xmlns:a16="http://schemas.microsoft.com/office/drawing/2014/main" id="{2C709668-A2BD-B804-6176-308555E82D00}"/>
                </a:ext>
              </a:extLst>
            </p:cNvPr>
            <p:cNvSpPr>
              <a:spLocks noChangeArrowheads="1"/>
            </p:cNvSpPr>
            <p:nvPr/>
          </p:nvSpPr>
          <p:spPr bwMode="auto">
            <a:xfrm>
              <a:off x="4490402" y="4006850"/>
              <a:ext cx="1019810"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dirty="0">
                  <a:latin typeface="+mn-lt"/>
                  <a:ea typeface="MS PGothic" panose="020B0600070205080204" pitchFamily="34" charset="-128"/>
                  <a:cs typeface="Arial" panose="020B0604020202020204" pitchFamily="34" charset="0"/>
                </a:rPr>
                <a:t>4 (0.9%)</a:t>
              </a:r>
              <a:endParaRPr lang="en-US" altLang="en-US" sz="2844" baseline="30000" dirty="0">
                <a:latin typeface="+mn-lt"/>
                <a:ea typeface="MS PGothic" panose="020B0600070205080204" pitchFamily="34" charset="-128"/>
                <a:cs typeface="Arial" panose="020B0604020202020204" pitchFamily="34" charset="0"/>
              </a:endParaRPr>
            </a:p>
          </p:txBody>
        </p:sp>
        <p:sp>
          <p:nvSpPr>
            <p:cNvPr id="304141" name="Rectangle 23">
              <a:extLst>
                <a:ext uri="{FF2B5EF4-FFF2-40B4-BE49-F238E27FC236}">
                  <a16:creationId xmlns:a16="http://schemas.microsoft.com/office/drawing/2014/main" id="{3780C5D3-0685-A5FC-2F13-6039AAAAF873}"/>
                </a:ext>
              </a:extLst>
            </p:cNvPr>
            <p:cNvSpPr>
              <a:spLocks noChangeArrowheads="1"/>
            </p:cNvSpPr>
            <p:nvPr/>
          </p:nvSpPr>
          <p:spPr bwMode="auto">
            <a:xfrm>
              <a:off x="6439853" y="4006850"/>
              <a:ext cx="1019810"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2844">
                  <a:latin typeface="+mn-lt"/>
                  <a:ea typeface="MS PGothic" panose="020B0600070205080204" pitchFamily="34" charset="-128"/>
                  <a:cs typeface="Arial" panose="020B0604020202020204" pitchFamily="34" charset="0"/>
                </a:rPr>
                <a:t>5 (1.5%)</a:t>
              </a:r>
              <a:endParaRPr lang="en-US" altLang="en-US" sz="2844" baseline="30000">
                <a:latin typeface="+mn-lt"/>
                <a:ea typeface="MS PGothic" panose="020B0600070205080204" pitchFamily="34" charset="-128"/>
                <a:cs typeface="Arial" panose="020B0604020202020204" pitchFamily="34" charset="0"/>
              </a:endParaRPr>
            </a:p>
          </p:txBody>
        </p:sp>
        <p:sp>
          <p:nvSpPr>
            <p:cNvPr id="304145" name="Rectangle 4">
              <a:extLst>
                <a:ext uri="{FF2B5EF4-FFF2-40B4-BE49-F238E27FC236}">
                  <a16:creationId xmlns:a16="http://schemas.microsoft.com/office/drawing/2014/main" id="{68DFB2B0-B4F1-75A6-0C96-40C8F2247EA3}"/>
                </a:ext>
              </a:extLst>
            </p:cNvPr>
            <p:cNvSpPr>
              <a:spLocks noChangeArrowheads="1"/>
            </p:cNvSpPr>
            <p:nvPr/>
          </p:nvSpPr>
          <p:spPr bwMode="auto">
            <a:xfrm>
              <a:off x="6151563" y="2320492"/>
              <a:ext cx="1452562" cy="5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US" altLang="en-US" sz="2844" dirty="0">
                <a:solidFill>
                  <a:srgbClr val="FFFF00"/>
                </a:solidFill>
                <a:latin typeface="+mn-lt"/>
                <a:ea typeface="MS PGothic" panose="020B0600070205080204" pitchFamily="34" charset="-128"/>
                <a:cs typeface="Arial" panose="020B0604020202020204" pitchFamily="34" charset="0"/>
              </a:endParaRPr>
            </a:p>
            <a:p>
              <a:pPr algn="ctr">
                <a:lnSpc>
                  <a:spcPct val="80000"/>
                </a:lnSpc>
              </a:pPr>
              <a:r>
                <a:rPr lang="en-US" altLang="en-US" sz="2844" dirty="0">
                  <a:solidFill>
                    <a:srgbClr val="7A0000"/>
                  </a:solidFill>
                  <a:latin typeface="+mn-lt"/>
                  <a:ea typeface="MS PGothic" panose="020B0600070205080204" pitchFamily="34" charset="-128"/>
                  <a:cs typeface="Arial" panose="020B0604020202020204" pitchFamily="34" charset="0"/>
                </a:rPr>
                <a:t>By 10 </a:t>
              </a:r>
              <a:r>
                <a:rPr lang="en-US" altLang="en-US" sz="2844" dirty="0" err="1">
                  <a:solidFill>
                    <a:srgbClr val="7A0000"/>
                  </a:solidFill>
                  <a:latin typeface="+mn-lt"/>
                  <a:ea typeface="MS PGothic" panose="020B0600070205080204" pitchFamily="34" charset="-128"/>
                  <a:cs typeface="Arial" panose="020B0604020202020204" pitchFamily="34" charset="0"/>
                </a:rPr>
                <a:t>yrs</a:t>
              </a:r>
              <a:r>
                <a:rPr lang="en-US" altLang="en-US" sz="2844" dirty="0">
                  <a:solidFill>
                    <a:srgbClr val="7A0000"/>
                  </a:solidFill>
                  <a:latin typeface="+mn-lt"/>
                  <a:ea typeface="MS PGothic" panose="020B0600070205080204" pitchFamily="34" charset="-128"/>
                  <a:cs typeface="Arial" panose="020B0604020202020204" pitchFamily="34" charset="0"/>
                </a:rPr>
                <a:t> </a:t>
              </a:r>
            </a:p>
          </p:txBody>
        </p:sp>
        <p:sp>
          <p:nvSpPr>
            <p:cNvPr id="304150" name="Text Box 20">
              <a:extLst>
                <a:ext uri="{FF2B5EF4-FFF2-40B4-BE49-F238E27FC236}">
                  <a16:creationId xmlns:a16="http://schemas.microsoft.com/office/drawing/2014/main" id="{CAEBA732-B77D-4EEC-4424-F485C46ECA4D}"/>
                </a:ext>
              </a:extLst>
            </p:cNvPr>
            <p:cNvSpPr txBox="1">
              <a:spLocks noChangeArrowheads="1"/>
            </p:cNvSpPr>
            <p:nvPr/>
          </p:nvSpPr>
          <p:spPr bwMode="auto">
            <a:xfrm>
              <a:off x="4389040" y="1830202"/>
              <a:ext cx="3650060" cy="49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a:latin typeface="+mn-lt"/>
                  <a:ea typeface="MS PGothic" panose="020B0600070205080204" pitchFamily="34" charset="-128"/>
                </a:rPr>
                <a:t>Nodal Recurrence</a:t>
              </a:r>
            </a:p>
          </p:txBody>
        </p:sp>
      </p:grpSp>
      <p:sp>
        <p:nvSpPr>
          <p:cNvPr id="304151" name="Text Box 17">
            <a:extLst>
              <a:ext uri="{FF2B5EF4-FFF2-40B4-BE49-F238E27FC236}">
                <a16:creationId xmlns:a16="http://schemas.microsoft.com/office/drawing/2014/main" id="{050E686E-D875-FD26-065E-305435E5FC4F}"/>
              </a:ext>
            </a:extLst>
          </p:cNvPr>
          <p:cNvSpPr txBox="1">
            <a:spLocks noChangeArrowheads="1"/>
          </p:cNvSpPr>
          <p:nvPr/>
        </p:nvSpPr>
        <p:spPr bwMode="auto">
          <a:xfrm>
            <a:off x="402726" y="5234436"/>
            <a:ext cx="11469511"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44" b="1" i="1" dirty="0">
                <a:latin typeface="+mn-lt"/>
                <a:ea typeface="MS PGothic" panose="020B0600070205080204" pitchFamily="34" charset="-128"/>
                <a:cs typeface="Arial" panose="020B0604020202020204" pitchFamily="34" charset="0"/>
              </a:rPr>
              <a:t>Only one additional regional recurrence was seen after 5 years</a:t>
            </a:r>
          </a:p>
        </p:txBody>
      </p:sp>
      <p:sp>
        <p:nvSpPr>
          <p:cNvPr id="2" name="Text Box 33">
            <a:extLst>
              <a:ext uri="{FF2B5EF4-FFF2-40B4-BE49-F238E27FC236}">
                <a16:creationId xmlns:a16="http://schemas.microsoft.com/office/drawing/2014/main" id="{22C911BE-C51E-8489-2C52-367DC755745B}"/>
              </a:ext>
            </a:extLst>
          </p:cNvPr>
          <p:cNvSpPr txBox="1">
            <a:spLocks noChangeArrowheads="1"/>
          </p:cNvSpPr>
          <p:nvPr/>
        </p:nvSpPr>
        <p:spPr bwMode="auto">
          <a:xfrm>
            <a:off x="4010468" y="6096000"/>
            <a:ext cx="4254029" cy="7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2010;252(3):426-32.</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2016;264(3):413-20.</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a:extLst>
              <a:ext uri="{FF2B5EF4-FFF2-40B4-BE49-F238E27FC236}">
                <a16:creationId xmlns:a16="http://schemas.microsoft.com/office/drawing/2014/main" id="{827322F3-AA44-32B3-E09A-C514D1F4BD9E}"/>
              </a:ext>
            </a:extLst>
          </p:cNvPr>
          <p:cNvSpPr>
            <a:spLocks noGrp="1" noChangeArrowheads="1"/>
          </p:cNvSpPr>
          <p:nvPr>
            <p:ph type="title" idx="4294967295"/>
          </p:nvPr>
        </p:nvSpPr>
        <p:spPr>
          <a:xfrm>
            <a:off x="0" y="609600"/>
            <a:ext cx="12192000" cy="1354138"/>
          </a:xfrm>
        </p:spPr>
        <p:txBody>
          <a:bodyPr/>
          <a:lstStyle/>
          <a:p>
            <a:pPr algn="ctr" eaLnBrk="1" hangingPunct="1">
              <a:defRPr/>
            </a:pPr>
            <a:r>
              <a:rPr lang="en-US" altLang="en-US" dirty="0">
                <a:latin typeface="+mn-lt"/>
                <a:cs typeface="Arial" panose="020B0604020202020204" pitchFamily="34" charset="0"/>
              </a:rPr>
              <a:t>Adjuvant systemic therapy</a:t>
            </a:r>
          </a:p>
        </p:txBody>
      </p:sp>
      <p:graphicFrame>
        <p:nvGraphicFramePr>
          <p:cNvPr id="390198" name="Group 54">
            <a:extLst>
              <a:ext uri="{FF2B5EF4-FFF2-40B4-BE49-F238E27FC236}">
                <a16:creationId xmlns:a16="http://schemas.microsoft.com/office/drawing/2014/main" id="{D468EC07-1F63-055B-CF0E-48D7AFFCF1C3}"/>
              </a:ext>
            </a:extLst>
          </p:cNvPr>
          <p:cNvGraphicFramePr>
            <a:graphicFrameLocks noGrp="1"/>
          </p:cNvGraphicFramePr>
          <p:nvPr>
            <p:extLst>
              <p:ext uri="{D42A27DB-BD31-4B8C-83A1-F6EECF244321}">
                <p14:modId xmlns:p14="http://schemas.microsoft.com/office/powerpoint/2010/main" val="10883543"/>
              </p:ext>
            </p:extLst>
          </p:nvPr>
        </p:nvGraphicFramePr>
        <p:xfrm>
          <a:off x="1752600" y="1711063"/>
          <a:ext cx="8290278" cy="4446043"/>
        </p:xfrm>
        <a:graphic>
          <a:graphicData uri="http://schemas.openxmlformats.org/drawingml/2006/table">
            <a:tbl>
              <a:tblPr/>
              <a:tblGrid>
                <a:gridCol w="3532800">
                  <a:extLst>
                    <a:ext uri="{9D8B030D-6E8A-4147-A177-3AD203B41FA5}">
                      <a16:colId xmlns:a16="http://schemas.microsoft.com/office/drawing/2014/main" val="20000"/>
                    </a:ext>
                  </a:extLst>
                </a:gridCol>
                <a:gridCol w="2378739">
                  <a:extLst>
                    <a:ext uri="{9D8B030D-6E8A-4147-A177-3AD203B41FA5}">
                      <a16:colId xmlns:a16="http://schemas.microsoft.com/office/drawing/2014/main" val="20001"/>
                    </a:ext>
                  </a:extLst>
                </a:gridCol>
                <a:gridCol w="2378739">
                  <a:extLst>
                    <a:ext uri="{9D8B030D-6E8A-4147-A177-3AD203B41FA5}">
                      <a16:colId xmlns:a16="http://schemas.microsoft.com/office/drawing/2014/main" val="20002"/>
                    </a:ext>
                  </a:extLst>
                </a:gridCol>
              </a:tblGrid>
              <a:tr h="11883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300" b="0" i="0" u="none" strike="noStrike" cap="none" normalizeH="0" baseline="0" dirty="0">
                        <a:ln>
                          <a:noFill/>
                        </a:ln>
                        <a:solidFill>
                          <a:schemeClr val="tx1"/>
                        </a:solidFill>
                        <a:effectLst/>
                        <a:latin typeface="+mn-lt"/>
                        <a:cs typeface="Arial" pitchFamily="34" charset="0"/>
                      </a:endParaRPr>
                    </a:p>
                  </a:txBody>
                  <a:tcPr marL="121929" marR="121929" marT="54188" marB="541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ALND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N = 420</a:t>
                      </a:r>
                    </a:p>
                  </a:txBody>
                  <a:tcPr marL="121929" marR="121929" marT="54188" marB="541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SLND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N = 436</a:t>
                      </a:r>
                    </a:p>
                  </a:txBody>
                  <a:tcPr marL="121929" marR="121929" marT="54188" marB="541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7A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77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Chemotherapy</a:t>
                      </a:r>
                    </a:p>
                  </a:txBody>
                  <a:tcPr marL="121929" marR="121929" marT="54188" marB="541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57.9%</a:t>
                      </a:r>
                    </a:p>
                  </a:txBody>
                  <a:tcPr marL="121929" marR="121929" marT="54188" marB="541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58.0%</a:t>
                      </a:r>
                    </a:p>
                  </a:txBody>
                  <a:tcPr marL="121929" marR="121929" marT="54188" marB="541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7A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7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Hormonal therapy</a:t>
                      </a:r>
                    </a:p>
                  </a:txBody>
                  <a:tcPr marL="121929" marR="121929" marT="54188" marB="541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46.4%</a:t>
                      </a:r>
                    </a:p>
                  </a:txBody>
                  <a:tcPr marL="121929" marR="121929" marT="54188" marB="541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46.6%</a:t>
                      </a:r>
                    </a:p>
                  </a:txBody>
                  <a:tcPr marL="121929" marR="121929" marT="54188" marB="541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7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rgbClr val="44546A"/>
                          </a:solidFill>
                          <a:effectLst/>
                          <a:latin typeface="+mn-lt"/>
                          <a:cs typeface="Arial" pitchFamily="34" charset="0"/>
                        </a:rPr>
                        <a:t>Either/Both</a:t>
                      </a:r>
                    </a:p>
                  </a:txBody>
                  <a:tcPr marL="121929" marR="121929" marT="54188" marB="541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96.0%</a:t>
                      </a:r>
                    </a:p>
                  </a:txBody>
                  <a:tcPr marL="121929" marR="121929" marT="54188" marB="541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dirty="0">
                          <a:ln>
                            <a:noFill/>
                          </a:ln>
                          <a:solidFill>
                            <a:schemeClr val="tx1"/>
                          </a:solidFill>
                          <a:effectLst/>
                          <a:latin typeface="+mn-lt"/>
                          <a:cs typeface="Arial" pitchFamily="34" charset="0"/>
                        </a:rPr>
                        <a:t>97.0%</a:t>
                      </a:r>
                    </a:p>
                  </a:txBody>
                  <a:tcPr marL="121929" marR="121929" marT="54188" marB="541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 Box 33">
            <a:extLst>
              <a:ext uri="{FF2B5EF4-FFF2-40B4-BE49-F238E27FC236}">
                <a16:creationId xmlns:a16="http://schemas.microsoft.com/office/drawing/2014/main" id="{1A716CBA-0D3F-841A-61B5-44D4DE721FAE}"/>
              </a:ext>
            </a:extLst>
          </p:cNvPr>
          <p:cNvSpPr txBox="1">
            <a:spLocks noChangeArrowheads="1"/>
          </p:cNvSpPr>
          <p:nvPr/>
        </p:nvSpPr>
        <p:spPr bwMode="auto">
          <a:xfrm>
            <a:off x="3968985" y="6268001"/>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Giuliano AE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2016;264(3):413-20.</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BCBF05D6-D531-F613-EB43-B0088EED2469}"/>
              </a:ext>
            </a:extLst>
          </p:cNvPr>
          <p:cNvSpPr>
            <a:spLocks noGrp="1"/>
          </p:cNvSpPr>
          <p:nvPr>
            <p:ph type="title"/>
          </p:nvPr>
        </p:nvSpPr>
        <p:spPr>
          <a:xfrm>
            <a:off x="710259" y="-287867"/>
            <a:ext cx="10771482" cy="1964267"/>
          </a:xfrm>
        </p:spPr>
        <p:txBody>
          <a:bodyPr/>
          <a:lstStyle/>
          <a:p>
            <a:pPr algn="ctr" eaLnBrk="1" hangingPunct="1">
              <a:defRPr/>
            </a:pPr>
            <a:r>
              <a:rPr lang="en-US" altLang="en-US" dirty="0">
                <a:latin typeface="+mn-lt"/>
                <a:cs typeface="Arial" panose="020B0604020202020204" pitchFamily="34" charset="0"/>
              </a:rPr>
              <a:t>ACOSOG Z0011: OS and DFS</a:t>
            </a:r>
          </a:p>
        </p:txBody>
      </p:sp>
      <p:pic>
        <p:nvPicPr>
          <p:cNvPr id="309252" name="Picture 4">
            <a:extLst>
              <a:ext uri="{FF2B5EF4-FFF2-40B4-BE49-F238E27FC236}">
                <a16:creationId xmlns:a16="http://schemas.microsoft.com/office/drawing/2014/main" id="{0B463AAE-0488-8AA8-9E4D-E45017310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65" y="1068682"/>
            <a:ext cx="3883378" cy="428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3" name="Picture 5">
            <a:extLst>
              <a:ext uri="{FF2B5EF4-FFF2-40B4-BE49-F238E27FC236}">
                <a16:creationId xmlns:a16="http://schemas.microsoft.com/office/drawing/2014/main" id="{FA456CCA-1B21-3548-ABF1-8854A4F52F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8843" y="1066800"/>
            <a:ext cx="4154313" cy="426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4" name="Picture 6">
            <a:extLst>
              <a:ext uri="{FF2B5EF4-FFF2-40B4-BE49-F238E27FC236}">
                <a16:creationId xmlns:a16="http://schemas.microsoft.com/office/drawing/2014/main" id="{DB7DE4D2-4F12-79BC-40F2-4EF2BD5511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8309" y="1066800"/>
            <a:ext cx="3928533" cy="42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2EB244B-E287-79B9-C60D-AFC8EA81DADA}"/>
              </a:ext>
            </a:extLst>
          </p:cNvPr>
          <p:cNvSpPr txBox="1"/>
          <p:nvPr/>
        </p:nvSpPr>
        <p:spPr>
          <a:xfrm>
            <a:off x="8321322" y="6235987"/>
            <a:ext cx="3883378" cy="307777"/>
          </a:xfrm>
          <a:prstGeom prst="rect">
            <a:avLst/>
          </a:prstGeom>
          <a:noFill/>
        </p:spPr>
        <p:txBody>
          <a:bodyPr wrap="square">
            <a:spAutoFit/>
          </a:bodyPr>
          <a:lstStyle/>
          <a:p>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Giuliano AE et al.</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 JAMA.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2017;318(10):918-26 </a:t>
            </a:r>
            <a:endParaRPr lang="en-US" sz="1400" dirty="0">
              <a:latin typeface="Arial" panose="020B0604020202020204" pitchFamily="34" charset="0"/>
              <a:cs typeface="Arial" panose="020B0604020202020204" pitchFamily="34" charset="0"/>
            </a:endParaRPr>
          </a:p>
        </p:txBody>
      </p:sp>
      <p:sp>
        <p:nvSpPr>
          <p:cNvPr id="309251" name="Rectangle 3">
            <a:extLst>
              <a:ext uri="{FF2B5EF4-FFF2-40B4-BE49-F238E27FC236}">
                <a16:creationId xmlns:a16="http://schemas.microsoft.com/office/drawing/2014/main" id="{E8F6A4F9-5DA9-783E-0C06-23B98D57DF9E}"/>
              </a:ext>
            </a:extLst>
          </p:cNvPr>
          <p:cNvSpPr>
            <a:spLocks noChangeArrowheads="1"/>
          </p:cNvSpPr>
          <p:nvPr/>
        </p:nvSpPr>
        <p:spPr bwMode="auto">
          <a:xfrm>
            <a:off x="1257299" y="5356325"/>
            <a:ext cx="9677399" cy="830997"/>
          </a:xfrm>
          <a:prstGeom prst="rect">
            <a:avLst/>
          </a:prstGeom>
          <a:noFill/>
          <a:ln w="190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dirty="0">
                <a:solidFill>
                  <a:schemeClr val="tx1"/>
                </a:solidFill>
                <a:latin typeface="Arial" panose="020B0604020202020204" pitchFamily="34" charset="0"/>
                <a:ea typeface="MS PGothic" panose="020B0600070205080204" pitchFamily="34" charset="-128"/>
                <a:cs typeface="Arial" panose="020B0604020202020204" pitchFamily="34" charset="0"/>
              </a:rPr>
              <a:t>10-year overall and disease-free survival for patients treated with SLN alone was noninferior to survival for those treated with ALND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3">
            <a:extLst>
              <a:ext uri="{FF2B5EF4-FFF2-40B4-BE49-F238E27FC236}">
                <a16:creationId xmlns:a16="http://schemas.microsoft.com/office/drawing/2014/main" id="{65EEA906-B846-643A-BC6A-EA933255D4B2}"/>
              </a:ext>
            </a:extLst>
          </p:cNvPr>
          <p:cNvSpPr>
            <a:spLocks noChangeArrowheads="1"/>
          </p:cNvSpPr>
          <p:nvPr/>
        </p:nvSpPr>
        <p:spPr bwMode="auto">
          <a:xfrm>
            <a:off x="0" y="685800"/>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400" b="1" dirty="0">
                <a:solidFill>
                  <a:schemeClr val="tx1"/>
                </a:solidFill>
                <a:latin typeface="+mn-lt"/>
                <a:ea typeface="MS PGothic" panose="020B0600070205080204" pitchFamily="34" charset="-128"/>
                <a:cs typeface="Arial" panose="020B0604020202020204" pitchFamily="34" charset="0"/>
              </a:rPr>
              <a:t>Z0011: Conclusions</a:t>
            </a:r>
          </a:p>
        </p:txBody>
      </p:sp>
      <p:sp>
        <p:nvSpPr>
          <p:cNvPr id="310275" name="Content Placeholder 2">
            <a:extLst>
              <a:ext uri="{FF2B5EF4-FFF2-40B4-BE49-F238E27FC236}">
                <a16:creationId xmlns:a16="http://schemas.microsoft.com/office/drawing/2014/main" id="{FA936AD0-7C92-E1DA-6E87-6770C65DD2FC}"/>
              </a:ext>
            </a:extLst>
          </p:cNvPr>
          <p:cNvSpPr txBox="1">
            <a:spLocks/>
          </p:cNvSpPr>
          <p:nvPr/>
        </p:nvSpPr>
        <p:spPr bwMode="auto">
          <a:xfrm>
            <a:off x="1301750" y="2027767"/>
            <a:ext cx="95885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For patients with cT1-2 N0 breast cancer and 1-2+ SLN undergoing BCS with whole breast RT:</a:t>
            </a:r>
          </a:p>
          <a:p>
            <a:pPr lvl="1">
              <a:lnSpc>
                <a:spcPct val="100000"/>
              </a:lnSpc>
              <a:spcBef>
                <a:spcPct val="20000"/>
              </a:spcBef>
              <a:buClr>
                <a:srgbClr val="7A0000"/>
              </a:buClr>
              <a:buFontTx/>
              <a:buChar char="–"/>
            </a:pPr>
            <a:r>
              <a:rPr lang="en-US" altLang="en-US" dirty="0">
                <a:solidFill>
                  <a:schemeClr val="tx1"/>
                </a:solidFill>
                <a:latin typeface="+mn-lt"/>
                <a:ea typeface="MS PGothic" panose="020B0600070205080204" pitchFamily="34" charset="-128"/>
                <a:cs typeface="Arial" panose="020B0604020202020204" pitchFamily="34" charset="0"/>
              </a:rPr>
              <a:t>No improvement in regional control with ALND</a:t>
            </a:r>
          </a:p>
          <a:p>
            <a:pPr lvl="1">
              <a:lnSpc>
                <a:spcPct val="100000"/>
              </a:lnSpc>
              <a:spcBef>
                <a:spcPct val="20000"/>
              </a:spcBef>
              <a:buClr>
                <a:srgbClr val="7A0000"/>
              </a:buClr>
              <a:buFontTx/>
              <a:buChar char="–"/>
            </a:pPr>
            <a:r>
              <a:rPr lang="en-US" altLang="en-US" dirty="0">
                <a:solidFill>
                  <a:schemeClr val="tx1"/>
                </a:solidFill>
                <a:latin typeface="+mn-lt"/>
                <a:ea typeface="MS PGothic" panose="020B0600070205080204" pitchFamily="34" charset="-128"/>
                <a:cs typeface="Arial" panose="020B0604020202020204" pitchFamily="34" charset="0"/>
              </a:rPr>
              <a:t>No impact on 10-year survival</a:t>
            </a:r>
          </a:p>
          <a:p>
            <a:pPr>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Does not apply to:</a:t>
            </a:r>
          </a:p>
          <a:p>
            <a:pPr lvl="1">
              <a:lnSpc>
                <a:spcPct val="100000"/>
              </a:lnSpc>
              <a:spcBef>
                <a:spcPct val="20000"/>
              </a:spcBef>
              <a:buClr>
                <a:srgbClr val="7A0000"/>
              </a:buClr>
              <a:buFontTx/>
              <a:buChar char="–"/>
            </a:pPr>
            <a:r>
              <a:rPr lang="en-US" altLang="en-US" dirty="0">
                <a:solidFill>
                  <a:schemeClr val="tx1"/>
                </a:solidFill>
                <a:latin typeface="+mn-lt"/>
                <a:ea typeface="MS PGothic" panose="020B0600070205080204" pitchFamily="34" charset="-128"/>
                <a:cs typeface="Arial" panose="020B0604020202020204" pitchFamily="34" charset="0"/>
              </a:rPr>
              <a:t>Patients receiving neoadjuvant chemotherapy</a:t>
            </a:r>
          </a:p>
          <a:p>
            <a:pPr lvl="1">
              <a:lnSpc>
                <a:spcPct val="100000"/>
              </a:lnSpc>
              <a:spcBef>
                <a:spcPct val="20000"/>
              </a:spcBef>
              <a:buClr>
                <a:srgbClr val="7A0000"/>
              </a:buClr>
              <a:buFontTx/>
              <a:buChar char="–"/>
            </a:pPr>
            <a:r>
              <a:rPr lang="en-US" altLang="en-US" dirty="0">
                <a:solidFill>
                  <a:schemeClr val="tx1"/>
                </a:solidFill>
                <a:latin typeface="+mn-lt"/>
                <a:ea typeface="MS PGothic" panose="020B0600070205080204" pitchFamily="34" charset="-128"/>
                <a:cs typeface="Arial" panose="020B0604020202020204" pitchFamily="34" charset="0"/>
              </a:rPr>
              <a:t>Patients undergoing mastectomy</a:t>
            </a:r>
          </a:p>
          <a:p>
            <a:pPr lvl="1">
              <a:lnSpc>
                <a:spcPct val="100000"/>
              </a:lnSpc>
              <a:spcBef>
                <a:spcPct val="20000"/>
              </a:spcBef>
              <a:buClr>
                <a:srgbClr val="7A0000"/>
              </a:buClr>
              <a:buFontTx/>
              <a:buChar char="–"/>
            </a:pPr>
            <a:r>
              <a:rPr lang="en-US" altLang="en-US" dirty="0">
                <a:solidFill>
                  <a:schemeClr val="tx1"/>
                </a:solidFill>
                <a:latin typeface="+mn-lt"/>
                <a:ea typeface="MS PGothic" panose="020B0600070205080204" pitchFamily="34" charset="-128"/>
                <a:cs typeface="Arial" panose="020B0604020202020204" pitchFamily="34" charset="0"/>
              </a:rPr>
              <a:t>Patients receiving partial breast irradiation</a:t>
            </a:r>
          </a:p>
          <a:p>
            <a:pPr>
              <a:lnSpc>
                <a:spcPct val="100000"/>
              </a:lnSpc>
              <a:spcBef>
                <a:spcPct val="20000"/>
              </a:spcBef>
              <a:buClr>
                <a:srgbClr val="7A0000"/>
              </a:buClr>
              <a:buFontTx/>
              <a:buNone/>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A1E51DCA-21AB-2576-9D6E-F6B3C39E2787}"/>
              </a:ext>
            </a:extLst>
          </p:cNvPr>
          <p:cNvSpPr txBox="1"/>
          <p:nvPr/>
        </p:nvSpPr>
        <p:spPr>
          <a:xfrm>
            <a:off x="8321322" y="6235987"/>
            <a:ext cx="3883378" cy="307777"/>
          </a:xfrm>
          <a:prstGeom prst="rect">
            <a:avLst/>
          </a:prstGeom>
          <a:noFill/>
        </p:spPr>
        <p:txBody>
          <a:bodyPr wrap="square">
            <a:spAutoFit/>
          </a:bodyPr>
          <a:lstStyle/>
          <a:p>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Giuliano AE et al.</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 JAMA.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2017;318(10):918-26 </a:t>
            </a: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14A84239-D7C2-5E18-6D0C-29A8FB0429E6}"/>
              </a:ext>
            </a:extLst>
          </p:cNvPr>
          <p:cNvSpPr>
            <a:spLocks noGrp="1" noChangeArrowheads="1"/>
          </p:cNvSpPr>
          <p:nvPr>
            <p:ph type="title"/>
          </p:nvPr>
        </p:nvSpPr>
        <p:spPr>
          <a:xfrm>
            <a:off x="609600" y="1219200"/>
            <a:ext cx="10972800" cy="1499541"/>
          </a:xfrm>
        </p:spPr>
        <p:txBody>
          <a:bodyPr/>
          <a:lstStyle/>
          <a:p>
            <a:pPr eaLnBrk="1" hangingPunct="1">
              <a:defRPr/>
            </a:pPr>
            <a:r>
              <a:rPr lang="en-US" altLang="en-US" dirty="0">
                <a:latin typeface="+mn-lt"/>
                <a:cs typeface="Arial" panose="020B0604020202020204" pitchFamily="34" charset="0"/>
              </a:rPr>
              <a:t>Disclosure</a:t>
            </a:r>
          </a:p>
        </p:txBody>
      </p:sp>
      <p:sp>
        <p:nvSpPr>
          <p:cNvPr id="275459" name="Content Placeholder 1">
            <a:extLst>
              <a:ext uri="{FF2B5EF4-FFF2-40B4-BE49-F238E27FC236}">
                <a16:creationId xmlns:a16="http://schemas.microsoft.com/office/drawing/2014/main" id="{3D796D17-8C39-CED3-9C91-047C504F467D}"/>
              </a:ext>
            </a:extLst>
          </p:cNvPr>
          <p:cNvSpPr>
            <a:spLocks noGrp="1"/>
          </p:cNvSpPr>
          <p:nvPr>
            <p:ph idx="1"/>
          </p:nvPr>
        </p:nvSpPr>
        <p:spPr>
          <a:xfrm>
            <a:off x="1485900" y="2514600"/>
            <a:ext cx="9220200" cy="4449763"/>
          </a:xfrm>
        </p:spPr>
        <p:txBody>
          <a:bodyPr/>
          <a:lstStyle/>
          <a:p>
            <a:r>
              <a:rPr lang="en-US" altLang="en-US" dirty="0"/>
              <a:t>None</a:t>
            </a:r>
          </a:p>
          <a:p>
            <a:r>
              <a:rPr lang="en-US" altLang="en-US" dirty="0"/>
              <a:t>Many slides courtesy of and adapted from Dr. Henry </a:t>
            </a:r>
            <a:r>
              <a:rPr lang="en-US" altLang="en-US" dirty="0" err="1"/>
              <a:t>Kuerer</a:t>
            </a:r>
            <a:endParaRPr lang="en-US" altLang="en-US"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BC54E8-AD0E-2D6A-1419-BAB16AA1505E}"/>
              </a:ext>
            </a:extLst>
          </p:cNvPr>
          <p:cNvSpPr/>
          <p:nvPr/>
        </p:nvSpPr>
        <p:spPr>
          <a:xfrm>
            <a:off x="10820400" y="457200"/>
            <a:ext cx="12192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27" name="Rectangle 3">
            <a:extLst>
              <a:ext uri="{FF2B5EF4-FFF2-40B4-BE49-F238E27FC236}">
                <a16:creationId xmlns:a16="http://schemas.microsoft.com/office/drawing/2014/main" id="{B9F225DF-0711-39A4-D6D9-EC29A44112C8}"/>
              </a:ext>
            </a:extLst>
          </p:cNvPr>
          <p:cNvSpPr>
            <a:spLocks noGrp="1" noChangeArrowheads="1"/>
          </p:cNvSpPr>
          <p:nvPr>
            <p:ph type="title"/>
          </p:nvPr>
        </p:nvSpPr>
        <p:spPr>
          <a:xfrm>
            <a:off x="0" y="152400"/>
            <a:ext cx="12192000" cy="1964267"/>
          </a:xfrm>
        </p:spPr>
        <p:txBody>
          <a:bodyPr>
            <a:normAutofit/>
          </a:bodyPr>
          <a:lstStyle/>
          <a:p>
            <a:pPr algn="ctr" eaLnBrk="1" hangingPunct="1">
              <a:defRPr/>
            </a:pPr>
            <a:r>
              <a:rPr lang="en-US" altLang="en-US" sz="3319" dirty="0">
                <a:latin typeface="+mn-lt"/>
                <a:cs typeface="Arial" panose="020B0604020202020204" pitchFamily="34" charset="0"/>
              </a:rPr>
              <a:t>International Breast Cancer Study Group (IBCSG) Trial 23-01</a:t>
            </a:r>
          </a:p>
        </p:txBody>
      </p:sp>
      <p:sp>
        <p:nvSpPr>
          <p:cNvPr id="312324" name="Content Placeholder 2">
            <a:extLst>
              <a:ext uri="{FF2B5EF4-FFF2-40B4-BE49-F238E27FC236}">
                <a16:creationId xmlns:a16="http://schemas.microsoft.com/office/drawing/2014/main" id="{A9FDFAD1-71E9-D270-7DBE-A8BA0606F208}"/>
              </a:ext>
            </a:extLst>
          </p:cNvPr>
          <p:cNvSpPr txBox="1">
            <a:spLocks/>
          </p:cNvSpPr>
          <p:nvPr/>
        </p:nvSpPr>
        <p:spPr bwMode="auto">
          <a:xfrm>
            <a:off x="609600" y="1524000"/>
            <a:ext cx="10972800" cy="572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342900" indent="-3429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7A0000"/>
              </a:buClr>
              <a:buFontTx/>
              <a:buChar char="•"/>
            </a:pPr>
            <a:r>
              <a:rPr lang="en-US" altLang="en-US" dirty="0">
                <a:solidFill>
                  <a:srgbClr val="000000"/>
                </a:solidFill>
                <a:latin typeface="+mn-lt"/>
                <a:cs typeface="Arial" panose="020B0604020202020204" pitchFamily="34" charset="0"/>
              </a:rPr>
              <a:t>Phase III randomized trial of ALND vs SLND only</a:t>
            </a:r>
          </a:p>
          <a:p>
            <a:pPr>
              <a:spcBef>
                <a:spcPct val="20000"/>
              </a:spcBef>
              <a:buClr>
                <a:srgbClr val="7A0000"/>
              </a:buClr>
              <a:buFontTx/>
              <a:buChar char="•"/>
            </a:pPr>
            <a:r>
              <a:rPr lang="en-US" altLang="en-US" dirty="0">
                <a:solidFill>
                  <a:srgbClr val="000000"/>
                </a:solidFill>
                <a:latin typeface="+mn-lt"/>
                <a:cs typeface="Arial" panose="020B0604020202020204" pitchFamily="34" charset="0"/>
              </a:rPr>
              <a:t>cT1-2 N0 patients with </a:t>
            </a:r>
            <a:r>
              <a:rPr lang="en-US" altLang="en-US" dirty="0" err="1">
                <a:solidFill>
                  <a:srgbClr val="000000"/>
                </a:solidFill>
                <a:latin typeface="+mn-lt"/>
                <a:cs typeface="Arial" panose="020B0604020202020204" pitchFamily="34" charset="0"/>
              </a:rPr>
              <a:t>micromets</a:t>
            </a:r>
            <a:r>
              <a:rPr lang="en-US" altLang="en-US" dirty="0">
                <a:solidFill>
                  <a:srgbClr val="000000"/>
                </a:solidFill>
                <a:latin typeface="+mn-lt"/>
                <a:cs typeface="Arial" panose="020B0604020202020204" pitchFamily="34" charset="0"/>
              </a:rPr>
              <a:t> (≤ 2mm) in ≥ 1 SLN</a:t>
            </a:r>
          </a:p>
          <a:p>
            <a:pPr lvl="1">
              <a:spcBef>
                <a:spcPct val="20000"/>
              </a:spcBef>
              <a:buClr>
                <a:srgbClr val="7A0000"/>
              </a:buClr>
              <a:buFont typeface="Arial" panose="020B0604020202020204" pitchFamily="34" charset="0"/>
              <a:buChar char="•"/>
            </a:pPr>
            <a:r>
              <a:rPr lang="en-US" altLang="en-US" dirty="0">
                <a:solidFill>
                  <a:srgbClr val="000000"/>
                </a:solidFill>
                <a:latin typeface="+mn-lt"/>
                <a:cs typeface="Arial" panose="020B0604020202020204" pitchFamily="34" charset="0"/>
              </a:rPr>
              <a:t>In ALND group, 59 (13%) had additional positive nodes</a:t>
            </a:r>
          </a:p>
          <a:p>
            <a:pPr lvl="1">
              <a:spcBef>
                <a:spcPct val="20000"/>
              </a:spcBef>
              <a:buClr>
                <a:srgbClr val="7A0000"/>
              </a:buClr>
              <a:buFont typeface="Arial" panose="020B0604020202020204" pitchFamily="34" charset="0"/>
              <a:buChar char="•"/>
            </a:pPr>
            <a:r>
              <a:rPr lang="en-US" altLang="en-US" dirty="0">
                <a:solidFill>
                  <a:srgbClr val="000000"/>
                </a:solidFill>
                <a:latin typeface="+mn-lt"/>
                <a:cs typeface="Arial" panose="020B0604020202020204" pitchFamily="34" charset="0"/>
              </a:rPr>
              <a:t>9% of patients in each arm underwent mastectomy</a:t>
            </a:r>
          </a:p>
          <a:p>
            <a:pPr lvl="1">
              <a:spcBef>
                <a:spcPct val="20000"/>
              </a:spcBef>
              <a:buClr>
                <a:srgbClr val="7A0000"/>
              </a:buClr>
              <a:buFont typeface="Arial" panose="020B0604020202020204" pitchFamily="34" charset="0"/>
              <a:buChar char="•"/>
            </a:pPr>
            <a:r>
              <a:rPr lang="en-US" altLang="en-US" dirty="0">
                <a:solidFill>
                  <a:srgbClr val="000000"/>
                </a:solidFill>
                <a:latin typeface="+mn-lt"/>
                <a:cs typeface="Arial" panose="020B0604020202020204" pitchFamily="34" charset="0"/>
              </a:rPr>
              <a:t>Median follow-up = 9.7 </a:t>
            </a:r>
            <a:r>
              <a:rPr lang="en-US" altLang="en-US" dirty="0" err="1">
                <a:solidFill>
                  <a:srgbClr val="000000"/>
                </a:solidFill>
                <a:latin typeface="+mn-lt"/>
                <a:cs typeface="Arial" panose="020B0604020202020204" pitchFamily="34" charset="0"/>
              </a:rPr>
              <a:t>yrs</a:t>
            </a:r>
            <a:endParaRPr lang="en-US" altLang="en-US" dirty="0">
              <a:solidFill>
                <a:srgbClr val="000000"/>
              </a:solidFill>
              <a:latin typeface="+mn-lt"/>
              <a:cs typeface="Arial" panose="020B0604020202020204" pitchFamily="34" charset="0"/>
            </a:endParaRPr>
          </a:p>
        </p:txBody>
      </p:sp>
      <p:graphicFrame>
        <p:nvGraphicFramePr>
          <p:cNvPr id="3" name="Table 2">
            <a:extLst>
              <a:ext uri="{FF2B5EF4-FFF2-40B4-BE49-F238E27FC236}">
                <a16:creationId xmlns:a16="http://schemas.microsoft.com/office/drawing/2014/main" id="{730719FC-F010-9C47-4309-D46675220CAC}"/>
              </a:ext>
            </a:extLst>
          </p:cNvPr>
          <p:cNvGraphicFramePr>
            <a:graphicFrameLocks noGrp="1"/>
          </p:cNvGraphicFramePr>
          <p:nvPr>
            <p:extLst>
              <p:ext uri="{D42A27DB-BD31-4B8C-83A1-F6EECF244321}">
                <p14:modId xmlns:p14="http://schemas.microsoft.com/office/powerpoint/2010/main" val="2400635484"/>
              </p:ext>
            </p:extLst>
          </p:nvPr>
        </p:nvGraphicFramePr>
        <p:xfrm>
          <a:off x="762000" y="3646116"/>
          <a:ext cx="7498643" cy="2781890"/>
        </p:xfrm>
        <a:graphic>
          <a:graphicData uri="http://schemas.openxmlformats.org/drawingml/2006/table">
            <a:tbl>
              <a:tblPr firstRow="1" bandRow="1">
                <a:tableStyleId>{073A0DAA-6AF3-43AB-8588-CEC1D06C72B9}</a:tableStyleId>
              </a:tblPr>
              <a:tblGrid>
                <a:gridCol w="2712911">
                  <a:extLst>
                    <a:ext uri="{9D8B030D-6E8A-4147-A177-3AD203B41FA5}">
                      <a16:colId xmlns:a16="http://schemas.microsoft.com/office/drawing/2014/main" val="20000"/>
                    </a:ext>
                  </a:extLst>
                </a:gridCol>
                <a:gridCol w="2392866">
                  <a:extLst>
                    <a:ext uri="{9D8B030D-6E8A-4147-A177-3AD203B41FA5}">
                      <a16:colId xmlns:a16="http://schemas.microsoft.com/office/drawing/2014/main" val="20001"/>
                    </a:ext>
                  </a:extLst>
                </a:gridCol>
                <a:gridCol w="2392866">
                  <a:extLst>
                    <a:ext uri="{9D8B030D-6E8A-4147-A177-3AD203B41FA5}">
                      <a16:colId xmlns:a16="http://schemas.microsoft.com/office/drawing/2014/main" val="20002"/>
                    </a:ext>
                  </a:extLst>
                </a:gridCol>
              </a:tblGrid>
              <a:tr h="683813">
                <a:tc>
                  <a:txBody>
                    <a:bodyPr/>
                    <a:lstStyle/>
                    <a:p>
                      <a:endParaRPr lang="en-US" sz="2100" dirty="0">
                        <a:solidFill>
                          <a:srgbClr val="44546A"/>
                        </a:solidFill>
                        <a:latin typeface="Arial" panose="020B0604020202020204" pitchFamily="34" charset="0"/>
                        <a:cs typeface="Arial" panose="020B0604020202020204" pitchFamily="34" charset="0"/>
                      </a:endParaRPr>
                    </a:p>
                  </a:txBody>
                  <a:tcPr marL="121906" marR="121906" marT="54161" marB="54161" anchor="ctr">
                    <a:lnB w="28575" cap="flat" cmpd="sng" algn="ctr">
                      <a:solidFill>
                        <a:srgbClr val="7A0000"/>
                      </a:solidFill>
                      <a:prstDash val="solid"/>
                      <a:round/>
                      <a:headEnd type="none" w="med" len="med"/>
                      <a:tailEnd type="none" w="med" len="med"/>
                    </a:lnB>
                    <a:noFill/>
                  </a:tcPr>
                </a:tc>
                <a:tc>
                  <a:txBody>
                    <a:bodyPr/>
                    <a:lstStyle/>
                    <a:p>
                      <a:pPr algn="ctr"/>
                      <a:r>
                        <a:rPr lang="en-US" sz="2100" dirty="0">
                          <a:solidFill>
                            <a:srgbClr val="44546A"/>
                          </a:solidFill>
                          <a:latin typeface="Arial" panose="020B0604020202020204" pitchFamily="34" charset="0"/>
                          <a:cs typeface="Arial" panose="020B0604020202020204" pitchFamily="34" charset="0"/>
                        </a:rPr>
                        <a:t>ALND</a:t>
                      </a:r>
                    </a:p>
                    <a:p>
                      <a:pPr algn="ctr"/>
                      <a:r>
                        <a:rPr lang="en-US" sz="2100" dirty="0">
                          <a:solidFill>
                            <a:srgbClr val="44546A"/>
                          </a:solidFill>
                          <a:latin typeface="Arial" panose="020B0604020202020204" pitchFamily="34" charset="0"/>
                          <a:cs typeface="Arial" panose="020B0604020202020204" pitchFamily="34" charset="0"/>
                        </a:rPr>
                        <a:t>N = 464</a:t>
                      </a:r>
                    </a:p>
                  </a:txBody>
                  <a:tcPr marL="121906" marR="121906" marT="54161" marB="54161" anchor="ctr">
                    <a:lnB w="28575" cap="flat" cmpd="sng" algn="ctr">
                      <a:solidFill>
                        <a:srgbClr val="7A0000"/>
                      </a:solidFill>
                      <a:prstDash val="solid"/>
                      <a:round/>
                      <a:headEnd type="none" w="med" len="med"/>
                      <a:tailEnd type="none" w="med" len="med"/>
                    </a:lnB>
                    <a:noFill/>
                  </a:tcPr>
                </a:tc>
                <a:tc>
                  <a:txBody>
                    <a:bodyPr/>
                    <a:lstStyle/>
                    <a:p>
                      <a:pPr algn="ctr"/>
                      <a:r>
                        <a:rPr lang="en-US" sz="2100" dirty="0">
                          <a:solidFill>
                            <a:srgbClr val="44546A"/>
                          </a:solidFill>
                          <a:latin typeface="Arial" panose="020B0604020202020204" pitchFamily="34" charset="0"/>
                          <a:cs typeface="Arial" panose="020B0604020202020204" pitchFamily="34" charset="0"/>
                        </a:rPr>
                        <a:t>SLND only</a:t>
                      </a:r>
                    </a:p>
                    <a:p>
                      <a:pPr algn="ctr"/>
                      <a:r>
                        <a:rPr lang="en-US" sz="2100" dirty="0">
                          <a:solidFill>
                            <a:srgbClr val="44546A"/>
                          </a:solidFill>
                          <a:latin typeface="Arial" panose="020B0604020202020204" pitchFamily="34" charset="0"/>
                          <a:cs typeface="Arial" panose="020B0604020202020204" pitchFamily="34" charset="0"/>
                        </a:rPr>
                        <a:t>N = 467</a:t>
                      </a:r>
                    </a:p>
                  </a:txBody>
                  <a:tcPr marL="121906" marR="121906" marT="54161" marB="54161" anchor="ctr">
                    <a:lnB w="28575" cap="flat" cmpd="sng" algn="ctr">
                      <a:solidFill>
                        <a:srgbClr val="7A0000"/>
                      </a:solidFill>
                      <a:prstDash val="solid"/>
                      <a:round/>
                      <a:headEnd type="none" w="med" len="med"/>
                      <a:tailEnd type="none" w="med" len="med"/>
                    </a:lnB>
                    <a:noFill/>
                  </a:tcPr>
                </a:tc>
                <a:extLst>
                  <a:ext uri="{0D108BD9-81ED-4DB2-BD59-A6C34878D82A}">
                    <a16:rowId xmlns:a16="http://schemas.microsoft.com/office/drawing/2014/main" val="10000"/>
                  </a:ext>
                </a:extLst>
              </a:tr>
              <a:tr h="391393">
                <a:tc>
                  <a:txBody>
                    <a:bodyPr/>
                    <a:lstStyle/>
                    <a:p>
                      <a:endParaRPr lang="en-US" sz="2100" dirty="0">
                        <a:solidFill>
                          <a:srgbClr val="44546A"/>
                        </a:solidFill>
                        <a:latin typeface="Arial" panose="020B0604020202020204" pitchFamily="34" charset="0"/>
                        <a:cs typeface="Arial" panose="020B0604020202020204" pitchFamily="34" charset="0"/>
                      </a:endParaRPr>
                    </a:p>
                  </a:txBody>
                  <a:tcPr marL="121906" marR="121906" marT="54161" marB="54161" anchor="ctr">
                    <a:lnT w="28575" cap="flat" cmpd="sng" algn="ctr">
                      <a:solidFill>
                        <a:srgbClr val="7A0000"/>
                      </a:solidFill>
                      <a:prstDash val="solid"/>
                      <a:round/>
                      <a:headEnd type="none" w="med" len="med"/>
                      <a:tailEnd type="none" w="med" len="med"/>
                    </a:lnT>
                    <a:noFill/>
                  </a:tcPr>
                </a:tc>
                <a:tc>
                  <a:txBody>
                    <a:bodyPr/>
                    <a:lstStyle/>
                    <a:p>
                      <a:pPr algn="ctr"/>
                      <a:endParaRPr lang="en-US" sz="2100" dirty="0">
                        <a:solidFill>
                          <a:srgbClr val="44546A"/>
                        </a:solidFill>
                        <a:latin typeface="Arial" panose="020B0604020202020204" pitchFamily="34" charset="0"/>
                        <a:cs typeface="Arial" panose="020B0604020202020204" pitchFamily="34" charset="0"/>
                      </a:endParaRPr>
                    </a:p>
                  </a:txBody>
                  <a:tcPr marL="121906" marR="121906" marT="54161" marB="54161" anchor="ctr">
                    <a:lnT w="28575" cap="flat" cmpd="sng" algn="ctr">
                      <a:solidFill>
                        <a:srgbClr val="7A0000"/>
                      </a:solidFill>
                      <a:prstDash val="solid"/>
                      <a:round/>
                      <a:headEnd type="none" w="med" len="med"/>
                      <a:tailEnd type="none" w="med" len="med"/>
                    </a:lnT>
                    <a:noFill/>
                  </a:tcPr>
                </a:tc>
                <a:tc>
                  <a:txBody>
                    <a:bodyPr/>
                    <a:lstStyle/>
                    <a:p>
                      <a:pPr algn="ctr"/>
                      <a:endParaRPr lang="en-US" sz="2100" dirty="0">
                        <a:solidFill>
                          <a:srgbClr val="44546A"/>
                        </a:solidFill>
                        <a:latin typeface="Arial" panose="020B0604020202020204" pitchFamily="34" charset="0"/>
                        <a:cs typeface="Arial" panose="020B0604020202020204" pitchFamily="34" charset="0"/>
                      </a:endParaRPr>
                    </a:p>
                  </a:txBody>
                  <a:tcPr marL="121906" marR="121906" marT="54161" marB="54161" anchor="ctr">
                    <a:lnT w="28575" cap="flat" cmpd="sng" algn="ctr">
                      <a:solidFill>
                        <a:srgbClr val="7A0000"/>
                      </a:solidFill>
                      <a:prstDash val="solid"/>
                      <a:round/>
                      <a:headEnd type="none" w="med" len="med"/>
                      <a:tailEnd type="none" w="med" len="med"/>
                    </a:lnT>
                    <a:noFill/>
                  </a:tcPr>
                </a:tc>
                <a:extLst>
                  <a:ext uri="{0D108BD9-81ED-4DB2-BD59-A6C34878D82A}">
                    <a16:rowId xmlns:a16="http://schemas.microsoft.com/office/drawing/2014/main" val="4114232544"/>
                  </a:ext>
                </a:extLst>
              </a:tr>
              <a:tr h="391393">
                <a:tc>
                  <a:txBody>
                    <a:bodyPr/>
                    <a:lstStyle/>
                    <a:p>
                      <a:r>
                        <a:rPr lang="en-US" sz="2100" dirty="0">
                          <a:solidFill>
                            <a:srgbClr val="44546A"/>
                          </a:solidFill>
                          <a:latin typeface="Arial" panose="020B0604020202020204" pitchFamily="34" charset="0"/>
                          <a:cs typeface="Arial" panose="020B0604020202020204" pitchFamily="34" charset="0"/>
                        </a:rPr>
                        <a:t>Local recurrence</a:t>
                      </a: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14 (3%)</a:t>
                      </a: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13 (3%)</a:t>
                      </a:r>
                    </a:p>
                  </a:txBody>
                  <a:tcPr marL="121906" marR="121906" marT="54161" marB="54161" anchor="ctr">
                    <a:noFill/>
                  </a:tcPr>
                </a:tc>
                <a:extLst>
                  <a:ext uri="{0D108BD9-81ED-4DB2-BD59-A6C34878D82A}">
                    <a16:rowId xmlns:a16="http://schemas.microsoft.com/office/drawing/2014/main" val="10001"/>
                  </a:ext>
                </a:extLst>
              </a:tr>
              <a:tr h="391393">
                <a:tc>
                  <a:txBody>
                    <a:bodyPr/>
                    <a:lstStyle/>
                    <a:p>
                      <a:r>
                        <a:rPr lang="en-US" sz="2100" dirty="0">
                          <a:solidFill>
                            <a:srgbClr val="44546A"/>
                          </a:solidFill>
                          <a:latin typeface="Arial" panose="020B0604020202020204" pitchFamily="34" charset="0"/>
                          <a:cs typeface="Arial" panose="020B0604020202020204" pitchFamily="34" charset="0"/>
                        </a:rPr>
                        <a:t>Regional recurrence</a:t>
                      </a: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3 (1%)</a:t>
                      </a: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9 (2%)</a:t>
                      </a:r>
                    </a:p>
                  </a:txBody>
                  <a:tcPr marL="121906" marR="121906" marT="54161" marB="54161" anchor="ctr">
                    <a:noFill/>
                  </a:tcPr>
                </a:tc>
                <a:extLst>
                  <a:ext uri="{0D108BD9-81ED-4DB2-BD59-A6C34878D82A}">
                    <a16:rowId xmlns:a16="http://schemas.microsoft.com/office/drawing/2014/main" val="10002"/>
                  </a:ext>
                </a:extLst>
              </a:tr>
              <a:tr h="683813">
                <a:tc>
                  <a:txBody>
                    <a:bodyPr/>
                    <a:lstStyle/>
                    <a:p>
                      <a:r>
                        <a:rPr lang="en-US" sz="2100" dirty="0">
                          <a:solidFill>
                            <a:srgbClr val="44546A"/>
                          </a:solidFill>
                          <a:latin typeface="Arial" panose="020B0604020202020204" pitchFamily="34" charset="0"/>
                          <a:cs typeface="Arial" panose="020B0604020202020204" pitchFamily="34" charset="0"/>
                        </a:rPr>
                        <a:t>Ipsilateral</a:t>
                      </a:r>
                      <a:r>
                        <a:rPr lang="en-US" sz="2100" baseline="0" dirty="0">
                          <a:solidFill>
                            <a:srgbClr val="44546A"/>
                          </a:solidFill>
                          <a:latin typeface="Arial" panose="020B0604020202020204" pitchFamily="34" charset="0"/>
                          <a:cs typeface="Arial" panose="020B0604020202020204" pitchFamily="34" charset="0"/>
                        </a:rPr>
                        <a:t> axillary failure</a:t>
                      </a:r>
                      <a:endParaRPr lang="en-US" sz="2100" dirty="0">
                        <a:solidFill>
                          <a:srgbClr val="44546A"/>
                        </a:solidFill>
                        <a:latin typeface="Arial" panose="020B0604020202020204" pitchFamily="34" charset="0"/>
                        <a:cs typeface="Arial" panose="020B0604020202020204" pitchFamily="34" charset="0"/>
                      </a:endParaRP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2 (&lt;1%)</a:t>
                      </a:r>
                    </a:p>
                  </a:txBody>
                  <a:tcPr marL="121906" marR="121906" marT="54161" marB="54161" anchor="ctr">
                    <a:noFill/>
                  </a:tcPr>
                </a:tc>
                <a:tc>
                  <a:txBody>
                    <a:bodyPr/>
                    <a:lstStyle/>
                    <a:p>
                      <a:pPr algn="ctr"/>
                      <a:r>
                        <a:rPr lang="en-US" sz="2100" dirty="0">
                          <a:latin typeface="Arial" panose="020B0604020202020204" pitchFamily="34" charset="0"/>
                          <a:cs typeface="Arial" panose="020B0604020202020204" pitchFamily="34" charset="0"/>
                        </a:rPr>
                        <a:t>8 (2%)</a:t>
                      </a:r>
                    </a:p>
                  </a:txBody>
                  <a:tcPr marL="121906" marR="121906" marT="54161" marB="54161" anchor="ctr">
                    <a:noFill/>
                  </a:tcPr>
                </a:tc>
                <a:extLst>
                  <a:ext uri="{0D108BD9-81ED-4DB2-BD59-A6C34878D82A}">
                    <a16:rowId xmlns:a16="http://schemas.microsoft.com/office/drawing/2014/main" val="10003"/>
                  </a:ext>
                </a:extLst>
              </a:tr>
            </a:tbl>
          </a:graphicData>
        </a:graphic>
      </p:graphicFrame>
      <p:sp>
        <p:nvSpPr>
          <p:cNvPr id="4" name="Text Box 33">
            <a:extLst>
              <a:ext uri="{FF2B5EF4-FFF2-40B4-BE49-F238E27FC236}">
                <a16:creationId xmlns:a16="http://schemas.microsoft.com/office/drawing/2014/main" id="{0E95003C-8AC3-210D-B317-B3E7B9B6B126}"/>
              </a:ext>
            </a:extLst>
          </p:cNvPr>
          <p:cNvSpPr txBox="1">
            <a:spLocks noChangeArrowheads="1"/>
          </p:cNvSpPr>
          <p:nvPr/>
        </p:nvSpPr>
        <p:spPr bwMode="auto">
          <a:xfrm>
            <a:off x="7717838" y="6172200"/>
            <a:ext cx="4626562"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Galimberti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V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2018;19(10):1385-93.</a:t>
            </a:r>
          </a:p>
          <a:p>
            <a:pP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D2CE1BF1-C09E-4A1C-E82C-302C40A68DCE}"/>
              </a:ext>
            </a:extLst>
          </p:cNvPr>
          <p:cNvSpPr txBox="1"/>
          <p:nvPr/>
        </p:nvSpPr>
        <p:spPr>
          <a:xfrm>
            <a:off x="8780828" y="4431830"/>
            <a:ext cx="2991900" cy="1631216"/>
          </a:xfrm>
          <a:prstGeom prst="rect">
            <a:avLst/>
          </a:prstGeom>
          <a:noFill/>
          <a:ln w="38100">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No difference in locoregional events between the two groups</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a:extLst>
              <a:ext uri="{FF2B5EF4-FFF2-40B4-BE49-F238E27FC236}">
                <a16:creationId xmlns:a16="http://schemas.microsoft.com/office/drawing/2014/main" id="{11EBB665-025B-A072-78A6-6146FC994E4B}"/>
              </a:ext>
            </a:extLst>
          </p:cNvPr>
          <p:cNvSpPr>
            <a:spLocks noGrp="1" noChangeArrowheads="1"/>
          </p:cNvSpPr>
          <p:nvPr>
            <p:ph type="title"/>
          </p:nvPr>
        </p:nvSpPr>
        <p:spPr>
          <a:xfrm>
            <a:off x="710259" y="173567"/>
            <a:ext cx="10771482" cy="1964267"/>
          </a:xfrm>
        </p:spPr>
        <p:txBody>
          <a:bodyPr>
            <a:normAutofit/>
          </a:bodyPr>
          <a:lstStyle/>
          <a:p>
            <a:pPr eaLnBrk="1" hangingPunct="1">
              <a:defRPr/>
            </a:pPr>
            <a:r>
              <a:rPr lang="en-US" altLang="en-US" sz="5215" dirty="0">
                <a:latin typeface="+mn-lt"/>
                <a:cs typeface="Arial" panose="020B0604020202020204" pitchFamily="34" charset="0"/>
              </a:rPr>
              <a:t>IBCSG 23-01 Survival</a:t>
            </a:r>
          </a:p>
        </p:txBody>
      </p:sp>
      <p:graphicFrame>
        <p:nvGraphicFramePr>
          <p:cNvPr id="3" name="Table 2">
            <a:extLst>
              <a:ext uri="{FF2B5EF4-FFF2-40B4-BE49-F238E27FC236}">
                <a16:creationId xmlns:a16="http://schemas.microsoft.com/office/drawing/2014/main" id="{BBBDDC66-EC35-A703-D5A5-417E2F6D8DFE}"/>
              </a:ext>
            </a:extLst>
          </p:cNvPr>
          <p:cNvGraphicFramePr>
            <a:graphicFrameLocks noGrp="1"/>
          </p:cNvGraphicFramePr>
          <p:nvPr>
            <p:extLst>
              <p:ext uri="{D42A27DB-BD31-4B8C-83A1-F6EECF244321}">
                <p14:modId xmlns:p14="http://schemas.microsoft.com/office/powerpoint/2010/main" val="2186287879"/>
              </p:ext>
            </p:extLst>
          </p:nvPr>
        </p:nvGraphicFramePr>
        <p:xfrm>
          <a:off x="697559" y="1773508"/>
          <a:ext cx="10600270" cy="1951096"/>
        </p:xfrm>
        <a:graphic>
          <a:graphicData uri="http://schemas.openxmlformats.org/drawingml/2006/table">
            <a:tbl>
              <a:tblPr firstRow="1" bandRow="1">
                <a:tableStyleId>{073A0DAA-6AF3-43AB-8588-CEC1D06C72B9}</a:tableStyleId>
              </a:tblPr>
              <a:tblGrid>
                <a:gridCol w="1794796">
                  <a:extLst>
                    <a:ext uri="{9D8B030D-6E8A-4147-A177-3AD203B41FA5}">
                      <a16:colId xmlns:a16="http://schemas.microsoft.com/office/drawing/2014/main" val="20000"/>
                    </a:ext>
                  </a:extLst>
                </a:gridCol>
                <a:gridCol w="1678962">
                  <a:extLst>
                    <a:ext uri="{9D8B030D-6E8A-4147-A177-3AD203B41FA5}">
                      <a16:colId xmlns:a16="http://schemas.microsoft.com/office/drawing/2014/main" val="20001"/>
                    </a:ext>
                  </a:extLst>
                </a:gridCol>
                <a:gridCol w="2207995">
                  <a:extLst>
                    <a:ext uri="{9D8B030D-6E8A-4147-A177-3AD203B41FA5}">
                      <a16:colId xmlns:a16="http://schemas.microsoft.com/office/drawing/2014/main" val="20002"/>
                    </a:ext>
                  </a:extLst>
                </a:gridCol>
                <a:gridCol w="3239555">
                  <a:extLst>
                    <a:ext uri="{9D8B030D-6E8A-4147-A177-3AD203B41FA5}">
                      <a16:colId xmlns:a16="http://schemas.microsoft.com/office/drawing/2014/main" val="20003"/>
                    </a:ext>
                  </a:extLst>
                </a:gridCol>
                <a:gridCol w="1678962">
                  <a:extLst>
                    <a:ext uri="{9D8B030D-6E8A-4147-A177-3AD203B41FA5}">
                      <a16:colId xmlns:a16="http://schemas.microsoft.com/office/drawing/2014/main" val="20004"/>
                    </a:ext>
                  </a:extLst>
                </a:gridCol>
              </a:tblGrid>
              <a:tr h="975548">
                <a:tc>
                  <a:txBody>
                    <a:bodyPr/>
                    <a:lstStyle/>
                    <a:p>
                      <a:endParaRPr lang="en-US" sz="2800" dirty="0">
                        <a:latin typeface="+mn-lt"/>
                        <a:cs typeface="Arial" panose="020B0604020202020204" pitchFamily="34" charset="0"/>
                      </a:endParaRPr>
                    </a:p>
                  </a:txBody>
                  <a:tcPr marL="121912" marR="121912" marT="54145" marB="54145" anchor="ctr">
                    <a:lnB w="28575" cap="flat" cmpd="sng" algn="ctr">
                      <a:solidFill>
                        <a:srgbClr val="7A0000"/>
                      </a:solidFill>
                      <a:prstDash val="solid"/>
                      <a:round/>
                      <a:headEnd type="none" w="med" len="med"/>
                      <a:tailEnd type="none" w="med" len="med"/>
                    </a:lnB>
                    <a:noFill/>
                  </a:tcPr>
                </a:tc>
                <a:tc>
                  <a:txBody>
                    <a:bodyPr/>
                    <a:lstStyle/>
                    <a:p>
                      <a:pPr algn="ctr"/>
                      <a:r>
                        <a:rPr lang="en-US" sz="2800" dirty="0">
                          <a:solidFill>
                            <a:srgbClr val="44546A"/>
                          </a:solidFill>
                          <a:latin typeface="+mn-lt"/>
                          <a:cs typeface="Arial" panose="020B0604020202020204" pitchFamily="34" charset="0"/>
                        </a:rPr>
                        <a:t>ALND</a:t>
                      </a:r>
                    </a:p>
                    <a:p>
                      <a:pPr algn="ctr"/>
                      <a:r>
                        <a:rPr lang="en-US" sz="2800" dirty="0">
                          <a:solidFill>
                            <a:srgbClr val="44546A"/>
                          </a:solidFill>
                          <a:latin typeface="+mn-lt"/>
                          <a:cs typeface="Arial" panose="020B0604020202020204" pitchFamily="34" charset="0"/>
                        </a:rPr>
                        <a:t>N = 464</a:t>
                      </a:r>
                    </a:p>
                  </a:txBody>
                  <a:tcPr marL="121912" marR="121912" marT="54145" marB="54145" anchor="ctr">
                    <a:lnB w="28575" cap="flat" cmpd="sng" algn="ctr">
                      <a:solidFill>
                        <a:srgbClr val="7A0000"/>
                      </a:solidFill>
                      <a:prstDash val="solid"/>
                      <a:round/>
                      <a:headEnd type="none" w="med" len="med"/>
                      <a:tailEnd type="none" w="med" len="med"/>
                    </a:lnB>
                    <a:noFill/>
                  </a:tcPr>
                </a:tc>
                <a:tc>
                  <a:txBody>
                    <a:bodyPr/>
                    <a:lstStyle/>
                    <a:p>
                      <a:pPr algn="ctr"/>
                      <a:r>
                        <a:rPr lang="en-US" sz="2800" dirty="0">
                          <a:solidFill>
                            <a:srgbClr val="44546A"/>
                          </a:solidFill>
                          <a:latin typeface="+mn-lt"/>
                          <a:cs typeface="Arial" panose="020B0604020202020204" pitchFamily="34" charset="0"/>
                        </a:rPr>
                        <a:t>SLND only</a:t>
                      </a:r>
                    </a:p>
                    <a:p>
                      <a:pPr algn="ctr"/>
                      <a:r>
                        <a:rPr lang="en-US" sz="2800" dirty="0">
                          <a:solidFill>
                            <a:srgbClr val="44546A"/>
                          </a:solidFill>
                          <a:latin typeface="+mn-lt"/>
                          <a:cs typeface="Arial" panose="020B0604020202020204" pitchFamily="34" charset="0"/>
                        </a:rPr>
                        <a:t>N = 467</a:t>
                      </a:r>
                    </a:p>
                  </a:txBody>
                  <a:tcPr marL="121912" marR="121912" marT="54145" marB="54145" anchor="ctr">
                    <a:lnB w="28575" cap="flat" cmpd="sng" algn="ctr">
                      <a:solidFill>
                        <a:srgbClr val="7A0000"/>
                      </a:solidFill>
                      <a:prstDash val="solid"/>
                      <a:round/>
                      <a:headEnd type="none" w="med" len="med"/>
                      <a:tailEnd type="none" w="med" len="med"/>
                    </a:lnB>
                    <a:noFill/>
                  </a:tcPr>
                </a:tc>
                <a:tc>
                  <a:txBody>
                    <a:bodyPr/>
                    <a:lstStyle/>
                    <a:p>
                      <a:pPr algn="ctr"/>
                      <a:r>
                        <a:rPr lang="en-US" sz="2800" dirty="0">
                          <a:solidFill>
                            <a:srgbClr val="44546A"/>
                          </a:solidFill>
                          <a:latin typeface="+mn-lt"/>
                          <a:cs typeface="Arial" panose="020B0604020202020204" pitchFamily="34" charset="0"/>
                        </a:rPr>
                        <a:t>HR</a:t>
                      </a:r>
                    </a:p>
                    <a:p>
                      <a:pPr algn="ctr"/>
                      <a:r>
                        <a:rPr lang="en-US" sz="2800" dirty="0">
                          <a:solidFill>
                            <a:srgbClr val="44546A"/>
                          </a:solidFill>
                          <a:latin typeface="+mn-lt"/>
                          <a:cs typeface="Arial" panose="020B0604020202020204" pitchFamily="34" charset="0"/>
                        </a:rPr>
                        <a:t> (95% CI)</a:t>
                      </a:r>
                    </a:p>
                  </a:txBody>
                  <a:tcPr marL="121912" marR="121912" marT="54145" marB="54145" anchor="ctr">
                    <a:lnB w="28575" cap="flat" cmpd="sng" algn="ctr">
                      <a:solidFill>
                        <a:srgbClr val="7A0000"/>
                      </a:solidFill>
                      <a:prstDash val="solid"/>
                      <a:round/>
                      <a:headEnd type="none" w="med" len="med"/>
                      <a:tailEnd type="none" w="med" len="med"/>
                    </a:lnB>
                    <a:noFill/>
                  </a:tcPr>
                </a:tc>
                <a:tc>
                  <a:txBody>
                    <a:bodyPr/>
                    <a:lstStyle/>
                    <a:p>
                      <a:pPr algn="ctr"/>
                      <a:r>
                        <a:rPr lang="en-US" sz="2800" i="1" dirty="0">
                          <a:solidFill>
                            <a:srgbClr val="44546A"/>
                          </a:solidFill>
                          <a:latin typeface="+mn-lt"/>
                          <a:cs typeface="Arial" panose="020B0604020202020204" pitchFamily="34" charset="0"/>
                        </a:rPr>
                        <a:t>P</a:t>
                      </a:r>
                      <a:r>
                        <a:rPr lang="en-US" sz="2800" dirty="0">
                          <a:solidFill>
                            <a:srgbClr val="44546A"/>
                          </a:solidFill>
                          <a:latin typeface="+mn-lt"/>
                          <a:cs typeface="Arial" panose="020B0604020202020204" pitchFamily="34" charset="0"/>
                        </a:rPr>
                        <a:t> value</a:t>
                      </a:r>
                    </a:p>
                  </a:txBody>
                  <a:tcPr marL="121912" marR="121912" marT="54145" marB="54145" anchor="ctr">
                    <a:lnB w="28575" cap="flat" cmpd="sng" algn="ctr">
                      <a:solidFill>
                        <a:srgbClr val="7A0000"/>
                      </a:solidFill>
                      <a:prstDash val="solid"/>
                      <a:round/>
                      <a:headEnd type="none" w="med" len="med"/>
                      <a:tailEnd type="none" w="med" len="med"/>
                    </a:lnB>
                    <a:noFill/>
                  </a:tcPr>
                </a:tc>
                <a:extLst>
                  <a:ext uri="{0D108BD9-81ED-4DB2-BD59-A6C34878D82A}">
                    <a16:rowId xmlns:a16="http://schemas.microsoft.com/office/drawing/2014/main" val="10000"/>
                  </a:ext>
                </a:extLst>
              </a:tr>
              <a:tr h="975548">
                <a:tc>
                  <a:txBody>
                    <a:bodyPr/>
                    <a:lstStyle/>
                    <a:p>
                      <a:r>
                        <a:rPr lang="en-US" sz="2800" dirty="0">
                          <a:latin typeface="+mn-lt"/>
                          <a:cs typeface="Arial" panose="020B0604020202020204" pitchFamily="34" charset="0"/>
                        </a:rPr>
                        <a:t>10 </a:t>
                      </a:r>
                      <a:r>
                        <a:rPr lang="en-US" sz="2800" dirty="0" err="1">
                          <a:latin typeface="+mn-lt"/>
                          <a:cs typeface="Arial" panose="020B0604020202020204" pitchFamily="34" charset="0"/>
                        </a:rPr>
                        <a:t>yr</a:t>
                      </a:r>
                      <a:r>
                        <a:rPr lang="en-US" sz="2800" dirty="0">
                          <a:latin typeface="+mn-lt"/>
                          <a:cs typeface="Arial" panose="020B0604020202020204" pitchFamily="34" charset="0"/>
                        </a:rPr>
                        <a:t> DFS</a:t>
                      </a:r>
                    </a:p>
                  </a:txBody>
                  <a:tcPr marL="121912" marR="121912" marT="54145" marB="54145" anchor="ctr">
                    <a:lnT w="28575" cap="flat" cmpd="sng" algn="ctr">
                      <a:solidFill>
                        <a:srgbClr val="7A0000"/>
                      </a:solidFill>
                      <a:prstDash val="solid"/>
                      <a:round/>
                      <a:headEnd type="none" w="med" len="med"/>
                      <a:tailEnd type="none" w="med" len="med"/>
                    </a:lnT>
                    <a:noFill/>
                  </a:tcPr>
                </a:tc>
                <a:tc>
                  <a:txBody>
                    <a:bodyPr/>
                    <a:lstStyle/>
                    <a:p>
                      <a:pPr algn="ctr"/>
                      <a:r>
                        <a:rPr lang="en-US" sz="2800" dirty="0">
                          <a:latin typeface="+mn-lt"/>
                          <a:cs typeface="Arial" panose="020B0604020202020204" pitchFamily="34" charset="0"/>
                        </a:rPr>
                        <a:t>74.9%</a:t>
                      </a:r>
                    </a:p>
                  </a:txBody>
                  <a:tcPr marL="121912" marR="121912" marT="54145" marB="54145" anchor="ctr">
                    <a:lnT w="28575" cap="flat" cmpd="sng" algn="ctr">
                      <a:solidFill>
                        <a:srgbClr val="7A0000"/>
                      </a:solidFill>
                      <a:prstDash val="solid"/>
                      <a:round/>
                      <a:headEnd type="none" w="med" len="med"/>
                      <a:tailEnd type="none" w="med" len="med"/>
                    </a:lnT>
                    <a:noFill/>
                  </a:tcPr>
                </a:tc>
                <a:tc>
                  <a:txBody>
                    <a:bodyPr/>
                    <a:lstStyle/>
                    <a:p>
                      <a:pPr algn="ctr"/>
                      <a:r>
                        <a:rPr lang="en-US" sz="2800" dirty="0">
                          <a:latin typeface="+mn-lt"/>
                          <a:cs typeface="Arial" panose="020B0604020202020204" pitchFamily="34" charset="0"/>
                        </a:rPr>
                        <a:t>76.8%</a:t>
                      </a:r>
                    </a:p>
                  </a:txBody>
                  <a:tcPr marL="121912" marR="121912" marT="54145" marB="54145" anchor="ctr">
                    <a:lnT w="28575" cap="flat" cmpd="sng" algn="ctr">
                      <a:solidFill>
                        <a:srgbClr val="7A0000"/>
                      </a:solidFill>
                      <a:prstDash val="solid"/>
                      <a:round/>
                      <a:headEnd type="none" w="med" len="med"/>
                      <a:tailEnd type="none" w="med" len="med"/>
                    </a:lnT>
                    <a:noFill/>
                  </a:tcPr>
                </a:tc>
                <a:tc>
                  <a:txBody>
                    <a:bodyPr/>
                    <a:lstStyle/>
                    <a:p>
                      <a:pPr algn="ctr"/>
                      <a:r>
                        <a:rPr lang="en-US" sz="2800" b="0" i="0" kern="1200" dirty="0">
                          <a:solidFill>
                            <a:schemeClr val="dk1"/>
                          </a:solidFill>
                          <a:effectLst/>
                          <a:latin typeface="+mn-lt"/>
                          <a:ea typeface="+mn-ea"/>
                          <a:cs typeface="Arial" panose="020B0604020202020204" pitchFamily="34" charset="0"/>
                        </a:rPr>
                        <a:t>0.85</a:t>
                      </a:r>
                    </a:p>
                    <a:p>
                      <a:pPr algn="ctr"/>
                      <a:r>
                        <a:rPr lang="en-US" sz="2800" b="0" i="0" kern="1200" dirty="0">
                          <a:solidFill>
                            <a:schemeClr val="dk1"/>
                          </a:solidFill>
                          <a:effectLst/>
                          <a:latin typeface="+mn-lt"/>
                          <a:ea typeface="+mn-ea"/>
                          <a:cs typeface="Arial" panose="020B0604020202020204" pitchFamily="34" charset="0"/>
                        </a:rPr>
                        <a:t>0.65-1.11</a:t>
                      </a:r>
                      <a:endParaRPr lang="en-US" sz="2800" dirty="0">
                        <a:latin typeface="+mn-lt"/>
                        <a:cs typeface="Arial" panose="020B0604020202020204" pitchFamily="34" charset="0"/>
                      </a:endParaRPr>
                    </a:p>
                  </a:txBody>
                  <a:tcPr marL="121912" marR="121912" marT="54145" marB="54145" anchor="ctr">
                    <a:lnT w="28575" cap="flat" cmpd="sng" algn="ctr">
                      <a:solidFill>
                        <a:srgbClr val="7A0000"/>
                      </a:solidFill>
                      <a:prstDash val="solid"/>
                      <a:round/>
                      <a:headEnd type="none" w="med" len="med"/>
                      <a:tailEnd type="none" w="med" len="med"/>
                    </a:lnT>
                    <a:noFill/>
                  </a:tcPr>
                </a:tc>
                <a:tc>
                  <a:txBody>
                    <a:bodyPr/>
                    <a:lstStyle/>
                    <a:p>
                      <a:pPr algn="ctr"/>
                      <a:r>
                        <a:rPr lang="en-US" sz="2800" dirty="0">
                          <a:latin typeface="+mn-lt"/>
                          <a:cs typeface="Arial" panose="020B0604020202020204" pitchFamily="34" charset="0"/>
                        </a:rPr>
                        <a:t>.24</a:t>
                      </a:r>
                    </a:p>
                  </a:txBody>
                  <a:tcPr marL="121912" marR="121912" marT="54145" marB="54145" anchor="ctr">
                    <a:lnT w="28575" cap="flat" cmpd="sng" algn="ctr">
                      <a:solidFill>
                        <a:srgbClr val="7A0000"/>
                      </a:solidFill>
                      <a:prstDash val="solid"/>
                      <a:round/>
                      <a:headEnd type="none" w="med" len="med"/>
                      <a:tailEnd type="none" w="med" len="med"/>
                    </a:lnT>
                    <a:noFill/>
                  </a:tcPr>
                </a:tc>
                <a:extLst>
                  <a:ext uri="{0D108BD9-81ED-4DB2-BD59-A6C34878D82A}">
                    <a16:rowId xmlns:a16="http://schemas.microsoft.com/office/drawing/2014/main" val="10001"/>
                  </a:ext>
                </a:extLst>
              </a:tr>
            </a:tbl>
          </a:graphicData>
        </a:graphic>
      </p:graphicFrame>
      <p:pic>
        <p:nvPicPr>
          <p:cNvPr id="314392" name="Picture 1">
            <a:extLst>
              <a:ext uri="{FF2B5EF4-FFF2-40B4-BE49-F238E27FC236}">
                <a16:creationId xmlns:a16="http://schemas.microsoft.com/office/drawing/2014/main" id="{884944E8-31FF-AA28-256A-414D616FF6EE}"/>
              </a:ext>
            </a:extLst>
          </p:cNvPr>
          <p:cNvPicPr>
            <a:picLocks noChangeAspect="1"/>
          </p:cNvPicPr>
          <p:nvPr/>
        </p:nvPicPr>
        <p:blipFill rotWithShape="1">
          <a:blip r:embed="rId3">
            <a:extLst>
              <a:ext uri="{28A0092B-C50C-407E-A947-70E740481C1C}">
                <a14:useLocalDpi xmlns:a14="http://schemas.microsoft.com/office/drawing/2010/main" val="0"/>
              </a:ext>
            </a:extLst>
          </a:blip>
          <a:srcRect l="167" t="1391" r="687" b="959"/>
          <a:stretch/>
        </p:blipFill>
        <p:spPr bwMode="auto">
          <a:xfrm>
            <a:off x="6172200" y="3741279"/>
            <a:ext cx="5020734" cy="25237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82F58F0B-10C8-FA1B-1F8C-CF83F3F9F7AA}"/>
              </a:ext>
            </a:extLst>
          </p:cNvPr>
          <p:cNvSpPr txBox="1">
            <a:spLocks noChangeArrowheads="1"/>
          </p:cNvSpPr>
          <p:nvPr/>
        </p:nvSpPr>
        <p:spPr>
          <a:xfrm>
            <a:off x="9601200" y="4038600"/>
            <a:ext cx="2362201" cy="1659467"/>
          </a:xfrm>
          <a:prstGeom prst="rect">
            <a:avLst/>
          </a:prstGeom>
        </p:spPr>
        <p:txBody>
          <a:bodyPr anchor="ctr">
            <a:normAutofit/>
          </a:bodyPr>
          <a:lstStyle>
            <a:lvl1pPr algn="l" rtl="0" eaLnBrk="1" fontAlgn="base" hangingPunct="1">
              <a:lnSpc>
                <a:spcPct val="90000"/>
              </a:lnSpc>
              <a:spcBef>
                <a:spcPct val="0"/>
              </a:spcBef>
              <a:spcAft>
                <a:spcPct val="0"/>
              </a:spcAft>
              <a:defRPr sz="4800" kern="1200" spc="-120">
                <a:solidFill>
                  <a:schemeClr val="accent1"/>
                </a:solidFill>
                <a:latin typeface="+mj-lt"/>
                <a:ea typeface="+mj-ea"/>
                <a:cs typeface="+mj-cs"/>
              </a:defRPr>
            </a:lvl1pPr>
            <a:lvl2pPr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2pPr>
            <a:lvl3pPr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3pPr>
            <a:lvl4pPr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4pPr>
            <a:lvl5pPr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a:defRPr/>
            </a:pPr>
            <a:r>
              <a:rPr lang="en-US" altLang="en-US" sz="3200" b="1" dirty="0">
                <a:solidFill>
                  <a:srgbClr val="44546A"/>
                </a:solidFill>
                <a:latin typeface="+mn-lt"/>
                <a:cs typeface="Arial" panose="020B0604020202020204" pitchFamily="34" charset="0"/>
              </a:rPr>
              <a:t>Overall Survival</a:t>
            </a:r>
          </a:p>
        </p:txBody>
      </p:sp>
      <p:sp>
        <p:nvSpPr>
          <p:cNvPr id="2" name="Text Box 33">
            <a:extLst>
              <a:ext uri="{FF2B5EF4-FFF2-40B4-BE49-F238E27FC236}">
                <a16:creationId xmlns:a16="http://schemas.microsoft.com/office/drawing/2014/main" id="{9064899D-CE6E-6A21-244D-6E8E708A863F}"/>
              </a:ext>
            </a:extLst>
          </p:cNvPr>
          <p:cNvSpPr txBox="1">
            <a:spLocks noChangeArrowheads="1"/>
          </p:cNvSpPr>
          <p:nvPr/>
        </p:nvSpPr>
        <p:spPr bwMode="auto">
          <a:xfrm>
            <a:off x="152400" y="6234239"/>
            <a:ext cx="5368806" cy="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600" dirty="0" err="1">
                <a:solidFill>
                  <a:srgbClr val="000000"/>
                </a:solidFill>
                <a:latin typeface="Arial" panose="020B0604020202020204" pitchFamily="34" charset="0"/>
                <a:ea typeface="MS PGothic" panose="020B0600070205080204" pitchFamily="34" charset="-128"/>
                <a:cs typeface="Arial" panose="020B0604020202020204" pitchFamily="34" charset="0"/>
              </a:rPr>
              <a:t>Galimberti</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 V et al. </a:t>
            </a:r>
            <a:r>
              <a:rPr lang="en-US" altLang="en-US" sz="16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 </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2018;19(10):1385-93.</a:t>
            </a:r>
          </a:p>
          <a:p>
            <a:pPr>
              <a:lnSpc>
                <a:spcPct val="100000"/>
              </a:lnSpc>
              <a:spcBef>
                <a:spcPct val="0"/>
              </a:spcBef>
              <a:buFontTx/>
              <a:buNone/>
            </a:pPr>
            <a:endPar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84ADA04B-DAE4-6A7D-832C-F49FA0D13817}"/>
              </a:ext>
            </a:extLst>
          </p:cNvPr>
          <p:cNvSpPr>
            <a:spLocks noChangeArrowheads="1"/>
          </p:cNvSpPr>
          <p:nvPr/>
        </p:nvSpPr>
        <p:spPr bwMode="auto">
          <a:xfrm>
            <a:off x="1143000" y="3898837"/>
            <a:ext cx="3886200" cy="1938992"/>
          </a:xfrm>
          <a:prstGeom prst="rect">
            <a:avLst/>
          </a:prstGeom>
          <a:noFill/>
          <a:ln w="190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dirty="0">
                <a:solidFill>
                  <a:schemeClr val="tx1"/>
                </a:solidFill>
                <a:latin typeface="Arial" panose="020B0604020202020204" pitchFamily="34" charset="0"/>
                <a:ea typeface="MS PGothic" panose="020B0600070205080204" pitchFamily="34" charset="-128"/>
                <a:cs typeface="Arial" panose="020B0604020202020204" pitchFamily="34" charset="0"/>
              </a:rPr>
              <a:t>10-year overall and disease-free survival for patients treated with SLN alone was noninferior to those treated with ALND</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a:extLst>
              <a:ext uri="{FF2B5EF4-FFF2-40B4-BE49-F238E27FC236}">
                <a16:creationId xmlns:a16="http://schemas.microsoft.com/office/drawing/2014/main" id="{B62E6CF9-F01B-6C1E-DC22-601DEE180EE2}"/>
              </a:ext>
            </a:extLst>
          </p:cNvPr>
          <p:cNvSpPr>
            <a:spLocks noGrp="1" noChangeArrowheads="1"/>
          </p:cNvSpPr>
          <p:nvPr>
            <p:ph type="title" idx="4294967295"/>
          </p:nvPr>
        </p:nvSpPr>
        <p:spPr>
          <a:xfrm>
            <a:off x="0" y="990600"/>
            <a:ext cx="12192000" cy="1354138"/>
          </a:xfrm>
        </p:spPr>
        <p:txBody>
          <a:bodyPr/>
          <a:lstStyle/>
          <a:p>
            <a:pPr eaLnBrk="1" hangingPunct="1">
              <a:defRPr/>
            </a:pPr>
            <a:r>
              <a:rPr lang="en-US" altLang="en-US" sz="4504" dirty="0">
                <a:latin typeface="+mn-lt"/>
                <a:cs typeface="Arial" panose="020B0604020202020204" pitchFamily="34" charset="0"/>
              </a:rPr>
              <a:t>Radiation Fields and RNI </a:t>
            </a:r>
            <a:br>
              <a:rPr lang="en-US" altLang="en-US" sz="4504" dirty="0">
                <a:latin typeface="+mn-lt"/>
                <a:cs typeface="Arial" panose="020B0604020202020204" pitchFamily="34" charset="0"/>
              </a:rPr>
            </a:br>
            <a:r>
              <a:rPr lang="en-US" altLang="en-US" sz="4504" dirty="0">
                <a:latin typeface="+mn-lt"/>
                <a:cs typeface="Arial" panose="020B0604020202020204" pitchFamily="34" charset="0"/>
              </a:rPr>
              <a:t>ACOSOG Z0011 (Alliance) Trial</a:t>
            </a:r>
          </a:p>
        </p:txBody>
      </p:sp>
      <p:sp>
        <p:nvSpPr>
          <p:cNvPr id="316419" name="Rectangle 3">
            <a:extLst>
              <a:ext uri="{FF2B5EF4-FFF2-40B4-BE49-F238E27FC236}">
                <a16:creationId xmlns:a16="http://schemas.microsoft.com/office/drawing/2014/main" id="{1CF4E26F-AC74-0D00-F7F3-85328250E8D1}"/>
              </a:ext>
            </a:extLst>
          </p:cNvPr>
          <p:cNvSpPr>
            <a:spLocks noChangeArrowheads="1"/>
          </p:cNvSpPr>
          <p:nvPr/>
        </p:nvSpPr>
        <p:spPr bwMode="auto">
          <a:xfrm>
            <a:off x="1295400" y="2446455"/>
            <a:ext cx="9601201" cy="342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Case report forms: 605 patients</a:t>
            </a:r>
          </a:p>
          <a:p>
            <a:pPr lvl="2" eaLnBrk="1" hangingPunct="1">
              <a:lnSpc>
                <a:spcPct val="100000"/>
              </a:lnSpc>
              <a:spcBef>
                <a:spcPct val="20000"/>
              </a:spcBef>
              <a:buClr>
                <a:srgbClr val="7A0000"/>
              </a:buClr>
              <a:buFontTx/>
              <a:buChar char="•"/>
            </a:pPr>
            <a:r>
              <a:rPr lang="en-US" altLang="en-US" sz="2400" i="0" dirty="0">
                <a:solidFill>
                  <a:schemeClr val="tx1"/>
                </a:solidFill>
                <a:latin typeface="+mn-lt"/>
                <a:ea typeface="MS PGothic" panose="020B0600070205080204" pitchFamily="34" charset="-128"/>
                <a:cs typeface="Arial" panose="020B0604020202020204" pitchFamily="34" charset="0"/>
              </a:rPr>
              <a:t>89% WB; 11% NO RADIOTHERAPY</a:t>
            </a:r>
          </a:p>
          <a:p>
            <a:pPr lvl="2" eaLnBrk="1" hangingPunct="1">
              <a:lnSpc>
                <a:spcPct val="100000"/>
              </a:lnSpc>
              <a:spcBef>
                <a:spcPct val="20000"/>
              </a:spcBef>
              <a:buClr>
                <a:srgbClr val="7A0000"/>
              </a:buClr>
              <a:buFontTx/>
              <a:buChar char="•"/>
            </a:pPr>
            <a:r>
              <a:rPr lang="en-US" altLang="en-US" sz="2400" i="0" dirty="0">
                <a:solidFill>
                  <a:schemeClr val="tx1"/>
                </a:solidFill>
                <a:latin typeface="+mn-lt"/>
                <a:ea typeface="MS PGothic" panose="020B0600070205080204" pitchFamily="34" charset="-128"/>
                <a:cs typeface="Arial" panose="020B0604020202020204" pitchFamily="34" charset="0"/>
              </a:rPr>
              <a:t>15% supraclavicular field</a:t>
            </a:r>
          </a:p>
          <a:p>
            <a:pPr eaLnBrk="1" hangingPunct="1">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228 detailed RT records</a:t>
            </a:r>
          </a:p>
          <a:p>
            <a:pPr lvl="2" eaLnBrk="1" hangingPunct="1">
              <a:lnSpc>
                <a:spcPct val="100000"/>
              </a:lnSpc>
              <a:spcBef>
                <a:spcPct val="20000"/>
              </a:spcBef>
              <a:buClr>
                <a:srgbClr val="7A0000"/>
              </a:buClr>
              <a:buFontTx/>
              <a:buChar char="•"/>
            </a:pPr>
            <a:r>
              <a:rPr lang="en-US" altLang="en-US" sz="2400" i="0" dirty="0">
                <a:solidFill>
                  <a:schemeClr val="tx1"/>
                </a:solidFill>
                <a:latin typeface="+mn-lt"/>
                <a:ea typeface="MS PGothic" panose="020B0600070205080204" pitchFamily="34" charset="-128"/>
                <a:cs typeface="Arial" panose="020B0604020202020204" pitchFamily="34" charset="0"/>
              </a:rPr>
              <a:t>81.1% tangents only, 18.9% ≥ 3 directed regional nodal RT fields, more common with greater nodal involvement (p&lt;0.001)</a:t>
            </a:r>
          </a:p>
          <a:p>
            <a:pPr lvl="2" eaLnBrk="1" hangingPunct="1">
              <a:lnSpc>
                <a:spcPct val="100000"/>
              </a:lnSpc>
              <a:spcBef>
                <a:spcPct val="20000"/>
              </a:spcBef>
              <a:buClr>
                <a:srgbClr val="7A0000"/>
              </a:buClr>
              <a:buFontTx/>
              <a:buChar char="•"/>
            </a:pPr>
            <a:r>
              <a:rPr lang="en-US" altLang="en-US" sz="2400" i="0" dirty="0">
                <a:solidFill>
                  <a:schemeClr val="tx1"/>
                </a:solidFill>
                <a:latin typeface="+mn-lt"/>
                <a:ea typeface="MS PGothic" panose="020B0600070205080204" pitchFamily="34" charset="-128"/>
                <a:cs typeface="Arial" panose="020B0604020202020204" pitchFamily="34" charset="0"/>
              </a:rPr>
              <a:t>High-tangents used </a:t>
            </a:r>
            <a:r>
              <a:rPr lang="en-US" altLang="en-US" sz="2400" i="0" dirty="0">
                <a:solidFill>
                  <a:schemeClr val="tx1"/>
                </a:solidFill>
                <a:latin typeface="+mn-lt"/>
                <a:ea typeface="MS PGothic" panose="020B0600070205080204" pitchFamily="34" charset="-128"/>
                <a:cs typeface="Arial" panose="020B0604020202020204" pitchFamily="34" charset="0"/>
                <a:sym typeface="Symbol" panose="05050102010706020507" pitchFamily="18" charset="2"/>
              </a:rPr>
              <a:t> </a:t>
            </a:r>
            <a:r>
              <a:rPr lang="en-US" altLang="en-US" sz="2400" i="0" dirty="0">
                <a:solidFill>
                  <a:schemeClr val="tx1"/>
                </a:solidFill>
                <a:latin typeface="+mn-lt"/>
                <a:ea typeface="MS PGothic" panose="020B0600070205080204" pitchFamily="34" charset="-128"/>
                <a:cs typeface="Arial" panose="020B0604020202020204" pitchFamily="34" charset="0"/>
              </a:rPr>
              <a:t>50% of patients each arm</a:t>
            </a:r>
          </a:p>
          <a:p>
            <a:pPr eaLnBrk="1" hangingPunct="1">
              <a:lnSpc>
                <a:spcPct val="100000"/>
              </a:lnSpc>
              <a:spcBef>
                <a:spcPct val="20000"/>
              </a:spcBef>
              <a:buFontTx/>
              <a:buNone/>
            </a:pPr>
            <a:endParaRPr lang="en-US" altLang="en-US" sz="403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 Box 33">
            <a:extLst>
              <a:ext uri="{FF2B5EF4-FFF2-40B4-BE49-F238E27FC236}">
                <a16:creationId xmlns:a16="http://schemas.microsoft.com/office/drawing/2014/main" id="{EA5D6DCB-1EA4-8848-A991-E8B54B63914D}"/>
              </a:ext>
            </a:extLst>
          </p:cNvPr>
          <p:cNvSpPr txBox="1">
            <a:spLocks noChangeArrowheads="1"/>
          </p:cNvSpPr>
          <p:nvPr/>
        </p:nvSpPr>
        <p:spPr bwMode="auto">
          <a:xfrm>
            <a:off x="3968986" y="5972928"/>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Jagsi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R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2014;32(32):3600-6.</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a:extLst>
              <a:ext uri="{FF2B5EF4-FFF2-40B4-BE49-F238E27FC236}">
                <a16:creationId xmlns:a16="http://schemas.microsoft.com/office/drawing/2014/main" id="{564CF5FB-AE54-6911-1099-4A983E080B29}"/>
              </a:ext>
            </a:extLst>
          </p:cNvPr>
          <p:cNvSpPr>
            <a:spLocks noGrp="1" noChangeArrowheads="1"/>
          </p:cNvSpPr>
          <p:nvPr>
            <p:ph type="title" idx="4294967295"/>
          </p:nvPr>
        </p:nvSpPr>
        <p:spPr>
          <a:xfrm>
            <a:off x="12700" y="1677756"/>
            <a:ext cx="12192000" cy="1354138"/>
          </a:xfrm>
        </p:spPr>
        <p:txBody>
          <a:bodyPr>
            <a:normAutofit/>
          </a:bodyPr>
          <a:lstStyle/>
          <a:p>
            <a:pPr eaLnBrk="1" hangingPunct="1">
              <a:defRPr/>
            </a:pPr>
            <a:r>
              <a:rPr lang="en-US" altLang="en-US" sz="4000" dirty="0">
                <a:latin typeface="+mn-lt"/>
                <a:cs typeface="Arial" panose="020B0604020202020204" pitchFamily="34" charset="0"/>
              </a:rPr>
              <a:t>Radiation Fields and RNI </a:t>
            </a:r>
            <a:br>
              <a:rPr lang="en-US" altLang="en-US" sz="4000" dirty="0">
                <a:latin typeface="+mn-lt"/>
                <a:cs typeface="Arial" panose="020B0604020202020204" pitchFamily="34" charset="0"/>
              </a:rPr>
            </a:br>
            <a:r>
              <a:rPr lang="en-US" altLang="en-US" sz="4000" dirty="0">
                <a:latin typeface="+mn-lt"/>
                <a:cs typeface="Arial" panose="020B0604020202020204" pitchFamily="34" charset="0"/>
              </a:rPr>
              <a:t>ACOSOG Z0011 (Alliance) Trial</a:t>
            </a:r>
          </a:p>
        </p:txBody>
      </p:sp>
      <p:sp>
        <p:nvSpPr>
          <p:cNvPr id="10245" name="Rectangle 3">
            <a:extLst>
              <a:ext uri="{FF2B5EF4-FFF2-40B4-BE49-F238E27FC236}">
                <a16:creationId xmlns:a16="http://schemas.microsoft.com/office/drawing/2014/main" id="{3156E551-DDA1-57EF-DEEA-720394B12AF2}"/>
              </a:ext>
            </a:extLst>
          </p:cNvPr>
          <p:cNvSpPr>
            <a:spLocks noChangeArrowheads="1"/>
          </p:cNvSpPr>
          <p:nvPr/>
        </p:nvSpPr>
        <p:spPr bwMode="auto">
          <a:xfrm>
            <a:off x="660400" y="3438295"/>
            <a:ext cx="10896600" cy="1600200"/>
          </a:xfrm>
          <a:prstGeom prst="rect">
            <a:avLst/>
          </a:prstGeom>
          <a:noFill/>
          <a:ln>
            <a:noFill/>
          </a:ln>
        </p:spPr>
        <p:txBody>
          <a:bodyPr lIns="130048" tIns="65024" rIns="130048" bIns="65024"/>
          <a:lstStyle>
            <a:lvl1pPr marL="342900" indent="-342900"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Clr>
                <a:srgbClr val="7A0000"/>
              </a:buClr>
              <a:defRPr/>
            </a:pPr>
            <a:r>
              <a:rPr lang="en-US" altLang="en-US" sz="2800" dirty="0"/>
              <a:t>No significant difference in RNI in SLN only versus ALND groups</a:t>
            </a:r>
          </a:p>
          <a:p>
            <a:pPr eaLnBrk="1" hangingPunct="1">
              <a:buClr>
                <a:srgbClr val="7A0000"/>
              </a:buClr>
              <a:defRPr/>
            </a:pPr>
            <a:r>
              <a:rPr lang="en-US" sz="2800" dirty="0"/>
              <a:t>The primary finding – that routine ALND is not necessary after +SLNB in one or two nodes– stands</a:t>
            </a:r>
          </a:p>
          <a:p>
            <a:pPr eaLnBrk="1" hangingPunct="1">
              <a:defRPr/>
            </a:pPr>
            <a:endParaRPr lang="en-US" altLang="en-US" sz="4030" dirty="0"/>
          </a:p>
          <a:p>
            <a:pPr indent="0" eaLnBrk="1" hangingPunct="1">
              <a:buNone/>
              <a:defRPr/>
            </a:pPr>
            <a:endParaRPr lang="en-US" altLang="en-US" sz="4030" dirty="0"/>
          </a:p>
        </p:txBody>
      </p:sp>
      <p:sp>
        <p:nvSpPr>
          <p:cNvPr id="2" name="Text Box 33">
            <a:extLst>
              <a:ext uri="{FF2B5EF4-FFF2-40B4-BE49-F238E27FC236}">
                <a16:creationId xmlns:a16="http://schemas.microsoft.com/office/drawing/2014/main" id="{988D96DB-87F7-5B4E-87E8-2B3BE086756B}"/>
              </a:ext>
            </a:extLst>
          </p:cNvPr>
          <p:cNvSpPr txBox="1">
            <a:spLocks noChangeArrowheads="1"/>
          </p:cNvSpPr>
          <p:nvPr/>
        </p:nvSpPr>
        <p:spPr bwMode="auto">
          <a:xfrm>
            <a:off x="3886200" y="5163793"/>
            <a:ext cx="4254029"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Jagsi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R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2014;32(32):3600-6.</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3">
            <a:extLst>
              <a:ext uri="{FF2B5EF4-FFF2-40B4-BE49-F238E27FC236}">
                <a16:creationId xmlns:a16="http://schemas.microsoft.com/office/drawing/2014/main" id="{ED365FA7-260F-4B9F-6505-BABDBF0082A7}"/>
              </a:ext>
            </a:extLst>
          </p:cNvPr>
          <p:cNvSpPr>
            <a:spLocks noChangeArrowheads="1"/>
          </p:cNvSpPr>
          <p:nvPr/>
        </p:nvSpPr>
        <p:spPr bwMode="auto">
          <a:xfrm>
            <a:off x="0" y="-544689"/>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endParaRPr lang="en-US" altLang="en-US" sz="5689" dirty="0">
              <a:solidFill>
                <a:schemeClr val="accent1"/>
              </a:solidFill>
              <a:latin typeface="Arial" panose="020B0604020202020204" pitchFamily="34" charset="0"/>
              <a:ea typeface="MS PGothic" panose="020B0600070205080204" pitchFamily="34" charset="-128"/>
              <a:cs typeface="Arial" panose="020B0604020202020204" pitchFamily="34" charset="0"/>
            </a:endParaRPr>
          </a:p>
        </p:txBody>
      </p:sp>
      <p:sp>
        <p:nvSpPr>
          <p:cNvPr id="320515" name="Rectangle 2">
            <a:extLst>
              <a:ext uri="{FF2B5EF4-FFF2-40B4-BE49-F238E27FC236}">
                <a16:creationId xmlns:a16="http://schemas.microsoft.com/office/drawing/2014/main" id="{297862CB-EAA0-201A-D94F-2C089FD4DBB9}"/>
              </a:ext>
            </a:extLst>
          </p:cNvPr>
          <p:cNvSpPr>
            <a:spLocks noChangeArrowheads="1"/>
          </p:cNvSpPr>
          <p:nvPr/>
        </p:nvSpPr>
        <p:spPr bwMode="auto">
          <a:xfrm>
            <a:off x="2590800" y="784578"/>
            <a:ext cx="7416800" cy="85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30000"/>
              </a:spcBef>
              <a:buClr>
                <a:schemeClr val="tx1"/>
              </a:buClr>
              <a:buFontTx/>
              <a:buNone/>
            </a:pPr>
            <a:r>
              <a:rPr lang="en-US" altLang="en-US" sz="5215" b="1" dirty="0">
                <a:solidFill>
                  <a:schemeClr val="tx1"/>
                </a:solidFill>
                <a:latin typeface="+mn-lt"/>
                <a:ea typeface="MS PGothic" panose="020B0600070205080204" pitchFamily="34" charset="-128"/>
                <a:cs typeface="Arial" panose="020B0604020202020204" pitchFamily="34" charset="0"/>
              </a:rPr>
              <a:t>Axillary Radiotherapy?</a:t>
            </a:r>
            <a:endParaRPr lang="en-US" altLang="en-US" sz="9482" b="1" i="1" dirty="0">
              <a:solidFill>
                <a:schemeClr val="tx1"/>
              </a:solidFill>
              <a:latin typeface="+mn-lt"/>
              <a:ea typeface="MS PGothic" panose="020B0600070205080204" pitchFamily="34" charset="-128"/>
              <a:cs typeface="Arial" panose="020B0604020202020204" pitchFamily="34" charset="0"/>
            </a:endParaRPr>
          </a:p>
        </p:txBody>
      </p:sp>
      <p:graphicFrame>
        <p:nvGraphicFramePr>
          <p:cNvPr id="320516" name="Object 1">
            <a:extLst>
              <a:ext uri="{FF2B5EF4-FFF2-40B4-BE49-F238E27FC236}">
                <a16:creationId xmlns:a16="http://schemas.microsoft.com/office/drawing/2014/main" id="{FD6276E9-D1F9-3317-7C0E-9F4D3F6D4C6D}"/>
              </a:ext>
            </a:extLst>
          </p:cNvPr>
          <p:cNvGraphicFramePr>
            <a:graphicFrameLocks noChangeAspect="1"/>
          </p:cNvGraphicFramePr>
          <p:nvPr>
            <p:extLst>
              <p:ext uri="{D42A27DB-BD31-4B8C-83A1-F6EECF244321}">
                <p14:modId xmlns:p14="http://schemas.microsoft.com/office/powerpoint/2010/main" val="3943018320"/>
              </p:ext>
            </p:extLst>
          </p:nvPr>
        </p:nvGraphicFramePr>
        <p:xfrm>
          <a:off x="3200400" y="1638145"/>
          <a:ext cx="5943600" cy="4646815"/>
        </p:xfrm>
        <a:graphic>
          <a:graphicData uri="http://schemas.openxmlformats.org/presentationml/2006/ole">
            <mc:AlternateContent xmlns:mc="http://schemas.openxmlformats.org/markup-compatibility/2006">
              <mc:Choice xmlns:v="urn:schemas-microsoft-com:vml" Requires="v">
                <p:oleObj name="Photo Editor Photo" r:id="rId3" imgW="6980952" imgH="5800000" progId="MSPhotoEd.3">
                  <p:embed/>
                </p:oleObj>
              </mc:Choice>
              <mc:Fallback>
                <p:oleObj name="Photo Editor Photo" r:id="rId3" imgW="6980952" imgH="5800000" progId="MSPhotoEd.3">
                  <p:embed/>
                  <p:pic>
                    <p:nvPicPr>
                      <p:cNvPr id="320516" name="Object 1">
                        <a:extLst>
                          <a:ext uri="{FF2B5EF4-FFF2-40B4-BE49-F238E27FC236}">
                            <a16:creationId xmlns:a16="http://schemas.microsoft.com/office/drawing/2014/main" id="{FD6276E9-D1F9-3317-7C0E-9F4D3F6D4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38145"/>
                        <a:ext cx="5943600" cy="4646815"/>
                      </a:xfrm>
                      <a:prstGeom prst="rect">
                        <a:avLst/>
                      </a:prstGeom>
                      <a:noFill/>
                      <a:ln>
                        <a:noFill/>
                      </a:ln>
                    </p:spPr>
                  </p:pic>
                </p:oleObj>
              </mc:Fallback>
            </mc:AlternateContent>
          </a:graphicData>
        </a:graphic>
      </p:graphicFrame>
      <p:sp>
        <p:nvSpPr>
          <p:cNvPr id="320517" name="TextBox 4">
            <a:extLst>
              <a:ext uri="{FF2B5EF4-FFF2-40B4-BE49-F238E27FC236}">
                <a16:creationId xmlns:a16="http://schemas.microsoft.com/office/drawing/2014/main" id="{879B2EA5-C354-1DB4-50D9-CE0AE992D193}"/>
              </a:ext>
            </a:extLst>
          </p:cNvPr>
          <p:cNvSpPr txBox="1">
            <a:spLocks noChangeArrowheads="1"/>
          </p:cNvSpPr>
          <p:nvPr/>
        </p:nvSpPr>
        <p:spPr bwMode="auto">
          <a:xfrm>
            <a:off x="4374444" y="3618619"/>
            <a:ext cx="821347" cy="12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7822">
                <a:solidFill>
                  <a:srgbClr val="FFFF00"/>
                </a:solidFill>
                <a:latin typeface="Times New Roman" panose="02020603050405020304" pitchFamily="18" charset="0"/>
                <a:ea typeface="MS PGothic" panose="020B0600070205080204" pitchFamily="34" charset="-128"/>
                <a:cs typeface="Arial" panose="020B0604020202020204" pitchFamily="34" charset="0"/>
              </a:rPr>
              <a:t>*</a:t>
            </a:r>
          </a:p>
        </p:txBody>
      </p:sp>
      <p:sp>
        <p:nvSpPr>
          <p:cNvPr id="3" name="TextBox 2">
            <a:extLst>
              <a:ext uri="{FF2B5EF4-FFF2-40B4-BE49-F238E27FC236}">
                <a16:creationId xmlns:a16="http://schemas.microsoft.com/office/drawing/2014/main" id="{4808A1CA-35B5-CD6E-9ED0-2A945FBB39E0}"/>
              </a:ext>
            </a:extLst>
          </p:cNvPr>
          <p:cNvSpPr txBox="1"/>
          <p:nvPr/>
        </p:nvSpPr>
        <p:spPr>
          <a:xfrm>
            <a:off x="6858000" y="6284960"/>
            <a:ext cx="6869016" cy="307777"/>
          </a:xfrm>
          <a:prstGeom prst="rect">
            <a:avLst/>
          </a:prstGeom>
          <a:noFill/>
        </p:spPr>
        <p:txBody>
          <a:bodyPr wrap="square">
            <a:spAutoFit/>
          </a:body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Jagsi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R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2014;32(32):3600-6.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62DE396-8B66-25DF-1F4A-572E48B52891}"/>
              </a:ext>
            </a:extLst>
          </p:cNvPr>
          <p:cNvSpPr>
            <a:spLocks noGrp="1" noChangeArrowheads="1"/>
          </p:cNvSpPr>
          <p:nvPr>
            <p:ph type="ctrTitle"/>
          </p:nvPr>
        </p:nvSpPr>
        <p:spPr>
          <a:xfrm>
            <a:off x="948265" y="2362200"/>
            <a:ext cx="10295467" cy="1354667"/>
          </a:xfrm>
        </p:spPr>
        <p:txBody>
          <a:bodyPr>
            <a:normAutofit fontScale="90000"/>
          </a:bodyPr>
          <a:lstStyle/>
          <a:p>
            <a:pPr eaLnBrk="1" hangingPunct="1">
              <a:defRPr/>
            </a:pPr>
            <a:r>
              <a:rPr lang="en-US" altLang="en-US" sz="4800" dirty="0">
                <a:latin typeface="+mn-lt"/>
                <a:cs typeface="Arial" panose="020B0604020202020204" pitchFamily="34" charset="0"/>
              </a:rPr>
              <a:t>Can Axillary </a:t>
            </a:r>
            <a:r>
              <a:rPr lang="en-US" altLang="en-US" sz="4800" i="1" dirty="0">
                <a:latin typeface="+mn-lt"/>
                <a:cs typeface="Arial" panose="020B0604020202020204" pitchFamily="34" charset="0"/>
              </a:rPr>
              <a:t>Radiation</a:t>
            </a:r>
            <a:r>
              <a:rPr lang="en-US" altLang="en-US" sz="4800" dirty="0">
                <a:latin typeface="+mn-lt"/>
                <a:cs typeface="Arial" panose="020B0604020202020204" pitchFamily="34" charset="0"/>
              </a:rPr>
              <a:t> Be Substituted for Completion Axillary Lymph Node Dissection </a:t>
            </a:r>
          </a:p>
        </p:txBody>
      </p:sp>
      <p:sp>
        <p:nvSpPr>
          <p:cNvPr id="69635" name="Rectangle 3">
            <a:extLst>
              <a:ext uri="{FF2B5EF4-FFF2-40B4-BE49-F238E27FC236}">
                <a16:creationId xmlns:a16="http://schemas.microsoft.com/office/drawing/2014/main" id="{19F6669D-CC25-58E4-582D-BD9A0CD1DAC8}"/>
              </a:ext>
            </a:extLst>
          </p:cNvPr>
          <p:cNvSpPr>
            <a:spLocks noGrp="1" noChangeArrowheads="1"/>
          </p:cNvSpPr>
          <p:nvPr>
            <p:ph type="subTitle" idx="1"/>
          </p:nvPr>
        </p:nvSpPr>
        <p:spPr>
          <a:xfrm>
            <a:off x="822676" y="4038600"/>
            <a:ext cx="10546646" cy="2077156"/>
          </a:xfrm>
        </p:spPr>
        <p:txBody>
          <a:bodyPr>
            <a:normAutofit/>
          </a:bodyPr>
          <a:lstStyle/>
          <a:p>
            <a:pPr eaLnBrk="1" hangingPunct="1">
              <a:defRPr/>
            </a:pPr>
            <a:r>
              <a:rPr lang="en-US" altLang="en-US" sz="3600" dirty="0">
                <a:solidFill>
                  <a:srgbClr val="44546A"/>
                </a:solidFill>
              </a:rPr>
              <a:t>When a Sentinel Lymph Node Contains Metastases?</a:t>
            </a:r>
          </a:p>
          <a:p>
            <a:pPr eaLnBrk="1" hangingPunct="1">
              <a:defRPr/>
            </a:pPr>
            <a:r>
              <a:rPr lang="en-US" altLang="en-US" sz="3600" i="1" dirty="0">
                <a:solidFill>
                  <a:srgbClr val="44546A"/>
                </a:solidFill>
              </a:rPr>
              <a:t>(Is it necessary?)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3">
            <a:extLst>
              <a:ext uri="{FF2B5EF4-FFF2-40B4-BE49-F238E27FC236}">
                <a16:creationId xmlns:a16="http://schemas.microsoft.com/office/drawing/2014/main" id="{883BCDBB-64E4-5186-59CF-B9BF7C8095E3}"/>
              </a:ext>
            </a:extLst>
          </p:cNvPr>
          <p:cNvSpPr>
            <a:spLocks noChangeArrowheads="1"/>
          </p:cNvSpPr>
          <p:nvPr/>
        </p:nvSpPr>
        <p:spPr bwMode="auto">
          <a:xfrm>
            <a:off x="0" y="359493"/>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000" b="1" dirty="0">
                <a:solidFill>
                  <a:schemeClr val="tx1"/>
                </a:solidFill>
                <a:latin typeface="+mn-lt"/>
                <a:ea typeface="MS PGothic" panose="020B0600070205080204" pitchFamily="34" charset="-128"/>
                <a:cs typeface="Arial" panose="020B0604020202020204" pitchFamily="34" charset="0"/>
              </a:rPr>
              <a:t>AMAROS: EORTC 10981-22023</a:t>
            </a:r>
          </a:p>
        </p:txBody>
      </p:sp>
      <p:sp>
        <p:nvSpPr>
          <p:cNvPr id="324611" name="Content Placeholder 2">
            <a:extLst>
              <a:ext uri="{FF2B5EF4-FFF2-40B4-BE49-F238E27FC236}">
                <a16:creationId xmlns:a16="http://schemas.microsoft.com/office/drawing/2014/main" id="{4C9142B2-6BE9-D0DD-844B-4E8C118B134C}"/>
              </a:ext>
            </a:extLst>
          </p:cNvPr>
          <p:cNvSpPr txBox="1">
            <a:spLocks/>
          </p:cNvSpPr>
          <p:nvPr/>
        </p:nvSpPr>
        <p:spPr bwMode="auto">
          <a:xfrm>
            <a:off x="1595496" y="1358082"/>
            <a:ext cx="9001008" cy="57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20000"/>
              </a:spcBef>
              <a:buClr>
                <a:srgbClr val="7A0000"/>
              </a:buClr>
              <a:buFont typeface="Arial" panose="020B0604020202020204" pitchFamily="34" charset="0"/>
              <a:buChar char="•"/>
            </a:pPr>
            <a:r>
              <a:rPr lang="en-US" altLang="en-US" sz="2800" dirty="0">
                <a:solidFill>
                  <a:schemeClr val="tx1"/>
                </a:solidFill>
                <a:latin typeface="+mn-lt"/>
                <a:ea typeface="MS PGothic" panose="020B0600070205080204" pitchFamily="34" charset="-128"/>
                <a:cs typeface="Arial" panose="020B0604020202020204" pitchFamily="34" charset="0"/>
              </a:rPr>
              <a:t>After mapping axilla: radiation or surgery?</a:t>
            </a:r>
          </a:p>
          <a:p>
            <a:pPr lvl="1">
              <a:lnSpc>
                <a:spcPct val="100000"/>
              </a:lnSpc>
              <a:spcBef>
                <a:spcPct val="20000"/>
              </a:spcBef>
              <a:buClr>
                <a:srgbClr val="7A0000"/>
              </a:buClr>
              <a:buFont typeface="Arial" panose="020B0604020202020204" pitchFamily="34" charset="0"/>
              <a:buChar char="•"/>
            </a:pPr>
            <a:r>
              <a:rPr lang="en-US" altLang="en-US" sz="2000" dirty="0">
                <a:solidFill>
                  <a:schemeClr val="tx1"/>
                </a:solidFill>
                <a:latin typeface="+mn-lt"/>
                <a:ea typeface="MS PGothic" panose="020B0600070205080204" pitchFamily="34" charset="-128"/>
                <a:cs typeface="Arial" panose="020B0604020202020204" pitchFamily="34" charset="0"/>
              </a:rPr>
              <a:t>Hypothesis:  </a:t>
            </a:r>
            <a:r>
              <a:rPr lang="en-US" altLang="en-US" sz="2000" dirty="0" err="1">
                <a:solidFill>
                  <a:schemeClr val="tx1"/>
                </a:solidFill>
                <a:latin typeface="+mn-lt"/>
                <a:ea typeface="MS PGothic" panose="020B0600070205080204" pitchFamily="34" charset="-128"/>
                <a:cs typeface="Arial" panose="020B0604020202020204" pitchFamily="34" charset="0"/>
              </a:rPr>
              <a:t>AxRT</a:t>
            </a:r>
            <a:r>
              <a:rPr lang="en-US" altLang="en-US" sz="2000" dirty="0">
                <a:solidFill>
                  <a:schemeClr val="tx1"/>
                </a:solidFill>
                <a:latin typeface="+mn-lt"/>
                <a:ea typeface="MS PGothic" panose="020B0600070205080204" pitchFamily="34" charset="-128"/>
                <a:cs typeface="Arial" panose="020B0604020202020204" pitchFamily="34" charset="0"/>
              </a:rPr>
              <a:t> provides comparable local control and survival as ALND with fewer side effects</a:t>
            </a:r>
          </a:p>
          <a:p>
            <a:pPr lvl="1">
              <a:lnSpc>
                <a:spcPct val="100000"/>
              </a:lnSpc>
              <a:spcBef>
                <a:spcPct val="20000"/>
              </a:spcBef>
              <a:buClr>
                <a:srgbClr val="7A0000"/>
              </a:buClr>
              <a:buFont typeface="Arial" panose="020B0604020202020204" pitchFamily="34" charset="0"/>
              <a:buChar char="•"/>
            </a:pPr>
            <a:r>
              <a:rPr lang="en-US" altLang="en-US" sz="2000" dirty="0">
                <a:solidFill>
                  <a:schemeClr val="tx1"/>
                </a:solidFill>
                <a:latin typeface="+mn-lt"/>
                <a:ea typeface="MS PGothic" panose="020B0600070205080204" pitchFamily="34" charset="-128"/>
                <a:cs typeface="Arial" panose="020B0604020202020204" pitchFamily="34" charset="0"/>
              </a:rPr>
              <a:t>cT1b-2 N0</a:t>
            </a:r>
          </a:p>
          <a:p>
            <a:pPr lvl="1">
              <a:lnSpc>
                <a:spcPct val="100000"/>
              </a:lnSpc>
              <a:spcBef>
                <a:spcPct val="20000"/>
              </a:spcBef>
              <a:buClr>
                <a:srgbClr val="7A0000"/>
              </a:buClr>
              <a:buFont typeface="Arial" panose="020B0604020202020204" pitchFamily="34" charset="0"/>
              <a:buChar char="•"/>
            </a:pPr>
            <a:r>
              <a:rPr lang="en-US" altLang="en-US" sz="2000" dirty="0">
                <a:solidFill>
                  <a:schemeClr val="tx1"/>
                </a:solidFill>
                <a:latin typeface="+mn-lt"/>
                <a:ea typeface="MS PGothic" panose="020B0600070205080204" pitchFamily="34" charset="-128"/>
                <a:cs typeface="Arial" panose="020B0604020202020204" pitchFamily="34" charset="0"/>
              </a:rPr>
              <a:t>BCT or mastectomy</a:t>
            </a:r>
          </a:p>
          <a:p>
            <a:pPr>
              <a:lnSpc>
                <a:spcPct val="100000"/>
              </a:lnSpc>
              <a:spcBef>
                <a:spcPct val="20000"/>
              </a:spcBef>
              <a:buClr>
                <a:srgbClr val="7A0000"/>
              </a:buClr>
              <a:buFont typeface="Arial" panose="020B0604020202020204" pitchFamily="34" charset="0"/>
              <a:buChar char="•"/>
            </a:pPr>
            <a:r>
              <a:rPr lang="en-US" altLang="en-US" sz="2800" dirty="0">
                <a:solidFill>
                  <a:schemeClr val="tx1"/>
                </a:solidFill>
                <a:latin typeface="+mn-lt"/>
                <a:ea typeface="MS PGothic" panose="020B0600070205080204" pitchFamily="34" charset="-128"/>
                <a:cs typeface="Arial" panose="020B0604020202020204" pitchFamily="34" charset="0"/>
              </a:rPr>
              <a:t>Positive SLN randomized to ALND or </a:t>
            </a:r>
            <a:r>
              <a:rPr lang="en-US" altLang="en-US" sz="2800" dirty="0" err="1">
                <a:solidFill>
                  <a:schemeClr val="tx1"/>
                </a:solidFill>
                <a:latin typeface="+mn-lt"/>
                <a:ea typeface="MS PGothic" panose="020B0600070205080204" pitchFamily="34" charset="-128"/>
                <a:cs typeface="Arial" panose="020B0604020202020204" pitchFamily="34" charset="0"/>
              </a:rPr>
              <a:t>AxRT</a:t>
            </a:r>
            <a:endParaRPr lang="en-US" altLang="en-US" sz="2800" dirty="0">
              <a:solidFill>
                <a:schemeClr val="tx1"/>
              </a:solidFill>
              <a:latin typeface="+mn-lt"/>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4030" dirty="0">
              <a:solidFill>
                <a:schemeClr val="tx1"/>
              </a:solidFill>
              <a:latin typeface="+mn-lt"/>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3437" dirty="0">
              <a:solidFill>
                <a:schemeClr val="tx1"/>
              </a:solidFill>
              <a:latin typeface="+mn-lt"/>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3437" dirty="0">
              <a:solidFill>
                <a:schemeClr val="tx1"/>
              </a:solidFill>
              <a:latin typeface="+mn-lt"/>
              <a:ea typeface="MS PGothic" panose="020B0600070205080204" pitchFamily="34" charset="-128"/>
              <a:cs typeface="Arial" panose="020B0604020202020204" pitchFamily="34" charset="0"/>
            </a:endParaRPr>
          </a:p>
        </p:txBody>
      </p:sp>
      <p:grpSp>
        <p:nvGrpSpPr>
          <p:cNvPr id="324612" name="Group 1">
            <a:extLst>
              <a:ext uri="{FF2B5EF4-FFF2-40B4-BE49-F238E27FC236}">
                <a16:creationId xmlns:a16="http://schemas.microsoft.com/office/drawing/2014/main" id="{DD16A3DB-C60C-B87D-364B-CB0E61004FCE}"/>
              </a:ext>
            </a:extLst>
          </p:cNvPr>
          <p:cNvGrpSpPr>
            <a:grpSpLocks/>
          </p:cNvGrpSpPr>
          <p:nvPr/>
        </p:nvGrpSpPr>
        <p:grpSpPr bwMode="auto">
          <a:xfrm>
            <a:off x="2791853" y="3467407"/>
            <a:ext cx="7315200" cy="2988356"/>
            <a:chOff x="169863" y="574675"/>
            <a:chExt cx="8807450" cy="4240213"/>
          </a:xfrm>
        </p:grpSpPr>
        <p:sp>
          <p:nvSpPr>
            <p:cNvPr id="8" name="Rectangle 7">
              <a:extLst>
                <a:ext uri="{FF2B5EF4-FFF2-40B4-BE49-F238E27FC236}">
                  <a16:creationId xmlns:a16="http://schemas.microsoft.com/office/drawing/2014/main" id="{C72240FD-06E1-8DF8-8F0C-181642F23C05}"/>
                </a:ext>
              </a:extLst>
            </p:cNvPr>
            <p:cNvSpPr>
              <a:spLocks noChangeArrowheads="1"/>
            </p:cNvSpPr>
            <p:nvPr/>
          </p:nvSpPr>
          <p:spPr bwMode="auto">
            <a:xfrm>
              <a:off x="7442184" y="574675"/>
              <a:ext cx="1535129" cy="2872876"/>
            </a:xfrm>
            <a:prstGeom prst="rect">
              <a:avLst/>
            </a:prstGeom>
            <a:solidFill>
              <a:srgbClr val="990000"/>
            </a:solidFill>
            <a:ln w="38100">
              <a:solidFill>
                <a:srgbClr val="FFFFFF"/>
              </a:solidFill>
              <a:miter lim="800000"/>
              <a:headEnd/>
              <a:tailEnd/>
            </a:ln>
            <a:effectLst>
              <a:outerShdw blurRad="63500" dist="20000" dir="5400000" rotWithShape="0">
                <a:srgbClr val="000000">
                  <a:alpha val="37999"/>
                </a:srgbClr>
              </a:outerShdw>
            </a:effectLst>
          </p:spPr>
          <p:txBody>
            <a:bodyPr anchor="ctr"/>
            <a:lstStyle/>
            <a:p>
              <a:pPr algn="ctr" defTabSz="650248">
                <a:spcBef>
                  <a:spcPct val="20000"/>
                </a:spcBef>
                <a:defRPr/>
              </a:pPr>
              <a:endParaRPr lang="nl-BE" sz="2800" b="1">
                <a:solidFill>
                  <a:srgbClr val="FFFFFF"/>
                </a:solidFill>
                <a:latin typeface="Arial" pitchFamily="-1" charset="0"/>
                <a:ea typeface="ＭＳ Ｐゴシック" pitchFamily="-1" charset="-128"/>
                <a:cs typeface="ＭＳ Ｐゴシック" pitchFamily="-1" charset="-128"/>
              </a:endParaRPr>
            </a:p>
          </p:txBody>
        </p:sp>
        <p:sp>
          <p:nvSpPr>
            <p:cNvPr id="324616" name="Line 46">
              <a:extLst>
                <a:ext uri="{FF2B5EF4-FFF2-40B4-BE49-F238E27FC236}">
                  <a16:creationId xmlns:a16="http://schemas.microsoft.com/office/drawing/2014/main" id="{C91ECDEE-283D-0D5C-261F-144F6A1B525B}"/>
                </a:ext>
              </a:extLst>
            </p:cNvPr>
            <p:cNvSpPr>
              <a:spLocks noChangeShapeType="1"/>
            </p:cNvSpPr>
            <p:nvPr/>
          </p:nvSpPr>
          <p:spPr bwMode="auto">
            <a:xfrm>
              <a:off x="2206811" y="3201429"/>
              <a:ext cx="367810" cy="315435"/>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17" name="Line 43">
              <a:extLst>
                <a:ext uri="{FF2B5EF4-FFF2-40B4-BE49-F238E27FC236}">
                  <a16:creationId xmlns:a16="http://schemas.microsoft.com/office/drawing/2014/main" id="{4701DA13-90F2-ACAC-30E9-FEAE060A3BA0}"/>
                </a:ext>
              </a:extLst>
            </p:cNvPr>
            <p:cNvSpPr>
              <a:spLocks noChangeShapeType="1"/>
            </p:cNvSpPr>
            <p:nvPr/>
          </p:nvSpPr>
          <p:spPr bwMode="auto">
            <a:xfrm flipV="1">
              <a:off x="2206811" y="2819002"/>
              <a:ext cx="367810" cy="334974"/>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18" name="Line 46">
              <a:extLst>
                <a:ext uri="{FF2B5EF4-FFF2-40B4-BE49-F238E27FC236}">
                  <a16:creationId xmlns:a16="http://schemas.microsoft.com/office/drawing/2014/main" id="{41191787-C83B-5BAC-5440-8DA4AC428989}"/>
                </a:ext>
              </a:extLst>
            </p:cNvPr>
            <p:cNvSpPr>
              <a:spLocks noChangeShapeType="1"/>
            </p:cNvSpPr>
            <p:nvPr/>
          </p:nvSpPr>
          <p:spPr bwMode="auto">
            <a:xfrm>
              <a:off x="5651031" y="3128852"/>
              <a:ext cx="273859" cy="318225"/>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19" name="Line 43">
              <a:extLst>
                <a:ext uri="{FF2B5EF4-FFF2-40B4-BE49-F238E27FC236}">
                  <a16:creationId xmlns:a16="http://schemas.microsoft.com/office/drawing/2014/main" id="{F0CB378B-09BF-BA55-8314-ACB50675E8BC}"/>
                </a:ext>
              </a:extLst>
            </p:cNvPr>
            <p:cNvSpPr>
              <a:spLocks noChangeShapeType="1"/>
            </p:cNvSpPr>
            <p:nvPr/>
          </p:nvSpPr>
          <p:spPr bwMode="auto">
            <a:xfrm flipV="1">
              <a:off x="5651031" y="2707343"/>
              <a:ext cx="295847" cy="287519"/>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20" name="Text Box 6">
              <a:extLst>
                <a:ext uri="{FF2B5EF4-FFF2-40B4-BE49-F238E27FC236}">
                  <a16:creationId xmlns:a16="http://schemas.microsoft.com/office/drawing/2014/main" id="{674336EC-60A7-0963-9F63-4769A3964EB4}"/>
                </a:ext>
              </a:extLst>
            </p:cNvPr>
            <p:cNvSpPr txBox="1">
              <a:spLocks noChangeArrowheads="1"/>
            </p:cNvSpPr>
            <p:nvPr/>
          </p:nvSpPr>
          <p:spPr bwMode="auto">
            <a:xfrm>
              <a:off x="1325563" y="2590799"/>
              <a:ext cx="222415" cy="56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endParaRPr lang="nl-NL" altLang="en-US" sz="2000">
                <a:solidFill>
                  <a:srgbClr val="FFFFFF"/>
                </a:solidFill>
                <a:latin typeface="Times New Roman" panose="02020603050405020304" pitchFamily="18" charset="0"/>
                <a:ea typeface="MS PGothic" panose="020B0600070205080204" pitchFamily="34" charset="-128"/>
                <a:cs typeface="Arial" panose="020B0604020202020204" pitchFamily="34" charset="0"/>
              </a:endParaRPr>
            </a:p>
          </p:txBody>
        </p:sp>
        <p:sp>
          <p:nvSpPr>
            <p:cNvPr id="324621" name="Text Box 7">
              <a:extLst>
                <a:ext uri="{FF2B5EF4-FFF2-40B4-BE49-F238E27FC236}">
                  <a16:creationId xmlns:a16="http://schemas.microsoft.com/office/drawing/2014/main" id="{7B902B0F-91C7-CF41-E3DC-FC05CC843FAE}"/>
                </a:ext>
              </a:extLst>
            </p:cNvPr>
            <p:cNvSpPr txBox="1">
              <a:spLocks noChangeArrowheads="1"/>
            </p:cNvSpPr>
            <p:nvPr/>
          </p:nvSpPr>
          <p:spPr bwMode="auto">
            <a:xfrm>
              <a:off x="2103439" y="3717926"/>
              <a:ext cx="222415" cy="3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endParaRPr lang="nl-NL" altLang="en-US" sz="1050">
                <a:solidFill>
                  <a:srgbClr val="FFFFFF"/>
                </a:solidFill>
                <a:latin typeface="Times New Roman" panose="02020603050405020304" pitchFamily="18" charset="0"/>
                <a:ea typeface="MS PGothic" panose="020B0600070205080204" pitchFamily="34" charset="-128"/>
                <a:cs typeface="Arial" panose="020B0604020202020204" pitchFamily="34" charset="0"/>
              </a:endParaRPr>
            </a:p>
          </p:txBody>
        </p:sp>
        <p:sp>
          <p:nvSpPr>
            <p:cNvPr id="15" name="AutoShape 11">
              <a:extLst>
                <a:ext uri="{FF2B5EF4-FFF2-40B4-BE49-F238E27FC236}">
                  <a16:creationId xmlns:a16="http://schemas.microsoft.com/office/drawing/2014/main" id="{8974734B-761A-8417-9E29-2681A97AC4B4}"/>
                </a:ext>
              </a:extLst>
            </p:cNvPr>
            <p:cNvSpPr>
              <a:spLocks noChangeArrowheads="1"/>
            </p:cNvSpPr>
            <p:nvPr/>
          </p:nvSpPr>
          <p:spPr bwMode="auto">
            <a:xfrm rot="10800000" flipV="1">
              <a:off x="169863" y="2285417"/>
              <a:ext cx="1186882" cy="1817534"/>
            </a:xfrm>
            <a:prstGeom prst="flowChartProcess">
              <a:avLst/>
            </a:prstGeom>
            <a:solidFill>
              <a:srgbClr val="44546A"/>
            </a:solidFill>
            <a:ln w="9525">
              <a:solidFill>
                <a:srgbClr val="2A2D91"/>
              </a:solidFill>
              <a:miter lim="800000"/>
              <a:headEnd/>
              <a:tailEnd/>
            </a:ln>
            <a:effectLst>
              <a:outerShdw blurRad="40000" dist="20000" dir="5400000" rotWithShape="0">
                <a:srgbClr val="808080">
                  <a:alpha val="37999"/>
                </a:srgbClr>
              </a:outerShdw>
            </a:effectLst>
          </p:spPr>
          <p:txBody>
            <a:bodyPr wrap="none" anchor="ctr"/>
            <a:lstStyle/>
            <a:p>
              <a:pPr algn="ctr">
                <a:defRPr/>
              </a:pPr>
              <a:r>
                <a:rPr lang="en-US" sz="2000" b="1">
                  <a:solidFill>
                    <a:schemeClr val="bg1"/>
                  </a:solidFill>
                  <a:ea typeface="ＭＳ Ｐゴシック" pitchFamily="34" charset="-128"/>
                </a:rPr>
                <a:t>cT1-2</a:t>
              </a:r>
            </a:p>
            <a:p>
              <a:pPr algn="ctr">
                <a:defRPr/>
              </a:pPr>
              <a:r>
                <a:rPr lang="en-US" sz="2000" b="1">
                  <a:solidFill>
                    <a:schemeClr val="bg1"/>
                  </a:solidFill>
                  <a:ea typeface="ＭＳ Ｐゴシック" pitchFamily="34" charset="-128"/>
                </a:rPr>
                <a:t>N0</a:t>
              </a:r>
            </a:p>
          </p:txBody>
        </p:sp>
        <p:sp>
          <p:nvSpPr>
            <p:cNvPr id="16" name="Text Box 28">
              <a:extLst>
                <a:ext uri="{FF2B5EF4-FFF2-40B4-BE49-F238E27FC236}">
                  <a16:creationId xmlns:a16="http://schemas.microsoft.com/office/drawing/2014/main" id="{D8A84D74-6D90-7F98-A8EC-ECC44A8B4F7D}"/>
                </a:ext>
              </a:extLst>
            </p:cNvPr>
            <p:cNvSpPr txBox="1">
              <a:spLocks noChangeArrowheads="1"/>
            </p:cNvSpPr>
            <p:nvPr/>
          </p:nvSpPr>
          <p:spPr bwMode="auto">
            <a:xfrm>
              <a:off x="1545083" y="2880094"/>
              <a:ext cx="650298" cy="709844"/>
            </a:xfrm>
            <a:prstGeom prst="rect">
              <a:avLst/>
            </a:prstGeom>
            <a:solidFill>
              <a:srgbClr val="26287C"/>
            </a:solidFill>
            <a:ln w="38100">
              <a:solidFill>
                <a:srgbClr val="FFFFFF"/>
              </a:solidFill>
              <a:miter lim="800000"/>
              <a:headEnd/>
              <a:tailEnd/>
            </a:ln>
            <a:effectLst>
              <a:outerShdw blurRad="40000" dist="20000" dir="5400000" rotWithShape="0">
                <a:srgbClr val="808080">
                  <a:alpha val="37999"/>
                </a:srgbClr>
              </a:outerShdw>
            </a:effectLst>
          </p:spPr>
          <p:txBody>
            <a:bodyPr anchor="b" anchorCtr="0"/>
            <a:lstStyle/>
            <a:p>
              <a:pPr algn="ctr">
                <a:defRPr/>
              </a:pPr>
              <a:endParaRPr lang="en-US" sz="900" b="1" dirty="0">
                <a:solidFill>
                  <a:srgbClr val="FFFFFF"/>
                </a:solidFill>
                <a:latin typeface="Arial" pitchFamily="-1" charset="0"/>
                <a:ea typeface="Arial" pitchFamily="-1" charset="0"/>
                <a:cs typeface="Arial" pitchFamily="-1" charset="0"/>
              </a:endParaRPr>
            </a:p>
            <a:p>
              <a:pPr algn="ctr">
                <a:defRPr/>
              </a:pPr>
              <a:r>
                <a:rPr lang="en-US" sz="2800" dirty="0">
                  <a:solidFill>
                    <a:srgbClr val="FFFFFF"/>
                  </a:solidFill>
                  <a:latin typeface="Arial" pitchFamily="-1" charset="0"/>
                  <a:ea typeface="Arial" pitchFamily="-1" charset="0"/>
                  <a:cs typeface="Arial" pitchFamily="-1" charset="0"/>
                </a:rPr>
                <a:t>R</a:t>
              </a:r>
            </a:p>
          </p:txBody>
        </p:sp>
        <p:sp>
          <p:nvSpPr>
            <p:cNvPr id="324624" name="Line 47">
              <a:extLst>
                <a:ext uri="{FF2B5EF4-FFF2-40B4-BE49-F238E27FC236}">
                  <a16:creationId xmlns:a16="http://schemas.microsoft.com/office/drawing/2014/main" id="{3FA034BB-315B-1A95-7C24-5ABFD70C986D}"/>
                </a:ext>
              </a:extLst>
            </p:cNvPr>
            <p:cNvSpPr>
              <a:spLocks noChangeShapeType="1"/>
            </p:cNvSpPr>
            <p:nvPr/>
          </p:nvSpPr>
          <p:spPr bwMode="auto">
            <a:xfrm flipV="1">
              <a:off x="1357250" y="3195846"/>
              <a:ext cx="227882" cy="0"/>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25" name="Line 47">
              <a:extLst>
                <a:ext uri="{FF2B5EF4-FFF2-40B4-BE49-F238E27FC236}">
                  <a16:creationId xmlns:a16="http://schemas.microsoft.com/office/drawing/2014/main" id="{D94B3525-B303-B8E2-83EE-27A7B8F69D5E}"/>
                </a:ext>
              </a:extLst>
            </p:cNvPr>
            <p:cNvSpPr>
              <a:spLocks noChangeShapeType="1"/>
            </p:cNvSpPr>
            <p:nvPr/>
          </p:nvSpPr>
          <p:spPr bwMode="auto">
            <a:xfrm>
              <a:off x="4077845" y="2819002"/>
              <a:ext cx="407789" cy="0"/>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26" name="Line 47">
              <a:extLst>
                <a:ext uri="{FF2B5EF4-FFF2-40B4-BE49-F238E27FC236}">
                  <a16:creationId xmlns:a16="http://schemas.microsoft.com/office/drawing/2014/main" id="{000A2933-D4AD-0827-5979-A03C76232882}"/>
                </a:ext>
              </a:extLst>
            </p:cNvPr>
            <p:cNvSpPr>
              <a:spLocks noChangeShapeType="1"/>
            </p:cNvSpPr>
            <p:nvPr/>
          </p:nvSpPr>
          <p:spPr bwMode="auto">
            <a:xfrm flipV="1">
              <a:off x="4027870" y="3508489"/>
              <a:ext cx="457764" cy="0"/>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27" name="Text Box 28">
              <a:extLst>
                <a:ext uri="{FF2B5EF4-FFF2-40B4-BE49-F238E27FC236}">
                  <a16:creationId xmlns:a16="http://schemas.microsoft.com/office/drawing/2014/main" id="{0CC2389D-B289-9D57-54F2-AF48D3F06884}"/>
                </a:ext>
              </a:extLst>
            </p:cNvPr>
            <p:cNvSpPr txBox="1">
              <a:spLocks noChangeArrowheads="1"/>
            </p:cNvSpPr>
            <p:nvPr/>
          </p:nvSpPr>
          <p:spPr bwMode="auto">
            <a:xfrm>
              <a:off x="4486274" y="2403075"/>
              <a:ext cx="1173162" cy="1353793"/>
            </a:xfrm>
            <a:prstGeom prst="rect">
              <a:avLst/>
            </a:prstGeom>
            <a:solidFill>
              <a:srgbClr val="FFFFFF"/>
            </a:solidFill>
            <a:ln w="25400">
              <a:solidFill>
                <a:srgbClr val="26287C"/>
              </a:solidFill>
              <a:miter lim="800000"/>
              <a:headEnd/>
              <a:tailEnd/>
            </a:ln>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endParaRPr lang="en-US" altLang="en-US" sz="2000" b="1">
                <a:solidFill>
                  <a:srgbClr val="CB3668"/>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lnSpc>
                  <a:spcPct val="100000"/>
                </a:lnSpc>
                <a:spcBef>
                  <a:spcPct val="0"/>
                </a:spcBef>
                <a:buFontTx/>
                <a:buNone/>
              </a:pPr>
              <a:r>
                <a:rPr lang="en-US" altLang="en-US" sz="2000" b="1">
                  <a:solidFill>
                    <a:srgbClr val="CB3668"/>
                  </a:solidFill>
                  <a:latin typeface="Arial" panose="020B0604020202020204" pitchFamily="34" charset="0"/>
                  <a:ea typeface="MS PGothic" panose="020B0600070205080204" pitchFamily="34" charset="-128"/>
                  <a:cs typeface="Arial" panose="020B0604020202020204" pitchFamily="34" charset="0"/>
                </a:rPr>
                <a:t>SNB</a:t>
              </a:r>
            </a:p>
            <a:p>
              <a:pPr algn="ctr" eaLnBrk="1" hangingPunct="1">
                <a:lnSpc>
                  <a:spcPct val="100000"/>
                </a:lnSpc>
                <a:spcBef>
                  <a:spcPct val="0"/>
                </a:spcBef>
                <a:buFontTx/>
                <a:buNone/>
              </a:pPr>
              <a:endParaRPr lang="en-US" altLang="en-US" sz="1400" b="1">
                <a:solidFill>
                  <a:srgbClr val="CB3668"/>
                </a:solidFill>
                <a:latin typeface="Arial" panose="020B0604020202020204" pitchFamily="34" charset="0"/>
                <a:ea typeface="MS PGothic" panose="020B0600070205080204" pitchFamily="34" charset="-128"/>
                <a:cs typeface="Arial" panose="020B0604020202020204" pitchFamily="34" charset="0"/>
              </a:endParaRPr>
            </a:p>
          </p:txBody>
        </p:sp>
        <p:sp>
          <p:nvSpPr>
            <p:cNvPr id="324628" name="Line 47">
              <a:extLst>
                <a:ext uri="{FF2B5EF4-FFF2-40B4-BE49-F238E27FC236}">
                  <a16:creationId xmlns:a16="http://schemas.microsoft.com/office/drawing/2014/main" id="{40932A56-29B9-45AA-A723-8E7CE1471ADA}"/>
                </a:ext>
              </a:extLst>
            </p:cNvPr>
            <p:cNvSpPr>
              <a:spLocks noChangeShapeType="1"/>
            </p:cNvSpPr>
            <p:nvPr/>
          </p:nvSpPr>
          <p:spPr bwMode="auto">
            <a:xfrm flipV="1">
              <a:off x="7164250" y="1599137"/>
              <a:ext cx="277856" cy="535959"/>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324629" name="Line 47">
              <a:extLst>
                <a:ext uri="{FF2B5EF4-FFF2-40B4-BE49-F238E27FC236}">
                  <a16:creationId xmlns:a16="http://schemas.microsoft.com/office/drawing/2014/main" id="{FA22765F-6917-23FC-C368-4E8078BD63E4}"/>
                </a:ext>
              </a:extLst>
            </p:cNvPr>
            <p:cNvSpPr>
              <a:spLocks noChangeShapeType="1"/>
            </p:cNvSpPr>
            <p:nvPr/>
          </p:nvSpPr>
          <p:spPr bwMode="auto">
            <a:xfrm>
              <a:off x="7164250" y="2135095"/>
              <a:ext cx="277856" cy="455007"/>
            </a:xfrm>
            <a:prstGeom prst="line">
              <a:avLst/>
            </a:prstGeom>
            <a:noFill/>
            <a:ln w="38100">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pic>
          <p:nvPicPr>
            <p:cNvPr id="324630" name="Picture 70" descr="Full-size image (43 K)">
              <a:extLst>
                <a:ext uri="{FF2B5EF4-FFF2-40B4-BE49-F238E27FC236}">
                  <a16:creationId xmlns:a16="http://schemas.microsoft.com/office/drawing/2014/main" id="{425243EE-B973-6BC3-815E-9052D07BF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723900"/>
              <a:ext cx="1312863" cy="1265238"/>
            </a:xfrm>
            <a:prstGeom prst="rect">
              <a:avLst/>
            </a:prstGeom>
            <a:noFill/>
            <a:ln w="38100">
              <a:solidFill>
                <a:srgbClr val="2E3192"/>
              </a:solidFill>
              <a:miter lim="800000"/>
              <a:headEnd/>
              <a:tailEnd/>
            </a:ln>
            <a:extLst>
              <a:ext uri="{909E8E84-426E-40DD-AFC4-6F175D3DCCD1}">
                <a14:hiddenFill xmlns:a14="http://schemas.microsoft.com/office/drawing/2010/main">
                  <a:solidFill>
                    <a:srgbClr val="FFFFFF"/>
                  </a:solidFill>
                </a14:hiddenFill>
              </a:ext>
            </a:extLst>
          </p:spPr>
        </p:pic>
        <p:sp>
          <p:nvSpPr>
            <p:cNvPr id="25" name="AutoShape 11">
              <a:extLst>
                <a:ext uri="{FF2B5EF4-FFF2-40B4-BE49-F238E27FC236}">
                  <a16:creationId xmlns:a16="http://schemas.microsoft.com/office/drawing/2014/main" id="{13EAD2B7-2D0F-70D1-646D-BFA340555302}"/>
                </a:ext>
              </a:extLst>
            </p:cNvPr>
            <p:cNvSpPr>
              <a:spLocks noChangeArrowheads="1"/>
            </p:cNvSpPr>
            <p:nvPr/>
          </p:nvSpPr>
          <p:spPr bwMode="auto">
            <a:xfrm rot="10800000" flipV="1">
              <a:off x="2573834" y="1837316"/>
              <a:ext cx="1503148" cy="1134912"/>
            </a:xfrm>
            <a:prstGeom prst="flowChartProcess">
              <a:avLst/>
            </a:prstGeom>
            <a:solidFill>
              <a:srgbClr val="44546A"/>
            </a:solidFill>
            <a:ln w="9525">
              <a:solidFill>
                <a:srgbClr val="2A2D91"/>
              </a:solidFill>
              <a:miter lim="800000"/>
              <a:headEnd/>
              <a:tailEnd/>
            </a:ln>
            <a:effectLst>
              <a:outerShdw blurRad="40000" dist="20000" dir="5400000" rotWithShape="0">
                <a:srgbClr val="808080">
                  <a:alpha val="37999"/>
                </a:srgbClr>
              </a:outerShdw>
            </a:effectLst>
          </p:spPr>
          <p:txBody>
            <a:bodyPr wrap="none" anchor="ctr"/>
            <a:lstStyle/>
            <a:p>
              <a:pPr algn="ctr">
                <a:defRPr/>
              </a:pPr>
              <a:r>
                <a:rPr lang="nl-NL" sz="2000" b="1" dirty="0">
                  <a:solidFill>
                    <a:schemeClr val="bg1"/>
                  </a:solidFill>
                  <a:ea typeface="ＭＳ Ｐゴシック" pitchFamily="34" charset="-128"/>
                </a:rPr>
                <a:t>ALND</a:t>
              </a:r>
              <a:endParaRPr lang="nl-NL" sz="1800" dirty="0">
                <a:solidFill>
                  <a:schemeClr val="bg1"/>
                </a:solidFill>
                <a:ea typeface="ＭＳ Ｐゴシック" pitchFamily="34" charset="-128"/>
              </a:endParaRPr>
            </a:p>
          </p:txBody>
        </p:sp>
        <p:sp>
          <p:nvSpPr>
            <p:cNvPr id="26" name="AutoShape 11">
              <a:extLst>
                <a:ext uri="{FF2B5EF4-FFF2-40B4-BE49-F238E27FC236}">
                  <a16:creationId xmlns:a16="http://schemas.microsoft.com/office/drawing/2014/main" id="{35FDE6B4-B770-9BD2-6F5F-AC4C22EEFEA1}"/>
                </a:ext>
              </a:extLst>
            </p:cNvPr>
            <p:cNvSpPr>
              <a:spLocks noChangeArrowheads="1"/>
            </p:cNvSpPr>
            <p:nvPr/>
          </p:nvSpPr>
          <p:spPr bwMode="auto">
            <a:xfrm rot="10800000" flipV="1">
              <a:off x="2573834" y="3357511"/>
              <a:ext cx="1515584" cy="1137006"/>
            </a:xfrm>
            <a:prstGeom prst="flowChartProcess">
              <a:avLst/>
            </a:prstGeom>
            <a:solidFill>
              <a:srgbClr val="44546A"/>
            </a:solidFill>
            <a:ln w="9525">
              <a:solidFill>
                <a:srgbClr val="2A2D91"/>
              </a:solidFill>
              <a:miter lim="800000"/>
              <a:headEnd/>
              <a:tailEnd/>
            </a:ln>
            <a:effectLst>
              <a:outerShdw blurRad="40000" dist="20000" dir="5400000" rotWithShape="0">
                <a:srgbClr val="808080">
                  <a:alpha val="37999"/>
                </a:srgbClr>
              </a:outerShdw>
            </a:effectLst>
          </p:spPr>
          <p:txBody>
            <a:bodyPr wrap="none" anchor="ctr"/>
            <a:lstStyle/>
            <a:p>
              <a:pPr algn="ctr">
                <a:defRPr/>
              </a:pPr>
              <a:r>
                <a:rPr lang="nl-NL" sz="2000" b="1">
                  <a:solidFill>
                    <a:schemeClr val="bg1"/>
                  </a:solidFill>
                  <a:ea typeface="ＭＳ Ｐゴシック" pitchFamily="34" charset="-128"/>
                </a:rPr>
                <a:t>AxRT</a:t>
              </a:r>
              <a:endParaRPr lang="nl-NL" sz="1800">
                <a:solidFill>
                  <a:schemeClr val="bg1"/>
                </a:solidFill>
                <a:ea typeface="ＭＳ Ｐゴシック" pitchFamily="34" charset="-128"/>
              </a:endParaRPr>
            </a:p>
          </p:txBody>
        </p:sp>
        <p:sp>
          <p:nvSpPr>
            <p:cNvPr id="27" name="AutoShape 11">
              <a:extLst>
                <a:ext uri="{FF2B5EF4-FFF2-40B4-BE49-F238E27FC236}">
                  <a16:creationId xmlns:a16="http://schemas.microsoft.com/office/drawing/2014/main" id="{C6C7F153-C72F-07CF-E7EA-BC11729CF207}"/>
                </a:ext>
              </a:extLst>
            </p:cNvPr>
            <p:cNvSpPr>
              <a:spLocks noChangeArrowheads="1"/>
            </p:cNvSpPr>
            <p:nvPr/>
          </p:nvSpPr>
          <p:spPr bwMode="auto">
            <a:xfrm rot="10800000" flipV="1">
              <a:off x="5924822" y="1338960"/>
              <a:ext cx="1298818" cy="1614423"/>
            </a:xfrm>
            <a:prstGeom prst="flowChartProcess">
              <a:avLst/>
            </a:prstGeom>
            <a:solidFill>
              <a:srgbClr val="44546A"/>
            </a:solidFill>
            <a:ln w="9525">
              <a:solidFill>
                <a:srgbClr val="2A2D91"/>
              </a:solidFill>
              <a:miter lim="800000"/>
              <a:headEnd/>
              <a:tailEnd/>
            </a:ln>
            <a:effectLst>
              <a:outerShdw blurRad="40000" dist="20000" dir="5400000" rotWithShape="0">
                <a:srgbClr val="808080">
                  <a:alpha val="37999"/>
                </a:srgbClr>
              </a:outerShdw>
            </a:effectLst>
          </p:spPr>
          <p:txBody>
            <a:bodyPr wrap="none" anchor="ctr"/>
            <a:lstStyle/>
            <a:p>
              <a:pPr algn="ctr">
                <a:defRPr/>
              </a:pPr>
              <a:r>
                <a:rPr lang="nl-NL" sz="2000" b="1" dirty="0">
                  <a:solidFill>
                    <a:schemeClr val="bg1"/>
                  </a:solidFill>
                  <a:latin typeface="Arial" pitchFamily="-1" charset="0"/>
                  <a:ea typeface="Arial" pitchFamily="-1" charset="0"/>
                  <a:cs typeface="Arial" pitchFamily="-1" charset="0"/>
                </a:rPr>
                <a:t>AxSN+</a:t>
              </a:r>
            </a:p>
          </p:txBody>
        </p:sp>
        <p:sp>
          <p:nvSpPr>
            <p:cNvPr id="28" name="AutoShape 11">
              <a:extLst>
                <a:ext uri="{FF2B5EF4-FFF2-40B4-BE49-F238E27FC236}">
                  <a16:creationId xmlns:a16="http://schemas.microsoft.com/office/drawing/2014/main" id="{C7CFE31A-E19B-2E3C-0F48-AA3904CD179E}"/>
                </a:ext>
              </a:extLst>
            </p:cNvPr>
            <p:cNvSpPr>
              <a:spLocks noChangeArrowheads="1"/>
            </p:cNvSpPr>
            <p:nvPr/>
          </p:nvSpPr>
          <p:spPr bwMode="auto">
            <a:xfrm rot="10800000" flipV="1">
              <a:off x="5946143" y="3200467"/>
              <a:ext cx="1277497" cy="1614421"/>
            </a:xfrm>
            <a:prstGeom prst="flowChartProcess">
              <a:avLst/>
            </a:prstGeom>
            <a:solidFill>
              <a:srgbClr val="44546A"/>
            </a:solidFill>
            <a:ln w="9525">
              <a:solidFill>
                <a:srgbClr val="2A2D91"/>
              </a:solidFill>
              <a:miter lim="800000"/>
              <a:headEnd/>
              <a:tailEnd/>
            </a:ln>
            <a:effectLst>
              <a:outerShdw blurRad="40000" dist="20000" dir="5400000" rotWithShape="0">
                <a:srgbClr val="808080">
                  <a:alpha val="37999"/>
                </a:srgbClr>
              </a:outerShdw>
            </a:effectLst>
          </p:spPr>
          <p:txBody>
            <a:bodyPr wrap="none" anchor="ctr"/>
            <a:lstStyle/>
            <a:p>
              <a:pPr algn="ctr">
                <a:defRPr/>
              </a:pPr>
              <a:r>
                <a:rPr lang="nl-NL" sz="2000" b="1" dirty="0">
                  <a:solidFill>
                    <a:schemeClr val="bg1"/>
                  </a:solidFill>
                  <a:latin typeface="Arial" pitchFamily="-1" charset="0"/>
                  <a:ea typeface="Arial" pitchFamily="-1" charset="0"/>
                  <a:cs typeface="Arial" pitchFamily="-1" charset="0"/>
                </a:rPr>
                <a:t>AxSN-</a:t>
              </a:r>
            </a:p>
          </p:txBody>
        </p:sp>
        <p:pic>
          <p:nvPicPr>
            <p:cNvPr id="324635" name="Picture 1032">
              <a:extLst>
                <a:ext uri="{FF2B5EF4-FFF2-40B4-BE49-F238E27FC236}">
                  <a16:creationId xmlns:a16="http://schemas.microsoft.com/office/drawing/2014/main" id="{A6AD8F1F-A17D-1BF0-B4E5-25642979A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4" b="73"/>
            <a:stretch>
              <a:fillRect/>
            </a:stretch>
          </p:blipFill>
          <p:spPr bwMode="auto">
            <a:xfrm>
              <a:off x="7564438" y="2133600"/>
              <a:ext cx="1308100" cy="1174750"/>
            </a:xfrm>
            <a:prstGeom prst="rect">
              <a:avLst/>
            </a:prstGeom>
            <a:noFill/>
            <a:ln w="38100">
              <a:solidFill>
                <a:srgbClr val="2E3192"/>
              </a:solidFill>
              <a:miter lim="800000"/>
              <a:headEnd/>
              <a:tailEnd/>
            </a:ln>
            <a:extLst>
              <a:ext uri="{909E8E84-426E-40DD-AFC4-6F175D3DCCD1}">
                <a14:hiddenFill xmlns:a14="http://schemas.microsoft.com/office/drawing/2010/main">
                  <a:solidFill>
                    <a:srgbClr val="FFFFFF"/>
                  </a:solidFill>
                </a14:hiddenFill>
              </a:ext>
            </a:extLst>
          </p:spPr>
        </p:pic>
      </p:grpSp>
      <p:sp>
        <p:nvSpPr>
          <p:cNvPr id="324614" name="TextBox 1">
            <a:extLst>
              <a:ext uri="{FF2B5EF4-FFF2-40B4-BE49-F238E27FC236}">
                <a16:creationId xmlns:a16="http://schemas.microsoft.com/office/drawing/2014/main" id="{A436471A-3486-4874-2B80-9018A6720C32}"/>
              </a:ext>
            </a:extLst>
          </p:cNvPr>
          <p:cNvSpPr txBox="1">
            <a:spLocks noChangeArrowheads="1"/>
          </p:cNvSpPr>
          <p:nvPr/>
        </p:nvSpPr>
        <p:spPr bwMode="auto">
          <a:xfrm>
            <a:off x="10199363" y="3404904"/>
            <a:ext cx="1351405" cy="3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r>
              <a:rPr lang="en-US" altLang="en-US" sz="1600" b="1" dirty="0">
                <a:solidFill>
                  <a:srgbClr val="002060"/>
                </a:solidFill>
                <a:latin typeface="Arial" panose="020B0604020202020204" pitchFamily="34" charset="0"/>
                <a:ea typeface="MS PGothic" panose="020B0600070205080204" pitchFamily="34" charset="-128"/>
                <a:cs typeface="Arial" panose="020B0604020202020204" pitchFamily="34" charset="0"/>
              </a:rPr>
              <a:t>N = 1,425</a:t>
            </a:r>
          </a:p>
        </p:txBody>
      </p:sp>
      <p:sp>
        <p:nvSpPr>
          <p:cNvPr id="2" name="Text Box 33">
            <a:extLst>
              <a:ext uri="{FF2B5EF4-FFF2-40B4-BE49-F238E27FC236}">
                <a16:creationId xmlns:a16="http://schemas.microsoft.com/office/drawing/2014/main" id="{CED5CABD-7FA6-25E7-D0A9-75428F4FD491}"/>
              </a:ext>
            </a:extLst>
          </p:cNvPr>
          <p:cNvSpPr txBox="1">
            <a:spLocks noChangeArrowheads="1"/>
          </p:cNvSpPr>
          <p:nvPr/>
        </p:nvSpPr>
        <p:spPr bwMode="auto">
          <a:xfrm>
            <a:off x="89219" y="6283798"/>
            <a:ext cx="4544453"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Donker</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2014;15(12):1303-10.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Content Placeholder 2">
            <a:extLst>
              <a:ext uri="{FF2B5EF4-FFF2-40B4-BE49-F238E27FC236}">
                <a16:creationId xmlns:a16="http://schemas.microsoft.com/office/drawing/2014/main" id="{F2230622-59D4-7355-06E8-7DDF7BC1A490}"/>
              </a:ext>
            </a:extLst>
          </p:cNvPr>
          <p:cNvSpPr>
            <a:spLocks/>
          </p:cNvSpPr>
          <p:nvPr/>
        </p:nvSpPr>
        <p:spPr bwMode="auto">
          <a:xfrm>
            <a:off x="498594" y="727192"/>
            <a:ext cx="11608741" cy="571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20000"/>
              </a:spcBef>
              <a:buFontTx/>
              <a:buNone/>
            </a:pPr>
            <a:endParaRPr lang="nl-NL" altLang="en-US" sz="4030">
              <a:solidFill>
                <a:srgbClr val="00839C"/>
              </a:solidFill>
              <a:latin typeface="Arial" panose="020B0604020202020204" pitchFamily="34" charset="0"/>
              <a:ea typeface="MS PGothic" panose="020B0600070205080204" pitchFamily="34" charset="-128"/>
              <a:cs typeface="Arial" panose="020B0604020202020204" pitchFamily="34" charset="0"/>
            </a:endParaRPr>
          </a:p>
        </p:txBody>
      </p:sp>
      <p:sp>
        <p:nvSpPr>
          <p:cNvPr id="326659" name="Content Placeholder 2">
            <a:extLst>
              <a:ext uri="{FF2B5EF4-FFF2-40B4-BE49-F238E27FC236}">
                <a16:creationId xmlns:a16="http://schemas.microsoft.com/office/drawing/2014/main" id="{EDBF460D-7E2E-116F-995B-EE2DD92691AC}"/>
              </a:ext>
            </a:extLst>
          </p:cNvPr>
          <p:cNvSpPr>
            <a:spLocks/>
          </p:cNvSpPr>
          <p:nvPr/>
        </p:nvSpPr>
        <p:spPr bwMode="auto">
          <a:xfrm>
            <a:off x="1571239" y="1407421"/>
            <a:ext cx="4251270" cy="42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269875" indent="-269875"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Extent:</a:t>
            </a:r>
            <a:br>
              <a:rPr lang="en-US" altLang="en-US" sz="3200" dirty="0">
                <a:solidFill>
                  <a:schemeClr val="tx1"/>
                </a:solidFill>
                <a:latin typeface="+mn-lt"/>
                <a:ea typeface="MS PGothic" panose="020B0600070205080204" pitchFamily="34" charset="-128"/>
                <a:cs typeface="Arial" panose="020B0604020202020204" pitchFamily="34" charset="0"/>
              </a:rPr>
            </a:br>
            <a:r>
              <a:rPr lang="en-US" altLang="en-US" dirty="0">
                <a:solidFill>
                  <a:schemeClr val="tx1"/>
                </a:solidFill>
                <a:latin typeface="+mn-lt"/>
                <a:ea typeface="MS PGothic" panose="020B0600070205080204" pitchFamily="34" charset="-128"/>
                <a:cs typeface="Arial" panose="020B0604020202020204" pitchFamily="34" charset="0"/>
              </a:rPr>
              <a:t>Level I + II + III + medial SC</a:t>
            </a:r>
            <a:endParaRPr lang="en-US" altLang="en-US" sz="3200" dirty="0">
              <a:solidFill>
                <a:schemeClr val="tx1"/>
              </a:solidFill>
              <a:latin typeface="+mn-lt"/>
              <a:ea typeface="MS PGothic" panose="020B0600070205080204" pitchFamily="34" charset="-128"/>
              <a:cs typeface="Arial" panose="020B0604020202020204" pitchFamily="34" charset="0"/>
            </a:endParaRPr>
          </a:p>
          <a:p>
            <a:pPr eaLnBrk="1" hangingPunct="1">
              <a:lnSpc>
                <a:spcPct val="100000"/>
              </a:lnSpc>
              <a:spcBef>
                <a:spcPct val="20000"/>
              </a:spcBef>
              <a:buClr>
                <a:srgbClr val="7A0000"/>
              </a:buClr>
              <a:buFontTx/>
              <a:buChar char="•"/>
            </a:pPr>
            <a:endParaRPr lang="en-US" altLang="en-US" sz="1600" dirty="0">
              <a:solidFill>
                <a:schemeClr val="tx1"/>
              </a:solidFill>
              <a:latin typeface="+mn-lt"/>
              <a:ea typeface="MS PGothic" panose="020B0600070205080204" pitchFamily="34" charset="-128"/>
              <a:cs typeface="Arial" panose="020B0604020202020204" pitchFamily="34" charset="0"/>
            </a:endParaRPr>
          </a:p>
          <a:p>
            <a:pPr eaLnBrk="1" hangingPunct="1">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Dose &amp; schedule:</a:t>
            </a:r>
            <a:br>
              <a:rPr lang="en-US" altLang="en-US" sz="3200" dirty="0">
                <a:solidFill>
                  <a:schemeClr val="tx1"/>
                </a:solidFill>
                <a:latin typeface="+mn-lt"/>
                <a:ea typeface="MS PGothic" panose="020B0600070205080204" pitchFamily="34" charset="-128"/>
                <a:cs typeface="Arial" panose="020B0604020202020204" pitchFamily="34" charset="0"/>
              </a:rPr>
            </a:br>
            <a:r>
              <a:rPr lang="en-US" altLang="en-US" dirty="0">
                <a:solidFill>
                  <a:schemeClr val="tx1"/>
                </a:solidFill>
                <a:latin typeface="+mn-lt"/>
                <a:ea typeface="MS PGothic" panose="020B0600070205080204" pitchFamily="34" charset="-128"/>
                <a:cs typeface="Arial" panose="020B0604020202020204" pitchFamily="34" charset="0"/>
              </a:rPr>
              <a:t>25 x 2 </a:t>
            </a:r>
            <a:r>
              <a:rPr lang="en-US" altLang="en-US" dirty="0" err="1">
                <a:solidFill>
                  <a:schemeClr val="tx1"/>
                </a:solidFill>
                <a:latin typeface="+mn-lt"/>
                <a:ea typeface="MS PGothic" panose="020B0600070205080204" pitchFamily="34" charset="-128"/>
                <a:cs typeface="Arial" panose="020B0604020202020204" pitchFamily="34" charset="0"/>
              </a:rPr>
              <a:t>Gy</a:t>
            </a:r>
            <a:r>
              <a:rPr lang="en-US" altLang="en-US" dirty="0">
                <a:solidFill>
                  <a:schemeClr val="tx1"/>
                </a:solidFill>
                <a:latin typeface="+mn-lt"/>
                <a:ea typeface="MS PGothic" panose="020B0600070205080204" pitchFamily="34" charset="-128"/>
                <a:cs typeface="Arial" panose="020B0604020202020204" pitchFamily="34" charset="0"/>
              </a:rPr>
              <a:t> or equivalent</a:t>
            </a:r>
          </a:p>
          <a:p>
            <a:pPr eaLnBrk="1" hangingPunct="1">
              <a:lnSpc>
                <a:spcPct val="100000"/>
              </a:lnSpc>
              <a:spcBef>
                <a:spcPct val="20000"/>
              </a:spcBef>
              <a:buClr>
                <a:srgbClr val="7A0000"/>
              </a:buClr>
              <a:buFontTx/>
              <a:buChar char="•"/>
            </a:pPr>
            <a:endParaRPr lang="en-US" altLang="en-US" sz="1600" dirty="0">
              <a:solidFill>
                <a:schemeClr val="tx1"/>
              </a:solidFill>
              <a:latin typeface="+mn-lt"/>
              <a:ea typeface="MS PGothic" panose="020B0600070205080204" pitchFamily="34" charset="-128"/>
              <a:cs typeface="Arial" panose="020B0604020202020204" pitchFamily="34" charset="0"/>
            </a:endParaRPr>
          </a:p>
          <a:p>
            <a:pPr eaLnBrk="1" hangingPunct="1">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Quality control: </a:t>
            </a:r>
            <a:br>
              <a:rPr lang="en-US" altLang="en-US" sz="3200" dirty="0">
                <a:solidFill>
                  <a:schemeClr val="tx1"/>
                </a:solidFill>
                <a:latin typeface="+mn-lt"/>
                <a:ea typeface="MS PGothic" panose="020B0600070205080204" pitchFamily="34" charset="-128"/>
                <a:cs typeface="Arial" panose="020B0604020202020204" pitchFamily="34" charset="0"/>
              </a:rPr>
            </a:br>
            <a:r>
              <a:rPr lang="en-US" altLang="en-US" dirty="0">
                <a:solidFill>
                  <a:schemeClr val="tx1"/>
                </a:solidFill>
                <a:latin typeface="+mn-lt"/>
                <a:ea typeface="MS PGothic" panose="020B0600070205080204" pitchFamily="34" charset="-128"/>
                <a:cs typeface="Arial" panose="020B0604020202020204" pitchFamily="34" charset="0"/>
              </a:rPr>
              <a:t>Dummy run </a:t>
            </a:r>
            <a:endParaRPr lang="en-US" altLang="en-US" sz="3200" dirty="0">
              <a:solidFill>
                <a:schemeClr val="tx1"/>
              </a:solidFill>
              <a:latin typeface="+mn-lt"/>
              <a:ea typeface="MS PGothic" panose="020B0600070205080204" pitchFamily="34" charset="-128"/>
              <a:cs typeface="Arial" panose="020B0604020202020204" pitchFamily="34" charset="0"/>
            </a:endParaRPr>
          </a:p>
        </p:txBody>
      </p:sp>
      <p:grpSp>
        <p:nvGrpSpPr>
          <p:cNvPr id="326660" name="Group 31">
            <a:extLst>
              <a:ext uri="{FF2B5EF4-FFF2-40B4-BE49-F238E27FC236}">
                <a16:creationId xmlns:a16="http://schemas.microsoft.com/office/drawing/2014/main" id="{ED16FE88-5B6E-DFC3-B0BC-42CEDB077C73}"/>
              </a:ext>
            </a:extLst>
          </p:cNvPr>
          <p:cNvGrpSpPr>
            <a:grpSpLocks/>
          </p:cNvGrpSpPr>
          <p:nvPr/>
        </p:nvGrpSpPr>
        <p:grpSpPr bwMode="auto">
          <a:xfrm>
            <a:off x="6096000" y="1244094"/>
            <a:ext cx="4746978" cy="5110104"/>
            <a:chOff x="3217" y="1162"/>
            <a:chExt cx="2243" cy="2495"/>
          </a:xfrm>
        </p:grpSpPr>
        <p:sp>
          <p:nvSpPr>
            <p:cNvPr id="9" name="Rectangle 4">
              <a:extLst>
                <a:ext uri="{FF2B5EF4-FFF2-40B4-BE49-F238E27FC236}">
                  <a16:creationId xmlns:a16="http://schemas.microsoft.com/office/drawing/2014/main" id="{0B8A20FE-E1AD-2BAB-4461-623457A1D47A}"/>
                </a:ext>
              </a:extLst>
            </p:cNvPr>
            <p:cNvSpPr>
              <a:spLocks noChangeArrowheads="1"/>
            </p:cNvSpPr>
            <p:nvPr/>
          </p:nvSpPr>
          <p:spPr bwMode="auto">
            <a:xfrm>
              <a:off x="3322" y="1675"/>
              <a:ext cx="2033" cy="1467"/>
            </a:xfrm>
            <a:prstGeom prst="rect">
              <a:avLst/>
            </a:prstGeom>
            <a:noFill/>
            <a:ln w="9525">
              <a:solidFill>
                <a:srgbClr val="2E3192"/>
              </a:solidFill>
              <a:miter lim="800000"/>
              <a:headEnd/>
              <a:tailEnd/>
            </a:ln>
            <a:effectLst/>
          </p:spPr>
          <p:txBody>
            <a:bodyPr wrap="none" anchor="ctr"/>
            <a:lstStyle/>
            <a:p>
              <a:pPr>
                <a:defRPr/>
              </a:pPr>
              <a:endParaRPr lang="nl-NL" sz="2844">
                <a:solidFill>
                  <a:srgbClr val="2E3192"/>
                </a:solidFill>
                <a:effectLst>
                  <a:outerShdw blurRad="38100" dist="38100" dir="2700000" algn="tl">
                    <a:srgbClr val="DDDDDD"/>
                  </a:outerShdw>
                </a:effectLst>
                <a:latin typeface="Arial" pitchFamily="-1" charset="0"/>
                <a:ea typeface="Arial" pitchFamily="-1" charset="0"/>
                <a:cs typeface="Arial" pitchFamily="-1" charset="0"/>
              </a:endParaRPr>
            </a:p>
          </p:txBody>
        </p:sp>
        <p:pic>
          <p:nvPicPr>
            <p:cNvPr id="326664" name="Picture 5" descr="AMAROS4">
              <a:extLst>
                <a:ext uri="{FF2B5EF4-FFF2-40B4-BE49-F238E27FC236}">
                  <a16:creationId xmlns:a16="http://schemas.microsoft.com/office/drawing/2014/main" id="{5C6C8E92-6D0C-AC24-F6A2-AAA194617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 y="1162"/>
              <a:ext cx="2243" cy="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6">
              <a:extLst>
                <a:ext uri="{FF2B5EF4-FFF2-40B4-BE49-F238E27FC236}">
                  <a16:creationId xmlns:a16="http://schemas.microsoft.com/office/drawing/2014/main" id="{8C470636-469A-5CCD-C702-B5325B129065}"/>
                </a:ext>
              </a:extLst>
            </p:cNvPr>
            <p:cNvSpPr>
              <a:spLocks noChangeShapeType="1"/>
            </p:cNvSpPr>
            <p:nvPr/>
          </p:nvSpPr>
          <p:spPr bwMode="auto">
            <a:xfrm>
              <a:off x="3394" y="2765"/>
              <a:ext cx="2061" cy="0"/>
            </a:xfrm>
            <a:prstGeom prst="line">
              <a:avLst/>
            </a:prstGeom>
            <a:noFill/>
            <a:ln w="9525">
              <a:solidFill>
                <a:srgbClr val="2E3192"/>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sp>
          <p:nvSpPr>
            <p:cNvPr id="12" name="Line 7">
              <a:extLst>
                <a:ext uri="{FF2B5EF4-FFF2-40B4-BE49-F238E27FC236}">
                  <a16:creationId xmlns:a16="http://schemas.microsoft.com/office/drawing/2014/main" id="{82FCEEAD-1BC9-930C-1EDF-86F73C3110CF}"/>
                </a:ext>
              </a:extLst>
            </p:cNvPr>
            <p:cNvSpPr>
              <a:spLocks noChangeShapeType="1"/>
            </p:cNvSpPr>
            <p:nvPr/>
          </p:nvSpPr>
          <p:spPr bwMode="auto">
            <a:xfrm>
              <a:off x="4720" y="1596"/>
              <a:ext cx="0" cy="1936"/>
            </a:xfrm>
            <a:prstGeom prst="line">
              <a:avLst/>
            </a:prstGeom>
            <a:noFill/>
            <a:ln w="9525">
              <a:solidFill>
                <a:srgbClr val="2E3192"/>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sp>
          <p:nvSpPr>
            <p:cNvPr id="326667" name="Text Box 10">
              <a:extLst>
                <a:ext uri="{FF2B5EF4-FFF2-40B4-BE49-F238E27FC236}">
                  <a16:creationId xmlns:a16="http://schemas.microsoft.com/office/drawing/2014/main" id="{A7E2892E-70DB-3DD7-A1B8-3FC5F016824C}"/>
                </a:ext>
              </a:extLst>
            </p:cNvPr>
            <p:cNvSpPr txBox="1">
              <a:spLocks noChangeArrowheads="1"/>
            </p:cNvSpPr>
            <p:nvPr/>
          </p:nvSpPr>
          <p:spPr bwMode="auto">
            <a:xfrm>
              <a:off x="4833" y="3191"/>
              <a:ext cx="8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endParaRPr lang="nl-NL" altLang="en-US" sz="1659">
                <a:solidFill>
                  <a:srgbClr val="2E3192"/>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326668" name="Group 30">
              <a:extLst>
                <a:ext uri="{FF2B5EF4-FFF2-40B4-BE49-F238E27FC236}">
                  <a16:creationId xmlns:a16="http://schemas.microsoft.com/office/drawing/2014/main" id="{17223377-FA07-5917-AC19-9F3DD81317AB}"/>
                </a:ext>
              </a:extLst>
            </p:cNvPr>
            <p:cNvGrpSpPr>
              <a:grpSpLocks/>
            </p:cNvGrpSpPr>
            <p:nvPr/>
          </p:nvGrpSpPr>
          <p:grpSpPr bwMode="auto">
            <a:xfrm>
              <a:off x="3628" y="1664"/>
              <a:ext cx="1622" cy="1104"/>
              <a:chOff x="3628" y="1664"/>
              <a:chExt cx="1622" cy="1104"/>
            </a:xfrm>
          </p:grpSpPr>
          <p:grpSp>
            <p:nvGrpSpPr>
              <p:cNvPr id="326674" name="Group 12">
                <a:extLst>
                  <a:ext uri="{FF2B5EF4-FFF2-40B4-BE49-F238E27FC236}">
                    <a16:creationId xmlns:a16="http://schemas.microsoft.com/office/drawing/2014/main" id="{142BD0E0-8068-4400-D791-A4C88FC1F6FA}"/>
                  </a:ext>
                </a:extLst>
              </p:cNvPr>
              <p:cNvGrpSpPr>
                <a:grpSpLocks/>
              </p:cNvGrpSpPr>
              <p:nvPr/>
            </p:nvGrpSpPr>
            <p:grpSpPr bwMode="auto">
              <a:xfrm>
                <a:off x="3629" y="1666"/>
                <a:ext cx="1621" cy="1102"/>
                <a:chOff x="830" y="1202"/>
                <a:chExt cx="2641" cy="1585"/>
              </a:xfrm>
            </p:grpSpPr>
            <p:sp>
              <p:nvSpPr>
                <p:cNvPr id="26" name="Rectangle 13">
                  <a:extLst>
                    <a:ext uri="{FF2B5EF4-FFF2-40B4-BE49-F238E27FC236}">
                      <a16:creationId xmlns:a16="http://schemas.microsoft.com/office/drawing/2014/main" id="{79EBE465-1375-36A0-EC7F-833250EE1EC4}"/>
                    </a:ext>
                  </a:extLst>
                </p:cNvPr>
                <p:cNvSpPr>
                  <a:spLocks noChangeArrowheads="1"/>
                </p:cNvSpPr>
                <p:nvPr/>
              </p:nvSpPr>
              <p:spPr bwMode="auto">
                <a:xfrm>
                  <a:off x="828" y="1200"/>
                  <a:ext cx="2643" cy="1584"/>
                </a:xfrm>
                <a:prstGeom prst="rect">
                  <a:avLst/>
                </a:prstGeom>
                <a:noFill/>
                <a:ln w="57150">
                  <a:solidFill>
                    <a:srgbClr val="FFFF00"/>
                  </a:solidFill>
                  <a:miter lim="800000"/>
                  <a:headEnd/>
                  <a:tailEnd/>
                </a:ln>
                <a:effectLst/>
              </p:spPr>
              <p:txBody>
                <a:bodyPr wrap="none" anchor="ctr"/>
                <a:lstStyle/>
                <a:p>
                  <a:pPr>
                    <a:defRPr/>
                  </a:pPr>
                  <a:endParaRPr lang="nl-NL" sz="2844">
                    <a:solidFill>
                      <a:srgbClr val="2E3192"/>
                    </a:solidFill>
                    <a:effectLst>
                      <a:outerShdw blurRad="38100" dist="38100" dir="2700000" algn="tl">
                        <a:srgbClr val="DDDDDD"/>
                      </a:outerShdw>
                    </a:effectLst>
                    <a:latin typeface="Arial" pitchFamily="-1" charset="0"/>
                    <a:ea typeface="Arial" pitchFamily="-1" charset="0"/>
                    <a:cs typeface="Arial" pitchFamily="-1" charset="0"/>
                  </a:endParaRPr>
                </a:p>
              </p:txBody>
            </p:sp>
            <p:sp>
              <p:nvSpPr>
                <p:cNvPr id="326681" name="Freeform 14">
                  <a:extLst>
                    <a:ext uri="{FF2B5EF4-FFF2-40B4-BE49-F238E27FC236}">
                      <a16:creationId xmlns:a16="http://schemas.microsoft.com/office/drawing/2014/main" id="{2D46EF1F-5080-CC0E-D822-0B4E339EC2C9}"/>
                    </a:ext>
                  </a:extLst>
                </p:cNvPr>
                <p:cNvSpPr>
                  <a:spLocks/>
                </p:cNvSpPr>
                <p:nvPr/>
              </p:nvSpPr>
              <p:spPr bwMode="auto">
                <a:xfrm>
                  <a:off x="830" y="1202"/>
                  <a:ext cx="961" cy="431"/>
                </a:xfrm>
                <a:custGeom>
                  <a:avLst/>
                  <a:gdLst>
                    <a:gd name="T0" fmla="*/ 0 w 960"/>
                    <a:gd name="T1" fmla="*/ 384 h 432"/>
                    <a:gd name="T2" fmla="*/ 576 w 960"/>
                    <a:gd name="T3" fmla="*/ 384 h 432"/>
                    <a:gd name="T4" fmla="*/ 1008 w 960"/>
                    <a:gd name="T5" fmla="*/ 0 h 432"/>
                    <a:gd name="T6" fmla="*/ 0 w 960"/>
                    <a:gd name="T7" fmla="*/ 0 h 432"/>
                    <a:gd name="T8" fmla="*/ 0 w 960"/>
                    <a:gd name="T9" fmla="*/ 384 h 432"/>
                    <a:gd name="T10" fmla="*/ 0 60000 65536"/>
                    <a:gd name="T11" fmla="*/ 0 60000 65536"/>
                    <a:gd name="T12" fmla="*/ 0 60000 65536"/>
                    <a:gd name="T13" fmla="*/ 0 60000 65536"/>
                    <a:gd name="T14" fmla="*/ 0 60000 65536"/>
                    <a:gd name="T15" fmla="*/ 0 w 960"/>
                    <a:gd name="T16" fmla="*/ 0 h 432"/>
                    <a:gd name="T17" fmla="*/ 960 w 960"/>
                    <a:gd name="T18" fmla="*/ 432 h 432"/>
                  </a:gdLst>
                  <a:ahLst/>
                  <a:cxnLst>
                    <a:cxn ang="T10">
                      <a:pos x="T0" y="T1"/>
                    </a:cxn>
                    <a:cxn ang="T11">
                      <a:pos x="T2" y="T3"/>
                    </a:cxn>
                    <a:cxn ang="T12">
                      <a:pos x="T4" y="T5"/>
                    </a:cxn>
                    <a:cxn ang="T13">
                      <a:pos x="T6" y="T7"/>
                    </a:cxn>
                    <a:cxn ang="T14">
                      <a:pos x="T8" y="T9"/>
                    </a:cxn>
                  </a:cxnLst>
                  <a:rect l="T15" t="T16" r="T17" b="T18"/>
                  <a:pathLst>
                    <a:path w="960" h="432">
                      <a:moveTo>
                        <a:pt x="0" y="432"/>
                      </a:moveTo>
                      <a:lnTo>
                        <a:pt x="528" y="432"/>
                      </a:lnTo>
                      <a:lnTo>
                        <a:pt x="960" y="0"/>
                      </a:lnTo>
                      <a:lnTo>
                        <a:pt x="0" y="0"/>
                      </a:lnTo>
                      <a:lnTo>
                        <a:pt x="0" y="432"/>
                      </a:lnTo>
                      <a:close/>
                    </a:path>
                  </a:pathLst>
                </a:custGeom>
                <a:solidFill>
                  <a:srgbClr val="FFFF00"/>
                </a:solidFill>
                <a:ln w="9525">
                  <a:solidFill>
                    <a:srgbClr val="FFFF00"/>
                  </a:solidFill>
                  <a:round/>
                  <a:headEnd/>
                  <a:tailEnd/>
                </a:ln>
              </p:spPr>
              <p:txBody>
                <a:bodyPr/>
                <a:lstStyle/>
                <a:p>
                  <a:endParaRPr lang="en-US" sz="2844"/>
                </a:p>
              </p:txBody>
            </p:sp>
          </p:grpSp>
          <p:grpSp>
            <p:nvGrpSpPr>
              <p:cNvPr id="326675" name="Group 15">
                <a:extLst>
                  <a:ext uri="{FF2B5EF4-FFF2-40B4-BE49-F238E27FC236}">
                    <a16:creationId xmlns:a16="http://schemas.microsoft.com/office/drawing/2014/main" id="{A48C655D-EAF9-86E1-8551-4DBF56ADEDFD}"/>
                  </a:ext>
                </a:extLst>
              </p:cNvPr>
              <p:cNvGrpSpPr>
                <a:grpSpLocks/>
              </p:cNvGrpSpPr>
              <p:nvPr/>
            </p:nvGrpSpPr>
            <p:grpSpPr bwMode="auto">
              <a:xfrm>
                <a:off x="3628" y="1665"/>
                <a:ext cx="1093" cy="1102"/>
                <a:chOff x="814" y="1198"/>
                <a:chExt cx="1781" cy="1584"/>
              </a:xfrm>
            </p:grpSpPr>
            <p:sp>
              <p:nvSpPr>
                <p:cNvPr id="24" name="Rectangle 16">
                  <a:extLst>
                    <a:ext uri="{FF2B5EF4-FFF2-40B4-BE49-F238E27FC236}">
                      <a16:creationId xmlns:a16="http://schemas.microsoft.com/office/drawing/2014/main" id="{4D48E179-E057-48F6-9FB7-9DCA9A40AED9}"/>
                    </a:ext>
                  </a:extLst>
                </p:cNvPr>
                <p:cNvSpPr>
                  <a:spLocks noChangeArrowheads="1"/>
                </p:cNvSpPr>
                <p:nvPr/>
              </p:nvSpPr>
              <p:spPr bwMode="auto">
                <a:xfrm>
                  <a:off x="814" y="1198"/>
                  <a:ext cx="1781" cy="1584"/>
                </a:xfrm>
                <a:prstGeom prst="rect">
                  <a:avLst/>
                </a:prstGeom>
                <a:noFill/>
                <a:ln w="28575">
                  <a:solidFill>
                    <a:srgbClr val="009FC3"/>
                  </a:solidFill>
                  <a:prstDash val="dash"/>
                  <a:miter lim="800000"/>
                  <a:headEnd/>
                  <a:tailEnd/>
                </a:ln>
                <a:effectLst/>
              </p:spPr>
              <p:txBody>
                <a:bodyPr wrap="none" anchor="ctr"/>
                <a:lstStyle/>
                <a:p>
                  <a:pPr>
                    <a:defRPr/>
                  </a:pPr>
                  <a:endParaRPr lang="nl-NL" sz="2844">
                    <a:solidFill>
                      <a:srgbClr val="2E3192"/>
                    </a:solidFill>
                    <a:effectLst>
                      <a:outerShdw blurRad="38100" dist="38100" dir="2700000" algn="tl">
                        <a:srgbClr val="DDDDDD"/>
                      </a:outerShdw>
                    </a:effectLst>
                    <a:latin typeface="Arial" pitchFamily="-1" charset="0"/>
                    <a:ea typeface="Arial" pitchFamily="-1" charset="0"/>
                    <a:cs typeface="Arial" pitchFamily="-1" charset="0"/>
                  </a:endParaRPr>
                </a:p>
              </p:txBody>
            </p:sp>
            <p:sp>
              <p:nvSpPr>
                <p:cNvPr id="326679" name="Freeform 17" descr="Brede diagonaal omlaag">
                  <a:extLst>
                    <a:ext uri="{FF2B5EF4-FFF2-40B4-BE49-F238E27FC236}">
                      <a16:creationId xmlns:a16="http://schemas.microsoft.com/office/drawing/2014/main" id="{C16E1C83-A56D-B832-073F-2963C4EFC358}"/>
                    </a:ext>
                  </a:extLst>
                </p:cNvPr>
                <p:cNvSpPr>
                  <a:spLocks/>
                </p:cNvSpPr>
                <p:nvPr/>
              </p:nvSpPr>
              <p:spPr bwMode="auto">
                <a:xfrm>
                  <a:off x="816" y="1200"/>
                  <a:ext cx="946" cy="431"/>
                </a:xfrm>
                <a:custGeom>
                  <a:avLst/>
                  <a:gdLst>
                    <a:gd name="T0" fmla="*/ 0 w 946"/>
                    <a:gd name="T1" fmla="*/ 384 h 432"/>
                    <a:gd name="T2" fmla="*/ 539 w 946"/>
                    <a:gd name="T3" fmla="*/ 384 h 432"/>
                    <a:gd name="T4" fmla="*/ 912 w 946"/>
                    <a:gd name="T5" fmla="*/ 59 h 432"/>
                    <a:gd name="T6" fmla="*/ 946 w 946"/>
                    <a:gd name="T7" fmla="*/ 0 h 432"/>
                    <a:gd name="T8" fmla="*/ 0 w 946"/>
                    <a:gd name="T9" fmla="*/ 0 h 432"/>
                    <a:gd name="T10" fmla="*/ 0 w 946"/>
                    <a:gd name="T11" fmla="*/ 384 h 432"/>
                    <a:gd name="T12" fmla="*/ 0 60000 65536"/>
                    <a:gd name="T13" fmla="*/ 0 60000 65536"/>
                    <a:gd name="T14" fmla="*/ 0 60000 65536"/>
                    <a:gd name="T15" fmla="*/ 0 60000 65536"/>
                    <a:gd name="T16" fmla="*/ 0 60000 65536"/>
                    <a:gd name="T17" fmla="*/ 0 60000 65536"/>
                    <a:gd name="T18" fmla="*/ 0 w 946"/>
                    <a:gd name="T19" fmla="*/ 0 h 432"/>
                    <a:gd name="T20" fmla="*/ 946 w 94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946" h="432">
                      <a:moveTo>
                        <a:pt x="0" y="432"/>
                      </a:moveTo>
                      <a:cubicBezTo>
                        <a:pt x="180" y="432"/>
                        <a:pt x="359" y="432"/>
                        <a:pt x="539" y="432"/>
                      </a:cubicBezTo>
                      <a:lnTo>
                        <a:pt x="912" y="59"/>
                      </a:lnTo>
                      <a:lnTo>
                        <a:pt x="946" y="0"/>
                      </a:lnTo>
                      <a:lnTo>
                        <a:pt x="0" y="0"/>
                      </a:lnTo>
                      <a:lnTo>
                        <a:pt x="0" y="432"/>
                      </a:lnTo>
                      <a:close/>
                    </a:path>
                  </a:pathLst>
                </a:custGeom>
                <a:blipFill dpi="0" rotWithShape="0">
                  <a:blip r:embed="rId3"/>
                  <a:srcRect/>
                  <a:tile tx="0" ty="0" sx="100000" sy="100000" flip="none" algn="tl"/>
                </a:blipFill>
                <a:ln w="28575">
                  <a:solidFill>
                    <a:srgbClr val="009FC3"/>
                  </a:solidFill>
                  <a:prstDash val="dash"/>
                  <a:round/>
                  <a:headEnd/>
                  <a:tailEnd/>
                </a:ln>
              </p:spPr>
              <p:txBody>
                <a:bodyPr/>
                <a:lstStyle/>
                <a:p>
                  <a:endParaRPr lang="en-US" sz="2844"/>
                </a:p>
              </p:txBody>
            </p:sp>
          </p:grpSp>
          <p:sp>
            <p:nvSpPr>
              <p:cNvPr id="22" name="Rectangle 18">
                <a:extLst>
                  <a:ext uri="{FF2B5EF4-FFF2-40B4-BE49-F238E27FC236}">
                    <a16:creationId xmlns:a16="http://schemas.microsoft.com/office/drawing/2014/main" id="{AF6846EE-EDEE-199D-5C1B-8CA0E95DB155}"/>
                  </a:ext>
                </a:extLst>
              </p:cNvPr>
              <p:cNvSpPr>
                <a:spLocks noChangeArrowheads="1"/>
              </p:cNvSpPr>
              <p:nvPr/>
            </p:nvSpPr>
            <p:spPr bwMode="auto">
              <a:xfrm>
                <a:off x="4720" y="1664"/>
                <a:ext cx="530" cy="1101"/>
              </a:xfrm>
              <a:prstGeom prst="rect">
                <a:avLst/>
              </a:prstGeom>
              <a:noFill/>
              <a:ln w="28575">
                <a:solidFill>
                  <a:srgbClr val="FF99FF"/>
                </a:solidFill>
                <a:prstDash val="sysDot"/>
                <a:miter lim="800000"/>
                <a:headEnd/>
                <a:tailEnd/>
              </a:ln>
              <a:effectLst/>
            </p:spPr>
            <p:txBody>
              <a:bodyPr wrap="none" anchor="ctr"/>
              <a:lstStyle/>
              <a:p>
                <a:pPr>
                  <a:defRPr/>
                </a:pPr>
                <a:endParaRPr lang="nl-NL" sz="2844">
                  <a:solidFill>
                    <a:srgbClr val="2E3192"/>
                  </a:solidFill>
                  <a:effectLst>
                    <a:outerShdw blurRad="38100" dist="38100" dir="2700000" algn="tl">
                      <a:srgbClr val="DDDDDD"/>
                    </a:outerShdw>
                  </a:effectLst>
                  <a:latin typeface="Arial" pitchFamily="-1" charset="0"/>
                  <a:ea typeface="Arial" pitchFamily="-1" charset="0"/>
                  <a:cs typeface="Arial" pitchFamily="-1" charset="0"/>
                </a:endParaRPr>
              </a:p>
            </p:txBody>
          </p:sp>
          <p:sp>
            <p:nvSpPr>
              <p:cNvPr id="23" name="Line 19">
                <a:extLst>
                  <a:ext uri="{FF2B5EF4-FFF2-40B4-BE49-F238E27FC236}">
                    <a16:creationId xmlns:a16="http://schemas.microsoft.com/office/drawing/2014/main" id="{EEAEB05C-D9BE-795C-4982-251419FB7183}"/>
                  </a:ext>
                </a:extLst>
              </p:cNvPr>
              <p:cNvSpPr>
                <a:spLocks noChangeShapeType="1"/>
              </p:cNvSpPr>
              <p:nvPr/>
            </p:nvSpPr>
            <p:spPr bwMode="auto">
              <a:xfrm>
                <a:off x="4720" y="1664"/>
                <a:ext cx="0" cy="1101"/>
              </a:xfrm>
              <a:prstGeom prst="line">
                <a:avLst/>
              </a:prstGeom>
              <a:noFill/>
              <a:ln w="19050">
                <a:pattFill prst="wdDnDiag">
                  <a:fgClr>
                    <a:srgbClr val="FF99FF"/>
                  </a:fgClr>
                  <a:bgClr>
                    <a:srgbClr val="009FC3"/>
                  </a:bgClr>
                </a:patt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grpSp>
        <p:sp>
          <p:nvSpPr>
            <p:cNvPr id="15" name="Oval 20">
              <a:extLst>
                <a:ext uri="{FF2B5EF4-FFF2-40B4-BE49-F238E27FC236}">
                  <a16:creationId xmlns:a16="http://schemas.microsoft.com/office/drawing/2014/main" id="{10850DE9-C146-377A-7D2B-1407D98177F7}"/>
                </a:ext>
              </a:extLst>
            </p:cNvPr>
            <p:cNvSpPr>
              <a:spLocks noChangeArrowheads="1"/>
            </p:cNvSpPr>
            <p:nvPr/>
          </p:nvSpPr>
          <p:spPr bwMode="auto">
            <a:xfrm>
              <a:off x="4706" y="2749"/>
              <a:ext cx="28" cy="28"/>
            </a:xfrm>
            <a:prstGeom prst="ellipse">
              <a:avLst/>
            </a:prstGeom>
            <a:solidFill>
              <a:srgbClr val="2E3192"/>
            </a:solidFill>
            <a:ln w="9525">
              <a:solidFill>
                <a:srgbClr val="2E3192"/>
              </a:solidFill>
              <a:round/>
              <a:headEnd/>
              <a:tailEnd/>
            </a:ln>
            <a:effectLst/>
          </p:spPr>
          <p:txBody>
            <a:bodyPr wrap="none" anchor="ctr"/>
            <a:lstStyle/>
            <a:p>
              <a:pPr>
                <a:defRPr/>
              </a:pPr>
              <a:endParaRPr lang="nl-NL" sz="2844">
                <a:solidFill>
                  <a:srgbClr val="2E3192"/>
                </a:solidFill>
                <a:effectLst>
                  <a:outerShdw blurRad="38100" dist="38100" dir="2700000" algn="tl">
                    <a:srgbClr val="000000"/>
                  </a:outerShdw>
                </a:effectLst>
                <a:latin typeface="Arial" pitchFamily="-1" charset="0"/>
                <a:ea typeface="Arial" pitchFamily="-1" charset="0"/>
                <a:cs typeface="Arial" pitchFamily="-1" charset="0"/>
              </a:endParaRPr>
            </a:p>
          </p:txBody>
        </p:sp>
        <p:sp>
          <p:nvSpPr>
            <p:cNvPr id="16" name="Line 21">
              <a:extLst>
                <a:ext uri="{FF2B5EF4-FFF2-40B4-BE49-F238E27FC236}">
                  <a16:creationId xmlns:a16="http://schemas.microsoft.com/office/drawing/2014/main" id="{20EE703E-10DF-1E27-71E2-D5752C2F74CD}"/>
                </a:ext>
              </a:extLst>
            </p:cNvPr>
            <p:cNvSpPr>
              <a:spLocks noChangeShapeType="1"/>
            </p:cNvSpPr>
            <p:nvPr/>
          </p:nvSpPr>
          <p:spPr bwMode="auto">
            <a:xfrm flipV="1">
              <a:off x="4031" y="1740"/>
              <a:ext cx="972" cy="1236"/>
            </a:xfrm>
            <a:prstGeom prst="line">
              <a:avLst/>
            </a:prstGeom>
            <a:noFill/>
            <a:ln w="9525">
              <a:solidFill>
                <a:srgbClr val="FFFF00"/>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sp>
          <p:nvSpPr>
            <p:cNvPr id="17" name="Line 22">
              <a:extLst>
                <a:ext uri="{FF2B5EF4-FFF2-40B4-BE49-F238E27FC236}">
                  <a16:creationId xmlns:a16="http://schemas.microsoft.com/office/drawing/2014/main" id="{163D40C7-9D7F-6947-BD13-7096FBE9B3A9}"/>
                </a:ext>
              </a:extLst>
            </p:cNvPr>
            <p:cNvSpPr>
              <a:spLocks noChangeShapeType="1"/>
            </p:cNvSpPr>
            <p:nvPr/>
          </p:nvSpPr>
          <p:spPr bwMode="auto">
            <a:xfrm flipH="1">
              <a:off x="3990" y="2075"/>
              <a:ext cx="366" cy="1547"/>
            </a:xfrm>
            <a:prstGeom prst="line">
              <a:avLst/>
            </a:prstGeom>
            <a:noFill/>
            <a:ln w="9525">
              <a:solidFill>
                <a:srgbClr val="FFFF00"/>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sp>
          <p:nvSpPr>
            <p:cNvPr id="18" name="Line 23">
              <a:extLst>
                <a:ext uri="{FF2B5EF4-FFF2-40B4-BE49-F238E27FC236}">
                  <a16:creationId xmlns:a16="http://schemas.microsoft.com/office/drawing/2014/main" id="{6729FDCD-BF75-E073-335D-A50B9321FC90}"/>
                </a:ext>
              </a:extLst>
            </p:cNvPr>
            <p:cNvSpPr>
              <a:spLocks noChangeShapeType="1"/>
            </p:cNvSpPr>
            <p:nvPr/>
          </p:nvSpPr>
          <p:spPr bwMode="auto">
            <a:xfrm flipV="1">
              <a:off x="4031" y="1740"/>
              <a:ext cx="972" cy="1236"/>
            </a:xfrm>
            <a:prstGeom prst="line">
              <a:avLst/>
            </a:prstGeom>
            <a:noFill/>
            <a:ln w="3175">
              <a:solidFill>
                <a:srgbClr val="92278F"/>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sp>
          <p:nvSpPr>
            <p:cNvPr id="19" name="Line 24">
              <a:extLst>
                <a:ext uri="{FF2B5EF4-FFF2-40B4-BE49-F238E27FC236}">
                  <a16:creationId xmlns:a16="http://schemas.microsoft.com/office/drawing/2014/main" id="{48B18214-CB57-F7A5-11DE-7FBC6AA38F3E}"/>
                </a:ext>
              </a:extLst>
            </p:cNvPr>
            <p:cNvSpPr>
              <a:spLocks noChangeShapeType="1"/>
            </p:cNvSpPr>
            <p:nvPr/>
          </p:nvSpPr>
          <p:spPr bwMode="auto">
            <a:xfrm flipH="1">
              <a:off x="3990" y="2075"/>
              <a:ext cx="366" cy="1547"/>
            </a:xfrm>
            <a:prstGeom prst="line">
              <a:avLst/>
            </a:prstGeom>
            <a:noFill/>
            <a:ln w="3175">
              <a:solidFill>
                <a:srgbClr val="92278F"/>
              </a:solidFill>
              <a:round/>
              <a:headEnd/>
              <a:tailEnd/>
            </a:ln>
          </p:spPr>
          <p:txBody>
            <a:bodyPr/>
            <a:lstStyle/>
            <a:p>
              <a:pPr defTabSz="650248">
                <a:spcBef>
                  <a:spcPct val="20000"/>
                </a:spcBef>
                <a:defRPr/>
              </a:pPr>
              <a:endParaRPr lang="en-GB" sz="4030" kern="0">
                <a:solidFill>
                  <a:srgbClr val="00839C"/>
                </a:solidFill>
                <a:latin typeface="Arial" charset="0"/>
                <a:cs typeface="Arial" charset="0"/>
              </a:endParaRPr>
            </a:p>
          </p:txBody>
        </p:sp>
      </p:grpSp>
      <p:sp>
        <p:nvSpPr>
          <p:cNvPr id="169990" name="Title 1">
            <a:extLst>
              <a:ext uri="{FF2B5EF4-FFF2-40B4-BE49-F238E27FC236}">
                <a16:creationId xmlns:a16="http://schemas.microsoft.com/office/drawing/2014/main" id="{E2F58D84-4ADB-9CD7-92AE-C76E1F2D3A50}"/>
              </a:ext>
            </a:extLst>
          </p:cNvPr>
          <p:cNvSpPr>
            <a:spLocks noGrp="1"/>
          </p:cNvSpPr>
          <p:nvPr>
            <p:ph type="title"/>
          </p:nvPr>
        </p:nvSpPr>
        <p:spPr>
          <a:xfrm>
            <a:off x="609600" y="497874"/>
            <a:ext cx="10972800" cy="680229"/>
          </a:xfrm>
        </p:spPr>
        <p:txBody>
          <a:bodyPr/>
          <a:lstStyle/>
          <a:p>
            <a:pPr eaLnBrk="1" hangingPunct="1">
              <a:defRPr/>
            </a:pPr>
            <a:r>
              <a:rPr lang="en-US" altLang="en-US" dirty="0">
                <a:latin typeface="+mn-lt"/>
                <a:cs typeface="Arial" panose="020B0604020202020204" pitchFamily="34" charset="0"/>
              </a:rPr>
              <a:t>AMAROS Radiation Fields</a:t>
            </a:r>
          </a:p>
        </p:txBody>
      </p:sp>
      <p:sp>
        <p:nvSpPr>
          <p:cNvPr id="2" name="Text Box 33">
            <a:extLst>
              <a:ext uri="{FF2B5EF4-FFF2-40B4-BE49-F238E27FC236}">
                <a16:creationId xmlns:a16="http://schemas.microsoft.com/office/drawing/2014/main" id="{E9648B2E-698E-DBAA-0E45-E1903A802607}"/>
              </a:ext>
            </a:extLst>
          </p:cNvPr>
          <p:cNvSpPr txBox="1">
            <a:spLocks noChangeArrowheads="1"/>
          </p:cNvSpPr>
          <p:nvPr/>
        </p:nvSpPr>
        <p:spPr bwMode="auto">
          <a:xfrm>
            <a:off x="89629" y="6098181"/>
            <a:ext cx="5380572"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Hurkmans</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CW et al.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Radiother</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2003;68(3):233-40.</a:t>
            </a:r>
          </a:p>
          <a:p>
            <a:pP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Rutgers EJ et al. ASCO 2013.</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9D6C49-5820-1EE1-DAC2-42C4D8A905B3}"/>
              </a:ext>
            </a:extLst>
          </p:cNvPr>
          <p:cNvSpPr/>
          <p:nvPr/>
        </p:nvSpPr>
        <p:spPr>
          <a:xfrm>
            <a:off x="10896600" y="1802987"/>
            <a:ext cx="1143000" cy="622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682" name="Rectangle 3">
            <a:extLst>
              <a:ext uri="{FF2B5EF4-FFF2-40B4-BE49-F238E27FC236}">
                <a16:creationId xmlns:a16="http://schemas.microsoft.com/office/drawing/2014/main" id="{5ED92278-F12F-E572-D9C5-F707011B58A1}"/>
              </a:ext>
            </a:extLst>
          </p:cNvPr>
          <p:cNvSpPr>
            <a:spLocks noChangeArrowheads="1"/>
          </p:cNvSpPr>
          <p:nvPr/>
        </p:nvSpPr>
        <p:spPr bwMode="auto">
          <a:xfrm>
            <a:off x="0" y="567358"/>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400" b="1" dirty="0">
                <a:solidFill>
                  <a:schemeClr val="tx1"/>
                </a:solidFill>
                <a:latin typeface="+mn-lt"/>
                <a:ea typeface="MS PGothic" panose="020B0600070205080204" pitchFamily="34" charset="-128"/>
                <a:cs typeface="Arial" panose="020B0604020202020204" pitchFamily="34" charset="0"/>
              </a:rPr>
              <a:t>AMAROS Nodal Recurrence</a:t>
            </a:r>
          </a:p>
        </p:txBody>
      </p:sp>
      <p:sp>
        <p:nvSpPr>
          <p:cNvPr id="327683" name="Content Placeholder 2">
            <a:extLst>
              <a:ext uri="{FF2B5EF4-FFF2-40B4-BE49-F238E27FC236}">
                <a16:creationId xmlns:a16="http://schemas.microsoft.com/office/drawing/2014/main" id="{47226301-8D04-6007-B792-5330B2B78E59}"/>
              </a:ext>
            </a:extLst>
          </p:cNvPr>
          <p:cNvSpPr txBox="1">
            <a:spLocks/>
          </p:cNvSpPr>
          <p:nvPr/>
        </p:nvSpPr>
        <p:spPr bwMode="auto">
          <a:xfrm>
            <a:off x="304800" y="1739487"/>
            <a:ext cx="115824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342900" indent="-3429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In ALND group, 244 (32.8%) patients had additional positive nodes</a:t>
            </a:r>
          </a:p>
          <a:p>
            <a:pPr>
              <a:lnSpc>
                <a:spcPct val="100000"/>
              </a:lnSpc>
              <a:spcBef>
                <a:spcPct val="20000"/>
              </a:spcBef>
              <a:buClr>
                <a:srgbClr val="7A0000"/>
              </a:buClr>
              <a:buFontTx/>
              <a:buChar char="•"/>
            </a:pPr>
            <a:r>
              <a:rPr lang="en-US" altLang="en-US" sz="3200" dirty="0">
                <a:solidFill>
                  <a:schemeClr val="tx1"/>
                </a:solidFill>
                <a:latin typeface="+mn-lt"/>
                <a:ea typeface="MS PGothic" panose="020B0600070205080204" pitchFamily="34" charset="-128"/>
                <a:cs typeface="Arial" panose="020B0604020202020204" pitchFamily="34" charset="0"/>
              </a:rPr>
              <a:t>Median follow-up = 10.0 years (IQR 8.4-10.3)</a:t>
            </a:r>
          </a:p>
          <a:p>
            <a:pPr>
              <a:lnSpc>
                <a:spcPct val="100000"/>
              </a:lnSpc>
              <a:spcBef>
                <a:spcPct val="20000"/>
              </a:spcBef>
              <a:buFontTx/>
              <a:buNone/>
            </a:pPr>
            <a:endParaRPr lang="en-US" altLang="en-US" sz="403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403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32" name="Table 31">
            <a:extLst>
              <a:ext uri="{FF2B5EF4-FFF2-40B4-BE49-F238E27FC236}">
                <a16:creationId xmlns:a16="http://schemas.microsoft.com/office/drawing/2014/main" id="{943D6AE7-C27B-6506-EF26-AE1A937F76D7}"/>
              </a:ext>
            </a:extLst>
          </p:cNvPr>
          <p:cNvGraphicFramePr>
            <a:graphicFrameLocks noGrp="1"/>
          </p:cNvGraphicFramePr>
          <p:nvPr>
            <p:extLst>
              <p:ext uri="{D42A27DB-BD31-4B8C-83A1-F6EECF244321}">
                <p14:modId xmlns:p14="http://schemas.microsoft.com/office/powerpoint/2010/main" val="1747381248"/>
              </p:ext>
            </p:extLst>
          </p:nvPr>
        </p:nvGraphicFramePr>
        <p:xfrm>
          <a:off x="1524000" y="2895600"/>
          <a:ext cx="9144001" cy="2240844"/>
        </p:xfrm>
        <a:graphic>
          <a:graphicData uri="http://schemas.openxmlformats.org/drawingml/2006/table">
            <a:tbl>
              <a:tblPr firstRow="1" bandRow="1">
                <a:tableStyleId>{073A0DAA-6AF3-43AB-8588-CEC1D06C72B9}</a:tableStyleId>
              </a:tblPr>
              <a:tblGrid>
                <a:gridCol w="3725585">
                  <a:extLst>
                    <a:ext uri="{9D8B030D-6E8A-4147-A177-3AD203B41FA5}">
                      <a16:colId xmlns:a16="http://schemas.microsoft.com/office/drawing/2014/main" val="20000"/>
                    </a:ext>
                  </a:extLst>
                </a:gridCol>
                <a:gridCol w="2709208">
                  <a:extLst>
                    <a:ext uri="{9D8B030D-6E8A-4147-A177-3AD203B41FA5}">
                      <a16:colId xmlns:a16="http://schemas.microsoft.com/office/drawing/2014/main" val="20001"/>
                    </a:ext>
                  </a:extLst>
                </a:gridCol>
                <a:gridCol w="2709208">
                  <a:extLst>
                    <a:ext uri="{9D8B030D-6E8A-4147-A177-3AD203B41FA5}">
                      <a16:colId xmlns:a16="http://schemas.microsoft.com/office/drawing/2014/main" val="20002"/>
                    </a:ext>
                  </a:extLst>
                </a:gridCol>
              </a:tblGrid>
              <a:tr h="1120422">
                <a:tc>
                  <a:txBody>
                    <a:bodyPr/>
                    <a:lstStyle/>
                    <a:p>
                      <a:endParaRPr lang="en-US" sz="3300" dirty="0">
                        <a:solidFill>
                          <a:srgbClr val="44546A"/>
                        </a:solidFill>
                      </a:endParaRPr>
                    </a:p>
                  </a:txBody>
                  <a:tcPr marL="121915" marR="121915" marT="54055" marB="54055">
                    <a:lnB w="28575" cap="flat" cmpd="sng" algn="ctr">
                      <a:solidFill>
                        <a:srgbClr val="7A0000"/>
                      </a:solidFill>
                      <a:prstDash val="solid"/>
                      <a:round/>
                      <a:headEnd type="none" w="med" len="med"/>
                      <a:tailEnd type="none" w="med" len="med"/>
                    </a:lnB>
                    <a:noFill/>
                  </a:tcPr>
                </a:tc>
                <a:tc>
                  <a:txBody>
                    <a:bodyPr/>
                    <a:lstStyle/>
                    <a:p>
                      <a:pPr algn="ctr"/>
                      <a:r>
                        <a:rPr lang="en-US" sz="3300" dirty="0">
                          <a:solidFill>
                            <a:srgbClr val="44546A"/>
                          </a:solidFill>
                        </a:rPr>
                        <a:t>ALND</a:t>
                      </a:r>
                    </a:p>
                    <a:p>
                      <a:pPr algn="ctr"/>
                      <a:r>
                        <a:rPr lang="en-US" sz="3300" dirty="0">
                          <a:solidFill>
                            <a:srgbClr val="44546A"/>
                          </a:solidFill>
                        </a:rPr>
                        <a:t>N=744</a:t>
                      </a:r>
                    </a:p>
                  </a:txBody>
                  <a:tcPr marL="121915" marR="121915" marT="54055" marB="54055">
                    <a:lnB w="28575" cap="flat" cmpd="sng" algn="ctr">
                      <a:solidFill>
                        <a:srgbClr val="7A0000"/>
                      </a:solidFill>
                      <a:prstDash val="solid"/>
                      <a:round/>
                      <a:headEnd type="none" w="med" len="med"/>
                      <a:tailEnd type="none" w="med" len="med"/>
                    </a:lnB>
                    <a:noFill/>
                  </a:tcPr>
                </a:tc>
                <a:tc>
                  <a:txBody>
                    <a:bodyPr/>
                    <a:lstStyle/>
                    <a:p>
                      <a:pPr algn="ctr"/>
                      <a:r>
                        <a:rPr lang="en-US" sz="3300" dirty="0" err="1">
                          <a:solidFill>
                            <a:srgbClr val="44546A"/>
                          </a:solidFill>
                        </a:rPr>
                        <a:t>AxRT</a:t>
                      </a:r>
                      <a:endParaRPr lang="en-US" sz="3300" dirty="0">
                        <a:solidFill>
                          <a:srgbClr val="44546A"/>
                        </a:solidFill>
                      </a:endParaRPr>
                    </a:p>
                    <a:p>
                      <a:pPr algn="ctr"/>
                      <a:r>
                        <a:rPr lang="en-US" sz="3300" dirty="0">
                          <a:solidFill>
                            <a:srgbClr val="44546A"/>
                          </a:solidFill>
                        </a:rPr>
                        <a:t>N=681</a:t>
                      </a:r>
                    </a:p>
                  </a:txBody>
                  <a:tcPr marL="121915" marR="121915" marT="54055" marB="54055">
                    <a:lnB w="28575" cap="flat" cmpd="sng" algn="ctr">
                      <a:solidFill>
                        <a:srgbClr val="7A0000"/>
                      </a:solidFill>
                      <a:prstDash val="solid"/>
                      <a:round/>
                      <a:headEnd type="none" w="med" len="med"/>
                      <a:tailEnd type="none" w="med" len="med"/>
                    </a:lnB>
                    <a:noFill/>
                  </a:tcPr>
                </a:tc>
                <a:extLst>
                  <a:ext uri="{0D108BD9-81ED-4DB2-BD59-A6C34878D82A}">
                    <a16:rowId xmlns:a16="http://schemas.microsoft.com/office/drawing/2014/main" val="10000"/>
                  </a:ext>
                </a:extLst>
              </a:tr>
              <a:tr h="1120422">
                <a:tc>
                  <a:txBody>
                    <a:bodyPr/>
                    <a:lstStyle/>
                    <a:p>
                      <a:r>
                        <a:rPr lang="en-US" sz="3300" dirty="0">
                          <a:solidFill>
                            <a:srgbClr val="44546A"/>
                          </a:solidFill>
                        </a:rPr>
                        <a:t>Axillary recurrence</a:t>
                      </a:r>
                    </a:p>
                  </a:txBody>
                  <a:tcPr marL="121915" marR="121915" marT="54055" marB="54055" anchor="ctr">
                    <a:lnT w="28575" cap="flat" cmpd="sng" algn="ctr">
                      <a:solidFill>
                        <a:srgbClr val="7A0000"/>
                      </a:solidFill>
                      <a:prstDash val="solid"/>
                      <a:round/>
                      <a:headEnd type="none" w="med" len="med"/>
                      <a:tailEnd type="none" w="med" len="med"/>
                    </a:lnT>
                    <a:noFill/>
                  </a:tcPr>
                </a:tc>
                <a:tc>
                  <a:txBody>
                    <a:bodyPr/>
                    <a:lstStyle/>
                    <a:p>
                      <a:pPr algn="ctr"/>
                      <a:r>
                        <a:rPr lang="en-US" sz="3300" dirty="0"/>
                        <a:t> 7 (0.9%)</a:t>
                      </a:r>
                    </a:p>
                  </a:txBody>
                  <a:tcPr marL="121915" marR="121915" marT="54055" marB="54055" anchor="ctr">
                    <a:lnT w="28575" cap="flat" cmpd="sng" algn="ctr">
                      <a:solidFill>
                        <a:srgbClr val="7A0000"/>
                      </a:solidFill>
                      <a:prstDash val="solid"/>
                      <a:round/>
                      <a:headEnd type="none" w="med" len="med"/>
                      <a:tailEnd type="none" w="med" len="med"/>
                    </a:lnT>
                    <a:noFill/>
                  </a:tcPr>
                </a:tc>
                <a:tc>
                  <a:txBody>
                    <a:bodyPr/>
                    <a:lstStyle/>
                    <a:p>
                      <a:pPr algn="ctr"/>
                      <a:r>
                        <a:rPr lang="en-US" sz="3300" dirty="0"/>
                        <a:t>11 (1.6%)</a:t>
                      </a:r>
                    </a:p>
                  </a:txBody>
                  <a:tcPr marL="121915" marR="121915" marT="54055" marB="54055" anchor="ctr">
                    <a:lnT w="28575" cap="flat" cmpd="sng" algn="ctr">
                      <a:solidFill>
                        <a:srgbClr val="7A0000"/>
                      </a:solidFill>
                      <a:prstDash val="solid"/>
                      <a:round/>
                      <a:headEnd type="none" w="med" len="med"/>
                      <a:tailEnd type="none" w="med" len="med"/>
                    </a:lnT>
                    <a:noFill/>
                  </a:tcPr>
                </a:tc>
                <a:extLst>
                  <a:ext uri="{0D108BD9-81ED-4DB2-BD59-A6C34878D82A}">
                    <a16:rowId xmlns:a16="http://schemas.microsoft.com/office/drawing/2014/main" val="10001"/>
                  </a:ext>
                </a:extLst>
              </a:tr>
            </a:tbl>
          </a:graphicData>
        </a:graphic>
      </p:graphicFrame>
      <p:sp>
        <p:nvSpPr>
          <p:cNvPr id="327698" name="TextBox 3">
            <a:extLst>
              <a:ext uri="{FF2B5EF4-FFF2-40B4-BE49-F238E27FC236}">
                <a16:creationId xmlns:a16="http://schemas.microsoft.com/office/drawing/2014/main" id="{214ED519-EC48-3685-43C1-9FFE90082E7C}"/>
              </a:ext>
            </a:extLst>
          </p:cNvPr>
          <p:cNvSpPr txBox="1">
            <a:spLocks noChangeArrowheads="1"/>
          </p:cNvSpPr>
          <p:nvPr/>
        </p:nvSpPr>
        <p:spPr bwMode="auto">
          <a:xfrm>
            <a:off x="1524001" y="5334998"/>
            <a:ext cx="9245600" cy="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3200" dirty="0">
                <a:solidFill>
                  <a:schemeClr val="tx1"/>
                </a:solidFill>
                <a:latin typeface="+mn-lt"/>
                <a:ea typeface="MS PGothic" panose="020B0600070205080204" pitchFamily="34" charset="-128"/>
                <a:cs typeface="Arial" panose="020B0604020202020204" pitchFamily="34" charset="0"/>
              </a:rPr>
              <a:t>Axillary recurrence in SLN negative patients = 0.72%</a:t>
            </a:r>
          </a:p>
        </p:txBody>
      </p:sp>
      <p:sp>
        <p:nvSpPr>
          <p:cNvPr id="2" name="Text Box 33">
            <a:extLst>
              <a:ext uri="{FF2B5EF4-FFF2-40B4-BE49-F238E27FC236}">
                <a16:creationId xmlns:a16="http://schemas.microsoft.com/office/drawing/2014/main" id="{83E9B296-C2BB-C904-B556-67DF010A5729}"/>
              </a:ext>
            </a:extLst>
          </p:cNvPr>
          <p:cNvSpPr txBox="1">
            <a:spLocks noChangeArrowheads="1"/>
          </p:cNvSpPr>
          <p:nvPr/>
        </p:nvSpPr>
        <p:spPr bwMode="auto">
          <a:xfrm>
            <a:off x="3392781" y="6067195"/>
            <a:ext cx="5406437"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Rutgers EJ et al. ASCO 2013.</a:t>
            </a:r>
          </a:p>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Bartels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2023;41(12):2159-65.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a:extLst>
              <a:ext uri="{FF2B5EF4-FFF2-40B4-BE49-F238E27FC236}">
                <a16:creationId xmlns:a16="http://schemas.microsoft.com/office/drawing/2014/main" id="{430347C0-93D3-E4D2-C168-C80C4376380C}"/>
              </a:ext>
            </a:extLst>
          </p:cNvPr>
          <p:cNvSpPr>
            <a:spLocks noChangeArrowheads="1"/>
          </p:cNvSpPr>
          <p:nvPr/>
        </p:nvSpPr>
        <p:spPr bwMode="auto">
          <a:xfrm>
            <a:off x="0" y="406758"/>
            <a:ext cx="12192000" cy="6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000" b="1" dirty="0">
                <a:solidFill>
                  <a:schemeClr val="tx1"/>
                </a:solidFill>
                <a:latin typeface="+mn-lt"/>
                <a:ea typeface="MS PGothic" panose="020B0600070205080204" pitchFamily="34" charset="-128"/>
                <a:cs typeface="Arial" panose="020B0604020202020204" pitchFamily="34" charset="0"/>
              </a:rPr>
              <a:t>AMAROS</a:t>
            </a:r>
            <a:endParaRPr lang="en-US" altLang="en-US" sz="5689" b="1" dirty="0">
              <a:solidFill>
                <a:schemeClr val="tx1"/>
              </a:solidFill>
              <a:latin typeface="+mn-lt"/>
              <a:ea typeface="MS PGothic" panose="020B0600070205080204" pitchFamily="34" charset="-128"/>
              <a:cs typeface="Arial" panose="020B0604020202020204" pitchFamily="34" charset="0"/>
            </a:endParaRPr>
          </a:p>
        </p:txBody>
      </p:sp>
      <p:sp>
        <p:nvSpPr>
          <p:cNvPr id="329731" name="Content Placeholder 2">
            <a:extLst>
              <a:ext uri="{FF2B5EF4-FFF2-40B4-BE49-F238E27FC236}">
                <a16:creationId xmlns:a16="http://schemas.microsoft.com/office/drawing/2014/main" id="{4DE347B8-5814-204E-50AE-E779C30166CF}"/>
              </a:ext>
            </a:extLst>
          </p:cNvPr>
          <p:cNvSpPr txBox="1">
            <a:spLocks/>
          </p:cNvSpPr>
          <p:nvPr/>
        </p:nvSpPr>
        <p:spPr bwMode="auto">
          <a:xfrm>
            <a:off x="323417" y="990600"/>
            <a:ext cx="11582400" cy="6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342900" indent="-3429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20000"/>
              </a:spcBef>
              <a:buClr>
                <a:srgbClr val="7A0000"/>
              </a:buClr>
              <a:buFontTx/>
              <a:buChar char="•"/>
            </a:pPr>
            <a:r>
              <a:rPr lang="en-US" altLang="en-US" sz="3200" b="1" dirty="0">
                <a:solidFill>
                  <a:schemeClr val="tx1"/>
                </a:solidFill>
                <a:latin typeface="+mn-lt"/>
                <a:ea typeface="MS PGothic" panose="020B0600070205080204" pitchFamily="34" charset="-128"/>
                <a:cs typeface="Arial" panose="020B0604020202020204" pitchFamily="34" charset="0"/>
              </a:rPr>
              <a:t>No difference in OS or DFS</a:t>
            </a:r>
          </a:p>
          <a:p>
            <a:pPr>
              <a:lnSpc>
                <a:spcPct val="100000"/>
              </a:lnSpc>
              <a:spcBef>
                <a:spcPct val="20000"/>
              </a:spcBef>
              <a:buFontTx/>
              <a:buNone/>
            </a:pPr>
            <a:endParaRPr lang="en-US" altLang="en-US" sz="403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403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 Box 33">
            <a:extLst>
              <a:ext uri="{FF2B5EF4-FFF2-40B4-BE49-F238E27FC236}">
                <a16:creationId xmlns:a16="http://schemas.microsoft.com/office/drawing/2014/main" id="{00C1BD8A-775A-702D-06F0-C85E9407C63B}"/>
              </a:ext>
            </a:extLst>
          </p:cNvPr>
          <p:cNvSpPr txBox="1">
            <a:spLocks noChangeArrowheads="1"/>
          </p:cNvSpPr>
          <p:nvPr/>
        </p:nvSpPr>
        <p:spPr bwMode="auto">
          <a:xfrm>
            <a:off x="3483365" y="6324600"/>
            <a:ext cx="5262504"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Bartels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2023;41(12):2159-65.</a:t>
            </a:r>
          </a:p>
          <a:p>
            <a:pPr algn="ctr">
              <a:lnSpc>
                <a:spcPct val="100000"/>
              </a:lnSpc>
              <a:spcBef>
                <a:spcPct val="0"/>
              </a:spcBef>
              <a:buFontTx/>
              <a:buNone/>
            </a:pPr>
            <a:endPar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pic>
        <p:nvPicPr>
          <p:cNvPr id="4" name="Picture 3">
            <a:extLst>
              <a:ext uri="{FF2B5EF4-FFF2-40B4-BE49-F238E27FC236}">
                <a16:creationId xmlns:a16="http://schemas.microsoft.com/office/drawing/2014/main" id="{9CE0A9BC-22FD-B842-ED9E-EFDA5AE22B04}"/>
              </a:ext>
            </a:extLst>
          </p:cNvPr>
          <p:cNvPicPr>
            <a:picLocks noChangeAspect="1"/>
          </p:cNvPicPr>
          <p:nvPr/>
        </p:nvPicPr>
        <p:blipFill rotWithShape="1">
          <a:blip r:embed="rId3"/>
          <a:srcRect l="28418" t="32441" r="6875" b="15495"/>
          <a:stretch/>
        </p:blipFill>
        <p:spPr>
          <a:xfrm>
            <a:off x="609600" y="1556169"/>
            <a:ext cx="10704011" cy="4844631"/>
          </a:xfrm>
          <a:prstGeom prst="rect">
            <a:avLst/>
          </a:prstGeom>
        </p:spPr>
      </p:pic>
      <p:sp>
        <p:nvSpPr>
          <p:cNvPr id="329734" name="Text Box 7">
            <a:extLst>
              <a:ext uri="{FF2B5EF4-FFF2-40B4-BE49-F238E27FC236}">
                <a16:creationId xmlns:a16="http://schemas.microsoft.com/office/drawing/2014/main" id="{584F696F-3EF2-EA76-CC4C-C2AC4C395954}"/>
              </a:ext>
            </a:extLst>
          </p:cNvPr>
          <p:cNvSpPr txBox="1">
            <a:spLocks noChangeArrowheads="1"/>
          </p:cNvSpPr>
          <p:nvPr/>
        </p:nvSpPr>
        <p:spPr bwMode="auto">
          <a:xfrm>
            <a:off x="7086601" y="3429000"/>
            <a:ext cx="4419600" cy="43909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2000" dirty="0">
                <a:solidFill>
                  <a:srgbClr val="4D4D4D"/>
                </a:solidFill>
                <a:latin typeface="Arial" panose="020B0604020202020204" pitchFamily="34" charset="0"/>
                <a:ea typeface="MS PGothic" panose="020B0600070205080204" pitchFamily="34" charset="-128"/>
                <a:cs typeface="Arial" panose="020B0604020202020204" pitchFamily="34" charset="0"/>
              </a:rPr>
              <a:t>HR: 1.19; 95% CI: 0.97-1.46, p=0.11</a:t>
            </a:r>
          </a:p>
        </p:txBody>
      </p:sp>
      <p:sp>
        <p:nvSpPr>
          <p:cNvPr id="329735" name="Text Box 8">
            <a:extLst>
              <a:ext uri="{FF2B5EF4-FFF2-40B4-BE49-F238E27FC236}">
                <a16:creationId xmlns:a16="http://schemas.microsoft.com/office/drawing/2014/main" id="{783E064B-4085-B803-3519-08876C53BBA9}"/>
              </a:ext>
            </a:extLst>
          </p:cNvPr>
          <p:cNvSpPr txBox="1">
            <a:spLocks noChangeArrowheads="1"/>
          </p:cNvSpPr>
          <p:nvPr/>
        </p:nvSpPr>
        <p:spPr bwMode="auto">
          <a:xfrm>
            <a:off x="1699950" y="3459219"/>
            <a:ext cx="4419599" cy="43909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2000" dirty="0">
                <a:solidFill>
                  <a:srgbClr val="4D4D4D"/>
                </a:solidFill>
                <a:latin typeface="Arial" panose="020B0604020202020204" pitchFamily="34" charset="0"/>
                <a:ea typeface="MS PGothic" panose="020B0600070205080204" pitchFamily="34" charset="-128"/>
                <a:cs typeface="Arial" panose="020B0604020202020204" pitchFamily="34" charset="0"/>
              </a:rPr>
              <a:t>HR: 1.17; 95% CI: 0.89-1.52, p=0.26</a:t>
            </a:r>
          </a:p>
        </p:txBody>
      </p:sp>
      <p:sp>
        <p:nvSpPr>
          <p:cNvPr id="5" name="TextBox 4">
            <a:extLst>
              <a:ext uri="{FF2B5EF4-FFF2-40B4-BE49-F238E27FC236}">
                <a16:creationId xmlns:a16="http://schemas.microsoft.com/office/drawing/2014/main" id="{EE0C4AD1-3585-4A66-B809-18A1DF551928}"/>
              </a:ext>
            </a:extLst>
          </p:cNvPr>
          <p:cNvSpPr txBox="1"/>
          <p:nvPr/>
        </p:nvSpPr>
        <p:spPr>
          <a:xfrm>
            <a:off x="3223949" y="1556169"/>
            <a:ext cx="1371600" cy="584775"/>
          </a:xfrm>
          <a:prstGeom prst="rect">
            <a:avLst/>
          </a:prstGeom>
          <a:noFill/>
        </p:spPr>
        <p:txBody>
          <a:bodyPr wrap="square" rtlCol="0">
            <a:spAutoFit/>
          </a:bodyPr>
          <a:lstStyle/>
          <a:p>
            <a:r>
              <a:rPr lang="en-US" sz="3200" b="1" dirty="0">
                <a:latin typeface="+mn-lt"/>
                <a:ea typeface="MS PGothic" panose="020B0600070205080204" pitchFamily="34" charset="-128"/>
                <a:cs typeface="Arial" panose="020B0604020202020204" pitchFamily="34" charset="0"/>
              </a:rPr>
              <a:t>OS</a:t>
            </a:r>
          </a:p>
        </p:txBody>
      </p:sp>
      <p:sp>
        <p:nvSpPr>
          <p:cNvPr id="6" name="TextBox 5">
            <a:extLst>
              <a:ext uri="{FF2B5EF4-FFF2-40B4-BE49-F238E27FC236}">
                <a16:creationId xmlns:a16="http://schemas.microsoft.com/office/drawing/2014/main" id="{7D3C2670-1DF1-5843-DEB4-06AF777F8523}"/>
              </a:ext>
            </a:extLst>
          </p:cNvPr>
          <p:cNvSpPr txBox="1"/>
          <p:nvPr/>
        </p:nvSpPr>
        <p:spPr>
          <a:xfrm>
            <a:off x="8839200" y="1524000"/>
            <a:ext cx="1371600" cy="584775"/>
          </a:xfrm>
          <a:prstGeom prst="rect">
            <a:avLst/>
          </a:prstGeom>
          <a:noFill/>
        </p:spPr>
        <p:txBody>
          <a:bodyPr wrap="square" rtlCol="0">
            <a:spAutoFit/>
          </a:bodyPr>
          <a:lstStyle/>
          <a:p>
            <a:r>
              <a:rPr lang="en-US" sz="3200" b="1" dirty="0">
                <a:latin typeface="+mn-lt"/>
                <a:ea typeface="MS PGothic" panose="020B0600070205080204" pitchFamily="34" charset="-128"/>
                <a:cs typeface="Arial" panose="020B0604020202020204" pitchFamily="34" charset="0"/>
              </a:rPr>
              <a:t>DFS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026">
            <a:extLst>
              <a:ext uri="{FF2B5EF4-FFF2-40B4-BE49-F238E27FC236}">
                <a16:creationId xmlns:a16="http://schemas.microsoft.com/office/drawing/2014/main" id="{385DF4CD-0401-8EC7-0295-5F3CF5173DA4}"/>
              </a:ext>
            </a:extLst>
          </p:cNvPr>
          <p:cNvSpPr>
            <a:spLocks noGrp="1" noChangeArrowheads="1"/>
          </p:cNvSpPr>
          <p:nvPr>
            <p:ph type="ctrTitle"/>
          </p:nvPr>
        </p:nvSpPr>
        <p:spPr>
          <a:xfrm>
            <a:off x="948267" y="1752600"/>
            <a:ext cx="10295467" cy="3793067"/>
          </a:xfrm>
        </p:spPr>
        <p:txBody>
          <a:bodyPr>
            <a:normAutofit fontScale="90000"/>
          </a:bodyPr>
          <a:lstStyle/>
          <a:p>
            <a:pPr eaLnBrk="1" hangingPunct="1">
              <a:defRPr/>
            </a:pPr>
            <a:r>
              <a:rPr lang="en-US" altLang="en-US" sz="7111" dirty="0">
                <a:latin typeface="+mn-lt"/>
                <a:cs typeface="Arial" panose="020B0604020202020204" pitchFamily="34" charset="0"/>
              </a:rPr>
              <a:t>SLN Trials</a:t>
            </a:r>
            <a:br>
              <a:rPr lang="en-US" altLang="en-US" sz="7111" dirty="0">
                <a:latin typeface="+mn-lt"/>
                <a:cs typeface="Arial" panose="020B0604020202020204" pitchFamily="34" charset="0"/>
              </a:rPr>
            </a:br>
            <a:br>
              <a:rPr lang="en-US" altLang="en-US" sz="7111" dirty="0">
                <a:latin typeface="+mn-lt"/>
                <a:cs typeface="Arial" panose="020B0604020202020204" pitchFamily="34" charset="0"/>
              </a:rPr>
            </a:br>
            <a:r>
              <a:rPr lang="en-US" altLang="en-US" sz="7111" i="1" dirty="0">
                <a:solidFill>
                  <a:schemeClr val="tx1"/>
                </a:solidFill>
                <a:latin typeface="+mn-lt"/>
                <a:cs typeface="Arial" panose="020B0604020202020204" pitchFamily="34" charset="0"/>
              </a:rPr>
              <a:t>Results from landmark </a:t>
            </a:r>
            <a:br>
              <a:rPr lang="en-US" altLang="en-US" sz="7111" i="1" dirty="0">
                <a:solidFill>
                  <a:schemeClr val="tx1"/>
                </a:solidFill>
                <a:latin typeface="+mn-lt"/>
                <a:cs typeface="Arial" panose="020B0604020202020204" pitchFamily="34" charset="0"/>
              </a:rPr>
            </a:br>
            <a:r>
              <a:rPr lang="en-US" altLang="en-US" sz="7111" i="1" dirty="0">
                <a:solidFill>
                  <a:schemeClr val="tx1"/>
                </a:solidFill>
                <a:latin typeface="+mn-lt"/>
                <a:cs typeface="Arial" panose="020B0604020202020204" pitchFamily="34" charset="0"/>
              </a:rPr>
              <a:t>US Trials 1998-2004</a:t>
            </a:r>
            <a:endParaRPr lang="en-US" altLang="en-US" sz="7111" dirty="0">
              <a:latin typeface="+mn-lt"/>
              <a:cs typeface="Arial" panose="020B0604020202020204" pitchFamily="34"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3">
            <a:extLst>
              <a:ext uri="{FF2B5EF4-FFF2-40B4-BE49-F238E27FC236}">
                <a16:creationId xmlns:a16="http://schemas.microsoft.com/office/drawing/2014/main" id="{EBE75B8C-1593-8A01-3B67-4C52C4408EB3}"/>
              </a:ext>
            </a:extLst>
          </p:cNvPr>
          <p:cNvSpPr>
            <a:spLocks noChangeArrowheads="1"/>
          </p:cNvSpPr>
          <p:nvPr/>
        </p:nvSpPr>
        <p:spPr bwMode="auto">
          <a:xfrm>
            <a:off x="0" y="95255"/>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4000" b="1" dirty="0">
                <a:solidFill>
                  <a:schemeClr val="tx1"/>
                </a:solidFill>
                <a:latin typeface="+mn-lt"/>
                <a:ea typeface="MS PGothic" panose="020B0600070205080204" pitchFamily="34" charset="-128"/>
                <a:cs typeface="Arial" panose="020B0604020202020204" pitchFamily="34" charset="0"/>
              </a:rPr>
              <a:t>AMAROS Lymphedema</a:t>
            </a:r>
          </a:p>
        </p:txBody>
      </p:sp>
      <p:sp>
        <p:nvSpPr>
          <p:cNvPr id="331779" name="Content Placeholder 2">
            <a:extLst>
              <a:ext uri="{FF2B5EF4-FFF2-40B4-BE49-F238E27FC236}">
                <a16:creationId xmlns:a16="http://schemas.microsoft.com/office/drawing/2014/main" id="{4E2EB355-3C11-F5D5-C7C9-85E7107B977F}"/>
              </a:ext>
            </a:extLst>
          </p:cNvPr>
          <p:cNvSpPr txBox="1">
            <a:spLocks/>
          </p:cNvSpPr>
          <p:nvPr/>
        </p:nvSpPr>
        <p:spPr bwMode="auto">
          <a:xfrm>
            <a:off x="304800" y="1219200"/>
            <a:ext cx="11582400" cy="7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marL="0" indent="0">
              <a:lnSpc>
                <a:spcPct val="100000"/>
              </a:lnSpc>
              <a:spcBef>
                <a:spcPct val="20000"/>
              </a:spcBef>
              <a:buNone/>
            </a:pPr>
            <a:r>
              <a:rPr lang="en-US" altLang="en-US" sz="2800" b="1" dirty="0">
                <a:solidFill>
                  <a:schemeClr val="tx1"/>
                </a:solidFill>
                <a:latin typeface="Arial" panose="020B0604020202020204" pitchFamily="34" charset="0"/>
                <a:ea typeface="MS PGothic" panose="020B0600070205080204" pitchFamily="34" charset="-128"/>
                <a:cs typeface="Arial" panose="020B0604020202020204" pitchFamily="34" charset="0"/>
              </a:rPr>
              <a:t>Decreased lymphedema with </a:t>
            </a:r>
            <a:r>
              <a:rPr lang="en-US" altLang="en-US" sz="2800" b="1" dirty="0" err="1">
                <a:solidFill>
                  <a:schemeClr val="tx1"/>
                </a:solidFill>
                <a:latin typeface="Arial" panose="020B0604020202020204" pitchFamily="34" charset="0"/>
                <a:ea typeface="MS PGothic" panose="020B0600070205080204" pitchFamily="34" charset="-128"/>
                <a:cs typeface="Arial" panose="020B0604020202020204" pitchFamily="34" charset="0"/>
              </a:rPr>
              <a:t>AxRT</a:t>
            </a:r>
            <a:endParaRPr lang="en-US" altLang="en-US" sz="2800" b="1"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2800" dirty="0">
              <a:solidFill>
                <a:schemeClr val="tx1"/>
              </a:solidFill>
              <a:latin typeface="+mn-lt"/>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2000" dirty="0">
              <a:solidFill>
                <a:schemeClr val="tx1"/>
              </a:solidFill>
              <a:latin typeface="+mn-lt"/>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2000" dirty="0">
              <a:solidFill>
                <a:schemeClr val="tx1"/>
              </a:solidFill>
              <a:latin typeface="+mn-lt"/>
              <a:ea typeface="MS PGothic" panose="020B0600070205080204" pitchFamily="34" charset="-128"/>
              <a:cs typeface="Arial" panose="020B0604020202020204" pitchFamily="34" charset="0"/>
            </a:endParaRPr>
          </a:p>
        </p:txBody>
      </p:sp>
      <p:grpSp>
        <p:nvGrpSpPr>
          <p:cNvPr id="4" name="Group 3">
            <a:extLst>
              <a:ext uri="{FF2B5EF4-FFF2-40B4-BE49-F238E27FC236}">
                <a16:creationId xmlns:a16="http://schemas.microsoft.com/office/drawing/2014/main" id="{2D4F5CD5-831B-DC66-478B-2BD83F6C0910}"/>
              </a:ext>
            </a:extLst>
          </p:cNvPr>
          <p:cNvGrpSpPr/>
          <p:nvPr/>
        </p:nvGrpSpPr>
        <p:grpSpPr>
          <a:xfrm>
            <a:off x="1905000" y="1859388"/>
            <a:ext cx="7371907" cy="4160412"/>
            <a:chOff x="1314893" y="1518599"/>
            <a:chExt cx="8057707" cy="4882201"/>
          </a:xfrm>
        </p:grpSpPr>
        <p:sp>
          <p:nvSpPr>
            <p:cNvPr id="331786" name="Text Box 18">
              <a:extLst>
                <a:ext uri="{FF2B5EF4-FFF2-40B4-BE49-F238E27FC236}">
                  <a16:creationId xmlns:a16="http://schemas.microsoft.com/office/drawing/2014/main" id="{FF871BA0-2768-C58A-4933-5FBA99B7FA15}"/>
                </a:ext>
              </a:extLst>
            </p:cNvPr>
            <p:cNvSpPr txBox="1">
              <a:spLocks noChangeArrowheads="1"/>
            </p:cNvSpPr>
            <p:nvPr/>
          </p:nvSpPr>
          <p:spPr bwMode="auto">
            <a:xfrm>
              <a:off x="4812560" y="5992483"/>
              <a:ext cx="1001490"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800" b="1" dirty="0" err="1">
                  <a:solidFill>
                    <a:srgbClr val="292929"/>
                  </a:solidFill>
                  <a:latin typeface="Arial" panose="020B0604020202020204" pitchFamily="34" charset="0"/>
                  <a:ea typeface="MS PGothic" panose="020B0600070205080204" pitchFamily="34" charset="-128"/>
                  <a:cs typeface="Arial" panose="020B0604020202020204" pitchFamily="34" charset="0"/>
                </a:rPr>
                <a:t>Years</a:t>
              </a:r>
              <a:endParaRPr lang="nl-NL" altLang="en-US" sz="1800" b="1" dirty="0">
                <a:solidFill>
                  <a:srgbClr val="292929"/>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3" name="Group 2">
              <a:extLst>
                <a:ext uri="{FF2B5EF4-FFF2-40B4-BE49-F238E27FC236}">
                  <a16:creationId xmlns:a16="http://schemas.microsoft.com/office/drawing/2014/main" id="{0E005421-C222-6E78-1130-01DF04332856}"/>
                </a:ext>
              </a:extLst>
            </p:cNvPr>
            <p:cNvGrpSpPr/>
            <p:nvPr/>
          </p:nvGrpSpPr>
          <p:grpSpPr>
            <a:xfrm>
              <a:off x="1314893" y="1518599"/>
              <a:ext cx="8057707" cy="4426678"/>
              <a:chOff x="1314893" y="1518599"/>
              <a:chExt cx="8057707" cy="4426678"/>
            </a:xfrm>
          </p:grpSpPr>
          <p:graphicFrame>
            <p:nvGraphicFramePr>
              <p:cNvPr id="17" name="Chart 16">
                <a:extLst>
                  <a:ext uri="{FF2B5EF4-FFF2-40B4-BE49-F238E27FC236}">
                    <a16:creationId xmlns:a16="http://schemas.microsoft.com/office/drawing/2014/main" id="{BC74BBD1-1E96-56F0-011C-2843609CB066}"/>
                  </a:ext>
                </a:extLst>
              </p:cNvPr>
              <p:cNvGraphicFramePr>
                <a:graphicFrameLocks/>
              </p:cNvGraphicFramePr>
              <p:nvPr>
                <p:extLst>
                  <p:ext uri="{D42A27DB-BD31-4B8C-83A1-F6EECF244321}">
                    <p14:modId xmlns:p14="http://schemas.microsoft.com/office/powerpoint/2010/main" val="3440565194"/>
                  </p:ext>
                </p:extLst>
              </p:nvPr>
            </p:nvGraphicFramePr>
            <p:xfrm>
              <a:off x="1756834" y="1533648"/>
              <a:ext cx="7615766" cy="4411629"/>
            </p:xfrm>
            <a:graphic>
              <a:graphicData uri="http://schemas.openxmlformats.org/drawingml/2006/chart">
                <c:chart xmlns:c="http://schemas.openxmlformats.org/drawingml/2006/chart" xmlns:r="http://schemas.openxmlformats.org/officeDocument/2006/relationships" r:id="rId3"/>
              </a:graphicData>
            </a:graphic>
          </p:graphicFrame>
          <p:sp>
            <p:nvSpPr>
              <p:cNvPr id="331781" name="Text Box 14">
                <a:extLst>
                  <a:ext uri="{FF2B5EF4-FFF2-40B4-BE49-F238E27FC236}">
                    <a16:creationId xmlns:a16="http://schemas.microsoft.com/office/drawing/2014/main" id="{B77563B2-2CF6-8C89-D52F-E4691993380A}"/>
                  </a:ext>
                </a:extLst>
              </p:cNvPr>
              <p:cNvSpPr txBox="1">
                <a:spLocks noChangeArrowheads="1"/>
              </p:cNvSpPr>
              <p:nvPr/>
            </p:nvSpPr>
            <p:spPr bwMode="auto">
              <a:xfrm>
                <a:off x="3025422" y="1518599"/>
                <a:ext cx="704846" cy="300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400" b="1" dirty="0">
                    <a:solidFill>
                      <a:srgbClr val="3366FF"/>
                    </a:solidFill>
                    <a:latin typeface="Arial" panose="020B0604020202020204" pitchFamily="34" charset="0"/>
                    <a:ea typeface="MS PGothic" panose="020B0600070205080204" pitchFamily="34" charset="-128"/>
                    <a:cs typeface="Arial" panose="020B0604020202020204" pitchFamily="34" charset="0"/>
                  </a:rPr>
                  <a:t>40.0%</a:t>
                </a:r>
              </a:p>
            </p:txBody>
          </p:sp>
          <p:sp>
            <p:nvSpPr>
              <p:cNvPr id="331782" name="Text Box 14">
                <a:extLst>
                  <a:ext uri="{FF2B5EF4-FFF2-40B4-BE49-F238E27FC236}">
                    <a16:creationId xmlns:a16="http://schemas.microsoft.com/office/drawing/2014/main" id="{F5F017E1-F566-FEFF-9F03-78BBB7DA9B25}"/>
                  </a:ext>
                </a:extLst>
              </p:cNvPr>
              <p:cNvSpPr txBox="1">
                <a:spLocks noChangeArrowheads="1"/>
              </p:cNvSpPr>
              <p:nvPr/>
            </p:nvSpPr>
            <p:spPr bwMode="auto">
              <a:xfrm>
                <a:off x="4701117" y="2287484"/>
                <a:ext cx="863600" cy="296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400" b="1" dirty="0">
                    <a:solidFill>
                      <a:srgbClr val="3366FF"/>
                    </a:solidFill>
                    <a:latin typeface="Arial" panose="020B0604020202020204" pitchFamily="34" charset="0"/>
                    <a:ea typeface="MS PGothic" panose="020B0600070205080204" pitchFamily="34" charset="-128"/>
                    <a:cs typeface="Arial" panose="020B0604020202020204" pitchFamily="34" charset="0"/>
                  </a:rPr>
                  <a:t>29.8%</a:t>
                </a:r>
              </a:p>
            </p:txBody>
          </p:sp>
          <p:sp>
            <p:nvSpPr>
              <p:cNvPr id="331783" name="Text Box 17">
                <a:extLst>
                  <a:ext uri="{FF2B5EF4-FFF2-40B4-BE49-F238E27FC236}">
                    <a16:creationId xmlns:a16="http://schemas.microsoft.com/office/drawing/2014/main" id="{42B857F0-4C03-474C-DCBC-F55B89088F66}"/>
                  </a:ext>
                </a:extLst>
              </p:cNvPr>
              <p:cNvSpPr txBox="1">
                <a:spLocks noChangeArrowheads="1"/>
              </p:cNvSpPr>
              <p:nvPr/>
            </p:nvSpPr>
            <p:spPr bwMode="auto">
              <a:xfrm>
                <a:off x="3471032" y="2974941"/>
                <a:ext cx="929182" cy="29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400" b="1" dirty="0">
                    <a:solidFill>
                      <a:srgbClr val="D65884"/>
                    </a:solidFill>
                    <a:latin typeface="Arial" panose="020B0604020202020204" pitchFamily="34" charset="0"/>
                    <a:ea typeface="MS PGothic" panose="020B0600070205080204" pitchFamily="34" charset="-128"/>
                    <a:cs typeface="Arial" panose="020B0604020202020204" pitchFamily="34" charset="0"/>
                  </a:rPr>
                  <a:t>21.7%</a:t>
                </a:r>
              </a:p>
            </p:txBody>
          </p:sp>
          <p:sp>
            <p:nvSpPr>
              <p:cNvPr id="331784" name="Text Box 17">
                <a:extLst>
                  <a:ext uri="{FF2B5EF4-FFF2-40B4-BE49-F238E27FC236}">
                    <a16:creationId xmlns:a16="http://schemas.microsoft.com/office/drawing/2014/main" id="{FFCAE772-5D2D-C0A3-68FA-AB2507A84687}"/>
                  </a:ext>
                </a:extLst>
              </p:cNvPr>
              <p:cNvSpPr txBox="1">
                <a:spLocks noChangeArrowheads="1"/>
              </p:cNvSpPr>
              <p:nvPr/>
            </p:nvSpPr>
            <p:spPr bwMode="auto">
              <a:xfrm>
                <a:off x="5313305" y="3354286"/>
                <a:ext cx="863600" cy="29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400" b="1" dirty="0">
                    <a:solidFill>
                      <a:srgbClr val="D65884"/>
                    </a:solidFill>
                    <a:latin typeface="Arial" panose="020B0604020202020204" pitchFamily="34" charset="0"/>
                    <a:ea typeface="MS PGothic" panose="020B0600070205080204" pitchFamily="34" charset="-128"/>
                    <a:cs typeface="Arial" panose="020B0604020202020204" pitchFamily="34" charset="0"/>
                  </a:rPr>
                  <a:t>16.7%</a:t>
                </a:r>
              </a:p>
            </p:txBody>
          </p:sp>
          <p:sp>
            <p:nvSpPr>
              <p:cNvPr id="331785" name="Text Box 17">
                <a:extLst>
                  <a:ext uri="{FF2B5EF4-FFF2-40B4-BE49-F238E27FC236}">
                    <a16:creationId xmlns:a16="http://schemas.microsoft.com/office/drawing/2014/main" id="{34622103-F499-3175-5515-AED4FB1467AC}"/>
                  </a:ext>
                </a:extLst>
              </p:cNvPr>
              <p:cNvSpPr txBox="1">
                <a:spLocks noChangeArrowheads="1"/>
              </p:cNvSpPr>
              <p:nvPr/>
            </p:nvSpPr>
            <p:spPr bwMode="auto">
              <a:xfrm>
                <a:off x="7089996" y="3591381"/>
                <a:ext cx="926628" cy="29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 tIns="18288" rIns="18288" bIns="18288">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1400" b="1" dirty="0">
                    <a:solidFill>
                      <a:srgbClr val="D65884"/>
                    </a:solidFill>
                    <a:latin typeface="Arial" panose="020B0604020202020204" pitchFamily="34" charset="0"/>
                    <a:ea typeface="MS PGothic" panose="020B0600070205080204" pitchFamily="34" charset="-128"/>
                    <a:cs typeface="Arial" panose="020B0604020202020204" pitchFamily="34" charset="0"/>
                  </a:rPr>
                  <a:t>13.6%</a:t>
                </a:r>
              </a:p>
            </p:txBody>
          </p:sp>
          <p:sp>
            <p:nvSpPr>
              <p:cNvPr id="331787" name="TextBox 1">
                <a:extLst>
                  <a:ext uri="{FF2B5EF4-FFF2-40B4-BE49-F238E27FC236}">
                    <a16:creationId xmlns:a16="http://schemas.microsoft.com/office/drawing/2014/main" id="{2B7899F0-33A0-94A2-4D13-879050ABFC27}"/>
                  </a:ext>
                </a:extLst>
              </p:cNvPr>
              <p:cNvSpPr txBox="1">
                <a:spLocks noChangeArrowheads="1"/>
              </p:cNvSpPr>
              <p:nvPr/>
            </p:nvSpPr>
            <p:spPr bwMode="auto">
              <a:xfrm>
                <a:off x="5414904" y="5597648"/>
                <a:ext cx="1053785" cy="300595"/>
              </a:xfrm>
              <a:prstGeom prst="rect">
                <a:avLst/>
              </a:prstGeom>
              <a:solidFill>
                <a:srgbClr val="FFFFFF"/>
              </a:solidFill>
              <a:ln w="19050">
                <a:solidFill>
                  <a:srgbClr val="92278F"/>
                </a:solidFill>
                <a:miter lim="800000"/>
                <a:headEnd/>
                <a:tailEnd/>
              </a:ln>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20000"/>
                  </a:spcBef>
                  <a:buFontTx/>
                  <a:buNone/>
                </a:pPr>
                <a:r>
                  <a:rPr lang="nl-BE" altLang="en-US" sz="1100" b="1">
                    <a:solidFill>
                      <a:srgbClr val="2E3192"/>
                    </a:solidFill>
                    <a:latin typeface="Arial" panose="020B0604020202020204" pitchFamily="34" charset="0"/>
                    <a:ea typeface="MS PGothic" panose="020B0600070205080204" pitchFamily="34" charset="-128"/>
                    <a:cs typeface="Arial" panose="020B0604020202020204" pitchFamily="34" charset="0"/>
                  </a:rPr>
                  <a:t>P &lt; 0.0001</a:t>
                </a:r>
              </a:p>
            </p:txBody>
          </p:sp>
          <p:sp>
            <p:nvSpPr>
              <p:cNvPr id="331788" name="TextBox 1">
                <a:extLst>
                  <a:ext uri="{FF2B5EF4-FFF2-40B4-BE49-F238E27FC236}">
                    <a16:creationId xmlns:a16="http://schemas.microsoft.com/office/drawing/2014/main" id="{CFBD8885-8916-9D0A-E47E-AD4A3FE5DF63}"/>
                  </a:ext>
                </a:extLst>
              </p:cNvPr>
              <p:cNvSpPr txBox="1">
                <a:spLocks noChangeArrowheads="1"/>
              </p:cNvSpPr>
              <p:nvPr/>
            </p:nvSpPr>
            <p:spPr bwMode="auto">
              <a:xfrm>
                <a:off x="7821321" y="5597648"/>
                <a:ext cx="1053784" cy="300595"/>
              </a:xfrm>
              <a:prstGeom prst="rect">
                <a:avLst/>
              </a:prstGeom>
              <a:solidFill>
                <a:srgbClr val="FFFFFF"/>
              </a:solidFill>
              <a:ln w="19050">
                <a:solidFill>
                  <a:srgbClr val="92278F"/>
                </a:solidFill>
                <a:miter lim="800000"/>
                <a:headEnd/>
                <a:tailEnd/>
              </a:ln>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20000"/>
                  </a:spcBef>
                  <a:buFontTx/>
                  <a:buNone/>
                </a:pPr>
                <a:r>
                  <a:rPr lang="nl-BE" altLang="en-US" sz="1100" b="1">
                    <a:solidFill>
                      <a:srgbClr val="2E3192"/>
                    </a:solidFill>
                    <a:latin typeface="Arial" panose="020B0604020202020204" pitchFamily="34" charset="0"/>
                    <a:ea typeface="MS PGothic" panose="020B0600070205080204" pitchFamily="34" charset="-128"/>
                    <a:cs typeface="Arial" panose="020B0604020202020204" pitchFamily="34" charset="0"/>
                  </a:rPr>
                  <a:t>P &lt; 0.0001</a:t>
                </a:r>
              </a:p>
            </p:txBody>
          </p:sp>
          <p:sp>
            <p:nvSpPr>
              <p:cNvPr id="331789" name="TextBox 1">
                <a:extLst>
                  <a:ext uri="{FF2B5EF4-FFF2-40B4-BE49-F238E27FC236}">
                    <a16:creationId xmlns:a16="http://schemas.microsoft.com/office/drawing/2014/main" id="{582A339B-D6F0-EFB6-5857-78046D1AB1A9}"/>
                  </a:ext>
                </a:extLst>
              </p:cNvPr>
              <p:cNvSpPr txBox="1">
                <a:spLocks noChangeArrowheads="1"/>
              </p:cNvSpPr>
              <p:nvPr/>
            </p:nvSpPr>
            <p:spPr bwMode="auto">
              <a:xfrm>
                <a:off x="3249321" y="5597648"/>
                <a:ext cx="1053784" cy="300595"/>
              </a:xfrm>
              <a:prstGeom prst="rect">
                <a:avLst/>
              </a:prstGeom>
              <a:solidFill>
                <a:srgbClr val="FFFFFF"/>
              </a:solidFill>
              <a:ln w="19050">
                <a:solidFill>
                  <a:srgbClr val="92278F"/>
                </a:solidFill>
                <a:miter lim="800000"/>
                <a:headEnd/>
                <a:tailEnd/>
              </a:ln>
            </p:spPr>
            <p:txBody>
              <a:bodyPr wrap="square"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20000"/>
                  </a:spcBef>
                  <a:buFontTx/>
                  <a:buNone/>
                </a:pPr>
                <a:r>
                  <a:rPr lang="nl-BE" altLang="en-US" sz="1100" b="1">
                    <a:solidFill>
                      <a:srgbClr val="2E3192"/>
                    </a:solidFill>
                    <a:latin typeface="Arial" panose="020B0604020202020204" pitchFamily="34" charset="0"/>
                    <a:ea typeface="MS PGothic" panose="020B0600070205080204" pitchFamily="34" charset="-128"/>
                    <a:cs typeface="Arial" panose="020B0604020202020204" pitchFamily="34" charset="0"/>
                  </a:rPr>
                  <a:t>P &lt; 0.0001</a:t>
                </a:r>
              </a:p>
            </p:txBody>
          </p:sp>
          <p:sp>
            <p:nvSpPr>
              <p:cNvPr id="27" name="Text Box 18">
                <a:extLst>
                  <a:ext uri="{FF2B5EF4-FFF2-40B4-BE49-F238E27FC236}">
                    <a16:creationId xmlns:a16="http://schemas.microsoft.com/office/drawing/2014/main" id="{10999263-B4B6-3177-5F11-AB58DB52C1FA}"/>
                  </a:ext>
                </a:extLst>
              </p:cNvPr>
              <p:cNvSpPr txBox="1">
                <a:spLocks noChangeArrowheads="1"/>
              </p:cNvSpPr>
              <p:nvPr/>
            </p:nvSpPr>
            <p:spPr bwMode="auto">
              <a:xfrm>
                <a:off x="1314893" y="1701104"/>
                <a:ext cx="570413" cy="2429246"/>
              </a:xfrm>
              <a:prstGeom prst="rect">
                <a:avLst/>
              </a:prstGeom>
              <a:noFill/>
              <a:ln>
                <a:noFill/>
              </a:ln>
            </p:spPr>
            <p:txBody>
              <a:bodyPr vert="vert270" wrap="square" lIns="130048" tIns="65024" rIns="130048" bIns="65024">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 typeface="Arial" pitchFamily="34" charset="0"/>
                  <a:buNone/>
                  <a:defRPr/>
                </a:pPr>
                <a:r>
                  <a:rPr lang="nl-NL" altLang="en-US" sz="2000" b="1" dirty="0">
                    <a:solidFill>
                      <a:srgbClr val="292929"/>
                    </a:solidFill>
                    <a:latin typeface="+mn-lt"/>
                    <a:ea typeface="MS PGothic" pitchFamily="34" charset="-128"/>
                  </a:rPr>
                  <a:t>Percentage</a:t>
                </a:r>
              </a:p>
            </p:txBody>
          </p:sp>
        </p:grpSp>
      </p:grpSp>
      <p:sp>
        <p:nvSpPr>
          <p:cNvPr id="331791" name="Text Box 18">
            <a:extLst>
              <a:ext uri="{FF2B5EF4-FFF2-40B4-BE49-F238E27FC236}">
                <a16:creationId xmlns:a16="http://schemas.microsoft.com/office/drawing/2014/main" id="{232C35D6-44BC-0791-5D25-68F92B0551DF}"/>
              </a:ext>
            </a:extLst>
          </p:cNvPr>
          <p:cNvSpPr txBox="1">
            <a:spLocks noChangeArrowheads="1"/>
          </p:cNvSpPr>
          <p:nvPr/>
        </p:nvSpPr>
        <p:spPr bwMode="auto">
          <a:xfrm>
            <a:off x="0" y="6114105"/>
            <a:ext cx="5106341" cy="43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spAutoFit/>
          </a:bodyPr>
          <a:lstStyle>
            <a:lvl1pPr defTabSz="4572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4572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4572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4572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4572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50000"/>
              </a:spcBef>
              <a:buFontTx/>
              <a:buNone/>
            </a:pPr>
            <a:r>
              <a:rPr lang="nl-NL" altLang="en-US" sz="2000" dirty="0">
                <a:solidFill>
                  <a:srgbClr val="292929"/>
                </a:solidFill>
                <a:latin typeface="Arial" panose="020B0604020202020204" pitchFamily="34" charset="0"/>
                <a:ea typeface="MS PGothic" panose="020B0600070205080204" pitchFamily="34" charset="-128"/>
                <a:cs typeface="Arial" panose="020B0604020202020204" pitchFamily="34" charset="0"/>
              </a:rPr>
              <a:t>*Lymphedema observed or treated</a:t>
            </a:r>
          </a:p>
        </p:txBody>
      </p:sp>
      <p:sp>
        <p:nvSpPr>
          <p:cNvPr id="2" name="Text Box 33">
            <a:extLst>
              <a:ext uri="{FF2B5EF4-FFF2-40B4-BE49-F238E27FC236}">
                <a16:creationId xmlns:a16="http://schemas.microsoft.com/office/drawing/2014/main" id="{8AEE8BBE-1963-973D-5617-CFCE16D4B722}"/>
              </a:ext>
            </a:extLst>
          </p:cNvPr>
          <p:cNvSpPr txBox="1">
            <a:spLocks noChangeArrowheads="1"/>
          </p:cNvSpPr>
          <p:nvPr/>
        </p:nvSpPr>
        <p:spPr bwMode="auto">
          <a:xfrm>
            <a:off x="7471434" y="5946175"/>
            <a:ext cx="4720566"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Donker</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2014;15(12):1303-10.</a:t>
            </a:r>
          </a:p>
          <a:p>
            <a:pPr algn="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Rutgers EJ et al. 2013 ASCO.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3">
            <a:extLst>
              <a:ext uri="{FF2B5EF4-FFF2-40B4-BE49-F238E27FC236}">
                <a16:creationId xmlns:a16="http://schemas.microsoft.com/office/drawing/2014/main" id="{C681CD79-82E7-745A-798A-55D4737FAD2F}"/>
              </a:ext>
            </a:extLst>
          </p:cNvPr>
          <p:cNvSpPr>
            <a:spLocks noChangeArrowheads="1"/>
          </p:cNvSpPr>
          <p:nvPr/>
        </p:nvSpPr>
        <p:spPr bwMode="auto">
          <a:xfrm>
            <a:off x="0" y="1049867"/>
            <a:ext cx="12192000"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3600" b="1" dirty="0">
                <a:solidFill>
                  <a:schemeClr val="tx1"/>
                </a:solidFill>
                <a:latin typeface="+mn-lt"/>
                <a:ea typeface="MS PGothic" panose="020B0600070205080204" pitchFamily="34" charset="-128"/>
                <a:cs typeface="Arial" panose="020B0604020202020204" pitchFamily="34" charset="0"/>
              </a:rPr>
              <a:t>Z0011/AMAROS</a:t>
            </a:r>
          </a:p>
        </p:txBody>
      </p:sp>
      <p:sp>
        <p:nvSpPr>
          <p:cNvPr id="333827" name="Content Placeholder 2">
            <a:extLst>
              <a:ext uri="{FF2B5EF4-FFF2-40B4-BE49-F238E27FC236}">
                <a16:creationId xmlns:a16="http://schemas.microsoft.com/office/drawing/2014/main" id="{E6F36553-3BB1-57F1-0FB3-CEDCB9CE620B}"/>
              </a:ext>
            </a:extLst>
          </p:cNvPr>
          <p:cNvSpPr txBox="1">
            <a:spLocks/>
          </p:cNvSpPr>
          <p:nvPr/>
        </p:nvSpPr>
        <p:spPr bwMode="auto">
          <a:xfrm>
            <a:off x="857250" y="2286000"/>
            <a:ext cx="10477500" cy="352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8" tIns="65024" rIns="130048" bIns="65024"/>
          <a:lstStyle>
            <a:lvl1pPr marL="342900" indent="-3429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342900" indent="-3429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20000"/>
              </a:spcBef>
              <a:buClr>
                <a:srgbClr val="7A0000"/>
              </a:buClr>
              <a:buFontTx/>
              <a:buChar char="•"/>
            </a:pPr>
            <a:r>
              <a:rPr lang="en-US" altLang="en-US" sz="3200" dirty="0">
                <a:solidFill>
                  <a:schemeClr val="tx1"/>
                </a:solidFill>
                <a:latin typeface="Arial" panose="020B0604020202020204" pitchFamily="34" charset="0"/>
                <a:ea typeface="MS PGothic" panose="020B0600070205080204" pitchFamily="34" charset="-128"/>
                <a:cs typeface="Arial" panose="020B0604020202020204" pitchFamily="34" charset="0"/>
              </a:rPr>
              <a:t>Lymphedema rates</a:t>
            </a:r>
          </a:p>
          <a:p>
            <a:pPr lvl="2">
              <a:lnSpc>
                <a:spcPct val="100000"/>
              </a:lnSpc>
              <a:spcBef>
                <a:spcPct val="20000"/>
              </a:spcBef>
              <a:buClr>
                <a:srgbClr val="7A0000"/>
              </a:buClr>
              <a:buFontTx/>
              <a:buChar char="•"/>
            </a:pPr>
            <a:r>
              <a:rPr lang="en-US" altLang="en-US" sz="2400" i="0" dirty="0">
                <a:solidFill>
                  <a:schemeClr val="tx1"/>
                </a:solidFill>
                <a:latin typeface="Arial" panose="020B0604020202020204" pitchFamily="34" charset="0"/>
                <a:ea typeface="MS PGothic" panose="020B0600070205080204" pitchFamily="34" charset="-128"/>
                <a:cs typeface="Arial" panose="020B0604020202020204" pitchFamily="34" charset="0"/>
              </a:rPr>
              <a:t>ALND	44%</a:t>
            </a:r>
          </a:p>
          <a:p>
            <a:pPr lvl="2">
              <a:lnSpc>
                <a:spcPct val="100000"/>
              </a:lnSpc>
              <a:spcBef>
                <a:spcPct val="20000"/>
              </a:spcBef>
              <a:buClr>
                <a:srgbClr val="7A0000"/>
              </a:buClr>
              <a:buFontTx/>
              <a:buChar char="•"/>
            </a:pPr>
            <a:r>
              <a:rPr lang="en-US" altLang="en-US" sz="2400" i="0" dirty="0" err="1">
                <a:solidFill>
                  <a:schemeClr val="tx1"/>
                </a:solidFill>
                <a:latin typeface="Arial" panose="020B0604020202020204" pitchFamily="34" charset="0"/>
                <a:ea typeface="MS PGothic" panose="020B0600070205080204" pitchFamily="34" charset="-128"/>
                <a:cs typeface="Arial" panose="020B0604020202020204" pitchFamily="34" charset="0"/>
              </a:rPr>
              <a:t>AxRT</a:t>
            </a:r>
            <a:r>
              <a:rPr lang="en-US" altLang="en-US" sz="2400" i="0" dirty="0">
                <a:solidFill>
                  <a:schemeClr val="tx1"/>
                </a:solidFill>
                <a:latin typeface="Arial" panose="020B0604020202020204" pitchFamily="34" charset="0"/>
                <a:ea typeface="MS PGothic" panose="020B0600070205080204" pitchFamily="34" charset="-128"/>
                <a:cs typeface="Arial" panose="020B0604020202020204" pitchFamily="34" charset="0"/>
              </a:rPr>
              <a:t>	29%</a:t>
            </a:r>
          </a:p>
          <a:p>
            <a:pPr lvl="2">
              <a:lnSpc>
                <a:spcPct val="100000"/>
              </a:lnSpc>
              <a:spcBef>
                <a:spcPct val="20000"/>
              </a:spcBef>
              <a:buClr>
                <a:srgbClr val="7A0000"/>
              </a:buClr>
              <a:buFontTx/>
              <a:buChar char="•"/>
            </a:pPr>
            <a:r>
              <a:rPr lang="en-US" altLang="en-US" sz="2400" i="0" dirty="0">
                <a:solidFill>
                  <a:schemeClr val="tx1"/>
                </a:solidFill>
                <a:latin typeface="Arial" panose="020B0604020202020204" pitchFamily="34" charset="0"/>
                <a:ea typeface="MS PGothic" panose="020B0600070205080204" pitchFamily="34" charset="-128"/>
                <a:cs typeface="Arial" panose="020B0604020202020204" pitchFamily="34" charset="0"/>
              </a:rPr>
              <a:t>SLND	  5%</a:t>
            </a:r>
          </a:p>
          <a:p>
            <a:pPr lvl="1">
              <a:lnSpc>
                <a:spcPct val="100000"/>
              </a:lnSpc>
              <a:spcBef>
                <a:spcPct val="20000"/>
              </a:spcBef>
              <a:buClr>
                <a:srgbClr val="7A0000"/>
              </a:buClr>
              <a:buFontTx/>
              <a:buChar char="•"/>
            </a:pPr>
            <a:r>
              <a:rPr lang="en-US" altLang="en-US" sz="3200" dirty="0">
                <a:solidFill>
                  <a:schemeClr val="tx1"/>
                </a:solidFill>
                <a:latin typeface="Arial" panose="020B0604020202020204" pitchFamily="34" charset="0"/>
                <a:ea typeface="MS PGothic" panose="020B0600070205080204" pitchFamily="34" charset="-128"/>
                <a:cs typeface="Arial" panose="020B0604020202020204" pitchFamily="34" charset="0"/>
              </a:rPr>
              <a:t>Based on Z0011, 82% of patients enrolled on AMAROS could have avoided both ALND and </a:t>
            </a:r>
            <a:r>
              <a:rPr lang="en-US" altLang="en-US" sz="3200" dirty="0" err="1">
                <a:solidFill>
                  <a:schemeClr val="tx1"/>
                </a:solidFill>
                <a:latin typeface="Arial" panose="020B0604020202020204" pitchFamily="34" charset="0"/>
                <a:ea typeface="MS PGothic" panose="020B0600070205080204" pitchFamily="34" charset="-128"/>
                <a:cs typeface="Arial" panose="020B0604020202020204" pitchFamily="34" charset="0"/>
              </a:rPr>
              <a:t>AxRT</a:t>
            </a:r>
            <a:endParaRPr lang="en-US" altLang="en-US" sz="320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3200"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3437"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Char char="•"/>
            </a:pPr>
            <a:endParaRPr lang="en-US" altLang="en-US" sz="2844" dirty="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20000"/>
              </a:spcBef>
              <a:buFontTx/>
              <a:buNone/>
            </a:pPr>
            <a:endParaRPr lang="en-US" altLang="en-US" sz="2844"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B197FB17-26AB-6652-E560-F6C894C2F587}"/>
              </a:ext>
            </a:extLst>
          </p:cNvPr>
          <p:cNvSpPr txBox="1"/>
          <p:nvPr/>
        </p:nvSpPr>
        <p:spPr>
          <a:xfrm>
            <a:off x="4953000" y="6096000"/>
            <a:ext cx="6100548" cy="523220"/>
          </a:xfrm>
          <a:prstGeom prst="rect">
            <a:avLst/>
          </a:prstGeom>
          <a:noFill/>
        </p:spPr>
        <p:txBody>
          <a:bodyPr wrap="square">
            <a:spAutoFit/>
          </a:bodyPr>
          <a:lstStyle/>
          <a:p>
            <a:pPr algn="r">
              <a:defRPr/>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Bartels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2023;41(12):2159-65.</a:t>
            </a:r>
          </a:p>
          <a:p>
            <a:pPr algn="r">
              <a:defRPr/>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Giuliano AE et al.</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 JAMA.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2017;318(10):918-26 </a:t>
            </a: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409874BD-DA13-C66C-111B-38D46899A5EF}"/>
              </a:ext>
            </a:extLst>
          </p:cNvPr>
          <p:cNvSpPr>
            <a:spLocks noGrp="1"/>
          </p:cNvSpPr>
          <p:nvPr>
            <p:ph type="title"/>
          </p:nvPr>
        </p:nvSpPr>
        <p:spPr>
          <a:xfrm>
            <a:off x="533400" y="685800"/>
            <a:ext cx="10515600" cy="752475"/>
          </a:xfrm>
        </p:spPr>
        <p:txBody>
          <a:bodyPr/>
          <a:lstStyle/>
          <a:p>
            <a:pPr algn="l" eaLnBrk="1" hangingPunct="1">
              <a:defRPr/>
            </a:pPr>
            <a:r>
              <a:rPr lang="en-US" dirty="0"/>
              <a:t>SENOMAC trial</a:t>
            </a:r>
            <a:endParaRPr lang="en-US" altLang="en-US" dirty="0">
              <a:latin typeface="+mn-lt"/>
              <a:cs typeface="Arial" panose="020B0604020202020204" pitchFamily="34" charset="0"/>
            </a:endParaRPr>
          </a:p>
        </p:txBody>
      </p:sp>
      <p:sp>
        <p:nvSpPr>
          <p:cNvPr id="3" name="Content Placeholder 2">
            <a:extLst>
              <a:ext uri="{FF2B5EF4-FFF2-40B4-BE49-F238E27FC236}">
                <a16:creationId xmlns:a16="http://schemas.microsoft.com/office/drawing/2014/main" id="{07DD7E68-B942-7571-61C6-409B3D23F167}"/>
              </a:ext>
            </a:extLst>
          </p:cNvPr>
          <p:cNvSpPr>
            <a:spLocks noGrp="1"/>
          </p:cNvSpPr>
          <p:nvPr>
            <p:ph idx="1"/>
          </p:nvPr>
        </p:nvSpPr>
        <p:spPr>
          <a:xfrm>
            <a:off x="702262" y="1573935"/>
            <a:ext cx="10177874" cy="4671158"/>
          </a:xfrm>
        </p:spPr>
        <p:txBody>
          <a:bodyPr>
            <a:normAutofit fontScale="92500" lnSpcReduction="10000"/>
          </a:bodyPr>
          <a:lstStyle/>
          <a:p>
            <a:pPr marL="342900" indent="-342900">
              <a:buFont typeface="Arial" panose="020B0604020202020204" pitchFamily="34" charset="0"/>
              <a:buChar char="•"/>
            </a:pPr>
            <a:r>
              <a:rPr lang="en-US" b="0" dirty="0"/>
              <a:t>International randomized non-inferiority trial comparing ALND versus no ALND</a:t>
            </a:r>
          </a:p>
          <a:p>
            <a:pPr marL="342900" indent="-342900">
              <a:buFont typeface="Arial" panose="020B0604020202020204" pitchFamily="34" charset="0"/>
              <a:buChar char="•"/>
            </a:pPr>
            <a:r>
              <a:rPr lang="en-US" b="0" dirty="0"/>
              <a:t>Enrolled T1-T3N0 (by palpation) male and female patients with 1-2 SLNs with </a:t>
            </a:r>
            <a:r>
              <a:rPr lang="en-US" b="0" dirty="0" err="1"/>
              <a:t>macrometastases</a:t>
            </a:r>
            <a:endParaRPr lang="en-US" b="0" dirty="0"/>
          </a:p>
          <a:p>
            <a:pPr marL="342900" indent="-342900">
              <a:buFont typeface="Arial" panose="020B0604020202020204" pitchFamily="34" charset="0"/>
              <a:buChar char="•"/>
            </a:pPr>
            <a:r>
              <a:rPr lang="en-US" b="0" dirty="0"/>
              <a:t>2540 patients with 1205 in ALND arm and 1335 in intervention arm</a:t>
            </a:r>
          </a:p>
          <a:p>
            <a:pPr marL="342900" indent="-342900">
              <a:buFont typeface="Arial" panose="020B0604020202020204" pitchFamily="34" charset="0"/>
              <a:buChar char="•"/>
            </a:pPr>
            <a:r>
              <a:rPr lang="en-US" b="0" dirty="0"/>
              <a:t>Median follow-up 47 months</a:t>
            </a:r>
          </a:p>
          <a:p>
            <a:pPr marL="342900" indent="-342900">
              <a:buFont typeface="Arial" panose="020B0604020202020204" pitchFamily="34" charset="0"/>
              <a:buChar char="•"/>
            </a:pPr>
            <a:r>
              <a:rPr lang="en-US" b="0" dirty="0"/>
              <a:t>85% with 1 positive SLN</a:t>
            </a:r>
          </a:p>
          <a:p>
            <a:pPr marL="342900" indent="-342900">
              <a:buFont typeface="Arial" panose="020B0604020202020204" pitchFamily="34" charset="0"/>
              <a:buChar char="•"/>
            </a:pPr>
            <a:r>
              <a:rPr lang="en-US" b="0" dirty="0"/>
              <a:t>36.2% had mastectomy</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1" dirty="0">
                <a:solidFill>
                  <a:srgbClr val="7A0000"/>
                </a:solidFill>
              </a:rPr>
              <a:t>Omission of ALND non-inferior to ALND</a:t>
            </a:r>
          </a:p>
          <a:p>
            <a:pPr marL="571500" lvl="1" indent="457200">
              <a:buClr>
                <a:schemeClr val="tx1">
                  <a:lumMod val="50000"/>
                </a:schemeClr>
              </a:buClr>
              <a:buSzPct val="75000"/>
              <a:buFont typeface="Wingdings" panose="05000000000000000000" pitchFamily="2" charset="2"/>
              <a:buChar char="§"/>
            </a:pPr>
            <a:r>
              <a:rPr lang="en-US" dirty="0"/>
              <a:t>88-89% received adjuvant RT including nodal regions</a:t>
            </a:r>
          </a:p>
          <a:p>
            <a:pPr eaLnBrk="1" hangingPunct="1">
              <a:defRPr/>
            </a:pPr>
            <a:endParaRPr lang="en-US" dirty="0">
              <a:ea typeface="ＭＳ Ｐゴシック" pitchFamily="34" charset="-128"/>
              <a:cs typeface="Arial" panose="020B0604020202020204" pitchFamily="34" charset="0"/>
            </a:endParaRPr>
          </a:p>
        </p:txBody>
      </p:sp>
      <p:sp>
        <p:nvSpPr>
          <p:cNvPr id="6" name="Text Box 33">
            <a:extLst>
              <a:ext uri="{FF2B5EF4-FFF2-40B4-BE49-F238E27FC236}">
                <a16:creationId xmlns:a16="http://schemas.microsoft.com/office/drawing/2014/main" id="{841EDD9F-45E3-3B01-BEA4-7C1B21B8DA8E}"/>
              </a:ext>
            </a:extLst>
          </p:cNvPr>
          <p:cNvSpPr txBox="1">
            <a:spLocks noChangeArrowheads="1"/>
          </p:cNvSpPr>
          <p:nvPr/>
        </p:nvSpPr>
        <p:spPr bwMode="auto">
          <a:xfrm>
            <a:off x="2804349" y="6248400"/>
            <a:ext cx="5349051" cy="6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S PGothic" pitchFamily="34" charset="-128"/>
                <a:cs typeface="Arial" panose="020B0604020202020204" pitchFamily="34" charset="0"/>
              </a:rPr>
              <a:t>de Boniface et al. </a:t>
            </a:r>
            <a:r>
              <a:rPr kumimoji="0" lang="en-US" sz="1400" b="0" i="1" u="none" strike="noStrike" kern="1200" cap="none" spc="0" normalizeH="0" baseline="0" noProof="0" dirty="0">
                <a:ln>
                  <a:noFill/>
                </a:ln>
                <a:solidFill>
                  <a:schemeClr val="tx1"/>
                </a:solidFill>
                <a:effectLst/>
                <a:uLnTx/>
                <a:uFillTx/>
                <a:latin typeface="Arial" panose="020B0604020202020204" pitchFamily="34" charset="0"/>
                <a:ea typeface="MS PGothic" pitchFamily="34" charset="-128"/>
                <a:cs typeface="Arial" panose="020B0604020202020204" pitchFamily="34" charset="0"/>
              </a:rPr>
              <a:t>N Engl J Med</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S PGothic" pitchFamily="34" charset="-128"/>
                <a:cs typeface="Arial" panose="020B0604020202020204" pitchFamily="34" charset="0"/>
              </a:rPr>
              <a:t>. 2024;25(9);1222-1230.</a:t>
            </a:r>
          </a:p>
          <a:p>
            <a:pPr algn="ctr">
              <a:lnSpc>
                <a:spcPct val="100000"/>
              </a:lnSpc>
              <a:spcBef>
                <a:spcPct val="0"/>
              </a:spcBef>
              <a:buFontTx/>
              <a:buNone/>
            </a:pPr>
            <a:endParaRPr lang="en-US" altLang="en-US" sz="2015"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0D4922A-46E0-091E-3EF0-859937F3A60F}"/>
              </a:ext>
            </a:extLst>
          </p:cNvPr>
          <p:cNvGrpSpPr/>
          <p:nvPr/>
        </p:nvGrpSpPr>
        <p:grpSpPr>
          <a:xfrm>
            <a:off x="8058150" y="3448139"/>
            <a:ext cx="4133850" cy="2820577"/>
            <a:chOff x="7910818" y="3406176"/>
            <a:chExt cx="3734314" cy="2720304"/>
          </a:xfrm>
        </p:grpSpPr>
        <p:pic>
          <p:nvPicPr>
            <p:cNvPr id="4" name="Picture 3">
              <a:extLst>
                <a:ext uri="{FF2B5EF4-FFF2-40B4-BE49-F238E27FC236}">
                  <a16:creationId xmlns:a16="http://schemas.microsoft.com/office/drawing/2014/main" id="{6C3C9EF9-3BD6-2D80-010F-668AD89B81C2}"/>
                </a:ext>
              </a:extLst>
            </p:cNvPr>
            <p:cNvPicPr>
              <a:picLocks noChangeAspect="1"/>
            </p:cNvPicPr>
            <p:nvPr/>
          </p:nvPicPr>
          <p:blipFill rotWithShape="1">
            <a:blip r:embed="rId2"/>
            <a:srcRect l="5691" t="16200" r="30683" b="10277"/>
            <a:stretch/>
          </p:blipFill>
          <p:spPr>
            <a:xfrm>
              <a:off x="7910818" y="3687180"/>
              <a:ext cx="3734314" cy="2439300"/>
            </a:xfrm>
            <a:prstGeom prst="rect">
              <a:avLst/>
            </a:prstGeom>
          </p:spPr>
        </p:pic>
        <p:sp>
          <p:nvSpPr>
            <p:cNvPr id="5" name="TextBox 4">
              <a:extLst>
                <a:ext uri="{FF2B5EF4-FFF2-40B4-BE49-F238E27FC236}">
                  <a16:creationId xmlns:a16="http://schemas.microsoft.com/office/drawing/2014/main" id="{4565A89A-94EE-A92F-EB22-BE7B26AE6E0A}"/>
                </a:ext>
              </a:extLst>
            </p:cNvPr>
            <p:cNvSpPr txBox="1"/>
            <p:nvPr/>
          </p:nvSpPr>
          <p:spPr>
            <a:xfrm>
              <a:off x="8232396" y="3406176"/>
              <a:ext cx="3176632" cy="338554"/>
            </a:xfrm>
            <a:prstGeom prst="rect">
              <a:avLst/>
            </a:prstGeom>
            <a:noFill/>
          </p:spPr>
          <p:txBody>
            <a:bodyPr wrap="square" rtlCol="0">
              <a:spAutoFit/>
            </a:bodyPr>
            <a:lstStyle/>
            <a:p>
              <a:r>
                <a:rPr lang="en-US" sz="1600" b="1" dirty="0">
                  <a:latin typeface="+mj-lt"/>
                </a:rPr>
                <a:t>5-year recurrence-free survival</a:t>
              </a:r>
            </a:p>
          </p:txBody>
        </p:sp>
      </p:grpSp>
    </p:spTree>
    <p:extLst>
      <p:ext uri="{BB962C8B-B14F-4D97-AF65-F5344CB8AC3E}">
        <p14:creationId xmlns:p14="http://schemas.microsoft.com/office/powerpoint/2010/main" val="227571113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B3DCFDA3-3FC8-68C7-4E66-119DA9BB979F}"/>
              </a:ext>
            </a:extLst>
          </p:cNvPr>
          <p:cNvSpPr>
            <a:spLocks noGrp="1"/>
          </p:cNvSpPr>
          <p:nvPr>
            <p:ph type="title"/>
          </p:nvPr>
        </p:nvSpPr>
        <p:spPr>
          <a:xfrm>
            <a:off x="559308" y="381000"/>
            <a:ext cx="11073384" cy="685800"/>
          </a:xfrm>
        </p:spPr>
        <p:txBody>
          <a:bodyPr>
            <a:normAutofit/>
          </a:bodyPr>
          <a:lstStyle/>
          <a:p>
            <a:r>
              <a:rPr lang="en-US" sz="3200" dirty="0"/>
              <a:t>RCTs evaluating omission of ALND in SLN+</a:t>
            </a:r>
          </a:p>
        </p:txBody>
      </p:sp>
      <p:sp>
        <p:nvSpPr>
          <p:cNvPr id="11" name="Slide Number Placeholder 4">
            <a:extLst>
              <a:ext uri="{FF2B5EF4-FFF2-40B4-BE49-F238E27FC236}">
                <a16:creationId xmlns:a16="http://schemas.microsoft.com/office/drawing/2014/main" id="{DF018AC4-5912-ED7E-720A-09AC22D73FF6}"/>
              </a:ext>
            </a:extLst>
          </p:cNvPr>
          <p:cNvSpPr>
            <a:spLocks noGrp="1"/>
          </p:cNvSpPr>
          <p:nvPr>
            <p:ph type="sldNum" sz="quarter" idx="12"/>
          </p:nvPr>
        </p:nvSpPr>
        <p:spPr>
          <a:xfrm>
            <a:off x="457200" y="6918156"/>
            <a:ext cx="393192" cy="173736"/>
          </a:xfrm>
        </p:spPr>
        <p:txBody>
          <a:bodyPr/>
          <a:lstStyle/>
          <a:p>
            <a:fld id="{CF75BC8E-166F-4B38-8DF4-E8579602F178}" type="slidenum">
              <a:rPr lang="en-US" smtClean="0"/>
              <a:t>33</a:t>
            </a:fld>
            <a:endParaRPr lang="en-US"/>
          </a:p>
        </p:txBody>
      </p:sp>
      <p:graphicFrame>
        <p:nvGraphicFramePr>
          <p:cNvPr id="12" name="Table 11">
            <a:extLst>
              <a:ext uri="{FF2B5EF4-FFF2-40B4-BE49-F238E27FC236}">
                <a16:creationId xmlns:a16="http://schemas.microsoft.com/office/drawing/2014/main" id="{57164CC7-5DF7-205F-734C-A33D0EE097E8}"/>
              </a:ext>
            </a:extLst>
          </p:cNvPr>
          <p:cNvGraphicFramePr>
            <a:graphicFrameLocks noGrp="1"/>
          </p:cNvGraphicFramePr>
          <p:nvPr>
            <p:extLst>
              <p:ext uri="{D42A27DB-BD31-4B8C-83A1-F6EECF244321}">
                <p14:modId xmlns:p14="http://schemas.microsoft.com/office/powerpoint/2010/main" val="634449541"/>
              </p:ext>
            </p:extLst>
          </p:nvPr>
        </p:nvGraphicFramePr>
        <p:xfrm>
          <a:off x="361595" y="1066800"/>
          <a:ext cx="11468810" cy="5029200"/>
        </p:xfrm>
        <a:graphic>
          <a:graphicData uri="http://schemas.openxmlformats.org/drawingml/2006/table">
            <a:tbl>
              <a:tblPr firstRow="1" bandRow="1">
                <a:tableStyleId>{3C2FFA5D-87B4-456A-9821-1D502468CF0F}</a:tableStyleId>
              </a:tblPr>
              <a:tblGrid>
                <a:gridCol w="1467495">
                  <a:extLst>
                    <a:ext uri="{9D8B030D-6E8A-4147-A177-3AD203B41FA5}">
                      <a16:colId xmlns:a16="http://schemas.microsoft.com/office/drawing/2014/main" val="376320267"/>
                    </a:ext>
                  </a:extLst>
                </a:gridCol>
                <a:gridCol w="1998911">
                  <a:extLst>
                    <a:ext uri="{9D8B030D-6E8A-4147-A177-3AD203B41FA5}">
                      <a16:colId xmlns:a16="http://schemas.microsoft.com/office/drawing/2014/main" val="3737133661"/>
                    </a:ext>
                  </a:extLst>
                </a:gridCol>
                <a:gridCol w="2748914">
                  <a:extLst>
                    <a:ext uri="{9D8B030D-6E8A-4147-A177-3AD203B41FA5}">
                      <a16:colId xmlns:a16="http://schemas.microsoft.com/office/drawing/2014/main" val="593424379"/>
                    </a:ext>
                  </a:extLst>
                </a:gridCol>
                <a:gridCol w="2626745">
                  <a:extLst>
                    <a:ext uri="{9D8B030D-6E8A-4147-A177-3AD203B41FA5}">
                      <a16:colId xmlns:a16="http://schemas.microsoft.com/office/drawing/2014/main" val="4113466997"/>
                    </a:ext>
                  </a:extLst>
                </a:gridCol>
                <a:gridCol w="2626745">
                  <a:extLst>
                    <a:ext uri="{9D8B030D-6E8A-4147-A177-3AD203B41FA5}">
                      <a16:colId xmlns:a16="http://schemas.microsoft.com/office/drawing/2014/main" val="2600922196"/>
                    </a:ext>
                  </a:extLst>
                </a:gridCol>
              </a:tblGrid>
              <a:tr h="204688">
                <a:tc>
                  <a:txBody>
                    <a:bodyPr/>
                    <a:lstStyle/>
                    <a:p>
                      <a:endParaRPr lang="en-US" b="0" i="0" dirty="0">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ACOSOG</a:t>
                      </a:r>
                      <a:r>
                        <a:rPr lang="en-US" sz="2000" b="1" i="0" baseline="0" dirty="0">
                          <a:solidFill>
                            <a:schemeClr val="bg1"/>
                          </a:solidFill>
                          <a:latin typeface="Calibri Light" panose="020F0302020204030204" pitchFamily="34" charset="0"/>
                          <a:cs typeface="Calibri Light" panose="020F0302020204030204" pitchFamily="34" charset="0"/>
                        </a:rPr>
                        <a:t> Z0011</a:t>
                      </a:r>
                      <a:endParaRPr lang="en-US" sz="2000" b="1" i="0" dirty="0">
                        <a:solidFill>
                          <a:schemeClr val="bg1"/>
                        </a:solidFill>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IBCSG</a:t>
                      </a:r>
                      <a:r>
                        <a:rPr lang="en-US" sz="2000" b="1" i="0" baseline="0" dirty="0">
                          <a:solidFill>
                            <a:schemeClr val="bg1"/>
                          </a:solidFill>
                          <a:latin typeface="Calibri Light" panose="020F0302020204030204" pitchFamily="34" charset="0"/>
                          <a:cs typeface="Calibri Light" panose="020F0302020204030204" pitchFamily="34" charset="0"/>
                        </a:rPr>
                        <a:t> 23-01</a:t>
                      </a:r>
                      <a:endParaRPr lang="en-US" sz="2000" b="1" i="0" dirty="0">
                        <a:solidFill>
                          <a:schemeClr val="bg1"/>
                        </a:solidFill>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AMAROS</a:t>
                      </a: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SENOMAC</a:t>
                      </a:r>
                    </a:p>
                  </a:txBody>
                  <a:tcPr/>
                </a:tc>
                <a:extLst>
                  <a:ext uri="{0D108BD9-81ED-4DB2-BD59-A6C34878D82A}">
                    <a16:rowId xmlns:a16="http://schemas.microsoft.com/office/drawing/2014/main" val="3556020310"/>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Randomization</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 ALND</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a:t>
                      </a:r>
                      <a:r>
                        <a:rPr lang="en-US" sz="1600" b="0" i="0" baseline="0" dirty="0">
                          <a:solidFill>
                            <a:srgbClr val="000000"/>
                          </a:solidFill>
                          <a:latin typeface="Calibri Light" panose="020F0302020204030204" pitchFamily="34" charset="0"/>
                          <a:cs typeface="Calibri Light" panose="020F0302020204030204" pitchFamily="34" charset="0"/>
                        </a:rPr>
                        <a:t> ALND</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Axillary</a:t>
                      </a:r>
                      <a:r>
                        <a:rPr lang="en-US" sz="1600" b="0" i="0" baseline="0" dirty="0">
                          <a:solidFill>
                            <a:srgbClr val="000000"/>
                          </a:solidFill>
                          <a:latin typeface="Calibri Light" panose="020F0302020204030204" pitchFamily="34" charset="0"/>
                          <a:cs typeface="Calibri Light" panose="020F0302020204030204" pitchFamily="34" charset="0"/>
                        </a:rPr>
                        <a:t> RT</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 ALND (*88% had axillary RT)</a:t>
                      </a:r>
                    </a:p>
                  </a:txBody>
                  <a:tcPr anchor="ctr">
                    <a:solidFill>
                      <a:schemeClr val="accent5">
                        <a:lumMod val="20000"/>
                        <a:lumOff val="80000"/>
                        <a:alpha val="40000"/>
                      </a:schemeClr>
                    </a:solidFill>
                  </a:tcPr>
                </a:tc>
                <a:extLst>
                  <a:ext uri="{0D108BD9-81ED-4DB2-BD59-A6C34878D82A}">
                    <a16:rowId xmlns:a16="http://schemas.microsoft.com/office/drawing/2014/main" val="901068535"/>
                  </a:ext>
                </a:extLst>
              </a:tr>
              <a:tr h="173197">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N</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891</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931</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1425</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2540</a:t>
                      </a:r>
                    </a:p>
                  </a:txBody>
                  <a:tcPr anchor="ctr"/>
                </a:tc>
                <a:extLst>
                  <a:ext uri="{0D108BD9-81ED-4DB2-BD59-A6C34878D82A}">
                    <a16:rowId xmlns:a16="http://schemas.microsoft.com/office/drawing/2014/main" val="2094762883"/>
                  </a:ext>
                </a:extLst>
              </a:tr>
              <a:tr h="551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000000"/>
                          </a:solidFill>
                          <a:latin typeface="Calibri Light" panose="020F0302020204030204" pitchFamily="34" charset="0"/>
                          <a:cs typeface="Calibri Light" panose="020F0302020204030204" pitchFamily="34" charset="0"/>
                        </a:rPr>
                        <a:t>Population</a:t>
                      </a:r>
                    </a:p>
                    <a:p>
                      <a:pPr algn="l"/>
                      <a:endParaRPr lang="en-US" sz="1600" b="1"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a:t>
                      </a:r>
                      <a:r>
                        <a:rPr lang="en-US" sz="1600" b="0" i="0" baseline="0" dirty="0">
                          <a:solidFill>
                            <a:srgbClr val="000000"/>
                          </a:solidFill>
                          <a:latin typeface="Calibri Light" panose="020F0302020204030204" pitchFamily="34" charset="0"/>
                          <a:cs typeface="Calibri Light" panose="020F0302020204030204" pitchFamily="34" charset="0"/>
                        </a:rPr>
                        <a:t> N0 M0 invasive breast cancer, BCS, SLN 1-2+</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 N0 M0</a:t>
                      </a:r>
                      <a:r>
                        <a:rPr lang="en-US" sz="1600" b="0" i="0" baseline="0" dirty="0">
                          <a:solidFill>
                            <a:srgbClr val="000000"/>
                          </a:solidFill>
                          <a:latin typeface="Calibri Light" panose="020F0302020204030204" pitchFamily="34" charset="0"/>
                          <a:cs typeface="Calibri Light" panose="020F0302020204030204" pitchFamily="34" charset="0"/>
                        </a:rPr>
                        <a:t> invasive breast cancer, SLN micrometastasis (&lt;2 mm), no ENE</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cT1-2N0 M0</a:t>
                      </a:r>
                      <a:r>
                        <a:rPr lang="en-US" sz="1600" b="0" i="0" baseline="0" dirty="0">
                          <a:solidFill>
                            <a:srgbClr val="000000"/>
                          </a:solidFill>
                          <a:latin typeface="Calibri Light" panose="020F0302020204030204" pitchFamily="34" charset="0"/>
                          <a:cs typeface="Calibri Light" panose="020F0302020204030204" pitchFamily="34" charset="0"/>
                        </a:rPr>
                        <a:t> invasive breast cancer, SLN +</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cT1-3N0M0 invasive breast cancer, SLN 1-2+</a:t>
                      </a:r>
                    </a:p>
                  </a:txBody>
                  <a:tcPr anchor="ctr">
                    <a:solidFill>
                      <a:schemeClr val="accent5">
                        <a:lumMod val="20000"/>
                        <a:lumOff val="80000"/>
                        <a:alpha val="40000"/>
                      </a:schemeClr>
                    </a:solidFill>
                  </a:tcPr>
                </a:tc>
                <a:extLst>
                  <a:ext uri="{0D108BD9-81ED-4DB2-BD59-A6C34878D82A}">
                    <a16:rowId xmlns:a16="http://schemas.microsoft.com/office/drawing/2014/main" val="2140650801"/>
                  </a:ext>
                </a:extLst>
              </a:tr>
              <a:tr h="173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000000"/>
                          </a:solidFill>
                          <a:latin typeface="Calibri Light" panose="020F0302020204030204" pitchFamily="34" charset="0"/>
                          <a:cs typeface="Calibri Light" panose="020F0302020204030204" pitchFamily="34" charset="0"/>
                        </a:rPr>
                        <a:t>%</a:t>
                      </a:r>
                      <a:r>
                        <a:rPr lang="en-US" sz="1600" b="1" i="0" baseline="0" dirty="0">
                          <a:solidFill>
                            <a:srgbClr val="000000"/>
                          </a:solidFill>
                          <a:latin typeface="Calibri Light" panose="020F0302020204030204" pitchFamily="34" charset="0"/>
                          <a:cs typeface="Calibri Light" panose="020F0302020204030204" pitchFamily="34" charset="0"/>
                        </a:rPr>
                        <a:t> mastectomy</a:t>
                      </a:r>
                      <a:endParaRPr lang="en-US" sz="1600" b="1"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None – all BCS </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9% in each arm</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17% ALND, 18%</a:t>
                      </a:r>
                      <a:r>
                        <a:rPr lang="en-US" sz="1600" b="0" i="0" baseline="0" dirty="0">
                          <a:solidFill>
                            <a:srgbClr val="000000"/>
                          </a:solidFill>
                          <a:latin typeface="Calibri Light" panose="020F0302020204030204" pitchFamily="34" charset="0"/>
                          <a:cs typeface="Calibri Light" panose="020F0302020204030204" pitchFamily="34" charset="0"/>
                        </a:rPr>
                        <a:t> Axillary RT</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36% ALND, 37% no ALND</a:t>
                      </a:r>
                    </a:p>
                  </a:txBody>
                  <a:tcPr anchor="ctr"/>
                </a:tc>
                <a:extLst>
                  <a:ext uri="{0D108BD9-81ED-4DB2-BD59-A6C34878D82A}">
                    <a16:rowId xmlns:a16="http://schemas.microsoft.com/office/drawing/2014/main" val="1660434039"/>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Survival</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 OS,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 in OS,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 in OS, BCSS, RFS</a:t>
                      </a:r>
                    </a:p>
                  </a:txBody>
                  <a:tcPr anchor="ctr">
                    <a:solidFill>
                      <a:schemeClr val="accent5">
                        <a:lumMod val="20000"/>
                        <a:lumOff val="80000"/>
                        <a:alpha val="40000"/>
                      </a:schemeClr>
                    </a:solidFill>
                  </a:tcPr>
                </a:tc>
                <a:extLst>
                  <a:ext uri="{0D108BD9-81ED-4DB2-BD59-A6C34878D82A}">
                    <a16:rowId xmlns:a16="http://schemas.microsoft.com/office/drawing/2014/main" val="3593602906"/>
                  </a:ext>
                </a:extLst>
              </a:tr>
              <a:tr h="551082">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Recurrence</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0.5%</a:t>
                      </a:r>
                      <a:r>
                        <a:rPr lang="en-US" sz="1600" b="0" i="0" baseline="0" dirty="0">
                          <a:solidFill>
                            <a:srgbClr val="000000"/>
                          </a:solidFill>
                          <a:latin typeface="Calibri Light" panose="020F0302020204030204" pitchFamily="34" charset="0"/>
                          <a:cs typeface="Calibri Light" panose="020F0302020204030204" pitchFamily="34" charset="0"/>
                        </a:rPr>
                        <a:t> vs 1.5% (axillary)</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Local</a:t>
                      </a:r>
                      <a:r>
                        <a:rPr lang="en-US" sz="1600" b="0" i="0" baseline="0" dirty="0">
                          <a:solidFill>
                            <a:srgbClr val="000000"/>
                          </a:solidFill>
                          <a:latin typeface="Calibri Light" panose="020F0302020204030204" pitchFamily="34" charset="0"/>
                          <a:cs typeface="Calibri Light" panose="020F0302020204030204" pitchFamily="34" charset="0"/>
                        </a:rPr>
                        <a:t> 2% vs 2% </a:t>
                      </a:r>
                    </a:p>
                    <a:p>
                      <a:pPr algn="ctr"/>
                      <a:r>
                        <a:rPr lang="en-US" sz="1600" b="0" i="0" baseline="0" dirty="0">
                          <a:solidFill>
                            <a:srgbClr val="000000"/>
                          </a:solidFill>
                          <a:latin typeface="Calibri Light" panose="020F0302020204030204" pitchFamily="34" charset="0"/>
                          <a:cs typeface="Calibri Light" panose="020F0302020204030204" pitchFamily="34" charset="0"/>
                        </a:rPr>
                        <a:t>Regional &lt;1% vs 1%</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0.93% ALND vs 1.82% ART (axillary)</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Local 0.9% vs 0.8% (ALND)</a:t>
                      </a:r>
                    </a:p>
                    <a:p>
                      <a:pPr algn="ctr"/>
                      <a:r>
                        <a:rPr lang="en-US" sz="1600" b="0" i="0" dirty="0">
                          <a:solidFill>
                            <a:srgbClr val="000000"/>
                          </a:solidFill>
                          <a:latin typeface="Calibri Light" panose="020F0302020204030204" pitchFamily="34" charset="0"/>
                          <a:cs typeface="Calibri Light" panose="020F0302020204030204" pitchFamily="34" charset="0"/>
                        </a:rPr>
                        <a:t>Regional 0.4% vs 0.5% (ALND)</a:t>
                      </a:r>
                    </a:p>
                  </a:txBody>
                  <a:tcPr anchor="ctr"/>
                </a:tc>
                <a:extLst>
                  <a:ext uri="{0D108BD9-81ED-4DB2-BD59-A6C34878D82A}">
                    <a16:rowId xmlns:a16="http://schemas.microsoft.com/office/drawing/2014/main" val="3445074312"/>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Lymphedema</a:t>
                      </a: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 SLN alone</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 SLN alone (13% vs 3%)</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&gt;Axillary RT </a:t>
                      </a:r>
                    </a:p>
                    <a:p>
                      <a:pPr algn="ctr"/>
                      <a:r>
                        <a:rPr lang="en-US" sz="1600" b="0" i="0" baseline="0" dirty="0">
                          <a:solidFill>
                            <a:srgbClr val="000000"/>
                          </a:solidFill>
                          <a:latin typeface="Calibri Light" panose="020F0302020204030204" pitchFamily="34" charset="0"/>
                          <a:cs typeface="Calibri Light" panose="020F0302020204030204" pitchFamily="34" charset="0"/>
                        </a:rPr>
                        <a:t>(44.2% vs 28.6%)</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Not reported</a:t>
                      </a:r>
                    </a:p>
                  </a:txBody>
                  <a:tcPr anchor="ctr">
                    <a:solidFill>
                      <a:schemeClr val="accent5">
                        <a:lumMod val="20000"/>
                        <a:lumOff val="80000"/>
                        <a:alpha val="40000"/>
                      </a:schemeClr>
                    </a:solidFill>
                  </a:tcPr>
                </a:tc>
                <a:extLst>
                  <a:ext uri="{0D108BD9-81ED-4DB2-BD59-A6C34878D82A}">
                    <a16:rowId xmlns:a16="http://schemas.microsoft.com/office/drawing/2014/main" val="2879949983"/>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Additional</a:t>
                      </a:r>
                      <a:r>
                        <a:rPr lang="en-US" sz="1600" b="1" i="0" baseline="0" dirty="0">
                          <a:solidFill>
                            <a:srgbClr val="000000"/>
                          </a:solidFill>
                          <a:latin typeface="Calibri Light" panose="020F0302020204030204" pitchFamily="34" charset="0"/>
                          <a:cs typeface="Calibri Light" panose="020F0302020204030204" pitchFamily="34" charset="0"/>
                        </a:rPr>
                        <a:t> LN+ in ALND</a:t>
                      </a:r>
                      <a:endParaRPr lang="en-US" sz="1600" b="1"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rgbClr val="000000"/>
                          </a:solidFill>
                          <a:latin typeface="Calibri Light" panose="020F0302020204030204" pitchFamily="34" charset="0"/>
                          <a:cs typeface="Calibri Light" panose="020F0302020204030204" pitchFamily="34" charset="0"/>
                        </a:rPr>
                        <a:t>13%</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33%</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34.5%</a:t>
                      </a:r>
                    </a:p>
                  </a:txBody>
                  <a:tcPr anchor="ctr"/>
                </a:tc>
                <a:extLst>
                  <a:ext uri="{0D108BD9-81ED-4DB2-BD59-A6C34878D82A}">
                    <a16:rowId xmlns:a16="http://schemas.microsoft.com/office/drawing/2014/main" val="1709072210"/>
                  </a:ext>
                </a:extLst>
              </a:tr>
            </a:tbl>
          </a:graphicData>
        </a:graphic>
      </p:graphicFrame>
      <p:sp>
        <p:nvSpPr>
          <p:cNvPr id="2" name="Text Box 33">
            <a:extLst>
              <a:ext uri="{FF2B5EF4-FFF2-40B4-BE49-F238E27FC236}">
                <a16:creationId xmlns:a16="http://schemas.microsoft.com/office/drawing/2014/main" id="{25B8B5B2-E9AC-6B24-801A-32F352A7468C}"/>
              </a:ext>
            </a:extLst>
          </p:cNvPr>
          <p:cNvSpPr txBox="1">
            <a:spLocks noChangeArrowheads="1"/>
          </p:cNvSpPr>
          <p:nvPr/>
        </p:nvSpPr>
        <p:spPr bwMode="auto">
          <a:xfrm>
            <a:off x="228600" y="6150276"/>
            <a:ext cx="5562600"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r>
              <a:rPr lang="en-US" sz="900" dirty="0">
                <a:solidFill>
                  <a:schemeClr val="tx1"/>
                </a:solidFill>
                <a:latin typeface="Arial" panose="020B0604020202020204" pitchFamily="34" charset="0"/>
                <a:ea typeface="MS PGothic" pitchFamily="34" charset="-128"/>
                <a:cs typeface="Arial" panose="020B0604020202020204" pitchFamily="34" charset="0"/>
              </a:rPr>
              <a:t>Giuliano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JAMA </a:t>
            </a:r>
            <a:r>
              <a:rPr lang="en-US" sz="900" dirty="0">
                <a:solidFill>
                  <a:schemeClr val="tx1"/>
                </a:solidFill>
                <a:latin typeface="Arial" panose="020B0604020202020204" pitchFamily="34" charset="0"/>
                <a:ea typeface="MS PGothic" pitchFamily="34" charset="-128"/>
                <a:cs typeface="Arial" panose="020B0604020202020204" pitchFamily="34" charset="0"/>
              </a:rPr>
              <a:t>2011, </a:t>
            </a:r>
            <a:r>
              <a:rPr lang="en-US" sz="900" i="1" dirty="0">
                <a:solidFill>
                  <a:schemeClr val="tx1"/>
                </a:solidFill>
                <a:latin typeface="Arial" panose="020B0604020202020204" pitchFamily="34" charset="0"/>
                <a:ea typeface="MS PGothic" pitchFamily="34" charset="-128"/>
                <a:cs typeface="Arial" panose="020B0604020202020204" pitchFamily="34" charset="0"/>
              </a:rPr>
              <a:t>Ann Surg </a:t>
            </a:r>
            <a:r>
              <a:rPr lang="en-US" sz="900" dirty="0">
                <a:solidFill>
                  <a:schemeClr val="tx1"/>
                </a:solidFill>
                <a:latin typeface="Arial" panose="020B0604020202020204" pitchFamily="34" charset="0"/>
                <a:ea typeface="MS PGothic" pitchFamily="34" charset="-128"/>
                <a:cs typeface="Arial" panose="020B0604020202020204" pitchFamily="34" charset="0"/>
              </a:rPr>
              <a:t>2010, </a:t>
            </a:r>
            <a:r>
              <a:rPr lang="en-US" sz="900" i="1" dirty="0">
                <a:solidFill>
                  <a:schemeClr val="tx1"/>
                </a:solidFill>
                <a:latin typeface="Arial" panose="020B0604020202020204" pitchFamily="34" charset="0"/>
                <a:ea typeface="MS PGothic" pitchFamily="34" charset="-128"/>
                <a:cs typeface="Arial" panose="020B0604020202020204" pitchFamily="34" charset="0"/>
              </a:rPr>
              <a:t>Ann Surg</a:t>
            </a:r>
            <a:r>
              <a:rPr lang="en-US" sz="900" dirty="0">
                <a:solidFill>
                  <a:schemeClr val="tx1"/>
                </a:solidFill>
                <a:latin typeface="Arial" panose="020B0604020202020204" pitchFamily="34" charset="0"/>
                <a:ea typeface="MS PGothic" pitchFamily="34" charset="-128"/>
                <a:cs typeface="Arial" panose="020B0604020202020204" pitchFamily="34" charset="0"/>
              </a:rPr>
              <a:t> 2016, </a:t>
            </a:r>
            <a:r>
              <a:rPr lang="en-US" sz="900" i="1" dirty="0">
                <a:solidFill>
                  <a:schemeClr val="tx1"/>
                </a:solidFill>
                <a:latin typeface="Arial" panose="020B0604020202020204" pitchFamily="34" charset="0"/>
                <a:ea typeface="MS PGothic" pitchFamily="34" charset="-128"/>
                <a:cs typeface="Arial" panose="020B0604020202020204" pitchFamily="34" charset="0"/>
              </a:rPr>
              <a:t>JAMA </a:t>
            </a:r>
            <a:r>
              <a:rPr lang="en-US" sz="900" dirty="0">
                <a:solidFill>
                  <a:schemeClr val="tx1"/>
                </a:solidFill>
                <a:latin typeface="Arial" panose="020B0604020202020204" pitchFamily="34" charset="0"/>
                <a:ea typeface="MS PGothic" pitchFamily="34" charset="-128"/>
                <a:cs typeface="Arial" panose="020B0604020202020204" pitchFamily="34" charset="0"/>
              </a:rPr>
              <a:t>2017; </a:t>
            </a:r>
            <a:r>
              <a:rPr lang="en-US" sz="900" dirty="0" err="1">
                <a:solidFill>
                  <a:schemeClr val="tx1"/>
                </a:solidFill>
                <a:latin typeface="Arial" panose="020B0604020202020204" pitchFamily="34" charset="0"/>
                <a:ea typeface="MS PGothic" pitchFamily="34" charset="-128"/>
                <a:cs typeface="Arial" panose="020B0604020202020204" pitchFamily="34" charset="0"/>
              </a:rPr>
              <a:t>Galimberti</a:t>
            </a:r>
            <a:r>
              <a:rPr lang="en-US" sz="900" dirty="0">
                <a:solidFill>
                  <a:schemeClr val="tx1"/>
                </a:solidFill>
                <a:latin typeface="Arial" panose="020B0604020202020204" pitchFamily="34" charset="0"/>
                <a:ea typeface="MS PGothic" pitchFamily="34" charset="-128"/>
                <a:cs typeface="Arial" panose="020B0604020202020204" pitchFamily="34" charset="0"/>
              </a:rPr>
              <a:t>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Lancet Oncol</a:t>
            </a:r>
            <a:r>
              <a:rPr lang="en-US" sz="900" dirty="0">
                <a:solidFill>
                  <a:schemeClr val="tx1"/>
                </a:solidFill>
                <a:latin typeface="Arial" panose="020B0604020202020204" pitchFamily="34" charset="0"/>
                <a:ea typeface="MS PGothic" pitchFamily="34" charset="-128"/>
                <a:cs typeface="Arial" panose="020B0604020202020204" pitchFamily="34" charset="0"/>
              </a:rPr>
              <a:t> 2013; </a:t>
            </a:r>
            <a:r>
              <a:rPr lang="en-US" sz="900" dirty="0" err="1">
                <a:solidFill>
                  <a:schemeClr val="tx1"/>
                </a:solidFill>
                <a:latin typeface="Arial" panose="020B0604020202020204" pitchFamily="34" charset="0"/>
                <a:ea typeface="MS PGothic" pitchFamily="34" charset="-128"/>
                <a:cs typeface="Arial" panose="020B0604020202020204" pitchFamily="34" charset="0"/>
              </a:rPr>
              <a:t>Donker</a:t>
            </a:r>
            <a:r>
              <a:rPr lang="en-US" sz="900" dirty="0">
                <a:solidFill>
                  <a:schemeClr val="tx1"/>
                </a:solidFill>
                <a:latin typeface="Arial" panose="020B0604020202020204" pitchFamily="34" charset="0"/>
                <a:ea typeface="MS PGothic" pitchFamily="34" charset="-128"/>
                <a:cs typeface="Arial" panose="020B0604020202020204" pitchFamily="34" charset="0"/>
              </a:rPr>
              <a:t>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Lancet Oncol </a:t>
            </a:r>
            <a:r>
              <a:rPr lang="en-US" sz="900" dirty="0">
                <a:solidFill>
                  <a:schemeClr val="tx1"/>
                </a:solidFill>
                <a:latin typeface="Arial" panose="020B0604020202020204" pitchFamily="34" charset="0"/>
                <a:ea typeface="MS PGothic" pitchFamily="34" charset="-128"/>
                <a:cs typeface="Arial" panose="020B0604020202020204" pitchFamily="34" charset="0"/>
              </a:rPr>
              <a:t>2014; Bartels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J Clin Oncol </a:t>
            </a:r>
            <a:r>
              <a:rPr lang="en-US" sz="900" dirty="0">
                <a:solidFill>
                  <a:schemeClr val="tx1"/>
                </a:solidFill>
                <a:latin typeface="Arial" panose="020B0604020202020204" pitchFamily="34" charset="0"/>
                <a:ea typeface="MS PGothic" pitchFamily="34" charset="-128"/>
                <a:cs typeface="Arial" panose="020B0604020202020204" pitchFamily="34" charset="0"/>
              </a:rPr>
              <a:t>2023; de Boniface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NEJM </a:t>
            </a:r>
            <a:r>
              <a:rPr lang="en-US" sz="900" dirty="0">
                <a:solidFill>
                  <a:schemeClr val="tx1"/>
                </a:solidFill>
                <a:latin typeface="Arial" panose="020B0604020202020204" pitchFamily="34" charset="0"/>
                <a:ea typeface="MS PGothic" pitchFamily="34" charset="-128"/>
                <a:cs typeface="Arial" panose="020B0604020202020204" pitchFamily="34" charset="0"/>
              </a:rPr>
              <a:t>2024.</a:t>
            </a:r>
            <a:endPar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3484629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B3DCFDA3-3FC8-68C7-4E66-119DA9BB979F}"/>
              </a:ext>
            </a:extLst>
          </p:cNvPr>
          <p:cNvSpPr>
            <a:spLocks noGrp="1"/>
          </p:cNvSpPr>
          <p:nvPr>
            <p:ph type="title"/>
          </p:nvPr>
        </p:nvSpPr>
        <p:spPr>
          <a:xfrm>
            <a:off x="559308" y="381000"/>
            <a:ext cx="11073384" cy="685800"/>
          </a:xfrm>
        </p:spPr>
        <p:txBody>
          <a:bodyPr>
            <a:normAutofit/>
          </a:bodyPr>
          <a:lstStyle/>
          <a:p>
            <a:r>
              <a:rPr lang="en-US" sz="3200" dirty="0"/>
              <a:t>RCTs evaluating omission of ALND in SLN+</a:t>
            </a:r>
          </a:p>
        </p:txBody>
      </p:sp>
      <p:sp>
        <p:nvSpPr>
          <p:cNvPr id="11" name="Slide Number Placeholder 4">
            <a:extLst>
              <a:ext uri="{FF2B5EF4-FFF2-40B4-BE49-F238E27FC236}">
                <a16:creationId xmlns:a16="http://schemas.microsoft.com/office/drawing/2014/main" id="{DF018AC4-5912-ED7E-720A-09AC22D73FF6}"/>
              </a:ext>
            </a:extLst>
          </p:cNvPr>
          <p:cNvSpPr>
            <a:spLocks noGrp="1"/>
          </p:cNvSpPr>
          <p:nvPr>
            <p:ph type="sldNum" sz="quarter" idx="12"/>
          </p:nvPr>
        </p:nvSpPr>
        <p:spPr>
          <a:xfrm>
            <a:off x="457200" y="6918156"/>
            <a:ext cx="393192" cy="173736"/>
          </a:xfrm>
        </p:spPr>
        <p:txBody>
          <a:bodyPr/>
          <a:lstStyle/>
          <a:p>
            <a:fld id="{CF75BC8E-166F-4B38-8DF4-E8579602F178}" type="slidenum">
              <a:rPr lang="en-US" smtClean="0"/>
              <a:t>34</a:t>
            </a:fld>
            <a:endParaRPr lang="en-US"/>
          </a:p>
        </p:txBody>
      </p:sp>
      <p:graphicFrame>
        <p:nvGraphicFramePr>
          <p:cNvPr id="12" name="Table 11">
            <a:extLst>
              <a:ext uri="{FF2B5EF4-FFF2-40B4-BE49-F238E27FC236}">
                <a16:creationId xmlns:a16="http://schemas.microsoft.com/office/drawing/2014/main" id="{57164CC7-5DF7-205F-734C-A33D0EE097E8}"/>
              </a:ext>
            </a:extLst>
          </p:cNvPr>
          <p:cNvGraphicFramePr>
            <a:graphicFrameLocks noGrp="1"/>
          </p:cNvGraphicFramePr>
          <p:nvPr/>
        </p:nvGraphicFramePr>
        <p:xfrm>
          <a:off x="361595" y="1066800"/>
          <a:ext cx="11468810" cy="5029200"/>
        </p:xfrm>
        <a:graphic>
          <a:graphicData uri="http://schemas.openxmlformats.org/drawingml/2006/table">
            <a:tbl>
              <a:tblPr firstRow="1" bandRow="1">
                <a:tableStyleId>{3C2FFA5D-87B4-456A-9821-1D502468CF0F}</a:tableStyleId>
              </a:tblPr>
              <a:tblGrid>
                <a:gridCol w="1467495">
                  <a:extLst>
                    <a:ext uri="{9D8B030D-6E8A-4147-A177-3AD203B41FA5}">
                      <a16:colId xmlns:a16="http://schemas.microsoft.com/office/drawing/2014/main" val="376320267"/>
                    </a:ext>
                  </a:extLst>
                </a:gridCol>
                <a:gridCol w="1998911">
                  <a:extLst>
                    <a:ext uri="{9D8B030D-6E8A-4147-A177-3AD203B41FA5}">
                      <a16:colId xmlns:a16="http://schemas.microsoft.com/office/drawing/2014/main" val="3737133661"/>
                    </a:ext>
                  </a:extLst>
                </a:gridCol>
                <a:gridCol w="2748914">
                  <a:extLst>
                    <a:ext uri="{9D8B030D-6E8A-4147-A177-3AD203B41FA5}">
                      <a16:colId xmlns:a16="http://schemas.microsoft.com/office/drawing/2014/main" val="593424379"/>
                    </a:ext>
                  </a:extLst>
                </a:gridCol>
                <a:gridCol w="2626745">
                  <a:extLst>
                    <a:ext uri="{9D8B030D-6E8A-4147-A177-3AD203B41FA5}">
                      <a16:colId xmlns:a16="http://schemas.microsoft.com/office/drawing/2014/main" val="4113466997"/>
                    </a:ext>
                  </a:extLst>
                </a:gridCol>
                <a:gridCol w="2626745">
                  <a:extLst>
                    <a:ext uri="{9D8B030D-6E8A-4147-A177-3AD203B41FA5}">
                      <a16:colId xmlns:a16="http://schemas.microsoft.com/office/drawing/2014/main" val="2600922196"/>
                    </a:ext>
                  </a:extLst>
                </a:gridCol>
              </a:tblGrid>
              <a:tr h="204688">
                <a:tc>
                  <a:txBody>
                    <a:bodyPr/>
                    <a:lstStyle/>
                    <a:p>
                      <a:endParaRPr lang="en-US" b="0" i="0" dirty="0">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ACOSOG</a:t>
                      </a:r>
                      <a:r>
                        <a:rPr lang="en-US" sz="2000" b="1" i="0" baseline="0" dirty="0">
                          <a:solidFill>
                            <a:schemeClr val="bg1"/>
                          </a:solidFill>
                          <a:latin typeface="Calibri Light" panose="020F0302020204030204" pitchFamily="34" charset="0"/>
                          <a:cs typeface="Calibri Light" panose="020F0302020204030204" pitchFamily="34" charset="0"/>
                        </a:rPr>
                        <a:t> Z0011</a:t>
                      </a:r>
                      <a:endParaRPr lang="en-US" sz="2000" b="1" i="0" dirty="0">
                        <a:solidFill>
                          <a:schemeClr val="bg1"/>
                        </a:solidFill>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IBCSG</a:t>
                      </a:r>
                      <a:r>
                        <a:rPr lang="en-US" sz="2000" b="1" i="0" baseline="0" dirty="0">
                          <a:solidFill>
                            <a:schemeClr val="bg1"/>
                          </a:solidFill>
                          <a:latin typeface="Calibri Light" panose="020F0302020204030204" pitchFamily="34" charset="0"/>
                          <a:cs typeface="Calibri Light" panose="020F0302020204030204" pitchFamily="34" charset="0"/>
                        </a:rPr>
                        <a:t> 23-01</a:t>
                      </a:r>
                      <a:endParaRPr lang="en-US" sz="2000" b="1" i="0" dirty="0">
                        <a:solidFill>
                          <a:schemeClr val="bg1"/>
                        </a:solidFill>
                        <a:latin typeface="Calibri Light" panose="020F0302020204030204" pitchFamily="34" charset="0"/>
                        <a:cs typeface="Calibri Light" panose="020F0302020204030204" pitchFamily="34" charset="0"/>
                      </a:endParaRP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AMAROS</a:t>
                      </a:r>
                    </a:p>
                  </a:txBody>
                  <a:tcPr/>
                </a:tc>
                <a:tc>
                  <a:txBody>
                    <a:bodyPr/>
                    <a:lstStyle/>
                    <a:p>
                      <a:pPr algn="ctr"/>
                      <a:r>
                        <a:rPr lang="en-US" sz="2000" b="1" i="0" dirty="0">
                          <a:solidFill>
                            <a:schemeClr val="bg1"/>
                          </a:solidFill>
                          <a:latin typeface="Calibri Light" panose="020F0302020204030204" pitchFamily="34" charset="0"/>
                          <a:cs typeface="Calibri Light" panose="020F0302020204030204" pitchFamily="34" charset="0"/>
                        </a:rPr>
                        <a:t>SENOMAC</a:t>
                      </a:r>
                    </a:p>
                  </a:txBody>
                  <a:tcPr/>
                </a:tc>
                <a:extLst>
                  <a:ext uri="{0D108BD9-81ED-4DB2-BD59-A6C34878D82A}">
                    <a16:rowId xmlns:a16="http://schemas.microsoft.com/office/drawing/2014/main" val="3556020310"/>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Randomization</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 ALND</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a:t>
                      </a:r>
                      <a:r>
                        <a:rPr lang="en-US" sz="1600" b="0" i="0" baseline="0" dirty="0">
                          <a:solidFill>
                            <a:srgbClr val="000000"/>
                          </a:solidFill>
                          <a:latin typeface="Calibri Light" panose="020F0302020204030204" pitchFamily="34" charset="0"/>
                          <a:cs typeface="Calibri Light" panose="020F0302020204030204" pitchFamily="34" charset="0"/>
                        </a:rPr>
                        <a:t> ALND</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Axillary</a:t>
                      </a:r>
                      <a:r>
                        <a:rPr lang="en-US" sz="1600" b="0" i="0" baseline="0" dirty="0">
                          <a:solidFill>
                            <a:srgbClr val="000000"/>
                          </a:solidFill>
                          <a:latin typeface="Calibri Light" panose="020F0302020204030204" pitchFamily="34" charset="0"/>
                          <a:cs typeface="Calibri Light" panose="020F0302020204030204" pitchFamily="34" charset="0"/>
                        </a:rPr>
                        <a:t> RT</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ALND vs no ALND (*88% had axillary RT)</a:t>
                      </a:r>
                    </a:p>
                  </a:txBody>
                  <a:tcPr anchor="ctr">
                    <a:solidFill>
                      <a:schemeClr val="accent5">
                        <a:lumMod val="20000"/>
                        <a:lumOff val="80000"/>
                        <a:alpha val="40000"/>
                      </a:schemeClr>
                    </a:solidFill>
                  </a:tcPr>
                </a:tc>
                <a:extLst>
                  <a:ext uri="{0D108BD9-81ED-4DB2-BD59-A6C34878D82A}">
                    <a16:rowId xmlns:a16="http://schemas.microsoft.com/office/drawing/2014/main" val="901068535"/>
                  </a:ext>
                </a:extLst>
              </a:tr>
              <a:tr h="173197">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N</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891</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931</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1425</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2540</a:t>
                      </a:r>
                    </a:p>
                  </a:txBody>
                  <a:tcPr anchor="ctr"/>
                </a:tc>
                <a:extLst>
                  <a:ext uri="{0D108BD9-81ED-4DB2-BD59-A6C34878D82A}">
                    <a16:rowId xmlns:a16="http://schemas.microsoft.com/office/drawing/2014/main" val="2094762883"/>
                  </a:ext>
                </a:extLst>
              </a:tr>
              <a:tr h="551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000000"/>
                          </a:solidFill>
                          <a:latin typeface="Calibri Light" panose="020F0302020204030204" pitchFamily="34" charset="0"/>
                          <a:cs typeface="Calibri Light" panose="020F0302020204030204" pitchFamily="34" charset="0"/>
                        </a:rPr>
                        <a:t>Population</a:t>
                      </a:r>
                    </a:p>
                    <a:p>
                      <a:pPr algn="l"/>
                      <a:endParaRPr lang="en-US" sz="1600" b="1"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a:t>
                      </a:r>
                      <a:r>
                        <a:rPr lang="en-US" sz="1600" b="0" i="0" baseline="0" dirty="0">
                          <a:solidFill>
                            <a:srgbClr val="000000"/>
                          </a:solidFill>
                          <a:latin typeface="Calibri Light" panose="020F0302020204030204" pitchFamily="34" charset="0"/>
                          <a:cs typeface="Calibri Light" panose="020F0302020204030204" pitchFamily="34" charset="0"/>
                        </a:rPr>
                        <a:t> N0 M0 invasive breast cancer, BCS, SLN 1-2+</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 N0 M0</a:t>
                      </a:r>
                      <a:r>
                        <a:rPr lang="en-US" sz="1600" b="0" i="0" baseline="0" dirty="0">
                          <a:solidFill>
                            <a:srgbClr val="000000"/>
                          </a:solidFill>
                          <a:latin typeface="Calibri Light" panose="020F0302020204030204" pitchFamily="34" charset="0"/>
                          <a:cs typeface="Calibri Light" panose="020F0302020204030204" pitchFamily="34" charset="0"/>
                        </a:rPr>
                        <a:t> invasive breast cancer, SLN micrometastasis (&lt;2 mm), no ENE</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cT1-2N0 M0</a:t>
                      </a:r>
                      <a:r>
                        <a:rPr lang="en-US" sz="1600" b="0" i="0" baseline="0" dirty="0">
                          <a:solidFill>
                            <a:srgbClr val="000000"/>
                          </a:solidFill>
                          <a:latin typeface="Calibri Light" panose="020F0302020204030204" pitchFamily="34" charset="0"/>
                          <a:cs typeface="Calibri Light" panose="020F0302020204030204" pitchFamily="34" charset="0"/>
                        </a:rPr>
                        <a:t> invasive breast cancer, SLN +</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cT1-3N0M0 invasive breast cancer, SLN 1-2+</a:t>
                      </a:r>
                    </a:p>
                  </a:txBody>
                  <a:tcPr anchor="ctr">
                    <a:solidFill>
                      <a:schemeClr val="accent5">
                        <a:lumMod val="20000"/>
                        <a:lumOff val="80000"/>
                        <a:alpha val="40000"/>
                      </a:schemeClr>
                    </a:solidFill>
                  </a:tcPr>
                </a:tc>
                <a:extLst>
                  <a:ext uri="{0D108BD9-81ED-4DB2-BD59-A6C34878D82A}">
                    <a16:rowId xmlns:a16="http://schemas.microsoft.com/office/drawing/2014/main" val="2140650801"/>
                  </a:ext>
                </a:extLst>
              </a:tr>
              <a:tr h="173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000000"/>
                          </a:solidFill>
                          <a:latin typeface="Calibri Light" panose="020F0302020204030204" pitchFamily="34" charset="0"/>
                          <a:cs typeface="Calibri Light" panose="020F0302020204030204" pitchFamily="34" charset="0"/>
                        </a:rPr>
                        <a:t>%</a:t>
                      </a:r>
                      <a:r>
                        <a:rPr lang="en-US" sz="1600" b="1" i="0" baseline="0" dirty="0">
                          <a:solidFill>
                            <a:srgbClr val="000000"/>
                          </a:solidFill>
                          <a:latin typeface="Calibri Light" panose="020F0302020204030204" pitchFamily="34" charset="0"/>
                          <a:cs typeface="Calibri Light" panose="020F0302020204030204" pitchFamily="34" charset="0"/>
                        </a:rPr>
                        <a:t> mastectomy</a:t>
                      </a:r>
                      <a:endParaRPr lang="en-US" sz="1600" b="1"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None – all BCS </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9% in each arm</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17% ALND, 18%</a:t>
                      </a:r>
                      <a:r>
                        <a:rPr lang="en-US" sz="1600" b="0" i="0" baseline="0" dirty="0">
                          <a:solidFill>
                            <a:srgbClr val="000000"/>
                          </a:solidFill>
                          <a:latin typeface="Calibri Light" panose="020F0302020204030204" pitchFamily="34" charset="0"/>
                          <a:cs typeface="Calibri Light" panose="020F0302020204030204" pitchFamily="34" charset="0"/>
                        </a:rPr>
                        <a:t> Axillary RT</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36% ALND, 37% no ALND</a:t>
                      </a:r>
                    </a:p>
                  </a:txBody>
                  <a:tcPr anchor="ctr"/>
                </a:tc>
                <a:extLst>
                  <a:ext uri="{0D108BD9-81ED-4DB2-BD59-A6C34878D82A}">
                    <a16:rowId xmlns:a16="http://schemas.microsoft.com/office/drawing/2014/main" val="1660434039"/>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Survival</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 OS,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 in OS, DFS</a:t>
                      </a: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 in OS, BCSS, RFS</a:t>
                      </a:r>
                    </a:p>
                  </a:txBody>
                  <a:tcPr anchor="ctr">
                    <a:solidFill>
                      <a:schemeClr val="accent5">
                        <a:lumMod val="20000"/>
                        <a:lumOff val="80000"/>
                        <a:alpha val="40000"/>
                      </a:schemeClr>
                    </a:solidFill>
                  </a:tcPr>
                </a:tc>
                <a:extLst>
                  <a:ext uri="{0D108BD9-81ED-4DB2-BD59-A6C34878D82A}">
                    <a16:rowId xmlns:a16="http://schemas.microsoft.com/office/drawing/2014/main" val="3593602906"/>
                  </a:ext>
                </a:extLst>
              </a:tr>
              <a:tr h="551082">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Recurrence</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0.5%</a:t>
                      </a:r>
                      <a:r>
                        <a:rPr lang="en-US" sz="1600" b="0" i="0" baseline="0" dirty="0">
                          <a:solidFill>
                            <a:srgbClr val="000000"/>
                          </a:solidFill>
                          <a:latin typeface="Calibri Light" panose="020F0302020204030204" pitchFamily="34" charset="0"/>
                          <a:cs typeface="Calibri Light" panose="020F0302020204030204" pitchFamily="34" charset="0"/>
                        </a:rPr>
                        <a:t> vs 1.5% (axillary)</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Local</a:t>
                      </a:r>
                      <a:r>
                        <a:rPr lang="en-US" sz="1600" b="0" i="0" baseline="0" dirty="0">
                          <a:solidFill>
                            <a:srgbClr val="000000"/>
                          </a:solidFill>
                          <a:latin typeface="Calibri Light" panose="020F0302020204030204" pitchFamily="34" charset="0"/>
                          <a:cs typeface="Calibri Light" panose="020F0302020204030204" pitchFamily="34" charset="0"/>
                        </a:rPr>
                        <a:t> 2% vs 2% </a:t>
                      </a:r>
                    </a:p>
                    <a:p>
                      <a:pPr algn="ctr"/>
                      <a:r>
                        <a:rPr lang="en-US" sz="1600" b="0" i="0" baseline="0" dirty="0">
                          <a:solidFill>
                            <a:srgbClr val="000000"/>
                          </a:solidFill>
                          <a:latin typeface="Calibri Light" panose="020F0302020204030204" pitchFamily="34" charset="0"/>
                          <a:cs typeface="Calibri Light" panose="020F0302020204030204" pitchFamily="34" charset="0"/>
                        </a:rPr>
                        <a:t>Regional &lt;1% vs 1%</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10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0.93% ALND vs 1.82% ART (axillary)</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5 years – No difference</a:t>
                      </a:r>
                    </a:p>
                    <a:p>
                      <a:pPr algn="ctr"/>
                      <a:r>
                        <a:rPr lang="en-US" sz="1600" b="0" i="0" dirty="0">
                          <a:solidFill>
                            <a:srgbClr val="000000"/>
                          </a:solidFill>
                          <a:latin typeface="Calibri Light" panose="020F0302020204030204" pitchFamily="34" charset="0"/>
                          <a:cs typeface="Calibri Light" panose="020F0302020204030204" pitchFamily="34" charset="0"/>
                        </a:rPr>
                        <a:t>Local 0.9% vs 0.8% (ALND)</a:t>
                      </a:r>
                    </a:p>
                    <a:p>
                      <a:pPr algn="ctr"/>
                      <a:r>
                        <a:rPr lang="en-US" sz="1600" b="0" i="0" dirty="0">
                          <a:solidFill>
                            <a:srgbClr val="000000"/>
                          </a:solidFill>
                          <a:latin typeface="Calibri Light" panose="020F0302020204030204" pitchFamily="34" charset="0"/>
                          <a:cs typeface="Calibri Light" panose="020F0302020204030204" pitchFamily="34" charset="0"/>
                        </a:rPr>
                        <a:t>Regional 0.4% vs 0.5% (ALND)</a:t>
                      </a:r>
                    </a:p>
                  </a:txBody>
                  <a:tcPr anchor="ctr"/>
                </a:tc>
                <a:extLst>
                  <a:ext uri="{0D108BD9-81ED-4DB2-BD59-A6C34878D82A}">
                    <a16:rowId xmlns:a16="http://schemas.microsoft.com/office/drawing/2014/main" val="3445074312"/>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Lymphedema</a:t>
                      </a: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 SLN alone</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 SLN alone (13% vs 3%)</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baseline="0" dirty="0">
                          <a:solidFill>
                            <a:srgbClr val="000000"/>
                          </a:solidFill>
                          <a:latin typeface="Calibri Light" panose="020F0302020204030204" pitchFamily="34" charset="0"/>
                          <a:cs typeface="Calibri Light" panose="020F0302020204030204" pitchFamily="34" charset="0"/>
                        </a:rPr>
                        <a:t>ALND &gt;Axillary RT </a:t>
                      </a:r>
                    </a:p>
                    <a:p>
                      <a:pPr algn="ctr"/>
                      <a:r>
                        <a:rPr lang="en-US" sz="1600" b="0" i="0" baseline="0" dirty="0">
                          <a:solidFill>
                            <a:srgbClr val="000000"/>
                          </a:solidFill>
                          <a:latin typeface="Calibri Light" panose="020F0302020204030204" pitchFamily="34" charset="0"/>
                          <a:cs typeface="Calibri Light" panose="020F0302020204030204" pitchFamily="34" charset="0"/>
                        </a:rPr>
                        <a:t>(44.2% vs 28.6%)</a:t>
                      </a:r>
                      <a:endParaRPr lang="en-US" sz="1600" b="0" i="0" dirty="0">
                        <a:solidFill>
                          <a:srgbClr val="000000"/>
                        </a:solidFill>
                        <a:latin typeface="Calibri Light" panose="020F0302020204030204" pitchFamily="34" charset="0"/>
                        <a:cs typeface="Calibri Light" panose="020F0302020204030204" pitchFamily="34" charset="0"/>
                      </a:endParaRPr>
                    </a:p>
                  </a:txBody>
                  <a:tcPr anchor="ctr">
                    <a:solidFill>
                      <a:schemeClr val="accent5">
                        <a:lumMod val="20000"/>
                        <a:lumOff val="80000"/>
                        <a:alpha val="40000"/>
                      </a:schemeClr>
                    </a:solidFill>
                  </a:tcP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Not reported</a:t>
                      </a:r>
                    </a:p>
                  </a:txBody>
                  <a:tcPr anchor="ctr">
                    <a:solidFill>
                      <a:schemeClr val="accent5">
                        <a:lumMod val="20000"/>
                        <a:lumOff val="80000"/>
                        <a:alpha val="40000"/>
                      </a:schemeClr>
                    </a:solidFill>
                  </a:tcPr>
                </a:tc>
                <a:extLst>
                  <a:ext uri="{0D108BD9-81ED-4DB2-BD59-A6C34878D82A}">
                    <a16:rowId xmlns:a16="http://schemas.microsoft.com/office/drawing/2014/main" val="2879949983"/>
                  </a:ext>
                </a:extLst>
              </a:tr>
              <a:tr h="299159">
                <a:tc>
                  <a:txBody>
                    <a:bodyPr/>
                    <a:lstStyle/>
                    <a:p>
                      <a:pPr algn="l"/>
                      <a:r>
                        <a:rPr lang="en-US" sz="1600" b="1" i="0" dirty="0">
                          <a:solidFill>
                            <a:srgbClr val="000000"/>
                          </a:solidFill>
                          <a:latin typeface="Calibri Light" panose="020F0302020204030204" pitchFamily="34" charset="0"/>
                          <a:cs typeface="Calibri Light" panose="020F0302020204030204" pitchFamily="34" charset="0"/>
                        </a:rPr>
                        <a:t>Additional</a:t>
                      </a:r>
                      <a:r>
                        <a:rPr lang="en-US" sz="1600" b="1" i="0" baseline="0" dirty="0">
                          <a:solidFill>
                            <a:srgbClr val="000000"/>
                          </a:solidFill>
                          <a:latin typeface="Calibri Light" panose="020F0302020204030204" pitchFamily="34" charset="0"/>
                          <a:cs typeface="Calibri Light" panose="020F0302020204030204" pitchFamily="34" charset="0"/>
                        </a:rPr>
                        <a:t> LN+ in ALND</a:t>
                      </a:r>
                      <a:endParaRPr lang="en-US" sz="1600" b="1" i="0" dirty="0">
                        <a:solidFill>
                          <a:srgbClr val="000000"/>
                        </a:solidFill>
                        <a:latin typeface="Calibri Light" panose="020F0302020204030204" pitchFamily="34" charset="0"/>
                        <a:cs typeface="Calibri Light" panose="020F0302020204030204" pitchFamily="34" charset="0"/>
                      </a:endParaRP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rgbClr val="000000"/>
                          </a:solidFill>
                          <a:latin typeface="Calibri Light" panose="020F0302020204030204" pitchFamily="34" charset="0"/>
                          <a:cs typeface="Calibri Light" panose="020F0302020204030204" pitchFamily="34" charset="0"/>
                        </a:rPr>
                        <a:t>13%</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33%</a:t>
                      </a:r>
                    </a:p>
                  </a:txBody>
                  <a:tcPr anchor="ctr"/>
                </a:tc>
                <a:tc>
                  <a:txBody>
                    <a:bodyPr/>
                    <a:lstStyle/>
                    <a:p>
                      <a:pPr algn="ctr"/>
                      <a:r>
                        <a:rPr lang="en-US" sz="1600" b="0" i="0" dirty="0">
                          <a:solidFill>
                            <a:srgbClr val="000000"/>
                          </a:solidFill>
                          <a:latin typeface="Calibri Light" panose="020F0302020204030204" pitchFamily="34" charset="0"/>
                          <a:cs typeface="Calibri Light" panose="020F0302020204030204" pitchFamily="34" charset="0"/>
                        </a:rPr>
                        <a:t>34.5%</a:t>
                      </a:r>
                    </a:p>
                  </a:txBody>
                  <a:tcPr anchor="ctr"/>
                </a:tc>
                <a:extLst>
                  <a:ext uri="{0D108BD9-81ED-4DB2-BD59-A6C34878D82A}">
                    <a16:rowId xmlns:a16="http://schemas.microsoft.com/office/drawing/2014/main" val="1709072210"/>
                  </a:ext>
                </a:extLst>
              </a:tr>
            </a:tbl>
          </a:graphicData>
        </a:graphic>
      </p:graphicFrame>
      <p:sp>
        <p:nvSpPr>
          <p:cNvPr id="2" name="Text Box 33">
            <a:extLst>
              <a:ext uri="{FF2B5EF4-FFF2-40B4-BE49-F238E27FC236}">
                <a16:creationId xmlns:a16="http://schemas.microsoft.com/office/drawing/2014/main" id="{25B8B5B2-E9AC-6B24-801A-32F352A7468C}"/>
              </a:ext>
            </a:extLst>
          </p:cNvPr>
          <p:cNvSpPr txBox="1">
            <a:spLocks noChangeArrowheads="1"/>
          </p:cNvSpPr>
          <p:nvPr/>
        </p:nvSpPr>
        <p:spPr bwMode="auto">
          <a:xfrm>
            <a:off x="228600" y="6150276"/>
            <a:ext cx="5562600"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r>
              <a:rPr lang="en-US" sz="900" dirty="0">
                <a:solidFill>
                  <a:schemeClr val="tx1"/>
                </a:solidFill>
                <a:latin typeface="Arial" panose="020B0604020202020204" pitchFamily="34" charset="0"/>
                <a:ea typeface="MS PGothic" pitchFamily="34" charset="-128"/>
                <a:cs typeface="Arial" panose="020B0604020202020204" pitchFamily="34" charset="0"/>
              </a:rPr>
              <a:t>Giuliano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JAMA </a:t>
            </a:r>
            <a:r>
              <a:rPr lang="en-US" sz="900" dirty="0">
                <a:solidFill>
                  <a:schemeClr val="tx1"/>
                </a:solidFill>
                <a:latin typeface="Arial" panose="020B0604020202020204" pitchFamily="34" charset="0"/>
                <a:ea typeface="MS PGothic" pitchFamily="34" charset="-128"/>
                <a:cs typeface="Arial" panose="020B0604020202020204" pitchFamily="34" charset="0"/>
              </a:rPr>
              <a:t>2011, </a:t>
            </a:r>
            <a:r>
              <a:rPr lang="en-US" sz="900" i="1" dirty="0">
                <a:solidFill>
                  <a:schemeClr val="tx1"/>
                </a:solidFill>
                <a:latin typeface="Arial" panose="020B0604020202020204" pitchFamily="34" charset="0"/>
                <a:ea typeface="MS PGothic" pitchFamily="34" charset="-128"/>
                <a:cs typeface="Arial" panose="020B0604020202020204" pitchFamily="34" charset="0"/>
              </a:rPr>
              <a:t>Ann Surg </a:t>
            </a:r>
            <a:r>
              <a:rPr lang="en-US" sz="900" dirty="0">
                <a:solidFill>
                  <a:schemeClr val="tx1"/>
                </a:solidFill>
                <a:latin typeface="Arial" panose="020B0604020202020204" pitchFamily="34" charset="0"/>
                <a:ea typeface="MS PGothic" pitchFamily="34" charset="-128"/>
                <a:cs typeface="Arial" panose="020B0604020202020204" pitchFamily="34" charset="0"/>
              </a:rPr>
              <a:t>2010, </a:t>
            </a:r>
            <a:r>
              <a:rPr lang="en-US" sz="900" i="1" dirty="0">
                <a:solidFill>
                  <a:schemeClr val="tx1"/>
                </a:solidFill>
                <a:latin typeface="Arial" panose="020B0604020202020204" pitchFamily="34" charset="0"/>
                <a:ea typeface="MS PGothic" pitchFamily="34" charset="-128"/>
                <a:cs typeface="Arial" panose="020B0604020202020204" pitchFamily="34" charset="0"/>
              </a:rPr>
              <a:t>Ann Surg</a:t>
            </a:r>
            <a:r>
              <a:rPr lang="en-US" sz="900" dirty="0">
                <a:solidFill>
                  <a:schemeClr val="tx1"/>
                </a:solidFill>
                <a:latin typeface="Arial" panose="020B0604020202020204" pitchFamily="34" charset="0"/>
                <a:ea typeface="MS PGothic" pitchFamily="34" charset="-128"/>
                <a:cs typeface="Arial" panose="020B0604020202020204" pitchFamily="34" charset="0"/>
              </a:rPr>
              <a:t> 2016, </a:t>
            </a:r>
            <a:r>
              <a:rPr lang="en-US" sz="900" i="1" dirty="0">
                <a:solidFill>
                  <a:schemeClr val="tx1"/>
                </a:solidFill>
                <a:latin typeface="Arial" panose="020B0604020202020204" pitchFamily="34" charset="0"/>
                <a:ea typeface="MS PGothic" pitchFamily="34" charset="-128"/>
                <a:cs typeface="Arial" panose="020B0604020202020204" pitchFamily="34" charset="0"/>
              </a:rPr>
              <a:t>JAMA </a:t>
            </a:r>
            <a:r>
              <a:rPr lang="en-US" sz="900" dirty="0">
                <a:solidFill>
                  <a:schemeClr val="tx1"/>
                </a:solidFill>
                <a:latin typeface="Arial" panose="020B0604020202020204" pitchFamily="34" charset="0"/>
                <a:ea typeface="MS PGothic" pitchFamily="34" charset="-128"/>
                <a:cs typeface="Arial" panose="020B0604020202020204" pitchFamily="34" charset="0"/>
              </a:rPr>
              <a:t>2017; </a:t>
            </a:r>
            <a:r>
              <a:rPr lang="en-US" sz="900" dirty="0" err="1">
                <a:solidFill>
                  <a:schemeClr val="tx1"/>
                </a:solidFill>
                <a:latin typeface="Arial" panose="020B0604020202020204" pitchFamily="34" charset="0"/>
                <a:ea typeface="MS PGothic" pitchFamily="34" charset="-128"/>
                <a:cs typeface="Arial" panose="020B0604020202020204" pitchFamily="34" charset="0"/>
              </a:rPr>
              <a:t>Galimberti</a:t>
            </a:r>
            <a:r>
              <a:rPr lang="en-US" sz="900" dirty="0">
                <a:solidFill>
                  <a:schemeClr val="tx1"/>
                </a:solidFill>
                <a:latin typeface="Arial" panose="020B0604020202020204" pitchFamily="34" charset="0"/>
                <a:ea typeface="MS PGothic" pitchFamily="34" charset="-128"/>
                <a:cs typeface="Arial" panose="020B0604020202020204" pitchFamily="34" charset="0"/>
              </a:rPr>
              <a:t>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Lancet Oncol</a:t>
            </a:r>
            <a:r>
              <a:rPr lang="en-US" sz="900" dirty="0">
                <a:solidFill>
                  <a:schemeClr val="tx1"/>
                </a:solidFill>
                <a:latin typeface="Arial" panose="020B0604020202020204" pitchFamily="34" charset="0"/>
                <a:ea typeface="MS PGothic" pitchFamily="34" charset="-128"/>
                <a:cs typeface="Arial" panose="020B0604020202020204" pitchFamily="34" charset="0"/>
              </a:rPr>
              <a:t> 2013; </a:t>
            </a:r>
            <a:r>
              <a:rPr lang="en-US" sz="900" dirty="0" err="1">
                <a:solidFill>
                  <a:schemeClr val="tx1"/>
                </a:solidFill>
                <a:latin typeface="Arial" panose="020B0604020202020204" pitchFamily="34" charset="0"/>
                <a:ea typeface="MS PGothic" pitchFamily="34" charset="-128"/>
                <a:cs typeface="Arial" panose="020B0604020202020204" pitchFamily="34" charset="0"/>
              </a:rPr>
              <a:t>Donker</a:t>
            </a:r>
            <a:r>
              <a:rPr lang="en-US" sz="900" dirty="0">
                <a:solidFill>
                  <a:schemeClr val="tx1"/>
                </a:solidFill>
                <a:latin typeface="Arial" panose="020B0604020202020204" pitchFamily="34" charset="0"/>
                <a:ea typeface="MS PGothic" pitchFamily="34" charset="-128"/>
                <a:cs typeface="Arial" panose="020B0604020202020204" pitchFamily="34" charset="0"/>
              </a:rPr>
              <a:t>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Lancet Oncol </a:t>
            </a:r>
            <a:r>
              <a:rPr lang="en-US" sz="900" dirty="0">
                <a:solidFill>
                  <a:schemeClr val="tx1"/>
                </a:solidFill>
                <a:latin typeface="Arial" panose="020B0604020202020204" pitchFamily="34" charset="0"/>
                <a:ea typeface="MS PGothic" pitchFamily="34" charset="-128"/>
                <a:cs typeface="Arial" panose="020B0604020202020204" pitchFamily="34" charset="0"/>
              </a:rPr>
              <a:t>2014; Bartels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J Clin Oncol </a:t>
            </a:r>
            <a:r>
              <a:rPr lang="en-US" sz="900" dirty="0">
                <a:solidFill>
                  <a:schemeClr val="tx1"/>
                </a:solidFill>
                <a:latin typeface="Arial" panose="020B0604020202020204" pitchFamily="34" charset="0"/>
                <a:ea typeface="MS PGothic" pitchFamily="34" charset="-128"/>
                <a:cs typeface="Arial" panose="020B0604020202020204" pitchFamily="34" charset="0"/>
              </a:rPr>
              <a:t>2023; de Boniface et al. </a:t>
            </a:r>
            <a:r>
              <a:rPr lang="en-US" sz="900" i="1" dirty="0">
                <a:solidFill>
                  <a:schemeClr val="tx1"/>
                </a:solidFill>
                <a:latin typeface="Arial" panose="020B0604020202020204" pitchFamily="34" charset="0"/>
                <a:ea typeface="MS PGothic" pitchFamily="34" charset="-128"/>
                <a:cs typeface="Arial" panose="020B0604020202020204" pitchFamily="34" charset="0"/>
              </a:rPr>
              <a:t>NEJM </a:t>
            </a:r>
            <a:r>
              <a:rPr lang="en-US" sz="900" dirty="0">
                <a:solidFill>
                  <a:schemeClr val="tx1"/>
                </a:solidFill>
                <a:latin typeface="Arial" panose="020B0604020202020204" pitchFamily="34" charset="0"/>
                <a:ea typeface="MS PGothic" pitchFamily="34" charset="-128"/>
                <a:cs typeface="Arial" panose="020B0604020202020204" pitchFamily="34" charset="0"/>
              </a:rPr>
              <a:t>2024.</a:t>
            </a:r>
            <a:endPar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a:extLst>
              <a:ext uri="{FF2B5EF4-FFF2-40B4-BE49-F238E27FC236}">
                <a16:creationId xmlns:a16="http://schemas.microsoft.com/office/drawing/2014/main" id="{A86881C9-8361-CBCB-33CF-DFB320ADCE82}"/>
              </a:ext>
            </a:extLst>
          </p:cNvPr>
          <p:cNvSpPr txBox="1"/>
          <p:nvPr/>
        </p:nvSpPr>
        <p:spPr>
          <a:xfrm>
            <a:off x="2286000" y="2873662"/>
            <a:ext cx="7620000" cy="1384995"/>
          </a:xfrm>
          <a:prstGeom prst="rect">
            <a:avLst/>
          </a:prstGeom>
          <a:solidFill>
            <a:srgbClr val="FF5050"/>
          </a:solidFill>
          <a:ln>
            <a:solidFill>
              <a:srgbClr val="FF3300"/>
            </a:solidFill>
          </a:ln>
        </p:spPr>
        <p:txBody>
          <a:bodyPr wrap="square" rtlCol="0">
            <a:spAutoFit/>
          </a:bodyPr>
          <a:lstStyle/>
          <a:p>
            <a:pPr algn="ctr"/>
            <a:r>
              <a:rPr lang="en-US" sz="2800" b="1" dirty="0">
                <a:latin typeface="Calibri Light" panose="020F0302020204030204" pitchFamily="34" charset="0"/>
                <a:cs typeface="Calibri Light" panose="020F0302020204030204" pitchFamily="34" charset="0"/>
              </a:rPr>
              <a:t>No difference in survival or recurrence outcome with no ALND in patients with early-stage breast cancer and positive SLN (limited burden)</a:t>
            </a:r>
          </a:p>
        </p:txBody>
      </p:sp>
    </p:spTree>
    <p:extLst>
      <p:ext uri="{BB962C8B-B14F-4D97-AF65-F5344CB8AC3E}">
        <p14:creationId xmlns:p14="http://schemas.microsoft.com/office/powerpoint/2010/main" val="332395919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F2BA6238-EC41-87EF-7DC2-10320225034E}"/>
              </a:ext>
            </a:extLst>
          </p:cNvPr>
          <p:cNvSpPr>
            <a:spLocks noGrp="1" noChangeArrowheads="1"/>
          </p:cNvSpPr>
          <p:nvPr>
            <p:ph type="title" idx="4294967295"/>
          </p:nvPr>
        </p:nvSpPr>
        <p:spPr>
          <a:xfrm>
            <a:off x="0" y="457200"/>
            <a:ext cx="12192000" cy="1355725"/>
          </a:xfrm>
        </p:spPr>
        <p:txBody>
          <a:bodyPr>
            <a:normAutofit/>
          </a:bodyPr>
          <a:lstStyle/>
          <a:p>
            <a:pPr eaLnBrk="1" hangingPunct="1">
              <a:defRPr/>
            </a:pPr>
            <a:r>
              <a:rPr lang="en-US" altLang="en-US" sz="4000" b="1" dirty="0">
                <a:latin typeface="+mn-lt"/>
                <a:cs typeface="Arial" panose="020B0604020202020204" pitchFamily="34" charset="0"/>
              </a:rPr>
              <a:t>AMAROS, Z0011, IBCSG 23-01, SENOMAC</a:t>
            </a:r>
            <a:br>
              <a:rPr lang="en-US" altLang="en-US" dirty="0">
                <a:latin typeface="+mn-lt"/>
                <a:cs typeface="Arial" panose="020B0604020202020204" pitchFamily="34" charset="0"/>
              </a:rPr>
            </a:br>
            <a:r>
              <a:rPr lang="en-US" altLang="en-US" dirty="0">
                <a:latin typeface="+mn-lt"/>
                <a:cs typeface="Arial" panose="020B0604020202020204" pitchFamily="34" charset="0"/>
              </a:rPr>
              <a:t>Conclusions</a:t>
            </a:r>
          </a:p>
        </p:txBody>
      </p:sp>
      <p:sp>
        <p:nvSpPr>
          <p:cNvPr id="10245" name="Rectangle 3">
            <a:extLst>
              <a:ext uri="{FF2B5EF4-FFF2-40B4-BE49-F238E27FC236}">
                <a16:creationId xmlns:a16="http://schemas.microsoft.com/office/drawing/2014/main" id="{FE686603-E90B-4212-78EC-1ABAB3985CD0}"/>
              </a:ext>
            </a:extLst>
          </p:cNvPr>
          <p:cNvSpPr>
            <a:spLocks noChangeArrowheads="1"/>
          </p:cNvSpPr>
          <p:nvPr/>
        </p:nvSpPr>
        <p:spPr bwMode="auto">
          <a:xfrm>
            <a:off x="254000" y="2209800"/>
            <a:ext cx="11684000" cy="3886200"/>
          </a:xfrm>
          <a:prstGeom prst="rect">
            <a:avLst/>
          </a:prstGeom>
          <a:noFill/>
          <a:ln>
            <a:noFill/>
          </a:ln>
        </p:spPr>
        <p:txBody>
          <a:bodyPr lIns="130048" tIns="65024" rIns="130048" bIns="65024"/>
          <a:lstStyle>
            <a:lvl1pPr marL="342900" indent="-342900" eaLnBrk="0" hangingPunct="0">
              <a:spcBef>
                <a:spcPct val="20000"/>
              </a:spcBef>
              <a:buChar char="•"/>
              <a:defRPr sz="3200">
                <a:solidFill>
                  <a:schemeClr val="tx1"/>
                </a:solidFill>
                <a:latin typeface="Arial" pitchFamily="34" charset="0"/>
                <a:cs typeface="Arial" pitchFamily="34" charset="0"/>
              </a:defRPr>
            </a:lvl1pPr>
            <a:lvl2pPr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buClr>
                <a:srgbClr val="7A0000"/>
              </a:buClr>
              <a:defRPr/>
            </a:pPr>
            <a:r>
              <a:rPr lang="en-US" altLang="en-US" dirty="0">
                <a:latin typeface="+mn-lt"/>
              </a:rPr>
              <a:t>SLN alone for patient with T1/2 node positive disease in 2 or fewer nodes provide effective local control with breast conserving therapy</a:t>
            </a:r>
          </a:p>
          <a:p>
            <a:pPr eaLnBrk="1" hangingPunct="1">
              <a:buClr>
                <a:srgbClr val="7A0000"/>
              </a:buClr>
              <a:defRPr/>
            </a:pPr>
            <a:r>
              <a:rPr lang="en-US" altLang="en-US" b="1" i="1" dirty="0">
                <a:latin typeface="+mn-lt"/>
              </a:rPr>
              <a:t>Ax radiotherapy or ALND provide effective local regional control in SLN + patients</a:t>
            </a:r>
          </a:p>
          <a:p>
            <a:pPr eaLnBrk="1" hangingPunct="1">
              <a:buClr>
                <a:srgbClr val="7A0000"/>
              </a:buClr>
              <a:defRPr/>
            </a:pPr>
            <a:r>
              <a:rPr lang="en-US" altLang="en-US" dirty="0">
                <a:latin typeface="+mn-lt"/>
              </a:rPr>
              <a:t>Additional benefit of Level III and SC radiotherapy fields not clear</a:t>
            </a:r>
          </a:p>
          <a:p>
            <a:pPr eaLnBrk="1" hangingPunct="1">
              <a:buClr>
                <a:srgbClr val="7A0000"/>
              </a:buClr>
              <a:defRPr/>
            </a:pPr>
            <a:r>
              <a:rPr lang="en-US" altLang="en-US" dirty="0">
                <a:latin typeface="+mn-lt"/>
              </a:rPr>
              <a:t>Long term lymphedema rate significant concern</a:t>
            </a:r>
          </a:p>
          <a:p>
            <a:pPr indent="0" eaLnBrk="1" hangingPunct="1">
              <a:buNone/>
              <a:defRPr/>
            </a:pPr>
            <a:endParaRPr lang="en-US" altLang="en-US" sz="4030" dirty="0"/>
          </a:p>
          <a:p>
            <a:pPr lvl="1" eaLnBrk="1" hangingPunct="1">
              <a:buFontTx/>
              <a:buNone/>
              <a:defRPr/>
            </a:pPr>
            <a:endParaRPr lang="en-US" altLang="en-US" sz="4504"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757A3ECA-D868-426C-A9D6-12BB97A73954}"/>
              </a:ext>
            </a:extLst>
          </p:cNvPr>
          <p:cNvSpPr>
            <a:spLocks noGrp="1"/>
          </p:cNvSpPr>
          <p:nvPr>
            <p:ph type="title"/>
          </p:nvPr>
        </p:nvSpPr>
        <p:spPr>
          <a:xfrm>
            <a:off x="1562100" y="1676400"/>
            <a:ext cx="9067800" cy="752475"/>
          </a:xfrm>
        </p:spPr>
        <p:txBody>
          <a:bodyPr>
            <a:noAutofit/>
          </a:bodyPr>
          <a:lstStyle/>
          <a:p>
            <a:pPr eaLnBrk="1" hangingPunct="1">
              <a:defRPr/>
            </a:pPr>
            <a:r>
              <a:rPr lang="en-US" altLang="en-US" dirty="0">
                <a:latin typeface="+mn-lt"/>
                <a:cs typeface="Arial" panose="020B0604020202020204" pitchFamily="34" charset="0"/>
              </a:rPr>
              <a:t>Recommendations for Axillary Node Dissection at MD Anderson</a:t>
            </a:r>
          </a:p>
        </p:txBody>
      </p:sp>
      <p:sp>
        <p:nvSpPr>
          <p:cNvPr id="337923" name="Content Placeholder 2">
            <a:extLst>
              <a:ext uri="{FF2B5EF4-FFF2-40B4-BE49-F238E27FC236}">
                <a16:creationId xmlns:a16="http://schemas.microsoft.com/office/drawing/2014/main" id="{5CA4DE13-50C2-9B56-3FFE-413E36515584}"/>
              </a:ext>
            </a:extLst>
          </p:cNvPr>
          <p:cNvSpPr>
            <a:spLocks noGrp="1"/>
          </p:cNvSpPr>
          <p:nvPr>
            <p:ph idx="1"/>
          </p:nvPr>
        </p:nvSpPr>
        <p:spPr>
          <a:xfrm>
            <a:off x="718726" y="2895600"/>
            <a:ext cx="10754548" cy="2286000"/>
          </a:xfrm>
        </p:spPr>
        <p:txBody>
          <a:bodyPr>
            <a:normAutofit lnSpcReduction="10000"/>
          </a:bodyPr>
          <a:lstStyle/>
          <a:p>
            <a:pPr eaLnBrk="1" hangingPunct="1"/>
            <a:r>
              <a:rPr lang="en-US" altLang="en-US" sz="3600" dirty="0">
                <a:cs typeface="Arial" panose="020B0604020202020204" pitchFamily="34" charset="0"/>
              </a:rPr>
              <a:t> Positive SLN</a:t>
            </a:r>
          </a:p>
          <a:p>
            <a:pPr marL="541873" lvl="1" eaLnBrk="1" hangingPunct="1">
              <a:buFont typeface="Arial" panose="020B0604020202020204" pitchFamily="34" charset="0"/>
              <a:buChar char="•"/>
            </a:pPr>
            <a:r>
              <a:rPr lang="en-US" altLang="en-US" sz="3200" dirty="0">
                <a:cs typeface="Arial" panose="020B0604020202020204" pitchFamily="34" charset="0"/>
              </a:rPr>
              <a:t>&gt; 2 positive SLNs</a:t>
            </a:r>
          </a:p>
          <a:p>
            <a:pPr marL="541873" lvl="1" eaLnBrk="1" hangingPunct="1">
              <a:buFont typeface="Arial" panose="020B0604020202020204" pitchFamily="34" charset="0"/>
              <a:buChar char="•"/>
            </a:pPr>
            <a:r>
              <a:rPr lang="en-US" altLang="en-US" sz="3200" dirty="0">
                <a:cs typeface="Arial" panose="020B0604020202020204" pitchFamily="34" charset="0"/>
              </a:rPr>
              <a:t>Mastectomy with </a:t>
            </a:r>
            <a:r>
              <a:rPr lang="en-US" altLang="en-US" sz="3200" dirty="0" err="1">
                <a:cs typeface="Arial" panose="020B0604020202020204" pitchFamily="34" charset="0"/>
              </a:rPr>
              <a:t>macrometastases</a:t>
            </a:r>
            <a:r>
              <a:rPr lang="en-US" altLang="en-US" sz="3200" dirty="0">
                <a:cs typeface="Arial" panose="020B0604020202020204" pitchFamily="34" charset="0"/>
              </a:rPr>
              <a:t> in SLNs unless receiving PMRT (AMAROS, SENOMAC, NCCN 2017 forward)</a:t>
            </a:r>
          </a:p>
          <a:p>
            <a:pPr marL="541873" lvl="1" eaLnBrk="1" hangingPunct="1">
              <a:buFont typeface="Arial" panose="020B0604020202020204" pitchFamily="34" charset="0"/>
              <a:buChar char="•"/>
            </a:pPr>
            <a:r>
              <a:rPr lang="en-US" altLang="en-US" sz="3200" dirty="0">
                <a:cs typeface="Arial" panose="020B0604020202020204" pitchFamily="34" charset="0"/>
              </a:rPr>
              <a:t>Neoadjuvant chemotherapy</a:t>
            </a:r>
          </a:p>
          <a:p>
            <a:pPr marL="0" lvl="2" indent="0" eaLnBrk="1" hangingPunct="1">
              <a:buNone/>
            </a:pPr>
            <a:endParaRPr lang="en-US" altLang="en-US" sz="36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D82F8C-955E-E71B-38A7-37F1E75E4A55}"/>
              </a:ext>
            </a:extLst>
          </p:cNvPr>
          <p:cNvSpPr/>
          <p:nvPr/>
        </p:nvSpPr>
        <p:spPr>
          <a:xfrm>
            <a:off x="10896600" y="461435"/>
            <a:ext cx="1143000" cy="1964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Title 1">
            <a:extLst>
              <a:ext uri="{FF2B5EF4-FFF2-40B4-BE49-F238E27FC236}">
                <a16:creationId xmlns:a16="http://schemas.microsoft.com/office/drawing/2014/main" id="{BDBDA243-3324-B80C-2B72-0318115AFE03}"/>
              </a:ext>
            </a:extLst>
          </p:cNvPr>
          <p:cNvSpPr>
            <a:spLocks noGrp="1"/>
          </p:cNvSpPr>
          <p:nvPr>
            <p:ph type="title"/>
          </p:nvPr>
        </p:nvSpPr>
        <p:spPr>
          <a:xfrm>
            <a:off x="710260" y="360856"/>
            <a:ext cx="10771481" cy="1964267"/>
          </a:xfrm>
        </p:spPr>
        <p:txBody>
          <a:bodyPr/>
          <a:lstStyle/>
          <a:p>
            <a:pPr eaLnBrk="1" hangingPunct="1">
              <a:defRPr/>
            </a:pPr>
            <a:r>
              <a:rPr lang="en-US" altLang="en-US" dirty="0">
                <a:latin typeface="+mn-lt"/>
                <a:cs typeface="Arial" panose="020B0604020202020204" pitchFamily="34" charset="0"/>
              </a:rPr>
              <a:t>2025 ASCO Axillary Management Guideline Updates</a:t>
            </a:r>
          </a:p>
        </p:txBody>
      </p:sp>
      <p:sp>
        <p:nvSpPr>
          <p:cNvPr id="339971" name="Content Placeholder 2">
            <a:extLst>
              <a:ext uri="{FF2B5EF4-FFF2-40B4-BE49-F238E27FC236}">
                <a16:creationId xmlns:a16="http://schemas.microsoft.com/office/drawing/2014/main" id="{4B431511-3906-4484-514D-A1AC2D473A4A}"/>
              </a:ext>
            </a:extLst>
          </p:cNvPr>
          <p:cNvSpPr>
            <a:spLocks noGrp="1"/>
          </p:cNvSpPr>
          <p:nvPr>
            <p:ph idx="1"/>
          </p:nvPr>
        </p:nvSpPr>
        <p:spPr>
          <a:xfrm>
            <a:off x="361244" y="1759558"/>
            <a:ext cx="11469511" cy="4408311"/>
          </a:xfrm>
        </p:spPr>
        <p:txBody>
          <a:bodyPr>
            <a:normAutofit lnSpcReduction="10000"/>
          </a:bodyPr>
          <a:lstStyle/>
          <a:p>
            <a:pPr eaLnBrk="1" hangingPunct="1"/>
            <a:r>
              <a:rPr lang="en-US" altLang="en-US" dirty="0">
                <a:cs typeface="Arial" panose="020B0604020202020204" pitchFamily="34" charset="0"/>
              </a:rPr>
              <a:t>SLNB is not required for postmenopausal patients age ≥50 yrs with clinically node-negative ER-pos HER2-neg (T1N0) unifocal invasive breast cancer and negative axillary ultrasound</a:t>
            </a:r>
          </a:p>
          <a:p>
            <a:pPr eaLnBrk="1" hangingPunct="1"/>
            <a:r>
              <a:rPr lang="en-US" altLang="en-US" dirty="0">
                <a:cs typeface="Arial" panose="020B0604020202020204" pitchFamily="34" charset="0"/>
              </a:rPr>
              <a:t>ALND should not be offered to patients without nodal metastases</a:t>
            </a:r>
          </a:p>
          <a:p>
            <a:pPr eaLnBrk="1" hangingPunct="1"/>
            <a:r>
              <a:rPr lang="en-US" altLang="en-US" dirty="0">
                <a:cs typeface="Arial" panose="020B0604020202020204" pitchFamily="34" charset="0"/>
              </a:rPr>
              <a:t>ALND should not be performed if only 1 or 2 SLN positive and receiving BCT; ALND can also be avoided in mastectomy if PMRT planned</a:t>
            </a:r>
          </a:p>
          <a:p>
            <a:pPr eaLnBrk="1" hangingPunct="1"/>
            <a:r>
              <a:rPr lang="en-US" altLang="en-US" dirty="0">
                <a:cs typeface="Arial" panose="020B0604020202020204" pitchFamily="34" charset="0"/>
              </a:rPr>
              <a:t>Among neoadjuvant cases: </a:t>
            </a:r>
            <a:r>
              <a:rPr lang="en-US" altLang="en-US" sz="2133" dirty="0">
                <a:cs typeface="Arial" panose="020B0604020202020204" pitchFamily="34" charset="0"/>
              </a:rPr>
              <a:t>SLNB can be offered if initially clinically node neg after neo and not before, if initially node positive can perform SLNB with clipped node removal (TAD), if still path positive rec ALND</a:t>
            </a:r>
          </a:p>
          <a:p>
            <a:pPr eaLnBrk="1" hangingPunct="1"/>
            <a:r>
              <a:rPr lang="en-US" altLang="en-US" dirty="0">
                <a:cs typeface="Arial" panose="020B0604020202020204" pitchFamily="34" charset="0"/>
              </a:rPr>
              <a:t>Use of radiocolloid sufficient for SLN mapping, dye can be added if no drainage</a:t>
            </a:r>
            <a:endParaRPr lang="en-US" altLang="en-US" sz="2370" dirty="0">
              <a:cs typeface="Arial" panose="020B0604020202020204" pitchFamily="34" charset="0"/>
            </a:endParaRPr>
          </a:p>
        </p:txBody>
      </p:sp>
      <p:sp>
        <p:nvSpPr>
          <p:cNvPr id="2" name="Text Box 33">
            <a:extLst>
              <a:ext uri="{FF2B5EF4-FFF2-40B4-BE49-F238E27FC236}">
                <a16:creationId xmlns:a16="http://schemas.microsoft.com/office/drawing/2014/main" id="{C9F0DCF5-4899-F045-51CD-6D76A7B78ECB}"/>
              </a:ext>
            </a:extLst>
          </p:cNvPr>
          <p:cNvSpPr txBox="1">
            <a:spLocks noChangeArrowheads="1"/>
          </p:cNvSpPr>
          <p:nvPr/>
        </p:nvSpPr>
        <p:spPr bwMode="auto">
          <a:xfrm>
            <a:off x="3392782" y="5712508"/>
            <a:ext cx="5406437" cy="99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2014;32(13):1365-83.</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2017;35(5):561-564.</a:t>
            </a:r>
          </a:p>
          <a:p>
            <a:pPr algn="ctr" eaLnBrk="1" hangingPunct="1">
              <a:lnSpc>
                <a:spcPct val="100000"/>
              </a:lnSpc>
              <a:spcBef>
                <a:spcPct val="0"/>
              </a:spcBef>
              <a:buFontTx/>
              <a:buNone/>
            </a:pP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Brackstone</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M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2021;39(27):3056-82.</a:t>
            </a:r>
          </a:p>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Park KU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2025;43(14):1720-41.</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409874BD-DA13-C66C-111B-38D46899A5EF}"/>
              </a:ext>
            </a:extLst>
          </p:cNvPr>
          <p:cNvSpPr>
            <a:spLocks noGrp="1"/>
          </p:cNvSpPr>
          <p:nvPr>
            <p:ph type="title"/>
          </p:nvPr>
        </p:nvSpPr>
        <p:spPr>
          <a:xfrm>
            <a:off x="838200" y="695325"/>
            <a:ext cx="10515600" cy="752475"/>
          </a:xfrm>
        </p:spPr>
        <p:txBody>
          <a:bodyPr/>
          <a:lstStyle/>
          <a:p>
            <a:pPr eaLnBrk="1" hangingPunct="1">
              <a:defRPr/>
            </a:pPr>
            <a:r>
              <a:rPr lang="en-US" altLang="en-US" dirty="0">
                <a:latin typeface="+mn-lt"/>
                <a:cs typeface="Arial" panose="020B0604020202020204" pitchFamily="34" charset="0"/>
              </a:rPr>
              <a:t>2025 ASCO SLN Consensus Guidelines</a:t>
            </a:r>
          </a:p>
        </p:txBody>
      </p:sp>
      <p:sp>
        <p:nvSpPr>
          <p:cNvPr id="3" name="Content Placeholder 2">
            <a:extLst>
              <a:ext uri="{FF2B5EF4-FFF2-40B4-BE49-F238E27FC236}">
                <a16:creationId xmlns:a16="http://schemas.microsoft.com/office/drawing/2014/main" id="{07DD7E68-B942-7571-61C6-409B3D23F167}"/>
              </a:ext>
            </a:extLst>
          </p:cNvPr>
          <p:cNvSpPr>
            <a:spLocks noGrp="1"/>
          </p:cNvSpPr>
          <p:nvPr>
            <p:ph idx="1"/>
          </p:nvPr>
        </p:nvSpPr>
        <p:spPr>
          <a:xfrm>
            <a:off x="1007062" y="1600200"/>
            <a:ext cx="10177874" cy="4462874"/>
          </a:xfrm>
        </p:spPr>
        <p:txBody>
          <a:bodyPr/>
          <a:lstStyle/>
          <a:p>
            <a:pPr marL="0" indent="0" eaLnBrk="1" hangingPunct="1">
              <a:buNone/>
              <a:defRPr/>
            </a:pPr>
            <a:r>
              <a:rPr lang="en-US" b="1" dirty="0">
                <a:solidFill>
                  <a:schemeClr val="tx2"/>
                </a:solidFill>
                <a:ea typeface="ＭＳ Ｐゴシック" pitchFamily="34" charset="-128"/>
                <a:cs typeface="Arial" panose="020B0604020202020204" pitchFamily="34" charset="0"/>
              </a:rPr>
              <a:t>SLN biopsy is appropriate for patients:</a:t>
            </a:r>
          </a:p>
          <a:p>
            <a:pPr eaLnBrk="1" hangingPunct="1">
              <a:defRPr/>
            </a:pPr>
            <a:r>
              <a:rPr lang="en-US" dirty="0">
                <a:ea typeface="ＭＳ Ｐゴシック" pitchFamily="34" charset="-128"/>
                <a:cs typeface="Arial" panose="020B0604020202020204" pitchFamily="34" charset="0"/>
              </a:rPr>
              <a:t>receiving preoperative systemic therapy</a:t>
            </a:r>
          </a:p>
          <a:p>
            <a:pPr eaLnBrk="1" hangingPunct="1">
              <a:defRPr/>
            </a:pPr>
            <a:r>
              <a:rPr lang="en-US" dirty="0">
                <a:ea typeface="ＭＳ Ｐゴシック" pitchFamily="34" charset="-128"/>
                <a:cs typeface="Arial" panose="020B0604020202020204" pitchFamily="34" charset="0"/>
              </a:rPr>
              <a:t>with previous breast/axillary surgery</a:t>
            </a:r>
          </a:p>
          <a:p>
            <a:pPr eaLnBrk="1" hangingPunct="1">
              <a:defRPr/>
            </a:pPr>
            <a:r>
              <a:rPr lang="en-US" dirty="0">
                <a:ea typeface="ＭＳ Ｐゴシック" pitchFamily="34" charset="-128"/>
                <a:cs typeface="Arial" panose="020B0604020202020204" pitchFamily="34" charset="0"/>
              </a:rPr>
              <a:t>with ductal carcinoma in situ (DCIS) undergoing mastectomy</a:t>
            </a:r>
          </a:p>
          <a:p>
            <a:pPr eaLnBrk="1" hangingPunct="1">
              <a:defRPr/>
            </a:pPr>
            <a:r>
              <a:rPr lang="en-US" dirty="0">
                <a:ea typeface="ＭＳ Ｐゴシック" pitchFamily="34" charset="-128"/>
                <a:cs typeface="Arial" panose="020B0604020202020204" pitchFamily="34" charset="0"/>
              </a:rPr>
              <a:t>with multicentric carcinoma</a:t>
            </a:r>
          </a:p>
          <a:p>
            <a:pPr eaLnBrk="1" hangingPunct="1">
              <a:defRPr/>
            </a:pPr>
            <a:r>
              <a:rPr lang="en-US" dirty="0">
                <a:ea typeface="ＭＳ Ｐゴシック" pitchFamily="34" charset="-128"/>
                <a:cs typeface="Arial" panose="020B0604020202020204" pitchFamily="34" charset="0"/>
              </a:rPr>
              <a:t>with cT4a-c disease</a:t>
            </a:r>
          </a:p>
          <a:p>
            <a:pPr eaLnBrk="1" hangingPunct="1">
              <a:defRPr/>
            </a:pPr>
            <a:endParaRPr lang="en-US" dirty="0">
              <a:ea typeface="ＭＳ Ｐゴシック" pitchFamily="34" charset="-128"/>
              <a:cs typeface="Arial" panose="020B0604020202020204" pitchFamily="34" charset="0"/>
            </a:endParaRPr>
          </a:p>
          <a:p>
            <a:pPr eaLnBrk="1" hangingPunct="1">
              <a:defRPr/>
            </a:pPr>
            <a:r>
              <a:rPr lang="en-US" dirty="0">
                <a:ea typeface="ＭＳ Ｐゴシック" pitchFamily="34" charset="-128"/>
                <a:cs typeface="Arial" panose="020B0604020202020204" pitchFamily="34" charset="0"/>
              </a:rPr>
              <a:t>[NOT FOR INFLAMMATORY BREAST CANCER or PURE DCIS getting lumpectomy]</a:t>
            </a:r>
          </a:p>
          <a:p>
            <a:pPr eaLnBrk="1" hangingPunct="1">
              <a:defRPr/>
            </a:pPr>
            <a:endParaRPr lang="en-US" dirty="0">
              <a:ea typeface="ＭＳ Ｐゴシック" pitchFamily="34" charset="-128"/>
              <a:cs typeface="Arial" panose="020B0604020202020204" pitchFamily="34" charset="0"/>
            </a:endParaRPr>
          </a:p>
        </p:txBody>
      </p:sp>
      <p:sp>
        <p:nvSpPr>
          <p:cNvPr id="6" name="Text Box 33">
            <a:extLst>
              <a:ext uri="{FF2B5EF4-FFF2-40B4-BE49-F238E27FC236}">
                <a16:creationId xmlns:a16="http://schemas.microsoft.com/office/drawing/2014/main" id="{841EDD9F-45E3-3B01-BEA4-7C1B21B8DA8E}"/>
              </a:ext>
            </a:extLst>
          </p:cNvPr>
          <p:cNvSpPr txBox="1">
            <a:spLocks noChangeArrowheads="1"/>
          </p:cNvSpPr>
          <p:nvPr/>
        </p:nvSpPr>
        <p:spPr bwMode="auto">
          <a:xfrm>
            <a:off x="3421474" y="5940293"/>
            <a:ext cx="5349051"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2014;32(13):1365-83.</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2017;35(5):561-564.</a:t>
            </a:r>
          </a:p>
          <a:p>
            <a:pPr algn="ctr">
              <a:lnSpc>
                <a:spcPct val="100000"/>
              </a:lnSpc>
              <a:spcBef>
                <a:spcPct val="0"/>
              </a:spcBef>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Park KU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2025;43(14):1720-41.</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algn="ctr">
              <a:lnSpc>
                <a:spcPct val="100000"/>
              </a:lnSpc>
              <a:spcBef>
                <a:spcPct val="0"/>
              </a:spcBef>
              <a:buFontTx/>
              <a:buNone/>
            </a:pPr>
            <a:endParaRPr lang="en-US" altLang="en-US" sz="2015"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761B13-E263-E1B4-1DCA-331948E0D97D}"/>
              </a:ext>
            </a:extLst>
          </p:cNvPr>
          <p:cNvSpPr/>
          <p:nvPr/>
        </p:nvSpPr>
        <p:spPr>
          <a:xfrm flipV="1">
            <a:off x="10972800" y="461482"/>
            <a:ext cx="1143000" cy="1964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D41E8-ACA0-D8E3-3E66-E58E18D5A198}"/>
              </a:ext>
            </a:extLst>
          </p:cNvPr>
          <p:cNvSpPr txBox="1">
            <a:spLocks/>
          </p:cNvSpPr>
          <p:nvPr/>
        </p:nvSpPr>
        <p:spPr>
          <a:xfrm>
            <a:off x="710259" y="533400"/>
            <a:ext cx="10771482" cy="1964267"/>
          </a:xfrm>
          <a:prstGeom prst="rect">
            <a:avLst/>
          </a:prstGeom>
        </p:spPr>
        <p:txBody>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algn="ctr" eaLnBrk="1" hangingPunct="1">
              <a:defRPr/>
            </a:pPr>
            <a:r>
              <a:rPr lang="en-US" altLang="en-US" sz="3793" b="1" dirty="0">
                <a:solidFill>
                  <a:schemeClr val="tx1"/>
                </a:solidFill>
                <a:latin typeface="+mn-lt"/>
                <a:cs typeface="Arial" panose="020B0604020202020204" pitchFamily="34" charset="0"/>
              </a:rPr>
              <a:t>2025 NCCN Guidelines – Invasive Breast Cancer</a:t>
            </a:r>
          </a:p>
        </p:txBody>
      </p:sp>
      <p:sp>
        <p:nvSpPr>
          <p:cNvPr id="9" name="Rectangle 8">
            <a:extLst>
              <a:ext uri="{FF2B5EF4-FFF2-40B4-BE49-F238E27FC236}">
                <a16:creationId xmlns:a16="http://schemas.microsoft.com/office/drawing/2014/main" id="{6339018B-6882-09E3-EB80-D7B21E62F587}"/>
              </a:ext>
            </a:extLst>
          </p:cNvPr>
          <p:cNvSpPr/>
          <p:nvPr/>
        </p:nvSpPr>
        <p:spPr>
          <a:xfrm flipV="1">
            <a:off x="914400" y="6235700"/>
            <a:ext cx="4648200" cy="215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5C1242-E3B6-9331-DB73-FEF2B7AF558B}"/>
              </a:ext>
            </a:extLst>
          </p:cNvPr>
          <p:cNvSpPr/>
          <p:nvPr/>
        </p:nvSpPr>
        <p:spPr>
          <a:xfrm flipV="1">
            <a:off x="806833" y="6134100"/>
            <a:ext cx="183767" cy="215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4E8A76-8E33-CA0E-15F7-71ACC3FD90AF}"/>
              </a:ext>
            </a:extLst>
          </p:cNvPr>
          <p:cNvSpPr/>
          <p:nvPr/>
        </p:nvSpPr>
        <p:spPr>
          <a:xfrm flipV="1">
            <a:off x="5670166" y="5867399"/>
            <a:ext cx="5607433" cy="381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9089395-EA54-563B-66BB-A295F942BE2D}"/>
              </a:ext>
            </a:extLst>
          </p:cNvPr>
          <p:cNvGrpSpPr/>
          <p:nvPr/>
        </p:nvGrpSpPr>
        <p:grpSpPr>
          <a:xfrm>
            <a:off x="710259" y="1118558"/>
            <a:ext cx="10964730" cy="5277960"/>
            <a:chOff x="710259" y="1118558"/>
            <a:chExt cx="10964730" cy="5277960"/>
          </a:xfrm>
        </p:grpSpPr>
        <p:pic>
          <p:nvPicPr>
            <p:cNvPr id="4" name="Picture 3">
              <a:extLst>
                <a:ext uri="{FF2B5EF4-FFF2-40B4-BE49-F238E27FC236}">
                  <a16:creationId xmlns:a16="http://schemas.microsoft.com/office/drawing/2014/main" id="{16227DCC-6FDC-3E90-5E97-713245BB6DEB}"/>
                </a:ext>
              </a:extLst>
            </p:cNvPr>
            <p:cNvPicPr>
              <a:picLocks noChangeAspect="1"/>
            </p:cNvPicPr>
            <p:nvPr/>
          </p:nvPicPr>
          <p:blipFill>
            <a:blip r:embed="rId2"/>
            <a:srcRect l="28023" t="30000" r="5825" b="13333"/>
            <a:stretch>
              <a:fillRect/>
            </a:stretch>
          </p:blipFill>
          <p:spPr>
            <a:xfrm>
              <a:off x="710259" y="1118558"/>
              <a:ext cx="10857164" cy="5231442"/>
            </a:xfrm>
            <a:prstGeom prst="rect">
              <a:avLst/>
            </a:prstGeom>
          </p:spPr>
        </p:pic>
        <p:sp>
          <p:nvSpPr>
            <p:cNvPr id="5" name="Rectangle 4">
              <a:extLst>
                <a:ext uri="{FF2B5EF4-FFF2-40B4-BE49-F238E27FC236}">
                  <a16:creationId xmlns:a16="http://schemas.microsoft.com/office/drawing/2014/main" id="{41BABC27-8076-59F6-5C95-9AC9F7813E6E}"/>
                </a:ext>
              </a:extLst>
            </p:cNvPr>
            <p:cNvSpPr/>
            <p:nvPr/>
          </p:nvSpPr>
          <p:spPr>
            <a:xfrm>
              <a:off x="5867400" y="5715000"/>
              <a:ext cx="5807589" cy="681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042" name="TextBox 7">
              <a:extLst>
                <a:ext uri="{FF2B5EF4-FFF2-40B4-BE49-F238E27FC236}">
                  <a16:creationId xmlns:a16="http://schemas.microsoft.com/office/drawing/2014/main" id="{3E784B9C-A1F3-2554-DBC8-1A54C545AD21}"/>
                </a:ext>
              </a:extLst>
            </p:cNvPr>
            <p:cNvSpPr txBox="1">
              <a:spLocks noChangeArrowheads="1"/>
            </p:cNvSpPr>
            <p:nvPr/>
          </p:nvSpPr>
          <p:spPr bwMode="auto">
            <a:xfrm>
              <a:off x="5867400" y="5843657"/>
              <a:ext cx="2971800" cy="384080"/>
            </a:xfrm>
            <a:prstGeom prst="rect">
              <a:avLst/>
            </a:prstGeom>
            <a:solidFill>
              <a:schemeClr val="bg1"/>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96" u="sng" dirty="0">
                  <a:latin typeface="Arial" panose="020B0604020202020204" pitchFamily="34" charset="0"/>
                </a:rPr>
                <a:t>Ensure clip removal</a:t>
              </a:r>
              <a:endParaRPr lang="en-US" altLang="en-US" sz="1896"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804D9E4-E2F9-A3A0-A5AB-A0276239B0E2}"/>
              </a:ext>
            </a:extLst>
          </p:cNvPr>
          <p:cNvSpPr>
            <a:spLocks noGrp="1" noChangeArrowheads="1"/>
          </p:cNvSpPr>
          <p:nvPr>
            <p:ph type="title"/>
          </p:nvPr>
        </p:nvSpPr>
        <p:spPr>
          <a:xfrm>
            <a:off x="710259" y="-152400"/>
            <a:ext cx="10771482" cy="1964267"/>
          </a:xfrm>
        </p:spPr>
        <p:txBody>
          <a:bodyPr/>
          <a:lstStyle/>
          <a:p>
            <a:pPr eaLnBrk="1" hangingPunct="1">
              <a:defRPr/>
            </a:pPr>
            <a:r>
              <a:rPr lang="en-US" altLang="en-US" dirty="0">
                <a:latin typeface="+mn-lt"/>
                <a:cs typeface="Arial" panose="020B0604020202020204" pitchFamily="34" charset="0"/>
              </a:rPr>
              <a:t>Lymphatic Mapping Technique</a:t>
            </a:r>
          </a:p>
        </p:txBody>
      </p:sp>
      <p:pic>
        <p:nvPicPr>
          <p:cNvPr id="279555" name="Picture 7" descr="slide 13a">
            <a:extLst>
              <a:ext uri="{FF2B5EF4-FFF2-40B4-BE49-F238E27FC236}">
                <a16:creationId xmlns:a16="http://schemas.microsoft.com/office/drawing/2014/main" id="{E2ADE9EA-59B7-3900-EA88-B5F5CC5F2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82" y="1219200"/>
            <a:ext cx="3463263" cy="490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6" name="Picture 4" descr="slide 15">
            <a:extLst>
              <a:ext uri="{FF2B5EF4-FFF2-40B4-BE49-F238E27FC236}">
                <a16:creationId xmlns:a16="http://schemas.microsoft.com/office/drawing/2014/main" id="{1E8EDA89-B86E-970A-797D-79344951E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772" y="1219200"/>
            <a:ext cx="3078456" cy="488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AA4DCD4-77EE-AE7A-A2FE-B0E1A74BC3D9}"/>
              </a:ext>
            </a:extLst>
          </p:cNvPr>
          <p:cNvSpPr txBox="1"/>
          <p:nvPr/>
        </p:nvSpPr>
        <p:spPr>
          <a:xfrm>
            <a:off x="861243" y="6107289"/>
            <a:ext cx="4338175" cy="530017"/>
          </a:xfrm>
          <a:prstGeom prst="rect">
            <a:avLst/>
          </a:prstGeom>
          <a:noFill/>
        </p:spPr>
        <p:txBody>
          <a:bodyPr wrap="none">
            <a:spAutoFit/>
          </a:bodyPr>
          <a:lstStyle/>
          <a:p>
            <a:pPr>
              <a:defRPr/>
            </a:pPr>
            <a:r>
              <a:rPr lang="en-US" sz="2844" dirty="0">
                <a:latin typeface="+mn-lt"/>
              </a:rPr>
              <a:t>Radioactive agents, blue dye</a:t>
            </a:r>
          </a:p>
        </p:txBody>
      </p:sp>
      <p:pic>
        <p:nvPicPr>
          <p:cNvPr id="279558" name="Picture 5">
            <a:extLst>
              <a:ext uri="{FF2B5EF4-FFF2-40B4-BE49-F238E27FC236}">
                <a16:creationId xmlns:a16="http://schemas.microsoft.com/office/drawing/2014/main" id="{4C624982-356A-E0DE-0516-0365C4B83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4955" y="1219200"/>
            <a:ext cx="2579246" cy="488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41E8-ACA0-D8E3-3E66-E58E18D5A198}"/>
              </a:ext>
            </a:extLst>
          </p:cNvPr>
          <p:cNvSpPr txBox="1">
            <a:spLocks/>
          </p:cNvSpPr>
          <p:nvPr/>
        </p:nvSpPr>
        <p:spPr>
          <a:xfrm>
            <a:off x="710259" y="1298988"/>
            <a:ext cx="10771482" cy="1198679"/>
          </a:xfrm>
          <a:prstGeom prst="rect">
            <a:avLst/>
          </a:prstGeom>
        </p:spPr>
        <p:txBody>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algn="ctr" eaLnBrk="1" hangingPunct="1">
              <a:defRPr/>
            </a:pPr>
            <a:r>
              <a:rPr lang="en-US" altLang="en-US" sz="3793" b="1" dirty="0">
                <a:solidFill>
                  <a:schemeClr val="tx1"/>
                </a:solidFill>
                <a:latin typeface="+mn-lt"/>
                <a:cs typeface="Arial" panose="020B0604020202020204" pitchFamily="34" charset="0"/>
              </a:rPr>
              <a:t>2025 NCCN Guidelines – Invasive Breast Cancer</a:t>
            </a:r>
          </a:p>
        </p:txBody>
      </p:sp>
      <p:sp>
        <p:nvSpPr>
          <p:cNvPr id="9" name="Rectangle 8">
            <a:extLst>
              <a:ext uri="{FF2B5EF4-FFF2-40B4-BE49-F238E27FC236}">
                <a16:creationId xmlns:a16="http://schemas.microsoft.com/office/drawing/2014/main" id="{6339018B-6882-09E3-EB80-D7B21E62F587}"/>
              </a:ext>
            </a:extLst>
          </p:cNvPr>
          <p:cNvSpPr/>
          <p:nvPr/>
        </p:nvSpPr>
        <p:spPr>
          <a:xfrm flipV="1">
            <a:off x="914400" y="6235700"/>
            <a:ext cx="4648200" cy="215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33C821-D3D6-8A3A-F22C-FBAD3D802E97}"/>
              </a:ext>
            </a:extLst>
          </p:cNvPr>
          <p:cNvPicPr>
            <a:picLocks noChangeAspect="1"/>
          </p:cNvPicPr>
          <p:nvPr/>
        </p:nvPicPr>
        <p:blipFill>
          <a:blip r:embed="rId2"/>
          <a:srcRect l="28125" t="47778" r="5826" b="21111"/>
          <a:stretch>
            <a:fillRect/>
          </a:stretch>
        </p:blipFill>
        <p:spPr>
          <a:xfrm>
            <a:off x="63215" y="2362200"/>
            <a:ext cx="12065569" cy="3196812"/>
          </a:xfrm>
          <a:prstGeom prst="rect">
            <a:avLst/>
          </a:prstGeom>
        </p:spPr>
      </p:pic>
    </p:spTree>
    <p:extLst>
      <p:ext uri="{BB962C8B-B14F-4D97-AF65-F5344CB8AC3E}">
        <p14:creationId xmlns:p14="http://schemas.microsoft.com/office/powerpoint/2010/main" val="2139193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CC0AD2-94DD-FDC9-2870-B8F9483407CE}"/>
              </a:ext>
            </a:extLst>
          </p:cNvPr>
          <p:cNvSpPr/>
          <p:nvPr/>
        </p:nvSpPr>
        <p:spPr>
          <a:xfrm>
            <a:off x="10575400" y="457201"/>
            <a:ext cx="1608362" cy="640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2" name="Title 1">
            <a:extLst>
              <a:ext uri="{FF2B5EF4-FFF2-40B4-BE49-F238E27FC236}">
                <a16:creationId xmlns:a16="http://schemas.microsoft.com/office/drawing/2014/main" id="{409874BD-DA13-C66C-111B-38D46899A5EF}"/>
              </a:ext>
            </a:extLst>
          </p:cNvPr>
          <p:cNvSpPr>
            <a:spLocks noGrp="1"/>
          </p:cNvSpPr>
          <p:nvPr>
            <p:ph type="title"/>
          </p:nvPr>
        </p:nvSpPr>
        <p:spPr>
          <a:xfrm>
            <a:off x="838200" y="917707"/>
            <a:ext cx="10515600" cy="752475"/>
          </a:xfrm>
        </p:spPr>
        <p:txBody>
          <a:bodyPr/>
          <a:lstStyle/>
          <a:p>
            <a:pPr algn="l" eaLnBrk="1" hangingPunct="1">
              <a:defRPr/>
            </a:pPr>
            <a:r>
              <a:rPr lang="en-US" altLang="en-US" dirty="0">
                <a:latin typeface="+mn-lt"/>
                <a:cs typeface="Arial" panose="020B0604020202020204" pitchFamily="34" charset="0"/>
              </a:rPr>
              <a:t>The SOUND RCT: Assessing role of SLNB</a:t>
            </a:r>
          </a:p>
        </p:txBody>
      </p:sp>
      <p:sp>
        <p:nvSpPr>
          <p:cNvPr id="3" name="Content Placeholder 2">
            <a:extLst>
              <a:ext uri="{FF2B5EF4-FFF2-40B4-BE49-F238E27FC236}">
                <a16:creationId xmlns:a16="http://schemas.microsoft.com/office/drawing/2014/main" id="{07DD7E68-B942-7571-61C6-409B3D23F167}"/>
              </a:ext>
            </a:extLst>
          </p:cNvPr>
          <p:cNvSpPr>
            <a:spLocks noGrp="1"/>
          </p:cNvSpPr>
          <p:nvPr>
            <p:ph idx="1"/>
          </p:nvPr>
        </p:nvSpPr>
        <p:spPr>
          <a:xfrm>
            <a:off x="1007062" y="1805842"/>
            <a:ext cx="6993938" cy="4462874"/>
          </a:xfrm>
        </p:spPr>
        <p:txBody>
          <a:bodyPr>
            <a:normAutofit/>
          </a:bodyPr>
          <a:lstStyle/>
          <a:p>
            <a:pPr eaLnBrk="1" hangingPunct="1">
              <a:defRPr/>
            </a:pPr>
            <a:r>
              <a:rPr lang="en-US" dirty="0">
                <a:ea typeface="ＭＳ Ｐゴシック" pitchFamily="34" charset="-128"/>
                <a:cs typeface="Arial" panose="020B0604020202020204" pitchFamily="34" charset="0"/>
              </a:rPr>
              <a:t>RCT from 2012-2017 across 18 European centers of patients of any age with:</a:t>
            </a:r>
          </a:p>
          <a:p>
            <a:pPr lvl="1">
              <a:defRPr/>
            </a:pPr>
            <a:r>
              <a:rPr lang="en-US" dirty="0">
                <a:ea typeface="ＭＳ Ｐゴシック" pitchFamily="34" charset="-128"/>
                <a:cs typeface="Arial" panose="020B0604020202020204" pitchFamily="34" charset="0"/>
              </a:rPr>
              <a:t>Invasive cancer up to 2cm</a:t>
            </a:r>
          </a:p>
          <a:p>
            <a:pPr lvl="1">
              <a:defRPr/>
            </a:pPr>
            <a:r>
              <a:rPr lang="en-US" dirty="0">
                <a:ea typeface="ＭＳ Ｐゴシック" pitchFamily="34" charset="-128"/>
                <a:cs typeface="Arial" panose="020B0604020202020204" pitchFamily="34" charset="0"/>
              </a:rPr>
              <a:t>cN0 with negative axillary US</a:t>
            </a:r>
          </a:p>
          <a:p>
            <a:pPr lvl="1">
              <a:defRPr/>
            </a:pPr>
            <a:r>
              <a:rPr lang="en-US" dirty="0">
                <a:ea typeface="ＭＳ Ｐゴシック" pitchFamily="34" charset="-128"/>
                <a:cs typeface="Arial" panose="020B0604020202020204" pitchFamily="34" charset="0"/>
              </a:rPr>
              <a:t>Undergoing breast conservation surgery with RT</a:t>
            </a:r>
          </a:p>
          <a:p>
            <a:pPr eaLnBrk="1" hangingPunct="1">
              <a:defRPr/>
            </a:pPr>
            <a:r>
              <a:rPr lang="en-US" dirty="0">
                <a:ea typeface="ＭＳ Ｐゴシック" pitchFamily="34" charset="-128"/>
                <a:cs typeface="Arial" panose="020B0604020202020204" pitchFamily="34" charset="0"/>
              </a:rPr>
              <a:t>1405 women – 708 had SLNB and 697 had no axillary surgery</a:t>
            </a:r>
          </a:p>
          <a:p>
            <a:pPr eaLnBrk="1" hangingPunct="1">
              <a:defRPr/>
            </a:pPr>
            <a:r>
              <a:rPr lang="en-US" dirty="0">
                <a:ea typeface="ＭＳ Ｐゴシック" pitchFamily="34" charset="-128"/>
                <a:cs typeface="Arial" panose="020B0604020202020204" pitchFamily="34" charset="0"/>
              </a:rPr>
              <a:t>Median age: 60 years</a:t>
            </a:r>
          </a:p>
          <a:p>
            <a:pPr eaLnBrk="1" hangingPunct="1">
              <a:defRPr/>
            </a:pPr>
            <a:endParaRPr lang="en-US" dirty="0">
              <a:ea typeface="ＭＳ Ｐゴシック" pitchFamily="34" charset="-128"/>
              <a:cs typeface="Arial" panose="020B0604020202020204" pitchFamily="34" charset="0"/>
            </a:endParaRPr>
          </a:p>
          <a:p>
            <a:pPr marL="0" indent="0" eaLnBrk="1" hangingPunct="1">
              <a:buNone/>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
        <p:nvSpPr>
          <p:cNvPr id="6" name="Text Box 33">
            <a:extLst>
              <a:ext uri="{FF2B5EF4-FFF2-40B4-BE49-F238E27FC236}">
                <a16:creationId xmlns:a16="http://schemas.microsoft.com/office/drawing/2014/main" id="{841EDD9F-45E3-3B01-BEA4-7C1B21B8DA8E}"/>
              </a:ext>
            </a:extLst>
          </p:cNvPr>
          <p:cNvSpPr txBox="1">
            <a:spLocks noChangeArrowheads="1"/>
          </p:cNvSpPr>
          <p:nvPr/>
        </p:nvSpPr>
        <p:spPr bwMode="auto">
          <a:xfrm>
            <a:off x="1007062" y="6075953"/>
            <a:ext cx="6993938"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Gentilini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OD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2023;e233759.</a:t>
            </a:r>
            <a:endPar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pic>
        <p:nvPicPr>
          <p:cNvPr id="4" name="Picture 3">
            <a:extLst>
              <a:ext uri="{FF2B5EF4-FFF2-40B4-BE49-F238E27FC236}">
                <a16:creationId xmlns:a16="http://schemas.microsoft.com/office/drawing/2014/main" id="{C222891F-B287-4B51-C789-91B4659A29C3}"/>
              </a:ext>
            </a:extLst>
          </p:cNvPr>
          <p:cNvPicPr>
            <a:picLocks noChangeAspect="1"/>
          </p:cNvPicPr>
          <p:nvPr/>
        </p:nvPicPr>
        <p:blipFill rotWithShape="1">
          <a:blip r:embed="rId2"/>
          <a:srcRect l="40625" t="17778" r="40000" b="6667"/>
          <a:stretch/>
        </p:blipFill>
        <p:spPr>
          <a:xfrm>
            <a:off x="9296400" y="433483"/>
            <a:ext cx="2887362" cy="6333569"/>
          </a:xfrm>
          <a:prstGeom prst="rect">
            <a:avLst/>
          </a:prstGeom>
        </p:spPr>
      </p:pic>
    </p:spTree>
    <p:extLst>
      <p:ext uri="{BB962C8B-B14F-4D97-AF65-F5344CB8AC3E}">
        <p14:creationId xmlns:p14="http://schemas.microsoft.com/office/powerpoint/2010/main" val="223064389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409874BD-DA13-C66C-111B-38D46899A5EF}"/>
              </a:ext>
            </a:extLst>
          </p:cNvPr>
          <p:cNvSpPr>
            <a:spLocks noGrp="1"/>
          </p:cNvSpPr>
          <p:nvPr>
            <p:ph type="title"/>
          </p:nvPr>
        </p:nvSpPr>
        <p:spPr>
          <a:xfrm>
            <a:off x="838200" y="533400"/>
            <a:ext cx="10515600" cy="752475"/>
          </a:xfrm>
        </p:spPr>
        <p:txBody>
          <a:bodyPr/>
          <a:lstStyle/>
          <a:p>
            <a:pPr algn="l" eaLnBrk="1" hangingPunct="1">
              <a:defRPr/>
            </a:pPr>
            <a:r>
              <a:rPr lang="en-US" altLang="en-US" dirty="0">
                <a:latin typeface="+mn-lt"/>
                <a:cs typeface="Arial" panose="020B0604020202020204" pitchFamily="34" charset="0"/>
              </a:rPr>
              <a:t>The SOUND RCT: Assessing role of SLNB</a:t>
            </a:r>
          </a:p>
        </p:txBody>
      </p:sp>
      <p:sp>
        <p:nvSpPr>
          <p:cNvPr id="3" name="Content Placeholder 2">
            <a:extLst>
              <a:ext uri="{FF2B5EF4-FFF2-40B4-BE49-F238E27FC236}">
                <a16:creationId xmlns:a16="http://schemas.microsoft.com/office/drawing/2014/main" id="{07DD7E68-B942-7571-61C6-409B3D23F167}"/>
              </a:ext>
            </a:extLst>
          </p:cNvPr>
          <p:cNvSpPr>
            <a:spLocks noGrp="1"/>
          </p:cNvSpPr>
          <p:nvPr>
            <p:ph idx="1"/>
          </p:nvPr>
        </p:nvSpPr>
        <p:spPr>
          <a:xfrm>
            <a:off x="1007062" y="3276600"/>
            <a:ext cx="9356138" cy="3029639"/>
          </a:xfrm>
        </p:spPr>
        <p:txBody>
          <a:bodyPr>
            <a:normAutofit/>
          </a:bodyPr>
          <a:lstStyle/>
          <a:p>
            <a:pPr eaLnBrk="1" hangingPunct="1">
              <a:defRPr/>
            </a:pPr>
            <a:r>
              <a:rPr lang="en-US" dirty="0">
                <a:ea typeface="ＭＳ Ｐゴシック" pitchFamily="34" charset="-128"/>
                <a:cs typeface="Arial" panose="020B0604020202020204" pitchFamily="34" charset="0"/>
              </a:rPr>
              <a:t>Evidence further supporting that SLNB does not provide therapeutic benefit – </a:t>
            </a:r>
            <a:r>
              <a:rPr lang="en-US" u="sng" dirty="0">
                <a:ea typeface="ＭＳ Ｐゴシック" pitchFamily="34" charset="-128"/>
                <a:cs typeface="Arial" panose="020B0604020202020204" pitchFamily="34" charset="0"/>
              </a:rPr>
              <a:t>for staging </a:t>
            </a:r>
          </a:p>
          <a:p>
            <a:pPr eaLnBrk="1" hangingPunct="1">
              <a:defRPr/>
            </a:pPr>
            <a:endParaRPr lang="en-US" dirty="0">
              <a:ea typeface="ＭＳ Ｐゴシック" pitchFamily="34" charset="-128"/>
              <a:cs typeface="Arial" panose="020B0604020202020204" pitchFamily="34" charset="0"/>
            </a:endParaRPr>
          </a:p>
        </p:txBody>
      </p:sp>
      <p:graphicFrame>
        <p:nvGraphicFramePr>
          <p:cNvPr id="2" name="Table 4">
            <a:extLst>
              <a:ext uri="{FF2B5EF4-FFF2-40B4-BE49-F238E27FC236}">
                <a16:creationId xmlns:a16="http://schemas.microsoft.com/office/drawing/2014/main" id="{62E3967B-23CB-68A8-01D2-1128A7D40F12}"/>
              </a:ext>
            </a:extLst>
          </p:cNvPr>
          <p:cNvGraphicFramePr>
            <a:graphicFrameLocks noGrp="1"/>
          </p:cNvGraphicFramePr>
          <p:nvPr>
            <p:extLst>
              <p:ext uri="{D42A27DB-BD31-4B8C-83A1-F6EECF244321}">
                <p14:modId xmlns:p14="http://schemas.microsoft.com/office/powerpoint/2010/main" val="980954841"/>
              </p:ext>
            </p:extLst>
          </p:nvPr>
        </p:nvGraphicFramePr>
        <p:xfrm>
          <a:off x="2022513" y="1295400"/>
          <a:ext cx="8127999" cy="1828800"/>
        </p:xfrm>
        <a:graphic>
          <a:graphicData uri="http://schemas.openxmlformats.org/drawingml/2006/table">
            <a:tbl>
              <a:tblPr firstRow="1" bandRow="1">
                <a:tableStyleId>{073A0DAA-6AF3-43AB-8588-CEC1D06C72B9}</a:tableStyleId>
              </a:tblPr>
              <a:tblGrid>
                <a:gridCol w="3082887">
                  <a:extLst>
                    <a:ext uri="{9D8B030D-6E8A-4147-A177-3AD203B41FA5}">
                      <a16:colId xmlns:a16="http://schemas.microsoft.com/office/drawing/2014/main" val="1550683213"/>
                    </a:ext>
                  </a:extLst>
                </a:gridCol>
                <a:gridCol w="2335779">
                  <a:extLst>
                    <a:ext uri="{9D8B030D-6E8A-4147-A177-3AD203B41FA5}">
                      <a16:colId xmlns:a16="http://schemas.microsoft.com/office/drawing/2014/main" val="1659432867"/>
                    </a:ext>
                  </a:extLst>
                </a:gridCol>
                <a:gridCol w="2709333">
                  <a:extLst>
                    <a:ext uri="{9D8B030D-6E8A-4147-A177-3AD203B41FA5}">
                      <a16:colId xmlns:a16="http://schemas.microsoft.com/office/drawing/2014/main" val="775104482"/>
                    </a:ext>
                  </a:extLst>
                </a:gridCol>
              </a:tblGrid>
              <a:tr h="370840">
                <a:tc>
                  <a:txBody>
                    <a:bodyPr/>
                    <a:lstStyle/>
                    <a:p>
                      <a:endParaRPr lang="en-US" dirty="0"/>
                    </a:p>
                  </a:txBody>
                  <a:tcPr/>
                </a:tc>
                <a:tc>
                  <a:txBody>
                    <a:bodyPr/>
                    <a:lstStyle/>
                    <a:p>
                      <a:r>
                        <a:rPr lang="en-US" sz="2400" dirty="0"/>
                        <a:t>SLNB</a:t>
                      </a:r>
                    </a:p>
                  </a:txBody>
                  <a:tcPr/>
                </a:tc>
                <a:tc>
                  <a:txBody>
                    <a:bodyPr/>
                    <a:lstStyle/>
                    <a:p>
                      <a:r>
                        <a:rPr lang="en-US" sz="2400" dirty="0"/>
                        <a:t>No axillary surgery</a:t>
                      </a:r>
                    </a:p>
                  </a:txBody>
                  <a:tcPr/>
                </a:tc>
                <a:extLst>
                  <a:ext uri="{0D108BD9-81ED-4DB2-BD59-A6C34878D82A}">
                    <a16:rowId xmlns:a16="http://schemas.microsoft.com/office/drawing/2014/main" val="1340702580"/>
                  </a:ext>
                </a:extLst>
              </a:tr>
              <a:tr h="370840">
                <a:tc>
                  <a:txBody>
                    <a:bodyPr/>
                    <a:lstStyle/>
                    <a:p>
                      <a:r>
                        <a:rPr lang="en-US" sz="2400" dirty="0"/>
                        <a:t>Locoregional relapse</a:t>
                      </a:r>
                    </a:p>
                  </a:txBody>
                  <a:tcPr/>
                </a:tc>
                <a:tc>
                  <a:txBody>
                    <a:bodyPr/>
                    <a:lstStyle/>
                    <a:p>
                      <a:r>
                        <a:rPr lang="en-US" sz="2400" dirty="0"/>
                        <a:t>12 (1.7%)</a:t>
                      </a:r>
                    </a:p>
                  </a:txBody>
                  <a:tcPr/>
                </a:tc>
                <a:tc>
                  <a:txBody>
                    <a:bodyPr/>
                    <a:lstStyle/>
                    <a:p>
                      <a:r>
                        <a:rPr lang="en-US" sz="2400" dirty="0"/>
                        <a:t>11 (1.6%)</a:t>
                      </a:r>
                    </a:p>
                  </a:txBody>
                  <a:tcPr/>
                </a:tc>
                <a:extLst>
                  <a:ext uri="{0D108BD9-81ED-4DB2-BD59-A6C34878D82A}">
                    <a16:rowId xmlns:a16="http://schemas.microsoft.com/office/drawing/2014/main" val="1175904033"/>
                  </a:ext>
                </a:extLst>
              </a:tr>
              <a:tr h="370840">
                <a:tc>
                  <a:txBody>
                    <a:bodyPr/>
                    <a:lstStyle/>
                    <a:p>
                      <a:r>
                        <a:rPr lang="en-US" sz="2400" dirty="0"/>
                        <a:t>Distant metastases</a:t>
                      </a:r>
                    </a:p>
                  </a:txBody>
                  <a:tcPr/>
                </a:tc>
                <a:tc>
                  <a:txBody>
                    <a:bodyPr/>
                    <a:lstStyle/>
                    <a:p>
                      <a:r>
                        <a:rPr lang="en-US" sz="2400" dirty="0"/>
                        <a:t>13 (1.8%)</a:t>
                      </a:r>
                    </a:p>
                  </a:txBody>
                  <a:tcPr/>
                </a:tc>
                <a:tc>
                  <a:txBody>
                    <a:bodyPr/>
                    <a:lstStyle/>
                    <a:p>
                      <a:r>
                        <a:rPr lang="en-US" sz="2400" dirty="0"/>
                        <a:t>14 (2.0%)</a:t>
                      </a:r>
                    </a:p>
                  </a:txBody>
                  <a:tcPr/>
                </a:tc>
                <a:extLst>
                  <a:ext uri="{0D108BD9-81ED-4DB2-BD59-A6C34878D82A}">
                    <a16:rowId xmlns:a16="http://schemas.microsoft.com/office/drawing/2014/main" val="2808478507"/>
                  </a:ext>
                </a:extLst>
              </a:tr>
              <a:tr h="370840">
                <a:tc>
                  <a:txBody>
                    <a:bodyPr/>
                    <a:lstStyle/>
                    <a:p>
                      <a:r>
                        <a:rPr lang="en-US" sz="2400" dirty="0"/>
                        <a:t>Deaths</a:t>
                      </a:r>
                    </a:p>
                  </a:txBody>
                  <a:tcPr/>
                </a:tc>
                <a:tc>
                  <a:txBody>
                    <a:bodyPr/>
                    <a:lstStyle/>
                    <a:p>
                      <a:r>
                        <a:rPr lang="en-US" sz="2400" dirty="0"/>
                        <a:t>21 (3.0%)</a:t>
                      </a:r>
                    </a:p>
                  </a:txBody>
                  <a:tcPr/>
                </a:tc>
                <a:tc>
                  <a:txBody>
                    <a:bodyPr/>
                    <a:lstStyle/>
                    <a:p>
                      <a:r>
                        <a:rPr lang="en-US" sz="2400" dirty="0"/>
                        <a:t>18 (2.6%)</a:t>
                      </a:r>
                    </a:p>
                  </a:txBody>
                  <a:tcPr/>
                </a:tc>
                <a:extLst>
                  <a:ext uri="{0D108BD9-81ED-4DB2-BD59-A6C34878D82A}">
                    <a16:rowId xmlns:a16="http://schemas.microsoft.com/office/drawing/2014/main" val="201389468"/>
                  </a:ext>
                </a:extLst>
              </a:tr>
            </a:tbl>
          </a:graphicData>
        </a:graphic>
      </p:graphicFrame>
      <p:sp>
        <p:nvSpPr>
          <p:cNvPr id="4" name="Text Box 33">
            <a:extLst>
              <a:ext uri="{FF2B5EF4-FFF2-40B4-BE49-F238E27FC236}">
                <a16:creationId xmlns:a16="http://schemas.microsoft.com/office/drawing/2014/main" id="{0A6C355C-2C5C-9F6C-1DB1-F4F27D2B7EC2}"/>
              </a:ext>
            </a:extLst>
          </p:cNvPr>
          <p:cNvSpPr txBox="1">
            <a:spLocks noChangeArrowheads="1"/>
          </p:cNvSpPr>
          <p:nvPr/>
        </p:nvSpPr>
        <p:spPr bwMode="auto">
          <a:xfrm>
            <a:off x="1007062" y="5935775"/>
            <a:ext cx="11184938" cy="5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200" dirty="0" err="1">
                <a:solidFill>
                  <a:srgbClr val="000000"/>
                </a:solidFill>
                <a:latin typeface="Arial" panose="020B0604020202020204" pitchFamily="34" charset="0"/>
                <a:ea typeface="MS PGothic" panose="020B0600070205080204" pitchFamily="34" charset="-128"/>
                <a:cs typeface="Arial" panose="020B0604020202020204" pitchFamily="34" charset="0"/>
              </a:rPr>
              <a:t>Gentilini</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 OD et al. </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a:t>
            </a:r>
            <a:r>
              <a:rPr lang="en-US" altLang="en-US" sz="12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2023;e233759.</a:t>
            </a:r>
          </a:p>
          <a:p>
            <a:pPr algn="r">
              <a:lnSpc>
                <a:spcPct val="100000"/>
              </a:lnSpc>
              <a:spcBef>
                <a:spcPct val="0"/>
              </a:spcBef>
              <a:buNone/>
            </a:pPr>
            <a:r>
              <a:rPr lang="en-US" sz="1200" i="0" dirty="0">
                <a:solidFill>
                  <a:schemeClr val="tx1"/>
                </a:solidFill>
                <a:effectLst/>
                <a:latin typeface="Arial" panose="020B0604020202020204" pitchFamily="34" charset="0"/>
                <a:cs typeface="Arial" panose="020B0604020202020204" pitchFamily="34" charset="0"/>
              </a:rPr>
              <a:t>https://www.surgonc.org/wp-content/uploads/2020/11/SSO-5things-List_2020-Updates-11-2020.pdf</a:t>
            </a:r>
          </a:p>
        </p:txBody>
      </p:sp>
    </p:spTree>
    <p:extLst>
      <p:ext uri="{BB962C8B-B14F-4D97-AF65-F5344CB8AC3E}">
        <p14:creationId xmlns:p14="http://schemas.microsoft.com/office/powerpoint/2010/main" val="171465135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0656-EA1F-0A4F-DA6A-EEEF8AEC0F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5C6E46-F9C0-C4B6-FA32-3B490F1A89A3}"/>
              </a:ext>
            </a:extLst>
          </p:cNvPr>
          <p:cNvSpPr/>
          <p:nvPr/>
        </p:nvSpPr>
        <p:spPr>
          <a:xfrm>
            <a:off x="10575400" y="457201"/>
            <a:ext cx="1608362" cy="640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2" name="Title 1">
            <a:extLst>
              <a:ext uri="{FF2B5EF4-FFF2-40B4-BE49-F238E27FC236}">
                <a16:creationId xmlns:a16="http://schemas.microsoft.com/office/drawing/2014/main" id="{F85F560D-8C43-D3D0-1EEF-D3B6AAE10FDF}"/>
              </a:ext>
            </a:extLst>
          </p:cNvPr>
          <p:cNvSpPr>
            <a:spLocks noGrp="1"/>
          </p:cNvSpPr>
          <p:nvPr>
            <p:ph type="title"/>
          </p:nvPr>
        </p:nvSpPr>
        <p:spPr>
          <a:xfrm>
            <a:off x="838200" y="917707"/>
            <a:ext cx="10515600" cy="752475"/>
          </a:xfrm>
        </p:spPr>
        <p:txBody>
          <a:bodyPr/>
          <a:lstStyle/>
          <a:p>
            <a:pPr algn="l" eaLnBrk="1" hangingPunct="1">
              <a:defRPr/>
            </a:pPr>
            <a:r>
              <a:rPr lang="en-US" altLang="en-US" dirty="0">
                <a:latin typeface="+mn-lt"/>
                <a:cs typeface="Arial" panose="020B0604020202020204" pitchFamily="34" charset="0"/>
              </a:rPr>
              <a:t>INSEMA</a:t>
            </a:r>
          </a:p>
        </p:txBody>
      </p:sp>
      <p:sp>
        <p:nvSpPr>
          <p:cNvPr id="3" name="Content Placeholder 2">
            <a:extLst>
              <a:ext uri="{FF2B5EF4-FFF2-40B4-BE49-F238E27FC236}">
                <a16:creationId xmlns:a16="http://schemas.microsoft.com/office/drawing/2014/main" id="{C2B022F8-4635-7132-2440-F13B7C80E143}"/>
              </a:ext>
            </a:extLst>
          </p:cNvPr>
          <p:cNvSpPr>
            <a:spLocks noGrp="1"/>
          </p:cNvSpPr>
          <p:nvPr>
            <p:ph idx="1"/>
          </p:nvPr>
        </p:nvSpPr>
        <p:spPr>
          <a:xfrm>
            <a:off x="1007062" y="1805842"/>
            <a:ext cx="6993938" cy="4462874"/>
          </a:xfrm>
        </p:spPr>
        <p:txBody>
          <a:bodyPr>
            <a:normAutofit/>
          </a:bodyPr>
          <a:lstStyle/>
          <a:p>
            <a:pPr eaLnBrk="1" hangingPunct="1">
              <a:defRPr/>
            </a:pPr>
            <a:r>
              <a:rPr lang="en-US" dirty="0">
                <a:ea typeface="ＭＳ Ｐゴシック" pitchFamily="34" charset="-128"/>
                <a:cs typeface="Arial" panose="020B0604020202020204" pitchFamily="34" charset="0"/>
              </a:rPr>
              <a:t>RCT from 2015-2019 enrolling patients of any age from centers across Germany &amp; Austria with:</a:t>
            </a:r>
          </a:p>
          <a:p>
            <a:pPr lvl="1">
              <a:defRPr/>
            </a:pPr>
            <a:r>
              <a:rPr lang="en-US" dirty="0">
                <a:ea typeface="ＭＳ Ｐゴシック" pitchFamily="34" charset="-128"/>
                <a:cs typeface="Arial" panose="020B0604020202020204" pitchFamily="34" charset="0"/>
              </a:rPr>
              <a:t>Invasive cancer ≤ 5cm</a:t>
            </a:r>
          </a:p>
          <a:p>
            <a:pPr lvl="1">
              <a:defRPr/>
            </a:pPr>
            <a:r>
              <a:rPr lang="en-US" dirty="0">
                <a:ea typeface="ＭＳ Ｐゴシック" pitchFamily="34" charset="-128"/>
                <a:cs typeface="Arial" panose="020B0604020202020204" pitchFamily="34" charset="0"/>
              </a:rPr>
              <a:t>cN0 with negative axillary US</a:t>
            </a:r>
          </a:p>
          <a:p>
            <a:pPr lvl="1">
              <a:defRPr/>
            </a:pPr>
            <a:r>
              <a:rPr lang="en-US" dirty="0">
                <a:ea typeface="ＭＳ Ｐゴシック" pitchFamily="34" charset="-128"/>
                <a:cs typeface="Arial" panose="020B0604020202020204" pitchFamily="34" charset="0"/>
              </a:rPr>
              <a:t>Undergoing breast conservation surgery with RT</a:t>
            </a:r>
          </a:p>
          <a:p>
            <a:pPr eaLnBrk="1" hangingPunct="1">
              <a:defRPr/>
            </a:pPr>
            <a:r>
              <a:rPr lang="en-US" dirty="0">
                <a:ea typeface="ＭＳ Ｐゴシック" pitchFamily="34" charset="-128"/>
                <a:cs typeface="Arial" panose="020B0604020202020204" pitchFamily="34" charset="0"/>
              </a:rPr>
              <a:t>4858 women (4:1 randomization) – 3896 had SLNB and 962 had no axillary surgery</a:t>
            </a:r>
          </a:p>
          <a:p>
            <a:pPr eaLnBrk="1" hangingPunct="1">
              <a:defRPr/>
            </a:pPr>
            <a:r>
              <a:rPr lang="en-US" dirty="0">
                <a:ea typeface="ＭＳ Ｐゴシック" pitchFamily="34" charset="-128"/>
                <a:cs typeface="Arial" panose="020B0604020202020204" pitchFamily="34" charset="0"/>
              </a:rPr>
              <a:t>Median age: 62 years (53-68)</a:t>
            </a:r>
          </a:p>
          <a:p>
            <a:pPr eaLnBrk="1" hangingPunct="1">
              <a:defRPr/>
            </a:pPr>
            <a:endParaRPr lang="en-US" dirty="0">
              <a:ea typeface="ＭＳ Ｐゴシック" pitchFamily="34" charset="-128"/>
              <a:cs typeface="Arial" panose="020B0604020202020204" pitchFamily="34" charset="0"/>
            </a:endParaRPr>
          </a:p>
          <a:p>
            <a:pPr marL="0" indent="0" eaLnBrk="1" hangingPunct="1">
              <a:buNone/>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
        <p:nvSpPr>
          <p:cNvPr id="6" name="Text Box 33">
            <a:extLst>
              <a:ext uri="{FF2B5EF4-FFF2-40B4-BE49-F238E27FC236}">
                <a16:creationId xmlns:a16="http://schemas.microsoft.com/office/drawing/2014/main" id="{8E49498E-4DFC-9D92-9F40-040E006A2AB1}"/>
              </a:ext>
            </a:extLst>
          </p:cNvPr>
          <p:cNvSpPr txBox="1">
            <a:spLocks noChangeArrowheads="1"/>
          </p:cNvSpPr>
          <p:nvPr/>
        </p:nvSpPr>
        <p:spPr bwMode="auto">
          <a:xfrm>
            <a:off x="1007062" y="6075953"/>
            <a:ext cx="6993938"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Reimer T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NEJM.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2025;392(11):1051-1064.</a:t>
            </a:r>
            <a:endPar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pic>
        <p:nvPicPr>
          <p:cNvPr id="1026" name="Picture 2">
            <a:extLst>
              <a:ext uri="{FF2B5EF4-FFF2-40B4-BE49-F238E27FC236}">
                <a16:creationId xmlns:a16="http://schemas.microsoft.com/office/drawing/2014/main" id="{D58D1C68-0A86-28EB-DAAB-66182B94C3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497"/>
          <a:stretch/>
        </p:blipFill>
        <p:spPr bwMode="auto">
          <a:xfrm>
            <a:off x="8229600" y="33063"/>
            <a:ext cx="3938922" cy="659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5231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A00F9-549B-1C92-37ED-0FB982284E73}"/>
            </a:ext>
          </a:extLst>
        </p:cNvPr>
        <p:cNvGrpSpPr/>
        <p:nvPr/>
      </p:nvGrpSpPr>
      <p:grpSpPr>
        <a:xfrm>
          <a:off x="0" y="0"/>
          <a:ext cx="0" cy="0"/>
          <a:chOff x="0" y="0"/>
          <a:chExt cx="0" cy="0"/>
        </a:xfrm>
      </p:grpSpPr>
      <p:sp>
        <p:nvSpPr>
          <p:cNvPr id="138242" name="Title 1">
            <a:extLst>
              <a:ext uri="{FF2B5EF4-FFF2-40B4-BE49-F238E27FC236}">
                <a16:creationId xmlns:a16="http://schemas.microsoft.com/office/drawing/2014/main" id="{587AA652-A095-7A10-189E-81EFB212011E}"/>
              </a:ext>
            </a:extLst>
          </p:cNvPr>
          <p:cNvSpPr>
            <a:spLocks noGrp="1"/>
          </p:cNvSpPr>
          <p:nvPr>
            <p:ph type="title"/>
          </p:nvPr>
        </p:nvSpPr>
        <p:spPr>
          <a:xfrm>
            <a:off x="838200" y="542925"/>
            <a:ext cx="10515600" cy="752475"/>
          </a:xfrm>
        </p:spPr>
        <p:txBody>
          <a:bodyPr/>
          <a:lstStyle/>
          <a:p>
            <a:pPr algn="l" eaLnBrk="1" hangingPunct="1">
              <a:defRPr/>
            </a:pPr>
            <a:r>
              <a:rPr lang="en-US" altLang="en-US" dirty="0">
                <a:latin typeface="+mn-lt"/>
                <a:cs typeface="Arial" panose="020B0604020202020204" pitchFamily="34" charset="0"/>
              </a:rPr>
              <a:t>Omission of SLNB</a:t>
            </a:r>
          </a:p>
        </p:txBody>
      </p:sp>
      <p:sp>
        <p:nvSpPr>
          <p:cNvPr id="4" name="Text Box 33">
            <a:extLst>
              <a:ext uri="{FF2B5EF4-FFF2-40B4-BE49-F238E27FC236}">
                <a16:creationId xmlns:a16="http://schemas.microsoft.com/office/drawing/2014/main" id="{E7E1C92B-772C-072B-C9F2-1189C23EF4EB}"/>
              </a:ext>
            </a:extLst>
          </p:cNvPr>
          <p:cNvSpPr txBox="1">
            <a:spLocks noChangeArrowheads="1"/>
          </p:cNvSpPr>
          <p:nvPr/>
        </p:nvSpPr>
        <p:spPr bwMode="auto">
          <a:xfrm>
            <a:off x="1007062" y="6052550"/>
            <a:ext cx="11184938" cy="5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200" dirty="0" err="1">
                <a:solidFill>
                  <a:srgbClr val="000000"/>
                </a:solidFill>
                <a:latin typeface="Arial" panose="020B0604020202020204" pitchFamily="34" charset="0"/>
                <a:ea typeface="MS PGothic" panose="020B0600070205080204" pitchFamily="34" charset="-128"/>
                <a:cs typeface="Arial" panose="020B0604020202020204" pitchFamily="34" charset="0"/>
              </a:rPr>
              <a:t>Gentilini</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 OD et al. </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a:t>
            </a:r>
            <a:r>
              <a:rPr lang="en-US" altLang="en-US" sz="12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Onc</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2023;e233759.</a:t>
            </a:r>
          </a:p>
          <a:p>
            <a:pPr algn="r">
              <a:lnSpc>
                <a:spcPct val="100000"/>
              </a:lnSpc>
              <a:spcBef>
                <a:spcPct val="0"/>
              </a:spcBef>
              <a:buFontTx/>
              <a:buNone/>
            </a:pP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Reimer T et al. </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NEJM. </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2025;392(11):1051-1064.</a:t>
            </a:r>
            <a:endParaRPr lang="en-US" altLang="en-US" sz="12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5" name="Table 4">
            <a:extLst>
              <a:ext uri="{FF2B5EF4-FFF2-40B4-BE49-F238E27FC236}">
                <a16:creationId xmlns:a16="http://schemas.microsoft.com/office/drawing/2014/main" id="{4C174AF3-C917-1170-4286-C7550142663E}"/>
              </a:ext>
            </a:extLst>
          </p:cNvPr>
          <p:cNvGraphicFramePr>
            <a:graphicFrameLocks noGrp="1"/>
          </p:cNvGraphicFramePr>
          <p:nvPr>
            <p:extLst>
              <p:ext uri="{D42A27DB-BD31-4B8C-83A1-F6EECF244321}">
                <p14:modId xmlns:p14="http://schemas.microsoft.com/office/powerpoint/2010/main" val="3402566077"/>
              </p:ext>
            </p:extLst>
          </p:nvPr>
        </p:nvGraphicFramePr>
        <p:xfrm>
          <a:off x="1709837" y="1513748"/>
          <a:ext cx="8772326" cy="4277452"/>
        </p:xfrm>
        <a:graphic>
          <a:graphicData uri="http://schemas.openxmlformats.org/drawingml/2006/table">
            <a:tbl>
              <a:tblPr firstRow="1" bandRow="1">
                <a:tableStyleId>{D7AC3CCA-C797-4891-BE02-D94E43425B78}</a:tableStyleId>
              </a:tblPr>
              <a:tblGrid>
                <a:gridCol w="1581462">
                  <a:extLst>
                    <a:ext uri="{9D8B030D-6E8A-4147-A177-3AD203B41FA5}">
                      <a16:colId xmlns:a16="http://schemas.microsoft.com/office/drawing/2014/main" val="376320267"/>
                    </a:ext>
                  </a:extLst>
                </a:gridCol>
                <a:gridCol w="3556361">
                  <a:extLst>
                    <a:ext uri="{9D8B030D-6E8A-4147-A177-3AD203B41FA5}">
                      <a16:colId xmlns:a16="http://schemas.microsoft.com/office/drawing/2014/main" val="3737133661"/>
                    </a:ext>
                  </a:extLst>
                </a:gridCol>
                <a:gridCol w="3634503">
                  <a:extLst>
                    <a:ext uri="{9D8B030D-6E8A-4147-A177-3AD203B41FA5}">
                      <a16:colId xmlns:a16="http://schemas.microsoft.com/office/drawing/2014/main" val="593424379"/>
                    </a:ext>
                  </a:extLst>
                </a:gridCol>
              </a:tblGrid>
              <a:tr h="3898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400" b="0" i="0" dirty="0">
                        <a:solidFill>
                          <a:schemeClr val="bg1"/>
                        </a:solidFill>
                        <a:latin typeface="Arial" panose="020B0604020202020204" pitchFamily="34" charset="0"/>
                        <a:cs typeface="Arial" panose="020B0604020202020204" pitchFamily="34" charset="0"/>
                      </a:endParaRPr>
                    </a:p>
                  </a:txBody>
                  <a:tcPr>
                    <a:solidFill>
                      <a:schemeClr val="tx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1" dirty="0">
                          <a:solidFill>
                            <a:schemeClr val="bg1"/>
                          </a:solidFill>
                        </a:rPr>
                        <a:t>SOUND</a:t>
                      </a:r>
                      <a:endParaRPr lang="en-US" sz="1800" b="1" i="0" dirty="0">
                        <a:solidFill>
                          <a:schemeClr val="bg1"/>
                        </a:solidFill>
                        <a:latin typeface="Arial" panose="020B0604020202020204" pitchFamily="34" charset="0"/>
                        <a:cs typeface="Arial" panose="020B0604020202020204" pitchFamily="34" charset="0"/>
                      </a:endParaRPr>
                    </a:p>
                  </a:txBody>
                  <a:tcPr>
                    <a:solidFill>
                      <a:schemeClr val="tx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b="1" dirty="0">
                          <a:solidFill>
                            <a:schemeClr val="bg1"/>
                          </a:solidFill>
                        </a:rPr>
                        <a:t>INSEMA</a:t>
                      </a:r>
                      <a:endParaRPr lang="en-US" sz="1800" b="1" i="0" dirty="0">
                        <a:solidFill>
                          <a:schemeClr val="bg1"/>
                        </a:solidFill>
                        <a:latin typeface="Arial" panose="020B0604020202020204" pitchFamily="34" charset="0"/>
                        <a:cs typeface="Arial" panose="020B0604020202020204" pitchFamily="34" charset="0"/>
                      </a:endParaRPr>
                    </a:p>
                  </a:txBody>
                  <a:tcPr>
                    <a:solidFill>
                      <a:schemeClr val="tx1"/>
                    </a:solidFill>
                  </a:tcPr>
                </a:tc>
                <a:extLst>
                  <a:ext uri="{0D108BD9-81ED-4DB2-BD59-A6C34878D82A}">
                    <a16:rowId xmlns:a16="http://schemas.microsoft.com/office/drawing/2014/main" val="3556020310"/>
                  </a:ext>
                </a:extLst>
              </a:tr>
              <a:tr h="2936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1" dirty="0">
                          <a:solidFill>
                            <a:srgbClr val="000000"/>
                          </a:solidFill>
                        </a:rPr>
                        <a:t>Randomization</a:t>
                      </a:r>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SLNB vs no SLNB</a:t>
                      </a:r>
                      <a:endParaRPr lang="en-US" sz="1600" b="0"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SLNB vs no</a:t>
                      </a:r>
                      <a:r>
                        <a:rPr lang="en-US" sz="1600" b="0" baseline="0" dirty="0">
                          <a:solidFill>
                            <a:srgbClr val="000000"/>
                          </a:solidFill>
                        </a:rPr>
                        <a:t> SLNB (4:1)</a:t>
                      </a:r>
                      <a:endParaRPr lang="en-US" sz="1600" b="0" i="0"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01068535"/>
                  </a:ext>
                </a:extLst>
              </a:tr>
              <a:tr h="3786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1" dirty="0">
                          <a:solidFill>
                            <a:srgbClr val="000000"/>
                          </a:solidFill>
                        </a:rPr>
                        <a:t>N</a:t>
                      </a:r>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1,405</a:t>
                      </a:r>
                    </a:p>
                    <a:p>
                      <a:pPr algn="ctr"/>
                      <a:r>
                        <a:rPr lang="en-US" sz="1600" b="0" dirty="0">
                          <a:solidFill>
                            <a:srgbClr val="000000"/>
                          </a:solidFill>
                        </a:rPr>
                        <a:t>708 SLNB vs 697 no SLNB</a:t>
                      </a:r>
                      <a:endParaRPr lang="en-US" sz="1600" b="0"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4,858</a:t>
                      </a:r>
                    </a:p>
                    <a:p>
                      <a:pPr algn="ctr"/>
                      <a:r>
                        <a:rPr lang="en-US" sz="1600" b="0" dirty="0">
                          <a:solidFill>
                            <a:srgbClr val="000000"/>
                          </a:solidFill>
                        </a:rPr>
                        <a:t>3,896 SLNB vs 962 no SLNB</a:t>
                      </a:r>
                      <a:endParaRPr lang="en-US" sz="1600" b="0" i="0"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94762883"/>
                  </a:ext>
                </a:extLst>
              </a:tr>
              <a:tr h="52753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Population</a:t>
                      </a:r>
                    </a:p>
                    <a:p>
                      <a:pPr algn="l"/>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err="1">
                          <a:solidFill>
                            <a:srgbClr val="000000"/>
                          </a:solidFill>
                        </a:rPr>
                        <a:t>cT</a:t>
                      </a:r>
                      <a:r>
                        <a:rPr lang="en-US" sz="1600" b="0" dirty="0">
                          <a:solidFill>
                            <a:srgbClr val="000000"/>
                          </a:solidFill>
                        </a:rPr>
                        <a:t> &lt;2cm,</a:t>
                      </a:r>
                      <a:r>
                        <a:rPr lang="en-US" sz="1600" b="0" baseline="0" dirty="0">
                          <a:solidFill>
                            <a:srgbClr val="000000"/>
                          </a:solidFill>
                        </a:rPr>
                        <a:t> cN0 (including negative axillary ultrasound) invasive breast cancer, BCT</a:t>
                      </a:r>
                      <a:endParaRPr lang="en-US" sz="1600" b="0"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err="1">
                          <a:solidFill>
                            <a:srgbClr val="000000"/>
                          </a:solidFill>
                        </a:rPr>
                        <a:t>cT</a:t>
                      </a:r>
                      <a:r>
                        <a:rPr lang="en-US" sz="1600" b="0" dirty="0">
                          <a:solidFill>
                            <a:srgbClr val="000000"/>
                          </a:solidFill>
                        </a:rPr>
                        <a:t> ≤5cm (90% ≤2cm),</a:t>
                      </a:r>
                      <a:r>
                        <a:rPr lang="en-US" sz="1600" b="0" baseline="0" dirty="0">
                          <a:solidFill>
                            <a:srgbClr val="000000"/>
                          </a:solidFill>
                        </a:rPr>
                        <a:t> cN0 invasive breast cancer, BCT</a:t>
                      </a:r>
                      <a:endParaRPr lang="en-US" sz="1600" b="0" i="0"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40650801"/>
                  </a:ext>
                </a:extLst>
              </a:tr>
              <a:tr h="3897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1" dirty="0">
                          <a:solidFill>
                            <a:srgbClr val="000000"/>
                          </a:solidFill>
                        </a:rPr>
                        <a:t>Age</a:t>
                      </a:r>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Median (IQR) 60 years (52-68)</a:t>
                      </a:r>
                      <a:endParaRPr lang="en-US" sz="1600" b="0"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Median (IQR) 62 years (53-68)</a:t>
                      </a:r>
                    </a:p>
                    <a:p>
                      <a:pPr algn="ctr"/>
                      <a:r>
                        <a:rPr lang="en-US" sz="1600" b="0" dirty="0">
                          <a:solidFill>
                            <a:srgbClr val="000000"/>
                          </a:solidFill>
                        </a:rPr>
                        <a:t>Only 10.8% &lt; 50 years of age</a:t>
                      </a:r>
                      <a:endParaRPr lang="en-US" sz="1600" b="0" i="0"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41848109"/>
                  </a:ext>
                </a:extLst>
              </a:tr>
              <a:tr h="9896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1" dirty="0">
                          <a:solidFill>
                            <a:srgbClr val="000000"/>
                          </a:solidFill>
                        </a:rPr>
                        <a:t>Survival</a:t>
                      </a:r>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rPr>
                        <a:t>5-year DDFS: 97.7% SLNB vs 98.0% no SLNB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000000"/>
                          </a:solidFill>
                        </a:rPr>
                        <a:t>HR 0.84 (90% CI 0.45-1.54)</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0" kern="1200" dirty="0">
                        <a:solidFill>
                          <a:srgbClr val="0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000000"/>
                          </a:solidFill>
                        </a:rPr>
                        <a:t>5-year OS: 98.2% vs 98.4% (p=0.72)</a:t>
                      </a:r>
                      <a:endParaRPr lang="en-US" sz="1600" b="0" i="0" kern="1200" dirty="0">
                        <a:solidFill>
                          <a:srgbClr val="000000"/>
                        </a:solidFill>
                        <a:latin typeface="Arial" panose="020B0604020202020204" pitchFamily="34" charset="0"/>
                        <a:ea typeface="+mn-ea"/>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rPr>
                        <a:t>5-year </a:t>
                      </a:r>
                      <a:r>
                        <a:rPr lang="en-US" sz="1600" b="0" dirty="0" err="1">
                          <a:solidFill>
                            <a:srgbClr val="000000"/>
                          </a:solidFill>
                        </a:rPr>
                        <a:t>iDFS</a:t>
                      </a:r>
                      <a:r>
                        <a:rPr lang="en-US" sz="1600" b="0" dirty="0">
                          <a:solidFill>
                            <a:srgbClr val="000000"/>
                          </a:solidFill>
                        </a:rPr>
                        <a:t>: 91.7% SLNB vs 91.9% no SLNB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000000"/>
                          </a:solidFill>
                        </a:rPr>
                        <a:t>HR 0.91 (95% CI 0.73-1.14)</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0" kern="1200" dirty="0">
                        <a:solidFill>
                          <a:srgbClr val="0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kern="1200" dirty="0">
                          <a:solidFill>
                            <a:srgbClr val="000000"/>
                          </a:solidFill>
                        </a:rPr>
                        <a:t>5-year OS: 98.2% vs 96.9%</a:t>
                      </a:r>
                      <a:endParaRPr lang="en-US" sz="1600" b="0" i="0" kern="1200" dirty="0">
                        <a:solidFill>
                          <a:srgbClr val="000000"/>
                        </a:solidFill>
                        <a:highlight>
                          <a:srgbClr val="FFFF00"/>
                        </a:highlight>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593602906"/>
                  </a:ext>
                </a:extLst>
              </a:tr>
              <a:tr h="5957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1" dirty="0">
                          <a:solidFill>
                            <a:srgbClr val="000000"/>
                          </a:solidFill>
                        </a:rPr>
                        <a:t>Recurrence</a:t>
                      </a:r>
                      <a:endParaRPr lang="en-US" sz="1600" b="1"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Local</a:t>
                      </a:r>
                      <a:r>
                        <a:rPr lang="en-US" sz="1600" b="0" baseline="0" dirty="0">
                          <a:solidFill>
                            <a:srgbClr val="000000"/>
                          </a:solidFill>
                        </a:rPr>
                        <a:t> 1.0% SLNB vs 0.9% no SLNB</a:t>
                      </a:r>
                    </a:p>
                    <a:p>
                      <a:pPr algn="ctr"/>
                      <a:r>
                        <a:rPr lang="en-US" sz="1600" b="0" baseline="0" dirty="0">
                          <a:solidFill>
                            <a:srgbClr val="000000"/>
                          </a:solidFill>
                        </a:rPr>
                        <a:t>Axillary 0.4% vs 0.7%</a:t>
                      </a:r>
                      <a:endParaRPr lang="en-US" sz="1600" b="0" i="0" dirty="0">
                        <a:solidFill>
                          <a:srgbClr val="000000"/>
                        </a:solidFill>
                        <a:latin typeface="Arial" panose="020B0604020202020204" pitchFamily="34" charset="0"/>
                        <a:cs typeface="Arial" panose="020B0604020202020204"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solidFill>
                            <a:srgbClr val="000000"/>
                          </a:solidFill>
                        </a:rPr>
                        <a:t>Local</a:t>
                      </a:r>
                      <a:r>
                        <a:rPr lang="en-US" sz="1600" b="0" baseline="0" dirty="0">
                          <a:solidFill>
                            <a:srgbClr val="000000"/>
                          </a:solidFill>
                        </a:rPr>
                        <a:t> 1.1% SLNB vs 0.8% no SLNB</a:t>
                      </a:r>
                    </a:p>
                    <a:p>
                      <a:pPr algn="ctr"/>
                      <a:r>
                        <a:rPr lang="en-US" sz="1600" b="0" baseline="0" dirty="0">
                          <a:solidFill>
                            <a:srgbClr val="000000"/>
                          </a:solidFill>
                        </a:rPr>
                        <a:t>Axillary 0.3% vs 1.0%</a:t>
                      </a:r>
                      <a:endParaRPr lang="en-US" sz="1600" b="0" i="0"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45074312"/>
                  </a:ext>
                </a:extLst>
              </a:tr>
            </a:tbl>
          </a:graphicData>
        </a:graphic>
      </p:graphicFrame>
    </p:spTree>
    <p:extLst>
      <p:ext uri="{BB962C8B-B14F-4D97-AF65-F5344CB8AC3E}">
        <p14:creationId xmlns:p14="http://schemas.microsoft.com/office/powerpoint/2010/main" val="296119422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33AA-AE73-8AAB-6987-A8A338009F8C}"/>
            </a:ext>
          </a:extLst>
        </p:cNvPr>
        <p:cNvGrpSpPr/>
        <p:nvPr/>
      </p:nvGrpSpPr>
      <p:grpSpPr>
        <a:xfrm>
          <a:off x="0" y="0"/>
          <a:ext cx="0" cy="0"/>
          <a:chOff x="0" y="0"/>
          <a:chExt cx="0" cy="0"/>
        </a:xfrm>
      </p:grpSpPr>
      <p:sp>
        <p:nvSpPr>
          <p:cNvPr id="138242" name="Title 1">
            <a:extLst>
              <a:ext uri="{FF2B5EF4-FFF2-40B4-BE49-F238E27FC236}">
                <a16:creationId xmlns:a16="http://schemas.microsoft.com/office/drawing/2014/main" id="{770235EC-739F-1D56-A746-BA16D4B59C77}"/>
              </a:ext>
            </a:extLst>
          </p:cNvPr>
          <p:cNvSpPr>
            <a:spLocks noGrp="1"/>
          </p:cNvSpPr>
          <p:nvPr>
            <p:ph type="title"/>
          </p:nvPr>
        </p:nvSpPr>
        <p:spPr>
          <a:xfrm>
            <a:off x="838200" y="542925"/>
            <a:ext cx="10515600" cy="752475"/>
          </a:xfrm>
        </p:spPr>
        <p:txBody>
          <a:bodyPr/>
          <a:lstStyle/>
          <a:p>
            <a:pPr eaLnBrk="1" hangingPunct="1">
              <a:defRPr/>
            </a:pPr>
            <a:r>
              <a:rPr lang="en-US" altLang="en-US" dirty="0">
                <a:latin typeface="+mn-lt"/>
                <a:cs typeface="Arial" panose="020B0604020202020204" pitchFamily="34" charset="0"/>
              </a:rPr>
              <a:t>So when can SLNB safely be omitted?</a:t>
            </a:r>
          </a:p>
        </p:txBody>
      </p:sp>
      <p:sp>
        <p:nvSpPr>
          <p:cNvPr id="3" name="Content Placeholder 2">
            <a:extLst>
              <a:ext uri="{FF2B5EF4-FFF2-40B4-BE49-F238E27FC236}">
                <a16:creationId xmlns:a16="http://schemas.microsoft.com/office/drawing/2014/main" id="{DCE92C97-86FF-4A89-EFA5-CDB8285CD939}"/>
              </a:ext>
            </a:extLst>
          </p:cNvPr>
          <p:cNvSpPr>
            <a:spLocks noGrp="1"/>
          </p:cNvSpPr>
          <p:nvPr>
            <p:ph idx="1"/>
          </p:nvPr>
        </p:nvSpPr>
        <p:spPr>
          <a:xfrm>
            <a:off x="1007062" y="1371600"/>
            <a:ext cx="10177874" cy="4462874"/>
          </a:xfrm>
        </p:spPr>
        <p:txBody>
          <a:bodyPr>
            <a:normAutofit lnSpcReduction="10000"/>
          </a:bodyPr>
          <a:lstStyle/>
          <a:p>
            <a:pPr>
              <a:defRPr/>
            </a:pPr>
            <a:r>
              <a:rPr lang="en-US" dirty="0">
                <a:ea typeface="ＭＳ Ｐゴシック" pitchFamily="34" charset="-128"/>
                <a:cs typeface="Arial" panose="020B0604020202020204" pitchFamily="34" charset="0"/>
              </a:rPr>
              <a:t>Two RCTs with excellent survival outcomes and low rates of recurrence</a:t>
            </a:r>
          </a:p>
          <a:p>
            <a:pPr>
              <a:buClr>
                <a:schemeClr val="tx1">
                  <a:lumMod val="65000"/>
                  <a:lumOff val="35000"/>
                </a:schemeClr>
              </a:buClr>
            </a:pPr>
            <a:r>
              <a:rPr lang="en-US" dirty="0"/>
              <a:t>Appropriate for smaller HR+ tumors (i.e. ≤ 2cm)</a:t>
            </a:r>
          </a:p>
          <a:p>
            <a:pPr lvl="1">
              <a:buClr>
                <a:schemeClr val="tx1">
                  <a:lumMod val="65000"/>
                  <a:lumOff val="35000"/>
                </a:schemeClr>
              </a:buClr>
            </a:pPr>
            <a:r>
              <a:rPr lang="en-US" dirty="0"/>
              <a:t>Higher rate of SLN positivity with larger tumors</a:t>
            </a:r>
          </a:p>
          <a:p>
            <a:pPr eaLnBrk="1" hangingPunct="1">
              <a:defRPr/>
            </a:pPr>
            <a:r>
              <a:rPr lang="en-US" dirty="0">
                <a:ea typeface="ＭＳ Ｐゴシック" pitchFamily="34" charset="-128"/>
                <a:cs typeface="Arial" panose="020B0604020202020204" pitchFamily="34" charset="0"/>
              </a:rPr>
              <a:t>Ability to perform high quality axillary ultrasound, </a:t>
            </a:r>
            <a:r>
              <a:rPr lang="en-US" dirty="0" err="1">
                <a:ea typeface="ＭＳ Ｐゴシック" pitchFamily="34" charset="-128"/>
                <a:cs typeface="Arial" panose="020B0604020202020204" pitchFamily="34" charset="0"/>
              </a:rPr>
              <a:t>ie</a:t>
            </a:r>
            <a:r>
              <a:rPr lang="en-US" dirty="0">
                <a:ea typeface="ＭＳ Ｐゴシック" pitchFamily="34" charset="-128"/>
                <a:cs typeface="Arial" panose="020B0604020202020204" pitchFamily="34" charset="0"/>
              </a:rPr>
              <a:t> imaging N0</a:t>
            </a:r>
          </a:p>
          <a:p>
            <a:pPr eaLnBrk="1" hangingPunct="1">
              <a:defRPr/>
            </a:pPr>
            <a:r>
              <a:rPr lang="en-US" dirty="0">
                <a:ea typeface="ＭＳ Ｐゴシック" pitchFamily="34" charset="-128"/>
                <a:cs typeface="Arial" panose="020B0604020202020204" pitchFamily="34" charset="0"/>
              </a:rPr>
              <a:t>When adjuvant therapy decisions can be made independent of the SLNB information</a:t>
            </a:r>
          </a:p>
          <a:p>
            <a:pPr lvl="1">
              <a:defRPr/>
            </a:pPr>
            <a:r>
              <a:rPr lang="en-US" dirty="0">
                <a:ea typeface="ＭＳ Ｐゴシック" pitchFamily="34" charset="-128"/>
                <a:cs typeface="Arial" panose="020B0604020202020204" pitchFamily="34" charset="0"/>
              </a:rPr>
              <a:t>Most commonly in postmenopausal/older women</a:t>
            </a:r>
          </a:p>
          <a:p>
            <a:pPr>
              <a:defRPr/>
            </a:pPr>
            <a:r>
              <a:rPr lang="en-US" dirty="0">
                <a:ea typeface="ＭＳ Ｐゴシック" pitchFamily="34" charset="-128"/>
                <a:cs typeface="Arial" panose="020B0604020202020204" pitchFamily="34" charset="0"/>
              </a:rPr>
              <a:t>Choosing Wisely guidelines previously existed supporting omission of SLNB in women ≥ 70 years of age with early-stage, cN0 HR+, Her2-negative breast cancer</a:t>
            </a:r>
          </a:p>
          <a:p>
            <a:pPr eaLnBrk="1" hangingPunct="1">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
        <p:nvSpPr>
          <p:cNvPr id="6" name="Text Box 33">
            <a:extLst>
              <a:ext uri="{FF2B5EF4-FFF2-40B4-BE49-F238E27FC236}">
                <a16:creationId xmlns:a16="http://schemas.microsoft.com/office/drawing/2014/main" id="{AAD5FFC2-92CF-E01C-A7C7-C906004A4F5E}"/>
              </a:ext>
            </a:extLst>
          </p:cNvPr>
          <p:cNvSpPr txBox="1">
            <a:spLocks noChangeArrowheads="1"/>
          </p:cNvSpPr>
          <p:nvPr/>
        </p:nvSpPr>
        <p:spPr bwMode="auto">
          <a:xfrm>
            <a:off x="3421474" y="5940293"/>
            <a:ext cx="5349051" cy="87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2014;32(13):1365-83.</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Lyman GH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2017;35(5):561-564.</a:t>
            </a:r>
          </a:p>
          <a:p>
            <a:pPr algn="ctr">
              <a:lnSpc>
                <a:spcPct val="100000"/>
              </a:lnSpc>
              <a:spcBef>
                <a:spcPct val="0"/>
              </a:spcBef>
              <a:buFontTx/>
              <a:buNone/>
            </a:pPr>
            <a:endParaRPr lang="en-US" altLang="en-US" sz="2015"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9774019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1BC3-E989-3D2F-FCDB-0D5BA61096B2}"/>
            </a:ext>
          </a:extLst>
        </p:cNvPr>
        <p:cNvGrpSpPr/>
        <p:nvPr/>
      </p:nvGrpSpPr>
      <p:grpSpPr>
        <a:xfrm>
          <a:off x="0" y="0"/>
          <a:ext cx="0" cy="0"/>
          <a:chOff x="0" y="0"/>
          <a:chExt cx="0" cy="0"/>
        </a:xfrm>
      </p:grpSpPr>
      <p:sp>
        <p:nvSpPr>
          <p:cNvPr id="138242" name="Title 1">
            <a:extLst>
              <a:ext uri="{FF2B5EF4-FFF2-40B4-BE49-F238E27FC236}">
                <a16:creationId xmlns:a16="http://schemas.microsoft.com/office/drawing/2014/main" id="{781D6D93-2F9B-D2A6-6DCF-D5605A5BA39D}"/>
              </a:ext>
            </a:extLst>
          </p:cNvPr>
          <p:cNvSpPr>
            <a:spLocks noGrp="1"/>
          </p:cNvSpPr>
          <p:nvPr>
            <p:ph type="title"/>
          </p:nvPr>
        </p:nvSpPr>
        <p:spPr>
          <a:xfrm>
            <a:off x="838200" y="542925"/>
            <a:ext cx="10515600" cy="752475"/>
          </a:xfrm>
        </p:spPr>
        <p:txBody>
          <a:bodyPr/>
          <a:lstStyle/>
          <a:p>
            <a:pPr eaLnBrk="1" hangingPunct="1">
              <a:defRPr/>
            </a:pPr>
            <a:r>
              <a:rPr lang="en-US" altLang="en-US" dirty="0">
                <a:latin typeface="+mn-lt"/>
                <a:cs typeface="Arial" panose="020B0604020202020204" pitchFamily="34" charset="0"/>
              </a:rPr>
              <a:t>When to do SLNB?</a:t>
            </a:r>
          </a:p>
        </p:txBody>
      </p:sp>
      <p:sp>
        <p:nvSpPr>
          <p:cNvPr id="3" name="Content Placeholder 2">
            <a:extLst>
              <a:ext uri="{FF2B5EF4-FFF2-40B4-BE49-F238E27FC236}">
                <a16:creationId xmlns:a16="http://schemas.microsoft.com/office/drawing/2014/main" id="{D4763CB6-10D5-9E2E-22FA-321590DF92B2}"/>
              </a:ext>
            </a:extLst>
          </p:cNvPr>
          <p:cNvSpPr>
            <a:spLocks noGrp="1"/>
          </p:cNvSpPr>
          <p:nvPr>
            <p:ph idx="1"/>
          </p:nvPr>
        </p:nvSpPr>
        <p:spPr>
          <a:xfrm>
            <a:off x="1007062" y="1371600"/>
            <a:ext cx="10177874" cy="4462874"/>
          </a:xfrm>
        </p:spPr>
        <p:txBody>
          <a:bodyPr>
            <a:normAutofit/>
          </a:bodyPr>
          <a:lstStyle/>
          <a:p>
            <a:pPr>
              <a:buClr>
                <a:srgbClr val="7A0000"/>
              </a:buClr>
            </a:pPr>
            <a:r>
              <a:rPr lang="en-US" dirty="0">
                <a:ea typeface="ＭＳ Ｐゴシック" pitchFamily="34" charset="-128"/>
                <a:cs typeface="Arial" panose="020B0604020202020204" pitchFamily="34" charset="0"/>
              </a:rPr>
              <a:t>Premenopausal patients with SLN-positive, HR+ breast cancer may be recommended chemotherapy and/or CDK4/6i </a:t>
            </a:r>
          </a:p>
          <a:p>
            <a:pPr>
              <a:buClr>
                <a:srgbClr val="7A0000"/>
              </a:buClr>
            </a:pPr>
            <a:r>
              <a:rPr lang="en-US" dirty="0">
                <a:ea typeface="ＭＳ Ｐゴシック" pitchFamily="34" charset="-128"/>
                <a:cs typeface="Arial" panose="020B0604020202020204" pitchFamily="34" charset="0"/>
              </a:rPr>
              <a:t>Small subsets of patients with:</a:t>
            </a:r>
          </a:p>
          <a:p>
            <a:pPr lvl="1">
              <a:buClr>
                <a:srgbClr val="7A0000"/>
              </a:buClr>
            </a:pPr>
            <a:r>
              <a:rPr lang="en-US" dirty="0">
                <a:ea typeface="ＭＳ Ｐゴシック" pitchFamily="34" charset="-128"/>
                <a:cs typeface="Arial" panose="020B0604020202020204" pitchFamily="34" charset="0"/>
              </a:rPr>
              <a:t>Invasive lobular carcinomas </a:t>
            </a:r>
          </a:p>
          <a:p>
            <a:pPr lvl="1">
              <a:buClr>
                <a:srgbClr val="7A0000"/>
              </a:buClr>
            </a:pPr>
            <a:r>
              <a:rPr lang="en-US" dirty="0">
                <a:ea typeface="ＭＳ Ｐゴシック" pitchFamily="34" charset="-128"/>
                <a:cs typeface="Arial" panose="020B0604020202020204" pitchFamily="34" charset="0"/>
              </a:rPr>
              <a:t>Her2+ or triple negative breast cancers</a:t>
            </a:r>
          </a:p>
          <a:p>
            <a:pPr>
              <a:buClr>
                <a:srgbClr val="7A0000"/>
              </a:buClr>
            </a:pPr>
            <a:r>
              <a:rPr lang="en-US" dirty="0">
                <a:ea typeface="ＭＳ Ｐゴシック" pitchFamily="34" charset="-128"/>
                <a:cs typeface="Arial" panose="020B0604020202020204" pitchFamily="34" charset="0"/>
              </a:rPr>
              <a:t>Patients undergoing mastectomy</a:t>
            </a:r>
          </a:p>
          <a:p>
            <a:pPr>
              <a:buClr>
                <a:srgbClr val="7A0000"/>
              </a:buClr>
            </a:pPr>
            <a:r>
              <a:rPr lang="en-US" dirty="0">
                <a:ea typeface="ＭＳ Ｐゴシック" pitchFamily="34" charset="-128"/>
                <a:cs typeface="Arial" panose="020B0604020202020204" pitchFamily="34" charset="0"/>
              </a:rPr>
              <a:t>For RT options such as partial breast irradiation or omission</a:t>
            </a:r>
          </a:p>
          <a:p>
            <a:pPr>
              <a:buClr>
                <a:srgbClr val="7A0000"/>
              </a:buCl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086769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1351-31E0-B2D0-746C-14AB18B1A467}"/>
            </a:ext>
          </a:extLst>
        </p:cNvPr>
        <p:cNvGrpSpPr/>
        <p:nvPr/>
      </p:nvGrpSpPr>
      <p:grpSpPr>
        <a:xfrm>
          <a:off x="0" y="0"/>
          <a:ext cx="0" cy="0"/>
          <a:chOff x="0" y="0"/>
          <a:chExt cx="0" cy="0"/>
        </a:xfrm>
      </p:grpSpPr>
      <p:sp>
        <p:nvSpPr>
          <p:cNvPr id="138242" name="Title 1">
            <a:extLst>
              <a:ext uri="{FF2B5EF4-FFF2-40B4-BE49-F238E27FC236}">
                <a16:creationId xmlns:a16="http://schemas.microsoft.com/office/drawing/2014/main" id="{0274218E-3317-035E-B386-525ABD02C9B6}"/>
              </a:ext>
            </a:extLst>
          </p:cNvPr>
          <p:cNvSpPr>
            <a:spLocks noGrp="1"/>
          </p:cNvSpPr>
          <p:nvPr>
            <p:ph type="title"/>
          </p:nvPr>
        </p:nvSpPr>
        <p:spPr>
          <a:xfrm>
            <a:off x="838200" y="542925"/>
            <a:ext cx="10515600" cy="752475"/>
          </a:xfrm>
        </p:spPr>
        <p:txBody>
          <a:bodyPr/>
          <a:lstStyle/>
          <a:p>
            <a:pPr eaLnBrk="1" hangingPunct="1">
              <a:defRPr/>
            </a:pPr>
            <a:r>
              <a:rPr lang="en-US" altLang="en-US" dirty="0">
                <a:latin typeface="+mn-lt"/>
                <a:cs typeface="Arial" panose="020B0604020202020204" pitchFamily="34" charset="0"/>
              </a:rPr>
              <a:t>Omitting both SLNB and RT</a:t>
            </a:r>
          </a:p>
        </p:txBody>
      </p:sp>
      <p:sp>
        <p:nvSpPr>
          <p:cNvPr id="3" name="Content Placeholder 2">
            <a:extLst>
              <a:ext uri="{FF2B5EF4-FFF2-40B4-BE49-F238E27FC236}">
                <a16:creationId xmlns:a16="http://schemas.microsoft.com/office/drawing/2014/main" id="{E3686295-C0E5-0C02-B296-AD2BD5A42024}"/>
              </a:ext>
            </a:extLst>
          </p:cNvPr>
          <p:cNvSpPr>
            <a:spLocks noGrp="1"/>
          </p:cNvSpPr>
          <p:nvPr>
            <p:ph idx="1"/>
          </p:nvPr>
        </p:nvSpPr>
        <p:spPr>
          <a:xfrm>
            <a:off x="1007062" y="1371600"/>
            <a:ext cx="10177874" cy="4462874"/>
          </a:xfrm>
        </p:spPr>
        <p:txBody>
          <a:bodyPr>
            <a:normAutofit/>
          </a:bodyPr>
          <a:lstStyle/>
          <a:p>
            <a:pPr>
              <a:buClr>
                <a:srgbClr val="7A0000"/>
              </a:buClr>
            </a:pPr>
            <a:r>
              <a:rPr lang="en-US" dirty="0">
                <a:ea typeface="ＭＳ Ｐゴシック" pitchFamily="34" charset="-128"/>
                <a:cs typeface="Arial" panose="020B0604020202020204" pitchFamily="34" charset="0"/>
              </a:rPr>
              <a:t>Without axillary staging, patients may be limited in terms of: </a:t>
            </a:r>
          </a:p>
          <a:p>
            <a:pPr lvl="1">
              <a:buClr>
                <a:srgbClr val="7A0000"/>
              </a:buClr>
              <a:buSzPct val="125000"/>
            </a:pPr>
            <a:r>
              <a:rPr lang="en-US" dirty="0">
                <a:ea typeface="ＭＳ Ｐゴシック" pitchFamily="34" charset="-128"/>
                <a:cs typeface="Arial" panose="020B0604020202020204" pitchFamily="34" charset="0"/>
              </a:rPr>
              <a:t>Radiotherapy options such as partial breast irradiation</a:t>
            </a:r>
          </a:p>
          <a:p>
            <a:pPr lvl="1">
              <a:buClr>
                <a:srgbClr val="7A0000"/>
              </a:buClr>
              <a:buSzPct val="125000"/>
            </a:pPr>
            <a:r>
              <a:rPr lang="en-US" dirty="0">
                <a:ea typeface="ＭＳ Ｐゴシック" pitchFamily="34" charset="-128"/>
                <a:cs typeface="Arial" panose="020B0604020202020204" pitchFamily="34" charset="0"/>
              </a:rPr>
              <a:t>Clinical trials evaluating radiotherapy omission (IDEA</a:t>
            </a:r>
            <a:r>
              <a:rPr lang="en-US" baseline="30000" dirty="0">
                <a:ea typeface="ＭＳ Ｐゴシック" pitchFamily="34" charset="-128"/>
                <a:cs typeface="Arial" panose="020B0604020202020204" pitchFamily="34" charset="0"/>
              </a:rPr>
              <a:t>1</a:t>
            </a:r>
            <a:r>
              <a:rPr lang="en-US" dirty="0">
                <a:ea typeface="ＭＳ Ｐゴシック" pitchFamily="34" charset="-128"/>
                <a:cs typeface="Arial" panose="020B0604020202020204" pitchFamily="34" charset="0"/>
              </a:rPr>
              <a:t>, DEBRA</a:t>
            </a:r>
            <a:r>
              <a:rPr lang="en-US" baseline="30000" dirty="0">
                <a:ea typeface="ＭＳ Ｐゴシック" pitchFamily="34" charset="-128"/>
                <a:cs typeface="Arial" panose="020B0604020202020204" pitchFamily="34" charset="0"/>
              </a:rPr>
              <a:t>2</a:t>
            </a:r>
            <a:r>
              <a:rPr lang="en-US" dirty="0">
                <a:ea typeface="ＭＳ Ｐゴシック" pitchFamily="34" charset="-128"/>
                <a:cs typeface="Arial" panose="020B0604020202020204" pitchFamily="34" charset="0"/>
              </a:rPr>
              <a:t>)</a:t>
            </a:r>
          </a:p>
          <a:p>
            <a:pPr>
              <a:buClr>
                <a:srgbClr val="7A0000"/>
              </a:buClr>
              <a:buSzPct val="125000"/>
            </a:pPr>
            <a:r>
              <a:rPr lang="en-US" dirty="0">
                <a:ea typeface="ＭＳ Ｐゴシック" pitchFamily="34" charset="-128"/>
                <a:cs typeface="Arial" panose="020B0604020202020204" pitchFamily="34" charset="0"/>
              </a:rPr>
              <a:t>Omitting SLNB &amp; RT may be appropriate in patients ≥ 70 years</a:t>
            </a:r>
          </a:p>
          <a:p>
            <a:pPr lvl="1">
              <a:buClr>
                <a:srgbClr val="7A0000"/>
              </a:buClr>
              <a:buSzPct val="125000"/>
            </a:pPr>
            <a:r>
              <a:rPr lang="en-US" dirty="0">
                <a:ea typeface="ＭＳ Ｐゴシック" pitchFamily="34" charset="-128"/>
                <a:cs typeface="Arial" panose="020B0604020202020204" pitchFamily="34" charset="0"/>
              </a:rPr>
              <a:t>CALGB 9343 was a RCT of 636 patients age ≥ 70 with cT1cN0 HR+/Her2- tumors randomly assigned to Tamoxifen + RT versus Tamoxifen alone</a:t>
            </a:r>
          </a:p>
          <a:p>
            <a:pPr lvl="1">
              <a:buClr>
                <a:srgbClr val="7A0000"/>
              </a:buClr>
              <a:buSzPct val="125000"/>
            </a:pPr>
            <a:r>
              <a:rPr lang="en-US" dirty="0">
                <a:ea typeface="ＭＳ Ｐゴシック" pitchFamily="34" charset="-128"/>
                <a:cs typeface="Arial" panose="020B0604020202020204" pitchFamily="34" charset="0"/>
              </a:rPr>
              <a:t>2/3 of the patients had no axillary dissection</a:t>
            </a:r>
          </a:p>
          <a:p>
            <a:pPr lvl="1">
              <a:buClr>
                <a:srgbClr val="7A0000"/>
              </a:buClr>
              <a:buSzPct val="125000"/>
            </a:pPr>
            <a:r>
              <a:rPr lang="en-US" dirty="0">
                <a:ea typeface="ＭＳ Ｐゴシック" pitchFamily="34" charset="-128"/>
                <a:cs typeface="Arial" panose="020B0604020202020204" pitchFamily="34" charset="0"/>
              </a:rPr>
              <a:t>No improvement in 10-year OS or distant disease-free survival with </a:t>
            </a:r>
            <a:r>
              <a:rPr lang="en-US" dirty="0" err="1">
                <a:ea typeface="ＭＳ Ｐゴシック" pitchFamily="34" charset="-128"/>
                <a:cs typeface="Arial" panose="020B0604020202020204" pitchFamily="34" charset="0"/>
              </a:rPr>
              <a:t>TamRT</a:t>
            </a:r>
            <a:r>
              <a:rPr lang="en-US" dirty="0">
                <a:ea typeface="ＭＳ Ｐゴシック" pitchFamily="34" charset="-128"/>
                <a:cs typeface="Arial" panose="020B0604020202020204" pitchFamily="34" charset="0"/>
              </a:rPr>
              <a:t> though small improvement in locoregional control</a:t>
            </a:r>
          </a:p>
          <a:p>
            <a:pPr lvl="1">
              <a:buClr>
                <a:srgbClr val="7A0000"/>
              </a:buClr>
              <a:buSzPct val="125000"/>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
        <p:nvSpPr>
          <p:cNvPr id="4" name="TextBox 3">
            <a:extLst>
              <a:ext uri="{FF2B5EF4-FFF2-40B4-BE49-F238E27FC236}">
                <a16:creationId xmlns:a16="http://schemas.microsoft.com/office/drawing/2014/main" id="{9EDCEA27-9E7B-D501-D80E-CF501B8FB2BD}"/>
              </a:ext>
            </a:extLst>
          </p:cNvPr>
          <p:cNvSpPr txBox="1"/>
          <p:nvPr/>
        </p:nvSpPr>
        <p:spPr>
          <a:xfrm>
            <a:off x="3045541" y="5218093"/>
            <a:ext cx="6100916" cy="954107"/>
          </a:xfrm>
          <a:prstGeom prst="rect">
            <a:avLst/>
          </a:prstGeom>
          <a:noFill/>
          <a:ln>
            <a:solidFill>
              <a:schemeClr val="tx1"/>
            </a:solidFill>
          </a:ln>
        </p:spPr>
        <p:txBody>
          <a:bodyPr wrap="square">
            <a:spAutoFit/>
          </a:bodyPr>
          <a:lstStyle/>
          <a:p>
            <a:pPr marL="0" indent="0" algn="ctr">
              <a:spcBef>
                <a:spcPts val="0"/>
              </a:spcBef>
              <a:buClr>
                <a:schemeClr val="tx1">
                  <a:lumMod val="65000"/>
                  <a:lumOff val="35000"/>
                </a:schemeClr>
              </a:buClr>
              <a:buNone/>
            </a:pPr>
            <a:r>
              <a:rPr lang="en-US" sz="2800" b="1" dirty="0">
                <a:solidFill>
                  <a:schemeClr val="accent5">
                    <a:lumMod val="75000"/>
                  </a:schemeClr>
                </a:solidFill>
                <a:latin typeface="+mn-lt"/>
              </a:rPr>
              <a:t>SLNB is a staging modality that is </a:t>
            </a:r>
          </a:p>
          <a:p>
            <a:pPr marL="0" indent="0" algn="ctr">
              <a:spcBef>
                <a:spcPts val="0"/>
              </a:spcBef>
              <a:buClr>
                <a:schemeClr val="tx1">
                  <a:lumMod val="65000"/>
                  <a:lumOff val="35000"/>
                </a:schemeClr>
              </a:buClr>
              <a:buNone/>
            </a:pPr>
            <a:r>
              <a:rPr lang="en-US" sz="2800" b="1" dirty="0">
                <a:solidFill>
                  <a:schemeClr val="accent5">
                    <a:lumMod val="75000"/>
                  </a:schemeClr>
                </a:solidFill>
                <a:latin typeface="+mn-lt"/>
              </a:rPr>
              <a:t>still necessary for many patients</a:t>
            </a:r>
          </a:p>
        </p:txBody>
      </p:sp>
      <p:sp>
        <p:nvSpPr>
          <p:cNvPr id="5" name="TextBox 4">
            <a:extLst>
              <a:ext uri="{FF2B5EF4-FFF2-40B4-BE49-F238E27FC236}">
                <a16:creationId xmlns:a16="http://schemas.microsoft.com/office/drawing/2014/main" id="{A2F0E66A-4CF7-7596-530D-99E11622B37F}"/>
              </a:ext>
            </a:extLst>
          </p:cNvPr>
          <p:cNvSpPr txBox="1"/>
          <p:nvPr/>
        </p:nvSpPr>
        <p:spPr>
          <a:xfrm>
            <a:off x="7093907" y="6214646"/>
            <a:ext cx="5105400" cy="338554"/>
          </a:xfrm>
          <a:prstGeom prst="rect">
            <a:avLst/>
          </a:prstGeom>
          <a:noFill/>
        </p:spPr>
        <p:txBody>
          <a:bodyPr wrap="square" rtlCol="0">
            <a:spAutoFit/>
          </a:bodyPr>
          <a:lstStyle/>
          <a:p>
            <a:pPr>
              <a:lnSpc>
                <a:spcPct val="100000"/>
              </a:lnSpc>
              <a:spcBef>
                <a:spcPct val="0"/>
              </a:spcBef>
              <a:buFontTx/>
              <a:buNone/>
            </a:pP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Hughes K et al. </a:t>
            </a:r>
            <a:r>
              <a:rPr lang="en-US" altLang="en-US" sz="16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 2013;31(19):2382-2387.</a:t>
            </a:r>
          </a:p>
        </p:txBody>
      </p:sp>
    </p:spTree>
    <p:extLst>
      <p:ext uri="{BB962C8B-B14F-4D97-AF65-F5344CB8AC3E}">
        <p14:creationId xmlns:p14="http://schemas.microsoft.com/office/powerpoint/2010/main" val="2711628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E8688-3751-E7CE-A79F-C1CF5EDA79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61D0A1-9611-DECD-577B-C534F28D7E6B}"/>
              </a:ext>
            </a:extLst>
          </p:cNvPr>
          <p:cNvSpPr txBox="1"/>
          <p:nvPr/>
        </p:nvSpPr>
        <p:spPr>
          <a:xfrm>
            <a:off x="7093907" y="6214646"/>
            <a:ext cx="5105400" cy="338554"/>
          </a:xfrm>
          <a:prstGeom prst="rect">
            <a:avLst/>
          </a:prstGeom>
          <a:noFill/>
        </p:spPr>
        <p:txBody>
          <a:bodyPr wrap="square" rtlCol="0">
            <a:spAutoFit/>
          </a:bodyPr>
          <a:lstStyle/>
          <a:p>
            <a:pPr>
              <a:lnSpc>
                <a:spcPct val="100000"/>
              </a:lnSpc>
              <a:spcBef>
                <a:spcPct val="0"/>
              </a:spcBef>
              <a:buFontTx/>
              <a:buNone/>
            </a:pP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Park KU et al. </a:t>
            </a:r>
            <a:r>
              <a:rPr lang="en-US" altLang="en-US" sz="16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 2025;43(14):1720-1741.</a:t>
            </a:r>
          </a:p>
        </p:txBody>
      </p:sp>
      <p:pic>
        <p:nvPicPr>
          <p:cNvPr id="10" name="Picture 9">
            <a:extLst>
              <a:ext uri="{FF2B5EF4-FFF2-40B4-BE49-F238E27FC236}">
                <a16:creationId xmlns:a16="http://schemas.microsoft.com/office/drawing/2014/main" id="{64A0059E-8D61-1A5E-43C0-E4BE79572707}"/>
              </a:ext>
            </a:extLst>
          </p:cNvPr>
          <p:cNvPicPr>
            <a:picLocks noChangeAspect="1"/>
          </p:cNvPicPr>
          <p:nvPr/>
        </p:nvPicPr>
        <p:blipFill>
          <a:blip r:embed="rId2"/>
          <a:srcRect l="31249" t="25556" r="8750" b="44444"/>
          <a:stretch>
            <a:fillRect/>
          </a:stretch>
        </p:blipFill>
        <p:spPr>
          <a:xfrm>
            <a:off x="228600" y="457200"/>
            <a:ext cx="10566400" cy="2971800"/>
          </a:xfrm>
          <a:prstGeom prst="rect">
            <a:avLst/>
          </a:prstGeom>
        </p:spPr>
      </p:pic>
      <p:sp>
        <p:nvSpPr>
          <p:cNvPr id="11" name="Content Placeholder 2">
            <a:extLst>
              <a:ext uri="{FF2B5EF4-FFF2-40B4-BE49-F238E27FC236}">
                <a16:creationId xmlns:a16="http://schemas.microsoft.com/office/drawing/2014/main" id="{C91DBFD6-BD56-A91E-7DE2-DA00A129C06F}"/>
              </a:ext>
            </a:extLst>
          </p:cNvPr>
          <p:cNvSpPr>
            <a:spLocks noGrp="1"/>
          </p:cNvSpPr>
          <p:nvPr>
            <p:ph idx="1"/>
          </p:nvPr>
        </p:nvSpPr>
        <p:spPr>
          <a:xfrm>
            <a:off x="617126" y="3657600"/>
            <a:ext cx="10177874" cy="4462874"/>
          </a:xfrm>
        </p:spPr>
        <p:txBody>
          <a:bodyPr>
            <a:normAutofit/>
          </a:bodyPr>
          <a:lstStyle/>
          <a:p>
            <a:pPr>
              <a:buClr>
                <a:srgbClr val="7A0000"/>
              </a:buClr>
            </a:pPr>
            <a:r>
              <a:rPr lang="en-US" dirty="0">
                <a:ea typeface="ＭＳ Ｐゴシック" pitchFamily="34" charset="-128"/>
                <a:cs typeface="Arial" panose="020B0604020202020204" pitchFamily="34" charset="0"/>
              </a:rPr>
              <a:t>Comprehensive guidelines</a:t>
            </a:r>
          </a:p>
          <a:p>
            <a:pPr>
              <a:buClr>
                <a:srgbClr val="7A0000"/>
              </a:buClr>
              <a:buSzPct val="125000"/>
            </a:pPr>
            <a:r>
              <a:rPr lang="en-US" dirty="0">
                <a:ea typeface="ＭＳ Ｐゴシック" pitchFamily="34" charset="-128"/>
                <a:cs typeface="Arial" panose="020B0604020202020204" pitchFamily="34" charset="0"/>
              </a:rPr>
              <a:t>Omitting SLNB recommended for postmenopausal patients ≥ 50 years of age with grade 1-2, small (≤2cm) HR+/Her2- with negative axillary US findings and undergoing breast </a:t>
            </a:r>
            <a:r>
              <a:rPr lang="en-US">
                <a:ea typeface="ＭＳ Ｐゴシック" pitchFamily="34" charset="-128"/>
                <a:cs typeface="Arial" panose="020B0604020202020204" pitchFamily="34" charset="0"/>
              </a:rPr>
              <a:t>conservation therapy</a:t>
            </a:r>
            <a:endParaRPr lang="en-US" dirty="0">
              <a:ea typeface="ＭＳ Ｐゴシック" pitchFamily="34" charset="-128"/>
              <a:cs typeface="Arial" panose="020B0604020202020204" pitchFamily="34" charset="0"/>
            </a:endParaRPr>
          </a:p>
          <a:p>
            <a:pPr lvl="1">
              <a:buClr>
                <a:srgbClr val="7A0000"/>
              </a:buClr>
              <a:buSzPct val="125000"/>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a:p>
            <a:pPr eaLnBrk="1" hangingPunct="1">
              <a:defRPr/>
            </a:pPr>
            <a:endParaRPr lang="en-US" dirty="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9835240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B2855-C534-B67E-48DE-E2382818FCE1}"/>
              </a:ext>
            </a:extLst>
          </p:cNvPr>
          <p:cNvSpPr>
            <a:spLocks noGrp="1"/>
          </p:cNvSpPr>
          <p:nvPr>
            <p:ph type="ctrTitle"/>
          </p:nvPr>
        </p:nvSpPr>
        <p:spPr>
          <a:xfrm>
            <a:off x="419100" y="1905000"/>
            <a:ext cx="11353800" cy="3973689"/>
          </a:xfrm>
        </p:spPr>
        <p:txBody>
          <a:bodyPr>
            <a:noAutofit/>
          </a:bodyPr>
          <a:lstStyle/>
          <a:p>
            <a:pPr algn="ctr" eaLnBrk="1" fontAlgn="auto" hangingPunct="1">
              <a:spcAft>
                <a:spcPts val="0"/>
              </a:spcAft>
              <a:defRPr/>
            </a:pP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br>
              <a:rPr lang="en-US" altLang="en-US" sz="2800" dirty="0">
                <a:latin typeface="+mn-lt"/>
              </a:rPr>
            </a:br>
            <a:r>
              <a:rPr lang="en-US" altLang="en-US" sz="5400" i="1" dirty="0">
                <a:solidFill>
                  <a:schemeClr val="tx1"/>
                </a:solidFill>
                <a:latin typeface="+mn-lt"/>
              </a:rPr>
              <a:t>Limiting Axillary Surgery in US-Guided Biopsy Proven Nodal Metastases</a:t>
            </a:r>
            <a:br>
              <a:rPr lang="en-US" altLang="en-US" sz="6000" i="1" dirty="0">
                <a:solidFill>
                  <a:schemeClr val="tx1"/>
                </a:solidFill>
                <a:latin typeface="+mn-lt"/>
              </a:rPr>
            </a:br>
            <a:br>
              <a:rPr lang="en-US" altLang="en-US" sz="4400" i="1" dirty="0">
                <a:solidFill>
                  <a:schemeClr val="tx1"/>
                </a:solidFill>
                <a:latin typeface="+mn-lt"/>
              </a:rPr>
            </a:br>
            <a:r>
              <a:rPr lang="en-US" altLang="en-US" sz="2800" b="1" i="1" dirty="0">
                <a:solidFill>
                  <a:srgbClr val="44546A"/>
                </a:solidFill>
                <a:latin typeface="+mn-lt"/>
              </a:rPr>
              <a:t>Targeted Axillary Dissection (TAD)</a:t>
            </a:r>
            <a:br>
              <a:rPr lang="en-US" altLang="en-US" sz="2800" b="1" i="1" dirty="0">
                <a:solidFill>
                  <a:schemeClr val="tx2"/>
                </a:solidFill>
                <a:latin typeface="+mn-lt"/>
              </a:rPr>
            </a:br>
            <a:br>
              <a:rPr lang="en-US" altLang="en-US" sz="4400" i="1" dirty="0">
                <a:solidFill>
                  <a:schemeClr val="tx1"/>
                </a:solidFill>
                <a:latin typeface="+mn-lt"/>
              </a:rPr>
            </a:br>
            <a:endParaRPr lang="en-US" sz="28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3">
            <a:extLst>
              <a:ext uri="{FF2B5EF4-FFF2-40B4-BE49-F238E27FC236}">
                <a16:creationId xmlns:a16="http://schemas.microsoft.com/office/drawing/2014/main" id="{C8E37EB5-41A3-25C4-9981-719B6C2C47A1}"/>
              </a:ext>
            </a:extLst>
          </p:cNvPr>
          <p:cNvSpPr>
            <a:spLocks noChangeArrowheads="1"/>
          </p:cNvSpPr>
          <p:nvPr/>
        </p:nvSpPr>
        <p:spPr bwMode="auto">
          <a:xfrm>
            <a:off x="4348577" y="1597149"/>
            <a:ext cx="3494846" cy="4087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Clinically Negative Axillary Nodes</a:t>
            </a:r>
          </a:p>
        </p:txBody>
      </p:sp>
      <p:sp>
        <p:nvSpPr>
          <p:cNvPr id="287747" name="Line 7">
            <a:extLst>
              <a:ext uri="{FF2B5EF4-FFF2-40B4-BE49-F238E27FC236}">
                <a16:creationId xmlns:a16="http://schemas.microsoft.com/office/drawing/2014/main" id="{D771C21D-5073-56CB-739B-68720D6C635F}"/>
              </a:ext>
            </a:extLst>
          </p:cNvPr>
          <p:cNvSpPr>
            <a:spLocks noChangeShapeType="1"/>
          </p:cNvSpPr>
          <p:nvPr/>
        </p:nvSpPr>
        <p:spPr bwMode="auto">
          <a:xfrm flipH="1">
            <a:off x="3048001" y="3297338"/>
            <a:ext cx="460236" cy="61245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48" name="Rectangle 8">
            <a:extLst>
              <a:ext uri="{FF2B5EF4-FFF2-40B4-BE49-F238E27FC236}">
                <a16:creationId xmlns:a16="http://schemas.microsoft.com/office/drawing/2014/main" id="{044ECC4F-BE08-2966-BBB4-AF6795B2D849}"/>
              </a:ext>
            </a:extLst>
          </p:cNvPr>
          <p:cNvSpPr>
            <a:spLocks noChangeArrowheads="1"/>
          </p:cNvSpPr>
          <p:nvPr/>
        </p:nvSpPr>
        <p:spPr bwMode="auto">
          <a:xfrm>
            <a:off x="3245369" y="2621334"/>
            <a:ext cx="1343378" cy="6857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5000"/>
              </a:lnSpc>
              <a:spcBef>
                <a:spcPct val="0"/>
              </a:spcBef>
              <a:buFontTx/>
              <a:buNone/>
            </a:pPr>
            <a:r>
              <a:rPr lang="en-US" altLang="en-US" sz="1600" b="1" dirty="0">
                <a:solidFill>
                  <a:schemeClr val="tx1"/>
                </a:solidFill>
                <a:latin typeface="+mn-lt"/>
                <a:ea typeface="MS PGothic" panose="020B0600070205080204" pitchFamily="34" charset="-128"/>
                <a:cs typeface="Arial" panose="020B0604020202020204" pitchFamily="34" charset="0"/>
              </a:rPr>
              <a:t>GROUP 1</a:t>
            </a:r>
          </a:p>
          <a:p>
            <a:pPr algn="ctr">
              <a:lnSpc>
                <a:spcPct val="95000"/>
              </a:lnSpc>
              <a:spcBef>
                <a:spcPct val="0"/>
              </a:spcBef>
              <a:buFontTx/>
              <a:buNone/>
            </a:pPr>
            <a:r>
              <a:rPr lang="en-US" altLang="en-US" sz="2000" b="1" dirty="0">
                <a:solidFill>
                  <a:schemeClr val="tx1"/>
                </a:solidFill>
                <a:latin typeface="+mn-lt"/>
                <a:ea typeface="MS PGothic" panose="020B0600070205080204" pitchFamily="34" charset="-128"/>
                <a:cs typeface="Arial" panose="020B0604020202020204" pitchFamily="34" charset="0"/>
              </a:rPr>
              <a:t>SN + AD</a:t>
            </a:r>
          </a:p>
        </p:txBody>
      </p:sp>
      <p:sp>
        <p:nvSpPr>
          <p:cNvPr id="287749" name="Rectangle 9">
            <a:extLst>
              <a:ext uri="{FF2B5EF4-FFF2-40B4-BE49-F238E27FC236}">
                <a16:creationId xmlns:a16="http://schemas.microsoft.com/office/drawing/2014/main" id="{9F3401F4-5E1C-0614-56AB-1C27254FB00C}"/>
              </a:ext>
            </a:extLst>
          </p:cNvPr>
          <p:cNvSpPr>
            <a:spLocks noChangeArrowheads="1"/>
          </p:cNvSpPr>
          <p:nvPr/>
        </p:nvSpPr>
        <p:spPr bwMode="auto">
          <a:xfrm>
            <a:off x="9223016" y="4955241"/>
            <a:ext cx="1380066" cy="6580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Neg</a:t>
            </a:r>
          </a:p>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only)</a:t>
            </a:r>
          </a:p>
        </p:txBody>
      </p:sp>
      <p:sp>
        <p:nvSpPr>
          <p:cNvPr id="287750" name="Rectangle 10">
            <a:extLst>
              <a:ext uri="{FF2B5EF4-FFF2-40B4-BE49-F238E27FC236}">
                <a16:creationId xmlns:a16="http://schemas.microsoft.com/office/drawing/2014/main" id="{D4FD73A0-F2C5-891A-7705-495984B5A878}"/>
              </a:ext>
            </a:extLst>
          </p:cNvPr>
          <p:cNvSpPr>
            <a:spLocks noChangeArrowheads="1"/>
          </p:cNvSpPr>
          <p:nvPr/>
        </p:nvSpPr>
        <p:spPr bwMode="auto">
          <a:xfrm>
            <a:off x="7603251" y="2516827"/>
            <a:ext cx="1388350" cy="6857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5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GROUP 2</a:t>
            </a:r>
          </a:p>
          <a:p>
            <a:pPr algn="ctr">
              <a:lnSpc>
                <a:spcPct val="95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a:t>
            </a:r>
          </a:p>
        </p:txBody>
      </p:sp>
      <p:sp>
        <p:nvSpPr>
          <p:cNvPr id="287751" name="Rectangle 12">
            <a:extLst>
              <a:ext uri="{FF2B5EF4-FFF2-40B4-BE49-F238E27FC236}">
                <a16:creationId xmlns:a16="http://schemas.microsoft.com/office/drawing/2014/main" id="{E236DAA0-3094-8999-6117-8C15655ED63B}"/>
              </a:ext>
            </a:extLst>
          </p:cNvPr>
          <p:cNvSpPr>
            <a:spLocks noChangeArrowheads="1"/>
          </p:cNvSpPr>
          <p:nvPr/>
        </p:nvSpPr>
        <p:spPr bwMode="auto">
          <a:xfrm>
            <a:off x="127610" y="1895373"/>
            <a:ext cx="2493239" cy="1362962"/>
          </a:xfrm>
          <a:prstGeom prst="rect">
            <a:avLst/>
          </a:prstGeom>
          <a:noFill/>
          <a:ln w="19050">
            <a:solidFill>
              <a:srgbClr val="7A0000"/>
            </a:solidFill>
            <a:miter lim="800000"/>
            <a:headEnd/>
            <a:tailEnd/>
          </a:ln>
          <a:extLst>
            <a:ext uri="{909E8E84-426E-40DD-AFC4-6F175D3DCCD1}">
              <a14:hiddenFill xmlns:a14="http://schemas.microsoft.com/office/drawing/2010/main">
                <a:solidFill>
                  <a:srgbClr val="FFFFFF"/>
                </a:solidFill>
              </a14:hiddenFill>
            </a:ext>
          </a:extLst>
        </p:spPr>
        <p:txBody>
          <a:bodyPr lIns="160740" tIns="78965" rIns="160740" bIns="78965"/>
          <a:lstStyle>
            <a:lvl1pPr marL="166688" indent="-166688"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spcBef>
                <a:spcPct val="0"/>
              </a:spcBef>
              <a:buFontTx/>
              <a:buNone/>
            </a:pPr>
            <a:r>
              <a:rPr lang="en-US" altLang="en-US" sz="2000" b="1" dirty="0">
                <a:solidFill>
                  <a:schemeClr val="tx1"/>
                </a:solidFill>
                <a:latin typeface="+mn-lt"/>
                <a:ea typeface="MS PGothic" panose="020B0600070205080204" pitchFamily="34" charset="-128"/>
                <a:cs typeface="Arial" panose="020B0604020202020204" pitchFamily="34" charset="0"/>
              </a:rPr>
              <a:t>      </a:t>
            </a:r>
            <a:r>
              <a:rPr lang="en-US" altLang="en-US" sz="2000" b="1" u="sng" dirty="0">
                <a:solidFill>
                  <a:schemeClr val="tx1"/>
                </a:solidFill>
                <a:latin typeface="+mn-lt"/>
                <a:ea typeface="MS PGothic" panose="020B0600070205080204" pitchFamily="34" charset="-128"/>
                <a:cs typeface="Arial" panose="020B0604020202020204" pitchFamily="34" charset="0"/>
              </a:rPr>
              <a:t>Stratification</a:t>
            </a:r>
            <a:endParaRPr lang="en-US" altLang="en-US" sz="2000" b="1" dirty="0">
              <a:solidFill>
                <a:schemeClr val="tx1"/>
              </a:solidFill>
              <a:latin typeface="+mn-lt"/>
              <a:ea typeface="MS PGothic" panose="020B0600070205080204" pitchFamily="34" charset="-128"/>
              <a:cs typeface="Arial" panose="020B0604020202020204" pitchFamily="34" charset="0"/>
            </a:endParaRPr>
          </a:p>
          <a:p>
            <a:pPr>
              <a:lnSpc>
                <a:spcPct val="95000"/>
              </a:lnSpc>
              <a:spcBef>
                <a:spcPct val="0"/>
              </a:spcBef>
              <a:buClr>
                <a:srgbClr val="FFFFFF"/>
              </a:buClr>
              <a:buFontTx/>
              <a:buChar char="•"/>
            </a:pPr>
            <a:r>
              <a:rPr lang="en-US" altLang="en-US" sz="2000" b="1" dirty="0">
                <a:solidFill>
                  <a:schemeClr val="tx1"/>
                </a:solidFill>
                <a:latin typeface="+mn-lt"/>
                <a:ea typeface="MS PGothic" panose="020B0600070205080204" pitchFamily="34" charset="-128"/>
                <a:cs typeface="Arial" panose="020B0604020202020204" pitchFamily="34" charset="0"/>
              </a:rPr>
              <a:t>Age</a:t>
            </a:r>
          </a:p>
          <a:p>
            <a:pPr>
              <a:lnSpc>
                <a:spcPct val="95000"/>
              </a:lnSpc>
              <a:spcBef>
                <a:spcPct val="0"/>
              </a:spcBef>
              <a:buClr>
                <a:srgbClr val="FFFFFF"/>
              </a:buClr>
              <a:buFontTx/>
              <a:buChar char="•"/>
            </a:pPr>
            <a:r>
              <a:rPr lang="en-US" altLang="en-US" sz="2000" b="1" dirty="0">
                <a:solidFill>
                  <a:schemeClr val="tx1"/>
                </a:solidFill>
                <a:latin typeface="+mn-lt"/>
                <a:ea typeface="MS PGothic" panose="020B0600070205080204" pitchFamily="34" charset="-128"/>
                <a:cs typeface="Arial" panose="020B0604020202020204" pitchFamily="34" charset="0"/>
              </a:rPr>
              <a:t>Clinical Tumor Size</a:t>
            </a:r>
          </a:p>
          <a:p>
            <a:pPr>
              <a:lnSpc>
                <a:spcPct val="95000"/>
              </a:lnSpc>
              <a:spcBef>
                <a:spcPct val="0"/>
              </a:spcBef>
              <a:buClr>
                <a:srgbClr val="FFFFFF"/>
              </a:buClr>
              <a:buFontTx/>
              <a:buChar char="•"/>
            </a:pPr>
            <a:r>
              <a:rPr lang="en-US" altLang="en-US" sz="2000" b="1" dirty="0">
                <a:solidFill>
                  <a:schemeClr val="tx1"/>
                </a:solidFill>
                <a:latin typeface="+mn-lt"/>
                <a:ea typeface="MS PGothic" panose="020B0600070205080204" pitchFamily="34" charset="-128"/>
                <a:cs typeface="Arial" panose="020B0604020202020204" pitchFamily="34" charset="0"/>
              </a:rPr>
              <a:t>Type of Surgery</a:t>
            </a:r>
          </a:p>
        </p:txBody>
      </p:sp>
      <p:sp>
        <p:nvSpPr>
          <p:cNvPr id="287754" name="Rectangle 9">
            <a:extLst>
              <a:ext uri="{FF2B5EF4-FFF2-40B4-BE49-F238E27FC236}">
                <a16:creationId xmlns:a16="http://schemas.microsoft.com/office/drawing/2014/main" id="{19A0D1C8-5EFA-C88B-D50B-900DF98CA1E3}"/>
              </a:ext>
            </a:extLst>
          </p:cNvPr>
          <p:cNvSpPr>
            <a:spLocks noChangeArrowheads="1"/>
          </p:cNvSpPr>
          <p:nvPr/>
        </p:nvSpPr>
        <p:spPr bwMode="auto">
          <a:xfrm>
            <a:off x="6954140" y="4812533"/>
            <a:ext cx="1298221" cy="6580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pos</a:t>
            </a:r>
          </a:p>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 AD</a:t>
            </a:r>
          </a:p>
        </p:txBody>
      </p:sp>
      <p:sp>
        <p:nvSpPr>
          <p:cNvPr id="287755" name="Rectangle 9">
            <a:extLst>
              <a:ext uri="{FF2B5EF4-FFF2-40B4-BE49-F238E27FC236}">
                <a16:creationId xmlns:a16="http://schemas.microsoft.com/office/drawing/2014/main" id="{BB194318-F76A-28AC-3D31-29B0A334348C}"/>
              </a:ext>
            </a:extLst>
          </p:cNvPr>
          <p:cNvSpPr>
            <a:spLocks noChangeArrowheads="1"/>
          </p:cNvSpPr>
          <p:nvPr/>
        </p:nvSpPr>
        <p:spPr bwMode="auto">
          <a:xfrm>
            <a:off x="2389835" y="3909789"/>
            <a:ext cx="1165413" cy="4087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Pos</a:t>
            </a:r>
          </a:p>
        </p:txBody>
      </p:sp>
      <p:sp>
        <p:nvSpPr>
          <p:cNvPr id="287756" name="Rectangle 9">
            <a:extLst>
              <a:ext uri="{FF2B5EF4-FFF2-40B4-BE49-F238E27FC236}">
                <a16:creationId xmlns:a16="http://schemas.microsoft.com/office/drawing/2014/main" id="{A508338A-648F-B00A-8136-AC9C64F5E99F}"/>
              </a:ext>
            </a:extLst>
          </p:cNvPr>
          <p:cNvSpPr>
            <a:spLocks noChangeArrowheads="1"/>
          </p:cNvSpPr>
          <p:nvPr/>
        </p:nvSpPr>
        <p:spPr bwMode="auto">
          <a:xfrm>
            <a:off x="3830335" y="4114174"/>
            <a:ext cx="1343376" cy="6580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 Neg</a:t>
            </a:r>
          </a:p>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(SN+AD) </a:t>
            </a:r>
          </a:p>
        </p:txBody>
      </p:sp>
      <p:sp>
        <p:nvSpPr>
          <p:cNvPr id="287757" name="Line 13">
            <a:extLst>
              <a:ext uri="{FF2B5EF4-FFF2-40B4-BE49-F238E27FC236}">
                <a16:creationId xmlns:a16="http://schemas.microsoft.com/office/drawing/2014/main" id="{B90497C8-A468-54B8-84AD-7659714306A9}"/>
              </a:ext>
            </a:extLst>
          </p:cNvPr>
          <p:cNvSpPr>
            <a:spLocks noChangeShapeType="1"/>
          </p:cNvSpPr>
          <p:nvPr/>
        </p:nvSpPr>
        <p:spPr bwMode="auto">
          <a:xfrm>
            <a:off x="6978731" y="2576854"/>
            <a:ext cx="624521" cy="40877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58" name="Line 7">
            <a:extLst>
              <a:ext uri="{FF2B5EF4-FFF2-40B4-BE49-F238E27FC236}">
                <a16:creationId xmlns:a16="http://schemas.microsoft.com/office/drawing/2014/main" id="{5D848F9D-4704-D650-CEF4-1850BF9DB854}"/>
              </a:ext>
            </a:extLst>
          </p:cNvPr>
          <p:cNvSpPr>
            <a:spLocks noChangeShapeType="1"/>
          </p:cNvSpPr>
          <p:nvPr/>
        </p:nvSpPr>
        <p:spPr bwMode="auto">
          <a:xfrm flipH="1" flipV="1">
            <a:off x="4190702" y="3307104"/>
            <a:ext cx="398044" cy="56890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59" name="Rectangle 10">
            <a:extLst>
              <a:ext uri="{FF2B5EF4-FFF2-40B4-BE49-F238E27FC236}">
                <a16:creationId xmlns:a16="http://schemas.microsoft.com/office/drawing/2014/main" id="{644B9ABE-2E04-751A-5CDE-229CD1A02DD0}"/>
              </a:ext>
            </a:extLst>
          </p:cNvPr>
          <p:cNvSpPr>
            <a:spLocks noChangeArrowheads="1"/>
          </p:cNvSpPr>
          <p:nvPr/>
        </p:nvSpPr>
        <p:spPr bwMode="auto">
          <a:xfrm>
            <a:off x="6839185" y="3611366"/>
            <a:ext cx="2889957" cy="6857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5000"/>
              </a:lnSpc>
              <a:spcBef>
                <a:spcPct val="0"/>
              </a:spcBef>
              <a:buFontTx/>
              <a:buNone/>
            </a:pPr>
            <a:r>
              <a:rPr lang="en-US" altLang="en-US" sz="1800" b="1" dirty="0" err="1">
                <a:solidFill>
                  <a:schemeClr val="tx1"/>
                </a:solidFill>
                <a:latin typeface="+mn-lt"/>
                <a:ea typeface="MS PGothic" panose="020B0600070205080204" pitchFamily="34" charset="-128"/>
                <a:cs typeface="Arial" panose="020B0604020202020204" pitchFamily="34" charset="0"/>
              </a:rPr>
              <a:t>Intraop</a:t>
            </a:r>
            <a:r>
              <a:rPr lang="en-US" altLang="en-US" sz="1800" b="1" dirty="0">
                <a:solidFill>
                  <a:schemeClr val="tx1"/>
                </a:solidFill>
                <a:latin typeface="+mn-lt"/>
                <a:ea typeface="MS PGothic" panose="020B0600070205080204" pitchFamily="34" charset="-128"/>
                <a:cs typeface="Arial" panose="020B0604020202020204" pitchFamily="34" charset="0"/>
              </a:rPr>
              <a:t> cytology &amp; postop H&amp;E </a:t>
            </a:r>
          </a:p>
        </p:txBody>
      </p:sp>
      <p:sp>
        <p:nvSpPr>
          <p:cNvPr id="287760" name="Rectangle 9">
            <a:extLst>
              <a:ext uri="{FF2B5EF4-FFF2-40B4-BE49-F238E27FC236}">
                <a16:creationId xmlns:a16="http://schemas.microsoft.com/office/drawing/2014/main" id="{980C83B9-B507-4AFB-C09C-3CE189C14E1B}"/>
              </a:ext>
            </a:extLst>
          </p:cNvPr>
          <p:cNvSpPr>
            <a:spLocks noChangeArrowheads="1"/>
          </p:cNvSpPr>
          <p:nvPr/>
        </p:nvSpPr>
        <p:spPr bwMode="auto">
          <a:xfrm>
            <a:off x="9396582" y="5943242"/>
            <a:ext cx="1032933" cy="4087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FU</a:t>
            </a:r>
            <a:endParaRPr lang="en-US" altLang="en-US" sz="1800" b="1" u="sng" dirty="0">
              <a:solidFill>
                <a:schemeClr val="tx1"/>
              </a:solidFill>
              <a:latin typeface="+mn-lt"/>
              <a:ea typeface="MS PGothic" panose="020B0600070205080204" pitchFamily="34" charset="-128"/>
              <a:cs typeface="Arial" panose="020B0604020202020204" pitchFamily="34" charset="0"/>
            </a:endParaRPr>
          </a:p>
        </p:txBody>
      </p:sp>
      <p:sp>
        <p:nvSpPr>
          <p:cNvPr id="287761" name="Rectangle 9">
            <a:extLst>
              <a:ext uri="{FF2B5EF4-FFF2-40B4-BE49-F238E27FC236}">
                <a16:creationId xmlns:a16="http://schemas.microsoft.com/office/drawing/2014/main" id="{FCD39A1E-988B-F9C9-2D20-3DB353C3338C}"/>
              </a:ext>
            </a:extLst>
          </p:cNvPr>
          <p:cNvSpPr>
            <a:spLocks noChangeArrowheads="1"/>
          </p:cNvSpPr>
          <p:nvPr/>
        </p:nvSpPr>
        <p:spPr bwMode="auto">
          <a:xfrm>
            <a:off x="3899463" y="5066942"/>
            <a:ext cx="1117600" cy="4087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FU</a:t>
            </a:r>
            <a:endParaRPr lang="en-US" altLang="en-US" sz="1800" b="1" u="sng" dirty="0">
              <a:solidFill>
                <a:schemeClr val="tx1"/>
              </a:solidFill>
              <a:latin typeface="+mn-lt"/>
              <a:ea typeface="MS PGothic" panose="020B0600070205080204" pitchFamily="34" charset="-128"/>
              <a:cs typeface="Arial" panose="020B0604020202020204" pitchFamily="34" charset="0"/>
            </a:endParaRPr>
          </a:p>
        </p:txBody>
      </p:sp>
      <p:sp>
        <p:nvSpPr>
          <p:cNvPr id="287762" name="Line 7">
            <a:extLst>
              <a:ext uri="{FF2B5EF4-FFF2-40B4-BE49-F238E27FC236}">
                <a16:creationId xmlns:a16="http://schemas.microsoft.com/office/drawing/2014/main" id="{1B45FE50-9C4E-3D55-F8A6-CDDA09044FCE}"/>
              </a:ext>
            </a:extLst>
          </p:cNvPr>
          <p:cNvSpPr>
            <a:spLocks noChangeShapeType="1"/>
          </p:cNvSpPr>
          <p:nvPr/>
        </p:nvSpPr>
        <p:spPr bwMode="auto">
          <a:xfrm flipH="1" flipV="1">
            <a:off x="4458263" y="4772244"/>
            <a:ext cx="0" cy="2709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63" name="Line 7">
            <a:extLst>
              <a:ext uri="{FF2B5EF4-FFF2-40B4-BE49-F238E27FC236}">
                <a16:creationId xmlns:a16="http://schemas.microsoft.com/office/drawing/2014/main" id="{71C46A7D-26C1-6CB4-9DC4-63EFEDE982A4}"/>
              </a:ext>
            </a:extLst>
          </p:cNvPr>
          <p:cNvSpPr>
            <a:spLocks noChangeShapeType="1"/>
          </p:cNvSpPr>
          <p:nvPr/>
        </p:nvSpPr>
        <p:spPr bwMode="auto">
          <a:xfrm flipH="1" flipV="1">
            <a:off x="9913049" y="5619627"/>
            <a:ext cx="0" cy="27093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64" name="Line 7">
            <a:extLst>
              <a:ext uri="{FF2B5EF4-FFF2-40B4-BE49-F238E27FC236}">
                <a16:creationId xmlns:a16="http://schemas.microsoft.com/office/drawing/2014/main" id="{9A350CEE-F278-4BD2-8EF0-DD51BCEE3557}"/>
              </a:ext>
            </a:extLst>
          </p:cNvPr>
          <p:cNvSpPr>
            <a:spLocks noChangeShapeType="1"/>
          </p:cNvSpPr>
          <p:nvPr/>
        </p:nvSpPr>
        <p:spPr bwMode="auto">
          <a:xfrm flipH="1">
            <a:off x="7676442" y="4286535"/>
            <a:ext cx="248358" cy="5153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65" name="Line 7">
            <a:extLst>
              <a:ext uri="{FF2B5EF4-FFF2-40B4-BE49-F238E27FC236}">
                <a16:creationId xmlns:a16="http://schemas.microsoft.com/office/drawing/2014/main" id="{831D2D29-D56B-696C-A0AA-4E0D7AFC3BE0}"/>
              </a:ext>
            </a:extLst>
          </p:cNvPr>
          <p:cNvSpPr>
            <a:spLocks noChangeShapeType="1"/>
          </p:cNvSpPr>
          <p:nvPr/>
        </p:nvSpPr>
        <p:spPr bwMode="auto">
          <a:xfrm flipH="1" flipV="1">
            <a:off x="8895644" y="4297136"/>
            <a:ext cx="468490" cy="5153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
        <p:nvSpPr>
          <p:cNvPr id="287766" name="Line 7">
            <a:extLst>
              <a:ext uri="{FF2B5EF4-FFF2-40B4-BE49-F238E27FC236}">
                <a16:creationId xmlns:a16="http://schemas.microsoft.com/office/drawing/2014/main" id="{BA00E0C7-1BCE-3B2D-6EDE-15BDF8DE30A5}"/>
              </a:ext>
            </a:extLst>
          </p:cNvPr>
          <p:cNvSpPr>
            <a:spLocks noChangeShapeType="1"/>
          </p:cNvSpPr>
          <p:nvPr/>
        </p:nvSpPr>
        <p:spPr bwMode="auto">
          <a:xfrm flipV="1">
            <a:off x="8284164" y="3202597"/>
            <a:ext cx="0" cy="3988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dirty="0"/>
          </a:p>
        </p:txBody>
      </p:sp>
      <p:sp>
        <p:nvSpPr>
          <p:cNvPr id="287767" name="TextBox 44">
            <a:extLst>
              <a:ext uri="{FF2B5EF4-FFF2-40B4-BE49-F238E27FC236}">
                <a16:creationId xmlns:a16="http://schemas.microsoft.com/office/drawing/2014/main" id="{50AAAE76-405D-1AE8-7319-D2D10B0B2EC8}"/>
              </a:ext>
            </a:extLst>
          </p:cNvPr>
          <p:cNvSpPr txBox="1">
            <a:spLocks noChangeArrowheads="1"/>
          </p:cNvSpPr>
          <p:nvPr/>
        </p:nvSpPr>
        <p:spPr bwMode="auto">
          <a:xfrm>
            <a:off x="-304800" y="6015335"/>
            <a:ext cx="3127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20000"/>
              </a:spcBef>
              <a:buFontTx/>
              <a:buNone/>
            </a:pPr>
            <a:r>
              <a:rPr lang="en-US" altLang="en-US" i="1" dirty="0">
                <a:solidFill>
                  <a:schemeClr val="tx2"/>
                </a:solidFill>
                <a:latin typeface="Arial" panose="020B0604020202020204" pitchFamily="34" charset="0"/>
                <a:ea typeface="MS PGothic" panose="020B0600070205080204" pitchFamily="34" charset="-128"/>
                <a:cs typeface="Arial" panose="020B0604020202020204" pitchFamily="34" charset="0"/>
              </a:rPr>
              <a:t>1,975 patients</a:t>
            </a:r>
          </a:p>
        </p:txBody>
      </p:sp>
      <p:sp>
        <p:nvSpPr>
          <p:cNvPr id="287768" name="Rectangle 46">
            <a:extLst>
              <a:ext uri="{FF2B5EF4-FFF2-40B4-BE49-F238E27FC236}">
                <a16:creationId xmlns:a16="http://schemas.microsoft.com/office/drawing/2014/main" id="{AE028EDF-B1E3-B240-72B6-6C58E5E0D9C1}"/>
              </a:ext>
            </a:extLst>
          </p:cNvPr>
          <p:cNvSpPr>
            <a:spLocks noChangeArrowheads="1"/>
          </p:cNvSpPr>
          <p:nvPr/>
        </p:nvSpPr>
        <p:spPr bwMode="auto">
          <a:xfrm>
            <a:off x="3704764" y="3897273"/>
            <a:ext cx="1568969" cy="1753689"/>
          </a:xfrm>
          <a:prstGeom prst="rect">
            <a:avLst/>
          </a:prstGeom>
          <a:noFill/>
          <a:ln w="38100" algn="ctr">
            <a:solidFill>
              <a:srgbClr val="7A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endParaRPr lang="en-US" altLang="en-US" sz="2133">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287769" name="Rectangle 47">
            <a:extLst>
              <a:ext uri="{FF2B5EF4-FFF2-40B4-BE49-F238E27FC236}">
                <a16:creationId xmlns:a16="http://schemas.microsoft.com/office/drawing/2014/main" id="{C9789366-F28E-B562-49FC-17A7579E070D}"/>
              </a:ext>
            </a:extLst>
          </p:cNvPr>
          <p:cNvSpPr>
            <a:spLocks noChangeArrowheads="1"/>
          </p:cNvSpPr>
          <p:nvPr/>
        </p:nvSpPr>
        <p:spPr bwMode="auto">
          <a:xfrm>
            <a:off x="8895643" y="4812533"/>
            <a:ext cx="1924757" cy="1664467"/>
          </a:xfrm>
          <a:prstGeom prst="rect">
            <a:avLst/>
          </a:prstGeom>
          <a:noFill/>
          <a:ln w="38100" algn="ctr">
            <a:solidFill>
              <a:srgbClr val="7A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endParaRPr lang="en-US" altLang="en-US" sz="2133">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287770" name="Rectangle 3">
            <a:extLst>
              <a:ext uri="{FF2B5EF4-FFF2-40B4-BE49-F238E27FC236}">
                <a16:creationId xmlns:a16="http://schemas.microsoft.com/office/drawing/2014/main" id="{7FE86CAF-B26B-99ED-E142-91FB0B11F5E2}"/>
              </a:ext>
            </a:extLst>
          </p:cNvPr>
          <p:cNvSpPr>
            <a:spLocks noChangeArrowheads="1"/>
          </p:cNvSpPr>
          <p:nvPr/>
        </p:nvSpPr>
        <p:spPr bwMode="auto">
          <a:xfrm>
            <a:off x="5213268" y="2216851"/>
            <a:ext cx="1765463" cy="4087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160740" tIns="78965" rIns="160740" bIns="78965">
            <a:spAutoFit/>
          </a:bodyPr>
          <a:lstStyle>
            <a:lvl1pPr defTabSz="1371600">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defTabSz="137160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defTabSz="1371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defTabSz="1371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defTabSz="1371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90000"/>
              </a:lnSpc>
              <a:spcBef>
                <a:spcPct val="0"/>
              </a:spcBef>
              <a:buFontTx/>
              <a:buNone/>
            </a:pPr>
            <a:r>
              <a:rPr lang="en-US" altLang="en-US" sz="1800" b="1" dirty="0">
                <a:solidFill>
                  <a:schemeClr val="tx1"/>
                </a:solidFill>
                <a:latin typeface="+mn-lt"/>
                <a:ea typeface="MS PGothic" panose="020B0600070205080204" pitchFamily="34" charset="-128"/>
                <a:cs typeface="Arial" panose="020B0604020202020204" pitchFamily="34" charset="0"/>
              </a:rPr>
              <a:t>Randomization</a:t>
            </a:r>
          </a:p>
        </p:txBody>
      </p:sp>
      <p:sp>
        <p:nvSpPr>
          <p:cNvPr id="287771" name="TextBox 44">
            <a:extLst>
              <a:ext uri="{FF2B5EF4-FFF2-40B4-BE49-F238E27FC236}">
                <a16:creationId xmlns:a16="http://schemas.microsoft.com/office/drawing/2014/main" id="{8784D1A3-747D-2D55-1F73-B2A2B38A42D5}"/>
              </a:ext>
            </a:extLst>
          </p:cNvPr>
          <p:cNvSpPr txBox="1">
            <a:spLocks noChangeArrowheads="1"/>
          </p:cNvSpPr>
          <p:nvPr/>
        </p:nvSpPr>
        <p:spPr bwMode="auto">
          <a:xfrm>
            <a:off x="8805334" y="6806259"/>
            <a:ext cx="3127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20000"/>
              </a:spcBef>
              <a:buFontTx/>
              <a:buNone/>
            </a:pPr>
            <a:r>
              <a:rPr lang="en-US" altLang="en-US" sz="1800" i="1" dirty="0">
                <a:solidFill>
                  <a:schemeClr val="tx2"/>
                </a:solidFill>
                <a:latin typeface="Arial" panose="020B0604020202020204" pitchFamily="34" charset="0"/>
                <a:ea typeface="MS PGothic" panose="020B0600070205080204" pitchFamily="34" charset="-128"/>
                <a:cs typeface="Arial" panose="020B0604020202020204" pitchFamily="34" charset="0"/>
              </a:rPr>
              <a:t>2,011 patients</a:t>
            </a:r>
          </a:p>
        </p:txBody>
      </p:sp>
      <p:sp>
        <p:nvSpPr>
          <p:cNvPr id="28" name="Rectangle 2">
            <a:extLst>
              <a:ext uri="{FF2B5EF4-FFF2-40B4-BE49-F238E27FC236}">
                <a16:creationId xmlns:a16="http://schemas.microsoft.com/office/drawing/2014/main" id="{191412D2-9937-4BDA-8FEE-F2085FA5C3AC}"/>
              </a:ext>
            </a:extLst>
          </p:cNvPr>
          <p:cNvSpPr txBox="1">
            <a:spLocks noChangeArrowheads="1"/>
          </p:cNvSpPr>
          <p:nvPr/>
        </p:nvSpPr>
        <p:spPr>
          <a:xfrm>
            <a:off x="835376" y="618816"/>
            <a:ext cx="10521244" cy="602595"/>
          </a:xfrm>
          <a:prstGeom prst="rect">
            <a:avLst/>
          </a:prstGeom>
        </p:spPr>
        <p:txBody>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algn="ctr" eaLnBrk="1" hangingPunct="1">
              <a:defRPr/>
            </a:pPr>
            <a:r>
              <a:rPr lang="en-US" altLang="en-US" sz="3600" b="1" dirty="0">
                <a:solidFill>
                  <a:schemeClr val="tx1"/>
                </a:solidFill>
                <a:latin typeface="+mn-lt"/>
                <a:cs typeface="Arial" panose="020B0604020202020204" pitchFamily="34" charset="0"/>
              </a:rPr>
              <a:t>NSABP Protocol B-32 N = 5,611</a:t>
            </a:r>
          </a:p>
        </p:txBody>
      </p:sp>
      <p:sp>
        <p:nvSpPr>
          <p:cNvPr id="3" name="Text Box 33">
            <a:extLst>
              <a:ext uri="{FF2B5EF4-FFF2-40B4-BE49-F238E27FC236}">
                <a16:creationId xmlns:a16="http://schemas.microsoft.com/office/drawing/2014/main" id="{B1A5B311-9008-4C5B-24C5-62C667F70D8C}"/>
              </a:ext>
            </a:extLst>
          </p:cNvPr>
          <p:cNvSpPr txBox="1">
            <a:spLocks noChangeArrowheads="1"/>
          </p:cNvSpPr>
          <p:nvPr/>
        </p:nvSpPr>
        <p:spPr bwMode="auto">
          <a:xfrm>
            <a:off x="3968984" y="6067750"/>
            <a:ext cx="4254029"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DN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2010;11(10):927-33.</a:t>
            </a:r>
          </a:p>
        </p:txBody>
      </p:sp>
      <p:sp>
        <p:nvSpPr>
          <p:cNvPr id="4" name="Line 13">
            <a:extLst>
              <a:ext uri="{FF2B5EF4-FFF2-40B4-BE49-F238E27FC236}">
                <a16:creationId xmlns:a16="http://schemas.microsoft.com/office/drawing/2014/main" id="{F59B21EA-C113-BA08-522E-EA3C35828029}"/>
              </a:ext>
            </a:extLst>
          </p:cNvPr>
          <p:cNvSpPr>
            <a:spLocks noChangeShapeType="1"/>
          </p:cNvSpPr>
          <p:nvPr/>
        </p:nvSpPr>
        <p:spPr bwMode="auto">
          <a:xfrm flipH="1">
            <a:off x="4588747" y="2596089"/>
            <a:ext cx="624519" cy="42879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844"/>
          </a:p>
        </p:txBody>
      </p:sp>
    </p:spTree>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23DB98BF-F358-50C6-646E-9EC659FEC67F}"/>
              </a:ext>
            </a:extLst>
          </p:cNvPr>
          <p:cNvSpPr>
            <a:spLocks noGrp="1"/>
          </p:cNvSpPr>
          <p:nvPr>
            <p:ph type="title"/>
          </p:nvPr>
        </p:nvSpPr>
        <p:spPr>
          <a:xfrm>
            <a:off x="710259" y="482600"/>
            <a:ext cx="10771482" cy="1964267"/>
          </a:xfrm>
        </p:spPr>
        <p:txBody>
          <a:bodyPr/>
          <a:lstStyle/>
          <a:p>
            <a:pPr eaLnBrk="1" hangingPunct="1">
              <a:defRPr/>
            </a:pPr>
            <a:r>
              <a:rPr lang="en-US" altLang="en-US" dirty="0">
                <a:latin typeface="+mn-lt"/>
                <a:cs typeface="Arial" panose="020B0604020202020204" pitchFamily="34" charset="0"/>
              </a:rPr>
              <a:t>Nodal Ultrasound at Diagnosis</a:t>
            </a:r>
          </a:p>
        </p:txBody>
      </p:sp>
      <p:sp>
        <p:nvSpPr>
          <p:cNvPr id="347139" name="Content Placeholder 2">
            <a:extLst>
              <a:ext uri="{FF2B5EF4-FFF2-40B4-BE49-F238E27FC236}">
                <a16:creationId xmlns:a16="http://schemas.microsoft.com/office/drawing/2014/main" id="{FBAEB369-6C7F-6CF1-3D2F-FAC583B3EA59}"/>
              </a:ext>
            </a:extLst>
          </p:cNvPr>
          <p:cNvSpPr>
            <a:spLocks noGrp="1"/>
          </p:cNvSpPr>
          <p:nvPr>
            <p:ph idx="1"/>
          </p:nvPr>
        </p:nvSpPr>
        <p:spPr>
          <a:xfrm>
            <a:off x="683919" y="2209800"/>
            <a:ext cx="5715000" cy="4445000"/>
          </a:xfrm>
        </p:spPr>
        <p:txBody>
          <a:bodyPr/>
          <a:lstStyle/>
          <a:p>
            <a:pPr eaLnBrk="1" hangingPunct="1"/>
            <a:r>
              <a:rPr lang="en-US" altLang="en-US" dirty="0">
                <a:cs typeface="Arial" panose="020B0604020202020204" pitchFamily="34" charset="0"/>
              </a:rPr>
              <a:t>All patients with invasive disease at MD Anderson receive whole breast and regional nodal ultrasound</a:t>
            </a:r>
          </a:p>
          <a:p>
            <a:pPr marL="758623" lvl="1" eaLnBrk="1" hangingPunct="1">
              <a:buFont typeface="Arial" panose="020B0604020202020204" pitchFamily="34" charset="0"/>
              <a:buChar char="•"/>
            </a:pPr>
            <a:r>
              <a:rPr lang="en-US" altLang="en-US" dirty="0">
                <a:cs typeface="Arial" panose="020B0604020202020204" pitchFamily="34" charset="0"/>
              </a:rPr>
              <a:t>Ipsilateral axilla, internal mammary, infra and supraclavicular</a:t>
            </a:r>
          </a:p>
          <a:p>
            <a:pPr marL="758623" indent="-406405" eaLnBrk="1" hangingPunct="1">
              <a:buFont typeface="Arial" panose="020B0604020202020204" pitchFamily="34" charset="0"/>
              <a:buChar char="•"/>
            </a:pPr>
            <a:r>
              <a:rPr lang="en-US" altLang="en-US" dirty="0">
                <a:cs typeface="Arial" panose="020B0604020202020204" pitchFamily="34" charset="0"/>
              </a:rPr>
              <a:t>Minute metastatic foci can be detected</a:t>
            </a:r>
          </a:p>
        </p:txBody>
      </p:sp>
      <p:pic>
        <p:nvPicPr>
          <p:cNvPr id="347140" name="Picture 2">
            <a:extLst>
              <a:ext uri="{FF2B5EF4-FFF2-40B4-BE49-F238E27FC236}">
                <a16:creationId xmlns:a16="http://schemas.microsoft.com/office/drawing/2014/main" id="{3318221E-F3D0-FF98-FE72-49B9F82F3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9800"/>
            <a:ext cx="5203534"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1" name="TextBox 4">
            <a:extLst>
              <a:ext uri="{FF2B5EF4-FFF2-40B4-BE49-F238E27FC236}">
                <a16:creationId xmlns:a16="http://schemas.microsoft.com/office/drawing/2014/main" id="{89D779EE-24DD-B45D-40DA-5BEA6DC4931E}"/>
              </a:ext>
            </a:extLst>
          </p:cNvPr>
          <p:cNvSpPr txBox="1">
            <a:spLocks noChangeArrowheads="1"/>
          </p:cNvSpPr>
          <p:nvPr/>
        </p:nvSpPr>
        <p:spPr bwMode="auto">
          <a:xfrm>
            <a:off x="9726846" y="6070243"/>
            <a:ext cx="2367828" cy="2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1400" dirty="0">
                <a:solidFill>
                  <a:schemeClr val="tx1"/>
                </a:solidFill>
                <a:latin typeface="Tahoma" panose="020B0604030504040204" pitchFamily="34" charset="0"/>
                <a:ea typeface="MS PGothic" panose="020B0600070205080204" pitchFamily="34" charset="-128"/>
                <a:cs typeface="Arial" panose="020B0604020202020204" pitchFamily="34" charset="0"/>
              </a:rPr>
              <a:t>Courtesy Dr. Bruno </a:t>
            </a:r>
            <a:r>
              <a:rPr lang="en-US" altLang="en-US" sz="1400" dirty="0" err="1">
                <a:solidFill>
                  <a:schemeClr val="tx1"/>
                </a:solidFill>
                <a:latin typeface="Tahoma" panose="020B0604030504040204" pitchFamily="34" charset="0"/>
                <a:ea typeface="MS PGothic" panose="020B0600070205080204" pitchFamily="34" charset="-128"/>
                <a:cs typeface="Arial" panose="020B0604020202020204" pitchFamily="34" charset="0"/>
              </a:rPr>
              <a:t>Fornage</a:t>
            </a:r>
            <a:endParaRPr lang="en-US" altLang="en-US" sz="1400" dirty="0">
              <a:solidFill>
                <a:schemeClr val="tx1"/>
              </a:solidFill>
              <a:latin typeface="Tahoma" panose="020B060403050404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46D34B6C-B18E-48B8-C305-93E813129BF8}"/>
              </a:ext>
            </a:extLst>
          </p:cNvPr>
          <p:cNvSpPr>
            <a:spLocks noGrp="1"/>
          </p:cNvSpPr>
          <p:nvPr>
            <p:ph type="title"/>
          </p:nvPr>
        </p:nvSpPr>
        <p:spPr/>
        <p:txBody>
          <a:bodyPr/>
          <a:lstStyle/>
          <a:p>
            <a:pPr eaLnBrk="1" hangingPunct="1">
              <a:defRPr/>
            </a:pPr>
            <a:r>
              <a:rPr lang="en-US" altLang="en-US" dirty="0">
                <a:latin typeface="+mn-lt"/>
                <a:cs typeface="Arial" panose="020B0604020202020204" pitchFamily="34" charset="0"/>
              </a:rPr>
              <a:t>Metastatic Nodal Disease</a:t>
            </a:r>
          </a:p>
        </p:txBody>
      </p:sp>
      <p:pic>
        <p:nvPicPr>
          <p:cNvPr id="349187" name="Picture 3">
            <a:extLst>
              <a:ext uri="{FF2B5EF4-FFF2-40B4-BE49-F238E27FC236}">
                <a16:creationId xmlns:a16="http://schemas.microsoft.com/office/drawing/2014/main" id="{0EEE8FAB-87C7-BBB7-3BFB-99CF9D9A5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81" y="1515534"/>
            <a:ext cx="4999097" cy="45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9188" name="TextBox 4">
            <a:extLst>
              <a:ext uri="{FF2B5EF4-FFF2-40B4-BE49-F238E27FC236}">
                <a16:creationId xmlns:a16="http://schemas.microsoft.com/office/drawing/2014/main" id="{AA5E56C2-D27A-E6A0-6D97-CC7262A87355}"/>
              </a:ext>
            </a:extLst>
          </p:cNvPr>
          <p:cNvSpPr txBox="1">
            <a:spLocks noChangeArrowheads="1"/>
          </p:cNvSpPr>
          <p:nvPr/>
        </p:nvSpPr>
        <p:spPr bwMode="auto">
          <a:xfrm>
            <a:off x="4912087" y="6248400"/>
            <a:ext cx="2367829" cy="2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None/>
            </a:pPr>
            <a:r>
              <a:rPr lang="en-US" altLang="en-US" sz="1400" dirty="0">
                <a:solidFill>
                  <a:schemeClr val="tx1"/>
                </a:solidFill>
                <a:latin typeface="Tahoma" panose="020B0604030504040204" pitchFamily="34" charset="0"/>
                <a:ea typeface="MS PGothic" panose="020B0600070205080204" pitchFamily="34" charset="-128"/>
                <a:cs typeface="Arial" panose="020B0604020202020204" pitchFamily="34" charset="0"/>
              </a:rPr>
              <a:t>Courtesy Dr. Bruno </a:t>
            </a:r>
            <a:r>
              <a:rPr lang="en-US" altLang="en-US" sz="1400" dirty="0" err="1">
                <a:solidFill>
                  <a:schemeClr val="tx1"/>
                </a:solidFill>
                <a:latin typeface="Tahoma" panose="020B0604030504040204" pitchFamily="34" charset="0"/>
                <a:ea typeface="MS PGothic" panose="020B0600070205080204" pitchFamily="34" charset="-128"/>
                <a:cs typeface="Arial" panose="020B0604020202020204" pitchFamily="34" charset="0"/>
              </a:rPr>
              <a:t>Fornage</a:t>
            </a:r>
            <a:endParaRPr lang="en-US" altLang="en-US" sz="1400" dirty="0">
              <a:solidFill>
                <a:schemeClr val="tx1"/>
              </a:solidFill>
              <a:latin typeface="Tahoma" panose="020B0604030504040204" pitchFamily="34" charset="0"/>
              <a:ea typeface="MS PGothic" panose="020B0600070205080204" pitchFamily="34" charset="-128"/>
              <a:cs typeface="Arial" panose="020B0604020202020204" pitchFamily="34" charset="0"/>
            </a:endParaRPr>
          </a:p>
        </p:txBody>
      </p:sp>
      <p:pic>
        <p:nvPicPr>
          <p:cNvPr id="349189" name="Picture 4">
            <a:extLst>
              <a:ext uri="{FF2B5EF4-FFF2-40B4-BE49-F238E27FC236}">
                <a16:creationId xmlns:a16="http://schemas.microsoft.com/office/drawing/2014/main" id="{F01CF722-11A3-7930-5479-3F1E74F73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741" y="1515534"/>
            <a:ext cx="4814711" cy="45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AC50B91-F8C9-6E63-7EF4-5008D561C37C}"/>
              </a:ext>
            </a:extLst>
          </p:cNvPr>
          <p:cNvSpPr>
            <a:spLocks noGrp="1"/>
          </p:cNvSpPr>
          <p:nvPr>
            <p:ph type="title"/>
          </p:nvPr>
        </p:nvSpPr>
        <p:spPr/>
        <p:txBody>
          <a:bodyPr/>
          <a:lstStyle/>
          <a:p>
            <a:pPr eaLnBrk="1" hangingPunct="1">
              <a:defRPr/>
            </a:pPr>
            <a:r>
              <a:rPr lang="en-US" altLang="en-US" dirty="0">
                <a:latin typeface="+mn-lt"/>
                <a:cs typeface="Arial" panose="020B0604020202020204" pitchFamily="34" charset="0"/>
              </a:rPr>
              <a:t>Ultrasound Guided FNA</a:t>
            </a:r>
          </a:p>
        </p:txBody>
      </p:sp>
      <p:pic>
        <p:nvPicPr>
          <p:cNvPr id="351235" name="Picture 4">
            <a:extLst>
              <a:ext uri="{FF2B5EF4-FFF2-40B4-BE49-F238E27FC236}">
                <a16:creationId xmlns:a16="http://schemas.microsoft.com/office/drawing/2014/main" id="{65F5F7D3-026B-AFCF-34EE-F31507BEB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060" y="1517415"/>
            <a:ext cx="36180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2" name="Right Arrow 1">
            <a:extLst>
              <a:ext uri="{FF2B5EF4-FFF2-40B4-BE49-F238E27FC236}">
                <a16:creationId xmlns:a16="http://schemas.microsoft.com/office/drawing/2014/main" id="{C0236F33-69F3-C917-AA29-BAFEB4070092}"/>
              </a:ext>
            </a:extLst>
          </p:cNvPr>
          <p:cNvSpPr/>
          <p:nvPr/>
        </p:nvSpPr>
        <p:spPr>
          <a:xfrm>
            <a:off x="7426209" y="2333978"/>
            <a:ext cx="611481" cy="5004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87000"/>
              </a:lnSpc>
              <a:defRPr/>
            </a:pPr>
            <a:endParaRPr lang="en-US" sz="4267" b="1">
              <a:solidFill>
                <a:srgbClr val="990066"/>
              </a:solidFill>
            </a:endParaRPr>
          </a:p>
        </p:txBody>
      </p:sp>
      <p:pic>
        <p:nvPicPr>
          <p:cNvPr id="351237" name="Picture 2">
            <a:extLst>
              <a:ext uri="{FF2B5EF4-FFF2-40B4-BE49-F238E27FC236}">
                <a16:creationId xmlns:a16="http://schemas.microsoft.com/office/drawing/2014/main" id="{A7B3A35C-64E2-B10B-FEC4-CCE7AAC30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45" y="1517415"/>
            <a:ext cx="6517452" cy="504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9" name="TextBox 3">
            <a:extLst>
              <a:ext uri="{FF2B5EF4-FFF2-40B4-BE49-F238E27FC236}">
                <a16:creationId xmlns:a16="http://schemas.microsoft.com/office/drawing/2014/main" id="{9694CA00-64F6-9F9E-C1EE-558F497AD694}"/>
              </a:ext>
            </a:extLst>
          </p:cNvPr>
          <p:cNvSpPr txBox="1">
            <a:spLocks noChangeArrowheads="1"/>
          </p:cNvSpPr>
          <p:nvPr/>
        </p:nvSpPr>
        <p:spPr bwMode="auto">
          <a:xfrm>
            <a:off x="7400809" y="4249888"/>
            <a:ext cx="4739451" cy="12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87000"/>
              </a:lnSpc>
              <a:spcBef>
                <a:spcPct val="0"/>
              </a:spcBef>
              <a:buFontTx/>
              <a:buNone/>
            </a:pPr>
            <a:r>
              <a:rPr lang="en-US" altLang="en-US" sz="2844" dirty="0">
                <a:solidFill>
                  <a:schemeClr val="tx1"/>
                </a:solidFill>
                <a:latin typeface="+mn-lt"/>
                <a:ea typeface="MS PGothic" panose="020B0600070205080204" pitchFamily="34" charset="-128"/>
                <a:cs typeface="Arial" panose="020B0604020202020204" pitchFamily="34" charset="0"/>
              </a:rPr>
              <a:t>Specificity: 100%</a:t>
            </a:r>
          </a:p>
          <a:p>
            <a:pPr eaLnBrk="1" hangingPunct="1">
              <a:lnSpc>
                <a:spcPct val="87000"/>
              </a:lnSpc>
              <a:spcBef>
                <a:spcPct val="0"/>
              </a:spcBef>
              <a:buFontTx/>
              <a:buNone/>
            </a:pPr>
            <a:endParaRPr lang="en-US" altLang="en-US" sz="2844" dirty="0">
              <a:solidFill>
                <a:schemeClr val="tx1"/>
              </a:solidFill>
              <a:latin typeface="+mn-lt"/>
              <a:ea typeface="MS PGothic" panose="020B0600070205080204" pitchFamily="34" charset="-128"/>
              <a:cs typeface="Arial" panose="020B0604020202020204" pitchFamily="34" charset="0"/>
            </a:endParaRPr>
          </a:p>
          <a:p>
            <a:pPr eaLnBrk="1" hangingPunct="1">
              <a:lnSpc>
                <a:spcPct val="87000"/>
              </a:lnSpc>
              <a:spcBef>
                <a:spcPct val="0"/>
              </a:spcBef>
              <a:buFontTx/>
              <a:buNone/>
            </a:pPr>
            <a:r>
              <a:rPr lang="en-US" altLang="en-US" sz="2844" dirty="0">
                <a:solidFill>
                  <a:schemeClr val="tx1"/>
                </a:solidFill>
                <a:latin typeface="+mn-lt"/>
                <a:ea typeface="MS PGothic" panose="020B0600070205080204" pitchFamily="34" charset="-128"/>
                <a:cs typeface="Arial" panose="020B0604020202020204" pitchFamily="34" charset="0"/>
              </a:rPr>
              <a:t>Positive Predictive Value: 100%</a:t>
            </a:r>
          </a:p>
        </p:txBody>
      </p:sp>
      <p:sp>
        <p:nvSpPr>
          <p:cNvPr id="3" name="Text Box 33">
            <a:extLst>
              <a:ext uri="{FF2B5EF4-FFF2-40B4-BE49-F238E27FC236}">
                <a16:creationId xmlns:a16="http://schemas.microsoft.com/office/drawing/2014/main" id="{169D8BA6-127B-16EB-BA4B-079F4C054039}"/>
              </a:ext>
            </a:extLst>
          </p:cNvPr>
          <p:cNvSpPr txBox="1">
            <a:spLocks noChangeArrowheads="1"/>
          </p:cNvSpPr>
          <p:nvPr/>
        </p:nvSpPr>
        <p:spPr bwMode="auto">
          <a:xfrm>
            <a:off x="8096656" y="6140179"/>
            <a:ext cx="4227689"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Krishnamurthy S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Cancer.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2002;95(5):982-8.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Title 1">
            <a:extLst>
              <a:ext uri="{FF2B5EF4-FFF2-40B4-BE49-F238E27FC236}">
                <a16:creationId xmlns:a16="http://schemas.microsoft.com/office/drawing/2014/main" id="{E32D2998-F1D3-6BC5-3548-CD0AA5B0A239}"/>
              </a:ext>
            </a:extLst>
          </p:cNvPr>
          <p:cNvSpPr>
            <a:spLocks noGrp="1"/>
          </p:cNvSpPr>
          <p:nvPr>
            <p:ph type="title"/>
          </p:nvPr>
        </p:nvSpPr>
        <p:spPr>
          <a:xfrm>
            <a:off x="460022" y="2286000"/>
            <a:ext cx="11271956" cy="1964267"/>
          </a:xfrm>
        </p:spPr>
        <p:txBody>
          <a:bodyPr>
            <a:normAutofit fontScale="90000"/>
          </a:bodyPr>
          <a:lstStyle/>
          <a:p>
            <a:pPr eaLnBrk="1" hangingPunct="1">
              <a:defRPr/>
            </a:pPr>
            <a:r>
              <a:rPr lang="en-US" altLang="en-US" sz="4800" b="1" dirty="0">
                <a:latin typeface="+mn-lt"/>
                <a:cs typeface="Arial" panose="020B0604020202020204" pitchFamily="34" charset="0"/>
              </a:rPr>
              <a:t>Sentinel Node Biopsy after Preoperative Chemotherapy for </a:t>
            </a:r>
            <a:r>
              <a:rPr lang="en-US" altLang="en-US" sz="4800" b="1" u="sng" dirty="0">
                <a:latin typeface="+mn-lt"/>
                <a:cs typeface="Arial" panose="020B0604020202020204" pitchFamily="34" charset="0"/>
              </a:rPr>
              <a:t>Node Positive</a:t>
            </a:r>
            <a:r>
              <a:rPr lang="en-US" altLang="en-US" sz="4800" b="1" dirty="0">
                <a:latin typeface="+mn-lt"/>
                <a:cs typeface="Arial" panose="020B0604020202020204" pitchFamily="34" charset="0"/>
              </a:rPr>
              <a:t> Breast Cancer?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D4D760F8-1B3D-682B-55AE-EDB257D42112}"/>
              </a:ext>
            </a:extLst>
          </p:cNvPr>
          <p:cNvSpPr>
            <a:spLocks noGrp="1" noChangeArrowheads="1"/>
          </p:cNvSpPr>
          <p:nvPr>
            <p:ph type="title"/>
          </p:nvPr>
        </p:nvSpPr>
        <p:spPr/>
        <p:txBody>
          <a:bodyPr>
            <a:noAutofit/>
          </a:bodyPr>
          <a:lstStyle/>
          <a:p>
            <a:pPr eaLnBrk="1" hangingPunct="1">
              <a:defRPr/>
            </a:pPr>
            <a:r>
              <a:rPr lang="en-US" altLang="en-US" dirty="0">
                <a:latin typeface="+mn-lt"/>
                <a:cs typeface="Arial" panose="020B0604020202020204" pitchFamily="34" charset="0"/>
              </a:rPr>
              <a:t>Conversion of Axillary Metastases:</a:t>
            </a:r>
            <a:br>
              <a:rPr lang="en-US" altLang="en-US" dirty="0">
                <a:latin typeface="+mn-lt"/>
                <a:cs typeface="Arial" panose="020B0604020202020204" pitchFamily="34" charset="0"/>
              </a:rPr>
            </a:br>
            <a:r>
              <a:rPr lang="en-US" altLang="en-US" dirty="0">
                <a:latin typeface="+mn-lt"/>
                <a:cs typeface="Arial" panose="020B0604020202020204" pitchFamily="34" charset="0"/>
              </a:rPr>
              <a:t>FNA Positive to Pathologic Negative</a:t>
            </a:r>
          </a:p>
        </p:txBody>
      </p:sp>
      <p:sp>
        <p:nvSpPr>
          <p:cNvPr id="354307" name="Rectangle 1027">
            <a:extLst>
              <a:ext uri="{FF2B5EF4-FFF2-40B4-BE49-F238E27FC236}">
                <a16:creationId xmlns:a16="http://schemas.microsoft.com/office/drawing/2014/main" id="{C9CF294C-F78A-3F19-96C0-4D32377BA116}"/>
              </a:ext>
            </a:extLst>
          </p:cNvPr>
          <p:cNvSpPr>
            <a:spLocks noChangeArrowheads="1"/>
          </p:cNvSpPr>
          <p:nvPr/>
        </p:nvSpPr>
        <p:spPr bwMode="auto">
          <a:xfrm>
            <a:off x="771408" y="2049875"/>
            <a:ext cx="3753556" cy="2758252"/>
          </a:xfrm>
          <a:prstGeom prst="rect">
            <a:avLst/>
          </a:prstGeom>
          <a:solidFill>
            <a:srgbClr val="44546A"/>
          </a:solidFill>
          <a:ln w="12699">
            <a:solidFill>
              <a:schemeClr val="tx1"/>
            </a:solidFill>
            <a:miter lim="800000"/>
            <a:headEnd/>
            <a:tailEnd/>
          </a:ln>
        </p:spPr>
        <p:txBody>
          <a:bodyPr wrap="none" lIns="109126" tIns="54564" rIns="109126" bIns="5456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4267" b="1" dirty="0">
                <a:solidFill>
                  <a:schemeClr val="bg1"/>
                </a:solidFill>
                <a:latin typeface="Arial" panose="020B0604020202020204" pitchFamily="34" charset="0"/>
                <a:ea typeface="MS PGothic" panose="020B0600070205080204" pitchFamily="34" charset="-128"/>
                <a:cs typeface="Arial" panose="020B0604020202020204" pitchFamily="34" charset="0"/>
              </a:rPr>
              <a:t>POSITIVE</a:t>
            </a:r>
          </a:p>
          <a:p>
            <a:pPr algn="ctr" eaLnBrk="1" hangingPunct="1">
              <a:lnSpc>
                <a:spcPct val="87000"/>
              </a:lnSpc>
              <a:spcBef>
                <a:spcPct val="0"/>
              </a:spcBef>
              <a:buFontTx/>
              <a:buNone/>
            </a:pPr>
            <a:r>
              <a:rPr lang="en-US" altLang="en-US" sz="4267" b="1" dirty="0">
                <a:solidFill>
                  <a:schemeClr val="bg1"/>
                </a:solidFill>
                <a:latin typeface="Arial" panose="020B0604020202020204" pitchFamily="34" charset="0"/>
                <a:ea typeface="MS PGothic" panose="020B0600070205080204" pitchFamily="34" charset="-128"/>
                <a:cs typeface="Arial" panose="020B0604020202020204" pitchFamily="34" charset="0"/>
              </a:rPr>
              <a:t>191</a:t>
            </a:r>
          </a:p>
          <a:p>
            <a:pPr algn="ctr" eaLnBrk="1" hangingPunct="1">
              <a:lnSpc>
                <a:spcPct val="87000"/>
              </a:lnSpc>
              <a:spcBef>
                <a:spcPct val="0"/>
              </a:spcBef>
              <a:buFontTx/>
              <a:buNone/>
            </a:pPr>
            <a:r>
              <a:rPr lang="en-US" altLang="en-US" sz="4267" b="1" dirty="0">
                <a:solidFill>
                  <a:schemeClr val="bg1"/>
                </a:solidFill>
                <a:latin typeface="Arial" panose="020B0604020202020204" pitchFamily="34" charset="0"/>
                <a:ea typeface="MS PGothic" panose="020B0600070205080204" pitchFamily="34" charset="-128"/>
                <a:cs typeface="Arial" panose="020B0604020202020204" pitchFamily="34" charset="0"/>
              </a:rPr>
              <a:t>patients</a:t>
            </a:r>
          </a:p>
        </p:txBody>
      </p:sp>
      <p:sp>
        <p:nvSpPr>
          <p:cNvPr id="354308" name="AutoShape 1028">
            <a:extLst>
              <a:ext uri="{FF2B5EF4-FFF2-40B4-BE49-F238E27FC236}">
                <a16:creationId xmlns:a16="http://schemas.microsoft.com/office/drawing/2014/main" id="{01C7889D-A85A-FB92-78A7-9C46025FAA7F}"/>
              </a:ext>
            </a:extLst>
          </p:cNvPr>
          <p:cNvSpPr>
            <a:spLocks noChangeArrowheads="1"/>
          </p:cNvSpPr>
          <p:nvPr/>
        </p:nvSpPr>
        <p:spPr bwMode="auto">
          <a:xfrm>
            <a:off x="4959585" y="2428053"/>
            <a:ext cx="2099733" cy="2208859"/>
          </a:xfrm>
          <a:prstGeom prst="rightArrow">
            <a:avLst>
              <a:gd name="adj1" fmla="val 75009"/>
              <a:gd name="adj2" fmla="val 50014"/>
            </a:avLst>
          </a:prstGeom>
          <a:solidFill>
            <a:srgbClr val="7A0000"/>
          </a:solidFill>
          <a:ln w="12699">
            <a:solidFill>
              <a:schemeClr val="tx1"/>
            </a:solidFill>
            <a:miter lim="800000"/>
            <a:headEnd/>
            <a:tailEnd/>
          </a:ln>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1F497D"/>
              </a:solidFill>
              <a:latin typeface="Tahoma" panose="020B0604030504040204" pitchFamily="34" charset="0"/>
              <a:ea typeface="MS PGothic" panose="020B0600070205080204" pitchFamily="34" charset="-128"/>
              <a:cs typeface="Arial" panose="020B0604020202020204" pitchFamily="34" charset="0"/>
            </a:endParaRPr>
          </a:p>
        </p:txBody>
      </p:sp>
      <p:sp>
        <p:nvSpPr>
          <p:cNvPr id="354309" name="Rectangle 1029">
            <a:extLst>
              <a:ext uri="{FF2B5EF4-FFF2-40B4-BE49-F238E27FC236}">
                <a16:creationId xmlns:a16="http://schemas.microsoft.com/office/drawing/2014/main" id="{796F8EFB-121B-2ED4-0A7B-2CED140F2DB2}"/>
              </a:ext>
            </a:extLst>
          </p:cNvPr>
          <p:cNvSpPr>
            <a:spLocks noChangeArrowheads="1"/>
          </p:cNvSpPr>
          <p:nvPr/>
        </p:nvSpPr>
        <p:spPr bwMode="auto">
          <a:xfrm>
            <a:off x="7234297" y="2070571"/>
            <a:ext cx="3753555" cy="2737556"/>
          </a:xfrm>
          <a:prstGeom prst="rect">
            <a:avLst/>
          </a:prstGeom>
          <a:solidFill>
            <a:srgbClr val="44546A"/>
          </a:solidFill>
          <a:ln w="12699">
            <a:solidFill>
              <a:schemeClr val="tx1"/>
            </a:solidFill>
            <a:miter lim="800000"/>
            <a:headEnd/>
            <a:tailEnd/>
          </a:ln>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1F497D"/>
              </a:solidFill>
              <a:latin typeface="Tahoma" panose="020B0604030504040204" pitchFamily="34" charset="0"/>
              <a:ea typeface="MS PGothic" panose="020B0600070205080204" pitchFamily="34" charset="-128"/>
              <a:cs typeface="Arial" panose="020B0604020202020204" pitchFamily="34" charset="0"/>
            </a:endParaRPr>
          </a:p>
        </p:txBody>
      </p:sp>
      <p:sp>
        <p:nvSpPr>
          <p:cNvPr id="354310" name="Rectangle 1030">
            <a:extLst>
              <a:ext uri="{FF2B5EF4-FFF2-40B4-BE49-F238E27FC236}">
                <a16:creationId xmlns:a16="http://schemas.microsoft.com/office/drawing/2014/main" id="{A4FE681C-C69A-77C1-908F-039FE3B5B82B}"/>
              </a:ext>
            </a:extLst>
          </p:cNvPr>
          <p:cNvSpPr>
            <a:spLocks noChangeArrowheads="1"/>
          </p:cNvSpPr>
          <p:nvPr/>
        </p:nvSpPr>
        <p:spPr bwMode="auto">
          <a:xfrm>
            <a:off x="4990785" y="3180645"/>
            <a:ext cx="1830375" cy="55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3319" b="1" dirty="0">
                <a:solidFill>
                  <a:schemeClr val="bg1"/>
                </a:solidFill>
                <a:latin typeface="Arial" panose="020B0604020202020204" pitchFamily="34" charset="0"/>
                <a:ea typeface="MS PGothic" panose="020B0600070205080204" pitchFamily="34" charset="-128"/>
                <a:cs typeface="Arial" panose="020B0604020202020204" pitchFamily="34" charset="0"/>
              </a:rPr>
              <a:t>FAC X 4</a:t>
            </a:r>
          </a:p>
        </p:txBody>
      </p:sp>
      <p:sp>
        <p:nvSpPr>
          <p:cNvPr id="354311" name="Rectangle 1031">
            <a:extLst>
              <a:ext uri="{FF2B5EF4-FFF2-40B4-BE49-F238E27FC236}">
                <a16:creationId xmlns:a16="http://schemas.microsoft.com/office/drawing/2014/main" id="{0B9939DB-80DD-4182-E558-73F89D3241F2}"/>
              </a:ext>
            </a:extLst>
          </p:cNvPr>
          <p:cNvSpPr>
            <a:spLocks noChangeArrowheads="1"/>
          </p:cNvSpPr>
          <p:nvPr/>
        </p:nvSpPr>
        <p:spPr bwMode="auto">
          <a:xfrm>
            <a:off x="1183453" y="2333978"/>
            <a:ext cx="2895599" cy="6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1F497D"/>
              </a:solidFill>
              <a:latin typeface="Tahoma" panose="020B0604030504040204" pitchFamily="34" charset="0"/>
              <a:ea typeface="MS PGothic" panose="020B0600070205080204" pitchFamily="34" charset="-128"/>
              <a:cs typeface="Arial" panose="020B0604020202020204" pitchFamily="34" charset="0"/>
            </a:endParaRPr>
          </a:p>
        </p:txBody>
      </p:sp>
      <p:sp>
        <p:nvSpPr>
          <p:cNvPr id="354312" name="Rectangle 1032">
            <a:extLst>
              <a:ext uri="{FF2B5EF4-FFF2-40B4-BE49-F238E27FC236}">
                <a16:creationId xmlns:a16="http://schemas.microsoft.com/office/drawing/2014/main" id="{24DDBD00-112F-9D5E-BDEA-EFE304CB3A5F}"/>
              </a:ext>
            </a:extLst>
          </p:cNvPr>
          <p:cNvSpPr>
            <a:spLocks noChangeArrowheads="1"/>
          </p:cNvSpPr>
          <p:nvPr/>
        </p:nvSpPr>
        <p:spPr bwMode="auto">
          <a:xfrm>
            <a:off x="7234298" y="2435578"/>
            <a:ext cx="3636903" cy="16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3793" b="1" dirty="0">
                <a:solidFill>
                  <a:schemeClr val="bg1"/>
                </a:solidFill>
                <a:latin typeface="Arial" panose="020B0604020202020204" pitchFamily="34" charset="0"/>
                <a:ea typeface="MS PGothic" panose="020B0600070205080204" pitchFamily="34" charset="-128"/>
                <a:cs typeface="Arial" panose="020B0604020202020204" pitchFamily="34" charset="0"/>
              </a:rPr>
              <a:t>Pathologic</a:t>
            </a:r>
            <a:endParaRPr lang="en-US" altLang="en-US" sz="4267" b="1"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ctr" eaLnBrk="1" hangingPunct="1">
              <a:lnSpc>
                <a:spcPct val="87000"/>
              </a:lnSpc>
              <a:spcBef>
                <a:spcPct val="0"/>
              </a:spcBef>
              <a:buFontTx/>
              <a:buNone/>
            </a:pPr>
            <a:r>
              <a:rPr lang="en-US" altLang="en-US" sz="4267" b="1" dirty="0">
                <a:solidFill>
                  <a:schemeClr val="bg1"/>
                </a:solidFill>
                <a:latin typeface="Arial" panose="020B0604020202020204" pitchFamily="34" charset="0"/>
                <a:ea typeface="MS PGothic" panose="020B0600070205080204" pitchFamily="34" charset="-128"/>
                <a:cs typeface="Arial" panose="020B0604020202020204" pitchFamily="34" charset="0"/>
              </a:rPr>
              <a:t>NEGATIVE</a:t>
            </a:r>
          </a:p>
          <a:p>
            <a:pPr algn="ctr" eaLnBrk="1" hangingPunct="1">
              <a:lnSpc>
                <a:spcPct val="87000"/>
              </a:lnSpc>
              <a:spcBef>
                <a:spcPct val="0"/>
              </a:spcBef>
              <a:buFontTx/>
              <a:buNone/>
            </a:pPr>
            <a:r>
              <a:rPr lang="en-US" altLang="en-US" sz="3319" b="1" dirty="0">
                <a:solidFill>
                  <a:schemeClr val="bg1"/>
                </a:solidFill>
                <a:latin typeface="Arial" panose="020B0604020202020204" pitchFamily="34" charset="0"/>
                <a:ea typeface="MS PGothic" panose="020B0600070205080204" pitchFamily="34" charset="-128"/>
                <a:cs typeface="Arial" panose="020B0604020202020204" pitchFamily="34" charset="0"/>
              </a:rPr>
              <a:t>43 patients</a:t>
            </a:r>
          </a:p>
        </p:txBody>
      </p:sp>
      <p:sp>
        <p:nvSpPr>
          <p:cNvPr id="354313" name="Rectangle 1033">
            <a:extLst>
              <a:ext uri="{FF2B5EF4-FFF2-40B4-BE49-F238E27FC236}">
                <a16:creationId xmlns:a16="http://schemas.microsoft.com/office/drawing/2014/main" id="{6E483B20-EC4B-36C5-EEB2-3359A1C93A95}"/>
              </a:ext>
            </a:extLst>
          </p:cNvPr>
          <p:cNvSpPr>
            <a:spLocks noChangeArrowheads="1"/>
          </p:cNvSpPr>
          <p:nvPr/>
        </p:nvSpPr>
        <p:spPr bwMode="auto">
          <a:xfrm>
            <a:off x="5258774" y="4849087"/>
            <a:ext cx="1294395" cy="754666"/>
          </a:xfrm>
          <a:prstGeom prst="rect">
            <a:avLst/>
          </a:prstGeom>
          <a:noFill/>
          <a:ln w="28575">
            <a:solidFill>
              <a:srgbClr val="7A0000"/>
            </a:solidFill>
            <a:miter lim="800000"/>
            <a:headEnd/>
            <a:tailEnd/>
          </a:ln>
          <a:extLst>
            <a:ext uri="{909E8E84-426E-40DD-AFC4-6F175D3DCCD1}">
              <a14:hiddenFill xmlns:a14="http://schemas.microsoft.com/office/drawing/2010/main">
                <a:solidFill>
                  <a:srgbClr val="FFFFFF"/>
                </a:solidFill>
              </a14:hiddenFill>
            </a:ext>
          </a:extLst>
        </p:spPr>
        <p:txBody>
          <a:bodyPr wrap="none"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4800" b="1" dirty="0">
                <a:solidFill>
                  <a:srgbClr val="7A0000"/>
                </a:solidFill>
                <a:latin typeface="+mn-lt"/>
                <a:ea typeface="MS PGothic" panose="020B0600070205080204" pitchFamily="34" charset="-128"/>
                <a:cs typeface="Arial" panose="020B0604020202020204" pitchFamily="34" charset="0"/>
              </a:rPr>
              <a:t>23%</a:t>
            </a:r>
          </a:p>
        </p:txBody>
      </p:sp>
      <p:sp>
        <p:nvSpPr>
          <p:cNvPr id="354314" name="Text Box 1034">
            <a:extLst>
              <a:ext uri="{FF2B5EF4-FFF2-40B4-BE49-F238E27FC236}">
                <a16:creationId xmlns:a16="http://schemas.microsoft.com/office/drawing/2014/main" id="{2C8C2BD9-2EBC-C76F-FC00-1CB84E2F78AE}"/>
              </a:ext>
            </a:extLst>
          </p:cNvPr>
          <p:cNvSpPr txBox="1">
            <a:spLocks noChangeArrowheads="1"/>
          </p:cNvSpPr>
          <p:nvPr/>
        </p:nvSpPr>
        <p:spPr bwMode="auto">
          <a:xfrm>
            <a:off x="2144889" y="5720053"/>
            <a:ext cx="7902222" cy="52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3200" i="1" dirty="0">
                <a:solidFill>
                  <a:srgbClr val="000000"/>
                </a:solidFill>
                <a:latin typeface="+mn-lt"/>
                <a:ea typeface="MS PGothic" panose="020B0600070205080204" pitchFamily="34" charset="-128"/>
                <a:cs typeface="Arial" panose="020B0604020202020204" pitchFamily="34" charset="0"/>
              </a:rPr>
              <a:t>Median # LNs Removed = 16</a:t>
            </a:r>
            <a:endParaRPr lang="en-US" altLang="en-US" sz="3600" dirty="0">
              <a:solidFill>
                <a:srgbClr val="000000"/>
              </a:solidFill>
              <a:latin typeface="+mn-lt"/>
              <a:ea typeface="MS PGothic" panose="020B0600070205080204" pitchFamily="34" charset="-128"/>
              <a:cs typeface="Arial" panose="020B0604020202020204" pitchFamily="34" charset="0"/>
            </a:endParaRPr>
          </a:p>
        </p:txBody>
      </p:sp>
      <p:sp>
        <p:nvSpPr>
          <p:cNvPr id="2" name="Text Box 33">
            <a:extLst>
              <a:ext uri="{FF2B5EF4-FFF2-40B4-BE49-F238E27FC236}">
                <a16:creationId xmlns:a16="http://schemas.microsoft.com/office/drawing/2014/main" id="{B3350EBC-E7E0-5C2D-E242-17CC0108B680}"/>
              </a:ext>
            </a:extLst>
          </p:cNvPr>
          <p:cNvSpPr txBox="1">
            <a:spLocks noChangeArrowheads="1"/>
          </p:cNvSpPr>
          <p:nvPr/>
        </p:nvSpPr>
        <p:spPr bwMode="auto">
          <a:xfrm>
            <a:off x="3421474" y="6242119"/>
            <a:ext cx="5349051"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Kuerer</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HM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1999;230(1):72-8.</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a:extLst>
              <a:ext uri="{FF2B5EF4-FFF2-40B4-BE49-F238E27FC236}">
                <a16:creationId xmlns:a16="http://schemas.microsoft.com/office/drawing/2014/main" id="{EAF89D67-6351-E5BD-F502-FFBF2429AA3A}"/>
              </a:ext>
            </a:extLst>
          </p:cNvPr>
          <p:cNvSpPr>
            <a:spLocks noChangeArrowheads="1"/>
          </p:cNvSpPr>
          <p:nvPr/>
        </p:nvSpPr>
        <p:spPr bwMode="auto">
          <a:xfrm>
            <a:off x="771408" y="2049875"/>
            <a:ext cx="3753556" cy="2758252"/>
          </a:xfrm>
          <a:prstGeom prst="rect">
            <a:avLst/>
          </a:prstGeom>
          <a:solidFill>
            <a:srgbClr val="44546A"/>
          </a:solidFill>
          <a:ln w="12699">
            <a:solidFill>
              <a:schemeClr val="tx1"/>
            </a:solidFill>
            <a:miter lim="800000"/>
            <a:headEnd/>
            <a:tailEnd/>
          </a:ln>
        </p:spPr>
        <p:txBody>
          <a:bodyPr wrap="none" lIns="109126" tIns="54564" rIns="109126" bIns="54564"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4267" b="1" dirty="0">
                <a:solidFill>
                  <a:srgbClr val="FFFFFF"/>
                </a:solidFill>
                <a:latin typeface="Arial" panose="020B0604020202020204" pitchFamily="34" charset="0"/>
                <a:ea typeface="MS PGothic" panose="020B0600070205080204" pitchFamily="34" charset="-128"/>
                <a:cs typeface="Arial" panose="020B0604020202020204" pitchFamily="34" charset="0"/>
              </a:rPr>
              <a:t>POSITIVE</a:t>
            </a:r>
          </a:p>
          <a:p>
            <a:pPr algn="ctr" eaLnBrk="1" hangingPunct="1">
              <a:lnSpc>
                <a:spcPct val="87000"/>
              </a:lnSpc>
              <a:spcBef>
                <a:spcPct val="0"/>
              </a:spcBef>
              <a:buFontTx/>
              <a:buNone/>
            </a:pPr>
            <a:r>
              <a:rPr lang="en-US" altLang="en-US" sz="4267" b="1" dirty="0">
                <a:solidFill>
                  <a:srgbClr val="FFFFFF"/>
                </a:solidFill>
                <a:latin typeface="Arial" panose="020B0604020202020204" pitchFamily="34" charset="0"/>
                <a:ea typeface="MS PGothic" panose="020B0600070205080204" pitchFamily="34" charset="-128"/>
                <a:cs typeface="Arial" panose="020B0604020202020204" pitchFamily="34" charset="0"/>
              </a:rPr>
              <a:t>109</a:t>
            </a:r>
          </a:p>
          <a:p>
            <a:pPr algn="ctr" eaLnBrk="1" hangingPunct="1">
              <a:lnSpc>
                <a:spcPct val="87000"/>
              </a:lnSpc>
              <a:spcBef>
                <a:spcPct val="0"/>
              </a:spcBef>
              <a:buFontTx/>
              <a:buNone/>
            </a:pPr>
            <a:r>
              <a:rPr lang="en-US" altLang="en-US" sz="4267" b="1" dirty="0">
                <a:solidFill>
                  <a:srgbClr val="FFFFFF"/>
                </a:solidFill>
                <a:latin typeface="Arial" panose="020B0604020202020204" pitchFamily="34" charset="0"/>
                <a:ea typeface="MS PGothic" panose="020B0600070205080204" pitchFamily="34" charset="-128"/>
                <a:cs typeface="Arial" panose="020B0604020202020204" pitchFamily="34" charset="0"/>
              </a:rPr>
              <a:t>patients</a:t>
            </a:r>
          </a:p>
        </p:txBody>
      </p:sp>
      <p:sp>
        <p:nvSpPr>
          <p:cNvPr id="356356" name="AutoShape 4">
            <a:extLst>
              <a:ext uri="{FF2B5EF4-FFF2-40B4-BE49-F238E27FC236}">
                <a16:creationId xmlns:a16="http://schemas.microsoft.com/office/drawing/2014/main" id="{FF4B588C-4D80-71D8-C621-2CFDB50CEEE3}"/>
              </a:ext>
            </a:extLst>
          </p:cNvPr>
          <p:cNvSpPr>
            <a:spLocks noChangeArrowheads="1"/>
          </p:cNvSpPr>
          <p:nvPr/>
        </p:nvSpPr>
        <p:spPr bwMode="auto">
          <a:xfrm>
            <a:off x="4775200" y="2428053"/>
            <a:ext cx="2438400" cy="2208859"/>
          </a:xfrm>
          <a:prstGeom prst="rightArrow">
            <a:avLst>
              <a:gd name="adj1" fmla="val 75009"/>
              <a:gd name="adj2" fmla="val 50014"/>
            </a:avLst>
          </a:prstGeom>
          <a:solidFill>
            <a:srgbClr val="7A0000"/>
          </a:solidFill>
          <a:ln w="12699">
            <a:solidFill>
              <a:schemeClr val="tx1"/>
            </a:solidFill>
            <a:miter lim="800000"/>
            <a:headEnd/>
            <a:tailEnd/>
          </a:ln>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56357" name="Rectangle 5">
            <a:extLst>
              <a:ext uri="{FF2B5EF4-FFF2-40B4-BE49-F238E27FC236}">
                <a16:creationId xmlns:a16="http://schemas.microsoft.com/office/drawing/2014/main" id="{1A6CFA1E-2792-EEE2-24F6-6CCE2AEC2D2E}"/>
              </a:ext>
            </a:extLst>
          </p:cNvPr>
          <p:cNvSpPr>
            <a:spLocks noChangeArrowheads="1"/>
          </p:cNvSpPr>
          <p:nvPr/>
        </p:nvSpPr>
        <p:spPr bwMode="auto">
          <a:xfrm>
            <a:off x="7234297" y="2070571"/>
            <a:ext cx="3753555" cy="2737556"/>
          </a:xfrm>
          <a:prstGeom prst="rect">
            <a:avLst/>
          </a:prstGeom>
          <a:solidFill>
            <a:srgbClr val="44546A"/>
          </a:solidFill>
          <a:ln w="12699">
            <a:solidFill>
              <a:schemeClr val="tx1"/>
            </a:solidFill>
            <a:miter lim="800000"/>
            <a:headEnd/>
            <a:tailEnd/>
          </a:ln>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56358" name="Rectangle 6">
            <a:extLst>
              <a:ext uri="{FF2B5EF4-FFF2-40B4-BE49-F238E27FC236}">
                <a16:creationId xmlns:a16="http://schemas.microsoft.com/office/drawing/2014/main" id="{60FD4CA8-AF5E-0C31-1D24-C3B13D9E0C67}"/>
              </a:ext>
            </a:extLst>
          </p:cNvPr>
          <p:cNvSpPr>
            <a:spLocks noChangeArrowheads="1"/>
          </p:cNvSpPr>
          <p:nvPr/>
        </p:nvSpPr>
        <p:spPr bwMode="auto">
          <a:xfrm>
            <a:off x="4805725" y="3158067"/>
            <a:ext cx="2095127" cy="74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2370" b="1" dirty="0">
                <a:solidFill>
                  <a:srgbClr val="FFFFFF"/>
                </a:solidFill>
                <a:latin typeface="Arial" panose="020B0604020202020204" pitchFamily="34" charset="0"/>
                <a:ea typeface="MS PGothic" panose="020B0600070205080204" pitchFamily="34" charset="-128"/>
                <a:cs typeface="Arial" panose="020B0604020202020204" pitchFamily="34" charset="0"/>
              </a:rPr>
              <a:t>Trastuzumab</a:t>
            </a:r>
          </a:p>
          <a:p>
            <a:pPr algn="ctr" eaLnBrk="1" hangingPunct="1">
              <a:lnSpc>
                <a:spcPct val="87000"/>
              </a:lnSpc>
              <a:spcBef>
                <a:spcPct val="0"/>
              </a:spcBef>
              <a:buFontTx/>
              <a:buNone/>
            </a:pPr>
            <a:r>
              <a:rPr lang="en-US" altLang="en-US" sz="2370" b="1" dirty="0">
                <a:solidFill>
                  <a:srgbClr val="FFFFFF"/>
                </a:solidFill>
                <a:latin typeface="Arial" panose="020B0604020202020204" pitchFamily="34" charset="0"/>
                <a:ea typeface="MS PGothic" panose="020B0600070205080204" pitchFamily="34" charset="-128"/>
                <a:cs typeface="Arial" panose="020B0604020202020204" pitchFamily="34" charset="0"/>
              </a:rPr>
              <a:t>+ A or T</a:t>
            </a:r>
          </a:p>
        </p:txBody>
      </p:sp>
      <p:sp>
        <p:nvSpPr>
          <p:cNvPr id="356359" name="Rectangle 7">
            <a:extLst>
              <a:ext uri="{FF2B5EF4-FFF2-40B4-BE49-F238E27FC236}">
                <a16:creationId xmlns:a16="http://schemas.microsoft.com/office/drawing/2014/main" id="{CF0B4516-DD25-87BB-04DE-5D18F42079B1}"/>
              </a:ext>
            </a:extLst>
          </p:cNvPr>
          <p:cNvSpPr>
            <a:spLocks noChangeArrowheads="1"/>
          </p:cNvSpPr>
          <p:nvPr/>
        </p:nvSpPr>
        <p:spPr bwMode="auto">
          <a:xfrm>
            <a:off x="1183453" y="2333978"/>
            <a:ext cx="2895599" cy="61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endParaRPr lang="en-US" altLang="en-US" sz="4267" b="1">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56360" name="Rectangle 8">
            <a:extLst>
              <a:ext uri="{FF2B5EF4-FFF2-40B4-BE49-F238E27FC236}">
                <a16:creationId xmlns:a16="http://schemas.microsoft.com/office/drawing/2014/main" id="{F65ED5B0-F3C2-17E7-EA33-0E3F9559A270}"/>
              </a:ext>
            </a:extLst>
          </p:cNvPr>
          <p:cNvSpPr>
            <a:spLocks noChangeArrowheads="1"/>
          </p:cNvSpPr>
          <p:nvPr/>
        </p:nvSpPr>
        <p:spPr bwMode="auto">
          <a:xfrm>
            <a:off x="7595542" y="2435579"/>
            <a:ext cx="3089393" cy="157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3793" b="1">
                <a:solidFill>
                  <a:srgbClr val="FFFFFF"/>
                </a:solidFill>
                <a:latin typeface="Arial" panose="020B0604020202020204" pitchFamily="34" charset="0"/>
                <a:ea typeface="MS PGothic" panose="020B0600070205080204" pitchFamily="34" charset="-128"/>
                <a:cs typeface="Arial" panose="020B0604020202020204" pitchFamily="34" charset="0"/>
              </a:rPr>
              <a:t>Pathologic</a:t>
            </a:r>
          </a:p>
          <a:p>
            <a:pPr algn="ctr" eaLnBrk="1" hangingPunct="1">
              <a:lnSpc>
                <a:spcPct val="87000"/>
              </a:lnSpc>
              <a:spcBef>
                <a:spcPct val="0"/>
              </a:spcBef>
              <a:buFontTx/>
              <a:buNone/>
            </a:pPr>
            <a:r>
              <a:rPr lang="en-US" altLang="en-US" sz="3793" b="1">
                <a:solidFill>
                  <a:srgbClr val="FFFFFF"/>
                </a:solidFill>
                <a:latin typeface="Arial" panose="020B0604020202020204" pitchFamily="34" charset="0"/>
                <a:ea typeface="MS PGothic" panose="020B0600070205080204" pitchFamily="34" charset="-128"/>
                <a:cs typeface="Arial" panose="020B0604020202020204" pitchFamily="34" charset="0"/>
              </a:rPr>
              <a:t>NEGATIVE</a:t>
            </a:r>
          </a:p>
          <a:p>
            <a:pPr algn="ctr" eaLnBrk="1" hangingPunct="1">
              <a:lnSpc>
                <a:spcPct val="87000"/>
              </a:lnSpc>
              <a:spcBef>
                <a:spcPct val="0"/>
              </a:spcBef>
              <a:buFontTx/>
              <a:buNone/>
            </a:pPr>
            <a:r>
              <a:rPr lang="en-US" altLang="en-US" sz="3319" b="1">
                <a:solidFill>
                  <a:srgbClr val="FFFFFF"/>
                </a:solidFill>
                <a:latin typeface="Arial" panose="020B0604020202020204" pitchFamily="34" charset="0"/>
                <a:ea typeface="MS PGothic" panose="020B0600070205080204" pitchFamily="34" charset="-128"/>
                <a:cs typeface="Arial" panose="020B0604020202020204" pitchFamily="34" charset="0"/>
              </a:rPr>
              <a:t>81 patients</a:t>
            </a:r>
          </a:p>
        </p:txBody>
      </p:sp>
      <p:sp>
        <p:nvSpPr>
          <p:cNvPr id="356361" name="Rectangle 9">
            <a:extLst>
              <a:ext uri="{FF2B5EF4-FFF2-40B4-BE49-F238E27FC236}">
                <a16:creationId xmlns:a16="http://schemas.microsoft.com/office/drawing/2014/main" id="{08B54225-3EC5-CF50-862A-585F682C8C8D}"/>
              </a:ext>
            </a:extLst>
          </p:cNvPr>
          <p:cNvSpPr>
            <a:spLocks noChangeArrowheads="1"/>
          </p:cNvSpPr>
          <p:nvPr/>
        </p:nvSpPr>
        <p:spPr bwMode="auto">
          <a:xfrm>
            <a:off x="4921557" y="4808127"/>
            <a:ext cx="1863461" cy="967031"/>
          </a:xfrm>
          <a:prstGeom prst="rect">
            <a:avLst/>
          </a:prstGeom>
          <a:noFill/>
          <a:ln w="28575">
            <a:solidFill>
              <a:srgbClr val="7A0000"/>
            </a:solidFill>
            <a:miter lim="800000"/>
            <a:headEnd/>
            <a:tailEnd/>
          </a:ln>
          <a:extLst>
            <a:ext uri="{909E8E84-426E-40DD-AFC4-6F175D3DCCD1}">
              <a14:hiddenFill xmlns:a14="http://schemas.microsoft.com/office/drawing/2010/main">
                <a:solidFill>
                  <a:srgbClr val="FFFFFF"/>
                </a:solidFill>
              </a14:hiddenFill>
            </a:ext>
          </a:extLst>
        </p:spPr>
        <p:txBody>
          <a:bodyPr wrap="none"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6400" b="1" dirty="0">
                <a:solidFill>
                  <a:srgbClr val="7A0000"/>
                </a:solidFill>
                <a:latin typeface="Arial" panose="020B0604020202020204" pitchFamily="34" charset="0"/>
                <a:ea typeface="MS PGothic" panose="020B0600070205080204" pitchFamily="34" charset="-128"/>
                <a:cs typeface="Arial" panose="020B0604020202020204" pitchFamily="34" charset="0"/>
              </a:rPr>
              <a:t>74%</a:t>
            </a:r>
          </a:p>
        </p:txBody>
      </p:sp>
      <p:sp>
        <p:nvSpPr>
          <p:cNvPr id="356362" name="Text Box 10">
            <a:extLst>
              <a:ext uri="{FF2B5EF4-FFF2-40B4-BE49-F238E27FC236}">
                <a16:creationId xmlns:a16="http://schemas.microsoft.com/office/drawing/2014/main" id="{C271E906-0304-0462-6AD5-D5C05603D20F}"/>
              </a:ext>
            </a:extLst>
          </p:cNvPr>
          <p:cNvSpPr txBox="1">
            <a:spLocks noChangeArrowheads="1"/>
          </p:cNvSpPr>
          <p:nvPr/>
        </p:nvSpPr>
        <p:spPr bwMode="auto">
          <a:xfrm>
            <a:off x="2286000" y="5808405"/>
            <a:ext cx="7620000" cy="46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2800" i="1" dirty="0">
                <a:solidFill>
                  <a:schemeClr val="tx1"/>
                </a:solidFill>
                <a:latin typeface="Arial" panose="020B0604020202020204" pitchFamily="34" charset="0"/>
                <a:ea typeface="MS PGothic" panose="020B0600070205080204" pitchFamily="34" charset="-128"/>
                <a:cs typeface="Arial" panose="020B0604020202020204" pitchFamily="34" charset="0"/>
              </a:rPr>
              <a:t>Median # LNs Removed = 19</a:t>
            </a:r>
            <a:endParaRPr lang="en-US" altLang="en-US" sz="3200" dirty="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sp>
        <p:nvSpPr>
          <p:cNvPr id="356364" name="Rectangle 6">
            <a:extLst>
              <a:ext uri="{FF2B5EF4-FFF2-40B4-BE49-F238E27FC236}">
                <a16:creationId xmlns:a16="http://schemas.microsoft.com/office/drawing/2014/main" id="{BAFCA474-E508-9C3E-7F18-A15FF03D27E4}"/>
              </a:ext>
            </a:extLst>
          </p:cNvPr>
          <p:cNvSpPr>
            <a:spLocks noChangeArrowheads="1"/>
          </p:cNvSpPr>
          <p:nvPr/>
        </p:nvSpPr>
        <p:spPr bwMode="auto">
          <a:xfrm>
            <a:off x="1624008" y="4873978"/>
            <a:ext cx="2001319" cy="68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126" tIns="54564" rIns="109126" bIns="5456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87000"/>
              </a:lnSpc>
              <a:spcBef>
                <a:spcPct val="0"/>
              </a:spcBef>
              <a:buFontTx/>
              <a:buNone/>
            </a:pPr>
            <a:r>
              <a:rPr lang="en-US" altLang="en-US" sz="4267" b="1" dirty="0">
                <a:solidFill>
                  <a:srgbClr val="7A0000"/>
                </a:solidFill>
                <a:latin typeface="Arial" panose="020B0604020202020204" pitchFamily="34" charset="0"/>
                <a:ea typeface="MS PGothic" panose="020B0600070205080204" pitchFamily="34" charset="-128"/>
                <a:cs typeface="Arial" panose="020B0604020202020204" pitchFamily="34" charset="0"/>
              </a:rPr>
              <a:t>HER2+</a:t>
            </a:r>
          </a:p>
        </p:txBody>
      </p:sp>
      <p:sp>
        <p:nvSpPr>
          <p:cNvPr id="7" name="Rectangle 1026">
            <a:extLst>
              <a:ext uri="{FF2B5EF4-FFF2-40B4-BE49-F238E27FC236}">
                <a16:creationId xmlns:a16="http://schemas.microsoft.com/office/drawing/2014/main" id="{026CC674-500D-7052-ED51-8FF664BC7C0B}"/>
              </a:ext>
            </a:extLst>
          </p:cNvPr>
          <p:cNvSpPr>
            <a:spLocks noGrp="1" noChangeArrowheads="1"/>
          </p:cNvSpPr>
          <p:nvPr>
            <p:ph type="title"/>
          </p:nvPr>
        </p:nvSpPr>
        <p:spPr>
          <a:xfrm>
            <a:off x="710259" y="745109"/>
            <a:ext cx="10771482" cy="1223330"/>
          </a:xfrm>
        </p:spPr>
        <p:txBody>
          <a:bodyPr>
            <a:normAutofit/>
          </a:bodyPr>
          <a:lstStyle/>
          <a:p>
            <a:pPr eaLnBrk="1" hangingPunct="1">
              <a:defRPr/>
            </a:pPr>
            <a:r>
              <a:rPr lang="en-US" altLang="en-US" dirty="0">
                <a:latin typeface="+mn-lt"/>
                <a:cs typeface="Arial" panose="020B0604020202020204" pitchFamily="34" charset="0"/>
              </a:rPr>
              <a:t>Conversion of Axillary Metastases:</a:t>
            </a:r>
            <a:br>
              <a:rPr lang="en-US" altLang="en-US" dirty="0">
                <a:latin typeface="+mn-lt"/>
                <a:cs typeface="Arial" panose="020B0604020202020204" pitchFamily="34" charset="0"/>
              </a:rPr>
            </a:br>
            <a:r>
              <a:rPr lang="en-US" altLang="en-US" dirty="0">
                <a:latin typeface="+mn-lt"/>
                <a:cs typeface="Arial" panose="020B0604020202020204" pitchFamily="34" charset="0"/>
              </a:rPr>
              <a:t> FNA Positive to Pathologic Negative</a:t>
            </a:r>
          </a:p>
        </p:txBody>
      </p:sp>
      <p:sp>
        <p:nvSpPr>
          <p:cNvPr id="8" name="Text Box 33">
            <a:extLst>
              <a:ext uri="{FF2B5EF4-FFF2-40B4-BE49-F238E27FC236}">
                <a16:creationId xmlns:a16="http://schemas.microsoft.com/office/drawing/2014/main" id="{33FF6C5C-EB11-82A2-1924-EC24574045E8}"/>
              </a:ext>
            </a:extLst>
          </p:cNvPr>
          <p:cNvSpPr txBox="1">
            <a:spLocks noChangeArrowheads="1"/>
          </p:cNvSpPr>
          <p:nvPr/>
        </p:nvSpPr>
        <p:spPr bwMode="auto">
          <a:xfrm>
            <a:off x="3421474" y="6278182"/>
            <a:ext cx="5349051" cy="5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200" dirty="0" err="1">
                <a:solidFill>
                  <a:srgbClr val="000000"/>
                </a:solidFill>
                <a:latin typeface="Arial" panose="020B0604020202020204" pitchFamily="34" charset="0"/>
                <a:ea typeface="MS PGothic" panose="020B0600070205080204" pitchFamily="34" charset="-128"/>
                <a:cs typeface="Arial" panose="020B0604020202020204" pitchFamily="34" charset="0"/>
              </a:rPr>
              <a:t>Dominici</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 LS et al. </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Cancer. </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2010;116(12):2884-9.</a:t>
            </a:r>
          </a:p>
          <a:p>
            <a:pPr algn="ctr">
              <a:lnSpc>
                <a:spcPct val="100000"/>
              </a:lnSpc>
              <a:spcBef>
                <a:spcPct val="0"/>
              </a:spcBef>
              <a:buFontTx/>
              <a:buNone/>
            </a:pPr>
            <a:endPar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1">
            <a:extLst>
              <a:ext uri="{FF2B5EF4-FFF2-40B4-BE49-F238E27FC236}">
                <a16:creationId xmlns:a16="http://schemas.microsoft.com/office/drawing/2014/main" id="{E0C46CEC-15E9-C3E2-1CEA-18844CB05D6C}"/>
              </a:ext>
            </a:extLst>
          </p:cNvPr>
          <p:cNvSpPr>
            <a:spLocks noChangeArrowheads="1"/>
          </p:cNvSpPr>
          <p:nvPr/>
        </p:nvSpPr>
        <p:spPr bwMode="auto">
          <a:xfrm>
            <a:off x="-66793" y="463913"/>
            <a:ext cx="12325586" cy="1142060"/>
          </a:xfrm>
          <a:prstGeom prst="rect">
            <a:avLst/>
          </a:prstGeom>
          <a:noFill/>
          <a:ln w="9525">
            <a:noFill/>
            <a:miter lim="800000"/>
            <a:headEnd/>
            <a:tailEnd/>
          </a:ln>
          <a:effectLst/>
        </p:spPr>
        <p:txBody>
          <a:bodyPr lIns="123761" tIns="60292" rIns="123761" bIns="60292" anchor="ctr"/>
          <a:lstStyle/>
          <a:p>
            <a:pPr algn="ctr" defTabSz="1225566" eaLnBrk="1" hangingPunct="1">
              <a:lnSpc>
                <a:spcPct val="80000"/>
              </a:lnSpc>
              <a:defRPr/>
            </a:pPr>
            <a:r>
              <a:rPr lang="en-US" sz="3600" b="1" dirty="0">
                <a:latin typeface="+mn-lt"/>
                <a:ea typeface="ＭＳ Ｐゴシック" pitchFamily="34" charset="-128"/>
                <a:cs typeface="Arial" panose="020B0604020202020204" pitchFamily="34" charset="0"/>
              </a:rPr>
              <a:t>SLN after Preoperative Chemotherapy for </a:t>
            </a:r>
          </a:p>
          <a:p>
            <a:pPr algn="ctr" defTabSz="1225566" eaLnBrk="1" hangingPunct="1">
              <a:lnSpc>
                <a:spcPct val="80000"/>
              </a:lnSpc>
              <a:defRPr/>
            </a:pPr>
            <a:r>
              <a:rPr lang="en-US" sz="3600" b="1" dirty="0">
                <a:latin typeface="+mn-lt"/>
                <a:ea typeface="ＭＳ Ｐゴシック" pitchFamily="34" charset="-128"/>
                <a:cs typeface="Arial" panose="020B0604020202020204" pitchFamily="34" charset="0"/>
              </a:rPr>
              <a:t>Node Positive Breast Cancer</a:t>
            </a:r>
            <a:endParaRPr lang="en-US" sz="3600" b="1" baseline="30000" dirty="0">
              <a:effectLst>
                <a:outerShdw blurRad="38100" dist="38100" dir="2700000" algn="tl">
                  <a:srgbClr val="000000"/>
                </a:outerShdw>
              </a:effectLst>
              <a:latin typeface="+mn-lt"/>
              <a:ea typeface="ＭＳ Ｐゴシック" pitchFamily="34"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95747264-90B8-9BC8-E1EB-6134D0D7FE20}"/>
              </a:ext>
            </a:extLst>
          </p:cNvPr>
          <p:cNvGraphicFramePr>
            <a:graphicFrameLocks noGrp="1"/>
          </p:cNvGraphicFramePr>
          <p:nvPr>
            <p:extLst>
              <p:ext uri="{D42A27DB-BD31-4B8C-83A1-F6EECF244321}">
                <p14:modId xmlns:p14="http://schemas.microsoft.com/office/powerpoint/2010/main" val="242548897"/>
              </p:ext>
            </p:extLst>
          </p:nvPr>
        </p:nvGraphicFramePr>
        <p:xfrm>
          <a:off x="333540" y="2014762"/>
          <a:ext cx="5762460" cy="3765657"/>
        </p:xfrm>
        <a:graphic>
          <a:graphicData uri="http://schemas.openxmlformats.org/drawingml/2006/table">
            <a:tbl>
              <a:tblPr firstRow="1" bandRow="1">
                <a:tableStyleId>{5C22544A-7EE6-4342-B048-85BDC9FD1C3A}</a:tableStyleId>
              </a:tblPr>
              <a:tblGrid>
                <a:gridCol w="1440615">
                  <a:extLst>
                    <a:ext uri="{9D8B030D-6E8A-4147-A177-3AD203B41FA5}">
                      <a16:colId xmlns:a16="http://schemas.microsoft.com/office/drawing/2014/main" val="20000"/>
                    </a:ext>
                  </a:extLst>
                </a:gridCol>
                <a:gridCol w="1440615">
                  <a:extLst>
                    <a:ext uri="{9D8B030D-6E8A-4147-A177-3AD203B41FA5}">
                      <a16:colId xmlns:a16="http://schemas.microsoft.com/office/drawing/2014/main" val="20001"/>
                    </a:ext>
                  </a:extLst>
                </a:gridCol>
                <a:gridCol w="1440615">
                  <a:extLst>
                    <a:ext uri="{9D8B030D-6E8A-4147-A177-3AD203B41FA5}">
                      <a16:colId xmlns:a16="http://schemas.microsoft.com/office/drawing/2014/main" val="20002"/>
                    </a:ext>
                  </a:extLst>
                </a:gridCol>
                <a:gridCol w="1440615">
                  <a:extLst>
                    <a:ext uri="{9D8B030D-6E8A-4147-A177-3AD203B41FA5}">
                      <a16:colId xmlns:a16="http://schemas.microsoft.com/office/drawing/2014/main" val="20003"/>
                    </a:ext>
                  </a:extLst>
                </a:gridCol>
              </a:tblGrid>
              <a:tr h="891177">
                <a:tc>
                  <a:txBody>
                    <a:bodyPr/>
                    <a:lstStyle/>
                    <a:p>
                      <a:r>
                        <a:rPr lang="en-US" sz="2200" dirty="0">
                          <a:solidFill>
                            <a:schemeClr val="bg1"/>
                          </a:solidFill>
                        </a:rPr>
                        <a:t>Author</a:t>
                      </a:r>
                    </a:p>
                  </a:txBody>
                  <a:tcPr marL="113360" marR="113360" marT="42495" marB="42495" anchor="ctr"/>
                </a:tc>
                <a:tc>
                  <a:txBody>
                    <a:bodyPr/>
                    <a:lstStyle/>
                    <a:p>
                      <a:r>
                        <a:rPr lang="en-US" sz="2200" dirty="0">
                          <a:solidFill>
                            <a:schemeClr val="bg1"/>
                          </a:solidFill>
                        </a:rPr>
                        <a:t>Year</a:t>
                      </a:r>
                    </a:p>
                  </a:txBody>
                  <a:tcPr marL="113360" marR="113360" marT="42495" marB="42495" anchor="ctr"/>
                </a:tc>
                <a:tc>
                  <a:txBody>
                    <a:bodyPr/>
                    <a:lstStyle/>
                    <a:p>
                      <a:r>
                        <a:rPr lang="en-US" sz="2200" dirty="0">
                          <a:solidFill>
                            <a:schemeClr val="bg1"/>
                          </a:solidFill>
                        </a:rPr>
                        <a:t># Pts</a:t>
                      </a:r>
                    </a:p>
                  </a:txBody>
                  <a:tcPr marL="113360" marR="113360" marT="42495" marB="42495" anchor="ctr"/>
                </a:tc>
                <a:tc>
                  <a:txBody>
                    <a:bodyPr/>
                    <a:lstStyle/>
                    <a:p>
                      <a:r>
                        <a:rPr lang="en-US" sz="2200" dirty="0">
                          <a:solidFill>
                            <a:schemeClr val="bg1"/>
                          </a:solidFill>
                        </a:rPr>
                        <a:t>FNR %</a:t>
                      </a:r>
                    </a:p>
                  </a:txBody>
                  <a:tcPr marL="113360" marR="113360" marT="42495" marB="42495" anchor="ctr"/>
                </a:tc>
                <a:extLst>
                  <a:ext uri="{0D108BD9-81ED-4DB2-BD59-A6C34878D82A}">
                    <a16:rowId xmlns:a16="http://schemas.microsoft.com/office/drawing/2014/main" val="10000"/>
                  </a:ext>
                </a:extLst>
              </a:tr>
              <a:tr h="354220">
                <a:tc>
                  <a:txBody>
                    <a:bodyPr/>
                    <a:lstStyle/>
                    <a:p>
                      <a:r>
                        <a:rPr lang="en-US" sz="1800" dirty="0"/>
                        <a:t>Mamounas</a:t>
                      </a:r>
                    </a:p>
                  </a:txBody>
                  <a:tcPr marL="113360" marR="113360" marT="42495" marB="42495" anchor="ctr"/>
                </a:tc>
                <a:tc>
                  <a:txBody>
                    <a:bodyPr/>
                    <a:lstStyle/>
                    <a:p>
                      <a:r>
                        <a:rPr lang="en-US" sz="1800" dirty="0"/>
                        <a:t>2005</a:t>
                      </a:r>
                    </a:p>
                  </a:txBody>
                  <a:tcPr marL="113360" marR="113360" marT="42495" marB="42495" anchor="ctr"/>
                </a:tc>
                <a:tc>
                  <a:txBody>
                    <a:bodyPr/>
                    <a:lstStyle/>
                    <a:p>
                      <a:r>
                        <a:rPr lang="en-US" sz="1800" dirty="0"/>
                        <a:t>108</a:t>
                      </a:r>
                    </a:p>
                  </a:txBody>
                  <a:tcPr marL="113360" marR="113360" marT="42495" marB="42495" anchor="ctr"/>
                </a:tc>
                <a:tc>
                  <a:txBody>
                    <a:bodyPr/>
                    <a:lstStyle/>
                    <a:p>
                      <a:r>
                        <a:rPr lang="en-US" sz="1800" dirty="0"/>
                        <a:t>7.0</a:t>
                      </a:r>
                    </a:p>
                  </a:txBody>
                  <a:tcPr marL="113360" marR="113360" marT="42495" marB="42495" anchor="ctr"/>
                </a:tc>
                <a:extLst>
                  <a:ext uri="{0D108BD9-81ED-4DB2-BD59-A6C34878D82A}">
                    <a16:rowId xmlns:a16="http://schemas.microsoft.com/office/drawing/2014/main" val="10001"/>
                  </a:ext>
                </a:extLst>
              </a:tr>
              <a:tr h="354220">
                <a:tc>
                  <a:txBody>
                    <a:bodyPr/>
                    <a:lstStyle/>
                    <a:p>
                      <a:r>
                        <a:rPr lang="en-US" sz="1800" dirty="0"/>
                        <a:t>Shen</a:t>
                      </a:r>
                    </a:p>
                  </a:txBody>
                  <a:tcPr marL="113360" marR="113360" marT="42495" marB="42495" anchor="ctr"/>
                </a:tc>
                <a:tc>
                  <a:txBody>
                    <a:bodyPr/>
                    <a:lstStyle/>
                    <a:p>
                      <a:r>
                        <a:rPr lang="en-US" sz="1800" dirty="0"/>
                        <a:t>2007</a:t>
                      </a:r>
                    </a:p>
                  </a:txBody>
                  <a:tcPr marL="113360" marR="113360" marT="42495" marB="42495" anchor="ctr"/>
                </a:tc>
                <a:tc>
                  <a:txBody>
                    <a:bodyPr/>
                    <a:lstStyle/>
                    <a:p>
                      <a:r>
                        <a:rPr lang="en-US" sz="1800" dirty="0"/>
                        <a:t>61</a:t>
                      </a:r>
                    </a:p>
                  </a:txBody>
                  <a:tcPr marL="113360" marR="113360" marT="42495" marB="42495" anchor="ctr"/>
                </a:tc>
                <a:tc>
                  <a:txBody>
                    <a:bodyPr/>
                    <a:lstStyle/>
                    <a:p>
                      <a:r>
                        <a:rPr lang="en-US" sz="1800" dirty="0"/>
                        <a:t>25</a:t>
                      </a:r>
                    </a:p>
                  </a:txBody>
                  <a:tcPr marL="113360" marR="113360" marT="42495" marB="42495" anchor="ctr"/>
                </a:tc>
                <a:extLst>
                  <a:ext uri="{0D108BD9-81ED-4DB2-BD59-A6C34878D82A}">
                    <a16:rowId xmlns:a16="http://schemas.microsoft.com/office/drawing/2014/main" val="10002"/>
                  </a:ext>
                </a:extLst>
              </a:tr>
              <a:tr h="354220">
                <a:tc>
                  <a:txBody>
                    <a:bodyPr/>
                    <a:lstStyle/>
                    <a:p>
                      <a:r>
                        <a:rPr lang="en-US" sz="1800" dirty="0" err="1"/>
                        <a:t>Classe</a:t>
                      </a:r>
                      <a:endParaRPr lang="en-US" sz="1800" dirty="0"/>
                    </a:p>
                  </a:txBody>
                  <a:tcPr marL="113360" marR="113360" marT="42495" marB="42495" anchor="ctr"/>
                </a:tc>
                <a:tc>
                  <a:txBody>
                    <a:bodyPr/>
                    <a:lstStyle/>
                    <a:p>
                      <a:r>
                        <a:rPr lang="en-US" sz="1800" dirty="0"/>
                        <a:t>2008</a:t>
                      </a:r>
                    </a:p>
                  </a:txBody>
                  <a:tcPr marL="113360" marR="113360" marT="42495" marB="42495" anchor="ctr"/>
                </a:tc>
                <a:tc>
                  <a:txBody>
                    <a:bodyPr/>
                    <a:lstStyle/>
                    <a:p>
                      <a:r>
                        <a:rPr lang="en-US" sz="1800" dirty="0"/>
                        <a:t>65</a:t>
                      </a:r>
                    </a:p>
                  </a:txBody>
                  <a:tcPr marL="113360" marR="113360" marT="42495" marB="42495" anchor="ctr"/>
                </a:tc>
                <a:tc>
                  <a:txBody>
                    <a:bodyPr/>
                    <a:lstStyle/>
                    <a:p>
                      <a:r>
                        <a:rPr lang="en-US" sz="1800" dirty="0"/>
                        <a:t>15</a:t>
                      </a:r>
                    </a:p>
                  </a:txBody>
                  <a:tcPr marL="113360" marR="113360" marT="42495" marB="42495" anchor="ctr"/>
                </a:tc>
                <a:extLst>
                  <a:ext uri="{0D108BD9-81ED-4DB2-BD59-A6C34878D82A}">
                    <a16:rowId xmlns:a16="http://schemas.microsoft.com/office/drawing/2014/main" val="10003"/>
                  </a:ext>
                </a:extLst>
              </a:tr>
              <a:tr h="354220">
                <a:tc>
                  <a:txBody>
                    <a:bodyPr/>
                    <a:lstStyle/>
                    <a:p>
                      <a:r>
                        <a:rPr lang="en-US" sz="1800" dirty="0" err="1"/>
                        <a:t>Gimberguess</a:t>
                      </a:r>
                      <a:endParaRPr lang="en-US" sz="1800" dirty="0"/>
                    </a:p>
                  </a:txBody>
                  <a:tcPr marL="113360" marR="113360" marT="42495" marB="42495" anchor="ctr"/>
                </a:tc>
                <a:tc>
                  <a:txBody>
                    <a:bodyPr/>
                    <a:lstStyle/>
                    <a:p>
                      <a:r>
                        <a:rPr lang="en-US" sz="1800" dirty="0"/>
                        <a:t>2008</a:t>
                      </a:r>
                    </a:p>
                  </a:txBody>
                  <a:tcPr marL="113360" marR="113360" marT="42495" marB="42495" anchor="ctr"/>
                </a:tc>
                <a:tc>
                  <a:txBody>
                    <a:bodyPr/>
                    <a:lstStyle/>
                    <a:p>
                      <a:r>
                        <a:rPr lang="en-US" sz="1800" dirty="0"/>
                        <a:t>27</a:t>
                      </a:r>
                    </a:p>
                  </a:txBody>
                  <a:tcPr marL="113360" marR="113360" marT="42495" marB="42495" anchor="ctr"/>
                </a:tc>
                <a:tc>
                  <a:txBody>
                    <a:bodyPr/>
                    <a:lstStyle/>
                    <a:p>
                      <a:r>
                        <a:rPr lang="en-US" sz="1800" dirty="0"/>
                        <a:t>29.6</a:t>
                      </a:r>
                    </a:p>
                  </a:txBody>
                  <a:tcPr marL="113360" marR="113360" marT="42495" marB="42495" anchor="ctr"/>
                </a:tc>
                <a:extLst>
                  <a:ext uri="{0D108BD9-81ED-4DB2-BD59-A6C34878D82A}">
                    <a16:rowId xmlns:a16="http://schemas.microsoft.com/office/drawing/2014/main" val="10004"/>
                  </a:ext>
                </a:extLst>
              </a:tr>
              <a:tr h="354220">
                <a:tc>
                  <a:txBody>
                    <a:bodyPr/>
                    <a:lstStyle/>
                    <a:p>
                      <a:r>
                        <a:rPr lang="en-US" sz="1800" dirty="0"/>
                        <a:t>Gomez</a:t>
                      </a:r>
                    </a:p>
                  </a:txBody>
                  <a:tcPr marL="113360" marR="113360" marT="42495" marB="42495" anchor="ctr"/>
                </a:tc>
                <a:tc>
                  <a:txBody>
                    <a:bodyPr/>
                    <a:lstStyle/>
                    <a:p>
                      <a:r>
                        <a:rPr lang="en-US" sz="1800" dirty="0"/>
                        <a:t>2008</a:t>
                      </a:r>
                    </a:p>
                  </a:txBody>
                  <a:tcPr marL="113360" marR="113360" marT="42495" marB="42495" anchor="ctr"/>
                </a:tc>
                <a:tc>
                  <a:txBody>
                    <a:bodyPr/>
                    <a:lstStyle/>
                    <a:p>
                      <a:r>
                        <a:rPr lang="en-US" sz="1800" dirty="0"/>
                        <a:t>34</a:t>
                      </a:r>
                    </a:p>
                  </a:txBody>
                  <a:tcPr marL="113360" marR="113360" marT="42495" marB="42495" anchor="ctr"/>
                </a:tc>
                <a:tc>
                  <a:txBody>
                    <a:bodyPr/>
                    <a:lstStyle/>
                    <a:p>
                      <a:r>
                        <a:rPr lang="en-US" sz="1800" dirty="0"/>
                        <a:t>15</a:t>
                      </a:r>
                    </a:p>
                  </a:txBody>
                  <a:tcPr marL="113360" marR="113360" marT="42495" marB="42495" anchor="ctr"/>
                </a:tc>
                <a:extLst>
                  <a:ext uri="{0D108BD9-81ED-4DB2-BD59-A6C34878D82A}">
                    <a16:rowId xmlns:a16="http://schemas.microsoft.com/office/drawing/2014/main" val="10005"/>
                  </a:ext>
                </a:extLst>
              </a:tr>
              <a:tr h="354220">
                <a:tc>
                  <a:txBody>
                    <a:bodyPr/>
                    <a:lstStyle/>
                    <a:p>
                      <a:r>
                        <a:rPr lang="en-US" sz="1800" dirty="0" err="1"/>
                        <a:t>Chintamini</a:t>
                      </a:r>
                      <a:endParaRPr lang="en-US" sz="1800" dirty="0"/>
                    </a:p>
                  </a:txBody>
                  <a:tcPr marL="113360" marR="113360" marT="42495" marB="42495" anchor="ctr"/>
                </a:tc>
                <a:tc>
                  <a:txBody>
                    <a:bodyPr/>
                    <a:lstStyle/>
                    <a:p>
                      <a:r>
                        <a:rPr lang="en-US" sz="1800" dirty="0"/>
                        <a:t>2011</a:t>
                      </a:r>
                    </a:p>
                  </a:txBody>
                  <a:tcPr marL="113360" marR="113360" marT="42495" marB="42495" anchor="ctr"/>
                </a:tc>
                <a:tc>
                  <a:txBody>
                    <a:bodyPr/>
                    <a:lstStyle/>
                    <a:p>
                      <a:r>
                        <a:rPr lang="en-US" sz="1800" dirty="0"/>
                        <a:t>30</a:t>
                      </a:r>
                    </a:p>
                  </a:txBody>
                  <a:tcPr marL="113360" marR="113360" marT="42495" marB="42495" anchor="ctr"/>
                </a:tc>
                <a:tc>
                  <a:txBody>
                    <a:bodyPr/>
                    <a:lstStyle/>
                    <a:p>
                      <a:r>
                        <a:rPr lang="en-US" sz="1800" dirty="0"/>
                        <a:t>13.3</a:t>
                      </a:r>
                    </a:p>
                  </a:txBody>
                  <a:tcPr marL="113360" marR="113360" marT="42495" marB="42495" anchor="ctr"/>
                </a:tc>
                <a:extLst>
                  <a:ext uri="{0D108BD9-81ED-4DB2-BD59-A6C34878D82A}">
                    <a16:rowId xmlns:a16="http://schemas.microsoft.com/office/drawing/2014/main" val="10006"/>
                  </a:ext>
                </a:extLst>
              </a:tr>
              <a:tr h="354220">
                <a:tc>
                  <a:txBody>
                    <a:bodyPr/>
                    <a:lstStyle/>
                    <a:p>
                      <a:r>
                        <a:rPr lang="en-US" sz="1800" dirty="0" err="1"/>
                        <a:t>Canavese</a:t>
                      </a:r>
                      <a:endParaRPr lang="en-US" sz="1800" dirty="0"/>
                    </a:p>
                  </a:txBody>
                  <a:tcPr marL="113360" marR="113360" marT="42495" marB="42495" anchor="ctr"/>
                </a:tc>
                <a:tc>
                  <a:txBody>
                    <a:bodyPr/>
                    <a:lstStyle/>
                    <a:p>
                      <a:r>
                        <a:rPr lang="en-US" sz="1800" dirty="0"/>
                        <a:t>2011</a:t>
                      </a:r>
                    </a:p>
                  </a:txBody>
                  <a:tcPr marL="113360" marR="113360" marT="42495" marB="42495" anchor="ctr"/>
                </a:tc>
                <a:tc>
                  <a:txBody>
                    <a:bodyPr/>
                    <a:lstStyle/>
                    <a:p>
                      <a:r>
                        <a:rPr lang="en-US" sz="1800" dirty="0"/>
                        <a:t>64</a:t>
                      </a:r>
                    </a:p>
                  </a:txBody>
                  <a:tcPr marL="113360" marR="113360" marT="42495" marB="42495" anchor="ctr"/>
                </a:tc>
                <a:tc>
                  <a:txBody>
                    <a:bodyPr/>
                    <a:lstStyle/>
                    <a:p>
                      <a:r>
                        <a:rPr lang="en-US" sz="1800" dirty="0"/>
                        <a:t>5.1</a:t>
                      </a:r>
                    </a:p>
                  </a:txBody>
                  <a:tcPr marL="113360" marR="113360" marT="42495" marB="42495" anchor="ctr"/>
                </a:tc>
                <a:extLst>
                  <a:ext uri="{0D108BD9-81ED-4DB2-BD59-A6C34878D82A}">
                    <a16:rowId xmlns:a16="http://schemas.microsoft.com/office/drawing/2014/main" val="10007"/>
                  </a:ext>
                </a:extLst>
              </a:tr>
              <a:tr h="354220">
                <a:tc>
                  <a:txBody>
                    <a:bodyPr/>
                    <a:lstStyle/>
                    <a:p>
                      <a:r>
                        <a:rPr lang="en-US" sz="1800" dirty="0"/>
                        <a:t>Alvarado</a:t>
                      </a:r>
                    </a:p>
                  </a:txBody>
                  <a:tcPr marL="113360" marR="113360" marT="42495" marB="42495" anchor="ctr"/>
                </a:tc>
                <a:tc>
                  <a:txBody>
                    <a:bodyPr/>
                    <a:lstStyle/>
                    <a:p>
                      <a:r>
                        <a:rPr lang="en-US" sz="1800" dirty="0"/>
                        <a:t>2012</a:t>
                      </a:r>
                    </a:p>
                  </a:txBody>
                  <a:tcPr marL="113360" marR="113360" marT="42495" marB="42495" anchor="ctr"/>
                </a:tc>
                <a:tc>
                  <a:txBody>
                    <a:bodyPr/>
                    <a:lstStyle/>
                    <a:p>
                      <a:r>
                        <a:rPr lang="en-US" sz="1800" dirty="0"/>
                        <a:t>121</a:t>
                      </a:r>
                    </a:p>
                  </a:txBody>
                  <a:tcPr marL="113360" marR="113360" marT="42495" marB="42495" anchor="ctr"/>
                </a:tc>
                <a:tc>
                  <a:txBody>
                    <a:bodyPr/>
                    <a:lstStyle/>
                    <a:p>
                      <a:r>
                        <a:rPr lang="en-US" sz="1800" dirty="0"/>
                        <a:t>20.8</a:t>
                      </a:r>
                    </a:p>
                  </a:txBody>
                  <a:tcPr marL="113360" marR="113360" marT="42495" marB="42495" anchor="ctr"/>
                </a:tc>
                <a:extLst>
                  <a:ext uri="{0D108BD9-81ED-4DB2-BD59-A6C34878D82A}">
                    <a16:rowId xmlns:a16="http://schemas.microsoft.com/office/drawing/2014/main" val="10008"/>
                  </a:ext>
                </a:extLst>
              </a:tr>
            </a:tbl>
          </a:graphicData>
        </a:graphic>
      </p:graphicFrame>
      <p:graphicFrame>
        <p:nvGraphicFramePr>
          <p:cNvPr id="5" name="Table 4">
            <a:extLst>
              <a:ext uri="{FF2B5EF4-FFF2-40B4-BE49-F238E27FC236}">
                <a16:creationId xmlns:a16="http://schemas.microsoft.com/office/drawing/2014/main" id="{3515B2E0-BB0D-80B7-74EC-8F2CE3CF5A86}"/>
              </a:ext>
            </a:extLst>
          </p:cNvPr>
          <p:cNvGraphicFramePr>
            <a:graphicFrameLocks noGrp="1"/>
          </p:cNvGraphicFramePr>
          <p:nvPr>
            <p:extLst>
              <p:ext uri="{D42A27DB-BD31-4B8C-83A1-F6EECF244321}">
                <p14:modId xmlns:p14="http://schemas.microsoft.com/office/powerpoint/2010/main" val="2755665223"/>
              </p:ext>
            </p:extLst>
          </p:nvPr>
        </p:nvGraphicFramePr>
        <p:xfrm>
          <a:off x="6506400" y="2014762"/>
          <a:ext cx="5479064" cy="3848638"/>
        </p:xfrm>
        <a:graphic>
          <a:graphicData uri="http://schemas.openxmlformats.org/drawingml/2006/table">
            <a:tbl>
              <a:tblPr firstRow="1" bandRow="1">
                <a:tableStyleId>{5C22544A-7EE6-4342-B048-85BDC9FD1C3A}</a:tableStyleId>
              </a:tblPr>
              <a:tblGrid>
                <a:gridCol w="1369766">
                  <a:extLst>
                    <a:ext uri="{9D8B030D-6E8A-4147-A177-3AD203B41FA5}">
                      <a16:colId xmlns:a16="http://schemas.microsoft.com/office/drawing/2014/main" val="20000"/>
                    </a:ext>
                  </a:extLst>
                </a:gridCol>
                <a:gridCol w="1369766">
                  <a:extLst>
                    <a:ext uri="{9D8B030D-6E8A-4147-A177-3AD203B41FA5}">
                      <a16:colId xmlns:a16="http://schemas.microsoft.com/office/drawing/2014/main" val="20001"/>
                    </a:ext>
                  </a:extLst>
                </a:gridCol>
                <a:gridCol w="1369766">
                  <a:extLst>
                    <a:ext uri="{9D8B030D-6E8A-4147-A177-3AD203B41FA5}">
                      <a16:colId xmlns:a16="http://schemas.microsoft.com/office/drawing/2014/main" val="20002"/>
                    </a:ext>
                  </a:extLst>
                </a:gridCol>
                <a:gridCol w="1369766">
                  <a:extLst>
                    <a:ext uri="{9D8B030D-6E8A-4147-A177-3AD203B41FA5}">
                      <a16:colId xmlns:a16="http://schemas.microsoft.com/office/drawing/2014/main" val="20003"/>
                    </a:ext>
                  </a:extLst>
                </a:gridCol>
              </a:tblGrid>
              <a:tr h="878354">
                <a:tc>
                  <a:txBody>
                    <a:bodyPr/>
                    <a:lstStyle/>
                    <a:p>
                      <a:r>
                        <a:rPr lang="en-US" sz="2200" dirty="0">
                          <a:solidFill>
                            <a:schemeClr val="bg1"/>
                          </a:solidFill>
                        </a:rPr>
                        <a:t>Trial, Author</a:t>
                      </a:r>
                    </a:p>
                  </a:txBody>
                  <a:tcPr marL="113360" marR="113360" marT="42507" marB="42507" anchor="ctr"/>
                </a:tc>
                <a:tc>
                  <a:txBody>
                    <a:bodyPr/>
                    <a:lstStyle/>
                    <a:p>
                      <a:r>
                        <a:rPr lang="en-US" sz="2200" dirty="0">
                          <a:solidFill>
                            <a:schemeClr val="bg1"/>
                          </a:solidFill>
                        </a:rPr>
                        <a:t>Year</a:t>
                      </a:r>
                    </a:p>
                  </a:txBody>
                  <a:tcPr marL="113360" marR="113360" marT="42507" marB="42507" anchor="ctr"/>
                </a:tc>
                <a:tc>
                  <a:txBody>
                    <a:bodyPr/>
                    <a:lstStyle/>
                    <a:p>
                      <a:r>
                        <a:rPr lang="en-US" sz="2200" dirty="0">
                          <a:solidFill>
                            <a:schemeClr val="bg1"/>
                          </a:solidFill>
                        </a:rPr>
                        <a:t># Pts</a:t>
                      </a:r>
                    </a:p>
                  </a:txBody>
                  <a:tcPr marL="113360" marR="113360" marT="42507" marB="42507" anchor="ctr"/>
                </a:tc>
                <a:tc>
                  <a:txBody>
                    <a:bodyPr/>
                    <a:lstStyle/>
                    <a:p>
                      <a:r>
                        <a:rPr lang="en-US" sz="2200" dirty="0">
                          <a:solidFill>
                            <a:schemeClr val="bg1"/>
                          </a:solidFill>
                        </a:rPr>
                        <a:t>FNR %</a:t>
                      </a:r>
                    </a:p>
                  </a:txBody>
                  <a:tcPr marL="113360" marR="113360" marT="42507" marB="42507" anchor="ctr"/>
                </a:tc>
                <a:extLst>
                  <a:ext uri="{0D108BD9-81ED-4DB2-BD59-A6C34878D82A}">
                    <a16:rowId xmlns:a16="http://schemas.microsoft.com/office/drawing/2014/main" val="10000"/>
                  </a:ext>
                </a:extLst>
              </a:tr>
              <a:tr h="1105130">
                <a:tc>
                  <a:txBody>
                    <a:bodyPr/>
                    <a:lstStyle/>
                    <a:p>
                      <a:r>
                        <a:rPr lang="en-US" sz="1800" dirty="0"/>
                        <a:t>ACOSOG</a:t>
                      </a:r>
                      <a:r>
                        <a:rPr lang="en-US" sz="1800" baseline="0" dirty="0"/>
                        <a:t> Z1071*</a:t>
                      </a:r>
                    </a:p>
                    <a:p>
                      <a:r>
                        <a:rPr lang="en-US" sz="1800" baseline="0" dirty="0" err="1"/>
                        <a:t>Boughey</a:t>
                      </a:r>
                      <a:endParaRPr lang="en-US" sz="1800" dirty="0"/>
                    </a:p>
                  </a:txBody>
                  <a:tcPr marL="113360" marR="113360" marT="42507" marB="42507" anchor="ctr"/>
                </a:tc>
                <a:tc>
                  <a:txBody>
                    <a:bodyPr/>
                    <a:lstStyle/>
                    <a:p>
                      <a:r>
                        <a:rPr lang="en-US" sz="1800" dirty="0"/>
                        <a:t>2013</a:t>
                      </a:r>
                    </a:p>
                  </a:txBody>
                  <a:tcPr marL="113360" marR="113360" marT="42507" marB="42507" anchor="ctr"/>
                </a:tc>
                <a:tc>
                  <a:txBody>
                    <a:bodyPr/>
                    <a:lstStyle/>
                    <a:p>
                      <a:r>
                        <a:rPr lang="en-US" sz="1800" dirty="0"/>
                        <a:t>525</a:t>
                      </a:r>
                    </a:p>
                  </a:txBody>
                  <a:tcPr marL="113360" marR="113360" marT="42507" marB="42507" anchor="ctr"/>
                </a:tc>
                <a:tc>
                  <a:txBody>
                    <a:bodyPr/>
                    <a:lstStyle/>
                    <a:p>
                      <a:r>
                        <a:rPr lang="en-US" sz="1800" dirty="0"/>
                        <a:t>12.6%</a:t>
                      </a:r>
                    </a:p>
                    <a:p>
                      <a:r>
                        <a:rPr lang="en-US" sz="1800" dirty="0"/>
                        <a:t>(8.7)*</a:t>
                      </a:r>
                    </a:p>
                  </a:txBody>
                  <a:tcPr marL="113360" marR="113360" marT="42507" marB="42507" anchor="ctr"/>
                </a:tc>
                <a:extLst>
                  <a:ext uri="{0D108BD9-81ED-4DB2-BD59-A6C34878D82A}">
                    <a16:rowId xmlns:a16="http://schemas.microsoft.com/office/drawing/2014/main" val="10001"/>
                  </a:ext>
                </a:extLst>
              </a:tr>
              <a:tr h="850103">
                <a:tc>
                  <a:txBody>
                    <a:bodyPr/>
                    <a:lstStyle/>
                    <a:p>
                      <a:r>
                        <a:rPr lang="en-US" sz="1800" dirty="0"/>
                        <a:t>SENTINA Kuehn**</a:t>
                      </a:r>
                    </a:p>
                  </a:txBody>
                  <a:tcPr marL="113360" marR="113360" marT="42507" marB="42507" anchor="ctr"/>
                </a:tc>
                <a:tc>
                  <a:txBody>
                    <a:bodyPr/>
                    <a:lstStyle/>
                    <a:p>
                      <a:r>
                        <a:rPr lang="en-US" sz="1800" dirty="0"/>
                        <a:t>2013</a:t>
                      </a:r>
                    </a:p>
                  </a:txBody>
                  <a:tcPr marL="113360" marR="113360" marT="42507" marB="42507" anchor="ctr"/>
                </a:tc>
                <a:tc>
                  <a:txBody>
                    <a:bodyPr/>
                    <a:lstStyle/>
                    <a:p>
                      <a:r>
                        <a:rPr lang="en-US" sz="1800" dirty="0"/>
                        <a:t>592</a:t>
                      </a:r>
                    </a:p>
                  </a:txBody>
                  <a:tcPr marL="113360" marR="113360" marT="42507" marB="42507" anchor="ctr"/>
                </a:tc>
                <a:tc>
                  <a:txBody>
                    <a:bodyPr/>
                    <a:lstStyle/>
                    <a:p>
                      <a:r>
                        <a:rPr lang="en-US" sz="1800" dirty="0"/>
                        <a:t>14.2</a:t>
                      </a:r>
                    </a:p>
                  </a:txBody>
                  <a:tcPr marL="113360" marR="113360" marT="42507" marB="42507" anchor="ctr"/>
                </a:tc>
                <a:extLst>
                  <a:ext uri="{0D108BD9-81ED-4DB2-BD59-A6C34878D82A}">
                    <a16:rowId xmlns:a16="http://schemas.microsoft.com/office/drawing/2014/main" val="10002"/>
                  </a:ext>
                </a:extLst>
              </a:tr>
              <a:tr h="1015051">
                <a:tc>
                  <a:txBody>
                    <a:bodyPr/>
                    <a:lstStyle/>
                    <a:p>
                      <a:r>
                        <a:rPr lang="en-US" sz="1800" dirty="0"/>
                        <a:t>SN-FNAC</a:t>
                      </a:r>
                    </a:p>
                    <a:p>
                      <a:r>
                        <a:rPr lang="en-US" sz="1800" dirty="0" err="1"/>
                        <a:t>Boileau</a:t>
                      </a:r>
                      <a:endParaRPr lang="en-US" sz="1800" dirty="0"/>
                    </a:p>
                  </a:txBody>
                  <a:tcPr marL="113360" marR="113360" marT="42507" marB="42507" anchor="ctr"/>
                </a:tc>
                <a:tc>
                  <a:txBody>
                    <a:bodyPr/>
                    <a:lstStyle/>
                    <a:p>
                      <a:r>
                        <a:rPr lang="en-US" sz="1800" dirty="0"/>
                        <a:t>2015</a:t>
                      </a:r>
                    </a:p>
                  </a:txBody>
                  <a:tcPr marL="113360" marR="113360" marT="42507" marB="42507" anchor="ctr"/>
                </a:tc>
                <a:tc>
                  <a:txBody>
                    <a:bodyPr/>
                    <a:lstStyle/>
                    <a:p>
                      <a:r>
                        <a:rPr lang="en-US" sz="1800" dirty="0"/>
                        <a:t>153</a:t>
                      </a:r>
                    </a:p>
                  </a:txBody>
                  <a:tcPr marL="113360" marR="113360" marT="42507" marB="42507" anchor="ctr"/>
                </a:tc>
                <a:tc>
                  <a:txBody>
                    <a:bodyPr/>
                    <a:lstStyle/>
                    <a:p>
                      <a:r>
                        <a:rPr lang="en-US" sz="1800" dirty="0"/>
                        <a:t>8.4%</a:t>
                      </a:r>
                    </a:p>
                    <a:p>
                      <a:r>
                        <a:rPr lang="en-US" sz="1800" dirty="0"/>
                        <a:t>(13.3)#</a:t>
                      </a:r>
                    </a:p>
                  </a:txBody>
                  <a:tcPr marL="113360" marR="113360" marT="42507" marB="42507" anchor="ctr"/>
                </a:tc>
                <a:extLst>
                  <a:ext uri="{0D108BD9-81ED-4DB2-BD59-A6C34878D82A}">
                    <a16:rowId xmlns:a16="http://schemas.microsoft.com/office/drawing/2014/main" val="10003"/>
                  </a:ext>
                </a:extLst>
              </a:tr>
            </a:tbl>
          </a:graphicData>
        </a:graphic>
      </p:graphicFrame>
      <p:sp>
        <p:nvSpPr>
          <p:cNvPr id="105554" name="Rectangle 6">
            <a:extLst>
              <a:ext uri="{FF2B5EF4-FFF2-40B4-BE49-F238E27FC236}">
                <a16:creationId xmlns:a16="http://schemas.microsoft.com/office/drawing/2014/main" id="{F07FA034-1A9D-9A51-D6F3-64A7DF936A68}"/>
              </a:ext>
            </a:extLst>
          </p:cNvPr>
          <p:cNvSpPr>
            <a:spLocks noChangeArrowheads="1"/>
          </p:cNvSpPr>
          <p:nvPr/>
        </p:nvSpPr>
        <p:spPr bwMode="auto">
          <a:xfrm>
            <a:off x="1371600" y="1583035"/>
            <a:ext cx="3265638"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400" i="1">
                <a:ea typeface="MS PGothic" panose="020B0600070205080204" pitchFamily="34" charset="-128"/>
              </a:rPr>
              <a:t>Retrospective Studies </a:t>
            </a:r>
          </a:p>
        </p:txBody>
      </p:sp>
      <p:sp>
        <p:nvSpPr>
          <p:cNvPr id="105555" name="Rectangle 7">
            <a:extLst>
              <a:ext uri="{FF2B5EF4-FFF2-40B4-BE49-F238E27FC236}">
                <a16:creationId xmlns:a16="http://schemas.microsoft.com/office/drawing/2014/main" id="{35ECF6F1-F3AD-64FF-0B06-BA6E8DDB8FA2}"/>
              </a:ext>
            </a:extLst>
          </p:cNvPr>
          <p:cNvSpPr>
            <a:spLocks noChangeArrowheads="1"/>
          </p:cNvSpPr>
          <p:nvPr/>
        </p:nvSpPr>
        <p:spPr bwMode="auto">
          <a:xfrm>
            <a:off x="7567320" y="1575509"/>
            <a:ext cx="2991525"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400" i="1" dirty="0">
                <a:ea typeface="MS PGothic" panose="020B0600070205080204" pitchFamily="34" charset="-128"/>
              </a:rPr>
              <a:t>Prospective Studies </a:t>
            </a:r>
          </a:p>
        </p:txBody>
      </p:sp>
      <p:sp>
        <p:nvSpPr>
          <p:cNvPr id="105556" name="TextBox 8">
            <a:extLst>
              <a:ext uri="{FF2B5EF4-FFF2-40B4-BE49-F238E27FC236}">
                <a16:creationId xmlns:a16="http://schemas.microsoft.com/office/drawing/2014/main" id="{6B6301EE-3B86-6D20-BA0F-4687382D5FE5}"/>
              </a:ext>
            </a:extLst>
          </p:cNvPr>
          <p:cNvSpPr txBox="1">
            <a:spLocks noChangeArrowheads="1"/>
          </p:cNvSpPr>
          <p:nvPr/>
        </p:nvSpPr>
        <p:spPr bwMode="auto">
          <a:xfrm>
            <a:off x="6506400" y="5863400"/>
            <a:ext cx="6701600" cy="76963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1467" dirty="0">
                <a:ea typeface="MS PGothic" panose="020B0600070205080204" pitchFamily="34" charset="-128"/>
              </a:rPr>
              <a:t>*cN1 with at least 2 SLNs; FNR 8.7 if IHC used</a:t>
            </a:r>
          </a:p>
          <a:p>
            <a:pPr>
              <a:spcBef>
                <a:spcPct val="0"/>
              </a:spcBef>
              <a:buFontTx/>
              <a:buNone/>
              <a:defRPr/>
            </a:pPr>
            <a:r>
              <a:rPr lang="en-US" altLang="en-US" sz="1467" dirty="0">
                <a:ea typeface="MS PGothic" panose="020B0600070205080204" pitchFamily="34" charset="-128"/>
              </a:rPr>
              <a:t>**Most not biopsy proven, conversion from clinical pos to neg</a:t>
            </a:r>
          </a:p>
          <a:p>
            <a:pPr>
              <a:spcBef>
                <a:spcPct val="0"/>
              </a:spcBef>
              <a:buFontTx/>
              <a:buNone/>
              <a:defRPr/>
            </a:pPr>
            <a:r>
              <a:rPr lang="en-US" altLang="en-US" sz="1467" dirty="0">
                <a:ea typeface="MS PGothic" panose="020B0600070205080204" pitchFamily="34" charset="-128"/>
              </a:rPr>
              <a:t>#IHC used </a:t>
            </a:r>
            <a:r>
              <a:rPr lang="en-US" altLang="en-US" sz="1467" dirty="0" err="1">
                <a:ea typeface="MS PGothic" panose="020B0600070205080204" pitchFamily="34" charset="-128"/>
              </a:rPr>
              <a:t>micromets</a:t>
            </a:r>
            <a:r>
              <a:rPr lang="en-US" altLang="en-US" sz="1467" dirty="0">
                <a:ea typeface="MS PGothic" panose="020B0600070205080204" pitchFamily="34" charset="-128"/>
              </a:rPr>
              <a:t> and ITC considered ‘positive’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a:extLst>
              <a:ext uri="{FF2B5EF4-FFF2-40B4-BE49-F238E27FC236}">
                <a16:creationId xmlns:a16="http://schemas.microsoft.com/office/drawing/2014/main" id="{175DF757-76E7-41BC-84C8-F9BD6D213AC2}"/>
              </a:ext>
            </a:extLst>
          </p:cNvPr>
          <p:cNvSpPr>
            <a:spLocks noGrp="1" noChangeArrowheads="1"/>
          </p:cNvSpPr>
          <p:nvPr>
            <p:ph type="title"/>
          </p:nvPr>
        </p:nvSpPr>
        <p:spPr>
          <a:xfrm>
            <a:off x="710259" y="152400"/>
            <a:ext cx="10771482" cy="1964267"/>
          </a:xfrm>
        </p:spPr>
        <p:txBody>
          <a:bodyPr/>
          <a:lstStyle/>
          <a:p>
            <a:pPr eaLnBrk="1" hangingPunct="1">
              <a:defRPr/>
            </a:pPr>
            <a:r>
              <a:rPr lang="en-US" altLang="en-US" dirty="0">
                <a:latin typeface="+mn-lt"/>
                <a:cs typeface="Arial" panose="020B0604020202020204" pitchFamily="34" charset="0"/>
              </a:rPr>
              <a:t>Axillary management</a:t>
            </a:r>
            <a:br>
              <a:rPr lang="en-US" altLang="en-US" dirty="0">
                <a:latin typeface="+mn-lt"/>
                <a:cs typeface="Arial" panose="020B0604020202020204" pitchFamily="34" charset="0"/>
              </a:rPr>
            </a:br>
            <a:r>
              <a:rPr lang="en-US" altLang="en-US" dirty="0">
                <a:latin typeface="+mn-lt"/>
                <a:cs typeface="Arial" panose="020B0604020202020204" pitchFamily="34" charset="0"/>
              </a:rPr>
              <a:t>after neoadjuvant chemotherapy</a:t>
            </a:r>
          </a:p>
        </p:txBody>
      </p:sp>
      <p:sp>
        <p:nvSpPr>
          <p:cNvPr id="106499" name="Rectangle 3">
            <a:extLst>
              <a:ext uri="{FF2B5EF4-FFF2-40B4-BE49-F238E27FC236}">
                <a16:creationId xmlns:a16="http://schemas.microsoft.com/office/drawing/2014/main" id="{8CFDFB88-E629-B5C0-FAA0-1931647CCBD9}"/>
              </a:ext>
            </a:extLst>
          </p:cNvPr>
          <p:cNvSpPr>
            <a:spLocks noChangeArrowheads="1"/>
          </p:cNvSpPr>
          <p:nvPr/>
        </p:nvSpPr>
        <p:spPr bwMode="auto">
          <a:xfrm>
            <a:off x="270933" y="1752600"/>
            <a:ext cx="11966222" cy="4572000"/>
          </a:xfrm>
          <a:prstGeom prst="rect">
            <a:avLst/>
          </a:prstGeom>
          <a:noFill/>
          <a:ln>
            <a:noFill/>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9625" indent="-352425">
              <a:spcBef>
                <a:spcPct val="20000"/>
              </a:spcBef>
              <a:buChar char="–"/>
              <a:defRPr sz="2800">
                <a:solidFill>
                  <a:schemeClr val="tx1"/>
                </a:solidFill>
                <a:latin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7A0000"/>
              </a:buClr>
              <a:buFont typeface="Arial" panose="020B0604020202020204" pitchFamily="34" charset="0"/>
              <a:buChar char="•"/>
              <a:defRPr/>
            </a:pPr>
            <a:r>
              <a:rPr lang="en-US" altLang="en-US" sz="4400" dirty="0">
                <a:solidFill>
                  <a:srgbClr val="000000"/>
                </a:solidFill>
                <a:latin typeface="+mn-lt"/>
                <a:ea typeface="MS PGothic" panose="020B0600070205080204" pitchFamily="34" charset="-128"/>
              </a:rPr>
              <a:t>Node negative</a:t>
            </a:r>
          </a:p>
          <a:p>
            <a:pPr lvl="1" eaLnBrk="1" hangingPunct="1">
              <a:buClr>
                <a:srgbClr val="7A0000"/>
              </a:buClr>
              <a:buFont typeface="Arial" panose="020B0604020202020204" pitchFamily="34" charset="0"/>
              <a:buChar char="•"/>
              <a:defRPr/>
            </a:pPr>
            <a:r>
              <a:rPr lang="en-US" altLang="en-US" dirty="0">
                <a:solidFill>
                  <a:srgbClr val="000000"/>
                </a:solidFill>
                <a:latin typeface="+mn-lt"/>
                <a:ea typeface="MS PGothic" panose="020B0600070205080204" pitchFamily="34" charset="-128"/>
              </a:rPr>
              <a:t>SLND (after </a:t>
            </a:r>
            <a:r>
              <a:rPr lang="en-US" altLang="en-US" dirty="0" err="1">
                <a:solidFill>
                  <a:srgbClr val="000000"/>
                </a:solidFill>
                <a:latin typeface="+mn-lt"/>
                <a:ea typeface="MS PGothic" panose="020B0600070205080204" pitchFamily="34" charset="-128"/>
              </a:rPr>
              <a:t>neoadjuvant</a:t>
            </a:r>
            <a:r>
              <a:rPr lang="en-US" altLang="en-US" dirty="0">
                <a:solidFill>
                  <a:srgbClr val="000000"/>
                </a:solidFill>
                <a:latin typeface="+mn-lt"/>
                <a:ea typeface="MS PGothic" panose="020B0600070205080204" pitchFamily="34" charset="-128"/>
              </a:rPr>
              <a:t> chemotherapy)</a:t>
            </a:r>
          </a:p>
          <a:p>
            <a:pPr lvl="1" eaLnBrk="1" hangingPunct="1">
              <a:buClr>
                <a:srgbClr val="7A0000"/>
              </a:buClr>
              <a:buFont typeface="Arial" panose="020B0604020202020204" pitchFamily="34" charset="0"/>
              <a:buChar char="•"/>
              <a:defRPr/>
            </a:pPr>
            <a:r>
              <a:rPr lang="en-US" altLang="en-US" dirty="0">
                <a:solidFill>
                  <a:srgbClr val="000000"/>
                </a:solidFill>
                <a:latin typeface="+mn-lt"/>
                <a:ea typeface="MS PGothic" panose="020B0600070205080204" pitchFamily="34" charset="-128"/>
              </a:rPr>
              <a:t>ALND if SLN +</a:t>
            </a:r>
            <a:endParaRPr lang="en-US" altLang="en-US" sz="3600" dirty="0">
              <a:solidFill>
                <a:srgbClr val="000000"/>
              </a:solidFill>
              <a:latin typeface="+mn-lt"/>
              <a:ea typeface="MS PGothic" panose="020B0600070205080204" pitchFamily="34" charset="-128"/>
            </a:endParaRPr>
          </a:p>
          <a:p>
            <a:pPr eaLnBrk="1" hangingPunct="1">
              <a:buClr>
                <a:srgbClr val="7A0000"/>
              </a:buClr>
              <a:buFont typeface="Arial" panose="020B0604020202020204" pitchFamily="34" charset="0"/>
              <a:buChar char="•"/>
              <a:defRPr/>
            </a:pPr>
            <a:r>
              <a:rPr lang="en-US" altLang="en-US" sz="4000" b="1" u="sng" dirty="0">
                <a:solidFill>
                  <a:srgbClr val="7A0000"/>
                </a:solidFill>
                <a:latin typeface="+mn-lt"/>
                <a:ea typeface="MS PGothic" panose="020B0600070205080204" pitchFamily="34" charset="-128"/>
              </a:rPr>
              <a:t>Node positive-biopsy proven </a:t>
            </a:r>
          </a:p>
          <a:p>
            <a:pPr lvl="1" eaLnBrk="1" hangingPunct="1">
              <a:buClr>
                <a:srgbClr val="7A0000"/>
              </a:buClr>
              <a:buFont typeface="Arial" panose="020B0604020202020204" pitchFamily="34" charset="0"/>
              <a:buChar char="•"/>
              <a:defRPr/>
            </a:pPr>
            <a:r>
              <a:rPr lang="en-US" altLang="en-US" sz="2400" dirty="0">
                <a:solidFill>
                  <a:srgbClr val="000000"/>
                </a:solidFill>
                <a:latin typeface="+mn-lt"/>
                <a:ea typeface="MS PGothic" panose="020B0600070205080204" pitchFamily="34" charset="-128"/>
              </a:rPr>
              <a:t>2014 NCCN guidelines → ALND</a:t>
            </a:r>
          </a:p>
          <a:p>
            <a:pPr lvl="1" eaLnBrk="1" hangingPunct="1">
              <a:buClr>
                <a:srgbClr val="7A0000"/>
              </a:buClr>
              <a:buFont typeface="Arial" panose="020B0604020202020204" pitchFamily="34" charset="0"/>
              <a:buChar char="•"/>
              <a:defRPr/>
            </a:pPr>
            <a:r>
              <a:rPr lang="en-US" altLang="en-US" sz="2400" dirty="0">
                <a:solidFill>
                  <a:srgbClr val="000000"/>
                </a:solidFill>
                <a:latin typeface="+mn-lt"/>
                <a:ea typeface="MS PGothic" panose="020B0600070205080204" pitchFamily="34" charset="-128"/>
              </a:rPr>
              <a:t>2015 NCCN guidelines → Emerging role for targeted axillary dissection (TAD)</a:t>
            </a:r>
          </a:p>
          <a:p>
            <a:pPr lvl="1" eaLnBrk="1" hangingPunct="1">
              <a:buClr>
                <a:srgbClr val="7A0000"/>
              </a:buClr>
              <a:buFont typeface="Arial" panose="020B0604020202020204" pitchFamily="34" charset="0"/>
              <a:buChar char="•"/>
              <a:defRPr/>
            </a:pPr>
            <a:r>
              <a:rPr lang="en-US" altLang="en-US" dirty="0">
                <a:solidFill>
                  <a:srgbClr val="000000"/>
                </a:solidFill>
                <a:latin typeface="+mn-lt"/>
                <a:ea typeface="MS PGothic" panose="020B0600070205080204" pitchFamily="34" charset="-128"/>
              </a:rPr>
              <a:t>2016 NCCN → SLN if clinically negative, marking of nodes to ensure removal, dual-tracer, at least 2 SLN</a:t>
            </a:r>
          </a:p>
          <a:p>
            <a:pPr eaLnBrk="1" hangingPunct="1">
              <a:buFontTx/>
              <a:buNone/>
              <a:defRPr/>
            </a:pPr>
            <a:endParaRPr lang="en-US" altLang="en-US" sz="4267" dirty="0">
              <a:solidFill>
                <a:srgbClr val="000000"/>
              </a:solidFill>
              <a:ea typeface="MS PGothic" panose="020B0600070205080204" pitchFamily="34" charset="-128"/>
            </a:endParaRPr>
          </a:p>
          <a:p>
            <a:pPr lvl="2" eaLnBrk="1" hangingPunct="1">
              <a:buFontTx/>
              <a:buNone/>
              <a:defRPr/>
            </a:pPr>
            <a:endParaRPr lang="en-US" altLang="en-US" sz="2667" dirty="0">
              <a:solidFill>
                <a:srgbClr val="000000"/>
              </a:solidFill>
              <a:ea typeface="MS PGothic" panose="020B0600070205080204" pitchFamily="34" charset="-128"/>
            </a:endParaRPr>
          </a:p>
          <a:p>
            <a:pPr lvl="1" eaLnBrk="1" hangingPunct="1">
              <a:defRPr/>
            </a:pPr>
            <a:endParaRPr lang="en-US" altLang="en-US" sz="3733" dirty="0">
              <a:solidFill>
                <a:srgbClr val="000000"/>
              </a:solidFill>
              <a:ea typeface="MS PGothic" panose="020B0600070205080204" pitchFamily="34" charset="-128"/>
            </a:endParaRPr>
          </a:p>
          <a:p>
            <a:pPr eaLnBrk="1" hangingPunct="1">
              <a:defRPr/>
            </a:pPr>
            <a:endParaRPr lang="en-US" altLang="en-US" sz="4267" dirty="0">
              <a:solidFill>
                <a:srgbClr val="000000"/>
              </a:solidFill>
              <a:ea typeface="MS PGothic" panose="020B0600070205080204" pitchFamily="34" charset="-128"/>
            </a:endParaRPr>
          </a:p>
          <a:p>
            <a:pPr lvl="1" eaLnBrk="1" hangingPunct="1">
              <a:buFontTx/>
              <a:buNone/>
              <a:defRPr/>
            </a:pPr>
            <a:endParaRPr lang="en-US" altLang="en-US" sz="3733" dirty="0">
              <a:solidFill>
                <a:srgbClr val="000000"/>
              </a:solidFill>
              <a:ea typeface="MS PGothic" panose="020B0600070205080204" pitchFamily="34" charset="-128"/>
            </a:endParaRPr>
          </a:p>
          <a:p>
            <a:pPr eaLnBrk="1" hangingPunct="1">
              <a:buFontTx/>
              <a:buNone/>
              <a:defRPr/>
            </a:pPr>
            <a:endParaRPr lang="en-US" altLang="en-US" sz="4267" dirty="0">
              <a:solidFill>
                <a:srgbClr val="000000"/>
              </a:solidFill>
              <a:ea typeface="MS PGothic" panose="020B0600070205080204" pitchFamily="34" charset="-128"/>
            </a:endParaRPr>
          </a:p>
          <a:p>
            <a:pPr lvl="1" eaLnBrk="1" hangingPunct="1">
              <a:buFontTx/>
              <a:buNone/>
              <a:defRPr/>
            </a:pPr>
            <a:endParaRPr lang="en-US" altLang="en-US" sz="4800" dirty="0">
              <a:solidFill>
                <a:srgbClr val="000000"/>
              </a:solidFill>
              <a:ea typeface="MS PGothic"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a:extLst>
              <a:ext uri="{FF2B5EF4-FFF2-40B4-BE49-F238E27FC236}">
                <a16:creationId xmlns:a16="http://schemas.microsoft.com/office/drawing/2014/main" id="{8A4A5815-F644-2505-EC1E-1C107B822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20" t="7813" r="37891" b="46703"/>
          <a:stretch>
            <a:fillRect/>
          </a:stretch>
        </p:blipFill>
        <p:spPr bwMode="auto">
          <a:xfrm>
            <a:off x="6172200" y="2514600"/>
            <a:ext cx="5885580" cy="30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2499" name="Picture 3">
            <a:extLst>
              <a:ext uri="{FF2B5EF4-FFF2-40B4-BE49-F238E27FC236}">
                <a16:creationId xmlns:a16="http://schemas.microsoft.com/office/drawing/2014/main" id="{14D467B8-9A21-FE46-E59A-4667A7615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41" t="7813" r="34375" b="46875"/>
          <a:stretch>
            <a:fillRect/>
          </a:stretch>
        </p:blipFill>
        <p:spPr bwMode="auto">
          <a:xfrm>
            <a:off x="166748" y="2514600"/>
            <a:ext cx="5885580" cy="30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2500" name="Straight Arrow Connector 3">
            <a:extLst>
              <a:ext uri="{FF2B5EF4-FFF2-40B4-BE49-F238E27FC236}">
                <a16:creationId xmlns:a16="http://schemas.microsoft.com/office/drawing/2014/main" id="{450F87B6-3C7B-96E7-0772-F0D909FD4E43}"/>
              </a:ext>
            </a:extLst>
          </p:cNvPr>
          <p:cNvCxnSpPr>
            <a:cxnSpLocks noChangeShapeType="1"/>
          </p:cNvCxnSpPr>
          <p:nvPr/>
        </p:nvCxnSpPr>
        <p:spPr bwMode="auto">
          <a:xfrm>
            <a:off x="1587266" y="2514601"/>
            <a:ext cx="1326988" cy="643546"/>
          </a:xfrm>
          <a:prstGeom prst="straightConnector1">
            <a:avLst/>
          </a:prstGeom>
          <a:noFill/>
          <a:ln w="57150" algn="ctr">
            <a:solidFill>
              <a:srgbClr val="66FF33"/>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501" name="Straight Arrow Connector 5">
            <a:extLst>
              <a:ext uri="{FF2B5EF4-FFF2-40B4-BE49-F238E27FC236}">
                <a16:creationId xmlns:a16="http://schemas.microsoft.com/office/drawing/2014/main" id="{6D7A73BF-2F50-B636-664D-114E2DE82BE8}"/>
              </a:ext>
            </a:extLst>
          </p:cNvPr>
          <p:cNvCxnSpPr>
            <a:cxnSpLocks noChangeShapeType="1"/>
          </p:cNvCxnSpPr>
          <p:nvPr/>
        </p:nvCxnSpPr>
        <p:spPr bwMode="auto">
          <a:xfrm>
            <a:off x="7310496" y="2864556"/>
            <a:ext cx="1326987" cy="643546"/>
          </a:xfrm>
          <a:prstGeom prst="straightConnector1">
            <a:avLst/>
          </a:prstGeom>
          <a:noFill/>
          <a:ln w="57150" algn="ctr">
            <a:solidFill>
              <a:srgbClr val="66FF33"/>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502" name="Straight Arrow Connector 6">
            <a:extLst>
              <a:ext uri="{FF2B5EF4-FFF2-40B4-BE49-F238E27FC236}">
                <a16:creationId xmlns:a16="http://schemas.microsoft.com/office/drawing/2014/main" id="{ACC97AC8-E982-67E9-8AAC-743E481EE528}"/>
              </a:ext>
            </a:extLst>
          </p:cNvPr>
          <p:cNvCxnSpPr>
            <a:cxnSpLocks noChangeShapeType="1"/>
          </p:cNvCxnSpPr>
          <p:nvPr/>
        </p:nvCxnSpPr>
        <p:spPr bwMode="auto">
          <a:xfrm flipH="1" flipV="1">
            <a:off x="9800762" y="4114800"/>
            <a:ext cx="550208" cy="650052"/>
          </a:xfrm>
          <a:prstGeom prst="straightConnector1">
            <a:avLst/>
          </a:prstGeom>
          <a:noFill/>
          <a:ln w="381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503" name="Straight Arrow Connector 8">
            <a:extLst>
              <a:ext uri="{FF2B5EF4-FFF2-40B4-BE49-F238E27FC236}">
                <a16:creationId xmlns:a16="http://schemas.microsoft.com/office/drawing/2014/main" id="{009A7917-8174-14D4-396F-7661E64B937B}"/>
              </a:ext>
            </a:extLst>
          </p:cNvPr>
          <p:cNvCxnSpPr>
            <a:cxnSpLocks noChangeShapeType="1"/>
          </p:cNvCxnSpPr>
          <p:nvPr/>
        </p:nvCxnSpPr>
        <p:spPr bwMode="auto">
          <a:xfrm flipH="1" flipV="1">
            <a:off x="10470842" y="3794477"/>
            <a:ext cx="576580" cy="640646"/>
          </a:xfrm>
          <a:prstGeom prst="straightConnector1">
            <a:avLst/>
          </a:prstGeom>
          <a:noFill/>
          <a:ln w="38100" algn="ctr">
            <a:solidFill>
              <a:schemeClr val="bg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528" name="Title 1">
            <a:extLst>
              <a:ext uri="{FF2B5EF4-FFF2-40B4-BE49-F238E27FC236}">
                <a16:creationId xmlns:a16="http://schemas.microsoft.com/office/drawing/2014/main" id="{0D09FB1A-5A77-B68A-85CB-139216E6526A}"/>
              </a:ext>
            </a:extLst>
          </p:cNvPr>
          <p:cNvSpPr>
            <a:spLocks noGrp="1"/>
          </p:cNvSpPr>
          <p:nvPr>
            <p:ph type="title"/>
          </p:nvPr>
        </p:nvSpPr>
        <p:spPr>
          <a:xfrm>
            <a:off x="1614719" y="1295518"/>
            <a:ext cx="8962562" cy="752475"/>
          </a:xfrm>
        </p:spPr>
        <p:txBody>
          <a:bodyPr>
            <a:noAutofit/>
          </a:bodyPr>
          <a:lstStyle/>
          <a:p>
            <a:pPr eaLnBrk="1" hangingPunct="1">
              <a:defRPr/>
            </a:pPr>
            <a:r>
              <a:rPr lang="en-US" altLang="en-US" dirty="0">
                <a:latin typeface="+mn-lt"/>
                <a:cs typeface="Arial" panose="020B0604020202020204" pitchFamily="34" charset="0"/>
              </a:rPr>
              <a:t>Nodal FNA and Placement of Clip Marker When Metastatic Disease Identified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9CF7FB84-29C3-6D3B-FA55-9986B14A990B}"/>
              </a:ext>
            </a:extLst>
          </p:cNvPr>
          <p:cNvSpPr>
            <a:spLocks noGrp="1"/>
          </p:cNvSpPr>
          <p:nvPr>
            <p:ph type="title" idx="4294967295"/>
          </p:nvPr>
        </p:nvSpPr>
        <p:spPr>
          <a:xfrm>
            <a:off x="704850" y="2857500"/>
            <a:ext cx="10782300" cy="1844675"/>
          </a:xfrm>
        </p:spPr>
        <p:txBody>
          <a:bodyPr>
            <a:noAutofit/>
          </a:bodyPr>
          <a:lstStyle/>
          <a:p>
            <a:pPr algn="ctr" eaLnBrk="1" hangingPunct="1">
              <a:defRPr/>
            </a:pPr>
            <a:r>
              <a:rPr lang="en-US" altLang="en-US" b="0" i="1" dirty="0">
                <a:latin typeface="+mn-lt"/>
                <a:cs typeface="Arial" panose="020B0604020202020204" pitchFamily="34" charset="0"/>
              </a:rPr>
              <a:t>Identification and removal of the clipped node with biopsy proven </a:t>
            </a:r>
            <a:r>
              <a:rPr lang="en-US" altLang="en-US" b="0" i="1" dirty="0" err="1">
                <a:latin typeface="+mn-lt"/>
                <a:cs typeface="Arial" panose="020B0604020202020204" pitchFamily="34" charset="0"/>
              </a:rPr>
              <a:t>mets</a:t>
            </a:r>
            <a:r>
              <a:rPr lang="en-US" altLang="en-US" b="0" i="1" dirty="0">
                <a:latin typeface="+mn-lt"/>
                <a:cs typeface="Arial" panose="020B0604020202020204" pitchFamily="34" charset="0"/>
              </a:rPr>
              <a:t> prior to chemo will increase accuracy of the SLN procedure after neoadjuvant chemo </a:t>
            </a:r>
          </a:p>
        </p:txBody>
      </p:sp>
      <p:sp>
        <p:nvSpPr>
          <p:cNvPr id="167939" name="Title 1">
            <a:extLst>
              <a:ext uri="{FF2B5EF4-FFF2-40B4-BE49-F238E27FC236}">
                <a16:creationId xmlns:a16="http://schemas.microsoft.com/office/drawing/2014/main" id="{C72FEF41-B853-9FE7-25CB-B3839C9486F5}"/>
              </a:ext>
            </a:extLst>
          </p:cNvPr>
          <p:cNvSpPr txBox="1">
            <a:spLocks/>
          </p:cNvSpPr>
          <p:nvPr/>
        </p:nvSpPr>
        <p:spPr bwMode="auto">
          <a:xfrm>
            <a:off x="609600" y="1690040"/>
            <a:ext cx="10972800" cy="1142060"/>
          </a:xfrm>
          <a:prstGeom prst="rect">
            <a:avLst/>
          </a:prstGeom>
          <a:noFill/>
          <a:ln>
            <a:noFill/>
          </a:ln>
        </p:spPr>
        <p:txBody>
          <a:bodyPr anchor="ctr"/>
          <a:lstStyle>
            <a:lvl1pPr>
              <a:spcBef>
                <a:spcPct val="20000"/>
              </a:spcBef>
              <a:buClr>
                <a:schemeClr val="tx1"/>
              </a:buClr>
              <a:buFont typeface="Arial" charset="0"/>
              <a:buChar char="•"/>
              <a:defRPr sz="3200" b="1">
                <a:solidFill>
                  <a:srgbClr val="595959"/>
                </a:solidFill>
                <a:latin typeface="Arial" charset="0"/>
                <a:ea typeface="ＭＳ Ｐゴシック" pitchFamily="34" charset="-128"/>
                <a:cs typeface="Arial" charset="0"/>
              </a:defRPr>
            </a:lvl1pPr>
            <a:lvl2pPr marL="742950" indent="-285750">
              <a:spcBef>
                <a:spcPct val="20000"/>
              </a:spcBef>
              <a:buClr>
                <a:schemeClr val="tx1"/>
              </a:buClr>
              <a:buFont typeface="Arial" charset="0"/>
              <a:buChar char="–"/>
              <a:defRPr sz="2800" b="1">
                <a:solidFill>
                  <a:srgbClr val="595959"/>
                </a:solidFill>
                <a:latin typeface="Arial" charset="0"/>
                <a:ea typeface="ＭＳ Ｐゴシック" pitchFamily="34" charset="-128"/>
                <a:cs typeface="Arial" charset="0"/>
              </a:defRPr>
            </a:lvl2pPr>
            <a:lvl3pPr marL="1143000" indent="-228600">
              <a:spcBef>
                <a:spcPct val="20000"/>
              </a:spcBef>
              <a:buClr>
                <a:schemeClr val="tx1"/>
              </a:buClr>
              <a:buFont typeface="Arial" charset="0"/>
              <a:buChar char="•"/>
              <a:defRPr sz="2400" b="1">
                <a:solidFill>
                  <a:srgbClr val="595959"/>
                </a:solidFill>
                <a:latin typeface="Arial" charset="0"/>
                <a:ea typeface="ＭＳ Ｐゴシック" pitchFamily="34" charset="-128"/>
                <a:cs typeface="Arial" charset="0"/>
              </a:defRPr>
            </a:lvl3pPr>
            <a:lvl4pPr marL="1600200" indent="-228600">
              <a:spcBef>
                <a:spcPct val="20000"/>
              </a:spcBef>
              <a:buClr>
                <a:schemeClr val="tx1"/>
              </a:buClr>
              <a:buFont typeface="Arial" charset="0"/>
              <a:buChar char="–"/>
              <a:defRPr sz="2000" b="1">
                <a:solidFill>
                  <a:srgbClr val="595959"/>
                </a:solidFill>
                <a:latin typeface="Arial" charset="0"/>
                <a:ea typeface="ＭＳ Ｐゴシック" pitchFamily="34" charset="-128"/>
                <a:cs typeface="Arial" charset="0"/>
              </a:defRPr>
            </a:lvl4pPr>
            <a:lvl5pPr marL="2057400" indent="-228600">
              <a:spcBef>
                <a:spcPct val="20000"/>
              </a:spcBef>
              <a:buClr>
                <a:schemeClr val="tx1"/>
              </a:buClr>
              <a:buFont typeface="Arial" charset="0"/>
              <a:buChar char="»"/>
              <a:defRPr sz="2000" b="1">
                <a:solidFill>
                  <a:srgbClr val="595959"/>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chemeClr val="tx1"/>
              </a:buClr>
              <a:buFont typeface="Arial" charset="0"/>
              <a:buChar char="»"/>
              <a:defRPr sz="2000" b="1">
                <a:solidFill>
                  <a:srgbClr val="595959"/>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chemeClr val="tx1"/>
              </a:buClr>
              <a:buFont typeface="Arial" charset="0"/>
              <a:buChar char="»"/>
              <a:defRPr sz="2000" b="1">
                <a:solidFill>
                  <a:srgbClr val="595959"/>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chemeClr val="tx1"/>
              </a:buClr>
              <a:buFont typeface="Arial" charset="0"/>
              <a:buChar char="»"/>
              <a:defRPr sz="2000" b="1">
                <a:solidFill>
                  <a:srgbClr val="595959"/>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chemeClr val="tx1"/>
              </a:buClr>
              <a:buFont typeface="Arial" charset="0"/>
              <a:buChar char="»"/>
              <a:defRPr sz="2000" b="1">
                <a:solidFill>
                  <a:srgbClr val="595959"/>
                </a:solidFill>
                <a:latin typeface="Arial" charset="0"/>
                <a:ea typeface="ＭＳ Ｐゴシック" pitchFamily="34" charset="-128"/>
                <a:cs typeface="Arial" charset="0"/>
              </a:defRPr>
            </a:lvl9pPr>
          </a:lstStyle>
          <a:p>
            <a:pPr algn="ctr">
              <a:spcBef>
                <a:spcPct val="0"/>
              </a:spcBef>
              <a:buClrTx/>
              <a:buFontTx/>
              <a:buNone/>
              <a:defRPr/>
            </a:pPr>
            <a:r>
              <a:rPr lang="en-US" altLang="en-US" sz="5867" dirty="0">
                <a:solidFill>
                  <a:schemeClr val="tx1"/>
                </a:solidFill>
                <a:latin typeface="+mn-lt"/>
              </a:rPr>
              <a:t>Hypothesis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16D80AF2-CF00-0FFB-F32D-F8BC6FDA8E4B}"/>
              </a:ext>
            </a:extLst>
          </p:cNvPr>
          <p:cNvSpPr>
            <a:spLocks noGrp="1"/>
          </p:cNvSpPr>
          <p:nvPr>
            <p:ph type="title" idx="4294967295"/>
          </p:nvPr>
        </p:nvSpPr>
        <p:spPr>
          <a:xfrm>
            <a:off x="2082800" y="1295400"/>
            <a:ext cx="8026400" cy="1354138"/>
          </a:xfrm>
        </p:spPr>
        <p:txBody>
          <a:bodyPr>
            <a:normAutofit/>
          </a:bodyPr>
          <a:lstStyle/>
          <a:p>
            <a:pPr eaLnBrk="1" hangingPunct="1">
              <a:defRPr/>
            </a:pPr>
            <a:r>
              <a:rPr lang="en-US" altLang="en-US" sz="4800" dirty="0">
                <a:latin typeface="+mn-lt"/>
                <a:cs typeface="Arial" panose="020B0604020202020204" pitchFamily="34" charset="0"/>
              </a:rPr>
              <a:t>B-32 Analysis Plan</a:t>
            </a:r>
          </a:p>
        </p:txBody>
      </p:sp>
      <p:sp>
        <p:nvSpPr>
          <p:cNvPr id="289795" name="Content Placeholder 2">
            <a:extLst>
              <a:ext uri="{FF2B5EF4-FFF2-40B4-BE49-F238E27FC236}">
                <a16:creationId xmlns:a16="http://schemas.microsoft.com/office/drawing/2014/main" id="{F04FE605-7740-1C72-41B6-CF3A8CF77FD6}"/>
              </a:ext>
            </a:extLst>
          </p:cNvPr>
          <p:cNvSpPr>
            <a:spLocks noGrp="1"/>
          </p:cNvSpPr>
          <p:nvPr>
            <p:ph idx="4294967295"/>
          </p:nvPr>
        </p:nvSpPr>
        <p:spPr>
          <a:xfrm>
            <a:off x="1592263" y="2787650"/>
            <a:ext cx="9007475" cy="3079750"/>
          </a:xfrm>
          <a:extLst>
            <a:ext uri="{91240B29-F687-4F45-9708-019B960494DF}">
              <a14:hiddenLine xmlns:a14="http://schemas.microsoft.com/office/drawing/2010/main" w="28575">
                <a:solidFill>
                  <a:schemeClr val="tx1"/>
                </a:solidFill>
                <a:miter lim="800000"/>
                <a:headEnd/>
                <a:tailEnd/>
              </a14:hiddenLine>
            </a:ext>
          </a:extLst>
        </p:spPr>
        <p:txBody>
          <a:bodyPr>
            <a:normAutofit/>
          </a:bodyPr>
          <a:lstStyle/>
          <a:p>
            <a:pPr eaLnBrk="1" hangingPunct="1">
              <a:buClr>
                <a:srgbClr val="7A0000"/>
              </a:buClr>
            </a:pPr>
            <a:r>
              <a:rPr lang="en-US" altLang="en-US" sz="3200" dirty="0">
                <a:cs typeface="Arial" panose="020B0604020202020204" pitchFamily="34" charset="0"/>
              </a:rPr>
              <a:t>3,989 - SN neg (71% of 5611) </a:t>
            </a:r>
          </a:p>
          <a:p>
            <a:pPr eaLnBrk="1" hangingPunct="1">
              <a:buClr>
                <a:srgbClr val="7A0000"/>
              </a:buClr>
            </a:pPr>
            <a:r>
              <a:rPr lang="en-US" altLang="en-US" sz="3200" dirty="0">
                <a:cs typeface="Arial" panose="020B0604020202020204" pitchFamily="34" charset="0"/>
              </a:rPr>
              <a:t>99.9% - follow-up information </a:t>
            </a:r>
          </a:p>
          <a:p>
            <a:pPr eaLnBrk="1" hangingPunct="1">
              <a:buClr>
                <a:srgbClr val="7A0000"/>
              </a:buClr>
            </a:pPr>
            <a:r>
              <a:rPr lang="en-US" altLang="en-US" sz="3200" dirty="0">
                <a:cs typeface="Arial" panose="020B0604020202020204" pitchFamily="34" charset="0"/>
              </a:rPr>
              <a:t>7.97 years – mean time on study</a:t>
            </a:r>
          </a:p>
          <a:p>
            <a:pPr eaLnBrk="1" hangingPunct="1">
              <a:buClr>
                <a:srgbClr val="7A0000"/>
              </a:buClr>
            </a:pPr>
            <a:r>
              <a:rPr lang="en-US" altLang="en-US" sz="3200" dirty="0">
                <a:cs typeface="Arial" panose="020B0604020202020204" pitchFamily="34" charset="0"/>
              </a:rPr>
              <a:t>Primary endpoints OS, DFS, Regional Control</a:t>
            </a:r>
          </a:p>
          <a:p>
            <a:pPr eaLnBrk="1" hangingPunct="1">
              <a:buClr>
                <a:srgbClr val="7A0000"/>
              </a:buClr>
            </a:pPr>
            <a:r>
              <a:rPr lang="en-US" altLang="en-US" sz="3200" dirty="0">
                <a:cs typeface="Arial" panose="020B0604020202020204" pitchFamily="34" charset="0"/>
              </a:rPr>
              <a:t>Study powered to detect 2% difference OS</a:t>
            </a:r>
          </a:p>
        </p:txBody>
      </p:sp>
      <p:sp>
        <p:nvSpPr>
          <p:cNvPr id="289796" name="TextBox 3">
            <a:extLst>
              <a:ext uri="{FF2B5EF4-FFF2-40B4-BE49-F238E27FC236}">
                <a16:creationId xmlns:a16="http://schemas.microsoft.com/office/drawing/2014/main" id="{96AE2DAE-E78D-230F-24C2-1F76A1F47B75}"/>
              </a:ext>
            </a:extLst>
          </p:cNvPr>
          <p:cNvSpPr txBox="1">
            <a:spLocks noChangeArrowheads="1"/>
          </p:cNvSpPr>
          <p:nvPr/>
        </p:nvSpPr>
        <p:spPr bwMode="auto">
          <a:xfrm>
            <a:off x="5117207" y="5842000"/>
            <a:ext cx="2047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et al. 2010 ASCO.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9B9D077B-6E60-E85E-9566-232556F67E69}"/>
              </a:ext>
            </a:extLst>
          </p:cNvPr>
          <p:cNvSpPr>
            <a:spLocks noGrp="1"/>
          </p:cNvSpPr>
          <p:nvPr>
            <p:ph type="title"/>
          </p:nvPr>
        </p:nvSpPr>
        <p:spPr>
          <a:xfrm>
            <a:off x="609600" y="1312333"/>
            <a:ext cx="10658591" cy="1964267"/>
          </a:xfrm>
        </p:spPr>
        <p:txBody>
          <a:bodyPr>
            <a:normAutofit/>
          </a:bodyPr>
          <a:lstStyle/>
          <a:p>
            <a:pPr eaLnBrk="1" hangingPunct="1">
              <a:defRPr/>
            </a:pPr>
            <a:r>
              <a:rPr lang="en-US" altLang="en-US" sz="3319" dirty="0">
                <a:latin typeface="+mn-lt"/>
                <a:cs typeface="Arial" panose="020B0604020202020204" pitchFamily="34" charset="0"/>
              </a:rPr>
              <a:t>Prospective Registry of Breast Cancer Patients with Axillary Nodal Metastases Identified During Ultrasound Staging at </a:t>
            </a:r>
            <a:r>
              <a:rPr lang="en-US" altLang="en-US" sz="3319" i="1" dirty="0">
                <a:latin typeface="+mn-lt"/>
                <a:cs typeface="Arial" panose="020B0604020202020204" pitchFamily="34" charset="0"/>
              </a:rPr>
              <a:t>MD Anderson Cancer Center: Protocol 11-1087</a:t>
            </a:r>
          </a:p>
        </p:txBody>
      </p:sp>
      <p:sp>
        <p:nvSpPr>
          <p:cNvPr id="79875" name="Content Placeholder 2">
            <a:extLst>
              <a:ext uri="{FF2B5EF4-FFF2-40B4-BE49-F238E27FC236}">
                <a16:creationId xmlns:a16="http://schemas.microsoft.com/office/drawing/2014/main" id="{2029C4E8-AB4D-88CE-9494-050BB6FA60EC}"/>
              </a:ext>
            </a:extLst>
          </p:cNvPr>
          <p:cNvSpPr>
            <a:spLocks noGrp="1"/>
          </p:cNvSpPr>
          <p:nvPr>
            <p:ph idx="1"/>
          </p:nvPr>
        </p:nvSpPr>
        <p:spPr>
          <a:xfrm>
            <a:off x="292100" y="3276600"/>
            <a:ext cx="11887200" cy="2590800"/>
          </a:xfrm>
        </p:spPr>
        <p:txBody>
          <a:bodyPr/>
          <a:lstStyle/>
          <a:p>
            <a:pPr marL="0" indent="0" eaLnBrk="1" hangingPunct="1">
              <a:buNone/>
              <a:defRPr/>
            </a:pPr>
            <a:r>
              <a:rPr lang="en-US" altLang="en-US" sz="3733" dirty="0">
                <a:cs typeface="Arial" panose="020B0604020202020204" pitchFamily="34" charset="0"/>
              </a:rPr>
              <a:t>Eligibility: </a:t>
            </a:r>
          </a:p>
          <a:p>
            <a:pPr marL="541873" lvl="1" indent="-541873" eaLnBrk="1" hangingPunct="1">
              <a:buFont typeface="Arial" panose="020B0604020202020204" pitchFamily="34" charset="0"/>
              <a:buChar char="•"/>
              <a:defRPr/>
            </a:pPr>
            <a:r>
              <a:rPr lang="en-US" altLang="en-US" sz="3082" dirty="0">
                <a:solidFill>
                  <a:schemeClr val="tx1"/>
                </a:solidFill>
                <a:cs typeface="Arial" panose="020B0604020202020204" pitchFamily="34" charset="0"/>
              </a:rPr>
              <a:t>Abnormal axillary nodes on US metastases documented by cytology</a:t>
            </a:r>
          </a:p>
          <a:p>
            <a:pPr marL="541873" lvl="1" indent="-541873" eaLnBrk="1" hangingPunct="1">
              <a:buFont typeface="Arial" panose="020B0604020202020204" pitchFamily="34" charset="0"/>
              <a:buChar char="•"/>
              <a:defRPr/>
            </a:pPr>
            <a:r>
              <a:rPr lang="en-US" altLang="en-US" sz="3082" dirty="0">
                <a:solidFill>
                  <a:schemeClr val="tx1"/>
                </a:solidFill>
                <a:cs typeface="Arial" panose="020B0604020202020204" pitchFamily="34" charset="0"/>
              </a:rPr>
              <a:t>Marker clip placed in node with metastases</a:t>
            </a:r>
          </a:p>
          <a:p>
            <a:pPr marL="541873" lvl="1" indent="-541873" eaLnBrk="1" hangingPunct="1">
              <a:buFont typeface="Arial" panose="020B0604020202020204" pitchFamily="34" charset="0"/>
              <a:buChar char="•"/>
              <a:defRPr/>
            </a:pPr>
            <a:r>
              <a:rPr lang="en-US" altLang="en-US" sz="3082" dirty="0">
                <a:solidFill>
                  <a:schemeClr val="tx1"/>
                </a:solidFill>
                <a:cs typeface="Arial" panose="020B0604020202020204" pitchFamily="34" charset="0"/>
              </a:rPr>
              <a:t>Preoperative chemotherapy</a:t>
            </a:r>
          </a:p>
          <a:p>
            <a:pPr marL="541873" lvl="1" indent="-541873" eaLnBrk="1" hangingPunct="1">
              <a:buFont typeface="Arial" panose="020B0604020202020204" pitchFamily="34" charset="0"/>
              <a:buChar char="•"/>
              <a:defRPr/>
            </a:pPr>
            <a:r>
              <a:rPr lang="en-US" altLang="en-US" sz="3082" dirty="0">
                <a:solidFill>
                  <a:schemeClr val="tx1"/>
                </a:solidFill>
                <a:cs typeface="Arial" panose="020B0604020202020204" pitchFamily="34" charset="0"/>
              </a:rPr>
              <a:t>Routine axillary node dissection to determine the false-negative rate</a:t>
            </a:r>
          </a:p>
          <a:p>
            <a:pPr eaLnBrk="1" hangingPunct="1">
              <a:defRPr/>
            </a:pPr>
            <a:endParaRPr lang="en-US" altLang="en-US"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4A515-F7CE-5282-310B-8DCB33C52D5F}"/>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7620" name="Picture 2">
            <a:extLst>
              <a:ext uri="{FF2B5EF4-FFF2-40B4-BE49-F238E27FC236}">
                <a16:creationId xmlns:a16="http://schemas.microsoft.com/office/drawing/2014/main" id="{4A9099B6-CC99-3928-4C40-8D5959577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26" y="1993900"/>
            <a:ext cx="5362222" cy="352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7621" name="Picture 3">
            <a:extLst>
              <a:ext uri="{FF2B5EF4-FFF2-40B4-BE49-F238E27FC236}">
                <a16:creationId xmlns:a16="http://schemas.microsoft.com/office/drawing/2014/main" id="{136A9CA9-7B6F-D804-673F-D46604418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93900"/>
            <a:ext cx="5288844" cy="352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D8557F3A-5A8C-E788-2561-DBB2EBC1AF5E}"/>
              </a:ext>
            </a:extLst>
          </p:cNvPr>
          <p:cNvCxnSpPr/>
          <p:nvPr/>
        </p:nvCxnSpPr>
        <p:spPr>
          <a:xfrm flipH="1">
            <a:off x="5001920" y="2326922"/>
            <a:ext cx="681096" cy="1505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550001B-AE82-A4B4-748A-9005D515C8CE}"/>
              </a:ext>
            </a:extLst>
          </p:cNvPr>
          <p:cNvCxnSpPr/>
          <p:nvPr/>
        </p:nvCxnSpPr>
        <p:spPr>
          <a:xfrm flipH="1">
            <a:off x="11086631" y="2341975"/>
            <a:ext cx="679214" cy="11289"/>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0599" name="Rectangle 4">
            <a:extLst>
              <a:ext uri="{FF2B5EF4-FFF2-40B4-BE49-F238E27FC236}">
                <a16:creationId xmlns:a16="http://schemas.microsoft.com/office/drawing/2014/main" id="{2F0CB3ED-D884-435E-09E5-4BB1E4C00025}"/>
              </a:ext>
            </a:extLst>
          </p:cNvPr>
          <p:cNvSpPr>
            <a:spLocks noChangeArrowheads="1"/>
          </p:cNvSpPr>
          <p:nvPr/>
        </p:nvSpPr>
        <p:spPr bwMode="auto">
          <a:xfrm>
            <a:off x="685800" y="5694304"/>
            <a:ext cx="10820400" cy="84311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7000"/>
              </a:lnSpc>
              <a:spcBef>
                <a:spcPct val="0"/>
              </a:spcBef>
              <a:buFontTx/>
              <a:buNone/>
              <a:defRPr/>
            </a:pPr>
            <a:r>
              <a:rPr lang="en-US" altLang="en-US" sz="2800" dirty="0">
                <a:latin typeface="+mn-lt"/>
                <a:ea typeface="MS PGothic" panose="020B0600070205080204" pitchFamily="34" charset="-128"/>
              </a:rPr>
              <a:t>Routine ALND, identification of marked node, pathologic correlation (disease presence and size) with compared with other nodes</a:t>
            </a:r>
          </a:p>
        </p:txBody>
      </p:sp>
      <p:sp>
        <p:nvSpPr>
          <p:cNvPr id="5" name="Title 1">
            <a:extLst>
              <a:ext uri="{FF2B5EF4-FFF2-40B4-BE49-F238E27FC236}">
                <a16:creationId xmlns:a16="http://schemas.microsoft.com/office/drawing/2014/main" id="{F5749933-28BC-7F73-A794-54CAB835AF0B}"/>
              </a:ext>
            </a:extLst>
          </p:cNvPr>
          <p:cNvSpPr>
            <a:spLocks noGrp="1"/>
          </p:cNvSpPr>
          <p:nvPr>
            <p:ph type="title"/>
          </p:nvPr>
        </p:nvSpPr>
        <p:spPr>
          <a:xfrm>
            <a:off x="685800" y="275401"/>
            <a:ext cx="10658591" cy="1964267"/>
          </a:xfrm>
        </p:spPr>
        <p:txBody>
          <a:bodyPr>
            <a:normAutofit/>
          </a:bodyPr>
          <a:lstStyle/>
          <a:p>
            <a:pPr eaLnBrk="1" hangingPunct="1">
              <a:defRPr/>
            </a:pPr>
            <a:r>
              <a:rPr lang="en-US" altLang="en-US" sz="3319" dirty="0">
                <a:latin typeface="+mn-lt"/>
                <a:cs typeface="Arial" panose="020B0604020202020204" pitchFamily="34" charset="0"/>
              </a:rPr>
              <a:t>Prospective Registry of Breast Cancer Patients with Axillary Nodal Metastases Identified During Ultrasound Staging at </a:t>
            </a:r>
            <a:r>
              <a:rPr lang="en-US" altLang="en-US" sz="3319" i="1" dirty="0">
                <a:latin typeface="+mn-lt"/>
                <a:cs typeface="Arial" panose="020B0604020202020204" pitchFamily="34" charset="0"/>
              </a:rPr>
              <a:t>MD Anderson Cancer Center: Protocol 11-1087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72E4CA58-06B1-4FB3-7462-0ED8412E89F2}"/>
              </a:ext>
            </a:extLst>
          </p:cNvPr>
          <p:cNvSpPr>
            <a:spLocks noGrp="1"/>
          </p:cNvSpPr>
          <p:nvPr>
            <p:ph type="title"/>
          </p:nvPr>
        </p:nvSpPr>
        <p:spPr>
          <a:xfrm>
            <a:off x="838200" y="881884"/>
            <a:ext cx="10515600" cy="752475"/>
          </a:xfrm>
        </p:spPr>
        <p:txBody>
          <a:bodyPr>
            <a:normAutofit/>
          </a:bodyPr>
          <a:lstStyle/>
          <a:p>
            <a:pPr eaLnBrk="1" hangingPunct="1">
              <a:defRPr/>
            </a:pPr>
            <a:r>
              <a:rPr lang="en-US" altLang="en-US" sz="4400" dirty="0">
                <a:latin typeface="+mn-lt"/>
                <a:cs typeface="Arial" panose="020B0604020202020204" pitchFamily="34" charset="0"/>
              </a:rPr>
              <a:t>I</a:t>
            </a:r>
            <a:r>
              <a:rPr lang="en-US" altLang="en-US" sz="4400" baseline="30000" dirty="0">
                <a:latin typeface="+mn-lt"/>
                <a:cs typeface="Arial" panose="020B0604020202020204" pitchFamily="34" charset="0"/>
              </a:rPr>
              <a:t>125</a:t>
            </a:r>
            <a:r>
              <a:rPr lang="en-US" altLang="en-US" sz="4400" dirty="0">
                <a:latin typeface="+mn-lt"/>
                <a:cs typeface="Arial" panose="020B0604020202020204" pitchFamily="34" charset="0"/>
              </a:rPr>
              <a:t> seed Technical Success with SLND </a:t>
            </a:r>
          </a:p>
        </p:txBody>
      </p:sp>
      <p:sp>
        <p:nvSpPr>
          <p:cNvPr id="17412" name="Content Placeholder 1">
            <a:extLst>
              <a:ext uri="{FF2B5EF4-FFF2-40B4-BE49-F238E27FC236}">
                <a16:creationId xmlns:a16="http://schemas.microsoft.com/office/drawing/2014/main" id="{9911FE9D-2838-A4D3-8264-C62EF36DE74A}"/>
              </a:ext>
            </a:extLst>
          </p:cNvPr>
          <p:cNvSpPr>
            <a:spLocks noGrp="1"/>
          </p:cNvSpPr>
          <p:nvPr>
            <p:ph idx="1"/>
          </p:nvPr>
        </p:nvSpPr>
        <p:spPr>
          <a:xfrm>
            <a:off x="838200" y="1727201"/>
            <a:ext cx="10515600" cy="1144882"/>
          </a:xfrm>
        </p:spPr>
        <p:txBody>
          <a:bodyPr/>
          <a:lstStyle/>
          <a:p>
            <a:pPr marL="0" indent="0" eaLnBrk="1" hangingPunct="1">
              <a:buNone/>
              <a:defRPr/>
            </a:pPr>
            <a:r>
              <a:rPr lang="en-US" altLang="en-US" sz="3733" dirty="0">
                <a:latin typeface="Calibri" pitchFamily="34" charset="0"/>
              </a:rPr>
              <a:t>Technically successful with SLND (100%)</a:t>
            </a:r>
          </a:p>
          <a:p>
            <a:pPr eaLnBrk="1" hangingPunct="1">
              <a:spcBef>
                <a:spcPts val="0"/>
              </a:spcBef>
              <a:defRPr/>
            </a:pPr>
            <a:r>
              <a:rPr lang="en-US" altLang="en-US" sz="3200" dirty="0">
                <a:latin typeface="Calibri" pitchFamily="34" charset="0"/>
              </a:rPr>
              <a:t>I</a:t>
            </a:r>
            <a:r>
              <a:rPr lang="en-US" altLang="en-US" sz="3200" baseline="30000" dirty="0">
                <a:latin typeface="Calibri" pitchFamily="34" charset="0"/>
              </a:rPr>
              <a:t>125</a:t>
            </a:r>
            <a:r>
              <a:rPr lang="en-US" altLang="en-US" sz="3200" dirty="0">
                <a:latin typeface="Calibri" pitchFamily="34" charset="0"/>
              </a:rPr>
              <a:t> seed does not interfere with Tc99M lymphoscintigraphy</a:t>
            </a:r>
          </a:p>
        </p:txBody>
      </p:sp>
      <p:pic>
        <p:nvPicPr>
          <p:cNvPr id="369668" name="Picture 1">
            <a:extLst>
              <a:ext uri="{FF2B5EF4-FFF2-40B4-BE49-F238E27FC236}">
                <a16:creationId xmlns:a16="http://schemas.microsoft.com/office/drawing/2014/main" id="{5F0448A9-6D01-5821-7766-E4F1BA3F2481}"/>
              </a:ext>
            </a:extLst>
          </p:cNvPr>
          <p:cNvPicPr>
            <a:picLocks noChangeAspect="1"/>
          </p:cNvPicPr>
          <p:nvPr/>
        </p:nvPicPr>
        <p:blipFill>
          <a:blip r:embed="rId3">
            <a:extLst>
              <a:ext uri="{28A0092B-C50C-407E-A947-70E740481C1C}">
                <a14:useLocalDpi xmlns:a14="http://schemas.microsoft.com/office/drawing/2010/main" val="0"/>
              </a:ext>
            </a:extLst>
          </a:blip>
          <a:srcRect t="28601" r="44783" b="17432"/>
          <a:stretch>
            <a:fillRect/>
          </a:stretch>
        </p:blipFill>
        <p:spPr bwMode="auto">
          <a:xfrm>
            <a:off x="1625600" y="3048941"/>
            <a:ext cx="4244622" cy="257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2">
            <a:extLst>
              <a:ext uri="{FF2B5EF4-FFF2-40B4-BE49-F238E27FC236}">
                <a16:creationId xmlns:a16="http://schemas.microsoft.com/office/drawing/2014/main" id="{C9A41980-06DB-681B-D008-01B5043BDD18}"/>
              </a:ext>
            </a:extLst>
          </p:cNvPr>
          <p:cNvPicPr>
            <a:picLocks noChangeAspect="1"/>
          </p:cNvPicPr>
          <p:nvPr/>
        </p:nvPicPr>
        <p:blipFill>
          <a:blip r:embed="rId4">
            <a:extLst>
              <a:ext uri="{28A0092B-C50C-407E-A947-70E740481C1C}">
                <a14:useLocalDpi xmlns:a14="http://schemas.microsoft.com/office/drawing/2010/main" val="0"/>
              </a:ext>
            </a:extLst>
          </a:blip>
          <a:srcRect t="19783" r="36658" b="33913"/>
          <a:stretch>
            <a:fillRect/>
          </a:stretch>
        </p:blipFill>
        <p:spPr bwMode="auto">
          <a:xfrm>
            <a:off x="6987823" y="3073401"/>
            <a:ext cx="4270963" cy="254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3">
            <a:extLst>
              <a:ext uri="{FF2B5EF4-FFF2-40B4-BE49-F238E27FC236}">
                <a16:creationId xmlns:a16="http://schemas.microsoft.com/office/drawing/2014/main" id="{19F280D7-AE2D-5A56-14F4-772543B92A05}"/>
              </a:ext>
            </a:extLst>
          </p:cNvPr>
          <p:cNvSpPr txBox="1">
            <a:spLocks noChangeArrowheads="1"/>
          </p:cNvSpPr>
          <p:nvPr/>
        </p:nvSpPr>
        <p:spPr bwMode="auto">
          <a:xfrm>
            <a:off x="195675" y="3397016"/>
            <a:ext cx="2010359" cy="461665"/>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Primary tumor</a:t>
            </a:r>
          </a:p>
        </p:txBody>
      </p:sp>
      <p:sp>
        <p:nvSpPr>
          <p:cNvPr id="111623" name="TextBox 10">
            <a:extLst>
              <a:ext uri="{FF2B5EF4-FFF2-40B4-BE49-F238E27FC236}">
                <a16:creationId xmlns:a16="http://schemas.microsoft.com/office/drawing/2014/main" id="{48D04BA7-F57E-3AE7-2711-65205D456BDE}"/>
              </a:ext>
            </a:extLst>
          </p:cNvPr>
          <p:cNvSpPr txBox="1">
            <a:spLocks noChangeArrowheads="1"/>
          </p:cNvSpPr>
          <p:nvPr/>
        </p:nvSpPr>
        <p:spPr bwMode="auto">
          <a:xfrm>
            <a:off x="282223" y="5007564"/>
            <a:ext cx="1984964" cy="830997"/>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Node with radioisotope</a:t>
            </a:r>
          </a:p>
        </p:txBody>
      </p:sp>
      <p:sp>
        <p:nvSpPr>
          <p:cNvPr id="111624" name="TextBox 11">
            <a:extLst>
              <a:ext uri="{FF2B5EF4-FFF2-40B4-BE49-F238E27FC236}">
                <a16:creationId xmlns:a16="http://schemas.microsoft.com/office/drawing/2014/main" id="{B098DF20-1341-C07D-FFD5-B43846B0EE33}"/>
              </a:ext>
            </a:extLst>
          </p:cNvPr>
          <p:cNvSpPr txBox="1">
            <a:spLocks noChangeArrowheads="1"/>
          </p:cNvSpPr>
          <p:nvPr/>
        </p:nvSpPr>
        <p:spPr bwMode="auto">
          <a:xfrm>
            <a:off x="304801" y="4241800"/>
            <a:ext cx="1253869" cy="461665"/>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I</a:t>
            </a:r>
            <a:r>
              <a:rPr lang="en-US" altLang="en-US" sz="2400" baseline="30000">
                <a:solidFill>
                  <a:srgbClr val="FFFFFF"/>
                </a:solidFill>
                <a:latin typeface="Calibri" panose="020F0502020204030204" pitchFamily="34" charset="0"/>
                <a:ea typeface="MS PGothic" panose="020B0600070205080204" pitchFamily="34" charset="-128"/>
              </a:rPr>
              <a:t>125</a:t>
            </a:r>
            <a:r>
              <a:rPr lang="en-US" altLang="en-US" sz="2400">
                <a:solidFill>
                  <a:srgbClr val="FFFFFF"/>
                </a:solidFill>
                <a:latin typeface="Calibri" panose="020F0502020204030204" pitchFamily="34" charset="0"/>
                <a:ea typeface="MS PGothic" panose="020B0600070205080204" pitchFamily="34" charset="-128"/>
              </a:rPr>
              <a:t> Seed</a:t>
            </a:r>
          </a:p>
        </p:txBody>
      </p:sp>
      <p:sp>
        <p:nvSpPr>
          <p:cNvPr id="111625" name="TextBox 12">
            <a:extLst>
              <a:ext uri="{FF2B5EF4-FFF2-40B4-BE49-F238E27FC236}">
                <a16:creationId xmlns:a16="http://schemas.microsoft.com/office/drawing/2014/main" id="{D553E7D5-EB7F-61E6-BAB4-D7678DEF8D95}"/>
              </a:ext>
            </a:extLst>
          </p:cNvPr>
          <p:cNvSpPr txBox="1">
            <a:spLocks noChangeArrowheads="1"/>
          </p:cNvSpPr>
          <p:nvPr/>
        </p:nvSpPr>
        <p:spPr bwMode="auto">
          <a:xfrm>
            <a:off x="6423378" y="4964290"/>
            <a:ext cx="1162369" cy="830997"/>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Primary</a:t>
            </a:r>
          </a:p>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tumor</a:t>
            </a:r>
          </a:p>
        </p:txBody>
      </p:sp>
      <p:sp>
        <p:nvSpPr>
          <p:cNvPr id="111626" name="TextBox 13">
            <a:extLst>
              <a:ext uri="{FF2B5EF4-FFF2-40B4-BE49-F238E27FC236}">
                <a16:creationId xmlns:a16="http://schemas.microsoft.com/office/drawing/2014/main" id="{2E3A7276-3DFF-ACDF-C84C-216AA40BB9A7}"/>
              </a:ext>
            </a:extLst>
          </p:cNvPr>
          <p:cNvSpPr txBox="1">
            <a:spLocks noChangeArrowheads="1"/>
          </p:cNvSpPr>
          <p:nvPr/>
        </p:nvSpPr>
        <p:spPr bwMode="auto">
          <a:xfrm>
            <a:off x="6756401" y="3564467"/>
            <a:ext cx="1253869" cy="461665"/>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I</a:t>
            </a:r>
            <a:r>
              <a:rPr lang="en-US" altLang="en-US" sz="2400" baseline="30000">
                <a:solidFill>
                  <a:srgbClr val="FFFFFF"/>
                </a:solidFill>
                <a:latin typeface="Calibri" panose="020F0502020204030204" pitchFamily="34" charset="0"/>
                <a:ea typeface="MS PGothic" panose="020B0600070205080204" pitchFamily="34" charset="-128"/>
              </a:rPr>
              <a:t>125</a:t>
            </a:r>
            <a:r>
              <a:rPr lang="en-US" altLang="en-US" sz="2400">
                <a:solidFill>
                  <a:srgbClr val="FFFFFF"/>
                </a:solidFill>
                <a:latin typeface="Calibri" panose="020F0502020204030204" pitchFamily="34" charset="0"/>
                <a:ea typeface="MS PGothic" panose="020B0600070205080204" pitchFamily="34" charset="-128"/>
              </a:rPr>
              <a:t> Seed</a:t>
            </a:r>
          </a:p>
        </p:txBody>
      </p:sp>
      <p:sp>
        <p:nvSpPr>
          <p:cNvPr id="111627" name="TextBox 14">
            <a:extLst>
              <a:ext uri="{FF2B5EF4-FFF2-40B4-BE49-F238E27FC236}">
                <a16:creationId xmlns:a16="http://schemas.microsoft.com/office/drawing/2014/main" id="{24C88D89-71D7-0DFC-7733-DBEAE6490734}"/>
              </a:ext>
            </a:extLst>
          </p:cNvPr>
          <p:cNvSpPr txBox="1">
            <a:spLocks noChangeArrowheads="1"/>
          </p:cNvSpPr>
          <p:nvPr/>
        </p:nvSpPr>
        <p:spPr bwMode="auto">
          <a:xfrm>
            <a:off x="9347200" y="3120438"/>
            <a:ext cx="1984964" cy="830997"/>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a:solidFill>
                  <a:srgbClr val="FFFFFF"/>
                </a:solidFill>
                <a:latin typeface="Calibri" panose="020F0502020204030204" pitchFamily="34" charset="0"/>
                <a:ea typeface="MS PGothic" panose="020B0600070205080204" pitchFamily="34" charset="-128"/>
              </a:rPr>
              <a:t>Node with radioisotope</a:t>
            </a:r>
          </a:p>
        </p:txBody>
      </p:sp>
      <p:cxnSp>
        <p:nvCxnSpPr>
          <p:cNvPr id="3" name="Straight Arrow Connector 2">
            <a:extLst>
              <a:ext uri="{FF2B5EF4-FFF2-40B4-BE49-F238E27FC236}">
                <a16:creationId xmlns:a16="http://schemas.microsoft.com/office/drawing/2014/main" id="{526470B9-8B56-2BC1-578A-F7DB40006099}"/>
              </a:ext>
            </a:extLst>
          </p:cNvPr>
          <p:cNvCxnSpPr/>
          <p:nvPr/>
        </p:nvCxnSpPr>
        <p:spPr>
          <a:xfrm>
            <a:off x="2133601" y="3658542"/>
            <a:ext cx="502356" cy="259644"/>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03E793C-CC90-11D4-4933-C87FB13ED445}"/>
              </a:ext>
            </a:extLst>
          </p:cNvPr>
          <p:cNvCxnSpPr/>
          <p:nvPr/>
        </p:nvCxnSpPr>
        <p:spPr>
          <a:xfrm flipV="1">
            <a:off x="1704622" y="4119505"/>
            <a:ext cx="1444978" cy="244593"/>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011879-B11D-8F6E-D74C-CC74D9B675A8}"/>
              </a:ext>
            </a:extLst>
          </p:cNvPr>
          <p:cNvCxnSpPr/>
          <p:nvPr/>
        </p:nvCxnSpPr>
        <p:spPr>
          <a:xfrm flipH="1">
            <a:off x="8737600" y="3686764"/>
            <a:ext cx="1016000" cy="677333"/>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C16007F-982E-D102-5078-07E251CD8C9E}"/>
              </a:ext>
            </a:extLst>
          </p:cNvPr>
          <p:cNvCxnSpPr/>
          <p:nvPr/>
        </p:nvCxnSpPr>
        <p:spPr>
          <a:xfrm flipV="1">
            <a:off x="1828800" y="4241800"/>
            <a:ext cx="1582327" cy="1046104"/>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384EA2E-7FCE-B1C1-C1AE-36061A416E6C}"/>
              </a:ext>
            </a:extLst>
          </p:cNvPr>
          <p:cNvCxnSpPr/>
          <p:nvPr/>
        </p:nvCxnSpPr>
        <p:spPr>
          <a:xfrm flipV="1">
            <a:off x="7518400" y="4808127"/>
            <a:ext cx="556919" cy="400755"/>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1096FA-57DA-5A04-510E-1FAF10B84F3D}"/>
              </a:ext>
            </a:extLst>
          </p:cNvPr>
          <p:cNvCxnSpPr/>
          <p:nvPr/>
        </p:nvCxnSpPr>
        <p:spPr>
          <a:xfrm>
            <a:off x="7975601" y="3841046"/>
            <a:ext cx="355599" cy="523052"/>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xt Box 33">
            <a:extLst>
              <a:ext uri="{FF2B5EF4-FFF2-40B4-BE49-F238E27FC236}">
                <a16:creationId xmlns:a16="http://schemas.microsoft.com/office/drawing/2014/main" id="{5659C6C1-6B07-3F6E-15F9-E757F36D7E9A}"/>
              </a:ext>
            </a:extLst>
          </p:cNvPr>
          <p:cNvSpPr txBox="1">
            <a:spLocks noChangeArrowheads="1"/>
          </p:cNvSpPr>
          <p:nvPr/>
        </p:nvSpPr>
        <p:spPr bwMode="auto">
          <a:xfrm>
            <a:off x="3421475" y="6068412"/>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Surg.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2015;150(2):137-43.</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626B84FF-430C-7CA8-21FD-B25BF8111953}"/>
              </a:ext>
            </a:extLst>
          </p:cNvPr>
          <p:cNvSpPr>
            <a:spLocks noGrp="1"/>
          </p:cNvSpPr>
          <p:nvPr>
            <p:ph type="title"/>
          </p:nvPr>
        </p:nvSpPr>
        <p:spPr>
          <a:xfrm>
            <a:off x="329260" y="1857947"/>
            <a:ext cx="11533481" cy="779517"/>
          </a:xfrm>
        </p:spPr>
        <p:txBody>
          <a:bodyPr>
            <a:normAutofit/>
          </a:bodyPr>
          <a:lstStyle/>
          <a:p>
            <a:pPr eaLnBrk="1" hangingPunct="1">
              <a:defRPr/>
            </a:pPr>
            <a:r>
              <a:rPr lang="en-US" altLang="en-US" sz="4000" dirty="0">
                <a:latin typeface="+mn-lt"/>
                <a:cs typeface="Arial" panose="020B0604020202020204" pitchFamily="34" charset="0"/>
              </a:rPr>
              <a:t>MD Anderson Experience with TAD</a:t>
            </a:r>
          </a:p>
        </p:txBody>
      </p:sp>
      <p:sp>
        <p:nvSpPr>
          <p:cNvPr id="113667" name="Content Placeholder 2">
            <a:extLst>
              <a:ext uri="{FF2B5EF4-FFF2-40B4-BE49-F238E27FC236}">
                <a16:creationId xmlns:a16="http://schemas.microsoft.com/office/drawing/2014/main" id="{67992CD3-ED95-8654-21B6-900ECDB85878}"/>
              </a:ext>
            </a:extLst>
          </p:cNvPr>
          <p:cNvSpPr>
            <a:spLocks noGrp="1"/>
          </p:cNvSpPr>
          <p:nvPr>
            <p:ph idx="1"/>
          </p:nvPr>
        </p:nvSpPr>
        <p:spPr>
          <a:xfrm>
            <a:off x="927100" y="2637464"/>
            <a:ext cx="10337801" cy="1664852"/>
          </a:xfrm>
        </p:spPr>
        <p:txBody>
          <a:bodyPr>
            <a:normAutofit/>
          </a:bodyPr>
          <a:lstStyle/>
          <a:p>
            <a:pPr marL="0" indent="0" eaLnBrk="1" hangingPunct="1">
              <a:buNone/>
              <a:defRPr/>
            </a:pPr>
            <a:r>
              <a:rPr lang="en-US" altLang="en-US" sz="3600" dirty="0">
                <a:cs typeface="Helvetica" panose="020B0604020202020204" pitchFamily="34" charset="0"/>
              </a:rPr>
              <a:t>Clipped node </a:t>
            </a:r>
            <a:r>
              <a:rPr lang="en-US" altLang="en-US" sz="3600" u="sng" dirty="0">
                <a:cs typeface="Helvetica" panose="020B0604020202020204" pitchFamily="34" charset="0"/>
              </a:rPr>
              <a:t>not</a:t>
            </a:r>
            <a:r>
              <a:rPr lang="en-US" altLang="en-US" sz="3600" dirty="0">
                <a:cs typeface="Helvetica" panose="020B0604020202020204" pitchFamily="34" charset="0"/>
              </a:rPr>
              <a:t> retrieved as a SLN in 23% of cases</a:t>
            </a:r>
          </a:p>
          <a:p>
            <a:pPr marL="428983" lvl="1" indent="-511769" eaLnBrk="1" hangingPunct="1">
              <a:defRPr/>
            </a:pPr>
            <a:r>
              <a:rPr lang="en-US" altLang="en-US" sz="3200" dirty="0">
                <a:cs typeface="Helvetica" panose="020B0604020202020204" pitchFamily="34" charset="0"/>
              </a:rPr>
              <a:t>Not related to the presence or absence of residual disease (</a:t>
            </a:r>
            <a:r>
              <a:rPr lang="en-US" altLang="en-US" sz="3200" i="1" dirty="0">
                <a:cs typeface="Helvetica" panose="020B0604020202020204" pitchFamily="34" charset="0"/>
              </a:rPr>
              <a:t>P </a:t>
            </a:r>
            <a:r>
              <a:rPr lang="en-US" altLang="en-US" sz="3200" dirty="0">
                <a:cs typeface="Helvetica" panose="020B0604020202020204" pitchFamily="34" charset="0"/>
              </a:rPr>
              <a:t>= 0.66)</a:t>
            </a:r>
          </a:p>
          <a:p>
            <a:pPr marL="541873" lvl="1" indent="0" eaLnBrk="1" hangingPunct="1">
              <a:buNone/>
              <a:defRPr/>
            </a:pPr>
            <a:endParaRPr lang="en-US" altLang="en-US" sz="3600" dirty="0">
              <a:cs typeface="Helvetica" panose="020B0604020202020204" pitchFamily="34" charset="0"/>
            </a:endParaRPr>
          </a:p>
          <a:p>
            <a:pPr eaLnBrk="1" hangingPunct="1">
              <a:defRPr/>
            </a:pPr>
            <a:endParaRPr lang="en-US" altLang="en-US" sz="4000" dirty="0"/>
          </a:p>
        </p:txBody>
      </p:sp>
      <p:sp>
        <p:nvSpPr>
          <p:cNvPr id="4" name="Text Box 33">
            <a:extLst>
              <a:ext uri="{FF2B5EF4-FFF2-40B4-BE49-F238E27FC236}">
                <a16:creationId xmlns:a16="http://schemas.microsoft.com/office/drawing/2014/main" id="{DD950C09-1954-4221-B8EC-005239A834B5}"/>
              </a:ext>
            </a:extLst>
          </p:cNvPr>
          <p:cNvSpPr txBox="1">
            <a:spLocks noChangeArrowheads="1"/>
          </p:cNvSpPr>
          <p:nvPr/>
        </p:nvSpPr>
        <p:spPr bwMode="auto">
          <a:xfrm>
            <a:off x="2667000" y="4572001"/>
            <a:ext cx="6132219" cy="44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015"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2015"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2015"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9F55C233-0328-DF8B-F182-A9DE39BA7191}"/>
              </a:ext>
            </a:extLst>
          </p:cNvPr>
          <p:cNvSpPr>
            <a:spLocks noGrp="1"/>
          </p:cNvSpPr>
          <p:nvPr>
            <p:ph type="title"/>
          </p:nvPr>
        </p:nvSpPr>
        <p:spPr/>
        <p:txBody>
          <a:bodyPr/>
          <a:lstStyle/>
          <a:p>
            <a:pPr eaLnBrk="1" hangingPunct="1">
              <a:defRPr/>
            </a:pPr>
            <a:r>
              <a:rPr lang="en-US" altLang="en-US">
                <a:solidFill>
                  <a:schemeClr val="bg2"/>
                </a:solidFill>
                <a:latin typeface="Calibri" panose="020F0502020204030204" pitchFamily="34" charset="0"/>
                <a:cs typeface="Arial" panose="020B0604020202020204" pitchFamily="34" charset="0"/>
              </a:rPr>
              <a:t> </a:t>
            </a:r>
          </a:p>
        </p:txBody>
      </p:sp>
      <p:cxnSp>
        <p:nvCxnSpPr>
          <p:cNvPr id="24" name="Straight Arrow Connector 23">
            <a:extLst>
              <a:ext uri="{FF2B5EF4-FFF2-40B4-BE49-F238E27FC236}">
                <a16:creationId xmlns:a16="http://schemas.microsoft.com/office/drawing/2014/main" id="{10DC118D-38BD-A02C-00DF-AF5E3DF22929}"/>
              </a:ext>
            </a:extLst>
          </p:cNvPr>
          <p:cNvCxnSpPr>
            <a:stCxn id="25610" idx="3"/>
            <a:endCxn id="16" idx="1"/>
          </p:cNvCxnSpPr>
          <p:nvPr/>
        </p:nvCxnSpPr>
        <p:spPr>
          <a:xfrm>
            <a:off x="4523082" y="1934660"/>
            <a:ext cx="2825985" cy="5645"/>
          </a:xfrm>
          <a:prstGeom prst="straightConnector1">
            <a:avLst/>
          </a:prstGeom>
          <a:ln w="190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610" name="TextBox 1">
            <a:extLst>
              <a:ext uri="{FF2B5EF4-FFF2-40B4-BE49-F238E27FC236}">
                <a16:creationId xmlns:a16="http://schemas.microsoft.com/office/drawing/2014/main" id="{11B93DE6-BBB6-B461-B98A-8AFCCCACB099}"/>
              </a:ext>
            </a:extLst>
          </p:cNvPr>
          <p:cNvSpPr txBox="1">
            <a:spLocks noChangeArrowheads="1"/>
          </p:cNvSpPr>
          <p:nvPr/>
        </p:nvSpPr>
        <p:spPr bwMode="auto">
          <a:xfrm>
            <a:off x="1019763" y="1724378"/>
            <a:ext cx="3503319" cy="420564"/>
          </a:xfrm>
          <a:prstGeom prst="rect">
            <a:avLst/>
          </a:prstGeom>
          <a:solidFill>
            <a:srgbClr val="7A0000"/>
          </a:solidFill>
          <a:ln w="9525">
            <a:solidFill>
              <a:srgbClr val="000000"/>
            </a:solidFill>
            <a:miter lim="800000"/>
            <a:headEnd/>
            <a:tailEnd/>
          </a:ln>
          <a:effectLst>
            <a:outerShdw blurRad="50800" dist="38100" dir="2700000" algn="tl" rotWithShape="0">
              <a:schemeClr val="tx1">
                <a:lumMod val="75000"/>
                <a:lumOff val="25000"/>
                <a:alpha val="40000"/>
              </a:schemeClr>
            </a:outerShdw>
          </a:effectLst>
        </p:spPr>
        <p:txBody>
          <a:bodyPr>
            <a:spAutoFit/>
          </a:bodyPr>
          <a:lstStyle>
            <a:lvl1pPr eaLnBrk="0" hangingPunct="0">
              <a:spcBef>
                <a:spcPct val="20000"/>
              </a:spcBef>
              <a:buChar char="•"/>
              <a:defRPr sz="3200">
                <a:solidFill>
                  <a:schemeClr val="tx1"/>
                </a:solidFill>
                <a:latin typeface="Times New Roman" pitchFamily="18"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Times New Roman" pitchFamily="18" charset="0"/>
                <a:ea typeface="Arial" charset="0"/>
                <a:cs typeface="Arial" charset="0"/>
              </a:defRPr>
            </a:lvl2pPr>
            <a:lvl3pPr marL="1143000" indent="-228600" eaLnBrk="0" hangingPunct="0">
              <a:spcBef>
                <a:spcPct val="20000"/>
              </a:spcBef>
              <a:buChar char="•"/>
              <a:defRPr sz="2400">
                <a:solidFill>
                  <a:schemeClr val="tx1"/>
                </a:solidFill>
                <a:latin typeface="Times New Roman" pitchFamily="18" charset="0"/>
                <a:ea typeface="Arial" charset="0"/>
                <a:cs typeface="Arial" charset="0"/>
              </a:defRPr>
            </a:lvl3pPr>
            <a:lvl4pPr marL="1600200" indent="-228600" eaLnBrk="0" hangingPunct="0">
              <a:spcBef>
                <a:spcPct val="20000"/>
              </a:spcBef>
              <a:buChar char="–"/>
              <a:defRPr sz="2000">
                <a:solidFill>
                  <a:schemeClr val="tx1"/>
                </a:solidFill>
                <a:latin typeface="Times New Roman" pitchFamily="18" charset="0"/>
                <a:ea typeface="Arial" charset="0"/>
                <a:cs typeface="Arial" charset="0"/>
              </a:defRPr>
            </a:lvl4pPr>
            <a:lvl5pPr marL="2057400" indent="-228600" eaLnBrk="0" hangingPunct="0">
              <a:spcBef>
                <a:spcPct val="20000"/>
              </a:spcBef>
              <a:buChar char="»"/>
              <a:defRPr sz="2000">
                <a:solidFill>
                  <a:schemeClr val="tx1"/>
                </a:solidFill>
                <a:latin typeface="Times New Roman" pitchFamily="18"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9pPr>
          </a:lstStyle>
          <a:p>
            <a:pPr algn="ctr" defTabSz="609608" eaLnBrk="1" fontAlgn="auto" hangingPunct="1">
              <a:spcBef>
                <a:spcPct val="0"/>
              </a:spcBef>
              <a:spcAft>
                <a:spcPts val="0"/>
              </a:spcAft>
              <a:buNone/>
              <a:defRPr/>
            </a:pPr>
            <a:r>
              <a:rPr lang="en-US" altLang="en-US" sz="2133" b="1" dirty="0">
                <a:solidFill>
                  <a:schemeClr val="bg1"/>
                </a:solidFill>
                <a:latin typeface="Helvetica" panose="020B0604020202020204" pitchFamily="34" charset="0"/>
                <a:cs typeface="Helvetica" panose="020B0604020202020204" pitchFamily="34" charset="0"/>
              </a:rPr>
              <a:t>1-5 Days Before Surgery</a:t>
            </a:r>
          </a:p>
        </p:txBody>
      </p:sp>
      <p:cxnSp>
        <p:nvCxnSpPr>
          <p:cNvPr id="26" name="Straight Connector 25">
            <a:extLst>
              <a:ext uri="{FF2B5EF4-FFF2-40B4-BE49-F238E27FC236}">
                <a16:creationId xmlns:a16="http://schemas.microsoft.com/office/drawing/2014/main" id="{7493229D-6CAB-D7DB-03BE-771D30519B4F}"/>
              </a:ext>
            </a:extLst>
          </p:cNvPr>
          <p:cNvCxnSpPr>
            <a:stCxn id="25610" idx="2"/>
            <a:endCxn id="112657" idx="0"/>
          </p:cNvCxnSpPr>
          <p:nvPr/>
        </p:nvCxnSpPr>
        <p:spPr>
          <a:xfrm>
            <a:off x="2771423" y="2144942"/>
            <a:ext cx="145815" cy="3109096"/>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2646" name="TextBox 1">
            <a:extLst>
              <a:ext uri="{FF2B5EF4-FFF2-40B4-BE49-F238E27FC236}">
                <a16:creationId xmlns:a16="http://schemas.microsoft.com/office/drawing/2014/main" id="{07784917-2FF1-859B-2CBF-77F66DF47D29}"/>
              </a:ext>
            </a:extLst>
          </p:cNvPr>
          <p:cNvSpPr txBox="1">
            <a:spLocks noChangeArrowheads="1"/>
          </p:cNvSpPr>
          <p:nvPr/>
        </p:nvSpPr>
        <p:spPr bwMode="auto">
          <a:xfrm>
            <a:off x="609600" y="2326452"/>
            <a:ext cx="4615275" cy="3416320"/>
          </a:xfrm>
          <a:prstGeom prst="rect">
            <a:avLst/>
          </a:prstGeom>
          <a:solidFill>
            <a:schemeClr val="bg1"/>
          </a:solidFill>
          <a:ln w="9525">
            <a:solidFill>
              <a:srgbClr val="000000"/>
            </a:solidFill>
            <a:miter lim="800000"/>
            <a:headEnd/>
            <a:tailEnd/>
          </a:ln>
        </p:spPr>
        <p:txBody>
          <a:bodyPr>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rPr>
              <a:t>Breast Imaging </a:t>
            </a:r>
          </a:p>
          <a:p>
            <a:pPr algn="ctr">
              <a:spcBef>
                <a:spcPct val="0"/>
              </a:spcBef>
              <a:buFontTx/>
              <a:buNone/>
              <a:defRPr/>
            </a:pPr>
            <a:r>
              <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rPr>
              <a:t>I</a:t>
            </a:r>
            <a:r>
              <a:rPr lang="en-US" altLang="en-US" sz="2400" baseline="30000">
                <a:solidFill>
                  <a:srgbClr val="404040"/>
                </a:solidFill>
                <a:latin typeface="Helvetica" panose="020B0604020202020204" pitchFamily="34" charset="0"/>
                <a:ea typeface="MS PGothic" panose="020B0600070205080204" pitchFamily="34" charset="-128"/>
                <a:cs typeface="Helvetica" panose="020B0604020202020204" pitchFamily="34" charset="0"/>
              </a:rPr>
              <a:t>125</a:t>
            </a:r>
            <a:r>
              <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rPr>
              <a:t> seed placed in marked node</a:t>
            </a: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16" name="TextBox 1">
            <a:extLst>
              <a:ext uri="{FF2B5EF4-FFF2-40B4-BE49-F238E27FC236}">
                <a16:creationId xmlns:a16="http://schemas.microsoft.com/office/drawing/2014/main" id="{94E680AD-6EDD-1E13-0B6F-CA52D5A871B3}"/>
              </a:ext>
            </a:extLst>
          </p:cNvPr>
          <p:cNvSpPr txBox="1">
            <a:spLocks noChangeArrowheads="1"/>
          </p:cNvSpPr>
          <p:nvPr/>
        </p:nvSpPr>
        <p:spPr bwMode="auto">
          <a:xfrm>
            <a:off x="7349067" y="1730023"/>
            <a:ext cx="3204164" cy="420564"/>
          </a:xfrm>
          <a:prstGeom prst="rect">
            <a:avLst/>
          </a:prstGeom>
          <a:solidFill>
            <a:srgbClr val="7A0000"/>
          </a:solidFill>
          <a:ln w="9525">
            <a:solidFill>
              <a:srgbClr val="000000"/>
            </a:solidFill>
            <a:miter lim="800000"/>
            <a:headEnd/>
            <a:tailEnd/>
          </a:ln>
          <a:effectLst>
            <a:outerShdw blurRad="50800" dist="38100" dir="2700000" algn="tl" rotWithShape="0">
              <a:schemeClr val="tx1">
                <a:lumMod val="75000"/>
                <a:lumOff val="25000"/>
                <a:alpha val="40000"/>
              </a:schemeClr>
            </a:outerShdw>
          </a:effectLst>
        </p:spPr>
        <p:txBody>
          <a:bodyPr>
            <a:spAutoFit/>
          </a:bodyPr>
          <a:lstStyle>
            <a:lvl1pPr eaLnBrk="0" hangingPunct="0">
              <a:spcBef>
                <a:spcPct val="20000"/>
              </a:spcBef>
              <a:buChar char="•"/>
              <a:defRPr sz="3200">
                <a:solidFill>
                  <a:schemeClr val="tx1"/>
                </a:solidFill>
                <a:latin typeface="Times New Roman" pitchFamily="18" charset="0"/>
                <a:ea typeface="ＭＳ Ｐゴシック" pitchFamily="34" charset="-128"/>
                <a:cs typeface="Arial" charset="0"/>
              </a:defRPr>
            </a:lvl1pPr>
            <a:lvl2pPr marL="742950" indent="-285750" eaLnBrk="0" hangingPunct="0">
              <a:spcBef>
                <a:spcPct val="20000"/>
              </a:spcBef>
              <a:buChar char="–"/>
              <a:defRPr sz="2800">
                <a:solidFill>
                  <a:schemeClr val="tx1"/>
                </a:solidFill>
                <a:latin typeface="Times New Roman" pitchFamily="18" charset="0"/>
                <a:ea typeface="Arial" charset="0"/>
                <a:cs typeface="Arial" charset="0"/>
              </a:defRPr>
            </a:lvl2pPr>
            <a:lvl3pPr marL="1143000" indent="-228600" eaLnBrk="0" hangingPunct="0">
              <a:spcBef>
                <a:spcPct val="20000"/>
              </a:spcBef>
              <a:buChar char="•"/>
              <a:defRPr sz="2400">
                <a:solidFill>
                  <a:schemeClr val="tx1"/>
                </a:solidFill>
                <a:latin typeface="Times New Roman" pitchFamily="18" charset="0"/>
                <a:ea typeface="Arial" charset="0"/>
                <a:cs typeface="Arial" charset="0"/>
              </a:defRPr>
            </a:lvl3pPr>
            <a:lvl4pPr marL="1600200" indent="-228600" eaLnBrk="0" hangingPunct="0">
              <a:spcBef>
                <a:spcPct val="20000"/>
              </a:spcBef>
              <a:buChar char="–"/>
              <a:defRPr sz="2000">
                <a:solidFill>
                  <a:schemeClr val="tx1"/>
                </a:solidFill>
                <a:latin typeface="Times New Roman" pitchFamily="18" charset="0"/>
                <a:ea typeface="Arial" charset="0"/>
                <a:cs typeface="Arial" charset="0"/>
              </a:defRPr>
            </a:lvl4pPr>
            <a:lvl5pPr marL="2057400" indent="-228600" eaLnBrk="0" hangingPunct="0">
              <a:spcBef>
                <a:spcPct val="20000"/>
              </a:spcBef>
              <a:buChar char="»"/>
              <a:defRPr sz="2000">
                <a:solidFill>
                  <a:schemeClr val="tx1"/>
                </a:solidFill>
                <a:latin typeface="Times New Roman" pitchFamily="18"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Arial" charset="0"/>
                <a:cs typeface="Arial" charset="0"/>
              </a:defRPr>
            </a:lvl9pPr>
          </a:lstStyle>
          <a:p>
            <a:pPr algn="ctr" defTabSz="609608" eaLnBrk="1" fontAlgn="auto" hangingPunct="1">
              <a:spcBef>
                <a:spcPct val="0"/>
              </a:spcBef>
              <a:spcAft>
                <a:spcPts val="0"/>
              </a:spcAft>
              <a:buNone/>
              <a:defRPr/>
            </a:pPr>
            <a:r>
              <a:rPr lang="en-US" altLang="en-US" sz="2133" b="1" dirty="0">
                <a:solidFill>
                  <a:schemeClr val="bg1"/>
                </a:solidFill>
                <a:latin typeface="Helvetica" panose="020B0604020202020204" pitchFamily="34" charset="0"/>
                <a:cs typeface="Helvetica" panose="020B0604020202020204" pitchFamily="34" charset="0"/>
              </a:rPr>
              <a:t>Day of Surgery</a:t>
            </a:r>
          </a:p>
        </p:txBody>
      </p:sp>
      <p:sp>
        <p:nvSpPr>
          <p:cNvPr id="112648" name="TextBox 1">
            <a:extLst>
              <a:ext uri="{FF2B5EF4-FFF2-40B4-BE49-F238E27FC236}">
                <a16:creationId xmlns:a16="http://schemas.microsoft.com/office/drawing/2014/main" id="{3D0BDE6A-5C53-795D-434A-CDDECE6736CD}"/>
              </a:ext>
            </a:extLst>
          </p:cNvPr>
          <p:cNvSpPr txBox="1">
            <a:spLocks noChangeArrowheads="1"/>
          </p:cNvSpPr>
          <p:nvPr/>
        </p:nvSpPr>
        <p:spPr bwMode="auto">
          <a:xfrm>
            <a:off x="6681141" y="2373489"/>
            <a:ext cx="4914430" cy="3416320"/>
          </a:xfrm>
          <a:prstGeom prst="rect">
            <a:avLst/>
          </a:prstGeom>
          <a:solidFill>
            <a:schemeClr val="bg1"/>
          </a:solidFill>
          <a:ln w="9525">
            <a:solidFill>
              <a:srgbClr val="000000"/>
            </a:solidFill>
            <a:miter lim="800000"/>
            <a:headEnd/>
            <a:tailEnd/>
          </a:ln>
        </p:spPr>
        <p:txBody>
          <a:bodyPr>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2400" b="1" i="1">
                <a:solidFill>
                  <a:srgbClr val="404040"/>
                </a:solidFill>
                <a:latin typeface="Helvetica" panose="020B0604020202020204" pitchFamily="34" charset="0"/>
                <a:ea typeface="MS PGothic" panose="020B0600070205080204" pitchFamily="34" charset="-128"/>
                <a:cs typeface="Helvetica" panose="020B0604020202020204" pitchFamily="34" charset="0"/>
              </a:rPr>
              <a:t>Node containing I</a:t>
            </a:r>
            <a:r>
              <a:rPr lang="en-US" altLang="en-US" sz="2400" b="1" i="1" baseline="30000">
                <a:solidFill>
                  <a:srgbClr val="404040"/>
                </a:solidFill>
                <a:latin typeface="Helvetica" panose="020B0604020202020204" pitchFamily="34" charset="0"/>
                <a:ea typeface="MS PGothic" panose="020B0600070205080204" pitchFamily="34" charset="-128"/>
                <a:cs typeface="Helvetica" panose="020B0604020202020204" pitchFamily="34" charset="0"/>
              </a:rPr>
              <a:t>125</a:t>
            </a:r>
            <a:r>
              <a:rPr lang="en-US" altLang="en-US" sz="2400" b="1" i="1">
                <a:solidFill>
                  <a:srgbClr val="404040"/>
                </a:solidFill>
                <a:latin typeface="Helvetica" panose="020B0604020202020204" pitchFamily="34" charset="0"/>
                <a:ea typeface="MS PGothic" panose="020B0600070205080204" pitchFamily="34" charset="-128"/>
                <a:cs typeface="Helvetica" panose="020B0604020202020204" pitchFamily="34" charset="0"/>
              </a:rPr>
              <a:t> seed selectively removed</a:t>
            </a: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a:p>
            <a:pPr algn="ctr">
              <a:spcBef>
                <a:spcPct val="0"/>
              </a:spcBef>
              <a:buFontTx/>
              <a:buNone/>
              <a:defRPr/>
            </a:pPr>
            <a:endParaRPr lang="en-US" altLang="en-US" sz="2400">
              <a:solidFill>
                <a:srgbClr val="404040"/>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112649" name="TextBox 1">
            <a:extLst>
              <a:ext uri="{FF2B5EF4-FFF2-40B4-BE49-F238E27FC236}">
                <a16:creationId xmlns:a16="http://schemas.microsoft.com/office/drawing/2014/main" id="{C022549C-297B-F226-5E25-65FBA381645A}"/>
              </a:ext>
            </a:extLst>
          </p:cNvPr>
          <p:cNvSpPr txBox="1">
            <a:spLocks noChangeArrowheads="1"/>
          </p:cNvSpPr>
          <p:nvPr/>
        </p:nvSpPr>
        <p:spPr bwMode="auto">
          <a:xfrm>
            <a:off x="6944549" y="5476052"/>
            <a:ext cx="4536251" cy="461665"/>
          </a:xfrm>
          <a:prstGeom prst="rect">
            <a:avLst/>
          </a:prstGeom>
          <a:solidFill>
            <a:srgbClr val="44546A"/>
          </a:solidFill>
          <a:ln w="9525">
            <a:solidFill>
              <a:srgbClr val="000000"/>
            </a:solidFill>
            <a:miter lim="800000"/>
            <a:headEnd/>
            <a:tailEnd/>
          </a:ln>
        </p:spPr>
        <p:txBody>
          <a:bodyPr>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2400" b="1" i="1">
                <a:solidFill>
                  <a:schemeClr val="bg1"/>
                </a:solidFill>
                <a:latin typeface="Helvetica" panose="020B0604020202020204" pitchFamily="34" charset="0"/>
                <a:ea typeface="MS PGothic" panose="020B0600070205080204" pitchFamily="34" charset="-128"/>
                <a:cs typeface="Helvetica" panose="020B0604020202020204" pitchFamily="34" charset="0"/>
              </a:rPr>
              <a:t>SLNs removed</a:t>
            </a:r>
          </a:p>
        </p:txBody>
      </p:sp>
      <p:grpSp>
        <p:nvGrpSpPr>
          <p:cNvPr id="373770" name="Group 1">
            <a:extLst>
              <a:ext uri="{FF2B5EF4-FFF2-40B4-BE49-F238E27FC236}">
                <a16:creationId xmlns:a16="http://schemas.microsoft.com/office/drawing/2014/main" id="{6B5B5DBB-6F26-AE2E-A327-D6C3DF35A8A4}"/>
              </a:ext>
            </a:extLst>
          </p:cNvPr>
          <p:cNvGrpSpPr>
            <a:grpSpLocks/>
          </p:cNvGrpSpPr>
          <p:nvPr/>
        </p:nvGrpSpPr>
        <p:grpSpPr bwMode="auto">
          <a:xfrm>
            <a:off x="7823200" y="3363149"/>
            <a:ext cx="2899364" cy="1793051"/>
            <a:chOff x="5908676" y="2255044"/>
            <a:chExt cx="2174875" cy="1345406"/>
          </a:xfrm>
        </p:grpSpPr>
        <p:pic>
          <p:nvPicPr>
            <p:cNvPr id="373781" name="Picture 5">
              <a:extLst>
                <a:ext uri="{FF2B5EF4-FFF2-40B4-BE49-F238E27FC236}">
                  <a16:creationId xmlns:a16="http://schemas.microsoft.com/office/drawing/2014/main" id="{780AC700-B575-EC52-0EF5-A017922559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8676" y="2266950"/>
              <a:ext cx="21748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F9354540-3AD4-E1F3-389C-8CB15A26C83B}"/>
                </a:ext>
              </a:extLst>
            </p:cNvPr>
            <p:cNvCxnSpPr/>
            <p:nvPr/>
          </p:nvCxnSpPr>
          <p:spPr>
            <a:xfrm flipH="1">
              <a:off x="7166180" y="2480925"/>
              <a:ext cx="540543" cy="35576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2664" name="TextBox 1">
              <a:extLst>
                <a:ext uri="{FF2B5EF4-FFF2-40B4-BE49-F238E27FC236}">
                  <a16:creationId xmlns:a16="http://schemas.microsoft.com/office/drawing/2014/main" id="{071F4B5D-DA61-3553-3979-16F09C08E929}"/>
                </a:ext>
              </a:extLst>
            </p:cNvPr>
            <p:cNvSpPr txBox="1">
              <a:spLocks noChangeArrowheads="1"/>
            </p:cNvSpPr>
            <p:nvPr/>
          </p:nvSpPr>
          <p:spPr bwMode="auto">
            <a:xfrm>
              <a:off x="7178882" y="2255044"/>
              <a:ext cx="855180" cy="284873"/>
            </a:xfrm>
            <a:prstGeom prst="rect">
              <a:avLst/>
            </a:prstGeom>
            <a:noFill/>
            <a:ln>
              <a:noFill/>
            </a:ln>
          </p:spPr>
          <p:txBody>
            <a:bodyPr wrap="non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I</a:t>
              </a:r>
              <a:r>
                <a:rPr lang="en-US" altLang="en-US" sz="1867" baseline="30000">
                  <a:solidFill>
                    <a:srgbClr val="EEECE1"/>
                  </a:solidFill>
                  <a:latin typeface="Helvetica" panose="020B0604020202020204" pitchFamily="34" charset="0"/>
                  <a:ea typeface="MS PGothic" panose="020B0600070205080204" pitchFamily="34" charset="-128"/>
                  <a:cs typeface="Helvetica" panose="020B0604020202020204" pitchFamily="34" charset="0"/>
                </a:rPr>
                <a:t>125</a:t>
              </a: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 Seed</a:t>
              </a:r>
            </a:p>
          </p:txBody>
        </p:sp>
        <p:cxnSp>
          <p:nvCxnSpPr>
            <p:cNvPr id="25" name="Straight Arrow Connector 24">
              <a:extLst>
                <a:ext uri="{FF2B5EF4-FFF2-40B4-BE49-F238E27FC236}">
                  <a16:creationId xmlns:a16="http://schemas.microsoft.com/office/drawing/2014/main" id="{8D232553-4D94-51C6-6F60-7A2B21DA8FF3}"/>
                </a:ext>
              </a:extLst>
            </p:cNvPr>
            <p:cNvCxnSpPr/>
            <p:nvPr/>
          </p:nvCxnSpPr>
          <p:spPr>
            <a:xfrm flipV="1">
              <a:off x="6629871" y="2951041"/>
              <a:ext cx="296381" cy="12847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112652" name="TextBox 1">
            <a:extLst>
              <a:ext uri="{FF2B5EF4-FFF2-40B4-BE49-F238E27FC236}">
                <a16:creationId xmlns:a16="http://schemas.microsoft.com/office/drawing/2014/main" id="{0F6C763E-B906-EED7-D006-CADB13630084}"/>
              </a:ext>
            </a:extLst>
          </p:cNvPr>
          <p:cNvSpPr txBox="1">
            <a:spLocks noChangeArrowheads="1"/>
          </p:cNvSpPr>
          <p:nvPr/>
        </p:nvSpPr>
        <p:spPr bwMode="auto">
          <a:xfrm>
            <a:off x="8250297" y="4021667"/>
            <a:ext cx="596638" cy="379656"/>
          </a:xfrm>
          <a:prstGeom prst="rect">
            <a:avLst/>
          </a:prstGeom>
          <a:noFill/>
          <a:ln>
            <a:noFill/>
          </a:ln>
        </p:spPr>
        <p:txBody>
          <a:bodyPr wrap="non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Clip</a:t>
            </a:r>
          </a:p>
        </p:txBody>
      </p:sp>
      <p:sp>
        <p:nvSpPr>
          <p:cNvPr id="112653" name="TextBox 1">
            <a:extLst>
              <a:ext uri="{FF2B5EF4-FFF2-40B4-BE49-F238E27FC236}">
                <a16:creationId xmlns:a16="http://schemas.microsoft.com/office/drawing/2014/main" id="{82C15260-4BB7-D3A3-1A2A-754D769B5D25}"/>
              </a:ext>
            </a:extLst>
          </p:cNvPr>
          <p:cNvSpPr txBox="1">
            <a:spLocks noChangeArrowheads="1"/>
          </p:cNvSpPr>
          <p:nvPr/>
        </p:nvSpPr>
        <p:spPr bwMode="auto">
          <a:xfrm>
            <a:off x="1774237" y="4192881"/>
            <a:ext cx="596638" cy="379656"/>
          </a:xfrm>
          <a:prstGeom prst="rect">
            <a:avLst/>
          </a:prstGeom>
          <a:noFill/>
          <a:ln>
            <a:noFill/>
          </a:ln>
        </p:spPr>
        <p:txBody>
          <a:bodyPr wrap="non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Clip</a:t>
            </a:r>
          </a:p>
        </p:txBody>
      </p:sp>
      <p:grpSp>
        <p:nvGrpSpPr>
          <p:cNvPr id="373773" name="Group 3">
            <a:extLst>
              <a:ext uri="{FF2B5EF4-FFF2-40B4-BE49-F238E27FC236}">
                <a16:creationId xmlns:a16="http://schemas.microsoft.com/office/drawing/2014/main" id="{8BD233F6-8608-5907-4736-6C0822855C51}"/>
              </a:ext>
            </a:extLst>
          </p:cNvPr>
          <p:cNvGrpSpPr>
            <a:grpSpLocks/>
          </p:cNvGrpSpPr>
          <p:nvPr/>
        </p:nvGrpSpPr>
        <p:grpSpPr bwMode="auto">
          <a:xfrm>
            <a:off x="1435571" y="3376319"/>
            <a:ext cx="2989659" cy="1779881"/>
            <a:chOff x="1076325" y="2251473"/>
            <a:chExt cx="2241550" cy="1334690"/>
          </a:xfrm>
        </p:grpSpPr>
        <p:pic>
          <p:nvPicPr>
            <p:cNvPr id="373777" name="Picture 10">
              <a:extLst>
                <a:ext uri="{FF2B5EF4-FFF2-40B4-BE49-F238E27FC236}">
                  <a16:creationId xmlns:a16="http://schemas.microsoft.com/office/drawing/2014/main" id="{C3E9EA9D-F6CB-10C2-84AB-20C89D103E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2251473"/>
              <a:ext cx="2241550" cy="1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a:extLst>
                <a:ext uri="{FF2B5EF4-FFF2-40B4-BE49-F238E27FC236}">
                  <a16:creationId xmlns:a16="http://schemas.microsoft.com/office/drawing/2014/main" id="{BF1E55E9-D74F-F534-590E-280BA7BC4F87}"/>
                </a:ext>
              </a:extLst>
            </p:cNvPr>
            <p:cNvCxnSpPr>
              <a:stCxn id="112653" idx="0"/>
            </p:cNvCxnSpPr>
            <p:nvPr/>
          </p:nvCxnSpPr>
          <p:spPr>
            <a:xfrm flipV="1">
              <a:off x="1553916" y="2835576"/>
              <a:ext cx="332136" cy="2821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AA9DB74-BE94-D84F-568E-FEC03E8F3EC4}"/>
                </a:ext>
              </a:extLst>
            </p:cNvPr>
            <p:cNvCxnSpPr/>
            <p:nvPr/>
          </p:nvCxnSpPr>
          <p:spPr>
            <a:xfrm flipH="1">
              <a:off x="2189347" y="2484268"/>
              <a:ext cx="585430" cy="17494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2661" name="TextBox 1">
              <a:extLst>
                <a:ext uri="{FF2B5EF4-FFF2-40B4-BE49-F238E27FC236}">
                  <a16:creationId xmlns:a16="http://schemas.microsoft.com/office/drawing/2014/main" id="{F3AB0578-CE50-D0CA-506C-4654E1D0DFE5}"/>
                </a:ext>
              </a:extLst>
            </p:cNvPr>
            <p:cNvSpPr txBox="1">
              <a:spLocks noChangeArrowheads="1"/>
            </p:cNvSpPr>
            <p:nvPr/>
          </p:nvSpPr>
          <p:spPr bwMode="auto">
            <a:xfrm>
              <a:off x="2440447" y="2255706"/>
              <a:ext cx="854777" cy="284695"/>
            </a:xfrm>
            <a:prstGeom prst="rect">
              <a:avLst/>
            </a:prstGeom>
            <a:noFill/>
            <a:ln>
              <a:noFill/>
            </a:ln>
          </p:spPr>
          <p:txBody>
            <a:bodyPr wrap="none">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I</a:t>
              </a:r>
              <a:r>
                <a:rPr lang="en-US" altLang="en-US" sz="1867" baseline="30000">
                  <a:solidFill>
                    <a:srgbClr val="EEECE1"/>
                  </a:solidFill>
                  <a:latin typeface="Helvetica" panose="020B0604020202020204" pitchFamily="34" charset="0"/>
                  <a:ea typeface="MS PGothic" panose="020B0600070205080204" pitchFamily="34" charset="-128"/>
                  <a:cs typeface="Helvetica" panose="020B0604020202020204" pitchFamily="34" charset="0"/>
                </a:rPr>
                <a:t>125</a:t>
              </a:r>
              <a:r>
                <a:rPr lang="en-US" altLang="en-US" sz="1867">
                  <a:solidFill>
                    <a:srgbClr val="EEECE1"/>
                  </a:solidFill>
                  <a:latin typeface="Helvetica" panose="020B0604020202020204" pitchFamily="34" charset="0"/>
                  <a:ea typeface="MS PGothic" panose="020B0600070205080204" pitchFamily="34" charset="-128"/>
                  <a:cs typeface="Helvetica" panose="020B0604020202020204" pitchFamily="34" charset="0"/>
                </a:rPr>
                <a:t> Seed</a:t>
              </a:r>
            </a:p>
          </p:txBody>
        </p:sp>
      </p:grpSp>
      <p:sp>
        <p:nvSpPr>
          <p:cNvPr id="112656" name="Title 1">
            <a:extLst>
              <a:ext uri="{FF2B5EF4-FFF2-40B4-BE49-F238E27FC236}">
                <a16:creationId xmlns:a16="http://schemas.microsoft.com/office/drawing/2014/main" id="{8AD4F1C6-54C1-2700-3452-FE2283922040}"/>
              </a:ext>
            </a:extLst>
          </p:cNvPr>
          <p:cNvSpPr txBox="1">
            <a:spLocks/>
          </p:cNvSpPr>
          <p:nvPr/>
        </p:nvSpPr>
        <p:spPr bwMode="auto">
          <a:xfrm>
            <a:off x="622771" y="563504"/>
            <a:ext cx="10972800" cy="1142059"/>
          </a:xfrm>
          <a:prstGeom prst="rect">
            <a:avLst/>
          </a:prstGeom>
          <a:noFill/>
          <a:ln>
            <a:noFill/>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4000" b="1" dirty="0">
                <a:latin typeface="+mn-lt"/>
                <a:ea typeface="MS PGothic" panose="020B0600070205080204" pitchFamily="34" charset="-128"/>
              </a:rPr>
              <a:t>Targeted Axillary Dissection (TAD)</a:t>
            </a:r>
          </a:p>
        </p:txBody>
      </p:sp>
      <p:sp>
        <p:nvSpPr>
          <p:cNvPr id="112657" name="TextBox 1">
            <a:extLst>
              <a:ext uri="{FF2B5EF4-FFF2-40B4-BE49-F238E27FC236}">
                <a16:creationId xmlns:a16="http://schemas.microsoft.com/office/drawing/2014/main" id="{936976CE-ABD7-CE10-6B03-51FA6C0CF719}"/>
              </a:ext>
            </a:extLst>
          </p:cNvPr>
          <p:cNvSpPr txBox="1">
            <a:spLocks noChangeArrowheads="1"/>
          </p:cNvSpPr>
          <p:nvPr/>
        </p:nvSpPr>
        <p:spPr bwMode="auto">
          <a:xfrm>
            <a:off x="523052" y="5254038"/>
            <a:ext cx="4788371" cy="830997"/>
          </a:xfrm>
          <a:prstGeom prst="rect">
            <a:avLst/>
          </a:prstGeom>
          <a:solidFill>
            <a:srgbClr val="44546A"/>
          </a:solidFill>
          <a:ln w="9525">
            <a:solidFill>
              <a:srgbClr val="000000"/>
            </a:solidFill>
            <a:miter lim="800000"/>
            <a:headEnd/>
            <a:tailEnd/>
          </a:ln>
        </p:spPr>
        <p:txBody>
          <a:bodyPr>
            <a:spAutoFit/>
          </a:bodyPr>
          <a:lstStyle>
            <a:lvl1pPr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2400" dirty="0">
                <a:solidFill>
                  <a:schemeClr val="bg1"/>
                </a:solidFill>
                <a:latin typeface="Helvetica" panose="020B0604020202020204" pitchFamily="34" charset="0"/>
                <a:ea typeface="MS PGothic" panose="020B0600070205080204" pitchFamily="34" charset="-128"/>
                <a:cs typeface="Helvetica" panose="020B0604020202020204" pitchFamily="34" charset="0"/>
              </a:rPr>
              <a:t>Nuclear Medicine</a:t>
            </a:r>
          </a:p>
          <a:p>
            <a:pPr algn="ctr">
              <a:spcBef>
                <a:spcPct val="0"/>
              </a:spcBef>
              <a:buFontTx/>
              <a:buNone/>
              <a:defRPr/>
            </a:pPr>
            <a:r>
              <a:rPr lang="en-US" altLang="en-US" sz="2400" dirty="0">
                <a:solidFill>
                  <a:schemeClr val="bg1"/>
                </a:solidFill>
                <a:latin typeface="Helvetica" panose="020B0604020202020204" pitchFamily="34" charset="0"/>
                <a:ea typeface="MS PGothic" panose="020B0600070205080204" pitchFamily="34" charset="-128"/>
                <a:cs typeface="Helvetica" panose="020B0604020202020204" pitchFamily="34" charset="0"/>
              </a:rPr>
              <a:t>radioisotope injection for SLND</a:t>
            </a:r>
          </a:p>
        </p:txBody>
      </p:sp>
      <p:sp>
        <p:nvSpPr>
          <p:cNvPr id="2" name="Text Box 33">
            <a:extLst>
              <a:ext uri="{FF2B5EF4-FFF2-40B4-BE49-F238E27FC236}">
                <a16:creationId xmlns:a16="http://schemas.microsoft.com/office/drawing/2014/main" id="{9706D82B-91DF-345A-845A-D47EFAFB65C5}"/>
              </a:ext>
            </a:extLst>
          </p:cNvPr>
          <p:cNvSpPr txBox="1">
            <a:spLocks noChangeArrowheads="1"/>
          </p:cNvSpPr>
          <p:nvPr/>
        </p:nvSpPr>
        <p:spPr bwMode="auto">
          <a:xfrm>
            <a:off x="3392782" y="6125663"/>
            <a:ext cx="5406437"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Surg.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2015;150(2):137-43.</a:t>
            </a:r>
          </a:p>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24A68A89-59D0-56E1-A1AE-7901A919EDDB}"/>
              </a:ext>
            </a:extLst>
          </p:cNvPr>
          <p:cNvSpPr>
            <a:spLocks noGrp="1"/>
          </p:cNvSpPr>
          <p:nvPr>
            <p:ph type="title"/>
          </p:nvPr>
        </p:nvSpPr>
        <p:spPr>
          <a:xfrm>
            <a:off x="838200" y="990600"/>
            <a:ext cx="10515600" cy="752475"/>
          </a:xfrm>
        </p:spPr>
        <p:txBody>
          <a:bodyPr>
            <a:normAutofit/>
          </a:bodyPr>
          <a:lstStyle/>
          <a:p>
            <a:pPr eaLnBrk="1" hangingPunct="1">
              <a:defRPr/>
            </a:pPr>
            <a:r>
              <a:rPr lang="en-US" altLang="en-US" sz="4000" dirty="0">
                <a:latin typeface="+mn-lt"/>
                <a:cs typeface="Arial" panose="020B0604020202020204" pitchFamily="34" charset="0"/>
              </a:rPr>
              <a:t>MD Anderson Experience with TAD</a:t>
            </a:r>
          </a:p>
        </p:txBody>
      </p:sp>
      <p:sp>
        <p:nvSpPr>
          <p:cNvPr id="114691" name="Content Placeholder 2">
            <a:extLst>
              <a:ext uri="{FF2B5EF4-FFF2-40B4-BE49-F238E27FC236}">
                <a16:creationId xmlns:a16="http://schemas.microsoft.com/office/drawing/2014/main" id="{ECF0EFCB-801E-BF5E-4C8D-C74031C53CAB}"/>
              </a:ext>
            </a:extLst>
          </p:cNvPr>
          <p:cNvSpPr>
            <a:spLocks noGrp="1"/>
          </p:cNvSpPr>
          <p:nvPr>
            <p:ph idx="1"/>
          </p:nvPr>
        </p:nvSpPr>
        <p:spPr>
          <a:xfrm>
            <a:off x="679215" y="1981200"/>
            <a:ext cx="5059303" cy="3682059"/>
          </a:xfrm>
          <a:ln>
            <a:solidFill>
              <a:schemeClr val="tx2"/>
            </a:solidFill>
            <a:miter lim="800000"/>
            <a:headEnd/>
            <a:tailEnd/>
          </a:ln>
        </p:spPr>
        <p:txBody>
          <a:bodyPr>
            <a:normAutofit/>
          </a:bodyPr>
          <a:lstStyle/>
          <a:p>
            <a:pPr eaLnBrk="1" hangingPunct="1">
              <a:defRPr/>
            </a:pPr>
            <a:r>
              <a:rPr lang="en-US" altLang="en-US" sz="3600" dirty="0">
                <a:cs typeface="Arial" panose="020B0604020202020204" pitchFamily="34" charset="0"/>
              </a:rPr>
              <a:t>212 patients with completion dissection</a:t>
            </a:r>
          </a:p>
          <a:p>
            <a:pPr eaLnBrk="1" hangingPunct="1">
              <a:defRPr/>
            </a:pPr>
            <a:r>
              <a:rPr lang="en-US" altLang="en-US" sz="3600" dirty="0">
                <a:cs typeface="Arial" panose="020B0604020202020204" pitchFamily="34" charset="0"/>
              </a:rPr>
              <a:t>Tumor stage</a:t>
            </a:r>
          </a:p>
          <a:p>
            <a:pPr lvl="1" eaLnBrk="1" hangingPunct="1">
              <a:buSzPct val="75000"/>
              <a:buFont typeface="Wingdings" panose="05000000000000000000" pitchFamily="2" charset="2"/>
              <a:buChar char="§"/>
              <a:defRPr/>
            </a:pPr>
            <a:r>
              <a:rPr lang="en-US" altLang="en-US" sz="2800" dirty="0">
                <a:cs typeface="Arial" panose="020B0604020202020204" pitchFamily="34" charset="0"/>
              </a:rPr>
              <a:t>T0/T1: 9.5%</a:t>
            </a:r>
          </a:p>
          <a:p>
            <a:pPr lvl="1" eaLnBrk="1" hangingPunct="1">
              <a:buSzPct val="75000"/>
              <a:buFont typeface="Wingdings" panose="05000000000000000000" pitchFamily="2" charset="2"/>
              <a:buChar char="§"/>
              <a:defRPr/>
            </a:pPr>
            <a:r>
              <a:rPr lang="en-US" altLang="en-US" sz="2800" dirty="0">
                <a:cs typeface="Arial" panose="020B0604020202020204" pitchFamily="34" charset="0"/>
              </a:rPr>
              <a:t>T2: 65%</a:t>
            </a:r>
          </a:p>
          <a:p>
            <a:pPr lvl="1" eaLnBrk="1" hangingPunct="1">
              <a:buSzPct val="75000"/>
              <a:buFont typeface="Wingdings" panose="05000000000000000000" pitchFamily="2" charset="2"/>
              <a:buChar char="§"/>
              <a:defRPr/>
            </a:pPr>
            <a:r>
              <a:rPr lang="en-US" altLang="en-US" sz="2800" dirty="0">
                <a:cs typeface="Arial" panose="020B0604020202020204" pitchFamily="34" charset="0"/>
              </a:rPr>
              <a:t>T3: 23%</a:t>
            </a:r>
          </a:p>
          <a:p>
            <a:pPr lvl="1" eaLnBrk="1" hangingPunct="1">
              <a:buSzPct val="75000"/>
              <a:buFont typeface="Wingdings" panose="05000000000000000000" pitchFamily="2" charset="2"/>
              <a:buChar char="§"/>
              <a:defRPr/>
            </a:pPr>
            <a:r>
              <a:rPr lang="en-US" altLang="en-US" sz="2800" dirty="0">
                <a:cs typeface="Arial" panose="020B0604020202020204" pitchFamily="34" charset="0"/>
              </a:rPr>
              <a:t>T4: 2% </a:t>
            </a:r>
          </a:p>
          <a:p>
            <a:pPr eaLnBrk="1" hangingPunct="1">
              <a:defRPr/>
            </a:pPr>
            <a:endParaRPr lang="en-US" altLang="en-US" dirty="0"/>
          </a:p>
        </p:txBody>
      </p:sp>
      <p:sp>
        <p:nvSpPr>
          <p:cNvPr id="114692" name="Content Placeholder 2">
            <a:extLst>
              <a:ext uri="{FF2B5EF4-FFF2-40B4-BE49-F238E27FC236}">
                <a16:creationId xmlns:a16="http://schemas.microsoft.com/office/drawing/2014/main" id="{63672921-3F0E-BF1E-DADA-000C3452DE4B}"/>
              </a:ext>
            </a:extLst>
          </p:cNvPr>
          <p:cNvSpPr txBox="1">
            <a:spLocks/>
          </p:cNvSpPr>
          <p:nvPr/>
        </p:nvSpPr>
        <p:spPr bwMode="auto">
          <a:xfrm>
            <a:off x="6096000" y="1981200"/>
            <a:ext cx="5819423" cy="3682059"/>
          </a:xfrm>
          <a:prstGeom prst="rect">
            <a:avLst/>
          </a:prstGeom>
          <a:solidFill>
            <a:schemeClr val="bg1"/>
          </a:solidFill>
          <a:ln w="9525">
            <a:solidFill>
              <a:schemeClr val="tx2"/>
            </a:solidFill>
            <a:miter lim="800000"/>
            <a:headEnd/>
            <a:tailEnd/>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Clr>
                <a:srgbClr val="7A0000"/>
              </a:buClr>
              <a:defRPr/>
            </a:pPr>
            <a:r>
              <a:rPr lang="en-US" altLang="en-US" sz="2800" dirty="0">
                <a:ea typeface="MS PGothic" panose="020B0600070205080204" pitchFamily="34" charset="-128"/>
              </a:rPr>
              <a:t>Biopsy proven axillary node </a:t>
            </a:r>
            <a:r>
              <a:rPr lang="en-US" altLang="en-US" sz="2800" dirty="0" err="1">
                <a:ea typeface="MS PGothic" panose="020B0600070205080204" pitchFamily="34" charset="-128"/>
              </a:rPr>
              <a:t>mets</a:t>
            </a:r>
            <a:endParaRPr lang="en-US" altLang="en-US" sz="2800" dirty="0">
              <a:ea typeface="MS PGothic" panose="020B0600070205080204" pitchFamily="34" charset="-128"/>
            </a:endParaRPr>
          </a:p>
          <a:p>
            <a:pPr>
              <a:buClr>
                <a:srgbClr val="7A0000"/>
              </a:buClr>
              <a:defRPr/>
            </a:pPr>
            <a:r>
              <a:rPr lang="en-US" altLang="en-US" sz="2800" dirty="0">
                <a:ea typeface="MS PGothic" panose="020B0600070205080204" pitchFamily="34" charset="-128"/>
              </a:rPr>
              <a:t># Abnormal nodes on US</a:t>
            </a:r>
          </a:p>
          <a:p>
            <a:pPr lvl="1" algn="ctr">
              <a:buClr>
                <a:srgbClr val="7A0000"/>
              </a:buClr>
              <a:buSzPct val="75000"/>
              <a:buFont typeface="Wingdings" panose="05000000000000000000" pitchFamily="2" charset="2"/>
              <a:buChar char="§"/>
              <a:defRPr/>
            </a:pPr>
            <a:r>
              <a:rPr lang="en-US" altLang="en-US" dirty="0">
                <a:ea typeface="MS PGothic" panose="020B0600070205080204" pitchFamily="34" charset="-128"/>
              </a:rPr>
              <a:t>1		36%</a:t>
            </a:r>
          </a:p>
          <a:p>
            <a:pPr lvl="1" algn="ctr">
              <a:buClr>
                <a:srgbClr val="7A0000"/>
              </a:buClr>
              <a:buSzPct val="75000"/>
              <a:buFont typeface="Wingdings" panose="05000000000000000000" pitchFamily="2" charset="2"/>
              <a:buChar char="§"/>
              <a:defRPr/>
            </a:pPr>
            <a:r>
              <a:rPr lang="en-US" altLang="en-US" dirty="0">
                <a:ea typeface="MS PGothic" panose="020B0600070205080204" pitchFamily="34" charset="-128"/>
              </a:rPr>
              <a:t>2		20%</a:t>
            </a:r>
          </a:p>
          <a:p>
            <a:pPr lvl="1" algn="ctr">
              <a:buClr>
                <a:srgbClr val="7A0000"/>
              </a:buClr>
              <a:buSzPct val="75000"/>
              <a:buFont typeface="Wingdings" panose="05000000000000000000" pitchFamily="2" charset="2"/>
              <a:buChar char="§"/>
              <a:defRPr/>
            </a:pPr>
            <a:r>
              <a:rPr lang="en-US" altLang="en-US" dirty="0">
                <a:ea typeface="MS PGothic" panose="020B0600070205080204" pitchFamily="34" charset="-128"/>
              </a:rPr>
              <a:t>3		17%</a:t>
            </a:r>
          </a:p>
          <a:p>
            <a:pPr lvl="1" algn="ctr">
              <a:buClr>
                <a:srgbClr val="7A0000"/>
              </a:buClr>
              <a:buSzPct val="75000"/>
              <a:buFont typeface="Wingdings" panose="05000000000000000000" pitchFamily="2" charset="2"/>
              <a:buChar char="§"/>
              <a:defRPr/>
            </a:pPr>
            <a:r>
              <a:rPr lang="en-US" altLang="en-US" dirty="0">
                <a:ea typeface="MS PGothic" panose="020B0600070205080204" pitchFamily="34" charset="-128"/>
              </a:rPr>
              <a:t>≥ 4		28%</a:t>
            </a:r>
          </a:p>
        </p:txBody>
      </p:sp>
      <p:sp>
        <p:nvSpPr>
          <p:cNvPr id="2" name="Text Box 33">
            <a:extLst>
              <a:ext uri="{FF2B5EF4-FFF2-40B4-BE49-F238E27FC236}">
                <a16:creationId xmlns:a16="http://schemas.microsoft.com/office/drawing/2014/main" id="{7834A911-AC2C-4AF5-D94C-DFE6811F4BFB}"/>
              </a:ext>
            </a:extLst>
          </p:cNvPr>
          <p:cNvSpPr txBox="1">
            <a:spLocks noChangeArrowheads="1"/>
          </p:cNvSpPr>
          <p:nvPr/>
        </p:nvSpPr>
        <p:spPr bwMode="auto">
          <a:xfrm>
            <a:off x="3421475" y="5749919"/>
            <a:ext cx="5349051"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319EA5F-577B-2A5F-5D37-C4E385F631F1}"/>
              </a:ext>
            </a:extLst>
          </p:cNvPr>
          <p:cNvSpPr>
            <a:spLocks noGrp="1" noChangeArrowheads="1"/>
          </p:cNvSpPr>
          <p:nvPr>
            <p:ph type="title"/>
          </p:nvPr>
        </p:nvSpPr>
        <p:spPr>
          <a:xfrm>
            <a:off x="710259" y="479162"/>
            <a:ext cx="10771482" cy="856075"/>
          </a:xfrm>
        </p:spPr>
        <p:txBody>
          <a:bodyPr>
            <a:normAutofit/>
          </a:bodyPr>
          <a:lstStyle/>
          <a:p>
            <a:pPr eaLnBrk="1" hangingPunct="1">
              <a:defRPr/>
            </a:pPr>
            <a:r>
              <a:rPr lang="en-US" altLang="en-US" dirty="0">
                <a:latin typeface="+mn-lt"/>
                <a:cs typeface="Arial" panose="020B0604020202020204" pitchFamily="34" charset="0"/>
              </a:rPr>
              <a:t>Pathologic Evaluation of Clipped Node</a:t>
            </a:r>
          </a:p>
        </p:txBody>
      </p:sp>
      <p:sp>
        <p:nvSpPr>
          <p:cNvPr id="115715" name="TextBox 7">
            <a:extLst>
              <a:ext uri="{FF2B5EF4-FFF2-40B4-BE49-F238E27FC236}">
                <a16:creationId xmlns:a16="http://schemas.microsoft.com/office/drawing/2014/main" id="{1C9AF030-950E-CECC-6E05-8FD06825DDAC}"/>
              </a:ext>
            </a:extLst>
          </p:cNvPr>
          <p:cNvSpPr txBox="1">
            <a:spLocks noChangeArrowheads="1"/>
          </p:cNvSpPr>
          <p:nvPr/>
        </p:nvSpPr>
        <p:spPr bwMode="auto">
          <a:xfrm>
            <a:off x="6908801" y="4061955"/>
            <a:ext cx="3352800" cy="830997"/>
          </a:xfrm>
          <a:prstGeom prst="rect">
            <a:avLst/>
          </a:prstGeom>
          <a:no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a:latin typeface="Calibri" panose="020F0502020204030204" pitchFamily="34" charset="0"/>
                <a:ea typeface="MS PGothic" panose="020B0600070205080204" pitchFamily="34" charset="-128"/>
              </a:rPr>
              <a:t>Path Node Positive</a:t>
            </a:r>
          </a:p>
          <a:p>
            <a:pPr algn="ctr" eaLnBrk="1" hangingPunct="1">
              <a:spcBef>
                <a:spcPct val="0"/>
              </a:spcBef>
              <a:buFontTx/>
              <a:buNone/>
              <a:defRPr/>
            </a:pPr>
            <a:r>
              <a:rPr lang="en-US" altLang="en-US" sz="2400">
                <a:latin typeface="Calibri" panose="020F0502020204030204" pitchFamily="34" charset="0"/>
                <a:ea typeface="MS PGothic" panose="020B0600070205080204" pitchFamily="34" charset="-128"/>
              </a:rPr>
              <a:t>N=134 (63%)</a:t>
            </a:r>
          </a:p>
        </p:txBody>
      </p:sp>
      <p:sp>
        <p:nvSpPr>
          <p:cNvPr id="115716" name="TextBox 8">
            <a:extLst>
              <a:ext uri="{FF2B5EF4-FFF2-40B4-BE49-F238E27FC236}">
                <a16:creationId xmlns:a16="http://schemas.microsoft.com/office/drawing/2014/main" id="{DDCDC04C-20D9-EEC6-3D21-AF7459CCF0D4}"/>
              </a:ext>
            </a:extLst>
          </p:cNvPr>
          <p:cNvSpPr txBox="1">
            <a:spLocks noChangeArrowheads="1"/>
          </p:cNvSpPr>
          <p:nvPr/>
        </p:nvSpPr>
        <p:spPr bwMode="auto">
          <a:xfrm>
            <a:off x="1518357" y="4061955"/>
            <a:ext cx="3352800" cy="830997"/>
          </a:xfrm>
          <a:prstGeom prst="rect">
            <a:avLst/>
          </a:prstGeom>
          <a:no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Path Node Negative </a:t>
            </a:r>
          </a:p>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N=78 (37%)</a:t>
            </a:r>
          </a:p>
        </p:txBody>
      </p:sp>
      <p:sp>
        <p:nvSpPr>
          <p:cNvPr id="115717" name="TextBox 10">
            <a:extLst>
              <a:ext uri="{FF2B5EF4-FFF2-40B4-BE49-F238E27FC236}">
                <a16:creationId xmlns:a16="http://schemas.microsoft.com/office/drawing/2014/main" id="{C5015013-1E18-5D94-BF69-B58F02026317}"/>
              </a:ext>
            </a:extLst>
          </p:cNvPr>
          <p:cNvSpPr txBox="1">
            <a:spLocks noChangeArrowheads="1"/>
          </p:cNvSpPr>
          <p:nvPr/>
        </p:nvSpPr>
        <p:spPr bwMode="auto">
          <a:xfrm>
            <a:off x="3978854" y="1298058"/>
            <a:ext cx="3746988" cy="461665"/>
          </a:xfrm>
          <a:prstGeom prst="rect">
            <a:avLst/>
          </a:prstGeom>
          <a:no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dirty="0">
                <a:latin typeface="Calibri" panose="020F0502020204030204" pitchFamily="34" charset="0"/>
                <a:ea typeface="MS PGothic" panose="020B0600070205080204" pitchFamily="34" charset="-128"/>
              </a:rPr>
              <a:t>Biopsy Node Positive N=230</a:t>
            </a:r>
          </a:p>
        </p:txBody>
      </p:sp>
      <p:sp>
        <p:nvSpPr>
          <p:cNvPr id="115718" name="TextBox 13">
            <a:extLst>
              <a:ext uri="{FF2B5EF4-FFF2-40B4-BE49-F238E27FC236}">
                <a16:creationId xmlns:a16="http://schemas.microsoft.com/office/drawing/2014/main" id="{4B845CC1-D7E8-3240-A7E8-FC80EB51ACF9}"/>
              </a:ext>
            </a:extLst>
          </p:cNvPr>
          <p:cNvSpPr txBox="1">
            <a:spLocks noChangeArrowheads="1"/>
          </p:cNvSpPr>
          <p:nvPr/>
        </p:nvSpPr>
        <p:spPr bwMode="auto">
          <a:xfrm>
            <a:off x="8382000" y="5115730"/>
            <a:ext cx="3397956" cy="830997"/>
          </a:xfrm>
          <a:prstGeom prst="rect">
            <a:avLst/>
          </a:prstGeom>
          <a:noFill/>
          <a:ln w="190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False Negative Results**</a:t>
            </a:r>
          </a:p>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7/134</a:t>
            </a:r>
          </a:p>
        </p:txBody>
      </p:sp>
      <p:sp>
        <p:nvSpPr>
          <p:cNvPr id="115719" name="TextBox 15">
            <a:extLst>
              <a:ext uri="{FF2B5EF4-FFF2-40B4-BE49-F238E27FC236}">
                <a16:creationId xmlns:a16="http://schemas.microsoft.com/office/drawing/2014/main" id="{063FCD9D-9F82-0951-810C-2B35867A01E9}"/>
              </a:ext>
            </a:extLst>
          </p:cNvPr>
          <p:cNvSpPr txBox="1">
            <a:spLocks noChangeArrowheads="1"/>
          </p:cNvSpPr>
          <p:nvPr/>
        </p:nvSpPr>
        <p:spPr bwMode="auto">
          <a:xfrm>
            <a:off x="897467" y="2411895"/>
            <a:ext cx="3048000" cy="830997"/>
          </a:xfrm>
          <a:prstGeom prst="rect">
            <a:avLst/>
          </a:prstGeom>
          <a:no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No ALND</a:t>
            </a:r>
          </a:p>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N=18</a:t>
            </a:r>
          </a:p>
        </p:txBody>
      </p:sp>
      <p:cxnSp>
        <p:nvCxnSpPr>
          <p:cNvPr id="13" name="Straight Arrow Connector 12">
            <a:extLst>
              <a:ext uri="{FF2B5EF4-FFF2-40B4-BE49-F238E27FC236}">
                <a16:creationId xmlns:a16="http://schemas.microsoft.com/office/drawing/2014/main" id="{7E4728E2-3B6C-217C-8964-91637A1AF281}"/>
              </a:ext>
            </a:extLst>
          </p:cNvPr>
          <p:cNvCxnSpPr>
            <a:stCxn id="115727" idx="2"/>
            <a:endCxn id="115716" idx="0"/>
          </p:cNvCxnSpPr>
          <p:nvPr/>
        </p:nvCxnSpPr>
        <p:spPr>
          <a:xfrm flipH="1">
            <a:off x="3194757" y="3575915"/>
            <a:ext cx="2722503" cy="486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D8236-586C-E8F9-10DC-EAFD3AAB5B0B}"/>
              </a:ext>
            </a:extLst>
          </p:cNvPr>
          <p:cNvCxnSpPr>
            <a:stCxn id="115727" idx="2"/>
            <a:endCxn id="115715" idx="0"/>
          </p:cNvCxnSpPr>
          <p:nvPr/>
        </p:nvCxnSpPr>
        <p:spPr>
          <a:xfrm>
            <a:off x="5917260" y="3575915"/>
            <a:ext cx="2667941" cy="486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084B462-98FD-2A53-162D-1549E42AD46B}"/>
              </a:ext>
            </a:extLst>
          </p:cNvPr>
          <p:cNvCxnSpPr/>
          <p:nvPr/>
        </p:nvCxnSpPr>
        <p:spPr>
          <a:xfrm flipH="1">
            <a:off x="3945467" y="2537954"/>
            <a:ext cx="194733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723" name="TextBox 16">
            <a:extLst>
              <a:ext uri="{FF2B5EF4-FFF2-40B4-BE49-F238E27FC236}">
                <a16:creationId xmlns:a16="http://schemas.microsoft.com/office/drawing/2014/main" id="{3C2FF747-BA40-3B87-3A83-71784CAF2A98}"/>
              </a:ext>
            </a:extLst>
          </p:cNvPr>
          <p:cNvSpPr txBox="1">
            <a:spLocks noChangeArrowheads="1"/>
          </p:cNvSpPr>
          <p:nvPr/>
        </p:nvSpPr>
        <p:spPr bwMode="auto">
          <a:xfrm>
            <a:off x="4258263" y="5265836"/>
            <a:ext cx="3675474" cy="830997"/>
          </a:xfrm>
          <a:prstGeom prst="rect">
            <a:avLst/>
          </a:prstGeom>
          <a:no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800" b="1" dirty="0">
                <a:solidFill>
                  <a:srgbClr val="FF0000"/>
                </a:solidFill>
                <a:latin typeface="Calibri" panose="020F0502020204030204" pitchFamily="34" charset="0"/>
                <a:ea typeface="MS PGothic" panose="020B0600070205080204" pitchFamily="34" charset="-128"/>
              </a:rPr>
              <a:t>False Negative Rate</a:t>
            </a:r>
          </a:p>
          <a:p>
            <a:pPr algn="ctr" eaLnBrk="1" hangingPunct="1">
              <a:spcBef>
                <a:spcPct val="0"/>
              </a:spcBef>
              <a:buFontTx/>
              <a:buNone/>
              <a:defRPr/>
            </a:pPr>
            <a:r>
              <a:rPr lang="en-US" altLang="en-US" sz="2000" b="1" dirty="0">
                <a:latin typeface="Calibri" panose="020F0502020204030204" pitchFamily="34" charset="0"/>
                <a:ea typeface="MS PGothic" panose="020B0600070205080204" pitchFamily="34" charset="-128"/>
              </a:rPr>
              <a:t>5.2%</a:t>
            </a:r>
            <a:r>
              <a:rPr lang="en-US" altLang="en-US" sz="2000" dirty="0">
                <a:latin typeface="Calibri" panose="020F0502020204030204" pitchFamily="34" charset="0"/>
                <a:ea typeface="MS PGothic" panose="020B0600070205080204" pitchFamily="34" charset="-128"/>
              </a:rPr>
              <a:t> (95% CI 2.1 - 10.5)</a:t>
            </a:r>
          </a:p>
        </p:txBody>
      </p:sp>
      <p:cxnSp>
        <p:nvCxnSpPr>
          <p:cNvPr id="39" name="Straight Arrow Connector 38">
            <a:extLst>
              <a:ext uri="{FF2B5EF4-FFF2-40B4-BE49-F238E27FC236}">
                <a16:creationId xmlns:a16="http://schemas.microsoft.com/office/drawing/2014/main" id="{7360C83A-90FA-5403-ACDD-FDE400940465}"/>
              </a:ext>
            </a:extLst>
          </p:cNvPr>
          <p:cNvCxnSpPr>
            <a:cxnSpLocks/>
            <a:endCxn id="115718" idx="0"/>
          </p:cNvCxnSpPr>
          <p:nvPr/>
        </p:nvCxnSpPr>
        <p:spPr>
          <a:xfrm>
            <a:off x="9067800" y="4892952"/>
            <a:ext cx="1013178" cy="22277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D673E-D47E-C10D-BE2C-1FD4F93728F3}"/>
              </a:ext>
            </a:extLst>
          </p:cNvPr>
          <p:cNvCxnSpPr/>
          <p:nvPr/>
        </p:nvCxnSpPr>
        <p:spPr>
          <a:xfrm>
            <a:off x="5919141" y="1928355"/>
            <a:ext cx="5645" cy="14261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37" name="TextBox 15">
            <a:extLst>
              <a:ext uri="{FF2B5EF4-FFF2-40B4-BE49-F238E27FC236}">
                <a16:creationId xmlns:a16="http://schemas.microsoft.com/office/drawing/2014/main" id="{ED6C683E-D46A-27DD-24A6-B0C0FFE7687E}"/>
              </a:ext>
            </a:extLst>
          </p:cNvPr>
          <p:cNvSpPr txBox="1">
            <a:spLocks noChangeArrowheads="1"/>
          </p:cNvSpPr>
          <p:nvPr/>
        </p:nvSpPr>
        <p:spPr bwMode="auto">
          <a:xfrm>
            <a:off x="4333052" y="1862503"/>
            <a:ext cx="3048000" cy="461665"/>
          </a:xfrm>
          <a:prstGeom prst="rect">
            <a:avLst/>
          </a:prstGeom>
          <a:solidFill>
            <a:srgbClr val="7A0000"/>
          </a:solidFill>
          <a:ln w="9525">
            <a:solidFill>
              <a:schemeClr val="tx1"/>
            </a:solidFill>
            <a:miter lim="800000"/>
            <a:headEnd/>
            <a:tailEnd/>
          </a:ln>
          <a:effectLst>
            <a:outerShdw blurRad="50800" dist="38100" dir="2700000" algn="tl" rotWithShape="0">
              <a:srgbClr val="808080">
                <a:alpha val="39998"/>
              </a:srgbClr>
            </a:outerShdw>
          </a:effectLst>
        </p:spPr>
        <p:txBody>
          <a:bodyPr>
            <a:spAutoFit/>
          </a:bodyPr>
          <a:lstStyle>
            <a:lvl1pPr>
              <a:spcBef>
                <a:spcPct val="20000"/>
              </a:spcBef>
              <a:buChar char="•"/>
              <a:defRPr sz="3200">
                <a:solidFill>
                  <a:schemeClr val="tx1"/>
                </a:solidFill>
                <a:latin typeface="Arial" charset="0"/>
                <a:ea typeface="ＭＳ Ｐゴシック" pitchFamily="34"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defRPr/>
            </a:pPr>
            <a:r>
              <a:rPr lang="en-US" altLang="en-US" sz="2400" dirty="0">
                <a:solidFill>
                  <a:schemeClr val="bg1"/>
                </a:solidFill>
                <a:latin typeface="Calibri" pitchFamily="34" charset="0"/>
              </a:rPr>
              <a:t>Neoadjuvant therapy</a:t>
            </a:r>
          </a:p>
        </p:txBody>
      </p:sp>
      <p:sp>
        <p:nvSpPr>
          <p:cNvPr id="115727" name="TextBox 15">
            <a:extLst>
              <a:ext uri="{FF2B5EF4-FFF2-40B4-BE49-F238E27FC236}">
                <a16:creationId xmlns:a16="http://schemas.microsoft.com/office/drawing/2014/main" id="{B6B957CC-6666-5759-12E8-DC76593AA100}"/>
              </a:ext>
            </a:extLst>
          </p:cNvPr>
          <p:cNvSpPr txBox="1">
            <a:spLocks noChangeArrowheads="1"/>
          </p:cNvSpPr>
          <p:nvPr/>
        </p:nvSpPr>
        <p:spPr bwMode="auto">
          <a:xfrm>
            <a:off x="4393260" y="2744918"/>
            <a:ext cx="3048000" cy="830997"/>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Evaluable Patients*</a:t>
            </a:r>
          </a:p>
          <a:p>
            <a:pPr algn="ctr" eaLnBrk="1" hangingPunct="1">
              <a:spcBef>
                <a:spcPct val="0"/>
              </a:spcBef>
              <a:buFontTx/>
              <a:buNone/>
              <a:defRPr/>
            </a:pPr>
            <a:r>
              <a:rPr lang="en-US" altLang="en-US" sz="2400" dirty="0">
                <a:latin typeface="Calibri" panose="020F0502020204030204" pitchFamily="34" charset="0"/>
                <a:ea typeface="MS PGothic" panose="020B0600070205080204" pitchFamily="34" charset="-128"/>
              </a:rPr>
              <a:t>N=212</a:t>
            </a:r>
          </a:p>
        </p:txBody>
      </p:sp>
      <p:sp>
        <p:nvSpPr>
          <p:cNvPr id="115728" name="TextBox 8">
            <a:extLst>
              <a:ext uri="{FF2B5EF4-FFF2-40B4-BE49-F238E27FC236}">
                <a16:creationId xmlns:a16="http://schemas.microsoft.com/office/drawing/2014/main" id="{A6F63DC1-3E2C-31AB-942B-94F886236AE9}"/>
              </a:ext>
            </a:extLst>
          </p:cNvPr>
          <p:cNvSpPr txBox="1">
            <a:spLocks noChangeArrowheads="1"/>
          </p:cNvSpPr>
          <p:nvPr/>
        </p:nvSpPr>
        <p:spPr bwMode="auto">
          <a:xfrm>
            <a:off x="8166579" y="5967894"/>
            <a:ext cx="3923822"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baseline="30000" dirty="0">
                <a:latin typeface="Calibri" panose="020F0502020204030204" pitchFamily="34" charset="0"/>
                <a:ea typeface="MS PGothic" panose="020B0600070205080204" pitchFamily="34" charset="-128"/>
              </a:rPr>
              <a:t>**</a:t>
            </a:r>
            <a:r>
              <a:rPr lang="en-US" altLang="en-US" sz="1400" dirty="0">
                <a:latin typeface="Calibri" panose="020F0502020204030204" pitchFamily="34" charset="0"/>
                <a:ea typeface="MS PGothic" panose="020B0600070205080204" pitchFamily="34" charset="-128"/>
              </a:rPr>
              <a:t>Clipped node showed no disease but other nodes in axillary specimen contained metastases</a:t>
            </a:r>
          </a:p>
        </p:txBody>
      </p:sp>
      <p:sp>
        <p:nvSpPr>
          <p:cNvPr id="377873" name="TextBox 17">
            <a:extLst>
              <a:ext uri="{FF2B5EF4-FFF2-40B4-BE49-F238E27FC236}">
                <a16:creationId xmlns:a16="http://schemas.microsoft.com/office/drawing/2014/main" id="{7A87A87A-F46C-C449-95CD-34BE10BD1B50}"/>
              </a:ext>
            </a:extLst>
          </p:cNvPr>
          <p:cNvSpPr txBox="1">
            <a:spLocks noChangeArrowheads="1"/>
          </p:cNvSpPr>
          <p:nvPr/>
        </p:nvSpPr>
        <p:spPr bwMode="auto">
          <a:xfrm>
            <a:off x="1205418" y="5452368"/>
            <a:ext cx="2820003" cy="63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2133" dirty="0">
                <a:solidFill>
                  <a:schemeClr val="tx1"/>
                </a:solidFill>
                <a:latin typeface="Arial" panose="020B0604020202020204" pitchFamily="34" charset="0"/>
                <a:ea typeface="MS PGothic" panose="020B0600070205080204" pitchFamily="34" charset="-128"/>
                <a:cs typeface="Arial" panose="020B0604020202020204" pitchFamily="34" charset="0"/>
              </a:rPr>
              <a:t>*Update, +21 patients</a:t>
            </a:r>
          </a:p>
          <a:p>
            <a:pPr>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(courtesy Dr. Henry </a:t>
            </a: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Kuerer</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a:t>
            </a:r>
          </a:p>
        </p:txBody>
      </p:sp>
      <p:sp>
        <p:nvSpPr>
          <p:cNvPr id="2" name="Text Box 33">
            <a:extLst>
              <a:ext uri="{FF2B5EF4-FFF2-40B4-BE49-F238E27FC236}">
                <a16:creationId xmlns:a16="http://schemas.microsoft.com/office/drawing/2014/main" id="{F7809D20-A697-4825-C657-7A62602F01B0}"/>
              </a:ext>
            </a:extLst>
          </p:cNvPr>
          <p:cNvSpPr txBox="1">
            <a:spLocks noChangeArrowheads="1"/>
          </p:cNvSpPr>
          <p:nvPr/>
        </p:nvSpPr>
        <p:spPr bwMode="auto">
          <a:xfrm>
            <a:off x="-815313" y="6295030"/>
            <a:ext cx="5181600"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6BA3C58E-B6A6-C5C6-1DE3-0A6E728FB8E0}"/>
              </a:ext>
            </a:extLst>
          </p:cNvPr>
          <p:cNvSpPr>
            <a:spLocks noGrp="1" noChangeArrowheads="1"/>
          </p:cNvSpPr>
          <p:nvPr>
            <p:ph type="title"/>
          </p:nvPr>
        </p:nvSpPr>
        <p:spPr>
          <a:xfrm>
            <a:off x="710259" y="484757"/>
            <a:ext cx="10771482" cy="465550"/>
          </a:xfrm>
        </p:spPr>
        <p:txBody>
          <a:bodyPr>
            <a:noAutofit/>
          </a:bodyPr>
          <a:lstStyle/>
          <a:p>
            <a:pPr eaLnBrk="1" hangingPunct="1">
              <a:defRPr/>
            </a:pPr>
            <a:r>
              <a:rPr lang="en-US" altLang="en-US" sz="3200" dirty="0">
                <a:latin typeface="+mn-lt"/>
                <a:cs typeface="Arial" panose="020B0604020202020204" pitchFamily="34" charset="0"/>
              </a:rPr>
              <a:t>Patients Undergoing TAD</a:t>
            </a:r>
            <a:endParaRPr lang="en-US" altLang="en-US" sz="2000" dirty="0">
              <a:latin typeface="+mn-lt"/>
              <a:cs typeface="Arial" panose="020B0604020202020204" pitchFamily="34" charset="0"/>
            </a:endParaRPr>
          </a:p>
        </p:txBody>
      </p:sp>
      <p:sp>
        <p:nvSpPr>
          <p:cNvPr id="379907" name="TextBox 7">
            <a:extLst>
              <a:ext uri="{FF2B5EF4-FFF2-40B4-BE49-F238E27FC236}">
                <a16:creationId xmlns:a16="http://schemas.microsoft.com/office/drawing/2014/main" id="{EC21492C-41C2-B185-4742-925B8597272B}"/>
              </a:ext>
            </a:extLst>
          </p:cNvPr>
          <p:cNvSpPr txBox="1">
            <a:spLocks noChangeArrowheads="1"/>
          </p:cNvSpPr>
          <p:nvPr/>
        </p:nvSpPr>
        <p:spPr bwMode="auto">
          <a:xfrm>
            <a:off x="7010401" y="3294358"/>
            <a:ext cx="3352800" cy="7487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a:solidFill>
                  <a:schemeClr val="tx1"/>
                </a:solidFill>
                <a:latin typeface="Calibri" panose="020F0502020204030204" pitchFamily="34" charset="0"/>
                <a:ea typeface="MS PGothic" panose="020B0600070205080204" pitchFamily="34" charset="-128"/>
                <a:cs typeface="Arial" panose="020B0604020202020204" pitchFamily="34" charset="0"/>
              </a:rPr>
              <a:t>Path Node Positive</a:t>
            </a:r>
          </a:p>
          <a:p>
            <a:pPr algn="ctr" eaLnBrk="1" hangingPunct="1">
              <a:lnSpc>
                <a:spcPct val="100000"/>
              </a:lnSpc>
              <a:spcBef>
                <a:spcPct val="0"/>
              </a:spcBef>
              <a:buFontTx/>
              <a:buNone/>
            </a:pPr>
            <a:r>
              <a:rPr lang="en-US" altLang="en-US" sz="2133">
                <a:solidFill>
                  <a:schemeClr val="tx1"/>
                </a:solidFill>
                <a:latin typeface="Calibri" panose="020F0502020204030204" pitchFamily="34" charset="0"/>
                <a:ea typeface="MS PGothic" panose="020B0600070205080204" pitchFamily="34" charset="-128"/>
                <a:cs typeface="Arial" panose="020B0604020202020204" pitchFamily="34" charset="0"/>
              </a:rPr>
              <a:t>N=57 (59%)</a:t>
            </a:r>
          </a:p>
        </p:txBody>
      </p:sp>
      <p:sp>
        <p:nvSpPr>
          <p:cNvPr id="379908" name="TextBox 8">
            <a:extLst>
              <a:ext uri="{FF2B5EF4-FFF2-40B4-BE49-F238E27FC236}">
                <a16:creationId xmlns:a16="http://schemas.microsoft.com/office/drawing/2014/main" id="{8BCE4051-8DA6-3830-DE14-72A9BEEA98D7}"/>
              </a:ext>
            </a:extLst>
          </p:cNvPr>
          <p:cNvSpPr txBox="1">
            <a:spLocks noChangeArrowheads="1"/>
          </p:cNvSpPr>
          <p:nvPr/>
        </p:nvSpPr>
        <p:spPr bwMode="auto">
          <a:xfrm>
            <a:off x="1271882" y="3301884"/>
            <a:ext cx="3571052" cy="7487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Path Node Negative</a:t>
            </a:r>
          </a:p>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N = 40 (41%)</a:t>
            </a:r>
          </a:p>
        </p:txBody>
      </p:sp>
      <p:sp>
        <p:nvSpPr>
          <p:cNvPr id="379909" name="TextBox 15">
            <a:extLst>
              <a:ext uri="{FF2B5EF4-FFF2-40B4-BE49-F238E27FC236}">
                <a16:creationId xmlns:a16="http://schemas.microsoft.com/office/drawing/2014/main" id="{12A53274-7F72-D3C8-5E2E-03E02BFCDF29}"/>
              </a:ext>
            </a:extLst>
          </p:cNvPr>
          <p:cNvSpPr txBox="1">
            <a:spLocks noChangeArrowheads="1"/>
          </p:cNvSpPr>
          <p:nvPr/>
        </p:nvSpPr>
        <p:spPr bwMode="auto">
          <a:xfrm>
            <a:off x="600193" y="1667934"/>
            <a:ext cx="3048000" cy="7487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No ALND</a:t>
            </a:r>
          </a:p>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N = 12</a:t>
            </a:r>
          </a:p>
        </p:txBody>
      </p:sp>
      <p:cxnSp>
        <p:nvCxnSpPr>
          <p:cNvPr id="13" name="Straight Arrow Connector 12">
            <a:extLst>
              <a:ext uri="{FF2B5EF4-FFF2-40B4-BE49-F238E27FC236}">
                <a16:creationId xmlns:a16="http://schemas.microsoft.com/office/drawing/2014/main" id="{5C66FBE2-1C94-080A-9F81-13193412088E}"/>
              </a:ext>
            </a:extLst>
          </p:cNvPr>
          <p:cNvCxnSpPr>
            <a:stCxn id="379917" idx="2"/>
            <a:endCxn id="379908" idx="0"/>
          </p:cNvCxnSpPr>
          <p:nvPr/>
        </p:nvCxnSpPr>
        <p:spPr>
          <a:xfrm flipH="1">
            <a:off x="3057408" y="2887790"/>
            <a:ext cx="2869259" cy="41409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D02F74-7EBB-B9A7-6B14-860075993E13}"/>
              </a:ext>
            </a:extLst>
          </p:cNvPr>
          <p:cNvCxnSpPr>
            <a:stCxn id="379917" idx="2"/>
            <a:endCxn id="379907" idx="0"/>
          </p:cNvCxnSpPr>
          <p:nvPr/>
        </p:nvCxnSpPr>
        <p:spPr>
          <a:xfrm>
            <a:off x="5926667" y="2887790"/>
            <a:ext cx="2760134" cy="40656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912" name="TextBox 16">
            <a:extLst>
              <a:ext uri="{FF2B5EF4-FFF2-40B4-BE49-F238E27FC236}">
                <a16:creationId xmlns:a16="http://schemas.microsoft.com/office/drawing/2014/main" id="{2740B21A-B7D1-A07A-41ED-7D52CFCE0759}"/>
              </a:ext>
            </a:extLst>
          </p:cNvPr>
          <p:cNvSpPr txBox="1">
            <a:spLocks noChangeArrowheads="1"/>
          </p:cNvSpPr>
          <p:nvPr/>
        </p:nvSpPr>
        <p:spPr bwMode="auto">
          <a:xfrm>
            <a:off x="6498636" y="4606356"/>
            <a:ext cx="4374445" cy="74879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Clipped node and SLN negative </a:t>
            </a:r>
          </a:p>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N = 2/57</a:t>
            </a:r>
          </a:p>
        </p:txBody>
      </p:sp>
      <p:sp>
        <p:nvSpPr>
          <p:cNvPr id="116745" name="TextBox 16">
            <a:extLst>
              <a:ext uri="{FF2B5EF4-FFF2-40B4-BE49-F238E27FC236}">
                <a16:creationId xmlns:a16="http://schemas.microsoft.com/office/drawing/2014/main" id="{F3A16AAE-1199-CB1B-D8F0-51706F3B0AA8}"/>
              </a:ext>
            </a:extLst>
          </p:cNvPr>
          <p:cNvSpPr txBox="1">
            <a:spLocks noChangeArrowheads="1"/>
          </p:cNvSpPr>
          <p:nvPr/>
        </p:nvSpPr>
        <p:spPr bwMode="auto">
          <a:xfrm>
            <a:off x="2665118" y="5481568"/>
            <a:ext cx="6020740" cy="1077218"/>
          </a:xfrm>
          <a:prstGeom prst="rect">
            <a:avLst/>
          </a:prstGeom>
          <a:noFill/>
          <a:ln w="1905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dirty="0">
                <a:solidFill>
                  <a:srgbClr val="FF0000"/>
                </a:solidFill>
                <a:latin typeface="Calibri" panose="020F0502020204030204" pitchFamily="34" charset="0"/>
                <a:ea typeface="MS PGothic" panose="020B0600070205080204" pitchFamily="34" charset="-128"/>
              </a:rPr>
              <a:t>False Negative Rate</a:t>
            </a:r>
          </a:p>
          <a:p>
            <a:pPr algn="ctr" eaLnBrk="1" hangingPunct="1">
              <a:spcBef>
                <a:spcPct val="0"/>
              </a:spcBef>
              <a:buFontTx/>
              <a:buNone/>
              <a:defRPr/>
            </a:pPr>
            <a:r>
              <a:rPr lang="en-US" altLang="en-US" sz="2000" b="1" dirty="0">
                <a:latin typeface="Calibri" panose="020F0502020204030204" pitchFamily="34" charset="0"/>
                <a:ea typeface="MS PGothic" panose="020B0600070205080204" pitchFamily="34" charset="-128"/>
              </a:rPr>
              <a:t>SLND Alone = 9.3% </a:t>
            </a:r>
            <a:r>
              <a:rPr lang="en-US" altLang="en-US" sz="2000" dirty="0">
                <a:latin typeface="Calibri" panose="020F0502020204030204" pitchFamily="34" charset="0"/>
                <a:ea typeface="MS PGothic" panose="020B0600070205080204" pitchFamily="34" charset="-128"/>
              </a:rPr>
              <a:t> (95% CI, 3.1-20.3)</a:t>
            </a:r>
          </a:p>
          <a:p>
            <a:pPr algn="ctr" eaLnBrk="1" hangingPunct="1">
              <a:spcBef>
                <a:spcPct val="0"/>
              </a:spcBef>
              <a:buFontTx/>
              <a:buNone/>
              <a:defRPr/>
            </a:pPr>
            <a:r>
              <a:rPr lang="en-US" altLang="en-US" sz="2000" b="1" dirty="0">
                <a:latin typeface="Calibri" panose="020F0502020204030204" pitchFamily="34" charset="0"/>
                <a:ea typeface="MS PGothic" panose="020B0600070205080204" pitchFamily="34" charset="-128"/>
              </a:rPr>
              <a:t>TAD (SLNs + Clipped Node) = 3.5% </a:t>
            </a:r>
            <a:r>
              <a:rPr lang="en-US" altLang="en-US" sz="2000" dirty="0">
                <a:latin typeface="Calibri" panose="020F0502020204030204" pitchFamily="34" charset="0"/>
                <a:ea typeface="MS PGothic" panose="020B0600070205080204" pitchFamily="34" charset="-128"/>
              </a:rPr>
              <a:t>(95% CI, 0.4-12.1)</a:t>
            </a:r>
            <a:endParaRPr lang="en-US" altLang="en-US" sz="2000" b="1" dirty="0">
              <a:latin typeface="Calibri" panose="020F0502020204030204" pitchFamily="34" charset="0"/>
              <a:ea typeface="MS PGothic" panose="020B0600070205080204" pitchFamily="34" charset="-128"/>
            </a:endParaRPr>
          </a:p>
        </p:txBody>
      </p:sp>
      <p:cxnSp>
        <p:nvCxnSpPr>
          <p:cNvPr id="50" name="Straight Arrow Connector 49">
            <a:extLst>
              <a:ext uri="{FF2B5EF4-FFF2-40B4-BE49-F238E27FC236}">
                <a16:creationId xmlns:a16="http://schemas.microsoft.com/office/drawing/2014/main" id="{DC0B6C6D-35D4-9E20-3294-084AF54BFFE2}"/>
              </a:ext>
            </a:extLst>
          </p:cNvPr>
          <p:cNvCxnSpPr>
            <a:cxnSpLocks/>
            <a:stCxn id="379907" idx="2"/>
          </p:cNvCxnSpPr>
          <p:nvPr/>
        </p:nvCxnSpPr>
        <p:spPr>
          <a:xfrm flipH="1">
            <a:off x="8685859" y="4043153"/>
            <a:ext cx="942" cy="51828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0B27E53-D499-7FC6-E93D-BF3AA065C9AB}"/>
              </a:ext>
            </a:extLst>
          </p:cNvPr>
          <p:cNvCxnSpPr>
            <a:cxnSpLocks/>
            <a:stCxn id="379916" idx="2"/>
          </p:cNvCxnSpPr>
          <p:nvPr/>
        </p:nvCxnSpPr>
        <p:spPr>
          <a:xfrm>
            <a:off x="5906913" y="1737515"/>
            <a:ext cx="0" cy="400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9916" name="TextBox 15">
            <a:extLst>
              <a:ext uri="{FF2B5EF4-FFF2-40B4-BE49-F238E27FC236}">
                <a16:creationId xmlns:a16="http://schemas.microsoft.com/office/drawing/2014/main" id="{42ACBEB6-5ECC-B938-7455-F64229D2DB59}"/>
              </a:ext>
            </a:extLst>
          </p:cNvPr>
          <p:cNvSpPr txBox="1">
            <a:spLocks noChangeArrowheads="1"/>
          </p:cNvSpPr>
          <p:nvPr/>
        </p:nvSpPr>
        <p:spPr bwMode="auto">
          <a:xfrm>
            <a:off x="4092224" y="988720"/>
            <a:ext cx="3629377" cy="748795"/>
          </a:xfrm>
          <a:prstGeom prst="rect">
            <a:avLst/>
          </a:prstGeom>
          <a:solidFill>
            <a:schemeClr val="bg1"/>
          </a:solidFill>
          <a:ln w="9525">
            <a:solidFill>
              <a:schemeClr val="tx1"/>
            </a:solidFill>
            <a:miter lim="800000"/>
            <a:headEnd/>
            <a:tailEnd/>
          </a:ln>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b="1" dirty="0">
                <a:solidFill>
                  <a:schemeClr val="tx1"/>
                </a:solidFill>
                <a:latin typeface="Calibri" panose="020F0502020204030204" pitchFamily="34" charset="0"/>
                <a:ea typeface="MS PGothic" panose="020B0600070205080204" pitchFamily="34" charset="-128"/>
                <a:cs typeface="Arial" panose="020B0604020202020204" pitchFamily="34" charset="0"/>
              </a:rPr>
              <a:t>TAD Performed After NCT</a:t>
            </a:r>
          </a:p>
          <a:p>
            <a:pPr algn="ctr" eaLnBrk="1" hangingPunct="1">
              <a:lnSpc>
                <a:spcPct val="100000"/>
              </a:lnSpc>
              <a:spcBef>
                <a:spcPct val="0"/>
              </a:spcBef>
              <a:buFontTx/>
              <a:buNone/>
            </a:pPr>
            <a:r>
              <a:rPr lang="en-US" altLang="en-US" sz="2133" b="1" dirty="0">
                <a:solidFill>
                  <a:schemeClr val="tx1"/>
                </a:solidFill>
                <a:latin typeface="Calibri" panose="020F0502020204030204" pitchFamily="34" charset="0"/>
                <a:ea typeface="MS PGothic" panose="020B0600070205080204" pitchFamily="34" charset="-128"/>
                <a:cs typeface="Arial" panose="020B0604020202020204" pitchFamily="34" charset="0"/>
              </a:rPr>
              <a:t>N = 109</a:t>
            </a:r>
          </a:p>
        </p:txBody>
      </p:sp>
      <p:sp>
        <p:nvSpPr>
          <p:cNvPr id="379917" name="TextBox 15">
            <a:extLst>
              <a:ext uri="{FF2B5EF4-FFF2-40B4-BE49-F238E27FC236}">
                <a16:creationId xmlns:a16="http://schemas.microsoft.com/office/drawing/2014/main" id="{C4E1E6CD-7876-18DB-606A-0EC65C905902}"/>
              </a:ext>
            </a:extLst>
          </p:cNvPr>
          <p:cNvSpPr txBox="1">
            <a:spLocks noChangeArrowheads="1"/>
          </p:cNvSpPr>
          <p:nvPr/>
        </p:nvSpPr>
        <p:spPr bwMode="auto">
          <a:xfrm>
            <a:off x="4402667" y="2138995"/>
            <a:ext cx="3048000" cy="7487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Evaluable Patients*</a:t>
            </a:r>
          </a:p>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N = 97</a:t>
            </a:r>
          </a:p>
        </p:txBody>
      </p:sp>
      <p:cxnSp>
        <p:nvCxnSpPr>
          <p:cNvPr id="39" name="Straight Arrow Connector 38">
            <a:extLst>
              <a:ext uri="{FF2B5EF4-FFF2-40B4-BE49-F238E27FC236}">
                <a16:creationId xmlns:a16="http://schemas.microsoft.com/office/drawing/2014/main" id="{8D267FBE-C591-E3C3-99B4-95B9F2F431E7}"/>
              </a:ext>
            </a:extLst>
          </p:cNvPr>
          <p:cNvCxnSpPr/>
          <p:nvPr/>
        </p:nvCxnSpPr>
        <p:spPr>
          <a:xfrm flipH="1">
            <a:off x="3719690" y="1905000"/>
            <a:ext cx="2206977"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919" name="TextBox 16">
            <a:extLst>
              <a:ext uri="{FF2B5EF4-FFF2-40B4-BE49-F238E27FC236}">
                <a16:creationId xmlns:a16="http://schemas.microsoft.com/office/drawing/2014/main" id="{410F343E-979E-E22A-26A7-822AC26C00F3}"/>
              </a:ext>
            </a:extLst>
          </p:cNvPr>
          <p:cNvSpPr txBox="1">
            <a:spLocks noChangeArrowheads="1"/>
          </p:cNvSpPr>
          <p:nvPr/>
        </p:nvSpPr>
        <p:spPr bwMode="auto">
          <a:xfrm>
            <a:off x="1589851" y="4187039"/>
            <a:ext cx="3693349" cy="74879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SLN negative = 5/54</a:t>
            </a:r>
          </a:p>
          <a:p>
            <a:pPr algn="ctr" eaLnBrk="1" hangingPunct="1">
              <a:lnSpc>
                <a:spcPct val="100000"/>
              </a:lnSpc>
              <a:spcBef>
                <a:spcPct val="0"/>
              </a:spcBef>
              <a:buFontTx/>
              <a:buNone/>
            </a:pPr>
            <a:r>
              <a:rPr lang="en-US" altLang="en-US" sz="2133" dirty="0">
                <a:solidFill>
                  <a:schemeClr val="tx1"/>
                </a:solidFill>
                <a:latin typeface="Calibri" panose="020F0502020204030204" pitchFamily="34" charset="0"/>
                <a:ea typeface="MS PGothic" panose="020B0600070205080204" pitchFamily="34" charset="-128"/>
                <a:cs typeface="Arial" panose="020B0604020202020204" pitchFamily="34" charset="0"/>
              </a:rPr>
              <a:t>SLN not identified = 3</a:t>
            </a:r>
          </a:p>
        </p:txBody>
      </p:sp>
      <p:cxnSp>
        <p:nvCxnSpPr>
          <p:cNvPr id="19" name="Straight Arrow Connector 18">
            <a:extLst>
              <a:ext uri="{FF2B5EF4-FFF2-40B4-BE49-F238E27FC236}">
                <a16:creationId xmlns:a16="http://schemas.microsoft.com/office/drawing/2014/main" id="{1FE30C69-BE9E-87DA-6D42-0F1F780F41BC}"/>
              </a:ext>
            </a:extLst>
          </p:cNvPr>
          <p:cNvCxnSpPr>
            <a:stCxn id="379907" idx="2"/>
          </p:cNvCxnSpPr>
          <p:nvPr/>
        </p:nvCxnSpPr>
        <p:spPr>
          <a:xfrm flipH="1">
            <a:off x="5283200" y="4043153"/>
            <a:ext cx="3403601" cy="17689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921" name="TextBox 17">
            <a:extLst>
              <a:ext uri="{FF2B5EF4-FFF2-40B4-BE49-F238E27FC236}">
                <a16:creationId xmlns:a16="http://schemas.microsoft.com/office/drawing/2014/main" id="{E4F7B7E8-A102-AE1C-A87B-052EE5C38234}"/>
              </a:ext>
            </a:extLst>
          </p:cNvPr>
          <p:cNvSpPr txBox="1">
            <a:spLocks noChangeArrowheads="1"/>
          </p:cNvSpPr>
          <p:nvPr/>
        </p:nvSpPr>
        <p:spPr bwMode="auto">
          <a:xfrm>
            <a:off x="85627" y="5497490"/>
            <a:ext cx="2372509" cy="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2133" dirty="0">
                <a:solidFill>
                  <a:schemeClr val="tx1"/>
                </a:solidFill>
                <a:latin typeface="Arial" panose="020B0604020202020204" pitchFamily="34" charset="0"/>
                <a:ea typeface="MS PGothic" panose="020B0600070205080204" pitchFamily="34" charset="-128"/>
                <a:cs typeface="Arial" panose="020B0604020202020204" pitchFamily="34" charset="0"/>
              </a:rPr>
              <a:t>*Updated, </a:t>
            </a:r>
          </a:p>
          <a:p>
            <a:pPr>
              <a:lnSpc>
                <a:spcPct val="100000"/>
              </a:lnSpc>
              <a:spcBef>
                <a:spcPct val="0"/>
              </a:spcBef>
              <a:buFontTx/>
              <a:buNone/>
            </a:pPr>
            <a:r>
              <a:rPr lang="en-US" altLang="en-US" sz="2133" dirty="0">
                <a:solidFill>
                  <a:schemeClr val="tx1"/>
                </a:solidFill>
                <a:latin typeface="Arial" panose="020B0604020202020204" pitchFamily="34" charset="0"/>
                <a:ea typeface="MS PGothic" panose="020B0600070205080204" pitchFamily="34" charset="-128"/>
                <a:cs typeface="Arial" panose="020B0604020202020204" pitchFamily="34" charset="0"/>
              </a:rPr>
              <a:t>+1 patients</a:t>
            </a:r>
          </a:p>
          <a:p>
            <a:pPr>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(courtesy Dr. Henry </a:t>
            </a: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Kuerer</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a:t>
            </a:r>
          </a:p>
        </p:txBody>
      </p:sp>
      <p:sp>
        <p:nvSpPr>
          <p:cNvPr id="2" name="Text Box 33">
            <a:extLst>
              <a:ext uri="{FF2B5EF4-FFF2-40B4-BE49-F238E27FC236}">
                <a16:creationId xmlns:a16="http://schemas.microsoft.com/office/drawing/2014/main" id="{C2F1BEFF-21DE-B372-3820-660A2B081A71}"/>
              </a:ext>
            </a:extLst>
          </p:cNvPr>
          <p:cNvSpPr txBox="1">
            <a:spLocks noChangeArrowheads="1"/>
          </p:cNvSpPr>
          <p:nvPr/>
        </p:nvSpPr>
        <p:spPr bwMode="auto">
          <a:xfrm>
            <a:off x="8708436" y="5918354"/>
            <a:ext cx="3483564"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54B0603-C1B4-C228-C866-8A13D1811195}"/>
              </a:ext>
            </a:extLst>
          </p:cNvPr>
          <p:cNvGraphicFramePr>
            <a:graphicFrameLocks noGrp="1"/>
          </p:cNvGraphicFramePr>
          <p:nvPr>
            <p:extLst>
              <p:ext uri="{D42A27DB-BD31-4B8C-83A1-F6EECF244321}">
                <p14:modId xmlns:p14="http://schemas.microsoft.com/office/powerpoint/2010/main" val="1158975264"/>
              </p:ext>
            </p:extLst>
          </p:nvPr>
        </p:nvGraphicFramePr>
        <p:xfrm>
          <a:off x="1771650" y="762000"/>
          <a:ext cx="8648700" cy="5616109"/>
        </p:xfrm>
        <a:graphic>
          <a:graphicData uri="http://schemas.openxmlformats.org/drawingml/2006/table">
            <a:tbl>
              <a:tblPr/>
              <a:tblGrid>
                <a:gridCol w="5314950">
                  <a:extLst>
                    <a:ext uri="{9D8B030D-6E8A-4147-A177-3AD203B41FA5}">
                      <a16:colId xmlns:a16="http://schemas.microsoft.com/office/drawing/2014/main" val="20000"/>
                    </a:ext>
                  </a:extLst>
                </a:gridCol>
                <a:gridCol w="3333750">
                  <a:extLst>
                    <a:ext uri="{9D8B030D-6E8A-4147-A177-3AD203B41FA5}">
                      <a16:colId xmlns:a16="http://schemas.microsoft.com/office/drawing/2014/main" val="20001"/>
                    </a:ext>
                  </a:extLst>
                </a:gridCol>
              </a:tblGrid>
              <a:tr h="5771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TAD UPDATE: Caudle AS et al.</a:t>
                      </a:r>
                      <a:r>
                        <a:rPr kumimoji="0" lang="en-US" sz="2400" b="1" i="1" u="none" strike="noStrike" cap="none" normalizeH="0" baseline="0" dirty="0">
                          <a:ln>
                            <a:noFill/>
                          </a:ln>
                          <a:solidFill>
                            <a:srgbClr val="7A0000"/>
                          </a:solidFill>
                          <a:effectLst/>
                          <a:latin typeface="+mn-lt"/>
                          <a:ea typeface="MS PGothic" charset="0"/>
                          <a:cs typeface="Helvetica" panose="020B0604020202020204" pitchFamily="34" charset="0"/>
                        </a:rPr>
                        <a:t> </a:t>
                      </a: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2017 SSO.</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N = 176</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646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Nodal pCR</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49 (28%)</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64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Clipped node not a SLN</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36/176 (20%)</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84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FNR of clipped node alone</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5/127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3.9%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(95% CI, 1.3-9.0)</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84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FNR of SLND alone</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10/127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7.9%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(95% CI, 3.8-14.0)</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184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FNR of TAD</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3/127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MS PGothic" charset="0"/>
                          <a:cs typeface="Helvetica" panose="020B0604020202020204" pitchFamily="34" charset="0"/>
                        </a:rPr>
                        <a:t>(95% CI, 0.5-6.8)</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64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MS PGothic" charset="0"/>
                          <a:cs typeface="Helvetica" panose="020B0604020202020204" pitchFamily="34" charset="0"/>
                        </a:rPr>
                        <a:t>Accuracy of TAD</a:t>
                      </a:r>
                    </a:p>
                  </a:txBody>
                  <a:tcPr marL="108373" marR="108373" marT="54151" marB="5415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7A0000"/>
                          </a:solidFill>
                          <a:effectLst/>
                          <a:latin typeface="+mn-lt"/>
                          <a:ea typeface="MS PGothic" charset="0"/>
                          <a:cs typeface="Helvetica" panose="020B0604020202020204" pitchFamily="34" charset="0"/>
                        </a:rPr>
                        <a:t>98%</a:t>
                      </a:r>
                    </a:p>
                  </a:txBody>
                  <a:tcPr marL="108373" marR="108373" marT="54151" marB="541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713CCB62-7994-A890-9C6C-1C29460BD49B}"/>
              </a:ext>
            </a:extLst>
          </p:cNvPr>
          <p:cNvSpPr>
            <a:spLocks noGrp="1"/>
          </p:cNvSpPr>
          <p:nvPr>
            <p:ph type="title"/>
          </p:nvPr>
        </p:nvSpPr>
        <p:spPr>
          <a:xfrm>
            <a:off x="1905000" y="1496778"/>
            <a:ext cx="8382000" cy="752475"/>
          </a:xfrm>
        </p:spPr>
        <p:txBody>
          <a:bodyPr>
            <a:noAutofit/>
          </a:bodyPr>
          <a:lstStyle/>
          <a:p>
            <a:pPr eaLnBrk="1" hangingPunct="1">
              <a:defRPr/>
            </a:pPr>
            <a:r>
              <a:rPr lang="en-US" altLang="en-US" dirty="0">
                <a:latin typeface="+mn-lt"/>
                <a:cs typeface="Arial" panose="020B0604020202020204" pitchFamily="34" charset="0"/>
              </a:rPr>
              <a:t>How often are residual nodes positive when SLN/Clip Node Positive?</a:t>
            </a:r>
          </a:p>
        </p:txBody>
      </p:sp>
      <p:graphicFrame>
        <p:nvGraphicFramePr>
          <p:cNvPr id="4" name="Table 3">
            <a:extLst>
              <a:ext uri="{FF2B5EF4-FFF2-40B4-BE49-F238E27FC236}">
                <a16:creationId xmlns:a16="http://schemas.microsoft.com/office/drawing/2014/main" id="{85079E7F-722C-A101-ED3D-CBD35AAF94FD}"/>
              </a:ext>
            </a:extLst>
          </p:cNvPr>
          <p:cNvGraphicFramePr>
            <a:graphicFrameLocks noGrp="1"/>
          </p:cNvGraphicFramePr>
          <p:nvPr>
            <p:extLst>
              <p:ext uri="{D42A27DB-BD31-4B8C-83A1-F6EECF244321}">
                <p14:modId xmlns:p14="http://schemas.microsoft.com/office/powerpoint/2010/main" val="3661244368"/>
              </p:ext>
            </p:extLst>
          </p:nvPr>
        </p:nvGraphicFramePr>
        <p:xfrm>
          <a:off x="1066800" y="2819400"/>
          <a:ext cx="10058400" cy="272327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1295399">
                <a:tc>
                  <a:txBody>
                    <a:bodyPr/>
                    <a:lstStyle/>
                    <a:p>
                      <a:pPr algn="ctr"/>
                      <a:r>
                        <a:rPr lang="en-US" sz="2800" i="1" dirty="0">
                          <a:solidFill>
                            <a:srgbClr val="44546A"/>
                          </a:solidFill>
                        </a:rPr>
                        <a:t>0 positive nodes</a:t>
                      </a:r>
                    </a:p>
                  </a:txBody>
                  <a:tcPr marL="121920" marR="121920" anchor="ctr">
                    <a:lnB w="28575" cap="flat" cmpd="sng" algn="ctr">
                      <a:solidFill>
                        <a:srgbClr val="7A0000"/>
                      </a:solidFill>
                      <a:prstDash val="solid"/>
                      <a:round/>
                      <a:headEnd type="none" w="med" len="med"/>
                      <a:tailEnd type="none" w="med" len="med"/>
                    </a:lnB>
                    <a:noFill/>
                  </a:tcPr>
                </a:tc>
                <a:tc>
                  <a:txBody>
                    <a:bodyPr/>
                    <a:lstStyle/>
                    <a:p>
                      <a:pPr algn="ctr"/>
                      <a:r>
                        <a:rPr lang="en-US" sz="2800" i="1" dirty="0">
                          <a:solidFill>
                            <a:srgbClr val="44546A"/>
                          </a:solidFill>
                        </a:rPr>
                        <a:t>1 positive node</a:t>
                      </a:r>
                    </a:p>
                  </a:txBody>
                  <a:tcPr marL="121920" marR="121920" anchor="ctr">
                    <a:lnB w="28575" cap="flat" cmpd="sng" algn="ctr">
                      <a:solidFill>
                        <a:srgbClr val="7A0000"/>
                      </a:solidFill>
                      <a:prstDash val="solid"/>
                      <a:round/>
                      <a:headEnd type="none" w="med" len="med"/>
                      <a:tailEnd type="none" w="med" len="med"/>
                    </a:lnB>
                    <a:noFill/>
                  </a:tcPr>
                </a:tc>
                <a:tc>
                  <a:txBody>
                    <a:bodyPr/>
                    <a:lstStyle/>
                    <a:p>
                      <a:pPr algn="ctr"/>
                      <a:r>
                        <a:rPr lang="en-US" sz="2800" i="1" dirty="0">
                          <a:solidFill>
                            <a:srgbClr val="44546A"/>
                          </a:solidFill>
                        </a:rPr>
                        <a:t>2</a:t>
                      </a:r>
                      <a:r>
                        <a:rPr lang="en-US" sz="2800" i="1" baseline="0" dirty="0">
                          <a:solidFill>
                            <a:srgbClr val="44546A"/>
                          </a:solidFill>
                        </a:rPr>
                        <a:t> positive nodes</a:t>
                      </a:r>
                      <a:endParaRPr lang="en-US" sz="2800" i="1" dirty="0">
                        <a:solidFill>
                          <a:srgbClr val="44546A"/>
                        </a:solidFill>
                      </a:endParaRPr>
                    </a:p>
                  </a:txBody>
                  <a:tcPr marL="121920" marR="121920" anchor="ctr">
                    <a:lnB w="28575" cap="flat" cmpd="sng" algn="ctr">
                      <a:solidFill>
                        <a:srgbClr val="7A0000"/>
                      </a:solidFill>
                      <a:prstDash val="solid"/>
                      <a:round/>
                      <a:headEnd type="none" w="med" len="med"/>
                      <a:tailEnd type="none" w="med" len="med"/>
                    </a:lnB>
                    <a:noFill/>
                  </a:tcPr>
                </a:tc>
                <a:tc>
                  <a:txBody>
                    <a:bodyPr/>
                    <a:lstStyle/>
                    <a:p>
                      <a:pPr algn="ctr"/>
                      <a:r>
                        <a:rPr lang="en-US" sz="2800" i="1" dirty="0">
                          <a:solidFill>
                            <a:srgbClr val="44546A"/>
                          </a:solidFill>
                        </a:rPr>
                        <a:t>≥ 3 positive nodes</a:t>
                      </a:r>
                    </a:p>
                  </a:txBody>
                  <a:tcPr marL="121920" marR="121920" anchor="ctr">
                    <a:lnB w="28575" cap="flat" cmpd="sng" algn="ctr">
                      <a:solidFill>
                        <a:srgbClr val="7A0000"/>
                      </a:solidFill>
                      <a:prstDash val="solid"/>
                      <a:round/>
                      <a:headEnd type="none" w="med" len="med"/>
                      <a:tailEnd type="none" w="med" len="med"/>
                    </a:lnB>
                    <a:noFill/>
                  </a:tcPr>
                </a:tc>
                <a:extLst>
                  <a:ext uri="{0D108BD9-81ED-4DB2-BD59-A6C34878D82A}">
                    <a16:rowId xmlns:a16="http://schemas.microsoft.com/office/drawing/2014/main" val="10000"/>
                  </a:ext>
                </a:extLst>
              </a:tr>
              <a:tr h="1427871">
                <a:tc>
                  <a:txBody>
                    <a:bodyPr/>
                    <a:lstStyle/>
                    <a:p>
                      <a:pPr algn="ctr"/>
                      <a:endParaRPr lang="en-US" sz="3200" dirty="0"/>
                    </a:p>
                    <a:p>
                      <a:pPr algn="ctr"/>
                      <a:r>
                        <a:rPr lang="en-US" sz="3200" dirty="0"/>
                        <a:t>51.4%</a:t>
                      </a:r>
                    </a:p>
                  </a:txBody>
                  <a:tcPr marL="121920" marR="121920">
                    <a:lnT w="28575" cap="flat" cmpd="sng" algn="ctr">
                      <a:solidFill>
                        <a:srgbClr val="7A0000"/>
                      </a:solidFill>
                      <a:prstDash val="solid"/>
                      <a:round/>
                      <a:headEnd type="none" w="med" len="med"/>
                      <a:tailEnd type="none" w="med" len="med"/>
                    </a:lnT>
                    <a:noFill/>
                  </a:tcPr>
                </a:tc>
                <a:tc>
                  <a:txBody>
                    <a:bodyPr/>
                    <a:lstStyle/>
                    <a:p>
                      <a:pPr algn="ctr"/>
                      <a:endParaRPr lang="en-US" sz="3200" dirty="0"/>
                    </a:p>
                    <a:p>
                      <a:pPr algn="ctr"/>
                      <a:r>
                        <a:rPr lang="en-US" sz="3200" dirty="0"/>
                        <a:t>17.6%</a:t>
                      </a:r>
                    </a:p>
                  </a:txBody>
                  <a:tcPr marL="121920" marR="121920">
                    <a:lnT w="28575" cap="flat" cmpd="sng" algn="ctr">
                      <a:solidFill>
                        <a:srgbClr val="7A0000"/>
                      </a:solidFill>
                      <a:prstDash val="solid"/>
                      <a:round/>
                      <a:headEnd type="none" w="med" len="med"/>
                      <a:tailEnd type="none" w="med" len="med"/>
                    </a:lnT>
                    <a:noFill/>
                  </a:tcPr>
                </a:tc>
                <a:tc>
                  <a:txBody>
                    <a:bodyPr/>
                    <a:lstStyle/>
                    <a:p>
                      <a:pPr algn="ctr"/>
                      <a:endParaRPr lang="en-US" sz="3200" dirty="0"/>
                    </a:p>
                    <a:p>
                      <a:pPr algn="ctr"/>
                      <a:r>
                        <a:rPr lang="en-US" sz="3200" dirty="0"/>
                        <a:t>5.3%</a:t>
                      </a:r>
                    </a:p>
                  </a:txBody>
                  <a:tcPr marL="121920" marR="121920">
                    <a:lnT w="28575" cap="flat" cmpd="sng" algn="ctr">
                      <a:solidFill>
                        <a:srgbClr val="7A0000"/>
                      </a:solidFill>
                      <a:prstDash val="solid"/>
                      <a:round/>
                      <a:headEnd type="none" w="med" len="med"/>
                      <a:tailEnd type="none" w="med" len="med"/>
                    </a:lnT>
                    <a:noFill/>
                  </a:tcPr>
                </a:tc>
                <a:tc>
                  <a:txBody>
                    <a:bodyPr/>
                    <a:lstStyle/>
                    <a:p>
                      <a:pPr algn="ctr"/>
                      <a:endParaRPr lang="en-US" sz="3200" dirty="0"/>
                    </a:p>
                    <a:p>
                      <a:pPr algn="ctr"/>
                      <a:r>
                        <a:rPr lang="en-US" sz="3200" dirty="0"/>
                        <a:t>25.7%</a:t>
                      </a:r>
                    </a:p>
                  </a:txBody>
                  <a:tcPr marL="121920" marR="121920">
                    <a:lnT w="28575" cap="flat" cmpd="sng" algn="ctr">
                      <a:solidFill>
                        <a:srgbClr val="7A0000"/>
                      </a:solidFill>
                      <a:prstDash val="solid"/>
                      <a:round/>
                      <a:headEnd type="none" w="med" len="med"/>
                      <a:tailEnd type="none" w="med" len="med"/>
                    </a:lnT>
                    <a:noFill/>
                  </a:tcPr>
                </a:tc>
                <a:extLst>
                  <a:ext uri="{0D108BD9-81ED-4DB2-BD59-A6C34878D82A}">
                    <a16:rowId xmlns:a16="http://schemas.microsoft.com/office/drawing/2014/main" val="10001"/>
                  </a:ext>
                </a:extLst>
              </a:tr>
            </a:tbl>
          </a:graphicData>
        </a:graphic>
      </p:graphicFrame>
      <p:sp>
        <p:nvSpPr>
          <p:cNvPr id="2" name="Text Box 33">
            <a:extLst>
              <a:ext uri="{FF2B5EF4-FFF2-40B4-BE49-F238E27FC236}">
                <a16:creationId xmlns:a16="http://schemas.microsoft.com/office/drawing/2014/main" id="{6E392231-8AE4-E537-64AF-67901C35BEC1}"/>
              </a:ext>
            </a:extLst>
          </p:cNvPr>
          <p:cNvSpPr txBox="1">
            <a:spLocks noChangeArrowheads="1"/>
          </p:cNvSpPr>
          <p:nvPr/>
        </p:nvSpPr>
        <p:spPr bwMode="auto">
          <a:xfrm>
            <a:off x="3421475" y="5737073"/>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Caudle AS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J Clin Oncol.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2016;34(10):1072-8.</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E26AE0E7-E309-60E5-9531-C63E2DB0D5A8}"/>
              </a:ext>
            </a:extLst>
          </p:cNvPr>
          <p:cNvSpPr>
            <a:spLocks noGrp="1" noChangeArrowheads="1"/>
          </p:cNvSpPr>
          <p:nvPr>
            <p:ph type="title"/>
          </p:nvPr>
        </p:nvSpPr>
        <p:spPr>
          <a:xfrm>
            <a:off x="609599" y="1524000"/>
            <a:ext cx="10972800" cy="1499541"/>
          </a:xfrm>
        </p:spPr>
        <p:txBody>
          <a:bodyPr>
            <a:normAutofit/>
          </a:bodyPr>
          <a:lstStyle/>
          <a:p>
            <a:pPr eaLnBrk="1" hangingPunct="1">
              <a:defRPr/>
            </a:pPr>
            <a:r>
              <a:rPr lang="en-US" altLang="en-US" sz="4400" dirty="0">
                <a:latin typeface="+mn-lt"/>
                <a:cs typeface="Arial" panose="020B0604020202020204" pitchFamily="34" charset="0"/>
              </a:rPr>
              <a:t>NSABP B-32 False Negative Rate</a:t>
            </a:r>
          </a:p>
        </p:txBody>
      </p:sp>
      <p:sp>
        <p:nvSpPr>
          <p:cNvPr id="283651" name="Rectangle 3">
            <a:extLst>
              <a:ext uri="{FF2B5EF4-FFF2-40B4-BE49-F238E27FC236}">
                <a16:creationId xmlns:a16="http://schemas.microsoft.com/office/drawing/2014/main" id="{BE73AC93-386C-FFE6-64C3-231656FC168E}"/>
              </a:ext>
            </a:extLst>
          </p:cNvPr>
          <p:cNvSpPr>
            <a:spLocks noGrp="1"/>
          </p:cNvSpPr>
          <p:nvPr>
            <p:ph idx="1"/>
          </p:nvPr>
        </p:nvSpPr>
        <p:spPr>
          <a:xfrm>
            <a:off x="1670755" y="2998141"/>
            <a:ext cx="8850489" cy="1337333"/>
          </a:xfrm>
        </p:spPr>
        <p:txBody>
          <a:bodyPr>
            <a:normAutofit fontScale="85000" lnSpcReduction="20000"/>
          </a:bodyPr>
          <a:lstStyle/>
          <a:p>
            <a:pPr marL="0" indent="0" algn="ctr" eaLnBrk="1" hangingPunct="1">
              <a:buNone/>
              <a:tabLst>
                <a:tab pos="4131785" algn="l"/>
              </a:tabLst>
            </a:pPr>
            <a:r>
              <a:rPr lang="en-US" altLang="en-US" sz="4200" dirty="0">
                <a:cs typeface="Arial" panose="020B0604020202020204" pitchFamily="34" charset="0"/>
              </a:rPr>
              <a:t>9.8% (95% CI: 7.8 - 12.2)</a:t>
            </a:r>
          </a:p>
          <a:p>
            <a:pPr marL="0" indent="0" algn="ctr" eaLnBrk="1" hangingPunct="1">
              <a:buNone/>
              <a:tabLst>
                <a:tab pos="4131785" algn="l"/>
              </a:tabLst>
            </a:pPr>
            <a:endParaRPr lang="en-US" altLang="en-US" sz="3200" dirty="0">
              <a:cs typeface="Arial" panose="020B0604020202020204" pitchFamily="34" charset="0"/>
            </a:endParaRPr>
          </a:p>
          <a:p>
            <a:pPr marL="0" indent="0" algn="ctr" eaLnBrk="1" hangingPunct="1">
              <a:buNone/>
              <a:tabLst>
                <a:tab pos="4131785" algn="l"/>
              </a:tabLst>
            </a:pPr>
            <a:r>
              <a:rPr lang="en-US" altLang="en-US" dirty="0">
                <a:cs typeface="Arial" panose="020B0604020202020204" pitchFamily="34" charset="0"/>
              </a:rPr>
              <a:t>                                  </a:t>
            </a:r>
            <a:endParaRPr lang="en-US" altLang="en-US" sz="1600" dirty="0">
              <a:cs typeface="Arial" panose="020B0604020202020204" pitchFamily="34" charset="0"/>
            </a:endParaRPr>
          </a:p>
        </p:txBody>
      </p:sp>
      <p:sp>
        <p:nvSpPr>
          <p:cNvPr id="3" name="Text Box 33">
            <a:extLst>
              <a:ext uri="{FF2B5EF4-FFF2-40B4-BE49-F238E27FC236}">
                <a16:creationId xmlns:a16="http://schemas.microsoft.com/office/drawing/2014/main" id="{9CD33F16-4223-FEF7-D2C0-B7ED2F5094AF}"/>
              </a:ext>
            </a:extLst>
          </p:cNvPr>
          <p:cNvSpPr txBox="1">
            <a:spLocks noChangeArrowheads="1"/>
          </p:cNvSpPr>
          <p:nvPr/>
        </p:nvSpPr>
        <p:spPr bwMode="auto">
          <a:xfrm>
            <a:off x="3968985" y="5189498"/>
            <a:ext cx="4254029"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DN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2007;8(10):881-8.</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0DB4EE49-5CA4-3C53-3FAB-AB78B8EE7320}"/>
              </a:ext>
            </a:extLst>
          </p:cNvPr>
          <p:cNvSpPr>
            <a:spLocks noChangeArrowheads="1"/>
          </p:cNvSpPr>
          <p:nvPr/>
        </p:nvSpPr>
        <p:spPr bwMode="auto">
          <a:xfrm>
            <a:off x="457200" y="265662"/>
            <a:ext cx="10972800" cy="1142060"/>
          </a:xfrm>
          <a:prstGeom prst="rect">
            <a:avLst/>
          </a:prstGeom>
          <a:noFill/>
          <a:ln>
            <a:noFill/>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600" b="1" dirty="0">
                <a:latin typeface="+mn-lt"/>
                <a:ea typeface="MS PGothic" panose="020B0600070205080204" pitchFamily="34" charset="-128"/>
              </a:rPr>
              <a:t>Positive Nodes after Pre-op Chemo </a:t>
            </a:r>
            <a:r>
              <a:rPr lang="en-US" altLang="en-US" sz="3600" b="1" i="1" dirty="0">
                <a:latin typeface="+mn-lt"/>
                <a:ea typeface="MS PGothic" panose="020B0600070205080204" pitchFamily="34" charset="-128"/>
              </a:rPr>
              <a:t>Alliance A011202</a:t>
            </a:r>
          </a:p>
        </p:txBody>
      </p:sp>
      <p:sp>
        <p:nvSpPr>
          <p:cNvPr id="118787" name="TextBox 1">
            <a:extLst>
              <a:ext uri="{FF2B5EF4-FFF2-40B4-BE49-F238E27FC236}">
                <a16:creationId xmlns:a16="http://schemas.microsoft.com/office/drawing/2014/main" id="{D1689059-FD9D-0892-BEF4-EBAE58465251}"/>
              </a:ext>
            </a:extLst>
          </p:cNvPr>
          <p:cNvSpPr txBox="1">
            <a:spLocks noChangeArrowheads="1"/>
          </p:cNvSpPr>
          <p:nvPr/>
        </p:nvSpPr>
        <p:spPr bwMode="auto">
          <a:xfrm>
            <a:off x="7653828" y="1960080"/>
            <a:ext cx="4393259" cy="1323439"/>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000" b="1" dirty="0">
                <a:solidFill>
                  <a:srgbClr val="000000"/>
                </a:solidFill>
                <a:latin typeface="Calibri" panose="020F0502020204030204" pitchFamily="34" charset="0"/>
                <a:ea typeface="MS PGothic" panose="020B0600070205080204" pitchFamily="34" charset="-128"/>
              </a:rPr>
              <a:t>Primary aim:  Determine whether axillary radiation alone is not inferior to ALND + radiation </a:t>
            </a:r>
          </a:p>
          <a:p>
            <a:pPr algn="ctr" eaLnBrk="1" hangingPunct="1">
              <a:spcBef>
                <a:spcPct val="0"/>
              </a:spcBef>
              <a:buFontTx/>
              <a:buNone/>
              <a:defRPr/>
            </a:pPr>
            <a:r>
              <a:rPr lang="en-US" altLang="en-US" sz="2000" b="1" i="1" dirty="0">
                <a:solidFill>
                  <a:srgbClr val="000000"/>
                </a:solidFill>
                <a:latin typeface="Calibri" panose="020F0502020204030204" pitchFamily="34" charset="0"/>
                <a:ea typeface="MS PGothic" panose="020B0600070205080204" pitchFamily="34" charset="-128"/>
              </a:rPr>
              <a:t>Chair: Judy Boughey</a:t>
            </a:r>
          </a:p>
        </p:txBody>
      </p:sp>
      <p:grpSp>
        <p:nvGrpSpPr>
          <p:cNvPr id="386052" name="Group 22">
            <a:extLst>
              <a:ext uri="{FF2B5EF4-FFF2-40B4-BE49-F238E27FC236}">
                <a16:creationId xmlns:a16="http://schemas.microsoft.com/office/drawing/2014/main" id="{DA7111C7-6256-7FC6-1839-F7A5D2B1EBED}"/>
              </a:ext>
            </a:extLst>
          </p:cNvPr>
          <p:cNvGrpSpPr>
            <a:grpSpLocks/>
          </p:cNvGrpSpPr>
          <p:nvPr/>
        </p:nvGrpSpPr>
        <p:grpSpPr bwMode="auto">
          <a:xfrm>
            <a:off x="1495893" y="1566333"/>
            <a:ext cx="8813228" cy="4667510"/>
            <a:chOff x="345223" y="304800"/>
            <a:chExt cx="8265377" cy="6426569"/>
          </a:xfrm>
        </p:grpSpPr>
        <p:sp>
          <p:nvSpPr>
            <p:cNvPr id="118790" name="TextBox 23">
              <a:extLst>
                <a:ext uri="{FF2B5EF4-FFF2-40B4-BE49-F238E27FC236}">
                  <a16:creationId xmlns:a16="http://schemas.microsoft.com/office/drawing/2014/main" id="{B0D40BB7-FCCB-66DB-9547-19463F2ABE1A}"/>
                </a:ext>
              </a:extLst>
            </p:cNvPr>
            <p:cNvSpPr txBox="1">
              <a:spLocks noChangeArrowheads="1"/>
            </p:cNvSpPr>
            <p:nvPr/>
          </p:nvSpPr>
          <p:spPr bwMode="auto">
            <a:xfrm>
              <a:off x="2361533" y="304800"/>
              <a:ext cx="2134301"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Clinical T1-T3, N1 Breast Cancer </a:t>
              </a:r>
            </a:p>
          </p:txBody>
        </p:sp>
        <p:sp>
          <p:nvSpPr>
            <p:cNvPr id="118791" name="TextBox 24">
              <a:extLst>
                <a:ext uri="{FF2B5EF4-FFF2-40B4-BE49-F238E27FC236}">
                  <a16:creationId xmlns:a16="http://schemas.microsoft.com/office/drawing/2014/main" id="{EA87DB2A-C50B-089D-5E4C-0A649D8E9046}"/>
                </a:ext>
              </a:extLst>
            </p:cNvPr>
            <p:cNvSpPr txBox="1">
              <a:spLocks noChangeArrowheads="1"/>
            </p:cNvSpPr>
            <p:nvPr/>
          </p:nvSpPr>
          <p:spPr bwMode="auto">
            <a:xfrm>
              <a:off x="1180124" y="1265226"/>
              <a:ext cx="4647968"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Neoadjuvant Chemotherapy; Clinically Node- Negative on Physical Exam after Treatment</a:t>
              </a:r>
            </a:p>
          </p:txBody>
        </p:sp>
        <p:cxnSp>
          <p:nvCxnSpPr>
            <p:cNvPr id="26" name="Straight Connector 25">
              <a:extLst>
                <a:ext uri="{FF2B5EF4-FFF2-40B4-BE49-F238E27FC236}">
                  <a16:creationId xmlns:a16="http://schemas.microsoft.com/office/drawing/2014/main" id="{46B0C367-0BA3-2D9B-B035-EC4E1897CC0B}"/>
                </a:ext>
              </a:extLst>
            </p:cNvPr>
            <p:cNvCxnSpPr/>
            <p:nvPr/>
          </p:nvCxnSpPr>
          <p:spPr>
            <a:xfrm>
              <a:off x="3427937" y="890264"/>
              <a:ext cx="0" cy="32672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E5DF299-A974-A9F4-3876-74A4E82B0A57}"/>
                </a:ext>
              </a:extLst>
            </p:cNvPr>
            <p:cNvCxnSpPr/>
            <p:nvPr/>
          </p:nvCxnSpPr>
          <p:spPr>
            <a:xfrm>
              <a:off x="3427937" y="1802450"/>
              <a:ext cx="0" cy="3311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8794" name="TextBox 27">
              <a:extLst>
                <a:ext uri="{FF2B5EF4-FFF2-40B4-BE49-F238E27FC236}">
                  <a16:creationId xmlns:a16="http://schemas.microsoft.com/office/drawing/2014/main" id="{B00543C7-93D9-8297-6487-3425CE4A0C92}"/>
                </a:ext>
              </a:extLst>
            </p:cNvPr>
            <p:cNvSpPr txBox="1">
              <a:spLocks noChangeArrowheads="1"/>
            </p:cNvSpPr>
            <p:nvPr/>
          </p:nvSpPr>
          <p:spPr bwMode="auto">
            <a:xfrm>
              <a:off x="1138304" y="2164255"/>
              <a:ext cx="4649462" cy="889916"/>
            </a:xfrm>
            <a:prstGeom prst="rect">
              <a:avLst/>
            </a:prstGeom>
            <a:solidFill>
              <a:srgbClr val="FFFFFF"/>
            </a:solid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800" b="1" dirty="0">
                  <a:solidFill>
                    <a:srgbClr val="7A0000"/>
                  </a:solidFill>
                  <a:latin typeface="Calibri" panose="020F0502020204030204" pitchFamily="34" charset="0"/>
                  <a:ea typeface="MS PGothic" panose="020B0600070205080204" pitchFamily="34" charset="-128"/>
                </a:rPr>
                <a:t>Surgery with SLND and Intraoperative Pathologic Evaluation</a:t>
              </a:r>
            </a:p>
          </p:txBody>
        </p:sp>
        <p:sp>
          <p:nvSpPr>
            <p:cNvPr id="118795" name="TextBox 28">
              <a:extLst>
                <a:ext uri="{FF2B5EF4-FFF2-40B4-BE49-F238E27FC236}">
                  <a16:creationId xmlns:a16="http://schemas.microsoft.com/office/drawing/2014/main" id="{950D89E8-6745-67DF-414F-2897FD20A85F}"/>
                </a:ext>
              </a:extLst>
            </p:cNvPr>
            <p:cNvSpPr txBox="1">
              <a:spLocks noChangeArrowheads="1"/>
            </p:cNvSpPr>
            <p:nvPr/>
          </p:nvSpPr>
          <p:spPr bwMode="auto">
            <a:xfrm>
              <a:off x="2743885" y="3124680"/>
              <a:ext cx="1447262" cy="508523"/>
            </a:xfrm>
            <a:prstGeom prst="rect">
              <a:avLst/>
            </a:prstGeom>
            <a:solidFill>
              <a:srgbClr val="44546A"/>
            </a:solid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800" b="1" dirty="0">
                  <a:solidFill>
                    <a:schemeClr val="bg1"/>
                  </a:solidFill>
                  <a:latin typeface="Calibri" panose="020F0502020204030204" pitchFamily="34" charset="0"/>
                  <a:ea typeface="MS PGothic" panose="020B0600070205080204" pitchFamily="34" charset="-128"/>
                </a:rPr>
                <a:t>Positive  SLN</a:t>
              </a:r>
            </a:p>
          </p:txBody>
        </p:sp>
        <p:sp>
          <p:nvSpPr>
            <p:cNvPr id="118797" name="TextBox 30">
              <a:extLst>
                <a:ext uri="{FF2B5EF4-FFF2-40B4-BE49-F238E27FC236}">
                  <a16:creationId xmlns:a16="http://schemas.microsoft.com/office/drawing/2014/main" id="{B8020BB0-1347-7890-2F2C-D1C71FAEF0E0}"/>
                </a:ext>
              </a:extLst>
            </p:cNvPr>
            <p:cNvSpPr txBox="1">
              <a:spLocks noChangeArrowheads="1"/>
            </p:cNvSpPr>
            <p:nvPr/>
          </p:nvSpPr>
          <p:spPr bwMode="auto">
            <a:xfrm>
              <a:off x="5105207" y="3124680"/>
              <a:ext cx="1447263" cy="423770"/>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Negative   SLN</a:t>
              </a:r>
            </a:p>
          </p:txBody>
        </p:sp>
        <p:sp>
          <p:nvSpPr>
            <p:cNvPr id="118798" name="TextBox 31">
              <a:extLst>
                <a:ext uri="{FF2B5EF4-FFF2-40B4-BE49-F238E27FC236}">
                  <a16:creationId xmlns:a16="http://schemas.microsoft.com/office/drawing/2014/main" id="{8E654416-DE79-2163-2F87-D72C712B4F9D}"/>
                </a:ext>
              </a:extLst>
            </p:cNvPr>
            <p:cNvSpPr txBox="1">
              <a:spLocks noChangeArrowheads="1"/>
            </p:cNvSpPr>
            <p:nvPr/>
          </p:nvSpPr>
          <p:spPr bwMode="auto">
            <a:xfrm>
              <a:off x="345223" y="4058793"/>
              <a:ext cx="1599605"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No Registration, Randomization</a:t>
              </a:r>
            </a:p>
          </p:txBody>
        </p:sp>
        <p:sp>
          <p:nvSpPr>
            <p:cNvPr id="118799" name="TextBox 32">
              <a:extLst>
                <a:ext uri="{FF2B5EF4-FFF2-40B4-BE49-F238E27FC236}">
                  <a16:creationId xmlns:a16="http://schemas.microsoft.com/office/drawing/2014/main" id="{24D58AD1-D242-09E0-E3DF-F616C933D80C}"/>
                </a:ext>
              </a:extLst>
            </p:cNvPr>
            <p:cNvSpPr txBox="1">
              <a:spLocks noChangeArrowheads="1"/>
            </p:cNvSpPr>
            <p:nvPr/>
          </p:nvSpPr>
          <p:spPr bwMode="auto">
            <a:xfrm>
              <a:off x="2667713" y="4045637"/>
              <a:ext cx="1599606" cy="1017047"/>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b="1" i="1">
                  <a:solidFill>
                    <a:srgbClr val="000000"/>
                  </a:solidFill>
                  <a:latin typeface="Calibri" panose="020F0502020204030204" pitchFamily="34" charset="0"/>
                  <a:ea typeface="MS PGothic" panose="020B0600070205080204" pitchFamily="34" charset="-128"/>
                </a:rPr>
                <a:t>Intraoperative Registration, Randomization</a:t>
              </a:r>
            </a:p>
          </p:txBody>
        </p:sp>
        <p:sp>
          <p:nvSpPr>
            <p:cNvPr id="118800" name="TextBox 33">
              <a:extLst>
                <a:ext uri="{FF2B5EF4-FFF2-40B4-BE49-F238E27FC236}">
                  <a16:creationId xmlns:a16="http://schemas.microsoft.com/office/drawing/2014/main" id="{4C3996FB-ABBF-BD46-E7F7-E7B22A3005AD}"/>
                </a:ext>
              </a:extLst>
            </p:cNvPr>
            <p:cNvSpPr txBox="1">
              <a:spLocks noChangeArrowheads="1"/>
            </p:cNvSpPr>
            <p:nvPr/>
          </p:nvSpPr>
          <p:spPr bwMode="auto">
            <a:xfrm>
              <a:off x="5029036" y="4045637"/>
              <a:ext cx="1601099"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Await Final  Pathology</a:t>
              </a:r>
            </a:p>
          </p:txBody>
        </p:sp>
        <p:sp>
          <p:nvSpPr>
            <p:cNvPr id="118801" name="TextBox 34">
              <a:extLst>
                <a:ext uri="{FF2B5EF4-FFF2-40B4-BE49-F238E27FC236}">
                  <a16:creationId xmlns:a16="http://schemas.microsoft.com/office/drawing/2014/main" id="{E89B28AE-2AAD-F7C2-32CC-AA034CAB3A1D}"/>
                </a:ext>
              </a:extLst>
            </p:cNvPr>
            <p:cNvSpPr txBox="1">
              <a:spLocks noChangeArrowheads="1"/>
            </p:cNvSpPr>
            <p:nvPr/>
          </p:nvSpPr>
          <p:spPr bwMode="auto">
            <a:xfrm>
              <a:off x="2106133" y="5714322"/>
              <a:ext cx="2161186" cy="1017047"/>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b="1">
                  <a:solidFill>
                    <a:srgbClr val="000000"/>
                  </a:solidFill>
                  <a:latin typeface="Calibri" panose="020F0502020204030204" pitchFamily="34" charset="0"/>
                  <a:ea typeface="MS PGothic" panose="020B0600070205080204" pitchFamily="34" charset="-128"/>
                </a:rPr>
                <a:t>Arm 1:  ALND + Nodal RT</a:t>
              </a:r>
            </a:p>
            <a:p>
              <a:pPr algn="ctr" eaLnBrk="1" hangingPunct="1">
                <a:spcBef>
                  <a:spcPct val="0"/>
                </a:spcBef>
                <a:buFontTx/>
                <a:buNone/>
                <a:defRPr/>
              </a:pPr>
              <a:r>
                <a:rPr lang="en-US" altLang="en-US" sz="1400" b="1">
                  <a:solidFill>
                    <a:srgbClr val="000000"/>
                  </a:solidFill>
                  <a:latin typeface="Calibri" panose="020F0502020204030204" pitchFamily="34" charset="0"/>
                  <a:ea typeface="MS PGothic" panose="020B0600070205080204" pitchFamily="34" charset="-128"/>
                </a:rPr>
                <a:t>Arm 2:  Axillary and Nodal RT</a:t>
              </a:r>
            </a:p>
          </p:txBody>
        </p:sp>
        <p:sp>
          <p:nvSpPr>
            <p:cNvPr id="118802" name="TextBox 35">
              <a:extLst>
                <a:ext uri="{FF2B5EF4-FFF2-40B4-BE49-F238E27FC236}">
                  <a16:creationId xmlns:a16="http://schemas.microsoft.com/office/drawing/2014/main" id="{8F28D939-00AA-2975-58F4-5E2098689D50}"/>
                </a:ext>
              </a:extLst>
            </p:cNvPr>
            <p:cNvSpPr txBox="1">
              <a:spLocks noChangeArrowheads="1"/>
            </p:cNvSpPr>
            <p:nvPr/>
          </p:nvSpPr>
          <p:spPr bwMode="auto">
            <a:xfrm>
              <a:off x="5029036" y="5891936"/>
              <a:ext cx="1601099"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Registration, Randomization</a:t>
              </a:r>
            </a:p>
          </p:txBody>
        </p:sp>
        <p:sp>
          <p:nvSpPr>
            <p:cNvPr id="118803" name="TextBox 37">
              <a:extLst>
                <a:ext uri="{FF2B5EF4-FFF2-40B4-BE49-F238E27FC236}">
                  <a16:creationId xmlns:a16="http://schemas.microsoft.com/office/drawing/2014/main" id="{A5169EBF-1032-8759-27D2-7695D0655F63}"/>
                </a:ext>
              </a:extLst>
            </p:cNvPr>
            <p:cNvSpPr txBox="1">
              <a:spLocks noChangeArrowheads="1"/>
            </p:cNvSpPr>
            <p:nvPr/>
          </p:nvSpPr>
          <p:spPr bwMode="auto">
            <a:xfrm>
              <a:off x="7010994" y="5030180"/>
              <a:ext cx="1599606" cy="720408"/>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ea typeface="MS PGothic" panose="020B0600070205080204" pitchFamily="34" charset="-128"/>
                </a:rPr>
                <a:t>No Registration, Randomization</a:t>
              </a:r>
            </a:p>
          </p:txBody>
        </p:sp>
        <p:sp>
          <p:nvSpPr>
            <p:cNvPr id="118804" name="TextBox 38">
              <a:extLst>
                <a:ext uri="{FF2B5EF4-FFF2-40B4-BE49-F238E27FC236}">
                  <a16:creationId xmlns:a16="http://schemas.microsoft.com/office/drawing/2014/main" id="{7DD58252-6B82-6ADE-0E0D-06115CB35142}"/>
                </a:ext>
              </a:extLst>
            </p:cNvPr>
            <p:cNvSpPr txBox="1">
              <a:spLocks noChangeArrowheads="1"/>
            </p:cNvSpPr>
            <p:nvPr/>
          </p:nvSpPr>
          <p:spPr bwMode="auto">
            <a:xfrm>
              <a:off x="457240" y="3124682"/>
              <a:ext cx="1447263" cy="423770"/>
            </a:xfrm>
            <a:prstGeom prst="rect">
              <a:avLst/>
            </a:prstGeom>
            <a:noFill/>
            <a:ln w="19050">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No SLN identified</a:t>
              </a:r>
            </a:p>
          </p:txBody>
        </p:sp>
        <p:cxnSp>
          <p:nvCxnSpPr>
            <p:cNvPr id="40" name="Straight Connector 39">
              <a:extLst>
                <a:ext uri="{FF2B5EF4-FFF2-40B4-BE49-F238E27FC236}">
                  <a16:creationId xmlns:a16="http://schemas.microsoft.com/office/drawing/2014/main" id="{52E9F842-770B-0A6A-F2CB-3C0B9CB172FC}"/>
                </a:ext>
              </a:extLst>
            </p:cNvPr>
            <p:cNvCxnSpPr>
              <a:stCxn id="118794" idx="2"/>
              <a:endCxn id="118795" idx="0"/>
            </p:cNvCxnSpPr>
            <p:nvPr/>
          </p:nvCxnSpPr>
          <p:spPr>
            <a:xfrm>
              <a:off x="3463036" y="3054171"/>
              <a:ext cx="4480" cy="7051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6BCBBB-1A56-7957-6A64-149AD3AE61F1}"/>
                </a:ext>
              </a:extLst>
            </p:cNvPr>
            <p:cNvCxnSpPr>
              <a:endCxn id="118797" idx="0"/>
            </p:cNvCxnSpPr>
            <p:nvPr/>
          </p:nvCxnSpPr>
          <p:spPr>
            <a:xfrm>
              <a:off x="5828092" y="2907597"/>
              <a:ext cx="747" cy="2170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C65D70-BFFB-E909-2450-0023A2C7B728}"/>
                </a:ext>
              </a:extLst>
            </p:cNvPr>
            <p:cNvCxnSpPr>
              <a:endCxn id="118804" idx="0"/>
            </p:cNvCxnSpPr>
            <p:nvPr/>
          </p:nvCxnSpPr>
          <p:spPr>
            <a:xfrm>
              <a:off x="1180124" y="2907598"/>
              <a:ext cx="748" cy="2170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A8384AF-9CD9-BE58-BCC2-42C774B24920}"/>
                </a:ext>
              </a:extLst>
            </p:cNvPr>
            <p:cNvCxnSpPr>
              <a:stCxn id="118804" idx="2"/>
            </p:cNvCxnSpPr>
            <p:nvPr/>
          </p:nvCxnSpPr>
          <p:spPr>
            <a:xfrm flipH="1">
              <a:off x="1180124" y="3548451"/>
              <a:ext cx="748" cy="49499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B0D1245-97FD-08D0-F315-789530001A4D}"/>
                </a:ext>
              </a:extLst>
            </p:cNvPr>
            <p:cNvCxnSpPr>
              <a:stCxn id="118795" idx="2"/>
              <a:endCxn id="118799" idx="0"/>
            </p:cNvCxnSpPr>
            <p:nvPr/>
          </p:nvCxnSpPr>
          <p:spPr>
            <a:xfrm>
              <a:off x="3467516" y="3633204"/>
              <a:ext cx="0" cy="412433"/>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E10DEFA-D5B7-AAD3-02F2-6D6046B9EC34}"/>
                </a:ext>
              </a:extLst>
            </p:cNvPr>
            <p:cNvCxnSpPr>
              <a:stCxn id="118797" idx="2"/>
              <a:endCxn id="118800" idx="0"/>
            </p:cNvCxnSpPr>
            <p:nvPr/>
          </p:nvCxnSpPr>
          <p:spPr>
            <a:xfrm>
              <a:off x="5828838" y="3548450"/>
              <a:ext cx="747" cy="497186"/>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7D563CA-BBFB-EB48-BD41-CDB1178DDB62}"/>
                </a:ext>
              </a:extLst>
            </p:cNvPr>
            <p:cNvCxnSpPr>
              <a:stCxn id="118799" idx="2"/>
              <a:endCxn id="118801" idx="0"/>
            </p:cNvCxnSpPr>
            <p:nvPr/>
          </p:nvCxnSpPr>
          <p:spPr>
            <a:xfrm flipH="1">
              <a:off x="3186727" y="5062684"/>
              <a:ext cx="280790" cy="651638"/>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C4A0B29-EDB7-3605-9B65-28F94436057C}"/>
                </a:ext>
              </a:extLst>
            </p:cNvPr>
            <p:cNvCxnSpPr>
              <a:stCxn id="118802" idx="1"/>
            </p:cNvCxnSpPr>
            <p:nvPr/>
          </p:nvCxnSpPr>
          <p:spPr>
            <a:xfrm flipH="1" flipV="1">
              <a:off x="4267319" y="6183570"/>
              <a:ext cx="761716" cy="6857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3F01974-FDDA-BF50-8B47-82B8FE1E1F74}"/>
                </a:ext>
              </a:extLst>
            </p:cNvPr>
            <p:cNvCxnSpPr>
              <a:stCxn id="118800" idx="2"/>
              <a:endCxn id="118802" idx="0"/>
            </p:cNvCxnSpPr>
            <p:nvPr/>
          </p:nvCxnSpPr>
          <p:spPr>
            <a:xfrm>
              <a:off x="5829585" y="4766045"/>
              <a:ext cx="0" cy="1125891"/>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18814" name="TextBox 48">
              <a:extLst>
                <a:ext uri="{FF2B5EF4-FFF2-40B4-BE49-F238E27FC236}">
                  <a16:creationId xmlns:a16="http://schemas.microsoft.com/office/drawing/2014/main" id="{DD309A2E-E511-95E4-39B1-F5F7428E83E2}"/>
                </a:ext>
              </a:extLst>
            </p:cNvPr>
            <p:cNvSpPr txBox="1">
              <a:spLocks noChangeArrowheads="1"/>
            </p:cNvSpPr>
            <p:nvPr/>
          </p:nvSpPr>
          <p:spPr bwMode="auto">
            <a:xfrm>
              <a:off x="5029036" y="5104737"/>
              <a:ext cx="1601099" cy="508523"/>
            </a:xfrm>
            <a:prstGeom prst="rect">
              <a:avLst/>
            </a:prstGeom>
            <a:solidFill>
              <a:srgbClr val="44546A"/>
            </a:solidFill>
            <a:ln w="9525">
              <a:solidFill>
                <a:schemeClr val="bg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800" b="1" dirty="0">
                  <a:solidFill>
                    <a:schemeClr val="bg1"/>
                  </a:solidFill>
                  <a:latin typeface="Calibri" panose="020F0502020204030204" pitchFamily="34" charset="0"/>
                  <a:ea typeface="MS PGothic" panose="020B0600070205080204" pitchFamily="34" charset="-128"/>
                </a:rPr>
                <a:t>Positive</a:t>
              </a:r>
            </a:p>
          </p:txBody>
        </p:sp>
        <p:cxnSp>
          <p:nvCxnSpPr>
            <p:cNvPr id="50" name="Straight Connector 49">
              <a:extLst>
                <a:ext uri="{FF2B5EF4-FFF2-40B4-BE49-F238E27FC236}">
                  <a16:creationId xmlns:a16="http://schemas.microsoft.com/office/drawing/2014/main" id="{9D14D7AC-6BC8-EBF9-2FA1-39F04E94959A}"/>
                </a:ext>
              </a:extLst>
            </p:cNvPr>
            <p:cNvCxnSpPr>
              <a:stCxn id="118800" idx="3"/>
            </p:cNvCxnSpPr>
            <p:nvPr/>
          </p:nvCxnSpPr>
          <p:spPr>
            <a:xfrm>
              <a:off x="6630134" y="4405840"/>
              <a:ext cx="685547" cy="5422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84A36EE-AF97-698C-6FB1-433BCFF22A67}"/>
                </a:ext>
              </a:extLst>
            </p:cNvPr>
            <p:cNvCxnSpPr>
              <a:stCxn id="118817" idx="2"/>
              <a:endCxn id="118803" idx="0"/>
            </p:cNvCxnSpPr>
            <p:nvPr/>
          </p:nvCxnSpPr>
          <p:spPr>
            <a:xfrm>
              <a:off x="7810797" y="4741308"/>
              <a:ext cx="0" cy="288872"/>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18817" name="TextBox 36">
              <a:extLst>
                <a:ext uri="{FF2B5EF4-FFF2-40B4-BE49-F238E27FC236}">
                  <a16:creationId xmlns:a16="http://schemas.microsoft.com/office/drawing/2014/main" id="{08C23021-D14C-EBD5-28BA-EA0DE4ED74F8}"/>
                </a:ext>
              </a:extLst>
            </p:cNvPr>
            <p:cNvSpPr txBox="1">
              <a:spLocks noChangeArrowheads="1"/>
            </p:cNvSpPr>
            <p:nvPr/>
          </p:nvSpPr>
          <p:spPr bwMode="auto">
            <a:xfrm>
              <a:off x="7010994" y="4317538"/>
              <a:ext cx="1599606" cy="423770"/>
            </a:xfrm>
            <a:prstGeom prst="rect">
              <a:avLst/>
            </a:prstGeom>
            <a:solidFill>
              <a:srgbClr val="FFFFFF"/>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400">
                  <a:solidFill>
                    <a:srgbClr val="000000"/>
                  </a:solidFill>
                  <a:latin typeface="Calibri" panose="020F0502020204030204" pitchFamily="34" charset="0"/>
                  <a:ea typeface="MS PGothic" panose="020B0600070205080204" pitchFamily="34" charset="-128"/>
                </a:rPr>
                <a:t>Negative</a:t>
              </a:r>
            </a:p>
          </p:txBody>
        </p:sp>
      </p:grpSp>
      <p:sp>
        <p:nvSpPr>
          <p:cNvPr id="118789" name="TextBox 1">
            <a:extLst>
              <a:ext uri="{FF2B5EF4-FFF2-40B4-BE49-F238E27FC236}">
                <a16:creationId xmlns:a16="http://schemas.microsoft.com/office/drawing/2014/main" id="{34DD938E-597F-53E3-7D49-2920D4F19A6F}"/>
              </a:ext>
            </a:extLst>
          </p:cNvPr>
          <p:cNvSpPr txBox="1">
            <a:spLocks noChangeArrowheads="1"/>
          </p:cNvSpPr>
          <p:nvPr/>
        </p:nvSpPr>
        <p:spPr bwMode="auto">
          <a:xfrm>
            <a:off x="1840504" y="1497524"/>
            <a:ext cx="1678665" cy="502766"/>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667" b="1" dirty="0">
                <a:solidFill>
                  <a:srgbClr val="7A0000"/>
                </a:solidFill>
                <a:ea typeface="MS PGothic" panose="020B0600070205080204" pitchFamily="34" charset="-128"/>
              </a:rPr>
              <a:t>N = 2,918</a:t>
            </a:r>
          </a:p>
        </p:txBody>
      </p:sp>
      <p:sp>
        <p:nvSpPr>
          <p:cNvPr id="2" name="TextBox 1">
            <a:extLst>
              <a:ext uri="{FF2B5EF4-FFF2-40B4-BE49-F238E27FC236}">
                <a16:creationId xmlns:a16="http://schemas.microsoft.com/office/drawing/2014/main" id="{5A58185D-282B-FEDE-F27B-ABF91486B314}"/>
              </a:ext>
            </a:extLst>
          </p:cNvPr>
          <p:cNvSpPr txBox="1"/>
          <p:nvPr/>
        </p:nvSpPr>
        <p:spPr>
          <a:xfrm>
            <a:off x="4465746" y="6300848"/>
            <a:ext cx="3260508" cy="307777"/>
          </a:xfrm>
          <a:prstGeom prst="rect">
            <a:avLst/>
          </a:prstGeom>
          <a:noFill/>
        </p:spPr>
        <p:txBody>
          <a:bodyPr wrap="none">
            <a:spAutoFit/>
          </a:bodyPr>
          <a:lstStyle/>
          <a:p>
            <a:pPr>
              <a:defRPr/>
            </a:pPr>
            <a:r>
              <a:rPr lang="en-US" sz="1400" dirty="0">
                <a:latin typeface="+mj-lt"/>
              </a:rPr>
              <a:t>Cf. NRG B-51 for Node </a:t>
            </a:r>
            <a:r>
              <a:rPr lang="en-US" sz="1400" dirty="0" err="1">
                <a:latin typeface="+mj-lt"/>
              </a:rPr>
              <a:t>Neg</a:t>
            </a:r>
            <a:r>
              <a:rPr lang="en-US" sz="1400" dirty="0">
                <a:latin typeface="+mj-lt"/>
              </a:rPr>
              <a:t> </a:t>
            </a:r>
            <a:r>
              <a:rPr lang="en-US" sz="1400" dirty="0" err="1">
                <a:latin typeface="+mj-lt"/>
              </a:rPr>
              <a:t>pCR</a:t>
            </a:r>
            <a:r>
              <a:rPr lang="en-US" sz="1400" dirty="0">
                <a:latin typeface="+mj-lt"/>
              </a:rPr>
              <a:t> Conversion</a:t>
            </a:r>
          </a:p>
        </p:txBody>
      </p:sp>
      <p:sp>
        <p:nvSpPr>
          <p:cNvPr id="4" name="TextBox 3">
            <a:extLst>
              <a:ext uri="{FF2B5EF4-FFF2-40B4-BE49-F238E27FC236}">
                <a16:creationId xmlns:a16="http://schemas.microsoft.com/office/drawing/2014/main" id="{E8807939-BBC7-A150-F662-7905405CA405}"/>
              </a:ext>
            </a:extLst>
          </p:cNvPr>
          <p:cNvSpPr txBox="1"/>
          <p:nvPr/>
        </p:nvSpPr>
        <p:spPr>
          <a:xfrm>
            <a:off x="108252" y="6234743"/>
            <a:ext cx="6100548"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https://clinicaltrials.gov/study/NCT01901094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4DB28-C4C1-C73C-EDA7-FD937B072EE8}"/>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399C9-5D9B-DF68-5C91-AE7FCB54895C}"/>
              </a:ext>
            </a:extLst>
          </p:cNvPr>
          <p:cNvSpPr>
            <a:spLocks noGrp="1"/>
          </p:cNvSpPr>
          <p:nvPr>
            <p:ph type="title"/>
          </p:nvPr>
        </p:nvSpPr>
        <p:spPr>
          <a:xfrm>
            <a:off x="838200" y="1295400"/>
            <a:ext cx="10515600" cy="752475"/>
          </a:xfrm>
        </p:spPr>
        <p:txBody>
          <a:bodyPr>
            <a:noAutofit/>
          </a:bodyPr>
          <a:lstStyle/>
          <a:p>
            <a:pPr eaLnBrk="1" hangingPunct="1">
              <a:defRPr/>
            </a:pPr>
            <a:r>
              <a:rPr lang="en-US" sz="3200" dirty="0">
                <a:latin typeface="+mn-lt"/>
                <a:cs typeface="Arial" panose="020B0604020202020204" pitchFamily="34" charset="0"/>
              </a:rPr>
              <a:t>Oncological Outcomes Following Sentinel Lymph Node Biopsy (SLNB) or Targeted Axillary Dissection (TAD) in Breast Cancer Patients Downstaging From Node Positive to Node Negative with Neoadjuvant Chemotherapy</a:t>
            </a:r>
          </a:p>
        </p:txBody>
      </p:sp>
      <p:sp>
        <p:nvSpPr>
          <p:cNvPr id="390147" name="Content Placeholder 2">
            <a:extLst>
              <a:ext uri="{FF2B5EF4-FFF2-40B4-BE49-F238E27FC236}">
                <a16:creationId xmlns:a16="http://schemas.microsoft.com/office/drawing/2014/main" id="{0798DAB6-1432-15D5-BB8A-77489BA5DFDB}"/>
              </a:ext>
            </a:extLst>
          </p:cNvPr>
          <p:cNvSpPr>
            <a:spLocks noGrp="1"/>
          </p:cNvSpPr>
          <p:nvPr>
            <p:ph idx="1"/>
          </p:nvPr>
        </p:nvSpPr>
        <p:spPr>
          <a:xfrm>
            <a:off x="718726" y="2819400"/>
            <a:ext cx="10754548" cy="4462874"/>
          </a:xfrm>
        </p:spPr>
        <p:txBody>
          <a:bodyPr/>
          <a:lstStyle/>
          <a:p>
            <a:pPr eaLnBrk="1" hangingPunct="1"/>
            <a:r>
              <a:rPr lang="en-US" altLang="en-US" sz="3319" dirty="0">
                <a:cs typeface="Arial" panose="020B0604020202020204" pitchFamily="34" charset="0"/>
              </a:rPr>
              <a:t>Multicenter, international retrospective study with 1144 cases included</a:t>
            </a:r>
          </a:p>
          <a:p>
            <a:pPr lvl="1" eaLnBrk="1" hangingPunct="1"/>
            <a:r>
              <a:rPr lang="en-US" altLang="en-US" sz="3319" dirty="0">
                <a:cs typeface="Arial" panose="020B0604020202020204" pitchFamily="34" charset="0"/>
              </a:rPr>
              <a:t>666 SLNB – median f/u 4.2 years</a:t>
            </a:r>
          </a:p>
          <a:p>
            <a:pPr lvl="1" eaLnBrk="1" hangingPunct="1"/>
            <a:r>
              <a:rPr lang="en-US" altLang="en-US" sz="3319" dirty="0">
                <a:cs typeface="Arial" panose="020B0604020202020204" pitchFamily="34" charset="0"/>
              </a:rPr>
              <a:t>478 TAD – median f/u 2.7 years</a:t>
            </a:r>
          </a:p>
          <a:p>
            <a:pPr eaLnBrk="1" hangingPunct="1"/>
            <a:endParaRPr lang="en-US" altLang="en-US" sz="3319" dirty="0">
              <a:latin typeface="Arial" panose="020B0604020202020204" pitchFamily="34" charset="0"/>
              <a:cs typeface="Arial" panose="020B0604020202020204" pitchFamily="34" charset="0"/>
            </a:endParaRPr>
          </a:p>
        </p:txBody>
      </p:sp>
      <p:sp>
        <p:nvSpPr>
          <p:cNvPr id="3" name="Text Box 33">
            <a:extLst>
              <a:ext uri="{FF2B5EF4-FFF2-40B4-BE49-F238E27FC236}">
                <a16:creationId xmlns:a16="http://schemas.microsoft.com/office/drawing/2014/main" id="{B5B4A006-2CFA-1C15-1DED-AD9AF8DD9024}"/>
              </a:ext>
            </a:extLst>
          </p:cNvPr>
          <p:cNvSpPr txBox="1">
            <a:spLocks noChangeArrowheads="1"/>
          </p:cNvSpPr>
          <p:nvPr/>
        </p:nvSpPr>
        <p:spPr bwMode="auto">
          <a:xfrm>
            <a:off x="3421474" y="6156551"/>
            <a:ext cx="5349051" cy="7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Montagna</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G et al. 2022 SABCS. Abstract GS4-02</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Montagna G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2024;10(6):793-798.</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63779897-0BE3-5717-B33D-2CC40E4BFCB7}"/>
              </a:ext>
            </a:extLst>
          </p:cNvPr>
          <p:cNvSpPr txBox="1"/>
          <p:nvPr/>
        </p:nvSpPr>
        <p:spPr>
          <a:xfrm>
            <a:off x="2590800" y="4956073"/>
            <a:ext cx="7394575" cy="1139927"/>
          </a:xfrm>
          <a:prstGeom prst="rect">
            <a:avLst/>
          </a:prstGeom>
          <a:noFill/>
          <a:ln w="28575">
            <a:solidFill>
              <a:srgbClr val="FF0000"/>
            </a:solidFill>
          </a:ln>
        </p:spPr>
        <p:txBody>
          <a:bodyPr wrap="square">
            <a:spAutoFit/>
          </a:bodyPr>
          <a:lstStyle/>
          <a:p>
            <a:pPr marR="0" lvl="0" algn="ctr" defTabSz="914400" rtl="0" eaLnBrk="1" fontAlgn="auto" latinLnBrk="0" hangingPunct="1">
              <a:lnSpc>
                <a:spcPct val="90000"/>
              </a:lnSpc>
              <a:spcBef>
                <a:spcPts val="1000"/>
              </a:spcBef>
              <a:spcAft>
                <a:spcPts val="0"/>
              </a:spcAft>
              <a:buClr>
                <a:srgbClr val="990001"/>
              </a:buClr>
              <a:buSzTx/>
              <a:tabLst/>
              <a:defRPr/>
            </a:pPr>
            <a:r>
              <a:rPr kumimoji="0" lang="en-US" altLang="en-US" sz="3319" b="1" i="0" u="none" strike="noStrike" kern="1200" cap="none" spc="0" normalizeH="0" baseline="0" noProof="0" dirty="0">
                <a:ln>
                  <a:noFill/>
                </a:ln>
                <a:solidFill>
                  <a:srgbClr val="7A0000"/>
                </a:solidFill>
                <a:effectLst/>
                <a:uLnTx/>
                <a:uFillTx/>
                <a:latin typeface="Calibri" panose="020F0502020204030204"/>
                <a:ea typeface="+mn-ea"/>
                <a:cs typeface="Arial" panose="020B0604020202020204" pitchFamily="34" charset="0"/>
              </a:rPr>
              <a:t>5-year rate of any axillary recurrence: </a:t>
            </a:r>
          </a:p>
          <a:p>
            <a:pPr marR="0" lvl="0" algn="ctr" defTabSz="914400" rtl="0" eaLnBrk="1" fontAlgn="auto" latinLnBrk="0" hangingPunct="1">
              <a:lnSpc>
                <a:spcPct val="90000"/>
              </a:lnSpc>
              <a:spcBef>
                <a:spcPts val="1000"/>
              </a:spcBef>
              <a:spcAft>
                <a:spcPts val="0"/>
              </a:spcAft>
              <a:buClr>
                <a:srgbClr val="990001"/>
              </a:buClr>
              <a:buSzTx/>
              <a:tabLst/>
              <a:defRPr/>
            </a:pPr>
            <a:r>
              <a:rPr kumimoji="0" lang="en-US" altLang="en-US" sz="3319"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1.0% (95% CI 0.49-2.0%)</a:t>
            </a:r>
          </a:p>
        </p:txBody>
      </p:sp>
    </p:spTree>
    <p:extLst>
      <p:ext uri="{BB962C8B-B14F-4D97-AF65-F5344CB8AC3E}">
        <p14:creationId xmlns:p14="http://schemas.microsoft.com/office/powerpoint/2010/main" val="3681499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B531EE-4A99-19C2-DF69-67F32E68F41A}"/>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399C9-5D9B-DF68-5C91-AE7FCB54895C}"/>
              </a:ext>
            </a:extLst>
          </p:cNvPr>
          <p:cNvSpPr>
            <a:spLocks noGrp="1"/>
          </p:cNvSpPr>
          <p:nvPr>
            <p:ph type="title"/>
          </p:nvPr>
        </p:nvSpPr>
        <p:spPr>
          <a:xfrm>
            <a:off x="413978" y="381000"/>
            <a:ext cx="11364041" cy="1964267"/>
          </a:xfrm>
        </p:spPr>
        <p:txBody>
          <a:bodyPr>
            <a:noAutofit/>
          </a:bodyPr>
          <a:lstStyle/>
          <a:p>
            <a:pPr eaLnBrk="1" hangingPunct="1">
              <a:defRPr/>
            </a:pPr>
            <a:r>
              <a:rPr lang="en-US" sz="2800" dirty="0">
                <a:latin typeface="+mn-lt"/>
                <a:cs typeface="Arial" panose="020B0604020202020204" pitchFamily="34" charset="0"/>
              </a:rPr>
              <a:t>Oncological Outcomes Following Sentinel Lymph Node Biopsy (SLNB) or Targeted Axillary Dissection (TAD) in Breast Cancer Patients Downstaging From Node Positive to Node Negative with Neoadjuvant Chemotherapy</a:t>
            </a:r>
          </a:p>
        </p:txBody>
      </p:sp>
      <p:sp>
        <p:nvSpPr>
          <p:cNvPr id="390147" name="Content Placeholder 2">
            <a:extLst>
              <a:ext uri="{FF2B5EF4-FFF2-40B4-BE49-F238E27FC236}">
                <a16:creationId xmlns:a16="http://schemas.microsoft.com/office/drawing/2014/main" id="{0798DAB6-1432-15D5-BB8A-77489BA5DFDB}"/>
              </a:ext>
            </a:extLst>
          </p:cNvPr>
          <p:cNvSpPr>
            <a:spLocks noGrp="1"/>
          </p:cNvSpPr>
          <p:nvPr>
            <p:ph idx="1"/>
          </p:nvPr>
        </p:nvSpPr>
        <p:spPr>
          <a:xfrm>
            <a:off x="718724" y="2286000"/>
            <a:ext cx="10754548" cy="3587985"/>
          </a:xfrm>
        </p:spPr>
        <p:txBody>
          <a:bodyPr>
            <a:normAutofit/>
          </a:bodyPr>
          <a:lstStyle/>
          <a:p>
            <a:pPr eaLnBrk="1" hangingPunct="1"/>
            <a:r>
              <a:rPr lang="en-US" altLang="en-US" sz="3000" b="1" dirty="0">
                <a:latin typeface="Arial" panose="020B0604020202020204" pitchFamily="34" charset="0"/>
                <a:cs typeface="Arial" panose="020B0604020202020204" pitchFamily="34" charset="0"/>
              </a:rPr>
              <a:t>3-year rate of any axillary recurrence in TAD vs SLNB:</a:t>
            </a:r>
          </a:p>
          <a:p>
            <a:pPr lvl="1"/>
            <a:r>
              <a:rPr lang="en-US" altLang="en-US" sz="3000" b="1" dirty="0">
                <a:latin typeface="Arial" panose="020B0604020202020204" pitchFamily="34" charset="0"/>
                <a:cs typeface="Arial" panose="020B0604020202020204" pitchFamily="34" charset="0"/>
              </a:rPr>
              <a:t>0.5% vs 0.8%, </a:t>
            </a:r>
            <a:r>
              <a:rPr lang="en-US" altLang="en-US" sz="3000" b="1" i="1" dirty="0">
                <a:latin typeface="Arial" panose="020B0604020202020204" pitchFamily="34" charset="0"/>
                <a:cs typeface="Arial" panose="020B0604020202020204" pitchFamily="34" charset="0"/>
              </a:rPr>
              <a:t>P</a:t>
            </a:r>
            <a:r>
              <a:rPr lang="en-US" altLang="en-US" sz="3000" b="1" dirty="0">
                <a:latin typeface="Arial" panose="020B0604020202020204" pitchFamily="34" charset="0"/>
                <a:cs typeface="Arial" panose="020B0604020202020204" pitchFamily="34" charset="0"/>
              </a:rPr>
              <a:t> = .55</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3000" dirty="0">
                <a:latin typeface="Arial" panose="020B0604020202020204" pitchFamily="34" charset="0"/>
                <a:cs typeface="Arial" panose="020B0604020202020204" pitchFamily="34" charset="0"/>
              </a:rPr>
              <a:t>No difference in locoregional recurrence between TAD (0.8%) vs SLNB (1.9%; </a:t>
            </a:r>
            <a:r>
              <a:rPr lang="en-US" altLang="en-US" sz="3000" i="1" dirty="0">
                <a:latin typeface="Arial" panose="020B0604020202020204" pitchFamily="34" charset="0"/>
                <a:cs typeface="Arial" panose="020B0604020202020204" pitchFamily="34" charset="0"/>
              </a:rPr>
              <a:t>P</a:t>
            </a:r>
            <a:r>
              <a:rPr lang="en-US" altLang="en-US" sz="3000" dirty="0">
                <a:latin typeface="Arial" panose="020B0604020202020204" pitchFamily="34" charset="0"/>
                <a:cs typeface="Arial" panose="020B0604020202020204" pitchFamily="34" charset="0"/>
              </a:rPr>
              <a:t> = .19)</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3000" dirty="0">
                <a:latin typeface="Arial" panose="020B0604020202020204" pitchFamily="34" charset="0"/>
                <a:cs typeface="Arial" panose="020B0604020202020204" pitchFamily="34" charset="0"/>
              </a:rPr>
              <a:t>Study supported omission of ALND in patients who convert to node negative after neoadjuvant therapy</a:t>
            </a:r>
          </a:p>
        </p:txBody>
      </p:sp>
      <p:sp>
        <p:nvSpPr>
          <p:cNvPr id="4" name="Text Box 33">
            <a:extLst>
              <a:ext uri="{FF2B5EF4-FFF2-40B4-BE49-F238E27FC236}">
                <a16:creationId xmlns:a16="http://schemas.microsoft.com/office/drawing/2014/main" id="{9243AE73-D17C-7638-7877-E25024964190}"/>
              </a:ext>
            </a:extLst>
          </p:cNvPr>
          <p:cNvSpPr txBox="1">
            <a:spLocks noChangeArrowheads="1"/>
          </p:cNvSpPr>
          <p:nvPr/>
        </p:nvSpPr>
        <p:spPr bwMode="auto">
          <a:xfrm>
            <a:off x="3421474" y="6096000"/>
            <a:ext cx="5349051" cy="99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Montagna</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G et al. 2022 SABCS. Abstract GS4-02</a:t>
            </a:r>
          </a:p>
          <a:p>
            <a:pPr algn="ctr">
              <a:lnSpc>
                <a:spcPct val="100000"/>
              </a:lnSpc>
              <a:spcBef>
                <a:spcPct val="0"/>
              </a:spcBef>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Montagna G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JAMA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2024;10(6):793-798.</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07118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9E94FE2-2C90-2860-D7F5-8406F604B56E}"/>
              </a:ext>
            </a:extLst>
          </p:cNvPr>
          <p:cNvSpPr>
            <a:spLocks noGrp="1" noChangeArrowheads="1"/>
          </p:cNvSpPr>
          <p:nvPr>
            <p:ph type="title"/>
          </p:nvPr>
        </p:nvSpPr>
        <p:spPr>
          <a:xfrm>
            <a:off x="2514600" y="609600"/>
            <a:ext cx="7162800" cy="685799"/>
          </a:xfrm>
        </p:spPr>
        <p:txBody>
          <a:bodyPr>
            <a:normAutofit fontScale="90000"/>
          </a:bodyPr>
          <a:lstStyle/>
          <a:p>
            <a:pPr eaLnBrk="1" hangingPunct="1">
              <a:defRPr/>
            </a:pPr>
            <a:r>
              <a:rPr lang="en-US" altLang="en-US" dirty="0">
                <a:latin typeface="+mn-lt"/>
                <a:cs typeface="Arial" panose="020B0604020202020204" pitchFamily="34" charset="0"/>
              </a:rPr>
              <a:t>Pros and Cons of </a:t>
            </a:r>
            <a:br>
              <a:rPr lang="en-US" altLang="en-US" dirty="0">
                <a:latin typeface="+mn-lt"/>
                <a:cs typeface="Arial" panose="020B0604020202020204" pitchFamily="34" charset="0"/>
              </a:rPr>
            </a:br>
            <a:r>
              <a:rPr lang="en-US" altLang="en-US" dirty="0">
                <a:latin typeface="+mn-lt"/>
                <a:cs typeface="Arial" panose="020B0604020202020204" pitchFamily="34" charset="0"/>
              </a:rPr>
              <a:t>Clipping Positive Lymph Nodes</a:t>
            </a:r>
          </a:p>
        </p:txBody>
      </p:sp>
      <p:sp>
        <p:nvSpPr>
          <p:cNvPr id="415747" name="Rectangle 3">
            <a:extLst>
              <a:ext uri="{FF2B5EF4-FFF2-40B4-BE49-F238E27FC236}">
                <a16:creationId xmlns:a16="http://schemas.microsoft.com/office/drawing/2014/main" id="{30BFABC2-6E4F-E1D5-1AF8-F8F821A3E3C2}"/>
              </a:ext>
            </a:extLst>
          </p:cNvPr>
          <p:cNvSpPr>
            <a:spLocks noGrp="1"/>
          </p:cNvSpPr>
          <p:nvPr>
            <p:ph idx="1"/>
          </p:nvPr>
        </p:nvSpPr>
        <p:spPr>
          <a:xfrm>
            <a:off x="838200" y="1676400"/>
            <a:ext cx="5486400" cy="5257800"/>
          </a:xfrm>
        </p:spPr>
        <p:txBody>
          <a:bodyPr>
            <a:normAutofit/>
          </a:bodyPr>
          <a:lstStyle/>
          <a:p>
            <a:pPr marL="0" indent="0" algn="ctr" eaLnBrk="1" hangingPunct="1">
              <a:lnSpc>
                <a:spcPct val="90000"/>
              </a:lnSpc>
              <a:buNone/>
              <a:defRPr/>
            </a:pPr>
            <a:r>
              <a:rPr lang="en-US" altLang="en-US" b="1" u="sng" dirty="0">
                <a:cs typeface="Arial" panose="020B0604020202020204" pitchFamily="34" charset="0"/>
              </a:rPr>
              <a:t>PRO</a:t>
            </a:r>
          </a:p>
          <a:p>
            <a:pPr marL="457200" lvl="1" indent="0" eaLnBrk="1" hangingPunct="1">
              <a:lnSpc>
                <a:spcPct val="90000"/>
              </a:lnSpc>
              <a:buNone/>
              <a:defRPr/>
            </a:pPr>
            <a:endParaRPr lang="en-US" altLang="en-US" sz="600" dirty="0">
              <a:cs typeface="Arial" panose="020B0604020202020204" pitchFamily="34" charset="0"/>
            </a:endParaRPr>
          </a:p>
          <a:p>
            <a:pPr>
              <a:defRPr/>
            </a:pPr>
            <a:r>
              <a:rPr lang="en-US" altLang="en-US" dirty="0">
                <a:cs typeface="Arial" panose="020B0604020202020204" pitchFamily="34" charset="0"/>
              </a:rPr>
              <a:t>More accurate when removed specifically – FNR &lt; 10%</a:t>
            </a:r>
          </a:p>
          <a:p>
            <a:pPr>
              <a:spcAft>
                <a:spcPts val="1200"/>
              </a:spcAft>
              <a:defRPr/>
            </a:pPr>
            <a:r>
              <a:rPr lang="en-US" altLang="en-US" dirty="0">
                <a:cs typeface="Arial" panose="020B0604020202020204" pitchFamily="34" charset="0"/>
              </a:rPr>
              <a:t>Not a SLN in 19-37% (23% at in MDACC study)</a:t>
            </a:r>
          </a:p>
          <a:p>
            <a:pPr>
              <a:spcAft>
                <a:spcPts val="1200"/>
              </a:spcAft>
              <a:defRPr/>
            </a:pPr>
            <a:r>
              <a:rPr lang="en-US" altLang="en-US" dirty="0">
                <a:cs typeface="Arial" panose="020B0604020202020204" pitchFamily="34" charset="0"/>
              </a:rPr>
              <a:t>Residual nodal disease, even if small volume, has prognostic and therapeutic implications</a:t>
            </a:r>
          </a:p>
          <a:p>
            <a:pPr>
              <a:defRPr/>
            </a:pPr>
            <a:r>
              <a:rPr lang="en-US" altLang="en-US" dirty="0">
                <a:cs typeface="Arial" panose="020B0604020202020204" pitchFamily="34" charset="0"/>
              </a:rPr>
              <a:t>Precision matters!</a:t>
            </a:r>
          </a:p>
          <a:p>
            <a:pPr marL="406405" lvl="1" indent="0" eaLnBrk="1" hangingPunct="1">
              <a:lnSpc>
                <a:spcPct val="90000"/>
              </a:lnSpc>
              <a:buNone/>
              <a:defRPr/>
            </a:pPr>
            <a:endParaRPr lang="en-US" altLang="en-US" dirty="0">
              <a:cs typeface="Arial" panose="020B0604020202020204" pitchFamily="34" charset="0"/>
            </a:endParaRPr>
          </a:p>
        </p:txBody>
      </p:sp>
      <p:sp>
        <p:nvSpPr>
          <p:cNvPr id="2" name="Rectangle 3">
            <a:extLst>
              <a:ext uri="{FF2B5EF4-FFF2-40B4-BE49-F238E27FC236}">
                <a16:creationId xmlns:a16="http://schemas.microsoft.com/office/drawing/2014/main" id="{62A80A17-441F-78FB-157F-F9F8748B9743}"/>
              </a:ext>
            </a:extLst>
          </p:cNvPr>
          <p:cNvSpPr txBox="1">
            <a:spLocks/>
          </p:cNvSpPr>
          <p:nvPr/>
        </p:nvSpPr>
        <p:spPr>
          <a:xfrm>
            <a:off x="6297976" y="1678236"/>
            <a:ext cx="5486400" cy="5257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99000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9000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9000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9000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9000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fontAlgn="auto">
              <a:spcAft>
                <a:spcPts val="0"/>
              </a:spcAft>
              <a:buNone/>
              <a:defRPr/>
            </a:pPr>
            <a:r>
              <a:rPr lang="en-US" altLang="en-US" sz="3300" b="1" u="sng" dirty="0">
                <a:cs typeface="Arial" panose="020B0604020202020204" pitchFamily="34" charset="0"/>
              </a:rPr>
              <a:t>CON</a:t>
            </a:r>
          </a:p>
          <a:p>
            <a:pPr fontAlgn="auto">
              <a:spcAft>
                <a:spcPts val="0"/>
              </a:spcAft>
              <a:defRPr/>
            </a:pPr>
            <a:endParaRPr lang="en-US" altLang="en-US" sz="600" dirty="0">
              <a:cs typeface="Arial" panose="020B0604020202020204" pitchFamily="34" charset="0"/>
            </a:endParaRPr>
          </a:p>
          <a:p>
            <a:pPr fontAlgn="auto">
              <a:spcAft>
                <a:spcPts val="1200"/>
              </a:spcAft>
              <a:defRPr/>
            </a:pPr>
            <a:r>
              <a:rPr lang="en-US" altLang="en-US" dirty="0">
                <a:cs typeface="Arial" panose="020B0604020202020204" pitchFamily="34" charset="0"/>
              </a:rPr>
              <a:t>FNR &lt; 10% if ≥ 2 negative SLNs   FNR &gt; 10% with &lt; 2 SLNs</a:t>
            </a:r>
          </a:p>
          <a:p>
            <a:pPr fontAlgn="auto">
              <a:spcAft>
                <a:spcPts val="0"/>
              </a:spcAft>
              <a:defRPr/>
            </a:pPr>
            <a:r>
              <a:rPr lang="en-US" altLang="en-US" dirty="0">
                <a:cs typeface="Arial" panose="020B0604020202020204" pitchFamily="34" charset="0"/>
              </a:rPr>
              <a:t>More expensive</a:t>
            </a:r>
          </a:p>
          <a:p>
            <a:pPr fontAlgn="auto">
              <a:spcAft>
                <a:spcPts val="0"/>
              </a:spcAft>
              <a:defRPr/>
            </a:pPr>
            <a:r>
              <a:rPr lang="en-US" altLang="en-US" dirty="0">
                <a:cs typeface="Arial" panose="020B0604020202020204" pitchFamily="34" charset="0"/>
              </a:rPr>
              <a:t>Potentially more procedures</a:t>
            </a:r>
          </a:p>
          <a:p>
            <a:pPr fontAlgn="auto">
              <a:spcAft>
                <a:spcPts val="0"/>
              </a:spcAft>
              <a:defRPr/>
            </a:pPr>
            <a:r>
              <a:rPr lang="en-US" altLang="en-US" dirty="0">
                <a:cs typeface="Arial" panose="020B0604020202020204" pitchFamily="34" charset="0"/>
              </a:rPr>
              <a:t>Requires expertise to clip, localize and remove</a:t>
            </a:r>
          </a:p>
          <a:p>
            <a:pPr fontAlgn="auto">
              <a:spcAft>
                <a:spcPts val="0"/>
              </a:spcAft>
              <a:defRPr/>
            </a:pPr>
            <a:r>
              <a:rPr lang="en-US" altLang="en-US" dirty="0">
                <a:cs typeface="Arial" panose="020B0604020202020204" pitchFamily="34" charset="0"/>
              </a:rPr>
              <a:t>Unknown long-term outcomes compared to SLNB</a:t>
            </a:r>
          </a:p>
          <a:p>
            <a:pPr lvl="1" fontAlgn="auto">
              <a:spcAft>
                <a:spcPts val="0"/>
              </a:spcAft>
              <a:defRPr/>
            </a:pPr>
            <a:r>
              <a:rPr lang="en-US" altLang="en-US" dirty="0">
                <a:cs typeface="Arial" panose="020B0604020202020204" pitchFamily="34" charset="0"/>
              </a:rPr>
              <a:t>Retrospective data shows low axillary recurrence with either procedure</a:t>
            </a:r>
          </a:p>
          <a:p>
            <a:pPr marL="406405" lvl="1" indent="0" fontAlgn="auto">
              <a:spcAft>
                <a:spcPts val="0"/>
              </a:spcAft>
              <a:buFont typeface="Arial" panose="020B0604020202020204" pitchFamily="34" charset="0"/>
              <a:buNone/>
              <a:defRPr/>
            </a:pPr>
            <a:endParaRPr lang="en-US" altLang="en-US" dirty="0">
              <a:cs typeface="Arial" panose="020B0604020202020204" pitchFamily="34" charset="0"/>
            </a:endParaRPr>
          </a:p>
        </p:txBody>
      </p:sp>
      <p:sp>
        <p:nvSpPr>
          <p:cNvPr id="4" name="Text Box 33">
            <a:extLst>
              <a:ext uri="{FF2B5EF4-FFF2-40B4-BE49-F238E27FC236}">
                <a16:creationId xmlns:a16="http://schemas.microsoft.com/office/drawing/2014/main" id="{5E77B97D-184C-521B-8CCC-40BC41A5795D}"/>
              </a:ext>
            </a:extLst>
          </p:cNvPr>
          <p:cNvSpPr txBox="1">
            <a:spLocks noChangeArrowheads="1"/>
          </p:cNvSpPr>
          <p:nvPr/>
        </p:nvSpPr>
        <p:spPr bwMode="auto">
          <a:xfrm>
            <a:off x="0" y="6255872"/>
            <a:ext cx="5349051"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Montagna</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G et al. 2022 SABCS. Abstract GS4-02</a:t>
            </a:r>
          </a:p>
        </p:txBody>
      </p:sp>
    </p:spTree>
    <p:extLst>
      <p:ext uri="{BB962C8B-B14F-4D97-AF65-F5344CB8AC3E}">
        <p14:creationId xmlns:p14="http://schemas.microsoft.com/office/powerpoint/2010/main" val="16743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81B5ED-2DAA-3473-AA0B-8CA975D0817A}"/>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Rectangle 2">
            <a:extLst>
              <a:ext uri="{FF2B5EF4-FFF2-40B4-BE49-F238E27FC236}">
                <a16:creationId xmlns:a16="http://schemas.microsoft.com/office/drawing/2014/main" id="{D9E94FE2-2C90-2860-D7F5-8406F604B56E}"/>
              </a:ext>
            </a:extLst>
          </p:cNvPr>
          <p:cNvSpPr>
            <a:spLocks noGrp="1" noChangeArrowheads="1"/>
          </p:cNvSpPr>
          <p:nvPr>
            <p:ph type="title"/>
          </p:nvPr>
        </p:nvSpPr>
        <p:spPr>
          <a:xfrm>
            <a:off x="2514600" y="762000"/>
            <a:ext cx="7162800" cy="685799"/>
          </a:xfrm>
        </p:spPr>
        <p:txBody>
          <a:bodyPr>
            <a:normAutofit fontScale="90000"/>
          </a:bodyPr>
          <a:lstStyle/>
          <a:p>
            <a:pPr eaLnBrk="1" hangingPunct="1">
              <a:defRPr/>
            </a:pPr>
            <a:r>
              <a:rPr lang="en-US" altLang="en-US" dirty="0">
                <a:latin typeface="+mn-lt"/>
                <a:cs typeface="Arial" panose="020B0604020202020204" pitchFamily="34" charset="0"/>
              </a:rPr>
              <a:t>Targeted Axillary Dissection (TAD): Removal of Known Axillary Disease</a:t>
            </a:r>
            <a:br>
              <a:rPr lang="en-US" altLang="en-US" dirty="0">
                <a:latin typeface="+mn-lt"/>
                <a:cs typeface="Arial" panose="020B0604020202020204" pitchFamily="34" charset="0"/>
              </a:rPr>
            </a:br>
            <a:endParaRPr lang="en-US" altLang="en-US" dirty="0">
              <a:latin typeface="+mn-lt"/>
              <a:cs typeface="Arial" panose="020B0604020202020204" pitchFamily="34" charset="0"/>
            </a:endParaRPr>
          </a:p>
        </p:txBody>
      </p:sp>
      <p:sp>
        <p:nvSpPr>
          <p:cNvPr id="415747" name="Rectangle 3">
            <a:extLst>
              <a:ext uri="{FF2B5EF4-FFF2-40B4-BE49-F238E27FC236}">
                <a16:creationId xmlns:a16="http://schemas.microsoft.com/office/drawing/2014/main" id="{30BFABC2-6E4F-E1D5-1AF8-F8F821A3E3C2}"/>
              </a:ext>
            </a:extLst>
          </p:cNvPr>
          <p:cNvSpPr>
            <a:spLocks noGrp="1"/>
          </p:cNvSpPr>
          <p:nvPr>
            <p:ph idx="1"/>
          </p:nvPr>
        </p:nvSpPr>
        <p:spPr>
          <a:xfrm>
            <a:off x="838200" y="1524000"/>
            <a:ext cx="10515600" cy="5257800"/>
          </a:xfrm>
        </p:spPr>
        <p:txBody>
          <a:bodyPr>
            <a:normAutofit fontScale="92500" lnSpcReduction="20000"/>
          </a:bodyPr>
          <a:lstStyle/>
          <a:p>
            <a:pPr eaLnBrk="1" hangingPunct="1">
              <a:lnSpc>
                <a:spcPct val="90000"/>
              </a:lnSpc>
              <a:defRPr/>
            </a:pPr>
            <a:r>
              <a:rPr lang="en-US" altLang="en-US" dirty="0">
                <a:solidFill>
                  <a:srgbClr val="7A0000"/>
                </a:solidFill>
                <a:cs typeface="Arial" panose="020B0604020202020204" pitchFamily="34" charset="0"/>
              </a:rPr>
              <a:t>Ultrasound with FNA highly sensitive and specific for identification of nodal metastases</a:t>
            </a:r>
          </a:p>
          <a:p>
            <a:pPr eaLnBrk="1" hangingPunct="1">
              <a:lnSpc>
                <a:spcPct val="90000"/>
              </a:lnSpc>
              <a:defRPr/>
            </a:pPr>
            <a:r>
              <a:rPr lang="en-US" altLang="en-US" dirty="0">
                <a:cs typeface="Arial" panose="020B0604020202020204" pitchFamily="34" charset="0"/>
              </a:rPr>
              <a:t>Marking of nodal metastases allows for targeted excision of disease</a:t>
            </a:r>
          </a:p>
          <a:p>
            <a:pPr lvl="1" eaLnBrk="1" hangingPunct="1">
              <a:lnSpc>
                <a:spcPct val="90000"/>
              </a:lnSpc>
              <a:defRPr/>
            </a:pPr>
            <a:r>
              <a:rPr lang="en-US" altLang="en-US" dirty="0">
                <a:cs typeface="Arial" panose="020B0604020202020204" pitchFamily="34" charset="0"/>
              </a:rPr>
              <a:t>Assessment of response when preoperative therapy utilized</a:t>
            </a:r>
          </a:p>
          <a:p>
            <a:pPr lvl="1" eaLnBrk="1" hangingPunct="1">
              <a:lnSpc>
                <a:spcPct val="90000"/>
              </a:lnSpc>
              <a:defRPr/>
            </a:pPr>
            <a:endParaRPr lang="en-US" altLang="en-US" dirty="0">
              <a:cs typeface="Arial" panose="020B0604020202020204" pitchFamily="34" charset="0"/>
            </a:endParaRPr>
          </a:p>
          <a:p>
            <a:pPr>
              <a:defRPr/>
            </a:pPr>
            <a:r>
              <a:rPr lang="en-US" altLang="en-US" b="1" dirty="0">
                <a:cs typeface="Arial" panose="020B0604020202020204" pitchFamily="34" charset="0"/>
              </a:rPr>
              <a:t>Removal of known biopsy-positive lymph clipped node more accurate alone or in combination with SLN biopsy for known nodal disease after neoadjuvant chemo</a:t>
            </a:r>
          </a:p>
          <a:p>
            <a:pPr>
              <a:spcAft>
                <a:spcPts val="1200"/>
              </a:spcAft>
              <a:defRPr/>
            </a:pPr>
            <a:r>
              <a:rPr lang="en-US" altLang="en-US" dirty="0">
                <a:cs typeface="Arial" panose="020B0604020202020204" pitchFamily="34" charset="0"/>
              </a:rPr>
              <a:t>Utilized at MDACC as standard for patients presenting with &lt; 4 biopsy proven axillary nodal </a:t>
            </a:r>
            <a:r>
              <a:rPr lang="en-US" altLang="en-US" dirty="0" err="1">
                <a:cs typeface="Arial" panose="020B0604020202020204" pitchFamily="34" charset="0"/>
              </a:rPr>
              <a:t>mets</a:t>
            </a:r>
            <a:r>
              <a:rPr lang="en-US" altLang="en-US" dirty="0">
                <a:cs typeface="Arial" panose="020B0604020202020204" pitchFamily="34" charset="0"/>
              </a:rPr>
              <a:t> on ultrasound</a:t>
            </a:r>
          </a:p>
          <a:p>
            <a:pPr>
              <a:defRPr/>
            </a:pPr>
            <a:r>
              <a:rPr lang="en-US" altLang="en-US" b="1" dirty="0">
                <a:cs typeface="Arial" panose="020B0604020202020204" pitchFamily="34" charset="0"/>
              </a:rPr>
              <a:t>Number of nodes removed with TAD or SLNB will depend on the individual patient – i.e., how many SLNs +/- clipped lymph node </a:t>
            </a:r>
          </a:p>
          <a:p>
            <a:pPr lvl="1">
              <a:defRPr/>
            </a:pPr>
            <a:r>
              <a:rPr lang="en-US" altLang="en-US" dirty="0">
                <a:cs typeface="Arial" panose="020B0604020202020204" pitchFamily="34" charset="0"/>
              </a:rPr>
              <a:t>No set number of lymph nodes required though the more retrieved the more accurate the procedure</a:t>
            </a:r>
          </a:p>
          <a:p>
            <a:pPr lvl="1">
              <a:defRPr/>
            </a:pPr>
            <a:r>
              <a:rPr lang="en-US" altLang="en-US" dirty="0">
                <a:cs typeface="Arial" panose="020B0604020202020204" pitchFamily="34" charset="0"/>
              </a:rPr>
              <a:t>Generally fewer SLNs retrieved after neoadjuvant therapy</a:t>
            </a:r>
          </a:p>
          <a:p>
            <a:pPr marL="406405" lvl="1" indent="0" eaLnBrk="1" hangingPunct="1">
              <a:lnSpc>
                <a:spcPct val="90000"/>
              </a:lnSpc>
              <a:buNone/>
              <a:defRPr/>
            </a:pPr>
            <a:endParaRPr lang="en-US" altLang="en-US" dirty="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6442EB-4C93-6CFE-E320-70B69849DE6F}"/>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399C9-5D9B-DF68-5C91-AE7FCB54895C}"/>
              </a:ext>
            </a:extLst>
          </p:cNvPr>
          <p:cNvSpPr>
            <a:spLocks noGrp="1"/>
          </p:cNvSpPr>
          <p:nvPr>
            <p:ph type="title"/>
          </p:nvPr>
        </p:nvSpPr>
        <p:spPr>
          <a:xfrm>
            <a:off x="838200" y="1482588"/>
            <a:ext cx="10515600" cy="752475"/>
          </a:xfrm>
        </p:spPr>
        <p:txBody>
          <a:bodyPr>
            <a:noAutofit/>
          </a:bodyPr>
          <a:lstStyle/>
          <a:p>
            <a:pPr eaLnBrk="1" hangingPunct="1">
              <a:defRPr/>
            </a:pPr>
            <a:r>
              <a:rPr lang="en-US" dirty="0">
                <a:latin typeface="+mn-lt"/>
                <a:cs typeface="Arial" panose="020B0604020202020204" pitchFamily="34" charset="0"/>
              </a:rPr>
              <a:t>Diagnostic Accuracy of Surgical Axillary Staging After Neoadjuvant Systemic Therapy in Node-positive Breast Cancer: Systematic Review and Meta-analysis</a:t>
            </a:r>
          </a:p>
        </p:txBody>
      </p:sp>
      <p:sp>
        <p:nvSpPr>
          <p:cNvPr id="390147" name="Content Placeholder 2">
            <a:extLst>
              <a:ext uri="{FF2B5EF4-FFF2-40B4-BE49-F238E27FC236}">
                <a16:creationId xmlns:a16="http://schemas.microsoft.com/office/drawing/2014/main" id="{0798DAB6-1432-15D5-BB8A-77489BA5DFDB}"/>
              </a:ext>
            </a:extLst>
          </p:cNvPr>
          <p:cNvSpPr>
            <a:spLocks noGrp="1"/>
          </p:cNvSpPr>
          <p:nvPr>
            <p:ph idx="1"/>
          </p:nvPr>
        </p:nvSpPr>
        <p:spPr>
          <a:xfrm>
            <a:off x="718726" y="2895600"/>
            <a:ext cx="10754548" cy="2819400"/>
          </a:xfrm>
        </p:spPr>
        <p:txBody>
          <a:bodyPr>
            <a:normAutofit/>
          </a:bodyPr>
          <a:lstStyle/>
          <a:p>
            <a:pPr eaLnBrk="1" hangingPunct="1"/>
            <a:r>
              <a:rPr lang="en-US" altLang="en-US" sz="3200" dirty="0">
                <a:cs typeface="Arial" panose="020B0604020202020204" pitchFamily="34" charset="0"/>
              </a:rPr>
              <a:t>2,217 patients from 20 studies all image guided/ and biopsy proved disease (not just clinical node-positive)</a:t>
            </a:r>
          </a:p>
          <a:p>
            <a:pPr eaLnBrk="1" hangingPunct="1"/>
            <a:r>
              <a:rPr lang="en-US" altLang="en-US" sz="3200" dirty="0">
                <a:cs typeface="Arial" panose="020B0604020202020204" pitchFamily="34" charset="0"/>
              </a:rPr>
              <a:t>SLNB alone: ID rate = 89%; FNR = 17%; NPV 57-86%</a:t>
            </a:r>
          </a:p>
          <a:p>
            <a:pPr eaLnBrk="1" hangingPunct="1"/>
            <a:r>
              <a:rPr lang="en-US" altLang="en-US" sz="3200" b="1" dirty="0">
                <a:cs typeface="Arial" panose="020B0604020202020204" pitchFamily="34" charset="0"/>
              </a:rPr>
              <a:t>Targeted Axillary Dissection: </a:t>
            </a:r>
          </a:p>
          <a:p>
            <a:pPr marL="0" indent="0" eaLnBrk="1" hangingPunct="1">
              <a:buNone/>
            </a:pPr>
            <a:r>
              <a:rPr lang="en-US" altLang="en-US" sz="3200" b="1" dirty="0">
                <a:cs typeface="Arial" panose="020B0604020202020204" pitchFamily="34" charset="0"/>
              </a:rPr>
              <a:t>	ID rate = 100%; FNR =  2-4%; NPV 92-97%</a:t>
            </a:r>
          </a:p>
        </p:txBody>
      </p:sp>
      <p:sp>
        <p:nvSpPr>
          <p:cNvPr id="3" name="Text Box 33">
            <a:extLst>
              <a:ext uri="{FF2B5EF4-FFF2-40B4-BE49-F238E27FC236}">
                <a16:creationId xmlns:a16="http://schemas.microsoft.com/office/drawing/2014/main" id="{B5B4A006-2CFA-1C15-1DED-AD9AF8DD9024}"/>
              </a:ext>
            </a:extLst>
          </p:cNvPr>
          <p:cNvSpPr txBox="1">
            <a:spLocks noChangeArrowheads="1"/>
          </p:cNvSpPr>
          <p:nvPr/>
        </p:nvSpPr>
        <p:spPr bwMode="auto">
          <a:xfrm>
            <a:off x="3429000" y="6201154"/>
            <a:ext cx="4118563" cy="65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Simons JM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2019;269(3):432-42.</a:t>
            </a:r>
          </a:p>
          <a:p>
            <a:pPr>
              <a:lnSpc>
                <a:spcPct val="100000"/>
              </a:lnSpc>
              <a:spcBef>
                <a:spcPct val="0"/>
              </a:spcBef>
              <a:buFontTx/>
              <a:buNone/>
            </a:pPr>
            <a:endParaRPr lang="en-US" altLang="en-US" sz="2015"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D68002E6-96E5-D75E-559B-57BADBFE3B4B}"/>
              </a:ext>
            </a:extLst>
          </p:cNvPr>
          <p:cNvSpPr>
            <a:spLocks noGrp="1"/>
          </p:cNvSpPr>
          <p:nvPr>
            <p:ph type="title"/>
          </p:nvPr>
        </p:nvSpPr>
        <p:spPr>
          <a:xfrm>
            <a:off x="487303" y="914400"/>
            <a:ext cx="11217393" cy="1964267"/>
          </a:xfrm>
        </p:spPr>
        <p:txBody>
          <a:bodyPr>
            <a:normAutofit/>
          </a:bodyPr>
          <a:lstStyle/>
          <a:p>
            <a:pPr eaLnBrk="1" hangingPunct="1">
              <a:defRPr/>
            </a:pPr>
            <a:r>
              <a:rPr lang="en-US" altLang="en-US" i="1" dirty="0">
                <a:latin typeface="+mn-lt"/>
                <a:cs typeface="Arial" panose="020B0604020202020204" pitchFamily="34" charset="0"/>
              </a:rPr>
              <a:t>Summary</a:t>
            </a:r>
            <a:br>
              <a:rPr lang="en-US" altLang="en-US" dirty="0">
                <a:latin typeface="+mn-lt"/>
                <a:cs typeface="Arial" panose="020B0604020202020204" pitchFamily="34" charset="0"/>
              </a:rPr>
            </a:br>
            <a:r>
              <a:rPr lang="en-US" altLang="en-US" dirty="0">
                <a:latin typeface="+mn-lt"/>
                <a:cs typeface="Arial" panose="020B0604020202020204" pitchFamily="34" charset="0"/>
              </a:rPr>
              <a:t>Indications for </a:t>
            </a:r>
            <a:r>
              <a:rPr lang="en-US" altLang="en-US" u="sng" dirty="0">
                <a:latin typeface="+mn-lt"/>
                <a:cs typeface="Arial" panose="020B0604020202020204" pitchFamily="34" charset="0"/>
              </a:rPr>
              <a:t>Axillary Node Dissection</a:t>
            </a:r>
            <a:r>
              <a:rPr lang="en-US" altLang="en-US" dirty="0">
                <a:latin typeface="+mn-lt"/>
                <a:cs typeface="Arial" panose="020B0604020202020204" pitchFamily="34" charset="0"/>
              </a:rPr>
              <a:t>: </a:t>
            </a:r>
            <a:br>
              <a:rPr lang="en-US" altLang="en-US" dirty="0">
                <a:latin typeface="+mn-lt"/>
                <a:cs typeface="Arial" panose="020B0604020202020204" pitchFamily="34" charset="0"/>
              </a:rPr>
            </a:br>
            <a:endParaRPr lang="en-US" altLang="en-US" dirty="0">
              <a:latin typeface="+mn-lt"/>
              <a:cs typeface="Arial" panose="020B0604020202020204" pitchFamily="34" charset="0"/>
            </a:endParaRPr>
          </a:p>
        </p:txBody>
      </p:sp>
      <p:sp>
        <p:nvSpPr>
          <p:cNvPr id="429059" name="Content Placeholder 2">
            <a:extLst>
              <a:ext uri="{FF2B5EF4-FFF2-40B4-BE49-F238E27FC236}">
                <a16:creationId xmlns:a16="http://schemas.microsoft.com/office/drawing/2014/main" id="{82B956EC-7B0B-C33A-2394-10C8ADD91506}"/>
              </a:ext>
            </a:extLst>
          </p:cNvPr>
          <p:cNvSpPr>
            <a:spLocks noGrp="1"/>
          </p:cNvSpPr>
          <p:nvPr>
            <p:ph idx="1"/>
          </p:nvPr>
        </p:nvSpPr>
        <p:spPr>
          <a:xfrm>
            <a:off x="274919" y="2514600"/>
            <a:ext cx="11642160" cy="3657600"/>
          </a:xfrm>
        </p:spPr>
        <p:txBody>
          <a:bodyPr>
            <a:normAutofit/>
          </a:bodyPr>
          <a:lstStyle/>
          <a:p>
            <a:pPr marL="0" indent="0" eaLnBrk="1" hangingPunct="1">
              <a:buNone/>
              <a:defRPr/>
            </a:pPr>
            <a:r>
              <a:rPr lang="en-US" altLang="en-US" sz="3200" dirty="0">
                <a:cs typeface="Arial" panose="020B0604020202020204" pitchFamily="34" charset="0"/>
              </a:rPr>
              <a:t>Inflammatory and extensive LABC</a:t>
            </a:r>
          </a:p>
          <a:p>
            <a:pPr marL="0" indent="0" eaLnBrk="1" hangingPunct="1">
              <a:buNone/>
              <a:defRPr/>
            </a:pPr>
            <a:r>
              <a:rPr lang="en-US" altLang="en-US" sz="3200" dirty="0">
                <a:cs typeface="Arial" panose="020B0604020202020204" pitchFamily="34" charset="0"/>
              </a:rPr>
              <a:t>Clinically node negative axilla with positive pN1 SLN:</a:t>
            </a:r>
          </a:p>
          <a:p>
            <a:pPr lvl="1" eaLnBrk="1" hangingPunct="1">
              <a:defRPr/>
            </a:pPr>
            <a:r>
              <a:rPr lang="en-US" altLang="en-US" sz="2000" dirty="0">
                <a:cs typeface="Arial" panose="020B0604020202020204" pitchFamily="34" charset="0"/>
              </a:rPr>
              <a:t>In mastectomy patients with </a:t>
            </a:r>
            <a:r>
              <a:rPr lang="en-US" altLang="en-US" sz="2000" dirty="0" err="1">
                <a:cs typeface="Arial" panose="020B0604020202020204" pitchFamily="34" charset="0"/>
              </a:rPr>
              <a:t>macrometastatic</a:t>
            </a:r>
            <a:r>
              <a:rPr lang="en-US" altLang="en-US" sz="2000" dirty="0">
                <a:cs typeface="Arial" panose="020B0604020202020204" pitchFamily="34" charset="0"/>
              </a:rPr>
              <a:t> nodal disease w/o PMRT</a:t>
            </a:r>
          </a:p>
          <a:p>
            <a:pPr lvl="1" eaLnBrk="1" hangingPunct="1">
              <a:defRPr/>
            </a:pPr>
            <a:r>
              <a:rPr lang="en-US" altLang="en-US" sz="2000" dirty="0">
                <a:cs typeface="Arial" panose="020B0604020202020204" pitchFamily="34" charset="0"/>
              </a:rPr>
              <a:t>In BCT patients not meeting Z11 criteria</a:t>
            </a:r>
          </a:p>
          <a:p>
            <a:pPr marL="0" indent="0" eaLnBrk="1" hangingPunct="1">
              <a:buNone/>
              <a:defRPr/>
            </a:pPr>
            <a:r>
              <a:rPr lang="en-US" altLang="en-US" sz="3200" dirty="0">
                <a:cs typeface="Arial" panose="020B0604020202020204" pitchFamily="34" charset="0"/>
              </a:rPr>
              <a:t>Axillary recurrence</a:t>
            </a:r>
          </a:p>
          <a:p>
            <a:pPr marL="0" indent="0" eaLnBrk="1" hangingPunct="1">
              <a:buNone/>
              <a:defRPr/>
            </a:pPr>
            <a:r>
              <a:rPr lang="en-US" altLang="en-US" sz="3200" dirty="0">
                <a:cs typeface="Arial" panose="020B0604020202020204" pitchFamily="34" charset="0"/>
              </a:rPr>
              <a:t>Axillary nodal disease with occult breast primary</a:t>
            </a:r>
          </a:p>
          <a:p>
            <a:pPr marL="0" lvl="1" indent="0" eaLnBrk="1" hangingPunct="1">
              <a:buNone/>
              <a:defRPr/>
            </a:pPr>
            <a:r>
              <a:rPr lang="en-US" altLang="en-US" sz="3200" dirty="0">
                <a:cs typeface="Arial" panose="020B0604020202020204" pitchFamily="34" charset="0"/>
              </a:rPr>
              <a:t>Node positive disease without or after preoperative systemic therapy</a:t>
            </a:r>
          </a:p>
          <a:p>
            <a:pPr eaLnBrk="1" hangingPunct="1">
              <a:defRPr/>
            </a:pPr>
            <a:endParaRPr lang="en-US" altLang="en-US" sz="4000"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B531EE-4A99-19C2-DF69-67F32E68F41A}"/>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399C9-5D9B-DF68-5C91-AE7FCB54895C}"/>
              </a:ext>
            </a:extLst>
          </p:cNvPr>
          <p:cNvSpPr>
            <a:spLocks noGrp="1"/>
          </p:cNvSpPr>
          <p:nvPr>
            <p:ph type="title"/>
          </p:nvPr>
        </p:nvSpPr>
        <p:spPr>
          <a:xfrm>
            <a:off x="413978" y="381000"/>
            <a:ext cx="11364041" cy="1447800"/>
          </a:xfrm>
        </p:spPr>
        <p:txBody>
          <a:bodyPr>
            <a:noAutofit/>
          </a:bodyPr>
          <a:lstStyle/>
          <a:p>
            <a:r>
              <a:rPr lang="en-US" sz="2800" dirty="0">
                <a:latin typeface="+mn-lt"/>
              </a:rPr>
              <a:t>The OPBC-05/EUBREAST-14R/ICARO study</a:t>
            </a:r>
            <a:r>
              <a:rPr lang="en-CH" sz="2800" dirty="0">
                <a:latin typeface="+mn-lt"/>
              </a:rPr>
              <a:t> </a:t>
            </a:r>
            <a:br>
              <a:rPr lang="en-CH" sz="2800" dirty="0">
                <a:latin typeface="+mn-lt"/>
              </a:rPr>
            </a:br>
            <a:r>
              <a:rPr lang="en-US" sz="2800" dirty="0">
                <a:latin typeface="+mn-lt"/>
              </a:rPr>
              <a:t>Are nodal isolated tumor cells (ITCs) after neoadjuvant chemotherapy an indication for axillary dissection? </a:t>
            </a:r>
          </a:p>
        </p:txBody>
      </p:sp>
      <p:sp>
        <p:nvSpPr>
          <p:cNvPr id="390147" name="Content Placeholder 2">
            <a:extLst>
              <a:ext uri="{FF2B5EF4-FFF2-40B4-BE49-F238E27FC236}">
                <a16:creationId xmlns:a16="http://schemas.microsoft.com/office/drawing/2014/main" id="{0798DAB6-1432-15D5-BB8A-77489BA5DFDB}"/>
              </a:ext>
            </a:extLst>
          </p:cNvPr>
          <p:cNvSpPr>
            <a:spLocks noGrp="1"/>
          </p:cNvSpPr>
          <p:nvPr>
            <p:ph idx="1"/>
          </p:nvPr>
        </p:nvSpPr>
        <p:spPr>
          <a:xfrm>
            <a:off x="718724" y="1828800"/>
            <a:ext cx="10863676" cy="3810000"/>
          </a:xfrm>
        </p:spPr>
        <p:txBody>
          <a:bodyPr>
            <a:noAutofit/>
          </a:bodyPr>
          <a:lstStyle/>
          <a:p>
            <a:pPr eaLnBrk="1" hangingPunct="1"/>
            <a:r>
              <a:rPr lang="en-US" altLang="en-US" sz="2000" dirty="0">
                <a:latin typeface="Arial" panose="020B0604020202020204" pitchFamily="34" charset="0"/>
                <a:cs typeface="Arial" panose="020B0604020202020204" pitchFamily="34" charset="0"/>
              </a:rPr>
              <a:t>583 patients with cT1-4 N0-3 </a:t>
            </a:r>
            <a:r>
              <a:rPr lang="en-US" altLang="en-US" sz="2000" dirty="0">
                <a:latin typeface="Arial" panose="020B0604020202020204" pitchFamily="34" charset="0"/>
                <a:cs typeface="Arial" panose="020B0604020202020204" pitchFamily="34" charset="0"/>
                <a:sym typeface="Wingdings" panose="05000000000000000000" pitchFamily="2" charset="2"/>
              </a:rPr>
              <a:t> ypN0(i+) on SLNB</a:t>
            </a:r>
          </a:p>
          <a:p>
            <a:pPr lvl="1"/>
            <a:r>
              <a:rPr lang="en-US" altLang="en-US" sz="2000" dirty="0">
                <a:latin typeface="Arial" panose="020B0604020202020204" pitchFamily="34" charset="0"/>
                <a:cs typeface="Arial" panose="020B0604020202020204" pitchFamily="34" charset="0"/>
              </a:rPr>
              <a:t>102 completion ALND</a:t>
            </a:r>
          </a:p>
          <a:p>
            <a:pPr lvl="1"/>
            <a:r>
              <a:rPr lang="en-US" altLang="en-US" sz="2000" dirty="0">
                <a:latin typeface="Arial" panose="020B0604020202020204" pitchFamily="34" charset="0"/>
                <a:cs typeface="Arial" panose="020B0604020202020204" pitchFamily="34" charset="0"/>
              </a:rPr>
              <a:t>401 no ALND</a:t>
            </a:r>
          </a:p>
          <a:p>
            <a:pPr eaLnBrk="1" hangingPunct="1"/>
            <a:endParaRPr lang="en-US" altLang="en-US" sz="600" b="1" dirty="0">
              <a:latin typeface="Arial" panose="020B0604020202020204" pitchFamily="34" charset="0"/>
              <a:cs typeface="Arial" panose="020B0604020202020204" pitchFamily="34" charset="0"/>
            </a:endParaRPr>
          </a:p>
          <a:p>
            <a:pPr eaLnBrk="1" hangingPunct="1"/>
            <a:r>
              <a:rPr lang="en-US" altLang="en-US" sz="2000" dirty="0">
                <a:latin typeface="Arial" panose="020B0604020202020204" pitchFamily="34" charset="0"/>
                <a:cs typeface="Arial" panose="020B0604020202020204" pitchFamily="34" charset="0"/>
              </a:rPr>
              <a:t>77% had nodal irradiation</a:t>
            </a:r>
          </a:p>
          <a:p>
            <a:pPr eaLnBrk="1" hangingPunct="1"/>
            <a:endParaRPr lang="en-US" altLang="en-US" sz="600" b="1" dirty="0">
              <a:latin typeface="Arial" panose="020B0604020202020204" pitchFamily="34" charset="0"/>
              <a:cs typeface="Arial" panose="020B0604020202020204" pitchFamily="34" charset="0"/>
            </a:endParaRPr>
          </a:p>
          <a:p>
            <a:pPr eaLnBrk="1" hangingPunct="1"/>
            <a:r>
              <a:rPr lang="en-US" altLang="en-US" sz="2000" b="1" dirty="0">
                <a:latin typeface="Arial" panose="020B0604020202020204" pitchFamily="34" charset="0"/>
                <a:cs typeface="Arial" panose="020B0604020202020204" pitchFamily="34" charset="0"/>
              </a:rPr>
              <a:t>5-year rate of isolated axillary recurrence                                                                            in no ALND vs ALND:</a:t>
            </a:r>
          </a:p>
          <a:p>
            <a:pPr lvl="1"/>
            <a:r>
              <a:rPr lang="en-US" altLang="en-US" sz="2000" b="1" dirty="0">
                <a:latin typeface="Arial" panose="020B0604020202020204" pitchFamily="34" charset="0"/>
                <a:cs typeface="Arial" panose="020B0604020202020204" pitchFamily="34" charset="0"/>
              </a:rPr>
              <a:t>1.1% vs 1.7%, </a:t>
            </a:r>
            <a:r>
              <a:rPr lang="en-US" altLang="en-US" sz="2000" b="1" i="1" dirty="0">
                <a:latin typeface="Arial" panose="020B0604020202020204" pitchFamily="34" charset="0"/>
                <a:cs typeface="Arial" panose="020B0604020202020204" pitchFamily="34" charset="0"/>
              </a:rPr>
              <a:t>P</a:t>
            </a:r>
            <a:r>
              <a:rPr lang="en-US" altLang="en-US" sz="2000" b="1" dirty="0">
                <a:latin typeface="Arial" panose="020B0604020202020204" pitchFamily="34" charset="0"/>
                <a:cs typeface="Arial" panose="020B0604020202020204" pitchFamily="34" charset="0"/>
              </a:rPr>
              <a:t> = .7</a:t>
            </a:r>
          </a:p>
          <a:p>
            <a:pPr eaLnBrk="1" hangingPunct="1"/>
            <a:endParaRPr lang="en-US" altLang="en-US" sz="600" dirty="0">
              <a:latin typeface="Arial" panose="020B0604020202020204" pitchFamily="34" charset="0"/>
              <a:cs typeface="Arial" panose="020B0604020202020204" pitchFamily="34" charset="0"/>
            </a:endParaRPr>
          </a:p>
          <a:p>
            <a:pPr eaLnBrk="1" hangingPunct="1"/>
            <a:r>
              <a:rPr lang="en-US" altLang="en-US" sz="2000" dirty="0">
                <a:latin typeface="Arial" panose="020B0604020202020204" pitchFamily="34" charset="0"/>
                <a:cs typeface="Arial" panose="020B0604020202020204" pitchFamily="34" charset="0"/>
              </a:rPr>
              <a:t>No difference in any axillary recurrence between no ALND (4.6%) vs ALND (4.1%; </a:t>
            </a:r>
            <a:r>
              <a:rPr lang="en-US" altLang="en-US" sz="2000" i="1" dirty="0">
                <a:latin typeface="Arial" panose="020B0604020202020204" pitchFamily="34" charset="0"/>
                <a:cs typeface="Arial" panose="020B0604020202020204" pitchFamily="34" charset="0"/>
              </a:rPr>
              <a:t>P</a:t>
            </a:r>
            <a:r>
              <a:rPr lang="en-US" altLang="en-US" sz="2000" dirty="0">
                <a:latin typeface="Arial" panose="020B0604020202020204" pitchFamily="34" charset="0"/>
                <a:cs typeface="Arial" panose="020B0604020202020204" pitchFamily="34" charset="0"/>
              </a:rPr>
              <a:t> = 0.8)</a:t>
            </a:r>
          </a:p>
          <a:p>
            <a:r>
              <a:rPr lang="en-US" altLang="en-US" sz="2000" dirty="0">
                <a:latin typeface="Arial" panose="020B0604020202020204" pitchFamily="34" charset="0"/>
                <a:cs typeface="Arial" panose="020B0604020202020204" pitchFamily="34" charset="0"/>
              </a:rPr>
              <a:t>No difference in any invasive recurrence between no ALND (19%) vs ALND (16%; </a:t>
            </a:r>
            <a:r>
              <a:rPr lang="en-US" altLang="en-US" sz="2000" i="1" dirty="0">
                <a:latin typeface="Arial" panose="020B0604020202020204" pitchFamily="34" charset="0"/>
                <a:cs typeface="Arial" panose="020B0604020202020204" pitchFamily="34" charset="0"/>
              </a:rPr>
              <a:t>P</a:t>
            </a:r>
            <a:r>
              <a:rPr lang="en-US" altLang="en-US" sz="2000" dirty="0">
                <a:latin typeface="Arial" panose="020B0604020202020204" pitchFamily="34" charset="0"/>
                <a:cs typeface="Arial" panose="020B0604020202020204" pitchFamily="34" charset="0"/>
              </a:rPr>
              <a:t> = 0.13)</a:t>
            </a:r>
          </a:p>
          <a:p>
            <a:pPr eaLnBrk="1" hangingPunct="1"/>
            <a:r>
              <a:rPr lang="en-US" altLang="en-US" sz="2000" dirty="0">
                <a:latin typeface="Arial" panose="020B0604020202020204" pitchFamily="34" charset="0"/>
                <a:cs typeface="Arial" panose="020B0604020202020204" pitchFamily="34" charset="0"/>
              </a:rPr>
              <a:t>Study results show that routine completion ALND for ITCs after neoadjuvant chemotherapy  is </a:t>
            </a:r>
            <a:r>
              <a:rPr lang="en-US" altLang="en-US" sz="2000">
                <a:latin typeface="Arial" panose="020B0604020202020204" pitchFamily="34" charset="0"/>
                <a:cs typeface="Arial" panose="020B0604020202020204" pitchFamily="34" charset="0"/>
              </a:rPr>
              <a:t>not warranted </a:t>
            </a:r>
            <a:endParaRPr lang="en-US" altLang="en-US" sz="2000" dirty="0">
              <a:latin typeface="Arial" panose="020B0604020202020204" pitchFamily="34" charset="0"/>
              <a:cs typeface="Arial" panose="020B0604020202020204" pitchFamily="34" charset="0"/>
            </a:endParaRPr>
          </a:p>
        </p:txBody>
      </p:sp>
      <p:sp>
        <p:nvSpPr>
          <p:cNvPr id="4" name="Text Box 33">
            <a:extLst>
              <a:ext uri="{FF2B5EF4-FFF2-40B4-BE49-F238E27FC236}">
                <a16:creationId xmlns:a16="http://schemas.microsoft.com/office/drawing/2014/main" id="{9243AE73-D17C-7638-7877-E25024964190}"/>
              </a:ext>
            </a:extLst>
          </p:cNvPr>
          <p:cNvSpPr txBox="1">
            <a:spLocks noChangeArrowheads="1"/>
          </p:cNvSpPr>
          <p:nvPr/>
        </p:nvSpPr>
        <p:spPr bwMode="auto">
          <a:xfrm>
            <a:off x="6428968" y="6172200"/>
            <a:ext cx="5349051" cy="7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Montagna G et al. 2023 SABCS. Abstract GS02-02.</a:t>
            </a:r>
          </a:p>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Montagna G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Clin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2025;43(7):810-20.</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72ED0F39-2074-6268-6262-975E5159F397}"/>
              </a:ext>
            </a:extLst>
          </p:cNvPr>
          <p:cNvPicPr>
            <a:picLocks noChangeAspect="1"/>
          </p:cNvPicPr>
          <p:nvPr/>
        </p:nvPicPr>
        <p:blipFill>
          <a:blip r:embed="rId3"/>
          <a:stretch>
            <a:fillRect/>
          </a:stretch>
        </p:blipFill>
        <p:spPr>
          <a:xfrm>
            <a:off x="7991661" y="1676400"/>
            <a:ext cx="4177593" cy="2786107"/>
          </a:xfrm>
          <a:prstGeom prst="rect">
            <a:avLst/>
          </a:prstGeom>
        </p:spPr>
      </p:pic>
    </p:spTree>
    <p:extLst>
      <p:ext uri="{BB962C8B-B14F-4D97-AF65-F5344CB8AC3E}">
        <p14:creationId xmlns:p14="http://schemas.microsoft.com/office/powerpoint/2010/main" val="40008197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1B73-2A01-1973-4611-EE875BBBD2FA}"/>
              </a:ext>
            </a:extLst>
          </p:cNvPr>
          <p:cNvSpPr>
            <a:spLocks noGrp="1"/>
          </p:cNvSpPr>
          <p:nvPr>
            <p:ph type="ctrTitle"/>
          </p:nvPr>
        </p:nvSpPr>
        <p:spPr/>
        <p:txBody>
          <a:bodyPr>
            <a:normAutofit/>
          </a:bodyPr>
          <a:lstStyle/>
          <a:p>
            <a:pPr algn="ctr" eaLnBrk="1" hangingPunct="1">
              <a:defRPr/>
            </a:pPr>
            <a:r>
              <a:rPr lang="en-US" altLang="en-US" sz="4000" dirty="0">
                <a:latin typeface="+mn-lt"/>
                <a:cs typeface="Arial" panose="020B0604020202020204" pitchFamily="34" charset="0"/>
              </a:rPr>
              <a:t>Mitigating Lymphedem</a:t>
            </a:r>
            <a:r>
              <a:rPr lang="en-US" altLang="en-US" sz="4000" dirty="0">
                <a:latin typeface="+mn-lt"/>
              </a:rPr>
              <a:t>a</a:t>
            </a:r>
            <a:endParaRPr lang="en-US" altLang="en-US" sz="4000" dirty="0">
              <a:latin typeface="+mn-lt"/>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F31C2E54-3C70-8E60-0064-056085CDA553}"/>
              </a:ext>
            </a:extLst>
          </p:cNvPr>
          <p:cNvSpPr>
            <a:spLocks noGrp="1"/>
          </p:cNvSpPr>
          <p:nvPr>
            <p:ph type="title"/>
          </p:nvPr>
        </p:nvSpPr>
        <p:spPr>
          <a:xfrm>
            <a:off x="838200" y="923925"/>
            <a:ext cx="10515600" cy="752475"/>
          </a:xfrm>
        </p:spPr>
        <p:txBody>
          <a:bodyPr>
            <a:noAutofit/>
          </a:bodyPr>
          <a:lstStyle/>
          <a:p>
            <a:pPr eaLnBrk="1" hangingPunct="1">
              <a:defRPr/>
            </a:pPr>
            <a:r>
              <a:rPr lang="en-US" altLang="en-US" dirty="0">
                <a:latin typeface="+mn-lt"/>
                <a:cs typeface="Arial" panose="020B0604020202020204" pitchFamily="34" charset="0"/>
              </a:rPr>
              <a:t>SLN Biopsy: Standard for Clinical Node Negative Disease USA 2005</a:t>
            </a:r>
          </a:p>
        </p:txBody>
      </p:sp>
      <p:sp>
        <p:nvSpPr>
          <p:cNvPr id="394243" name="Content Placeholder 2">
            <a:extLst>
              <a:ext uri="{FF2B5EF4-FFF2-40B4-BE49-F238E27FC236}">
                <a16:creationId xmlns:a16="http://schemas.microsoft.com/office/drawing/2014/main" id="{E04729AF-DE13-C0A3-BCEC-41C306A03593}"/>
              </a:ext>
            </a:extLst>
          </p:cNvPr>
          <p:cNvSpPr>
            <a:spLocks noGrp="1"/>
          </p:cNvSpPr>
          <p:nvPr>
            <p:ph idx="1"/>
          </p:nvPr>
        </p:nvSpPr>
        <p:spPr>
          <a:xfrm>
            <a:off x="494675" y="2209801"/>
            <a:ext cx="7201525" cy="4210378"/>
          </a:xfrm>
        </p:spPr>
        <p:txBody>
          <a:bodyPr/>
          <a:lstStyle/>
          <a:p>
            <a:pPr eaLnBrk="1" hangingPunct="1"/>
            <a:r>
              <a:rPr lang="en-US" altLang="en-US" dirty="0">
                <a:cs typeface="Arial" panose="020B0604020202020204" pitchFamily="34" charset="0"/>
              </a:rPr>
              <a:t>Revolutionized surgical practice</a:t>
            </a:r>
          </a:p>
          <a:p>
            <a:pPr eaLnBrk="1" hangingPunct="1"/>
            <a:r>
              <a:rPr lang="en-US" altLang="en-US" b="1" dirty="0">
                <a:solidFill>
                  <a:srgbClr val="7A0000"/>
                </a:solidFill>
                <a:cs typeface="Arial" panose="020B0604020202020204" pitchFamily="34" charset="0"/>
              </a:rPr>
              <a:t>Marked decreased need for axillary dissection</a:t>
            </a:r>
          </a:p>
          <a:p>
            <a:pPr eaLnBrk="1" hangingPunct="1"/>
            <a:r>
              <a:rPr lang="en-US" altLang="en-US" b="1" dirty="0">
                <a:solidFill>
                  <a:srgbClr val="7A0000"/>
                </a:solidFill>
                <a:cs typeface="Arial" panose="020B0604020202020204" pitchFamily="34" charset="0"/>
              </a:rPr>
              <a:t>Major decrease in lymphedema</a:t>
            </a:r>
            <a:r>
              <a:rPr lang="en-US" altLang="en-US" dirty="0">
                <a:cs typeface="Arial" panose="020B0604020202020204" pitchFamily="34" charset="0"/>
              </a:rPr>
              <a:t>, shoulder dysfunction, pain &amp; </a:t>
            </a:r>
            <a:r>
              <a:rPr lang="en-US" altLang="en-US" dirty="0" err="1">
                <a:cs typeface="Arial" panose="020B0604020202020204" pitchFamily="34" charset="0"/>
              </a:rPr>
              <a:t>parasthesia</a:t>
            </a:r>
            <a:r>
              <a:rPr lang="en-US" altLang="en-US" dirty="0">
                <a:cs typeface="Arial" panose="020B0604020202020204" pitchFamily="34" charset="0"/>
              </a:rPr>
              <a:t> rates</a:t>
            </a:r>
          </a:p>
          <a:p>
            <a:pPr eaLnBrk="1" hangingPunct="1"/>
            <a:r>
              <a:rPr lang="en-US" altLang="en-US" b="1" dirty="0">
                <a:solidFill>
                  <a:srgbClr val="7A0000"/>
                </a:solidFill>
                <a:cs typeface="Arial" panose="020B0604020202020204" pitchFamily="34" charset="0"/>
              </a:rPr>
              <a:t>NCCN 2020 Survivorship Guidelines</a:t>
            </a:r>
          </a:p>
          <a:p>
            <a:pPr lvl="1" eaLnBrk="1" hangingPunct="1"/>
            <a:r>
              <a:rPr lang="en-US" altLang="en-US" dirty="0">
                <a:cs typeface="Arial" panose="020B0604020202020204" pitchFamily="34" charset="0"/>
              </a:rPr>
              <a:t>Early detection of </a:t>
            </a:r>
            <a:r>
              <a:rPr lang="en-US" altLang="en-US" u="sng" dirty="0">
                <a:cs typeface="Arial" panose="020B0604020202020204" pitchFamily="34" charset="0"/>
              </a:rPr>
              <a:t>lymphedema</a:t>
            </a:r>
            <a:r>
              <a:rPr lang="en-US" altLang="en-US" dirty="0">
                <a:cs typeface="Arial" panose="020B0604020202020204" pitchFamily="34" charset="0"/>
              </a:rPr>
              <a:t> key</a:t>
            </a:r>
          </a:p>
          <a:p>
            <a:pPr lvl="2" eaLnBrk="1" hangingPunct="1"/>
            <a:endParaRPr lang="en-US" altLang="en-US" sz="1067" dirty="0">
              <a:cs typeface="Arial" panose="020B0604020202020204" pitchFamily="34" charset="0"/>
            </a:endParaRPr>
          </a:p>
          <a:p>
            <a:pPr lvl="2" eaLnBrk="1" hangingPunct="1"/>
            <a:r>
              <a:rPr lang="en-US" altLang="en-US" dirty="0">
                <a:cs typeface="Arial" panose="020B0604020202020204" pitchFamily="34" charset="0"/>
              </a:rPr>
              <a:t>Consider pre-treatment measurement both arms</a:t>
            </a:r>
          </a:p>
          <a:p>
            <a:pPr marL="677342" lvl="2" indent="0" eaLnBrk="1" hangingPunct="1">
              <a:buNone/>
            </a:pPr>
            <a:r>
              <a:rPr lang="en-US" altLang="en-US" dirty="0">
                <a:cs typeface="Arial" panose="020B0604020202020204" pitchFamily="34" charset="0"/>
              </a:rPr>
              <a:t>Detailed information on work-up, treatment, and surveillance</a:t>
            </a:r>
          </a:p>
        </p:txBody>
      </p:sp>
      <p:pic>
        <p:nvPicPr>
          <p:cNvPr id="394244" name="Picture 2">
            <a:extLst>
              <a:ext uri="{FF2B5EF4-FFF2-40B4-BE49-F238E27FC236}">
                <a16:creationId xmlns:a16="http://schemas.microsoft.com/office/drawing/2014/main" id="{3ECDE98F-93AB-0C45-A773-F9A22C334BFB}"/>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809875" y="1828800"/>
            <a:ext cx="3118787" cy="45913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2A01A656-CD87-705D-AC68-FDE7040EBEC4}"/>
              </a:ext>
            </a:extLst>
          </p:cNvPr>
          <p:cNvSpPr>
            <a:spLocks noGrp="1" noChangeArrowheads="1"/>
          </p:cNvSpPr>
          <p:nvPr>
            <p:ph type="title"/>
          </p:nvPr>
        </p:nvSpPr>
        <p:spPr>
          <a:xfrm>
            <a:off x="609600" y="412358"/>
            <a:ext cx="10972800" cy="1354667"/>
          </a:xfrm>
        </p:spPr>
        <p:txBody>
          <a:bodyPr>
            <a:normAutofit/>
          </a:bodyPr>
          <a:lstStyle/>
          <a:p>
            <a:pPr eaLnBrk="1" hangingPunct="1">
              <a:defRPr/>
            </a:pPr>
            <a:r>
              <a:rPr lang="en-US" altLang="en-US" dirty="0">
                <a:latin typeface="+mn-lt"/>
                <a:cs typeface="Arial" panose="020B0604020202020204" pitchFamily="34" charset="0"/>
              </a:rPr>
              <a:t>NSABP B-32</a:t>
            </a:r>
            <a:br>
              <a:rPr lang="en-US" altLang="en-US" dirty="0">
                <a:latin typeface="+mn-lt"/>
                <a:cs typeface="Arial" panose="020B0604020202020204" pitchFamily="34" charset="0"/>
              </a:rPr>
            </a:br>
            <a:r>
              <a:rPr lang="en-US" altLang="en-US" dirty="0">
                <a:latin typeface="+mn-lt"/>
                <a:cs typeface="Arial" panose="020B0604020202020204" pitchFamily="34" charset="0"/>
              </a:rPr>
              <a:t>Sentinel Node by Breast Biopsy Type</a:t>
            </a:r>
          </a:p>
        </p:txBody>
      </p:sp>
      <p:graphicFrame>
        <p:nvGraphicFramePr>
          <p:cNvPr id="930849" name="Group 33">
            <a:extLst>
              <a:ext uri="{FF2B5EF4-FFF2-40B4-BE49-F238E27FC236}">
                <a16:creationId xmlns:a16="http://schemas.microsoft.com/office/drawing/2014/main" id="{5F1B0761-8A0B-A4F5-F2D9-E8C525037A37}"/>
              </a:ext>
            </a:extLst>
          </p:cNvPr>
          <p:cNvGraphicFramePr>
            <a:graphicFrameLocks noGrp="1"/>
          </p:cNvGraphicFramePr>
          <p:nvPr>
            <p:ph type="tbl" idx="1"/>
            <p:extLst>
              <p:ext uri="{D42A27DB-BD31-4B8C-83A1-F6EECF244321}">
                <p14:modId xmlns:p14="http://schemas.microsoft.com/office/powerpoint/2010/main" val="2832567864"/>
              </p:ext>
            </p:extLst>
          </p:nvPr>
        </p:nvGraphicFramePr>
        <p:xfrm>
          <a:off x="2542566" y="1905000"/>
          <a:ext cx="7106868" cy="4143651"/>
        </p:xfrm>
        <a:graphic>
          <a:graphicData uri="http://schemas.openxmlformats.org/drawingml/2006/table">
            <a:tbl>
              <a:tblPr/>
              <a:tblGrid>
                <a:gridCol w="2261208">
                  <a:extLst>
                    <a:ext uri="{9D8B030D-6E8A-4147-A177-3AD203B41FA5}">
                      <a16:colId xmlns:a16="http://schemas.microsoft.com/office/drawing/2014/main" val="20000"/>
                    </a:ext>
                  </a:extLst>
                </a:gridCol>
                <a:gridCol w="2180398">
                  <a:extLst>
                    <a:ext uri="{9D8B030D-6E8A-4147-A177-3AD203B41FA5}">
                      <a16:colId xmlns:a16="http://schemas.microsoft.com/office/drawing/2014/main" val="20001"/>
                    </a:ext>
                  </a:extLst>
                </a:gridCol>
                <a:gridCol w="2665262">
                  <a:extLst>
                    <a:ext uri="{9D8B030D-6E8A-4147-A177-3AD203B41FA5}">
                      <a16:colId xmlns:a16="http://schemas.microsoft.com/office/drawing/2014/main" val="20002"/>
                    </a:ext>
                  </a:extLst>
                </a:gridCol>
              </a:tblGrid>
              <a:tr h="1294062">
                <a:tc>
                  <a:txBody>
                    <a:bodyPr/>
                    <a:lstStyle/>
                    <a:p>
                      <a:pPr marL="0" marR="0" lvl="0" indent="0" algn="ctr" defTabSz="914400" rtl="0" eaLnBrk="0" fontAlgn="base" latinLnBrk="0" hangingPunct="0">
                        <a:lnSpc>
                          <a:spcPct val="90000"/>
                        </a:lnSpc>
                        <a:spcBef>
                          <a:spcPct val="0"/>
                        </a:spcBef>
                        <a:spcAft>
                          <a:spcPct val="0"/>
                        </a:spcAft>
                        <a:buClr>
                          <a:srgbClr val="FFFF00"/>
                        </a:buClr>
                        <a:buSzTx/>
                        <a:buFontTx/>
                        <a:buNone/>
                        <a:tabLst/>
                      </a:pPr>
                      <a:r>
                        <a:rPr kumimoji="0" lang="en-US" sz="2800" b="0" i="0" u="none" strike="noStrike" cap="none" normalizeH="0" baseline="0" dirty="0">
                          <a:ln>
                            <a:noFill/>
                          </a:ln>
                          <a:solidFill>
                            <a:schemeClr val="tx1"/>
                          </a:solidFill>
                          <a:effectLst/>
                          <a:latin typeface="Arial" charset="0"/>
                        </a:rPr>
                        <a:t>Type</a:t>
                      </a:r>
                    </a:p>
                  </a:txBody>
                  <a:tcPr marL="106799" marR="106799" marT="53401" marB="53401" horzOverflow="overflow">
                    <a:lnL cap="flat">
                      <a:noFill/>
                    </a:lnL>
                    <a:lnR w="12700" cap="flat" cmpd="sng" algn="ctr">
                      <a:solidFill>
                        <a:schemeClr val="tx1"/>
                      </a:solidFill>
                      <a:prstDash val="solid"/>
                      <a:round/>
                      <a:headEnd type="none" w="med" len="med"/>
                      <a:tailEnd type="none" w="med" len="med"/>
                    </a:lnR>
                    <a:lnT cap="flat">
                      <a:noFill/>
                    </a:lnT>
                    <a:lnB w="28575"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0"/>
                        </a:spcBef>
                        <a:spcAft>
                          <a:spcPct val="0"/>
                        </a:spcAft>
                        <a:buClr>
                          <a:srgbClr val="FFFF00"/>
                        </a:buClr>
                        <a:buSzTx/>
                        <a:buFontTx/>
                        <a:buNone/>
                        <a:tabLst/>
                      </a:pPr>
                      <a:r>
                        <a:rPr kumimoji="0" lang="en-US" sz="2800" b="0" i="0" u="none" strike="noStrike" cap="none" normalizeH="0" baseline="0" dirty="0">
                          <a:ln>
                            <a:noFill/>
                          </a:ln>
                          <a:solidFill>
                            <a:schemeClr val="tx1"/>
                          </a:solidFill>
                          <a:effectLst/>
                          <a:latin typeface="Arial" charset="0"/>
                        </a:rPr>
                        <a:t>Technical Success </a:t>
                      </a:r>
                    </a:p>
                    <a:p>
                      <a:pPr marL="0" marR="0" lvl="0" indent="0" algn="ctr" defTabSz="914400" rtl="0" eaLnBrk="0" fontAlgn="base" latinLnBrk="0" hangingPunct="0">
                        <a:lnSpc>
                          <a:spcPct val="90000"/>
                        </a:lnSpc>
                        <a:spcBef>
                          <a:spcPct val="0"/>
                        </a:spcBef>
                        <a:spcAft>
                          <a:spcPct val="0"/>
                        </a:spcAft>
                        <a:buClr>
                          <a:srgbClr val="FFFF00"/>
                        </a:buClr>
                        <a:buSzTx/>
                        <a:buFontTx/>
                        <a:buNone/>
                        <a:tabLst/>
                      </a:pPr>
                      <a:r>
                        <a:rPr kumimoji="0" lang="en-US" sz="2800" b="0" i="0" u="none" strike="noStrike" cap="none" normalizeH="0" baseline="0" dirty="0">
                          <a:ln>
                            <a:noFill/>
                          </a:ln>
                          <a:solidFill>
                            <a:schemeClr val="tx1"/>
                          </a:solidFill>
                          <a:effectLst/>
                          <a:latin typeface="Arial" charset="0"/>
                        </a:rPr>
                        <a:t>%</a:t>
                      </a:r>
                    </a:p>
                  </a:txBody>
                  <a:tcPr marL="106799" marR="106799" marT="53401" marB="534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28575"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0"/>
                        </a:spcBef>
                        <a:spcAft>
                          <a:spcPct val="0"/>
                        </a:spcAft>
                        <a:buClr>
                          <a:srgbClr val="FFFF00"/>
                        </a:buClr>
                        <a:buSzTx/>
                        <a:buFontTx/>
                        <a:buNone/>
                        <a:tabLst/>
                      </a:pPr>
                      <a:r>
                        <a:rPr kumimoji="0" lang="en-US" sz="2800" b="0" i="0" u="none" strike="noStrike" cap="none" normalizeH="0" baseline="0" dirty="0">
                          <a:ln>
                            <a:noFill/>
                          </a:ln>
                          <a:solidFill>
                            <a:schemeClr val="tx1"/>
                          </a:solidFill>
                          <a:effectLst/>
                          <a:latin typeface="Arial" charset="0"/>
                        </a:rPr>
                        <a:t>False Negative Rate %</a:t>
                      </a:r>
                    </a:p>
                  </a:txBody>
                  <a:tcPr marL="106799" marR="106799" marT="53401" marB="53401" horzOverflow="overflow">
                    <a:lnL w="12700" cap="flat" cmpd="sng" algn="ctr">
                      <a:solidFill>
                        <a:schemeClr val="tx1"/>
                      </a:solidFill>
                      <a:prstDash val="solid"/>
                      <a:round/>
                      <a:headEnd type="none" w="med" len="med"/>
                      <a:tailEnd type="none" w="med" len="med"/>
                    </a:lnL>
                    <a:lnR cap="flat">
                      <a:noFill/>
                    </a:lnR>
                    <a:lnT cap="flat">
                      <a:noFill/>
                    </a:lnT>
                    <a:lnB w="28575"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1719">
                <a:tc>
                  <a:txBody>
                    <a:bodyPr/>
                    <a:lstStyle/>
                    <a:p>
                      <a:pPr marL="0" marR="0" lvl="0" indent="0" algn="l"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Overall</a:t>
                      </a:r>
                    </a:p>
                    <a:p>
                      <a:pPr marL="0" marR="0" lvl="0" indent="0" algn="l"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cs typeface="Arial" charset="0"/>
                        </a:rPr>
                        <a:t>FNA/Core</a:t>
                      </a:r>
                    </a:p>
                    <a:p>
                      <a:pPr marL="0" marR="0" lvl="0" indent="0" algn="l"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cs typeface="Arial" charset="0"/>
                        </a:rPr>
                        <a:t>Incisional/</a:t>
                      </a:r>
                    </a:p>
                  </a:txBody>
                  <a:tcPr marL="106799" marR="106799" marT="53401" marB="53401" horzOverflow="overflow">
                    <a:lnL cap="flat">
                      <a:noFill/>
                    </a:lnL>
                    <a:lnR w="12700" cap="flat" cmpd="sng" algn="ctr">
                      <a:solidFill>
                        <a:schemeClr val="tx1"/>
                      </a:solidFill>
                      <a:prstDash val="solid"/>
                      <a:round/>
                      <a:headEnd type="none" w="med" len="med"/>
                      <a:tailEnd type="none" w="med" len="med"/>
                    </a:lnR>
                    <a:lnT w="28575" cap="flat" cmpd="sng" algn="ctr">
                      <a:solidFill>
                        <a:schemeClr val="hlink"/>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97.2</a:t>
                      </a:r>
                    </a:p>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97.1</a:t>
                      </a:r>
                    </a:p>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97.4</a:t>
                      </a:r>
                    </a:p>
                  </a:txBody>
                  <a:tcPr marL="106799" marR="106799" marT="53401" marB="5340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hlink"/>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  9.8</a:t>
                      </a:r>
                    </a:p>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  8.1</a:t>
                      </a:r>
                    </a:p>
                    <a:p>
                      <a:pPr marL="0" marR="0" lvl="0" indent="0" algn="ctr" defTabSz="914400" rtl="0" eaLnBrk="0" fontAlgn="base" latinLnBrk="0" hangingPunct="0">
                        <a:lnSpc>
                          <a:spcPct val="10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15.3</a:t>
                      </a:r>
                    </a:p>
                  </a:txBody>
                  <a:tcPr marL="106799" marR="106799" marT="53401" marB="53401" horzOverflow="overflow">
                    <a:lnL w="12700" cap="flat" cmpd="sng" algn="ctr">
                      <a:solidFill>
                        <a:schemeClr val="tx1"/>
                      </a:solidFill>
                      <a:prstDash val="solid"/>
                      <a:round/>
                      <a:headEnd type="none" w="med" len="med"/>
                      <a:tailEnd type="none" w="med" len="med"/>
                    </a:lnL>
                    <a:lnR cap="flat">
                      <a:noFill/>
                    </a:lnR>
                    <a:lnT w="28575" cap="flat" cmpd="sng" algn="ctr">
                      <a:solidFill>
                        <a:schemeClr val="hlink"/>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27458">
                <a:tc>
                  <a:txBody>
                    <a:bodyPr/>
                    <a:lstStyle/>
                    <a:p>
                      <a:pPr marL="0" marR="0" lvl="0" indent="0" algn="l" defTabSz="914400" rtl="0" eaLnBrk="0" fontAlgn="base" latinLnBrk="0" hangingPunct="0">
                        <a:lnSpc>
                          <a:spcPct val="90000"/>
                        </a:lnSpc>
                        <a:spcBef>
                          <a:spcPct val="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cs typeface="Arial" charset="0"/>
                        </a:rPr>
                        <a:t>Excisional</a:t>
                      </a:r>
                    </a:p>
                  </a:txBody>
                  <a:tcPr marL="106799" marR="106799" marT="53401" marB="53401"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90000"/>
                        </a:lnSpc>
                        <a:spcBef>
                          <a:spcPct val="40000"/>
                        </a:spcBef>
                        <a:spcAft>
                          <a:spcPct val="0"/>
                        </a:spcAft>
                        <a:buClr>
                          <a:srgbClr val="FFFF00"/>
                        </a:buClr>
                        <a:buSzTx/>
                        <a:buFontTx/>
                        <a:buNone/>
                        <a:tabLst/>
                      </a:pPr>
                      <a:endParaRPr kumimoji="0" lang="en-US" sz="2800" b="1" i="0" u="none" strike="noStrike" cap="none" normalizeH="0" baseline="0" dirty="0">
                        <a:ln>
                          <a:noFill/>
                        </a:ln>
                        <a:solidFill>
                          <a:schemeClr val="tx1"/>
                        </a:solidFill>
                        <a:effectLst/>
                        <a:latin typeface="Arial" charset="0"/>
                      </a:endParaRPr>
                    </a:p>
                  </a:txBody>
                  <a:tcPr marL="106799" marR="106799" marT="53401" marB="534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90000"/>
                        </a:lnSpc>
                        <a:spcBef>
                          <a:spcPct val="40000"/>
                        </a:spcBef>
                        <a:spcAft>
                          <a:spcPct val="0"/>
                        </a:spcAft>
                        <a:buClr>
                          <a:srgbClr val="FFFF00"/>
                        </a:buClr>
                        <a:buSzTx/>
                        <a:buFontTx/>
                        <a:buNone/>
                        <a:tabLst/>
                      </a:pPr>
                      <a:r>
                        <a:rPr kumimoji="0" lang="en-US" sz="2800" b="1" i="0" u="none" strike="noStrike" cap="none" normalizeH="0" baseline="0" dirty="0">
                          <a:ln>
                            <a:noFill/>
                          </a:ln>
                          <a:solidFill>
                            <a:schemeClr val="tx1"/>
                          </a:solidFill>
                          <a:effectLst/>
                          <a:latin typeface="Arial" charset="0"/>
                        </a:rPr>
                        <a:t>  </a:t>
                      </a:r>
                    </a:p>
                  </a:txBody>
                  <a:tcPr marL="106799" marR="106799" marT="53401" marB="53401"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40412">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endParaRPr kumimoji="0" lang="en-US" sz="2800" b="0" i="0" u="none" strike="noStrike" cap="none" normalizeH="0" baseline="0">
                        <a:ln>
                          <a:noFill/>
                        </a:ln>
                        <a:solidFill>
                          <a:schemeClr val="tx1"/>
                        </a:solidFill>
                        <a:effectLst/>
                        <a:latin typeface="Arial" charset="0"/>
                      </a:endParaRPr>
                    </a:p>
                  </a:txBody>
                  <a:tcPr marL="106799" marR="106799" marT="53401" marB="53401"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800" b="0" i="1" u="none" strike="noStrike" cap="none" normalizeH="0" baseline="0" dirty="0">
                          <a:ln>
                            <a:noFill/>
                          </a:ln>
                          <a:solidFill>
                            <a:schemeClr val="tx1"/>
                          </a:solidFill>
                          <a:effectLst/>
                          <a:latin typeface="Arial" charset="0"/>
                        </a:rPr>
                        <a:t>P</a:t>
                      </a:r>
                      <a:r>
                        <a:rPr kumimoji="0" lang="en-US" sz="2800" b="0" i="0" u="none" strike="noStrike" cap="none" normalizeH="0" baseline="0" dirty="0">
                          <a:ln>
                            <a:noFill/>
                          </a:ln>
                          <a:solidFill>
                            <a:schemeClr val="tx1"/>
                          </a:solidFill>
                          <a:effectLst/>
                          <a:latin typeface="Arial" charset="0"/>
                        </a:rPr>
                        <a:t> = .61</a:t>
                      </a:r>
                    </a:p>
                  </a:txBody>
                  <a:tcPr marL="106799" marR="106799" marT="53401" marB="534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800" b="0" i="1" u="none" strike="noStrike" cap="none" normalizeH="0" baseline="0" dirty="0">
                          <a:ln>
                            <a:noFill/>
                          </a:ln>
                          <a:solidFill>
                            <a:schemeClr val="tx1"/>
                          </a:solidFill>
                          <a:effectLst/>
                          <a:latin typeface="Arial" charset="0"/>
                        </a:rPr>
                        <a:t>P</a:t>
                      </a:r>
                      <a:r>
                        <a:rPr kumimoji="0" lang="en-US" sz="2800" b="0" i="0" u="none" strike="noStrike" cap="none" normalizeH="0" baseline="0" dirty="0">
                          <a:ln>
                            <a:noFill/>
                          </a:ln>
                          <a:solidFill>
                            <a:schemeClr val="tx1"/>
                          </a:solidFill>
                          <a:effectLst/>
                          <a:latin typeface="Arial" charset="0"/>
                        </a:rPr>
                        <a:t> = .0082  </a:t>
                      </a:r>
                    </a:p>
                  </a:txBody>
                  <a:tcPr marL="106799" marR="106799" marT="53401" marB="53401"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 Box 33">
            <a:extLst>
              <a:ext uri="{FF2B5EF4-FFF2-40B4-BE49-F238E27FC236}">
                <a16:creationId xmlns:a16="http://schemas.microsoft.com/office/drawing/2014/main" id="{B497C9CF-92DA-4CF3-BE30-25AF5A73C049}"/>
              </a:ext>
            </a:extLst>
          </p:cNvPr>
          <p:cNvSpPr txBox="1">
            <a:spLocks noChangeArrowheads="1"/>
          </p:cNvSpPr>
          <p:nvPr/>
        </p:nvSpPr>
        <p:spPr bwMode="auto">
          <a:xfrm>
            <a:off x="3968985" y="6186626"/>
            <a:ext cx="4254029" cy="3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Krag</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DN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2007;8(10):881-8.</a:t>
            </a:r>
          </a:p>
        </p:txBody>
      </p:sp>
      <p:sp>
        <p:nvSpPr>
          <p:cNvPr id="2" name="Rectangle 1">
            <a:extLst>
              <a:ext uri="{FF2B5EF4-FFF2-40B4-BE49-F238E27FC236}">
                <a16:creationId xmlns:a16="http://schemas.microsoft.com/office/drawing/2014/main" id="{A0EFBC5F-4F5F-6D86-9B82-563E3D93484B}"/>
              </a:ext>
            </a:extLst>
          </p:cNvPr>
          <p:cNvSpPr/>
          <p:nvPr/>
        </p:nvSpPr>
        <p:spPr>
          <a:xfrm>
            <a:off x="2542566" y="4343401"/>
            <a:ext cx="7106868"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0FA8-B812-4A9A-1294-6BDB4ABC206E}"/>
              </a:ext>
            </a:extLst>
          </p:cNvPr>
          <p:cNvSpPr>
            <a:spLocks noGrp="1"/>
          </p:cNvSpPr>
          <p:nvPr>
            <p:ph type="title"/>
          </p:nvPr>
        </p:nvSpPr>
        <p:spPr>
          <a:xfrm>
            <a:off x="838200" y="914400"/>
            <a:ext cx="10515600" cy="752475"/>
          </a:xfrm>
        </p:spPr>
        <p:txBody>
          <a:bodyPr>
            <a:normAutofit/>
          </a:bodyPr>
          <a:lstStyle/>
          <a:p>
            <a:pPr>
              <a:defRPr/>
            </a:pPr>
            <a:r>
              <a:rPr lang="en-US" dirty="0">
                <a:latin typeface="+mn-lt"/>
                <a:cs typeface="Arial" panose="020B0604020202020204" pitchFamily="34" charset="0"/>
              </a:rPr>
              <a:t>Axillary Lymph Node Dissection and Lymphedema</a:t>
            </a:r>
          </a:p>
        </p:txBody>
      </p:sp>
      <p:pic>
        <p:nvPicPr>
          <p:cNvPr id="395267" name="Picture 3" descr="1e205e06-790b-4067-ad9d-fb67275ff626@mdanderson">
            <a:extLst>
              <a:ext uri="{FF2B5EF4-FFF2-40B4-BE49-F238E27FC236}">
                <a16:creationId xmlns:a16="http://schemas.microsoft.com/office/drawing/2014/main" id="{00DECCF6-3CB5-8A8D-443D-0F550D192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14"/>
          <a:stretch/>
        </p:blipFill>
        <p:spPr bwMode="auto">
          <a:xfrm>
            <a:off x="135467" y="2078096"/>
            <a:ext cx="5958652" cy="44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8" name="Content Placeholder 2">
            <a:extLst>
              <a:ext uri="{FF2B5EF4-FFF2-40B4-BE49-F238E27FC236}">
                <a16:creationId xmlns:a16="http://schemas.microsoft.com/office/drawing/2014/main" id="{EDFE2202-EBF6-2B2C-B4F6-ABFEECD58AB7}"/>
              </a:ext>
            </a:extLst>
          </p:cNvPr>
          <p:cNvSpPr txBox="1">
            <a:spLocks/>
          </p:cNvSpPr>
          <p:nvPr/>
        </p:nvSpPr>
        <p:spPr bwMode="auto">
          <a:xfrm>
            <a:off x="6112934" y="2078096"/>
            <a:ext cx="6079066" cy="44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547688" indent="-547688">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822325" indent="-822325">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1096963" indent="-1096963">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1554163" indent="-1096963"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011363" indent="-1096963"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2468563" indent="-1096963"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2925763" indent="-1096963"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buFont typeface="Arial" panose="020B0604020202020204" pitchFamily="34" charset="0"/>
              <a:buNone/>
            </a:pPr>
            <a:r>
              <a:rPr lang="en-US" altLang="en-US" sz="2844" dirty="0">
                <a:latin typeface="+mn-lt"/>
                <a:cs typeface="Arial" panose="020B0604020202020204" pitchFamily="34" charset="0"/>
              </a:rPr>
              <a:t>Incidence of </a:t>
            </a:r>
            <a:r>
              <a:rPr lang="en-US" altLang="en-US" sz="2844" b="1" dirty="0">
                <a:solidFill>
                  <a:srgbClr val="7A0000"/>
                </a:solidFill>
                <a:latin typeface="+mn-lt"/>
                <a:cs typeface="Arial" panose="020B0604020202020204" pitchFamily="34" charset="0"/>
              </a:rPr>
              <a:t>lymphedema</a:t>
            </a:r>
            <a:r>
              <a:rPr lang="en-US" altLang="en-US" sz="2844" dirty="0">
                <a:latin typeface="+mn-lt"/>
                <a:cs typeface="Arial" panose="020B0604020202020204" pitchFamily="34" charset="0"/>
              </a:rPr>
              <a:t> after breast cancer ALND</a:t>
            </a:r>
          </a:p>
          <a:p>
            <a:pPr marL="0" lvl="1">
              <a:buNone/>
            </a:pPr>
            <a:endParaRPr lang="en-US" altLang="en-US" sz="2844" dirty="0">
              <a:latin typeface="+mn-lt"/>
              <a:cs typeface="Arial" panose="020B0604020202020204" pitchFamily="34" charset="0"/>
            </a:endParaRPr>
          </a:p>
          <a:p>
            <a:pPr marL="0" lvl="1">
              <a:buNone/>
            </a:pPr>
            <a:r>
              <a:rPr lang="en-US" altLang="en-US" sz="2844" dirty="0">
                <a:latin typeface="+mn-lt"/>
                <a:cs typeface="Arial" panose="020B0604020202020204" pitchFamily="34" charset="0"/>
              </a:rPr>
              <a:t>Meta-analysis </a:t>
            </a:r>
            <a:r>
              <a:rPr lang="en-US" altLang="en-US" sz="2844" dirty="0" err="1">
                <a:latin typeface="+mn-lt"/>
                <a:cs typeface="Arial" panose="020B0604020202020204" pitchFamily="34" charset="0"/>
              </a:rPr>
              <a:t>Disipio</a:t>
            </a:r>
            <a:r>
              <a:rPr lang="en-US" altLang="en-US" sz="2844" dirty="0">
                <a:latin typeface="+mn-lt"/>
                <a:cs typeface="Arial" panose="020B0604020202020204" pitchFamily="34" charset="0"/>
              </a:rPr>
              <a:t> et al </a:t>
            </a:r>
            <a:r>
              <a:rPr lang="en-US" altLang="en-US" sz="2844" i="1" dirty="0">
                <a:latin typeface="+mn-lt"/>
                <a:cs typeface="Arial" panose="020B0604020202020204" pitchFamily="34" charset="0"/>
              </a:rPr>
              <a:t>Lancet Oncol </a:t>
            </a:r>
            <a:r>
              <a:rPr lang="en-US" altLang="en-US" sz="2844" dirty="0">
                <a:latin typeface="+mn-lt"/>
                <a:cs typeface="Arial" panose="020B0604020202020204" pitchFamily="34" charset="0"/>
              </a:rPr>
              <a:t>2013 with ALND</a:t>
            </a:r>
          </a:p>
          <a:p>
            <a:pPr marL="0" lvl="1">
              <a:buNone/>
            </a:pPr>
            <a:r>
              <a:rPr lang="en-US" altLang="en-US" sz="2844" dirty="0">
                <a:latin typeface="+mn-lt"/>
                <a:cs typeface="Arial" panose="020B0604020202020204" pitchFamily="34" charset="0"/>
              </a:rPr>
              <a:t>	</a:t>
            </a:r>
            <a:r>
              <a:rPr lang="en-US" altLang="en-US" sz="2844" b="1" dirty="0">
                <a:solidFill>
                  <a:srgbClr val="7A0000"/>
                </a:solidFill>
                <a:latin typeface="+mn-lt"/>
                <a:cs typeface="Arial" panose="020B0604020202020204" pitchFamily="34" charset="0"/>
              </a:rPr>
              <a:t>19.9%</a:t>
            </a:r>
            <a:r>
              <a:rPr lang="en-US" altLang="en-US" sz="2844" dirty="0">
                <a:solidFill>
                  <a:srgbClr val="7A0000"/>
                </a:solidFill>
                <a:latin typeface="+mn-lt"/>
                <a:cs typeface="Arial" panose="020B0604020202020204" pitchFamily="34" charset="0"/>
              </a:rPr>
              <a:t>, </a:t>
            </a:r>
            <a:r>
              <a:rPr lang="en-US" altLang="en-US" sz="2844" dirty="0">
                <a:latin typeface="+mn-lt"/>
                <a:cs typeface="Arial" panose="020B0604020202020204" pitchFamily="34" charset="0"/>
              </a:rPr>
              <a:t>(95% CI 13.5-28.2)</a:t>
            </a:r>
          </a:p>
          <a:p>
            <a:pPr marL="0" lvl="1">
              <a:buNone/>
            </a:pPr>
            <a:r>
              <a:rPr lang="en-US" altLang="en-US" sz="2844" dirty="0">
                <a:latin typeface="+mn-lt"/>
                <a:cs typeface="Arial" panose="020B0604020202020204" pitchFamily="34" charset="0"/>
              </a:rPr>
              <a:t>Risk Factors: extent of node dissection, obesity (overweight or obese)</a:t>
            </a:r>
          </a:p>
        </p:txBody>
      </p:sp>
      <p:sp>
        <p:nvSpPr>
          <p:cNvPr id="5" name="Text Box 33">
            <a:extLst>
              <a:ext uri="{FF2B5EF4-FFF2-40B4-BE49-F238E27FC236}">
                <a16:creationId xmlns:a16="http://schemas.microsoft.com/office/drawing/2014/main" id="{44268198-BD5F-A619-CEF9-2B542C3DC4CE}"/>
              </a:ext>
            </a:extLst>
          </p:cNvPr>
          <p:cNvSpPr txBox="1">
            <a:spLocks noChangeArrowheads="1"/>
          </p:cNvSpPr>
          <p:nvPr/>
        </p:nvSpPr>
        <p:spPr bwMode="auto">
          <a:xfrm>
            <a:off x="7596405" y="6143395"/>
            <a:ext cx="4460128"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Kuerer</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HM.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Kuerer’s</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Breast Surgical Oncology.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2010.</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4760-4D2A-ED7B-A5B2-37D9E958A1C2}"/>
              </a:ext>
            </a:extLst>
          </p:cNvPr>
          <p:cNvSpPr>
            <a:spLocks noGrp="1"/>
          </p:cNvSpPr>
          <p:nvPr>
            <p:ph type="title"/>
          </p:nvPr>
        </p:nvSpPr>
        <p:spPr>
          <a:xfrm>
            <a:off x="838200" y="1676400"/>
            <a:ext cx="10515600" cy="752475"/>
          </a:xfrm>
        </p:spPr>
        <p:txBody>
          <a:bodyPr>
            <a:normAutofit/>
          </a:bodyPr>
          <a:lstStyle/>
          <a:p>
            <a:pPr>
              <a:defRPr/>
            </a:pPr>
            <a:r>
              <a:rPr lang="en-US" dirty="0">
                <a:latin typeface="Arial" panose="020B0604020202020204" pitchFamily="34" charset="0"/>
                <a:cs typeface="Arial" panose="020B0604020202020204" pitchFamily="34" charset="0"/>
              </a:rPr>
              <a:t>Methods for </a:t>
            </a:r>
            <a:r>
              <a:rPr lang="en-US" b="1" dirty="0">
                <a:latin typeface="Arial" panose="020B0604020202020204" pitchFamily="34" charset="0"/>
                <a:cs typeface="Arial" panose="020B0604020202020204" pitchFamily="34" charset="0"/>
              </a:rPr>
              <a:t>surgical </a:t>
            </a:r>
            <a:r>
              <a:rPr lang="en-US" b="1" dirty="0">
                <a:latin typeface="+mn-lt"/>
                <a:cs typeface="Arial" panose="020B0604020202020204" pitchFamily="34" charset="0"/>
              </a:rPr>
              <a:t>prevention</a:t>
            </a:r>
            <a:r>
              <a:rPr lang="en-US" b="1" dirty="0">
                <a:latin typeface="Arial" panose="020B0604020202020204" pitchFamily="34" charset="0"/>
                <a:cs typeface="Arial" panose="020B0604020202020204" pitchFamily="34" charset="0"/>
              </a:rPr>
              <a:t> of lymphedema</a:t>
            </a:r>
          </a:p>
        </p:txBody>
      </p:sp>
      <p:sp>
        <p:nvSpPr>
          <p:cNvPr id="397315" name="Content Placeholder 2">
            <a:extLst>
              <a:ext uri="{FF2B5EF4-FFF2-40B4-BE49-F238E27FC236}">
                <a16:creationId xmlns:a16="http://schemas.microsoft.com/office/drawing/2014/main" id="{DAF062D8-8E5E-595F-D256-3D6CAC71D024}"/>
              </a:ext>
            </a:extLst>
          </p:cNvPr>
          <p:cNvSpPr>
            <a:spLocks noGrp="1"/>
          </p:cNvSpPr>
          <p:nvPr>
            <p:ph idx="1"/>
          </p:nvPr>
        </p:nvSpPr>
        <p:spPr>
          <a:xfrm>
            <a:off x="1111955" y="2737494"/>
            <a:ext cx="9968089" cy="2573866"/>
          </a:xfrm>
        </p:spPr>
        <p:txBody>
          <a:bodyPr>
            <a:normAutofit/>
          </a:bodyPr>
          <a:lstStyle/>
          <a:p>
            <a:r>
              <a:rPr lang="en-US" altLang="en-US" sz="3200" dirty="0">
                <a:cs typeface="Arial" panose="020B0604020202020204" pitchFamily="34" charset="0"/>
              </a:rPr>
              <a:t>Immediate lymphatic anastomosis </a:t>
            </a:r>
          </a:p>
          <a:p>
            <a:pPr lvl="2"/>
            <a:r>
              <a:rPr lang="en-US" altLang="en-US" sz="2400" i="0" dirty="0">
                <a:cs typeface="Arial" panose="020B0604020202020204" pitchFamily="34" charset="0"/>
              </a:rPr>
              <a:t>Lymphatic Microsurgical Preventative Healing Approach (LYMPHA)</a:t>
            </a:r>
            <a:endParaRPr lang="en-US" altLang="en-US" sz="2400" dirty="0">
              <a:cs typeface="Arial" panose="020B0604020202020204" pitchFamily="34" charset="0"/>
            </a:endParaRPr>
          </a:p>
          <a:p>
            <a:r>
              <a:rPr lang="en-US" altLang="en-US" sz="3200" dirty="0">
                <a:cs typeface="Arial" panose="020B0604020202020204" pitchFamily="34" charset="0"/>
              </a:rPr>
              <a:t>ARM procedure (Axillary Reverse Mapping)</a:t>
            </a:r>
          </a:p>
          <a:p>
            <a:r>
              <a:rPr lang="en-US" altLang="en-US" sz="3200" dirty="0">
                <a:cs typeface="Arial" panose="020B0604020202020204" pitchFamily="34" charset="0"/>
              </a:rPr>
              <a:t>Combination of both procedures</a:t>
            </a:r>
          </a:p>
        </p:txBody>
      </p:sp>
      <p:sp>
        <p:nvSpPr>
          <p:cNvPr id="3" name="Text Box 33">
            <a:extLst>
              <a:ext uri="{FF2B5EF4-FFF2-40B4-BE49-F238E27FC236}">
                <a16:creationId xmlns:a16="http://schemas.microsoft.com/office/drawing/2014/main" id="{5BA365C9-5740-A2DC-BF29-4337018F62C5}"/>
              </a:ext>
            </a:extLst>
          </p:cNvPr>
          <p:cNvSpPr txBox="1">
            <a:spLocks noChangeArrowheads="1"/>
          </p:cNvSpPr>
          <p:nvPr/>
        </p:nvSpPr>
        <p:spPr bwMode="auto">
          <a:xfrm>
            <a:off x="3392782" y="5295121"/>
            <a:ext cx="5406437"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Hahamoff</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Surg Res.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2019;244:604-11.</a:t>
            </a:r>
          </a:p>
          <a:p>
            <a:pPr algn="ctr" eaLnBrk="1" hangingPunct="1">
              <a:lnSpc>
                <a:spcPct val="100000"/>
              </a:lnSpc>
              <a:spcBef>
                <a:spcPct val="0"/>
              </a:spcBef>
              <a:buFontTx/>
              <a:buNone/>
            </a:pPr>
            <a:r>
              <a:rPr lang="en-US" altLang="en-US" sz="1400" dirty="0" err="1">
                <a:solidFill>
                  <a:schemeClr val="tx1"/>
                </a:solidFill>
                <a:latin typeface="Arial" panose="020B0604020202020204" pitchFamily="34" charset="0"/>
                <a:ea typeface="MS PGothic" panose="020B0600070205080204" pitchFamily="34" charset="-128"/>
                <a:cs typeface="Arial" panose="020B0604020202020204" pitchFamily="34" charset="0"/>
              </a:rPr>
              <a:t>Boneti</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 C et al. </a:t>
            </a:r>
            <a:r>
              <a:rPr lang="en-US" altLang="en-US" sz="1400" i="1" dirty="0">
                <a:solidFill>
                  <a:schemeClr val="tx1"/>
                </a:solidFill>
                <a:latin typeface="Arial" panose="020B0604020202020204" pitchFamily="34" charset="0"/>
                <a:ea typeface="MS PGothic" panose="020B0600070205080204" pitchFamily="34" charset="-128"/>
                <a:cs typeface="Arial" panose="020B0604020202020204" pitchFamily="34" charset="0"/>
              </a:rPr>
              <a:t>Am J Surg. </a:t>
            </a:r>
            <a:r>
              <a:rPr lang="en-US" altLang="en-US" sz="1400" dirty="0">
                <a:solidFill>
                  <a:schemeClr val="tx1"/>
                </a:solidFill>
                <a:latin typeface="Arial" panose="020B0604020202020204" pitchFamily="34" charset="0"/>
                <a:ea typeface="MS PGothic" panose="020B0600070205080204" pitchFamily="34" charset="-128"/>
                <a:cs typeface="Arial" panose="020B0604020202020204" pitchFamily="34" charset="0"/>
              </a:rPr>
              <a:t>2009;198(4):482-7.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EB0D808-B46C-EE1E-E4A1-7D5E73C3A5E2}"/>
              </a:ext>
            </a:extLst>
          </p:cNvPr>
          <p:cNvSpPr txBox="1">
            <a:spLocks/>
          </p:cNvSpPr>
          <p:nvPr/>
        </p:nvSpPr>
        <p:spPr>
          <a:xfrm>
            <a:off x="583253" y="674511"/>
            <a:ext cx="10474208" cy="773289"/>
          </a:xfrm>
          <a:prstGeom prst="rect">
            <a:avLst/>
          </a:prstGeom>
        </p:spPr>
        <p:txBody>
          <a:bodyPr/>
          <a:lstStyle>
            <a:lvl1pPr>
              <a:defRPr>
                <a:latin typeface="+mj-lt"/>
                <a:ea typeface="+mj-ea"/>
                <a:cs typeface="+mj-cs"/>
              </a:defRPr>
            </a:lvl1pPr>
          </a:lstStyle>
          <a:p>
            <a:pPr algn="ctr">
              <a:defRPr/>
            </a:pPr>
            <a:r>
              <a:rPr lang="en-US" sz="3600" b="1" dirty="0">
                <a:latin typeface="+mn-lt"/>
                <a:cs typeface="Arial" panose="020B0604020202020204" pitchFamily="34" charset="0"/>
              </a:rPr>
              <a:t>Immediate Lymphatic Reconstruction</a:t>
            </a:r>
          </a:p>
        </p:txBody>
      </p:sp>
      <p:pic>
        <p:nvPicPr>
          <p:cNvPr id="399363" name="Picture 3">
            <a:extLst>
              <a:ext uri="{FF2B5EF4-FFF2-40B4-BE49-F238E27FC236}">
                <a16:creationId xmlns:a16="http://schemas.microsoft.com/office/drawing/2014/main" id="{1DC13B74-39E0-5E38-3792-12A67B707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935471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3">
            <a:extLst>
              <a:ext uri="{FF2B5EF4-FFF2-40B4-BE49-F238E27FC236}">
                <a16:creationId xmlns:a16="http://schemas.microsoft.com/office/drawing/2014/main" id="{FF16C853-F342-B783-8C29-C54AF44C0C8B}"/>
              </a:ext>
            </a:extLst>
          </p:cNvPr>
          <p:cNvSpPr txBox="1">
            <a:spLocks noChangeArrowheads="1"/>
          </p:cNvSpPr>
          <p:nvPr/>
        </p:nvSpPr>
        <p:spPr bwMode="auto">
          <a:xfrm>
            <a:off x="3421474" y="6295795"/>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Hahamoff</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J Surg Res.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2019;244:604-11.</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object 3">
            <a:extLst>
              <a:ext uri="{FF2B5EF4-FFF2-40B4-BE49-F238E27FC236}">
                <a16:creationId xmlns:a16="http://schemas.microsoft.com/office/drawing/2014/main" id="{BB7E5188-3010-BFA6-6172-799328839D28}"/>
              </a:ext>
            </a:extLst>
          </p:cNvPr>
          <p:cNvSpPr>
            <a:spLocks noChangeArrowheads="1"/>
          </p:cNvSpPr>
          <p:nvPr/>
        </p:nvSpPr>
        <p:spPr bwMode="auto">
          <a:xfrm>
            <a:off x="1828800" y="584695"/>
            <a:ext cx="8534400" cy="5689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44" dirty="0"/>
          </a:p>
        </p:txBody>
      </p:sp>
      <p:sp>
        <p:nvSpPr>
          <p:cNvPr id="4" name="object 4">
            <a:extLst>
              <a:ext uri="{FF2B5EF4-FFF2-40B4-BE49-F238E27FC236}">
                <a16:creationId xmlns:a16="http://schemas.microsoft.com/office/drawing/2014/main" id="{68DB391D-76DF-2F44-C096-6B72EF538C0C}"/>
              </a:ext>
            </a:extLst>
          </p:cNvPr>
          <p:cNvSpPr txBox="1">
            <a:spLocks noGrp="1"/>
          </p:cNvSpPr>
          <p:nvPr>
            <p:ph type="title" idx="4294967295"/>
          </p:nvPr>
        </p:nvSpPr>
        <p:spPr>
          <a:xfrm>
            <a:off x="1219200" y="559971"/>
            <a:ext cx="9753600" cy="677108"/>
          </a:xfrm>
          <a:solidFill>
            <a:schemeClr val="bg1"/>
          </a:solidFill>
        </p:spPr>
        <p:txBody>
          <a:bodyPr vert="horz" wrap="square" lIns="0" tIns="0" rIns="0" bIns="0" rtlCol="0" anchor="ctr">
            <a:spAutoFit/>
          </a:bodyPr>
          <a:lstStyle/>
          <a:p>
            <a:pPr marL="15052">
              <a:lnSpc>
                <a:spcPct val="100000"/>
              </a:lnSpc>
              <a:defRPr/>
            </a:pPr>
            <a:r>
              <a:rPr sz="4400" b="1" spc="-6" dirty="0">
                <a:latin typeface="+mn-lt"/>
                <a:cs typeface="Arial" panose="020B0604020202020204" pitchFamily="34" charset="0"/>
              </a:rPr>
              <a:t>AR</a:t>
            </a:r>
            <a:r>
              <a:rPr sz="4400" b="1" spc="-30" dirty="0">
                <a:latin typeface="+mn-lt"/>
                <a:cs typeface="Arial" panose="020B0604020202020204" pitchFamily="34" charset="0"/>
              </a:rPr>
              <a:t>M</a:t>
            </a:r>
            <a:r>
              <a:rPr sz="4400" b="1" spc="-6" dirty="0">
                <a:latin typeface="+mn-lt"/>
                <a:cs typeface="Arial" panose="020B0604020202020204" pitchFamily="34" charset="0"/>
              </a:rPr>
              <a:t>:</a:t>
            </a:r>
            <a:r>
              <a:rPr sz="4400" b="1" spc="-135" dirty="0">
                <a:latin typeface="+mn-lt"/>
                <a:cs typeface="Arial" panose="020B0604020202020204" pitchFamily="34" charset="0"/>
              </a:rPr>
              <a:t> </a:t>
            </a:r>
            <a:r>
              <a:rPr sz="4400" b="1" spc="-6" dirty="0">
                <a:latin typeface="+mn-lt"/>
                <a:cs typeface="Arial" panose="020B0604020202020204" pitchFamily="34" charset="0"/>
              </a:rPr>
              <a:t>Axilla</a:t>
            </a:r>
            <a:r>
              <a:rPr sz="4400" b="1" dirty="0">
                <a:latin typeface="+mn-lt"/>
                <a:cs typeface="Arial" panose="020B0604020202020204" pitchFamily="34" charset="0"/>
              </a:rPr>
              <a:t>r</a:t>
            </a:r>
            <a:r>
              <a:rPr sz="4400" b="1" spc="-6" dirty="0">
                <a:latin typeface="+mn-lt"/>
                <a:cs typeface="Arial" panose="020B0604020202020204" pitchFamily="34" charset="0"/>
              </a:rPr>
              <a:t>y</a:t>
            </a:r>
            <a:r>
              <a:rPr sz="4400" b="1" spc="24" dirty="0">
                <a:latin typeface="+mn-lt"/>
                <a:cs typeface="Arial" panose="020B0604020202020204" pitchFamily="34" charset="0"/>
              </a:rPr>
              <a:t> </a:t>
            </a:r>
            <a:r>
              <a:rPr sz="4400" b="1" spc="-6" dirty="0">
                <a:latin typeface="+mn-lt"/>
                <a:cs typeface="Arial" panose="020B0604020202020204" pitchFamily="34" charset="0"/>
              </a:rPr>
              <a:t>Reverse</a:t>
            </a:r>
            <a:r>
              <a:rPr sz="4400" b="1" spc="30" dirty="0">
                <a:latin typeface="+mn-lt"/>
                <a:cs typeface="Arial" panose="020B0604020202020204" pitchFamily="34" charset="0"/>
              </a:rPr>
              <a:t> </a:t>
            </a:r>
            <a:r>
              <a:rPr sz="4400" b="1" spc="-6" dirty="0">
                <a:latin typeface="+mn-lt"/>
                <a:cs typeface="Arial" panose="020B0604020202020204" pitchFamily="34" charset="0"/>
              </a:rPr>
              <a:t>Ma</a:t>
            </a:r>
            <a:r>
              <a:rPr sz="4400" b="1" spc="-24" dirty="0">
                <a:latin typeface="+mn-lt"/>
                <a:cs typeface="Arial" panose="020B0604020202020204" pitchFamily="34" charset="0"/>
              </a:rPr>
              <a:t>p</a:t>
            </a:r>
            <a:r>
              <a:rPr sz="4400" b="1" spc="-6" dirty="0">
                <a:latin typeface="+mn-lt"/>
                <a:cs typeface="Arial" panose="020B0604020202020204" pitchFamily="34" charset="0"/>
              </a:rPr>
              <a:t>ping</a:t>
            </a:r>
            <a:endParaRPr sz="4400" b="1" dirty="0">
              <a:latin typeface="+mn-lt"/>
              <a:cs typeface="Arial" panose="020B0604020202020204" pitchFamily="34" charset="0"/>
            </a:endParaRPr>
          </a:p>
        </p:txBody>
      </p:sp>
      <p:sp>
        <p:nvSpPr>
          <p:cNvPr id="5" name="object 4">
            <a:extLst>
              <a:ext uri="{FF2B5EF4-FFF2-40B4-BE49-F238E27FC236}">
                <a16:creationId xmlns:a16="http://schemas.microsoft.com/office/drawing/2014/main" id="{487A71AC-F454-B2BF-C622-7A6A57A9A248}"/>
              </a:ext>
            </a:extLst>
          </p:cNvPr>
          <p:cNvSpPr txBox="1">
            <a:spLocks/>
          </p:cNvSpPr>
          <p:nvPr/>
        </p:nvSpPr>
        <p:spPr>
          <a:xfrm>
            <a:off x="3426178" y="6324600"/>
            <a:ext cx="5339644" cy="215444"/>
          </a:xfrm>
          <a:prstGeom prst="rect">
            <a:avLst/>
          </a:prstGeom>
        </p:spPr>
        <p:txBody>
          <a:bodyPr wrap="square" lIns="0" tIns="0" rIns="0" bIns="0" anchor="ctr">
            <a:spAutoFit/>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marL="15052" algn="ctr">
              <a:lnSpc>
                <a:spcPct val="100000"/>
              </a:lnSpc>
              <a:defRPr/>
            </a:pPr>
            <a:r>
              <a:rPr lang="en-US" sz="1400" b="1" spc="-6" dirty="0">
                <a:solidFill>
                  <a:schemeClr val="tx1"/>
                </a:solidFill>
              </a:rPr>
              <a:t>Courtesy of Dr. Suzanne Klimberg, MD</a:t>
            </a:r>
            <a:endParaRPr lang="en-US" sz="1400" b="1" dirty="0">
              <a:solidFill>
                <a:schemeClr val="tx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object 3">
            <a:extLst>
              <a:ext uri="{FF2B5EF4-FFF2-40B4-BE49-F238E27FC236}">
                <a16:creationId xmlns:a16="http://schemas.microsoft.com/office/drawing/2014/main" id="{C6B9E728-CE73-F290-2226-BF492569AEE9}"/>
              </a:ext>
            </a:extLst>
          </p:cNvPr>
          <p:cNvSpPr>
            <a:spLocks/>
          </p:cNvSpPr>
          <p:nvPr/>
        </p:nvSpPr>
        <p:spPr bwMode="auto">
          <a:xfrm>
            <a:off x="8715022" y="539045"/>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2435" name="object 4">
            <a:extLst>
              <a:ext uri="{FF2B5EF4-FFF2-40B4-BE49-F238E27FC236}">
                <a16:creationId xmlns:a16="http://schemas.microsoft.com/office/drawing/2014/main" id="{349A606E-E2E8-7F8C-4035-C332633589CD}"/>
              </a:ext>
            </a:extLst>
          </p:cNvPr>
          <p:cNvSpPr>
            <a:spLocks noChangeArrowheads="1"/>
          </p:cNvSpPr>
          <p:nvPr/>
        </p:nvSpPr>
        <p:spPr bwMode="auto">
          <a:xfrm>
            <a:off x="6543793" y="922867"/>
            <a:ext cx="1185333" cy="111007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2436" name="object 5">
            <a:extLst>
              <a:ext uri="{FF2B5EF4-FFF2-40B4-BE49-F238E27FC236}">
                <a16:creationId xmlns:a16="http://schemas.microsoft.com/office/drawing/2014/main" id="{362A6FF1-57C5-C274-8EC8-55951BCEB5F3}"/>
              </a:ext>
            </a:extLst>
          </p:cNvPr>
          <p:cNvSpPr>
            <a:spLocks/>
          </p:cNvSpPr>
          <p:nvPr/>
        </p:nvSpPr>
        <p:spPr bwMode="auto">
          <a:xfrm>
            <a:off x="6816608" y="1195682"/>
            <a:ext cx="639704" cy="564444"/>
          </a:xfrm>
          <a:custGeom>
            <a:avLst/>
            <a:gdLst>
              <a:gd name="T0" fmla="*/ 384381 w 539114"/>
              <a:gd name="T1" fmla="*/ 0 h 475614"/>
              <a:gd name="T2" fmla="*/ 345199 w 539114"/>
              <a:gd name="T3" fmla="*/ 3197 h 475614"/>
              <a:gd name="T4" fmla="*/ 304203 w 539114"/>
              <a:gd name="T5" fmla="*/ 11964 h 475614"/>
              <a:gd name="T6" fmla="*/ 262139 w 539114"/>
              <a:gd name="T7" fmla="*/ 26233 h 475614"/>
              <a:gd name="T8" fmla="*/ 219750 w 539114"/>
              <a:gd name="T9" fmla="*/ 45944 h 475614"/>
              <a:gd name="T10" fmla="*/ 177779 w 539114"/>
              <a:gd name="T11" fmla="*/ 71040 h 475614"/>
              <a:gd name="T12" fmla="*/ 137334 w 539114"/>
              <a:gd name="T13" fmla="*/ 101175 h 475614"/>
              <a:gd name="T14" fmla="*/ 101239 w 539114"/>
              <a:gd name="T15" fmla="*/ 134242 h 475614"/>
              <a:gd name="T16" fmla="*/ 70184 w 539114"/>
              <a:gd name="T17" fmla="*/ 169250 h 475614"/>
              <a:gd name="T18" fmla="*/ 44439 w 539114"/>
              <a:gd name="T19" fmla="*/ 205503 h 475614"/>
              <a:gd name="T20" fmla="*/ 24279 w 539114"/>
              <a:gd name="T21" fmla="*/ 242308 h 475614"/>
              <a:gd name="T22" fmla="*/ 9973 w 539114"/>
              <a:gd name="T23" fmla="*/ 278970 h 475614"/>
              <a:gd name="T24" fmla="*/ 76 w 539114"/>
              <a:gd name="T25" fmla="*/ 332167 h 475614"/>
              <a:gd name="T26" fmla="*/ 0 w 539114"/>
              <a:gd name="T27" fmla="*/ 349073 h 475614"/>
              <a:gd name="T28" fmla="*/ 1590 w 539114"/>
              <a:gd name="T29" fmla="*/ 365422 h 475614"/>
              <a:gd name="T30" fmla="*/ 16699 w 539114"/>
              <a:gd name="T31" fmla="*/ 410255 h 475614"/>
              <a:gd name="T32" fmla="*/ 47133 w 539114"/>
              <a:gd name="T33" fmla="*/ 446137 h 475614"/>
              <a:gd name="T34" fmla="*/ 89335 w 539114"/>
              <a:gd name="T35" fmla="*/ 469144 h 475614"/>
              <a:gd name="T36" fmla="*/ 140628 w 539114"/>
              <a:gd name="T37" fmla="*/ 479204 h 475614"/>
              <a:gd name="T38" fmla="*/ 159311 w 539114"/>
              <a:gd name="T39" fmla="*/ 479717 h 475614"/>
              <a:gd name="T40" fmla="*/ 178633 w 539114"/>
              <a:gd name="T41" fmla="*/ 478821 h 475614"/>
              <a:gd name="T42" fmla="*/ 218825 w 539114"/>
              <a:gd name="T43" fmla="*/ 472839 h 475614"/>
              <a:gd name="T44" fmla="*/ 260452 w 539114"/>
              <a:gd name="T45" fmla="*/ 461320 h 475614"/>
              <a:gd name="T46" fmla="*/ 302775 w 539114"/>
              <a:gd name="T47" fmla="*/ 444324 h 475614"/>
              <a:gd name="T48" fmla="*/ 345049 w 539114"/>
              <a:gd name="T49" fmla="*/ 421913 h 475614"/>
              <a:gd name="T50" fmla="*/ 386527 w 539114"/>
              <a:gd name="T51" fmla="*/ 394150 h 475614"/>
              <a:gd name="T52" fmla="*/ 425006 w 539114"/>
              <a:gd name="T53" fmla="*/ 362315 h 475614"/>
              <a:gd name="T54" fmla="*/ 458586 w 539114"/>
              <a:gd name="T55" fmla="*/ 328190 h 475614"/>
              <a:gd name="T56" fmla="*/ 486997 w 539114"/>
              <a:gd name="T57" fmla="*/ 292469 h 475614"/>
              <a:gd name="T58" fmla="*/ 509968 w 539114"/>
              <a:gd name="T59" fmla="*/ 255848 h 475614"/>
              <a:gd name="T60" fmla="*/ 527226 w 539114"/>
              <a:gd name="T61" fmla="*/ 219021 h 475614"/>
              <a:gd name="T62" fmla="*/ 541804 w 539114"/>
              <a:gd name="T63" fmla="*/ 164913 h 475614"/>
              <a:gd name="T64" fmla="*/ 543589 w 539114"/>
              <a:gd name="T65" fmla="*/ 130608 h 475614"/>
              <a:gd name="T66" fmla="*/ 541998 w 539114"/>
              <a:gd name="T67" fmla="*/ 114249 h 475614"/>
              <a:gd name="T68" fmla="*/ 526889 w 539114"/>
              <a:gd name="T69" fmla="*/ 69371 h 475614"/>
              <a:gd name="T70" fmla="*/ 496487 w 539114"/>
              <a:gd name="T71" fmla="*/ 33507 h 475614"/>
              <a:gd name="T72" fmla="*/ 454326 w 539114"/>
              <a:gd name="T73" fmla="*/ 10540 h 475614"/>
              <a:gd name="T74" fmla="*/ 403059 w 539114"/>
              <a:gd name="T75" fmla="*/ 508 h 475614"/>
              <a:gd name="T76" fmla="*/ 384381 w 539114"/>
              <a:gd name="T77" fmla="*/ 0 h 4756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9114" h="475614">
                <a:moveTo>
                  <a:pt x="381222" y="0"/>
                </a:moveTo>
                <a:lnTo>
                  <a:pt x="342362" y="3169"/>
                </a:lnTo>
                <a:lnTo>
                  <a:pt x="301703" y="11852"/>
                </a:lnTo>
                <a:lnTo>
                  <a:pt x="259984" y="25988"/>
                </a:lnTo>
                <a:lnTo>
                  <a:pt x="217944" y="45517"/>
                </a:lnTo>
                <a:lnTo>
                  <a:pt x="176319" y="70379"/>
                </a:lnTo>
                <a:lnTo>
                  <a:pt x="136205" y="100233"/>
                </a:lnTo>
                <a:lnTo>
                  <a:pt x="100407" y="132992"/>
                </a:lnTo>
                <a:lnTo>
                  <a:pt x="69607" y="167674"/>
                </a:lnTo>
                <a:lnTo>
                  <a:pt x="44075" y="203590"/>
                </a:lnTo>
                <a:lnTo>
                  <a:pt x="24079" y="240052"/>
                </a:lnTo>
                <a:lnTo>
                  <a:pt x="9889" y="276371"/>
                </a:lnTo>
                <a:lnTo>
                  <a:pt x="76" y="329074"/>
                </a:lnTo>
                <a:lnTo>
                  <a:pt x="0" y="345823"/>
                </a:lnTo>
                <a:lnTo>
                  <a:pt x="1576" y="362020"/>
                </a:lnTo>
                <a:lnTo>
                  <a:pt x="16559" y="406436"/>
                </a:lnTo>
                <a:lnTo>
                  <a:pt x="46747" y="441983"/>
                </a:lnTo>
                <a:lnTo>
                  <a:pt x="88600" y="464775"/>
                </a:lnTo>
                <a:lnTo>
                  <a:pt x="139471" y="474742"/>
                </a:lnTo>
                <a:lnTo>
                  <a:pt x="158002" y="475250"/>
                </a:lnTo>
                <a:lnTo>
                  <a:pt x="177166" y="474363"/>
                </a:lnTo>
                <a:lnTo>
                  <a:pt x="217026" y="468437"/>
                </a:lnTo>
                <a:lnTo>
                  <a:pt x="258311" y="457025"/>
                </a:lnTo>
                <a:lnTo>
                  <a:pt x="300286" y="440187"/>
                </a:lnTo>
                <a:lnTo>
                  <a:pt x="342212" y="417985"/>
                </a:lnTo>
                <a:lnTo>
                  <a:pt x="383351" y="390480"/>
                </a:lnTo>
                <a:lnTo>
                  <a:pt x="421513" y="358941"/>
                </a:lnTo>
                <a:lnTo>
                  <a:pt x="454817" y="325134"/>
                </a:lnTo>
                <a:lnTo>
                  <a:pt x="482995" y="289746"/>
                </a:lnTo>
                <a:lnTo>
                  <a:pt x="505777" y="253466"/>
                </a:lnTo>
                <a:lnTo>
                  <a:pt x="522892" y="216982"/>
                </a:lnTo>
                <a:lnTo>
                  <a:pt x="537351" y="163378"/>
                </a:lnTo>
                <a:lnTo>
                  <a:pt x="539120" y="129393"/>
                </a:lnTo>
                <a:lnTo>
                  <a:pt x="537543" y="113185"/>
                </a:lnTo>
                <a:lnTo>
                  <a:pt x="522559" y="68725"/>
                </a:lnTo>
                <a:lnTo>
                  <a:pt x="492406" y="33194"/>
                </a:lnTo>
                <a:lnTo>
                  <a:pt x="450592" y="10442"/>
                </a:lnTo>
                <a:lnTo>
                  <a:pt x="399746" y="501"/>
                </a:lnTo>
                <a:lnTo>
                  <a:pt x="3812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2437" name="object 6">
            <a:extLst>
              <a:ext uri="{FF2B5EF4-FFF2-40B4-BE49-F238E27FC236}">
                <a16:creationId xmlns:a16="http://schemas.microsoft.com/office/drawing/2014/main" id="{6CE437AF-BC74-7588-1EB5-52C93D1A6CAE}"/>
              </a:ext>
            </a:extLst>
          </p:cNvPr>
          <p:cNvSpPr>
            <a:spLocks noChangeArrowheads="1"/>
          </p:cNvSpPr>
          <p:nvPr/>
        </p:nvSpPr>
        <p:spPr bwMode="auto">
          <a:xfrm>
            <a:off x="5283201" y="4721579"/>
            <a:ext cx="997185" cy="126811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2438" name="object 7">
            <a:extLst>
              <a:ext uri="{FF2B5EF4-FFF2-40B4-BE49-F238E27FC236}">
                <a16:creationId xmlns:a16="http://schemas.microsoft.com/office/drawing/2014/main" id="{CF1D1CD0-CF06-BCA3-CB3B-3E7A87393428}"/>
              </a:ext>
            </a:extLst>
          </p:cNvPr>
          <p:cNvSpPr>
            <a:spLocks/>
          </p:cNvSpPr>
          <p:nvPr/>
        </p:nvSpPr>
        <p:spPr bwMode="auto">
          <a:xfrm>
            <a:off x="5556015" y="4996275"/>
            <a:ext cx="451556" cy="722489"/>
          </a:xfrm>
          <a:custGeom>
            <a:avLst/>
            <a:gdLst>
              <a:gd name="T0" fmla="*/ 190500 w 381000"/>
              <a:gd name="T1" fmla="*/ 0 h 609600"/>
              <a:gd name="T2" fmla="*/ 144738 w 381000"/>
              <a:gd name="T3" fmla="*/ 8861 h 609600"/>
              <a:gd name="T4" fmla="*/ 102978 w 381000"/>
              <a:gd name="T5" fmla="*/ 34032 h 609600"/>
              <a:gd name="T6" fmla="*/ 66546 w 381000"/>
              <a:gd name="T7" fmla="*/ 73391 h 609600"/>
              <a:gd name="T8" fmla="*/ 45874 w 381000"/>
              <a:gd name="T9" fmla="*/ 106464 h 609600"/>
              <a:gd name="T10" fmla="*/ 28554 w 381000"/>
              <a:gd name="T11" fmla="*/ 144271 h 609600"/>
              <a:gd name="T12" fmla="*/ 14978 w 381000"/>
              <a:gd name="T13" fmla="*/ 186183 h 609600"/>
              <a:gd name="T14" fmla="*/ 5539 w 381000"/>
              <a:gd name="T15" fmla="*/ 231572 h 609600"/>
              <a:gd name="T16" fmla="*/ 631 w 381000"/>
              <a:gd name="T17" fmla="*/ 279809 h 609600"/>
              <a:gd name="T18" fmla="*/ 0 w 381000"/>
              <a:gd name="T19" fmla="*/ 304799 h 609600"/>
              <a:gd name="T20" fmla="*/ 631 w 381000"/>
              <a:gd name="T21" fmla="*/ 329807 h 609600"/>
              <a:gd name="T22" fmla="*/ 5539 w 381000"/>
              <a:gd name="T23" fmla="*/ 378068 h 609600"/>
              <a:gd name="T24" fmla="*/ 14978 w 381000"/>
              <a:gd name="T25" fmla="*/ 423469 h 609600"/>
              <a:gd name="T26" fmla="*/ 28554 w 381000"/>
              <a:gd name="T27" fmla="*/ 465384 h 609600"/>
              <a:gd name="T28" fmla="*/ 45874 w 381000"/>
              <a:gd name="T29" fmla="*/ 503187 h 609600"/>
              <a:gd name="T30" fmla="*/ 66546 w 381000"/>
              <a:gd name="T31" fmla="*/ 536251 h 609600"/>
              <a:gd name="T32" fmla="*/ 102978 w 381000"/>
              <a:gd name="T33" fmla="*/ 575591 h 609600"/>
              <a:gd name="T34" fmla="*/ 144738 w 381000"/>
              <a:gd name="T35" fmla="*/ 600745 h 609600"/>
              <a:gd name="T36" fmla="*/ 190500 w 381000"/>
              <a:gd name="T37" fmla="*/ 609599 h 609600"/>
              <a:gd name="T38" fmla="*/ 206133 w 381000"/>
              <a:gd name="T39" fmla="*/ 608590 h 609600"/>
              <a:gd name="T40" fmla="*/ 250740 w 381000"/>
              <a:gd name="T41" fmla="*/ 594067 h 609600"/>
              <a:gd name="T42" fmla="*/ 290879 w 381000"/>
              <a:gd name="T43" fmla="*/ 563949 h 609600"/>
              <a:gd name="T44" fmla="*/ 325231 w 381000"/>
              <a:gd name="T45" fmla="*/ 520350 h 609600"/>
              <a:gd name="T46" fmla="*/ 344265 w 381000"/>
              <a:gd name="T47" fmla="*/ 484839 h 609600"/>
              <a:gd name="T48" fmla="*/ 359750 w 381000"/>
              <a:gd name="T49" fmla="*/ 444902 h 609600"/>
              <a:gd name="T50" fmla="*/ 371295 w 381000"/>
              <a:gd name="T51" fmla="*/ 401165 h 609600"/>
              <a:gd name="T52" fmla="*/ 378508 w 381000"/>
              <a:gd name="T53" fmla="*/ 354256 h 609600"/>
              <a:gd name="T54" fmla="*/ 381000 w 381000"/>
              <a:gd name="T55" fmla="*/ 304799 h 609600"/>
              <a:gd name="T56" fmla="*/ 380369 w 381000"/>
              <a:gd name="T57" fmla="*/ 279809 h 609600"/>
              <a:gd name="T58" fmla="*/ 375467 w 381000"/>
              <a:gd name="T59" fmla="*/ 231572 h 609600"/>
              <a:gd name="T60" fmla="*/ 366039 w 381000"/>
              <a:gd name="T61" fmla="*/ 186183 h 609600"/>
              <a:gd name="T62" fmla="*/ 352476 w 381000"/>
              <a:gd name="T63" fmla="*/ 144271 h 609600"/>
              <a:gd name="T64" fmla="*/ 335167 w 381000"/>
              <a:gd name="T65" fmla="*/ 106464 h 609600"/>
              <a:gd name="T66" fmla="*/ 314505 w 381000"/>
              <a:gd name="T67" fmla="*/ 73391 h 609600"/>
              <a:gd name="T68" fmla="*/ 278077 w 381000"/>
              <a:gd name="T69" fmla="*/ 34032 h 609600"/>
              <a:gd name="T70" fmla="*/ 236303 w 381000"/>
              <a:gd name="T71" fmla="*/ 8861 h 609600"/>
              <a:gd name="T72" fmla="*/ 190500 w 381000"/>
              <a:gd name="T73" fmla="*/ 0 h 609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000" h="609600">
                <a:moveTo>
                  <a:pt x="190500" y="0"/>
                </a:moveTo>
                <a:lnTo>
                  <a:pt x="144738" y="8861"/>
                </a:lnTo>
                <a:lnTo>
                  <a:pt x="102978" y="34032"/>
                </a:lnTo>
                <a:lnTo>
                  <a:pt x="66546" y="73391"/>
                </a:lnTo>
                <a:lnTo>
                  <a:pt x="45874" y="106464"/>
                </a:lnTo>
                <a:lnTo>
                  <a:pt x="28554" y="144271"/>
                </a:lnTo>
                <a:lnTo>
                  <a:pt x="14978" y="186183"/>
                </a:lnTo>
                <a:lnTo>
                  <a:pt x="5539" y="231572"/>
                </a:lnTo>
                <a:lnTo>
                  <a:pt x="631" y="279809"/>
                </a:lnTo>
                <a:lnTo>
                  <a:pt x="0" y="304799"/>
                </a:lnTo>
                <a:lnTo>
                  <a:pt x="631" y="329807"/>
                </a:lnTo>
                <a:lnTo>
                  <a:pt x="5539" y="378068"/>
                </a:lnTo>
                <a:lnTo>
                  <a:pt x="14978" y="423469"/>
                </a:lnTo>
                <a:lnTo>
                  <a:pt x="28554" y="465384"/>
                </a:lnTo>
                <a:lnTo>
                  <a:pt x="45874" y="503187"/>
                </a:lnTo>
                <a:lnTo>
                  <a:pt x="66546" y="536251"/>
                </a:lnTo>
                <a:lnTo>
                  <a:pt x="102978" y="575591"/>
                </a:lnTo>
                <a:lnTo>
                  <a:pt x="144738" y="600745"/>
                </a:lnTo>
                <a:lnTo>
                  <a:pt x="190500" y="609599"/>
                </a:lnTo>
                <a:lnTo>
                  <a:pt x="206133" y="608590"/>
                </a:lnTo>
                <a:lnTo>
                  <a:pt x="250740" y="594067"/>
                </a:lnTo>
                <a:lnTo>
                  <a:pt x="290879" y="563949"/>
                </a:lnTo>
                <a:lnTo>
                  <a:pt x="325231" y="520350"/>
                </a:lnTo>
                <a:lnTo>
                  <a:pt x="344265" y="484839"/>
                </a:lnTo>
                <a:lnTo>
                  <a:pt x="359750" y="444902"/>
                </a:lnTo>
                <a:lnTo>
                  <a:pt x="371295" y="401165"/>
                </a:lnTo>
                <a:lnTo>
                  <a:pt x="378508" y="354256"/>
                </a:lnTo>
                <a:lnTo>
                  <a:pt x="381000" y="304799"/>
                </a:lnTo>
                <a:lnTo>
                  <a:pt x="380369" y="279809"/>
                </a:lnTo>
                <a:lnTo>
                  <a:pt x="375467" y="231572"/>
                </a:lnTo>
                <a:lnTo>
                  <a:pt x="366039" y="186183"/>
                </a:lnTo>
                <a:lnTo>
                  <a:pt x="352476" y="144271"/>
                </a:lnTo>
                <a:lnTo>
                  <a:pt x="335167" y="106464"/>
                </a:lnTo>
                <a:lnTo>
                  <a:pt x="314505" y="73391"/>
                </a:lnTo>
                <a:lnTo>
                  <a:pt x="278077" y="34032"/>
                </a:lnTo>
                <a:lnTo>
                  <a:pt x="236303" y="8861"/>
                </a:lnTo>
                <a:lnTo>
                  <a:pt x="19050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2439" name="object 8">
            <a:extLst>
              <a:ext uri="{FF2B5EF4-FFF2-40B4-BE49-F238E27FC236}">
                <a16:creationId xmlns:a16="http://schemas.microsoft.com/office/drawing/2014/main" id="{A58CBD64-D7D5-4F8F-AC2F-49A2A4A5F06F}"/>
              </a:ext>
            </a:extLst>
          </p:cNvPr>
          <p:cNvSpPr>
            <a:spLocks noChangeArrowheads="1"/>
          </p:cNvSpPr>
          <p:nvPr/>
        </p:nvSpPr>
        <p:spPr bwMode="auto">
          <a:xfrm>
            <a:off x="5445008" y="1378186"/>
            <a:ext cx="1651941" cy="374603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2440" name="object 9">
            <a:extLst>
              <a:ext uri="{FF2B5EF4-FFF2-40B4-BE49-F238E27FC236}">
                <a16:creationId xmlns:a16="http://schemas.microsoft.com/office/drawing/2014/main" id="{A7D0364C-30D5-640C-CD76-504042DFB5DC}"/>
              </a:ext>
            </a:extLst>
          </p:cNvPr>
          <p:cNvSpPr>
            <a:spLocks/>
          </p:cNvSpPr>
          <p:nvPr/>
        </p:nvSpPr>
        <p:spPr bwMode="auto">
          <a:xfrm>
            <a:off x="5723467" y="1651001"/>
            <a:ext cx="1100667" cy="3200399"/>
          </a:xfrm>
          <a:custGeom>
            <a:avLst/>
            <a:gdLst>
              <a:gd name="T0" fmla="*/ 362 w 929004"/>
              <a:gd name="T1" fmla="*/ 2638288 h 2700654"/>
              <a:gd name="T2" fmla="*/ 1109 w 929004"/>
              <a:gd name="T3" fmla="*/ 2519220 h 2700654"/>
              <a:gd name="T4" fmla="*/ 1913 w 929004"/>
              <a:gd name="T5" fmla="*/ 2401540 h 2700654"/>
              <a:gd name="T6" fmla="*/ 2831 w 929004"/>
              <a:gd name="T7" fmla="*/ 2286167 h 2700654"/>
              <a:gd name="T8" fmla="*/ 3898 w 929004"/>
              <a:gd name="T9" fmla="*/ 2174021 h 2700654"/>
              <a:gd name="T10" fmla="*/ 5150 w 929004"/>
              <a:gd name="T11" fmla="*/ 2066016 h 2700654"/>
              <a:gd name="T12" fmla="*/ 6644 w 929004"/>
              <a:gd name="T13" fmla="*/ 1963083 h 2700654"/>
              <a:gd name="T14" fmla="*/ 8408 w 929004"/>
              <a:gd name="T15" fmla="*/ 1866136 h 2700654"/>
              <a:gd name="T16" fmla="*/ 10492 w 929004"/>
              <a:gd name="T17" fmla="*/ 1776090 h 2700654"/>
              <a:gd name="T18" fmla="*/ 12946 w 929004"/>
              <a:gd name="T19" fmla="*/ 1693874 h 2700654"/>
              <a:gd name="T20" fmla="*/ 16858 w 929004"/>
              <a:gd name="T21" fmla="*/ 1588211 h 2700654"/>
              <a:gd name="T22" fmla="*/ 21002 w 929004"/>
              <a:gd name="T23" fmla="*/ 1481890 h 2700654"/>
              <a:gd name="T24" fmla="*/ 27495 w 929004"/>
              <a:gd name="T25" fmla="*/ 1385235 h 2700654"/>
              <a:gd name="T26" fmla="*/ 43388 w 929004"/>
              <a:gd name="T27" fmla="*/ 1285296 h 2700654"/>
              <a:gd name="T28" fmla="*/ 62245 w 929004"/>
              <a:gd name="T29" fmla="*/ 1206933 h 2700654"/>
              <a:gd name="T30" fmla="*/ 77298 w 929004"/>
              <a:gd name="T31" fmla="*/ 1147386 h 2700654"/>
              <a:gd name="T32" fmla="*/ 99065 w 929004"/>
              <a:gd name="T33" fmla="*/ 1071311 h 2700654"/>
              <a:gd name="T34" fmla="*/ 127800 w 929004"/>
              <a:gd name="T35" fmla="*/ 993993 h 2700654"/>
              <a:gd name="T36" fmla="*/ 168972 w 929004"/>
              <a:gd name="T37" fmla="*/ 909939 h 2700654"/>
              <a:gd name="T38" fmla="*/ 228054 w 929004"/>
              <a:gd name="T39" fmla="*/ 813652 h 2700654"/>
              <a:gd name="T40" fmla="*/ 291275 w 929004"/>
              <a:gd name="T41" fmla="*/ 726800 h 2700654"/>
              <a:gd name="T42" fmla="*/ 343216 w 929004"/>
              <a:gd name="T43" fmla="*/ 661294 h 2700654"/>
              <a:gd name="T44" fmla="*/ 400504 w 929004"/>
              <a:gd name="T45" fmla="*/ 592013 h 2700654"/>
              <a:gd name="T46" fmla="*/ 460997 w 929004"/>
              <a:gd name="T47" fmla="*/ 520924 h 2700654"/>
              <a:gd name="T48" fmla="*/ 522558 w 929004"/>
              <a:gd name="T49" fmla="*/ 449986 h 2700654"/>
              <a:gd name="T50" fmla="*/ 583051 w 929004"/>
              <a:gd name="T51" fmla="*/ 381177 h 2700654"/>
              <a:gd name="T52" fmla="*/ 640339 w 929004"/>
              <a:gd name="T53" fmla="*/ 316467 h 2700654"/>
              <a:gd name="T54" fmla="*/ 692280 w 929004"/>
              <a:gd name="T55" fmla="*/ 257819 h 2700654"/>
              <a:gd name="T56" fmla="*/ 736742 w 929004"/>
              <a:gd name="T57" fmla="*/ 207203 h 2700654"/>
              <a:gd name="T58" fmla="*/ 772569 w 929004"/>
              <a:gd name="T59" fmla="*/ 165719 h 2700654"/>
              <a:gd name="T60" fmla="*/ 818227 w 929004"/>
              <a:gd name="T61" fmla="*/ 113828 h 2700654"/>
              <a:gd name="T62" fmla="*/ 876156 w 929004"/>
              <a:gd name="T63" fmla="*/ 50785 h 2700654"/>
              <a:gd name="T64" fmla="*/ 926205 w 929004"/>
              <a:gd name="T65" fmla="*/ 309 h 2700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29004" h="2700654">
                <a:moveTo>
                  <a:pt x="0" y="2700274"/>
                </a:moveTo>
                <a:lnTo>
                  <a:pt x="362" y="2640458"/>
                </a:lnTo>
                <a:lnTo>
                  <a:pt x="731" y="2580759"/>
                </a:lnTo>
                <a:lnTo>
                  <a:pt x="1109" y="2521292"/>
                </a:lnTo>
                <a:lnTo>
                  <a:pt x="1504" y="2462172"/>
                </a:lnTo>
                <a:lnTo>
                  <a:pt x="1920" y="2403514"/>
                </a:lnTo>
                <a:lnTo>
                  <a:pt x="2363" y="2345434"/>
                </a:lnTo>
                <a:lnTo>
                  <a:pt x="2838" y="2288046"/>
                </a:lnTo>
                <a:lnTo>
                  <a:pt x="3350" y="2231465"/>
                </a:lnTo>
                <a:lnTo>
                  <a:pt x="3905" y="2175806"/>
                </a:lnTo>
                <a:lnTo>
                  <a:pt x="4508" y="2121185"/>
                </a:lnTo>
                <a:lnTo>
                  <a:pt x="5164" y="2067717"/>
                </a:lnTo>
                <a:lnTo>
                  <a:pt x="5879" y="2015516"/>
                </a:lnTo>
                <a:lnTo>
                  <a:pt x="6658" y="1964698"/>
                </a:lnTo>
                <a:lnTo>
                  <a:pt x="7506" y="1915377"/>
                </a:lnTo>
                <a:lnTo>
                  <a:pt x="8429" y="1867669"/>
                </a:lnTo>
                <a:lnTo>
                  <a:pt x="9432" y="1821690"/>
                </a:lnTo>
                <a:lnTo>
                  <a:pt x="10520" y="1777553"/>
                </a:lnTo>
                <a:lnTo>
                  <a:pt x="11699" y="1735373"/>
                </a:lnTo>
                <a:lnTo>
                  <a:pt x="12974" y="1695267"/>
                </a:lnTo>
                <a:lnTo>
                  <a:pt x="15696" y="1622027"/>
                </a:lnTo>
                <a:lnTo>
                  <a:pt x="16900" y="1589517"/>
                </a:lnTo>
                <a:lnTo>
                  <a:pt x="19033" y="1532037"/>
                </a:lnTo>
                <a:lnTo>
                  <a:pt x="21051" y="1483108"/>
                </a:lnTo>
                <a:lnTo>
                  <a:pt x="23253" y="1440929"/>
                </a:lnTo>
                <a:lnTo>
                  <a:pt x="27558" y="1386376"/>
                </a:lnTo>
                <a:lnTo>
                  <a:pt x="33967" y="1336877"/>
                </a:lnTo>
                <a:lnTo>
                  <a:pt x="43493" y="1286353"/>
                </a:lnTo>
                <a:lnTo>
                  <a:pt x="52076" y="1249099"/>
                </a:lnTo>
                <a:lnTo>
                  <a:pt x="62392" y="1207927"/>
                </a:lnTo>
                <a:lnTo>
                  <a:pt x="67471" y="1187652"/>
                </a:lnTo>
                <a:lnTo>
                  <a:pt x="77480" y="1148331"/>
                </a:lnTo>
                <a:lnTo>
                  <a:pt x="87862" y="1110074"/>
                </a:lnTo>
                <a:lnTo>
                  <a:pt x="99303" y="1072193"/>
                </a:lnTo>
                <a:lnTo>
                  <a:pt x="112490" y="1034002"/>
                </a:lnTo>
                <a:lnTo>
                  <a:pt x="128107" y="994812"/>
                </a:lnTo>
                <a:lnTo>
                  <a:pt x="146841" y="953936"/>
                </a:lnTo>
                <a:lnTo>
                  <a:pt x="169377" y="910688"/>
                </a:lnTo>
                <a:lnTo>
                  <a:pt x="196401" y="864380"/>
                </a:lnTo>
                <a:lnTo>
                  <a:pt x="228600" y="814324"/>
                </a:lnTo>
                <a:lnTo>
                  <a:pt x="268613" y="758138"/>
                </a:lnTo>
                <a:lnTo>
                  <a:pt x="291968" y="727395"/>
                </a:lnTo>
                <a:lnTo>
                  <a:pt x="317198" y="695214"/>
                </a:lnTo>
                <a:lnTo>
                  <a:pt x="344035" y="661840"/>
                </a:lnTo>
                <a:lnTo>
                  <a:pt x="372211" y="627521"/>
                </a:lnTo>
                <a:lnTo>
                  <a:pt x="401458" y="592502"/>
                </a:lnTo>
                <a:lnTo>
                  <a:pt x="431509" y="557030"/>
                </a:lnTo>
                <a:lnTo>
                  <a:pt x="462096" y="521351"/>
                </a:lnTo>
                <a:lnTo>
                  <a:pt x="492950" y="485711"/>
                </a:lnTo>
                <a:lnTo>
                  <a:pt x="523804" y="450357"/>
                </a:lnTo>
                <a:lnTo>
                  <a:pt x="554391" y="415535"/>
                </a:lnTo>
                <a:lnTo>
                  <a:pt x="584442" y="381492"/>
                </a:lnTo>
                <a:lnTo>
                  <a:pt x="613689" y="348473"/>
                </a:lnTo>
                <a:lnTo>
                  <a:pt x="641865" y="316726"/>
                </a:lnTo>
                <a:lnTo>
                  <a:pt x="668702" y="286495"/>
                </a:lnTo>
                <a:lnTo>
                  <a:pt x="693932" y="258029"/>
                </a:lnTo>
                <a:lnTo>
                  <a:pt x="717287" y="231572"/>
                </a:lnTo>
                <a:lnTo>
                  <a:pt x="738499" y="207371"/>
                </a:lnTo>
                <a:lnTo>
                  <a:pt x="757301" y="185674"/>
                </a:lnTo>
                <a:lnTo>
                  <a:pt x="774410" y="165852"/>
                </a:lnTo>
                <a:lnTo>
                  <a:pt x="790589" y="147304"/>
                </a:lnTo>
                <a:lnTo>
                  <a:pt x="820179" y="113919"/>
                </a:lnTo>
                <a:lnTo>
                  <a:pt x="846112" y="85300"/>
                </a:lnTo>
                <a:lnTo>
                  <a:pt x="878245" y="50827"/>
                </a:lnTo>
                <a:lnTo>
                  <a:pt x="908678" y="19498"/>
                </a:lnTo>
                <a:lnTo>
                  <a:pt x="928413" y="309"/>
                </a:lnTo>
                <a:lnTo>
                  <a:pt x="92875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2" name="object 4">
            <a:extLst>
              <a:ext uri="{FF2B5EF4-FFF2-40B4-BE49-F238E27FC236}">
                <a16:creationId xmlns:a16="http://schemas.microsoft.com/office/drawing/2014/main" id="{78D686C5-39A0-D891-C47C-B3B73CC095A8}"/>
              </a:ext>
            </a:extLst>
          </p:cNvPr>
          <p:cNvSpPr txBox="1">
            <a:spLocks/>
          </p:cNvSpPr>
          <p:nvPr/>
        </p:nvSpPr>
        <p:spPr>
          <a:xfrm>
            <a:off x="-990600" y="6477000"/>
            <a:ext cx="5339644" cy="215444"/>
          </a:xfrm>
          <a:prstGeom prst="rect">
            <a:avLst/>
          </a:prstGeom>
        </p:spPr>
        <p:txBody>
          <a:bodyPr wrap="square" lIns="0" tIns="0" rIns="0" bIns="0" anchor="ctr">
            <a:spAutoFit/>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marL="15052" algn="ctr">
              <a:lnSpc>
                <a:spcPct val="100000"/>
              </a:lnSpc>
              <a:defRPr/>
            </a:pPr>
            <a:r>
              <a:rPr lang="en-US" sz="1400" b="1" spc="-6" dirty="0">
                <a:solidFill>
                  <a:schemeClr val="tx1"/>
                </a:solidFill>
              </a:rPr>
              <a:t>Courtesy of Dr. Suzanne Klimberg, MD</a:t>
            </a:r>
            <a:endParaRPr lang="en-US" sz="1400" b="1" dirty="0">
              <a:solidFill>
                <a:schemeClr val="tx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object 3">
            <a:extLst>
              <a:ext uri="{FF2B5EF4-FFF2-40B4-BE49-F238E27FC236}">
                <a16:creationId xmlns:a16="http://schemas.microsoft.com/office/drawing/2014/main" id="{F37952B5-08CC-49A8-F06E-76702FC5AA1C}"/>
              </a:ext>
            </a:extLst>
          </p:cNvPr>
          <p:cNvSpPr>
            <a:spLocks/>
          </p:cNvSpPr>
          <p:nvPr/>
        </p:nvSpPr>
        <p:spPr bwMode="auto">
          <a:xfrm>
            <a:off x="6468534" y="567268"/>
            <a:ext cx="3488267" cy="575733"/>
          </a:xfrm>
          <a:custGeom>
            <a:avLst/>
            <a:gdLst>
              <a:gd name="T0" fmla="*/ 2857500 w 2943225"/>
              <a:gd name="T1" fmla="*/ 14224 h 485775"/>
              <a:gd name="T2" fmla="*/ 2790236 w 2943225"/>
              <a:gd name="T3" fmla="*/ 26328 h 485775"/>
              <a:gd name="T4" fmla="*/ 2734246 w 2943225"/>
              <a:gd name="T5" fmla="*/ 36544 h 485775"/>
              <a:gd name="T6" fmla="*/ 2648992 w 2943225"/>
              <a:gd name="T7" fmla="*/ 50820 h 485775"/>
              <a:gd name="T8" fmla="*/ 2568444 w 2943225"/>
              <a:gd name="T9" fmla="*/ 59164 h 485775"/>
              <a:gd name="T10" fmla="*/ 2553050 w 2943225"/>
              <a:gd name="T11" fmla="*/ 58876 h 485775"/>
              <a:gd name="T12" fmla="*/ 2539468 w 2943225"/>
              <a:gd name="T13" fmla="*/ 57841 h 485775"/>
              <a:gd name="T14" fmla="*/ 2525236 w 2943225"/>
              <a:gd name="T15" fmla="*/ 56539 h 485775"/>
              <a:gd name="T16" fmla="*/ 2507889 w 2943225"/>
              <a:gd name="T17" fmla="*/ 55450 h 485775"/>
              <a:gd name="T18" fmla="*/ 2484965 w 2943225"/>
              <a:gd name="T19" fmla="*/ 55051 h 485775"/>
              <a:gd name="T20" fmla="*/ 2454000 w 2943225"/>
              <a:gd name="T21" fmla="*/ 55823 h 485775"/>
              <a:gd name="T22" fmla="*/ 2415112 w 2943225"/>
              <a:gd name="T23" fmla="*/ 57985 h 485775"/>
              <a:gd name="T24" fmla="*/ 2343508 w 2943225"/>
              <a:gd name="T25" fmla="*/ 62323 h 485775"/>
              <a:gd name="T26" fmla="*/ 2227933 w 2943225"/>
              <a:gd name="T27" fmla="*/ 69725 h 485775"/>
              <a:gd name="T28" fmla="*/ 2104528 w 2943225"/>
              <a:gd name="T29" fmla="*/ 78679 h 485775"/>
              <a:gd name="T30" fmla="*/ 1989810 w 2943225"/>
              <a:gd name="T31" fmla="*/ 88862 h 485775"/>
              <a:gd name="T32" fmla="*/ 1900301 w 2943225"/>
              <a:gd name="T33" fmla="*/ 99949 h 485775"/>
              <a:gd name="T34" fmla="*/ 1812179 w 2943225"/>
              <a:gd name="T35" fmla="*/ 121626 h 485775"/>
              <a:gd name="T36" fmla="*/ 1743953 w 2943225"/>
              <a:gd name="T37" fmla="*/ 156051 h 485775"/>
              <a:gd name="T38" fmla="*/ 1728334 w 2943225"/>
              <a:gd name="T39" fmla="*/ 164883 h 485775"/>
              <a:gd name="T40" fmla="*/ 1709838 w 2943225"/>
              <a:gd name="T41" fmla="*/ 173664 h 485775"/>
              <a:gd name="T42" fmla="*/ 1695996 w 2943225"/>
              <a:gd name="T43" fmla="*/ 181887 h 485775"/>
              <a:gd name="T44" fmla="*/ 1687867 w 2943225"/>
              <a:gd name="T45" fmla="*/ 188832 h 485775"/>
              <a:gd name="T46" fmla="*/ 1681216 w 2943225"/>
              <a:gd name="T47" fmla="*/ 195032 h 485775"/>
              <a:gd name="T48" fmla="*/ 1600867 w 2943225"/>
              <a:gd name="T49" fmla="*/ 218390 h 485775"/>
              <a:gd name="T50" fmla="*/ 1518872 w 2943225"/>
              <a:gd name="T51" fmla="*/ 227777 h 485775"/>
              <a:gd name="T52" fmla="*/ 1443860 w 2943225"/>
              <a:gd name="T53" fmla="*/ 236318 h 485775"/>
              <a:gd name="T54" fmla="*/ 1361223 w 2943225"/>
              <a:gd name="T55" fmla="*/ 249663 h 485775"/>
              <a:gd name="T56" fmla="*/ 1271651 w 2943225"/>
              <a:gd name="T57" fmla="*/ 271399 h 485775"/>
              <a:gd name="T58" fmla="*/ 1167848 w 2943225"/>
              <a:gd name="T59" fmla="*/ 310592 h 485775"/>
              <a:gd name="T60" fmla="*/ 1048848 w 2943225"/>
              <a:gd name="T61" fmla="*/ 365001 h 485775"/>
              <a:gd name="T62" fmla="*/ 955609 w 2943225"/>
              <a:gd name="T63" fmla="*/ 407747 h 485775"/>
              <a:gd name="T64" fmla="*/ 833953 w 2943225"/>
              <a:gd name="T65" fmla="*/ 456600 h 485775"/>
              <a:gd name="T66" fmla="*/ 724458 w 2943225"/>
              <a:gd name="T67" fmla="*/ 483889 h 485775"/>
              <a:gd name="T68" fmla="*/ 677004 w 2943225"/>
              <a:gd name="T69" fmla="*/ 485521 h 485775"/>
              <a:gd name="T70" fmla="*/ 592173 w 2943225"/>
              <a:gd name="T71" fmla="*/ 467762 h 485775"/>
              <a:gd name="T72" fmla="*/ 516928 w 2943225"/>
              <a:gd name="T73" fmla="*/ 430153 h 485775"/>
              <a:gd name="T74" fmla="*/ 447502 w 2943225"/>
              <a:gd name="T75" fmla="*/ 381954 h 485775"/>
              <a:gd name="T76" fmla="*/ 413793 w 2943225"/>
              <a:gd name="T77" fmla="*/ 356776 h 485775"/>
              <a:gd name="T78" fmla="*/ 346031 w 2943225"/>
              <a:gd name="T79" fmla="*/ 310054 h 485775"/>
              <a:gd name="T80" fmla="*/ 291111 w 2943225"/>
              <a:gd name="T81" fmla="*/ 278757 h 485775"/>
              <a:gd name="T82" fmla="*/ 206211 w 2943225"/>
              <a:gd name="T83" fmla="*/ 228429 h 485775"/>
              <a:gd name="T84" fmla="*/ 120570 w 2943225"/>
              <a:gd name="T85" fmla="*/ 175863 h 485775"/>
              <a:gd name="T86" fmla="*/ 48935 w 2943225"/>
              <a:gd name="T87" fmla="*/ 131008 h 485775"/>
              <a:gd name="T88" fmla="*/ 0 w 2943225"/>
              <a:gd name="T89" fmla="*/ 99949 h 485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3225" h="485775">
                <a:moveTo>
                  <a:pt x="2943225" y="0"/>
                </a:moveTo>
                <a:lnTo>
                  <a:pt x="2857500" y="14224"/>
                </a:lnTo>
                <a:lnTo>
                  <a:pt x="2815660" y="21650"/>
                </a:lnTo>
                <a:lnTo>
                  <a:pt x="2790236" y="26328"/>
                </a:lnTo>
                <a:lnTo>
                  <a:pt x="2776737" y="28814"/>
                </a:lnTo>
                <a:lnTo>
                  <a:pt x="2734246" y="36544"/>
                </a:lnTo>
                <a:lnTo>
                  <a:pt x="2690795" y="44119"/>
                </a:lnTo>
                <a:lnTo>
                  <a:pt x="2648992" y="50820"/>
                </a:lnTo>
                <a:lnTo>
                  <a:pt x="2600325" y="57150"/>
                </a:lnTo>
                <a:lnTo>
                  <a:pt x="2568444" y="59164"/>
                </a:lnTo>
                <a:lnTo>
                  <a:pt x="2560366" y="59143"/>
                </a:lnTo>
                <a:lnTo>
                  <a:pt x="2553050" y="58876"/>
                </a:lnTo>
                <a:lnTo>
                  <a:pt x="2546186" y="58422"/>
                </a:lnTo>
                <a:lnTo>
                  <a:pt x="2539468" y="57841"/>
                </a:lnTo>
                <a:lnTo>
                  <a:pt x="2532587" y="57194"/>
                </a:lnTo>
                <a:lnTo>
                  <a:pt x="2525236" y="56539"/>
                </a:lnTo>
                <a:lnTo>
                  <a:pt x="2517106" y="55938"/>
                </a:lnTo>
                <a:lnTo>
                  <a:pt x="2507889" y="55450"/>
                </a:lnTo>
                <a:lnTo>
                  <a:pt x="2497278" y="55134"/>
                </a:lnTo>
                <a:lnTo>
                  <a:pt x="2484965" y="55051"/>
                </a:lnTo>
                <a:lnTo>
                  <a:pt x="2470642" y="55261"/>
                </a:lnTo>
                <a:lnTo>
                  <a:pt x="2454000" y="55823"/>
                </a:lnTo>
                <a:lnTo>
                  <a:pt x="2434732" y="56798"/>
                </a:lnTo>
                <a:lnTo>
                  <a:pt x="2415112" y="57985"/>
                </a:lnTo>
                <a:lnTo>
                  <a:pt x="2393196" y="59305"/>
                </a:lnTo>
                <a:lnTo>
                  <a:pt x="2343508" y="62323"/>
                </a:lnTo>
                <a:lnTo>
                  <a:pt x="2287732" y="65809"/>
                </a:lnTo>
                <a:lnTo>
                  <a:pt x="2227933" y="69725"/>
                </a:lnTo>
                <a:lnTo>
                  <a:pt x="2166177" y="74028"/>
                </a:lnTo>
                <a:lnTo>
                  <a:pt x="2104528" y="78679"/>
                </a:lnTo>
                <a:lnTo>
                  <a:pt x="2045050" y="83638"/>
                </a:lnTo>
                <a:lnTo>
                  <a:pt x="1989810" y="88862"/>
                </a:lnTo>
                <a:lnTo>
                  <a:pt x="1940872" y="94313"/>
                </a:lnTo>
                <a:lnTo>
                  <a:pt x="1900301" y="99949"/>
                </a:lnTo>
                <a:lnTo>
                  <a:pt x="1859222" y="107881"/>
                </a:lnTo>
                <a:lnTo>
                  <a:pt x="1812179" y="121626"/>
                </a:lnTo>
                <a:lnTo>
                  <a:pt x="1768719" y="141520"/>
                </a:lnTo>
                <a:lnTo>
                  <a:pt x="1743953" y="156051"/>
                </a:lnTo>
                <a:lnTo>
                  <a:pt x="1736181" y="160582"/>
                </a:lnTo>
                <a:lnTo>
                  <a:pt x="1728334" y="164883"/>
                </a:lnTo>
                <a:lnTo>
                  <a:pt x="1720225" y="168908"/>
                </a:lnTo>
                <a:lnTo>
                  <a:pt x="1709838" y="173664"/>
                </a:lnTo>
                <a:lnTo>
                  <a:pt x="1701938" y="177968"/>
                </a:lnTo>
                <a:lnTo>
                  <a:pt x="1695996" y="181887"/>
                </a:lnTo>
                <a:lnTo>
                  <a:pt x="1691482" y="185486"/>
                </a:lnTo>
                <a:lnTo>
                  <a:pt x="1687867" y="188832"/>
                </a:lnTo>
                <a:lnTo>
                  <a:pt x="1684621" y="191992"/>
                </a:lnTo>
                <a:lnTo>
                  <a:pt x="1681216" y="195032"/>
                </a:lnTo>
                <a:lnTo>
                  <a:pt x="1643271" y="210755"/>
                </a:lnTo>
                <a:lnTo>
                  <a:pt x="1600867" y="218390"/>
                </a:lnTo>
                <a:lnTo>
                  <a:pt x="1553304" y="224186"/>
                </a:lnTo>
                <a:lnTo>
                  <a:pt x="1518872" y="227777"/>
                </a:lnTo>
                <a:lnTo>
                  <a:pt x="1500871" y="229658"/>
                </a:lnTo>
                <a:lnTo>
                  <a:pt x="1443860" y="236318"/>
                </a:lnTo>
                <a:lnTo>
                  <a:pt x="1403451" y="242166"/>
                </a:lnTo>
                <a:lnTo>
                  <a:pt x="1361223" y="249663"/>
                </a:lnTo>
                <a:lnTo>
                  <a:pt x="1317261" y="259257"/>
                </a:lnTo>
                <a:lnTo>
                  <a:pt x="1271651" y="271399"/>
                </a:lnTo>
                <a:lnTo>
                  <a:pt x="1222271" y="288257"/>
                </a:lnTo>
                <a:lnTo>
                  <a:pt x="1167848" y="310592"/>
                </a:lnTo>
                <a:lnTo>
                  <a:pt x="1109626" y="336730"/>
                </a:lnTo>
                <a:lnTo>
                  <a:pt x="1048848" y="365001"/>
                </a:lnTo>
                <a:lnTo>
                  <a:pt x="1017889" y="379413"/>
                </a:lnTo>
                <a:lnTo>
                  <a:pt x="955609" y="407747"/>
                </a:lnTo>
                <a:lnTo>
                  <a:pt x="893883" y="434033"/>
                </a:lnTo>
                <a:lnTo>
                  <a:pt x="833953" y="456600"/>
                </a:lnTo>
                <a:lnTo>
                  <a:pt x="777064" y="473776"/>
                </a:lnTo>
                <a:lnTo>
                  <a:pt x="724458" y="483889"/>
                </a:lnTo>
                <a:lnTo>
                  <a:pt x="700151" y="485775"/>
                </a:lnTo>
                <a:lnTo>
                  <a:pt x="677004" y="485521"/>
                </a:lnTo>
                <a:lnTo>
                  <a:pt x="633154" y="479702"/>
                </a:lnTo>
                <a:lnTo>
                  <a:pt x="592173" y="467762"/>
                </a:lnTo>
                <a:lnTo>
                  <a:pt x="553588" y="450860"/>
                </a:lnTo>
                <a:lnTo>
                  <a:pt x="516928" y="430153"/>
                </a:lnTo>
                <a:lnTo>
                  <a:pt x="481723" y="406798"/>
                </a:lnTo>
                <a:lnTo>
                  <a:pt x="447502" y="381954"/>
                </a:lnTo>
                <a:lnTo>
                  <a:pt x="430613" y="369334"/>
                </a:lnTo>
                <a:lnTo>
                  <a:pt x="413793" y="356776"/>
                </a:lnTo>
                <a:lnTo>
                  <a:pt x="380127" y="332424"/>
                </a:lnTo>
                <a:lnTo>
                  <a:pt x="346031" y="310054"/>
                </a:lnTo>
                <a:lnTo>
                  <a:pt x="310493" y="289824"/>
                </a:lnTo>
                <a:lnTo>
                  <a:pt x="291111" y="278757"/>
                </a:lnTo>
                <a:lnTo>
                  <a:pt x="249675" y="254494"/>
                </a:lnTo>
                <a:lnTo>
                  <a:pt x="206211" y="228429"/>
                </a:lnTo>
                <a:lnTo>
                  <a:pt x="162562" y="201804"/>
                </a:lnTo>
                <a:lnTo>
                  <a:pt x="120570" y="175863"/>
                </a:lnTo>
                <a:lnTo>
                  <a:pt x="82080" y="151850"/>
                </a:lnTo>
                <a:lnTo>
                  <a:pt x="48935" y="131008"/>
                </a:lnTo>
                <a:lnTo>
                  <a:pt x="13270" y="108413"/>
                </a:lnTo>
                <a:lnTo>
                  <a:pt x="0" y="99949"/>
                </a:lnTo>
                <a:lnTo>
                  <a:pt x="0" y="85725"/>
                </a:lnTo>
              </a:path>
            </a:pathLst>
          </a:custGeom>
          <a:noFill/>
          <a:ln w="76200">
            <a:solidFill>
              <a:srgbClr val="2D2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4483" name="object 4">
            <a:extLst>
              <a:ext uri="{FF2B5EF4-FFF2-40B4-BE49-F238E27FC236}">
                <a16:creationId xmlns:a16="http://schemas.microsoft.com/office/drawing/2014/main" id="{F01E57F0-E3B4-1924-28BA-2F397E5861AD}"/>
              </a:ext>
            </a:extLst>
          </p:cNvPr>
          <p:cNvSpPr>
            <a:spLocks/>
          </p:cNvSpPr>
          <p:nvPr/>
        </p:nvSpPr>
        <p:spPr bwMode="auto">
          <a:xfrm>
            <a:off x="8715022" y="539045"/>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4484" name="object 5">
            <a:extLst>
              <a:ext uri="{FF2B5EF4-FFF2-40B4-BE49-F238E27FC236}">
                <a16:creationId xmlns:a16="http://schemas.microsoft.com/office/drawing/2014/main" id="{41E0D95F-37D6-6CC5-D7CB-D54AFB187648}"/>
              </a:ext>
            </a:extLst>
          </p:cNvPr>
          <p:cNvSpPr>
            <a:spLocks noChangeArrowheads="1"/>
          </p:cNvSpPr>
          <p:nvPr/>
        </p:nvSpPr>
        <p:spPr bwMode="auto">
          <a:xfrm>
            <a:off x="6543793" y="922867"/>
            <a:ext cx="1185333" cy="111007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4485" name="object 6">
            <a:extLst>
              <a:ext uri="{FF2B5EF4-FFF2-40B4-BE49-F238E27FC236}">
                <a16:creationId xmlns:a16="http://schemas.microsoft.com/office/drawing/2014/main" id="{E7633420-55C8-68D6-387B-0C22430FD45A}"/>
              </a:ext>
            </a:extLst>
          </p:cNvPr>
          <p:cNvSpPr>
            <a:spLocks/>
          </p:cNvSpPr>
          <p:nvPr/>
        </p:nvSpPr>
        <p:spPr bwMode="auto">
          <a:xfrm>
            <a:off x="6816608" y="1195682"/>
            <a:ext cx="639704" cy="564444"/>
          </a:xfrm>
          <a:custGeom>
            <a:avLst/>
            <a:gdLst>
              <a:gd name="T0" fmla="*/ 384381 w 539114"/>
              <a:gd name="T1" fmla="*/ 0 h 475614"/>
              <a:gd name="T2" fmla="*/ 345199 w 539114"/>
              <a:gd name="T3" fmla="*/ 3197 h 475614"/>
              <a:gd name="T4" fmla="*/ 304203 w 539114"/>
              <a:gd name="T5" fmla="*/ 11964 h 475614"/>
              <a:gd name="T6" fmla="*/ 262139 w 539114"/>
              <a:gd name="T7" fmla="*/ 26233 h 475614"/>
              <a:gd name="T8" fmla="*/ 219750 w 539114"/>
              <a:gd name="T9" fmla="*/ 45944 h 475614"/>
              <a:gd name="T10" fmla="*/ 177779 w 539114"/>
              <a:gd name="T11" fmla="*/ 71040 h 475614"/>
              <a:gd name="T12" fmla="*/ 137334 w 539114"/>
              <a:gd name="T13" fmla="*/ 101175 h 475614"/>
              <a:gd name="T14" fmla="*/ 101239 w 539114"/>
              <a:gd name="T15" fmla="*/ 134242 h 475614"/>
              <a:gd name="T16" fmla="*/ 70184 w 539114"/>
              <a:gd name="T17" fmla="*/ 169250 h 475614"/>
              <a:gd name="T18" fmla="*/ 44439 w 539114"/>
              <a:gd name="T19" fmla="*/ 205503 h 475614"/>
              <a:gd name="T20" fmla="*/ 24279 w 539114"/>
              <a:gd name="T21" fmla="*/ 242308 h 475614"/>
              <a:gd name="T22" fmla="*/ 9973 w 539114"/>
              <a:gd name="T23" fmla="*/ 278970 h 475614"/>
              <a:gd name="T24" fmla="*/ 76 w 539114"/>
              <a:gd name="T25" fmla="*/ 332167 h 475614"/>
              <a:gd name="T26" fmla="*/ 0 w 539114"/>
              <a:gd name="T27" fmla="*/ 349073 h 475614"/>
              <a:gd name="T28" fmla="*/ 1590 w 539114"/>
              <a:gd name="T29" fmla="*/ 365422 h 475614"/>
              <a:gd name="T30" fmla="*/ 16699 w 539114"/>
              <a:gd name="T31" fmla="*/ 410255 h 475614"/>
              <a:gd name="T32" fmla="*/ 47133 w 539114"/>
              <a:gd name="T33" fmla="*/ 446137 h 475614"/>
              <a:gd name="T34" fmla="*/ 89335 w 539114"/>
              <a:gd name="T35" fmla="*/ 469144 h 475614"/>
              <a:gd name="T36" fmla="*/ 140628 w 539114"/>
              <a:gd name="T37" fmla="*/ 479204 h 475614"/>
              <a:gd name="T38" fmla="*/ 159311 w 539114"/>
              <a:gd name="T39" fmla="*/ 479717 h 475614"/>
              <a:gd name="T40" fmla="*/ 178633 w 539114"/>
              <a:gd name="T41" fmla="*/ 478821 h 475614"/>
              <a:gd name="T42" fmla="*/ 218825 w 539114"/>
              <a:gd name="T43" fmla="*/ 472839 h 475614"/>
              <a:gd name="T44" fmla="*/ 260452 w 539114"/>
              <a:gd name="T45" fmla="*/ 461320 h 475614"/>
              <a:gd name="T46" fmla="*/ 302775 w 539114"/>
              <a:gd name="T47" fmla="*/ 444324 h 475614"/>
              <a:gd name="T48" fmla="*/ 345049 w 539114"/>
              <a:gd name="T49" fmla="*/ 421913 h 475614"/>
              <a:gd name="T50" fmla="*/ 386527 w 539114"/>
              <a:gd name="T51" fmla="*/ 394150 h 475614"/>
              <a:gd name="T52" fmla="*/ 425006 w 539114"/>
              <a:gd name="T53" fmla="*/ 362315 h 475614"/>
              <a:gd name="T54" fmla="*/ 458586 w 539114"/>
              <a:gd name="T55" fmla="*/ 328190 h 475614"/>
              <a:gd name="T56" fmla="*/ 486997 w 539114"/>
              <a:gd name="T57" fmla="*/ 292469 h 475614"/>
              <a:gd name="T58" fmla="*/ 509968 w 539114"/>
              <a:gd name="T59" fmla="*/ 255848 h 475614"/>
              <a:gd name="T60" fmla="*/ 527226 w 539114"/>
              <a:gd name="T61" fmla="*/ 219021 h 475614"/>
              <a:gd name="T62" fmla="*/ 541804 w 539114"/>
              <a:gd name="T63" fmla="*/ 164913 h 475614"/>
              <a:gd name="T64" fmla="*/ 543589 w 539114"/>
              <a:gd name="T65" fmla="*/ 130608 h 475614"/>
              <a:gd name="T66" fmla="*/ 541998 w 539114"/>
              <a:gd name="T67" fmla="*/ 114249 h 475614"/>
              <a:gd name="T68" fmla="*/ 526889 w 539114"/>
              <a:gd name="T69" fmla="*/ 69371 h 475614"/>
              <a:gd name="T70" fmla="*/ 496487 w 539114"/>
              <a:gd name="T71" fmla="*/ 33507 h 475614"/>
              <a:gd name="T72" fmla="*/ 454326 w 539114"/>
              <a:gd name="T73" fmla="*/ 10540 h 475614"/>
              <a:gd name="T74" fmla="*/ 403059 w 539114"/>
              <a:gd name="T75" fmla="*/ 508 h 475614"/>
              <a:gd name="T76" fmla="*/ 384381 w 539114"/>
              <a:gd name="T77" fmla="*/ 0 h 4756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9114" h="475614">
                <a:moveTo>
                  <a:pt x="381222" y="0"/>
                </a:moveTo>
                <a:lnTo>
                  <a:pt x="342362" y="3169"/>
                </a:lnTo>
                <a:lnTo>
                  <a:pt x="301703" y="11852"/>
                </a:lnTo>
                <a:lnTo>
                  <a:pt x="259984" y="25988"/>
                </a:lnTo>
                <a:lnTo>
                  <a:pt x="217944" y="45517"/>
                </a:lnTo>
                <a:lnTo>
                  <a:pt x="176319" y="70379"/>
                </a:lnTo>
                <a:lnTo>
                  <a:pt x="136205" y="100233"/>
                </a:lnTo>
                <a:lnTo>
                  <a:pt x="100407" y="132992"/>
                </a:lnTo>
                <a:lnTo>
                  <a:pt x="69607" y="167674"/>
                </a:lnTo>
                <a:lnTo>
                  <a:pt x="44075" y="203590"/>
                </a:lnTo>
                <a:lnTo>
                  <a:pt x="24079" y="240052"/>
                </a:lnTo>
                <a:lnTo>
                  <a:pt x="9889" y="276371"/>
                </a:lnTo>
                <a:lnTo>
                  <a:pt x="76" y="329074"/>
                </a:lnTo>
                <a:lnTo>
                  <a:pt x="0" y="345823"/>
                </a:lnTo>
                <a:lnTo>
                  <a:pt x="1576" y="362020"/>
                </a:lnTo>
                <a:lnTo>
                  <a:pt x="16559" y="406436"/>
                </a:lnTo>
                <a:lnTo>
                  <a:pt x="46747" y="441983"/>
                </a:lnTo>
                <a:lnTo>
                  <a:pt x="88600" y="464775"/>
                </a:lnTo>
                <a:lnTo>
                  <a:pt x="139471" y="474742"/>
                </a:lnTo>
                <a:lnTo>
                  <a:pt x="158002" y="475250"/>
                </a:lnTo>
                <a:lnTo>
                  <a:pt x="177166" y="474363"/>
                </a:lnTo>
                <a:lnTo>
                  <a:pt x="217026" y="468437"/>
                </a:lnTo>
                <a:lnTo>
                  <a:pt x="258311" y="457025"/>
                </a:lnTo>
                <a:lnTo>
                  <a:pt x="300286" y="440187"/>
                </a:lnTo>
                <a:lnTo>
                  <a:pt x="342212" y="417985"/>
                </a:lnTo>
                <a:lnTo>
                  <a:pt x="383351" y="390480"/>
                </a:lnTo>
                <a:lnTo>
                  <a:pt x="421513" y="358941"/>
                </a:lnTo>
                <a:lnTo>
                  <a:pt x="454817" y="325134"/>
                </a:lnTo>
                <a:lnTo>
                  <a:pt x="482995" y="289746"/>
                </a:lnTo>
                <a:lnTo>
                  <a:pt x="505777" y="253466"/>
                </a:lnTo>
                <a:lnTo>
                  <a:pt x="522892" y="216982"/>
                </a:lnTo>
                <a:lnTo>
                  <a:pt x="537351" y="163378"/>
                </a:lnTo>
                <a:lnTo>
                  <a:pt x="539120" y="129393"/>
                </a:lnTo>
                <a:lnTo>
                  <a:pt x="537543" y="113185"/>
                </a:lnTo>
                <a:lnTo>
                  <a:pt x="522559" y="68725"/>
                </a:lnTo>
                <a:lnTo>
                  <a:pt x="492406" y="33194"/>
                </a:lnTo>
                <a:lnTo>
                  <a:pt x="450592" y="10442"/>
                </a:lnTo>
                <a:lnTo>
                  <a:pt x="399746" y="501"/>
                </a:lnTo>
                <a:lnTo>
                  <a:pt x="3812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4486" name="object 7">
            <a:extLst>
              <a:ext uri="{FF2B5EF4-FFF2-40B4-BE49-F238E27FC236}">
                <a16:creationId xmlns:a16="http://schemas.microsoft.com/office/drawing/2014/main" id="{C86C09EF-B771-94BF-9E14-222FC51DC2A2}"/>
              </a:ext>
            </a:extLst>
          </p:cNvPr>
          <p:cNvSpPr>
            <a:spLocks noChangeArrowheads="1"/>
          </p:cNvSpPr>
          <p:nvPr/>
        </p:nvSpPr>
        <p:spPr bwMode="auto">
          <a:xfrm>
            <a:off x="5283201" y="4721579"/>
            <a:ext cx="997185" cy="126811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4487" name="object 8">
            <a:extLst>
              <a:ext uri="{FF2B5EF4-FFF2-40B4-BE49-F238E27FC236}">
                <a16:creationId xmlns:a16="http://schemas.microsoft.com/office/drawing/2014/main" id="{DBA25B74-E921-4FD4-E484-A92220169C2C}"/>
              </a:ext>
            </a:extLst>
          </p:cNvPr>
          <p:cNvSpPr>
            <a:spLocks/>
          </p:cNvSpPr>
          <p:nvPr/>
        </p:nvSpPr>
        <p:spPr bwMode="auto">
          <a:xfrm>
            <a:off x="5556015" y="4996275"/>
            <a:ext cx="451556" cy="722489"/>
          </a:xfrm>
          <a:custGeom>
            <a:avLst/>
            <a:gdLst>
              <a:gd name="T0" fmla="*/ 190500 w 381000"/>
              <a:gd name="T1" fmla="*/ 0 h 609600"/>
              <a:gd name="T2" fmla="*/ 144738 w 381000"/>
              <a:gd name="T3" fmla="*/ 8861 h 609600"/>
              <a:gd name="T4" fmla="*/ 102978 w 381000"/>
              <a:gd name="T5" fmla="*/ 34032 h 609600"/>
              <a:gd name="T6" fmla="*/ 66546 w 381000"/>
              <a:gd name="T7" fmla="*/ 73391 h 609600"/>
              <a:gd name="T8" fmla="*/ 45874 w 381000"/>
              <a:gd name="T9" fmla="*/ 106464 h 609600"/>
              <a:gd name="T10" fmla="*/ 28554 w 381000"/>
              <a:gd name="T11" fmla="*/ 144271 h 609600"/>
              <a:gd name="T12" fmla="*/ 14978 w 381000"/>
              <a:gd name="T13" fmla="*/ 186183 h 609600"/>
              <a:gd name="T14" fmla="*/ 5539 w 381000"/>
              <a:gd name="T15" fmla="*/ 231572 h 609600"/>
              <a:gd name="T16" fmla="*/ 631 w 381000"/>
              <a:gd name="T17" fmla="*/ 279809 h 609600"/>
              <a:gd name="T18" fmla="*/ 0 w 381000"/>
              <a:gd name="T19" fmla="*/ 304799 h 609600"/>
              <a:gd name="T20" fmla="*/ 631 w 381000"/>
              <a:gd name="T21" fmla="*/ 329807 h 609600"/>
              <a:gd name="T22" fmla="*/ 5539 w 381000"/>
              <a:gd name="T23" fmla="*/ 378068 h 609600"/>
              <a:gd name="T24" fmla="*/ 14978 w 381000"/>
              <a:gd name="T25" fmla="*/ 423469 h 609600"/>
              <a:gd name="T26" fmla="*/ 28554 w 381000"/>
              <a:gd name="T27" fmla="*/ 465384 h 609600"/>
              <a:gd name="T28" fmla="*/ 45874 w 381000"/>
              <a:gd name="T29" fmla="*/ 503187 h 609600"/>
              <a:gd name="T30" fmla="*/ 66546 w 381000"/>
              <a:gd name="T31" fmla="*/ 536251 h 609600"/>
              <a:gd name="T32" fmla="*/ 102978 w 381000"/>
              <a:gd name="T33" fmla="*/ 575591 h 609600"/>
              <a:gd name="T34" fmla="*/ 144738 w 381000"/>
              <a:gd name="T35" fmla="*/ 600745 h 609600"/>
              <a:gd name="T36" fmla="*/ 190500 w 381000"/>
              <a:gd name="T37" fmla="*/ 609599 h 609600"/>
              <a:gd name="T38" fmla="*/ 206133 w 381000"/>
              <a:gd name="T39" fmla="*/ 608590 h 609600"/>
              <a:gd name="T40" fmla="*/ 250740 w 381000"/>
              <a:gd name="T41" fmla="*/ 594067 h 609600"/>
              <a:gd name="T42" fmla="*/ 290879 w 381000"/>
              <a:gd name="T43" fmla="*/ 563949 h 609600"/>
              <a:gd name="T44" fmla="*/ 325231 w 381000"/>
              <a:gd name="T45" fmla="*/ 520350 h 609600"/>
              <a:gd name="T46" fmla="*/ 344265 w 381000"/>
              <a:gd name="T47" fmla="*/ 484839 h 609600"/>
              <a:gd name="T48" fmla="*/ 359750 w 381000"/>
              <a:gd name="T49" fmla="*/ 444902 h 609600"/>
              <a:gd name="T50" fmla="*/ 371295 w 381000"/>
              <a:gd name="T51" fmla="*/ 401165 h 609600"/>
              <a:gd name="T52" fmla="*/ 378508 w 381000"/>
              <a:gd name="T53" fmla="*/ 354256 h 609600"/>
              <a:gd name="T54" fmla="*/ 381000 w 381000"/>
              <a:gd name="T55" fmla="*/ 304799 h 609600"/>
              <a:gd name="T56" fmla="*/ 380369 w 381000"/>
              <a:gd name="T57" fmla="*/ 279809 h 609600"/>
              <a:gd name="T58" fmla="*/ 375467 w 381000"/>
              <a:gd name="T59" fmla="*/ 231572 h 609600"/>
              <a:gd name="T60" fmla="*/ 366039 w 381000"/>
              <a:gd name="T61" fmla="*/ 186183 h 609600"/>
              <a:gd name="T62" fmla="*/ 352476 w 381000"/>
              <a:gd name="T63" fmla="*/ 144271 h 609600"/>
              <a:gd name="T64" fmla="*/ 335167 w 381000"/>
              <a:gd name="T65" fmla="*/ 106464 h 609600"/>
              <a:gd name="T66" fmla="*/ 314505 w 381000"/>
              <a:gd name="T67" fmla="*/ 73391 h 609600"/>
              <a:gd name="T68" fmla="*/ 278077 w 381000"/>
              <a:gd name="T69" fmla="*/ 34032 h 609600"/>
              <a:gd name="T70" fmla="*/ 236303 w 381000"/>
              <a:gd name="T71" fmla="*/ 8861 h 609600"/>
              <a:gd name="T72" fmla="*/ 190500 w 381000"/>
              <a:gd name="T73" fmla="*/ 0 h 609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000" h="609600">
                <a:moveTo>
                  <a:pt x="190500" y="0"/>
                </a:moveTo>
                <a:lnTo>
                  <a:pt x="144738" y="8861"/>
                </a:lnTo>
                <a:lnTo>
                  <a:pt x="102978" y="34032"/>
                </a:lnTo>
                <a:lnTo>
                  <a:pt x="66546" y="73391"/>
                </a:lnTo>
                <a:lnTo>
                  <a:pt x="45874" y="106464"/>
                </a:lnTo>
                <a:lnTo>
                  <a:pt x="28554" y="144271"/>
                </a:lnTo>
                <a:lnTo>
                  <a:pt x="14978" y="186183"/>
                </a:lnTo>
                <a:lnTo>
                  <a:pt x="5539" y="231572"/>
                </a:lnTo>
                <a:lnTo>
                  <a:pt x="631" y="279809"/>
                </a:lnTo>
                <a:lnTo>
                  <a:pt x="0" y="304799"/>
                </a:lnTo>
                <a:lnTo>
                  <a:pt x="631" y="329807"/>
                </a:lnTo>
                <a:lnTo>
                  <a:pt x="5539" y="378068"/>
                </a:lnTo>
                <a:lnTo>
                  <a:pt x="14978" y="423469"/>
                </a:lnTo>
                <a:lnTo>
                  <a:pt x="28554" y="465384"/>
                </a:lnTo>
                <a:lnTo>
                  <a:pt x="45874" y="503187"/>
                </a:lnTo>
                <a:lnTo>
                  <a:pt x="66546" y="536251"/>
                </a:lnTo>
                <a:lnTo>
                  <a:pt x="102978" y="575591"/>
                </a:lnTo>
                <a:lnTo>
                  <a:pt x="144738" y="600745"/>
                </a:lnTo>
                <a:lnTo>
                  <a:pt x="190500" y="609599"/>
                </a:lnTo>
                <a:lnTo>
                  <a:pt x="206133" y="608590"/>
                </a:lnTo>
                <a:lnTo>
                  <a:pt x="250740" y="594067"/>
                </a:lnTo>
                <a:lnTo>
                  <a:pt x="290879" y="563949"/>
                </a:lnTo>
                <a:lnTo>
                  <a:pt x="325231" y="520350"/>
                </a:lnTo>
                <a:lnTo>
                  <a:pt x="344265" y="484839"/>
                </a:lnTo>
                <a:lnTo>
                  <a:pt x="359750" y="444902"/>
                </a:lnTo>
                <a:lnTo>
                  <a:pt x="371295" y="401165"/>
                </a:lnTo>
                <a:lnTo>
                  <a:pt x="378508" y="354256"/>
                </a:lnTo>
                <a:lnTo>
                  <a:pt x="381000" y="304799"/>
                </a:lnTo>
                <a:lnTo>
                  <a:pt x="380369" y="279809"/>
                </a:lnTo>
                <a:lnTo>
                  <a:pt x="375467" y="231572"/>
                </a:lnTo>
                <a:lnTo>
                  <a:pt x="366039" y="186183"/>
                </a:lnTo>
                <a:lnTo>
                  <a:pt x="352476" y="144271"/>
                </a:lnTo>
                <a:lnTo>
                  <a:pt x="335167" y="106464"/>
                </a:lnTo>
                <a:lnTo>
                  <a:pt x="314505" y="73391"/>
                </a:lnTo>
                <a:lnTo>
                  <a:pt x="278077" y="34032"/>
                </a:lnTo>
                <a:lnTo>
                  <a:pt x="236303" y="8861"/>
                </a:lnTo>
                <a:lnTo>
                  <a:pt x="19050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4488" name="object 9">
            <a:extLst>
              <a:ext uri="{FF2B5EF4-FFF2-40B4-BE49-F238E27FC236}">
                <a16:creationId xmlns:a16="http://schemas.microsoft.com/office/drawing/2014/main" id="{28505854-A9F2-1D0F-023E-975E0F69E67E}"/>
              </a:ext>
            </a:extLst>
          </p:cNvPr>
          <p:cNvSpPr>
            <a:spLocks noChangeArrowheads="1"/>
          </p:cNvSpPr>
          <p:nvPr/>
        </p:nvSpPr>
        <p:spPr bwMode="auto">
          <a:xfrm>
            <a:off x="5445008" y="1378186"/>
            <a:ext cx="1651941" cy="374603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4489" name="object 10">
            <a:extLst>
              <a:ext uri="{FF2B5EF4-FFF2-40B4-BE49-F238E27FC236}">
                <a16:creationId xmlns:a16="http://schemas.microsoft.com/office/drawing/2014/main" id="{2EF5D714-9B47-2392-FC15-C91E1B386412}"/>
              </a:ext>
            </a:extLst>
          </p:cNvPr>
          <p:cNvSpPr>
            <a:spLocks/>
          </p:cNvSpPr>
          <p:nvPr/>
        </p:nvSpPr>
        <p:spPr bwMode="auto">
          <a:xfrm>
            <a:off x="5723467" y="1651001"/>
            <a:ext cx="1100667" cy="3200399"/>
          </a:xfrm>
          <a:custGeom>
            <a:avLst/>
            <a:gdLst>
              <a:gd name="T0" fmla="*/ 362 w 929004"/>
              <a:gd name="T1" fmla="*/ 2638288 h 2700654"/>
              <a:gd name="T2" fmla="*/ 1109 w 929004"/>
              <a:gd name="T3" fmla="*/ 2519220 h 2700654"/>
              <a:gd name="T4" fmla="*/ 1913 w 929004"/>
              <a:gd name="T5" fmla="*/ 2401540 h 2700654"/>
              <a:gd name="T6" fmla="*/ 2831 w 929004"/>
              <a:gd name="T7" fmla="*/ 2286167 h 2700654"/>
              <a:gd name="T8" fmla="*/ 3898 w 929004"/>
              <a:gd name="T9" fmla="*/ 2174021 h 2700654"/>
              <a:gd name="T10" fmla="*/ 5150 w 929004"/>
              <a:gd name="T11" fmla="*/ 2066016 h 2700654"/>
              <a:gd name="T12" fmla="*/ 6644 w 929004"/>
              <a:gd name="T13" fmla="*/ 1963083 h 2700654"/>
              <a:gd name="T14" fmla="*/ 8408 w 929004"/>
              <a:gd name="T15" fmla="*/ 1866136 h 2700654"/>
              <a:gd name="T16" fmla="*/ 10492 w 929004"/>
              <a:gd name="T17" fmla="*/ 1776090 h 2700654"/>
              <a:gd name="T18" fmla="*/ 12946 w 929004"/>
              <a:gd name="T19" fmla="*/ 1693874 h 2700654"/>
              <a:gd name="T20" fmla="*/ 16858 w 929004"/>
              <a:gd name="T21" fmla="*/ 1588211 h 2700654"/>
              <a:gd name="T22" fmla="*/ 21002 w 929004"/>
              <a:gd name="T23" fmla="*/ 1481890 h 2700654"/>
              <a:gd name="T24" fmla="*/ 27495 w 929004"/>
              <a:gd name="T25" fmla="*/ 1385235 h 2700654"/>
              <a:gd name="T26" fmla="*/ 43388 w 929004"/>
              <a:gd name="T27" fmla="*/ 1285296 h 2700654"/>
              <a:gd name="T28" fmla="*/ 62245 w 929004"/>
              <a:gd name="T29" fmla="*/ 1206933 h 2700654"/>
              <a:gd name="T30" fmla="*/ 77298 w 929004"/>
              <a:gd name="T31" fmla="*/ 1147386 h 2700654"/>
              <a:gd name="T32" fmla="*/ 99065 w 929004"/>
              <a:gd name="T33" fmla="*/ 1071311 h 2700654"/>
              <a:gd name="T34" fmla="*/ 127800 w 929004"/>
              <a:gd name="T35" fmla="*/ 993993 h 2700654"/>
              <a:gd name="T36" fmla="*/ 168972 w 929004"/>
              <a:gd name="T37" fmla="*/ 909939 h 2700654"/>
              <a:gd name="T38" fmla="*/ 228054 w 929004"/>
              <a:gd name="T39" fmla="*/ 813652 h 2700654"/>
              <a:gd name="T40" fmla="*/ 291275 w 929004"/>
              <a:gd name="T41" fmla="*/ 726800 h 2700654"/>
              <a:gd name="T42" fmla="*/ 343216 w 929004"/>
              <a:gd name="T43" fmla="*/ 661294 h 2700654"/>
              <a:gd name="T44" fmla="*/ 400504 w 929004"/>
              <a:gd name="T45" fmla="*/ 592013 h 2700654"/>
              <a:gd name="T46" fmla="*/ 460997 w 929004"/>
              <a:gd name="T47" fmla="*/ 520924 h 2700654"/>
              <a:gd name="T48" fmla="*/ 522558 w 929004"/>
              <a:gd name="T49" fmla="*/ 449986 h 2700654"/>
              <a:gd name="T50" fmla="*/ 583051 w 929004"/>
              <a:gd name="T51" fmla="*/ 381177 h 2700654"/>
              <a:gd name="T52" fmla="*/ 640339 w 929004"/>
              <a:gd name="T53" fmla="*/ 316467 h 2700654"/>
              <a:gd name="T54" fmla="*/ 692280 w 929004"/>
              <a:gd name="T55" fmla="*/ 257819 h 2700654"/>
              <a:gd name="T56" fmla="*/ 736742 w 929004"/>
              <a:gd name="T57" fmla="*/ 207203 h 2700654"/>
              <a:gd name="T58" fmla="*/ 772569 w 929004"/>
              <a:gd name="T59" fmla="*/ 165719 h 2700654"/>
              <a:gd name="T60" fmla="*/ 818227 w 929004"/>
              <a:gd name="T61" fmla="*/ 113828 h 2700654"/>
              <a:gd name="T62" fmla="*/ 876156 w 929004"/>
              <a:gd name="T63" fmla="*/ 50785 h 2700654"/>
              <a:gd name="T64" fmla="*/ 926205 w 929004"/>
              <a:gd name="T65" fmla="*/ 309 h 2700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29004" h="2700654">
                <a:moveTo>
                  <a:pt x="0" y="2700274"/>
                </a:moveTo>
                <a:lnTo>
                  <a:pt x="362" y="2640458"/>
                </a:lnTo>
                <a:lnTo>
                  <a:pt x="731" y="2580759"/>
                </a:lnTo>
                <a:lnTo>
                  <a:pt x="1109" y="2521292"/>
                </a:lnTo>
                <a:lnTo>
                  <a:pt x="1504" y="2462172"/>
                </a:lnTo>
                <a:lnTo>
                  <a:pt x="1920" y="2403514"/>
                </a:lnTo>
                <a:lnTo>
                  <a:pt x="2363" y="2345434"/>
                </a:lnTo>
                <a:lnTo>
                  <a:pt x="2838" y="2288046"/>
                </a:lnTo>
                <a:lnTo>
                  <a:pt x="3350" y="2231465"/>
                </a:lnTo>
                <a:lnTo>
                  <a:pt x="3905" y="2175806"/>
                </a:lnTo>
                <a:lnTo>
                  <a:pt x="4508" y="2121185"/>
                </a:lnTo>
                <a:lnTo>
                  <a:pt x="5164" y="2067717"/>
                </a:lnTo>
                <a:lnTo>
                  <a:pt x="5879" y="2015516"/>
                </a:lnTo>
                <a:lnTo>
                  <a:pt x="6658" y="1964698"/>
                </a:lnTo>
                <a:lnTo>
                  <a:pt x="7506" y="1915377"/>
                </a:lnTo>
                <a:lnTo>
                  <a:pt x="8429" y="1867669"/>
                </a:lnTo>
                <a:lnTo>
                  <a:pt x="9432" y="1821690"/>
                </a:lnTo>
                <a:lnTo>
                  <a:pt x="10520" y="1777553"/>
                </a:lnTo>
                <a:lnTo>
                  <a:pt x="11699" y="1735373"/>
                </a:lnTo>
                <a:lnTo>
                  <a:pt x="12974" y="1695267"/>
                </a:lnTo>
                <a:lnTo>
                  <a:pt x="15696" y="1622027"/>
                </a:lnTo>
                <a:lnTo>
                  <a:pt x="16900" y="1589517"/>
                </a:lnTo>
                <a:lnTo>
                  <a:pt x="19033" y="1532037"/>
                </a:lnTo>
                <a:lnTo>
                  <a:pt x="21051" y="1483108"/>
                </a:lnTo>
                <a:lnTo>
                  <a:pt x="23253" y="1440929"/>
                </a:lnTo>
                <a:lnTo>
                  <a:pt x="27558" y="1386376"/>
                </a:lnTo>
                <a:lnTo>
                  <a:pt x="33967" y="1336877"/>
                </a:lnTo>
                <a:lnTo>
                  <a:pt x="43493" y="1286353"/>
                </a:lnTo>
                <a:lnTo>
                  <a:pt x="52076" y="1249099"/>
                </a:lnTo>
                <a:lnTo>
                  <a:pt x="62392" y="1207927"/>
                </a:lnTo>
                <a:lnTo>
                  <a:pt x="67471" y="1187652"/>
                </a:lnTo>
                <a:lnTo>
                  <a:pt x="77480" y="1148331"/>
                </a:lnTo>
                <a:lnTo>
                  <a:pt x="87862" y="1110074"/>
                </a:lnTo>
                <a:lnTo>
                  <a:pt x="99303" y="1072193"/>
                </a:lnTo>
                <a:lnTo>
                  <a:pt x="112490" y="1034002"/>
                </a:lnTo>
                <a:lnTo>
                  <a:pt x="128107" y="994812"/>
                </a:lnTo>
                <a:lnTo>
                  <a:pt x="146841" y="953936"/>
                </a:lnTo>
                <a:lnTo>
                  <a:pt x="169377" y="910688"/>
                </a:lnTo>
                <a:lnTo>
                  <a:pt x="196401" y="864380"/>
                </a:lnTo>
                <a:lnTo>
                  <a:pt x="228600" y="814324"/>
                </a:lnTo>
                <a:lnTo>
                  <a:pt x="268613" y="758138"/>
                </a:lnTo>
                <a:lnTo>
                  <a:pt x="291968" y="727395"/>
                </a:lnTo>
                <a:lnTo>
                  <a:pt x="317198" y="695214"/>
                </a:lnTo>
                <a:lnTo>
                  <a:pt x="344035" y="661840"/>
                </a:lnTo>
                <a:lnTo>
                  <a:pt x="372211" y="627521"/>
                </a:lnTo>
                <a:lnTo>
                  <a:pt x="401458" y="592502"/>
                </a:lnTo>
                <a:lnTo>
                  <a:pt x="431509" y="557030"/>
                </a:lnTo>
                <a:lnTo>
                  <a:pt x="462096" y="521351"/>
                </a:lnTo>
                <a:lnTo>
                  <a:pt x="492950" y="485711"/>
                </a:lnTo>
                <a:lnTo>
                  <a:pt x="523804" y="450357"/>
                </a:lnTo>
                <a:lnTo>
                  <a:pt x="554391" y="415535"/>
                </a:lnTo>
                <a:lnTo>
                  <a:pt x="584442" y="381492"/>
                </a:lnTo>
                <a:lnTo>
                  <a:pt x="613689" y="348473"/>
                </a:lnTo>
                <a:lnTo>
                  <a:pt x="641865" y="316726"/>
                </a:lnTo>
                <a:lnTo>
                  <a:pt x="668702" y="286495"/>
                </a:lnTo>
                <a:lnTo>
                  <a:pt x="693932" y="258029"/>
                </a:lnTo>
                <a:lnTo>
                  <a:pt x="717287" y="231572"/>
                </a:lnTo>
                <a:lnTo>
                  <a:pt x="738499" y="207371"/>
                </a:lnTo>
                <a:lnTo>
                  <a:pt x="757301" y="185674"/>
                </a:lnTo>
                <a:lnTo>
                  <a:pt x="774410" y="165852"/>
                </a:lnTo>
                <a:lnTo>
                  <a:pt x="790589" y="147304"/>
                </a:lnTo>
                <a:lnTo>
                  <a:pt x="820179" y="113919"/>
                </a:lnTo>
                <a:lnTo>
                  <a:pt x="846112" y="85300"/>
                </a:lnTo>
                <a:lnTo>
                  <a:pt x="878245" y="50827"/>
                </a:lnTo>
                <a:lnTo>
                  <a:pt x="908678" y="19498"/>
                </a:lnTo>
                <a:lnTo>
                  <a:pt x="928413" y="309"/>
                </a:lnTo>
                <a:lnTo>
                  <a:pt x="92875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3" name="object 4">
            <a:extLst>
              <a:ext uri="{FF2B5EF4-FFF2-40B4-BE49-F238E27FC236}">
                <a16:creationId xmlns:a16="http://schemas.microsoft.com/office/drawing/2014/main" id="{6C3E2447-E22C-1FE7-CF19-DF07DB5074FE}"/>
              </a:ext>
            </a:extLst>
          </p:cNvPr>
          <p:cNvSpPr txBox="1">
            <a:spLocks/>
          </p:cNvSpPr>
          <p:nvPr/>
        </p:nvSpPr>
        <p:spPr>
          <a:xfrm>
            <a:off x="-990600" y="6477000"/>
            <a:ext cx="5339644" cy="215444"/>
          </a:xfrm>
          <a:prstGeom prst="rect">
            <a:avLst/>
          </a:prstGeom>
        </p:spPr>
        <p:txBody>
          <a:bodyPr wrap="square" lIns="0" tIns="0" rIns="0" bIns="0" anchor="ctr">
            <a:spAutoFit/>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marL="15052" algn="ctr">
              <a:lnSpc>
                <a:spcPct val="100000"/>
              </a:lnSpc>
              <a:defRPr/>
            </a:pPr>
            <a:r>
              <a:rPr lang="en-US" sz="1400" b="1" spc="-6" dirty="0">
                <a:solidFill>
                  <a:schemeClr val="tx1"/>
                </a:solidFill>
              </a:rPr>
              <a:t>Courtesy of Dr. Suzanne Klimberg, MD</a:t>
            </a:r>
            <a:endParaRPr lang="en-US" sz="1400" b="1" dirty="0">
              <a:solidFill>
                <a:schemeClr val="tx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object 3">
            <a:extLst>
              <a:ext uri="{FF2B5EF4-FFF2-40B4-BE49-F238E27FC236}">
                <a16:creationId xmlns:a16="http://schemas.microsoft.com/office/drawing/2014/main" id="{4F00B7D8-9E97-5E1C-80B6-F79F29362DBB}"/>
              </a:ext>
            </a:extLst>
          </p:cNvPr>
          <p:cNvSpPr>
            <a:spLocks/>
          </p:cNvSpPr>
          <p:nvPr/>
        </p:nvSpPr>
        <p:spPr bwMode="auto">
          <a:xfrm>
            <a:off x="6468534" y="567268"/>
            <a:ext cx="3488267" cy="575733"/>
          </a:xfrm>
          <a:custGeom>
            <a:avLst/>
            <a:gdLst>
              <a:gd name="T0" fmla="*/ 2857500 w 2943225"/>
              <a:gd name="T1" fmla="*/ 14224 h 485775"/>
              <a:gd name="T2" fmla="*/ 2790236 w 2943225"/>
              <a:gd name="T3" fmla="*/ 26328 h 485775"/>
              <a:gd name="T4" fmla="*/ 2734246 w 2943225"/>
              <a:gd name="T5" fmla="*/ 36544 h 485775"/>
              <a:gd name="T6" fmla="*/ 2648992 w 2943225"/>
              <a:gd name="T7" fmla="*/ 50820 h 485775"/>
              <a:gd name="T8" fmla="*/ 2568444 w 2943225"/>
              <a:gd name="T9" fmla="*/ 59164 h 485775"/>
              <a:gd name="T10" fmla="*/ 2553050 w 2943225"/>
              <a:gd name="T11" fmla="*/ 58876 h 485775"/>
              <a:gd name="T12" fmla="*/ 2539468 w 2943225"/>
              <a:gd name="T13" fmla="*/ 57841 h 485775"/>
              <a:gd name="T14" fmla="*/ 2525236 w 2943225"/>
              <a:gd name="T15" fmla="*/ 56539 h 485775"/>
              <a:gd name="T16" fmla="*/ 2507889 w 2943225"/>
              <a:gd name="T17" fmla="*/ 55450 h 485775"/>
              <a:gd name="T18" fmla="*/ 2484965 w 2943225"/>
              <a:gd name="T19" fmla="*/ 55051 h 485775"/>
              <a:gd name="T20" fmla="*/ 2454000 w 2943225"/>
              <a:gd name="T21" fmla="*/ 55823 h 485775"/>
              <a:gd name="T22" fmla="*/ 2415112 w 2943225"/>
              <a:gd name="T23" fmla="*/ 57985 h 485775"/>
              <a:gd name="T24" fmla="*/ 2343508 w 2943225"/>
              <a:gd name="T25" fmla="*/ 62323 h 485775"/>
              <a:gd name="T26" fmla="*/ 2227933 w 2943225"/>
              <a:gd name="T27" fmla="*/ 69725 h 485775"/>
              <a:gd name="T28" fmla="*/ 2104528 w 2943225"/>
              <a:gd name="T29" fmla="*/ 78679 h 485775"/>
              <a:gd name="T30" fmla="*/ 1989810 w 2943225"/>
              <a:gd name="T31" fmla="*/ 88862 h 485775"/>
              <a:gd name="T32" fmla="*/ 1900301 w 2943225"/>
              <a:gd name="T33" fmla="*/ 99949 h 485775"/>
              <a:gd name="T34" fmla="*/ 1812179 w 2943225"/>
              <a:gd name="T35" fmla="*/ 121626 h 485775"/>
              <a:gd name="T36" fmla="*/ 1743953 w 2943225"/>
              <a:gd name="T37" fmla="*/ 156051 h 485775"/>
              <a:gd name="T38" fmla="*/ 1728334 w 2943225"/>
              <a:gd name="T39" fmla="*/ 164883 h 485775"/>
              <a:gd name="T40" fmla="*/ 1709838 w 2943225"/>
              <a:gd name="T41" fmla="*/ 173664 h 485775"/>
              <a:gd name="T42" fmla="*/ 1695996 w 2943225"/>
              <a:gd name="T43" fmla="*/ 181887 h 485775"/>
              <a:gd name="T44" fmla="*/ 1687867 w 2943225"/>
              <a:gd name="T45" fmla="*/ 188832 h 485775"/>
              <a:gd name="T46" fmla="*/ 1681216 w 2943225"/>
              <a:gd name="T47" fmla="*/ 195032 h 485775"/>
              <a:gd name="T48" fmla="*/ 1600867 w 2943225"/>
              <a:gd name="T49" fmla="*/ 218390 h 485775"/>
              <a:gd name="T50" fmla="*/ 1518872 w 2943225"/>
              <a:gd name="T51" fmla="*/ 227777 h 485775"/>
              <a:gd name="T52" fmla="*/ 1443860 w 2943225"/>
              <a:gd name="T53" fmla="*/ 236318 h 485775"/>
              <a:gd name="T54" fmla="*/ 1361223 w 2943225"/>
              <a:gd name="T55" fmla="*/ 249663 h 485775"/>
              <a:gd name="T56" fmla="*/ 1271651 w 2943225"/>
              <a:gd name="T57" fmla="*/ 271399 h 485775"/>
              <a:gd name="T58" fmla="*/ 1167848 w 2943225"/>
              <a:gd name="T59" fmla="*/ 310592 h 485775"/>
              <a:gd name="T60" fmla="*/ 1048848 w 2943225"/>
              <a:gd name="T61" fmla="*/ 365001 h 485775"/>
              <a:gd name="T62" fmla="*/ 955609 w 2943225"/>
              <a:gd name="T63" fmla="*/ 407747 h 485775"/>
              <a:gd name="T64" fmla="*/ 833953 w 2943225"/>
              <a:gd name="T65" fmla="*/ 456600 h 485775"/>
              <a:gd name="T66" fmla="*/ 724458 w 2943225"/>
              <a:gd name="T67" fmla="*/ 483889 h 485775"/>
              <a:gd name="T68" fmla="*/ 677004 w 2943225"/>
              <a:gd name="T69" fmla="*/ 485521 h 485775"/>
              <a:gd name="T70" fmla="*/ 592173 w 2943225"/>
              <a:gd name="T71" fmla="*/ 467762 h 485775"/>
              <a:gd name="T72" fmla="*/ 516928 w 2943225"/>
              <a:gd name="T73" fmla="*/ 430153 h 485775"/>
              <a:gd name="T74" fmla="*/ 447502 w 2943225"/>
              <a:gd name="T75" fmla="*/ 381954 h 485775"/>
              <a:gd name="T76" fmla="*/ 413793 w 2943225"/>
              <a:gd name="T77" fmla="*/ 356776 h 485775"/>
              <a:gd name="T78" fmla="*/ 346031 w 2943225"/>
              <a:gd name="T79" fmla="*/ 310054 h 485775"/>
              <a:gd name="T80" fmla="*/ 291111 w 2943225"/>
              <a:gd name="T81" fmla="*/ 278757 h 485775"/>
              <a:gd name="T82" fmla="*/ 206211 w 2943225"/>
              <a:gd name="T83" fmla="*/ 228429 h 485775"/>
              <a:gd name="T84" fmla="*/ 120570 w 2943225"/>
              <a:gd name="T85" fmla="*/ 175863 h 485775"/>
              <a:gd name="T86" fmla="*/ 48935 w 2943225"/>
              <a:gd name="T87" fmla="*/ 131008 h 485775"/>
              <a:gd name="T88" fmla="*/ 0 w 2943225"/>
              <a:gd name="T89" fmla="*/ 99949 h 485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3225" h="485775">
                <a:moveTo>
                  <a:pt x="2943225" y="0"/>
                </a:moveTo>
                <a:lnTo>
                  <a:pt x="2857500" y="14224"/>
                </a:lnTo>
                <a:lnTo>
                  <a:pt x="2815660" y="21650"/>
                </a:lnTo>
                <a:lnTo>
                  <a:pt x="2790236" y="26328"/>
                </a:lnTo>
                <a:lnTo>
                  <a:pt x="2776737" y="28814"/>
                </a:lnTo>
                <a:lnTo>
                  <a:pt x="2734246" y="36544"/>
                </a:lnTo>
                <a:lnTo>
                  <a:pt x="2690795" y="44119"/>
                </a:lnTo>
                <a:lnTo>
                  <a:pt x="2648992" y="50820"/>
                </a:lnTo>
                <a:lnTo>
                  <a:pt x="2600325" y="57150"/>
                </a:lnTo>
                <a:lnTo>
                  <a:pt x="2568444" y="59164"/>
                </a:lnTo>
                <a:lnTo>
                  <a:pt x="2560366" y="59143"/>
                </a:lnTo>
                <a:lnTo>
                  <a:pt x="2553050" y="58876"/>
                </a:lnTo>
                <a:lnTo>
                  <a:pt x="2546186" y="58422"/>
                </a:lnTo>
                <a:lnTo>
                  <a:pt x="2539468" y="57841"/>
                </a:lnTo>
                <a:lnTo>
                  <a:pt x="2532587" y="57194"/>
                </a:lnTo>
                <a:lnTo>
                  <a:pt x="2525236" y="56539"/>
                </a:lnTo>
                <a:lnTo>
                  <a:pt x="2517106" y="55938"/>
                </a:lnTo>
                <a:lnTo>
                  <a:pt x="2507889" y="55450"/>
                </a:lnTo>
                <a:lnTo>
                  <a:pt x="2497278" y="55134"/>
                </a:lnTo>
                <a:lnTo>
                  <a:pt x="2484965" y="55051"/>
                </a:lnTo>
                <a:lnTo>
                  <a:pt x="2470642" y="55261"/>
                </a:lnTo>
                <a:lnTo>
                  <a:pt x="2454000" y="55823"/>
                </a:lnTo>
                <a:lnTo>
                  <a:pt x="2434732" y="56798"/>
                </a:lnTo>
                <a:lnTo>
                  <a:pt x="2415112" y="57985"/>
                </a:lnTo>
                <a:lnTo>
                  <a:pt x="2393196" y="59305"/>
                </a:lnTo>
                <a:lnTo>
                  <a:pt x="2343508" y="62323"/>
                </a:lnTo>
                <a:lnTo>
                  <a:pt x="2287732" y="65809"/>
                </a:lnTo>
                <a:lnTo>
                  <a:pt x="2227933" y="69725"/>
                </a:lnTo>
                <a:lnTo>
                  <a:pt x="2166177" y="74028"/>
                </a:lnTo>
                <a:lnTo>
                  <a:pt x="2104528" y="78679"/>
                </a:lnTo>
                <a:lnTo>
                  <a:pt x="2045050" y="83638"/>
                </a:lnTo>
                <a:lnTo>
                  <a:pt x="1989810" y="88862"/>
                </a:lnTo>
                <a:lnTo>
                  <a:pt x="1940872" y="94313"/>
                </a:lnTo>
                <a:lnTo>
                  <a:pt x="1900301" y="99949"/>
                </a:lnTo>
                <a:lnTo>
                  <a:pt x="1859222" y="107881"/>
                </a:lnTo>
                <a:lnTo>
                  <a:pt x="1812179" y="121626"/>
                </a:lnTo>
                <a:lnTo>
                  <a:pt x="1768719" y="141520"/>
                </a:lnTo>
                <a:lnTo>
                  <a:pt x="1743953" y="156051"/>
                </a:lnTo>
                <a:lnTo>
                  <a:pt x="1736181" y="160582"/>
                </a:lnTo>
                <a:lnTo>
                  <a:pt x="1728334" y="164883"/>
                </a:lnTo>
                <a:lnTo>
                  <a:pt x="1720225" y="168908"/>
                </a:lnTo>
                <a:lnTo>
                  <a:pt x="1709838" y="173664"/>
                </a:lnTo>
                <a:lnTo>
                  <a:pt x="1701938" y="177968"/>
                </a:lnTo>
                <a:lnTo>
                  <a:pt x="1695996" y="181887"/>
                </a:lnTo>
                <a:lnTo>
                  <a:pt x="1691482" y="185486"/>
                </a:lnTo>
                <a:lnTo>
                  <a:pt x="1687867" y="188832"/>
                </a:lnTo>
                <a:lnTo>
                  <a:pt x="1684621" y="191992"/>
                </a:lnTo>
                <a:lnTo>
                  <a:pt x="1681216" y="195032"/>
                </a:lnTo>
                <a:lnTo>
                  <a:pt x="1643271" y="210755"/>
                </a:lnTo>
                <a:lnTo>
                  <a:pt x="1600867" y="218390"/>
                </a:lnTo>
                <a:lnTo>
                  <a:pt x="1553304" y="224186"/>
                </a:lnTo>
                <a:lnTo>
                  <a:pt x="1518872" y="227777"/>
                </a:lnTo>
                <a:lnTo>
                  <a:pt x="1500871" y="229658"/>
                </a:lnTo>
                <a:lnTo>
                  <a:pt x="1443860" y="236318"/>
                </a:lnTo>
                <a:lnTo>
                  <a:pt x="1403451" y="242166"/>
                </a:lnTo>
                <a:lnTo>
                  <a:pt x="1361223" y="249663"/>
                </a:lnTo>
                <a:lnTo>
                  <a:pt x="1317261" y="259257"/>
                </a:lnTo>
                <a:lnTo>
                  <a:pt x="1271651" y="271399"/>
                </a:lnTo>
                <a:lnTo>
                  <a:pt x="1222271" y="288257"/>
                </a:lnTo>
                <a:lnTo>
                  <a:pt x="1167848" y="310592"/>
                </a:lnTo>
                <a:lnTo>
                  <a:pt x="1109626" y="336730"/>
                </a:lnTo>
                <a:lnTo>
                  <a:pt x="1048848" y="365001"/>
                </a:lnTo>
                <a:lnTo>
                  <a:pt x="1017889" y="379413"/>
                </a:lnTo>
                <a:lnTo>
                  <a:pt x="955609" y="407747"/>
                </a:lnTo>
                <a:lnTo>
                  <a:pt x="893883" y="434033"/>
                </a:lnTo>
                <a:lnTo>
                  <a:pt x="833953" y="456600"/>
                </a:lnTo>
                <a:lnTo>
                  <a:pt x="777064" y="473776"/>
                </a:lnTo>
                <a:lnTo>
                  <a:pt x="724458" y="483889"/>
                </a:lnTo>
                <a:lnTo>
                  <a:pt x="700151" y="485775"/>
                </a:lnTo>
                <a:lnTo>
                  <a:pt x="677004" y="485521"/>
                </a:lnTo>
                <a:lnTo>
                  <a:pt x="633154" y="479702"/>
                </a:lnTo>
                <a:lnTo>
                  <a:pt x="592173" y="467762"/>
                </a:lnTo>
                <a:lnTo>
                  <a:pt x="553588" y="450860"/>
                </a:lnTo>
                <a:lnTo>
                  <a:pt x="516928" y="430153"/>
                </a:lnTo>
                <a:lnTo>
                  <a:pt x="481723" y="406798"/>
                </a:lnTo>
                <a:lnTo>
                  <a:pt x="447502" y="381954"/>
                </a:lnTo>
                <a:lnTo>
                  <a:pt x="430613" y="369334"/>
                </a:lnTo>
                <a:lnTo>
                  <a:pt x="413793" y="356776"/>
                </a:lnTo>
                <a:lnTo>
                  <a:pt x="380127" y="332424"/>
                </a:lnTo>
                <a:lnTo>
                  <a:pt x="346031" y="310054"/>
                </a:lnTo>
                <a:lnTo>
                  <a:pt x="310493" y="289824"/>
                </a:lnTo>
                <a:lnTo>
                  <a:pt x="291111" y="278757"/>
                </a:lnTo>
                <a:lnTo>
                  <a:pt x="249675" y="254494"/>
                </a:lnTo>
                <a:lnTo>
                  <a:pt x="206211" y="228429"/>
                </a:lnTo>
                <a:lnTo>
                  <a:pt x="162562" y="201804"/>
                </a:lnTo>
                <a:lnTo>
                  <a:pt x="120570" y="175863"/>
                </a:lnTo>
                <a:lnTo>
                  <a:pt x="82080" y="151850"/>
                </a:lnTo>
                <a:lnTo>
                  <a:pt x="48935" y="131008"/>
                </a:lnTo>
                <a:lnTo>
                  <a:pt x="13270" y="108413"/>
                </a:lnTo>
                <a:lnTo>
                  <a:pt x="0" y="99949"/>
                </a:lnTo>
                <a:lnTo>
                  <a:pt x="0" y="85725"/>
                </a:lnTo>
              </a:path>
            </a:pathLst>
          </a:custGeom>
          <a:noFill/>
          <a:ln w="76200">
            <a:solidFill>
              <a:srgbClr val="2D2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5507" name="object 4">
            <a:extLst>
              <a:ext uri="{FF2B5EF4-FFF2-40B4-BE49-F238E27FC236}">
                <a16:creationId xmlns:a16="http://schemas.microsoft.com/office/drawing/2014/main" id="{2B6D9399-A4EA-F801-9F3F-41F6658B034F}"/>
              </a:ext>
            </a:extLst>
          </p:cNvPr>
          <p:cNvSpPr>
            <a:spLocks/>
          </p:cNvSpPr>
          <p:nvPr/>
        </p:nvSpPr>
        <p:spPr bwMode="auto">
          <a:xfrm>
            <a:off x="8715022" y="539045"/>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5508" name="object 5">
            <a:extLst>
              <a:ext uri="{FF2B5EF4-FFF2-40B4-BE49-F238E27FC236}">
                <a16:creationId xmlns:a16="http://schemas.microsoft.com/office/drawing/2014/main" id="{8755EE1E-B7D1-C79E-F6AA-F2A41CD210CC}"/>
              </a:ext>
            </a:extLst>
          </p:cNvPr>
          <p:cNvSpPr>
            <a:spLocks/>
          </p:cNvSpPr>
          <p:nvPr/>
        </p:nvSpPr>
        <p:spPr bwMode="auto">
          <a:xfrm>
            <a:off x="7179733" y="990600"/>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5509" name="object 6">
            <a:extLst>
              <a:ext uri="{FF2B5EF4-FFF2-40B4-BE49-F238E27FC236}">
                <a16:creationId xmlns:a16="http://schemas.microsoft.com/office/drawing/2014/main" id="{515745DB-C118-3EBB-45CA-2DE8A4EAB151}"/>
              </a:ext>
            </a:extLst>
          </p:cNvPr>
          <p:cNvSpPr>
            <a:spLocks noChangeArrowheads="1"/>
          </p:cNvSpPr>
          <p:nvPr/>
        </p:nvSpPr>
        <p:spPr bwMode="auto">
          <a:xfrm>
            <a:off x="6543793" y="922867"/>
            <a:ext cx="1185333" cy="111007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5510" name="object 7">
            <a:extLst>
              <a:ext uri="{FF2B5EF4-FFF2-40B4-BE49-F238E27FC236}">
                <a16:creationId xmlns:a16="http://schemas.microsoft.com/office/drawing/2014/main" id="{B3CC639B-1EFC-40EA-E3B9-BB18757B96D9}"/>
              </a:ext>
            </a:extLst>
          </p:cNvPr>
          <p:cNvSpPr>
            <a:spLocks/>
          </p:cNvSpPr>
          <p:nvPr/>
        </p:nvSpPr>
        <p:spPr bwMode="auto">
          <a:xfrm>
            <a:off x="6816608" y="1195682"/>
            <a:ext cx="639704" cy="564444"/>
          </a:xfrm>
          <a:custGeom>
            <a:avLst/>
            <a:gdLst>
              <a:gd name="T0" fmla="*/ 384381 w 539114"/>
              <a:gd name="T1" fmla="*/ 0 h 475614"/>
              <a:gd name="T2" fmla="*/ 345199 w 539114"/>
              <a:gd name="T3" fmla="*/ 3197 h 475614"/>
              <a:gd name="T4" fmla="*/ 304203 w 539114"/>
              <a:gd name="T5" fmla="*/ 11964 h 475614"/>
              <a:gd name="T6" fmla="*/ 262139 w 539114"/>
              <a:gd name="T7" fmla="*/ 26233 h 475614"/>
              <a:gd name="T8" fmla="*/ 219750 w 539114"/>
              <a:gd name="T9" fmla="*/ 45944 h 475614"/>
              <a:gd name="T10" fmla="*/ 177779 w 539114"/>
              <a:gd name="T11" fmla="*/ 71040 h 475614"/>
              <a:gd name="T12" fmla="*/ 137334 w 539114"/>
              <a:gd name="T13" fmla="*/ 101175 h 475614"/>
              <a:gd name="T14" fmla="*/ 101239 w 539114"/>
              <a:gd name="T15" fmla="*/ 134242 h 475614"/>
              <a:gd name="T16" fmla="*/ 70184 w 539114"/>
              <a:gd name="T17" fmla="*/ 169250 h 475614"/>
              <a:gd name="T18" fmla="*/ 44439 w 539114"/>
              <a:gd name="T19" fmla="*/ 205503 h 475614"/>
              <a:gd name="T20" fmla="*/ 24279 w 539114"/>
              <a:gd name="T21" fmla="*/ 242308 h 475614"/>
              <a:gd name="T22" fmla="*/ 9973 w 539114"/>
              <a:gd name="T23" fmla="*/ 278970 h 475614"/>
              <a:gd name="T24" fmla="*/ 76 w 539114"/>
              <a:gd name="T25" fmla="*/ 332167 h 475614"/>
              <a:gd name="T26" fmla="*/ 0 w 539114"/>
              <a:gd name="T27" fmla="*/ 349073 h 475614"/>
              <a:gd name="T28" fmla="*/ 1590 w 539114"/>
              <a:gd name="T29" fmla="*/ 365422 h 475614"/>
              <a:gd name="T30" fmla="*/ 16699 w 539114"/>
              <a:gd name="T31" fmla="*/ 410255 h 475614"/>
              <a:gd name="T32" fmla="*/ 47133 w 539114"/>
              <a:gd name="T33" fmla="*/ 446137 h 475614"/>
              <a:gd name="T34" fmla="*/ 89335 w 539114"/>
              <a:gd name="T35" fmla="*/ 469144 h 475614"/>
              <a:gd name="T36" fmla="*/ 140628 w 539114"/>
              <a:gd name="T37" fmla="*/ 479204 h 475614"/>
              <a:gd name="T38" fmla="*/ 159311 w 539114"/>
              <a:gd name="T39" fmla="*/ 479717 h 475614"/>
              <a:gd name="T40" fmla="*/ 178633 w 539114"/>
              <a:gd name="T41" fmla="*/ 478821 h 475614"/>
              <a:gd name="T42" fmla="*/ 218825 w 539114"/>
              <a:gd name="T43" fmla="*/ 472839 h 475614"/>
              <a:gd name="T44" fmla="*/ 260452 w 539114"/>
              <a:gd name="T45" fmla="*/ 461320 h 475614"/>
              <a:gd name="T46" fmla="*/ 302775 w 539114"/>
              <a:gd name="T47" fmla="*/ 444324 h 475614"/>
              <a:gd name="T48" fmla="*/ 345049 w 539114"/>
              <a:gd name="T49" fmla="*/ 421913 h 475614"/>
              <a:gd name="T50" fmla="*/ 386527 w 539114"/>
              <a:gd name="T51" fmla="*/ 394150 h 475614"/>
              <a:gd name="T52" fmla="*/ 425006 w 539114"/>
              <a:gd name="T53" fmla="*/ 362315 h 475614"/>
              <a:gd name="T54" fmla="*/ 458586 w 539114"/>
              <a:gd name="T55" fmla="*/ 328190 h 475614"/>
              <a:gd name="T56" fmla="*/ 486997 w 539114"/>
              <a:gd name="T57" fmla="*/ 292469 h 475614"/>
              <a:gd name="T58" fmla="*/ 509968 w 539114"/>
              <a:gd name="T59" fmla="*/ 255848 h 475614"/>
              <a:gd name="T60" fmla="*/ 527226 w 539114"/>
              <a:gd name="T61" fmla="*/ 219021 h 475614"/>
              <a:gd name="T62" fmla="*/ 541804 w 539114"/>
              <a:gd name="T63" fmla="*/ 164913 h 475614"/>
              <a:gd name="T64" fmla="*/ 543589 w 539114"/>
              <a:gd name="T65" fmla="*/ 130608 h 475614"/>
              <a:gd name="T66" fmla="*/ 541998 w 539114"/>
              <a:gd name="T67" fmla="*/ 114249 h 475614"/>
              <a:gd name="T68" fmla="*/ 526889 w 539114"/>
              <a:gd name="T69" fmla="*/ 69371 h 475614"/>
              <a:gd name="T70" fmla="*/ 496487 w 539114"/>
              <a:gd name="T71" fmla="*/ 33507 h 475614"/>
              <a:gd name="T72" fmla="*/ 454326 w 539114"/>
              <a:gd name="T73" fmla="*/ 10540 h 475614"/>
              <a:gd name="T74" fmla="*/ 403059 w 539114"/>
              <a:gd name="T75" fmla="*/ 508 h 475614"/>
              <a:gd name="T76" fmla="*/ 384381 w 539114"/>
              <a:gd name="T77" fmla="*/ 0 h 4756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9114" h="475614">
                <a:moveTo>
                  <a:pt x="381222" y="0"/>
                </a:moveTo>
                <a:lnTo>
                  <a:pt x="342362" y="3169"/>
                </a:lnTo>
                <a:lnTo>
                  <a:pt x="301703" y="11852"/>
                </a:lnTo>
                <a:lnTo>
                  <a:pt x="259984" y="25988"/>
                </a:lnTo>
                <a:lnTo>
                  <a:pt x="217944" y="45517"/>
                </a:lnTo>
                <a:lnTo>
                  <a:pt x="176319" y="70379"/>
                </a:lnTo>
                <a:lnTo>
                  <a:pt x="136205" y="100233"/>
                </a:lnTo>
                <a:lnTo>
                  <a:pt x="100407" y="132992"/>
                </a:lnTo>
                <a:lnTo>
                  <a:pt x="69607" y="167674"/>
                </a:lnTo>
                <a:lnTo>
                  <a:pt x="44075" y="203590"/>
                </a:lnTo>
                <a:lnTo>
                  <a:pt x="24079" y="240052"/>
                </a:lnTo>
                <a:lnTo>
                  <a:pt x="9889" y="276371"/>
                </a:lnTo>
                <a:lnTo>
                  <a:pt x="76" y="329074"/>
                </a:lnTo>
                <a:lnTo>
                  <a:pt x="0" y="345823"/>
                </a:lnTo>
                <a:lnTo>
                  <a:pt x="1576" y="362020"/>
                </a:lnTo>
                <a:lnTo>
                  <a:pt x="16559" y="406436"/>
                </a:lnTo>
                <a:lnTo>
                  <a:pt x="46747" y="441983"/>
                </a:lnTo>
                <a:lnTo>
                  <a:pt x="88600" y="464775"/>
                </a:lnTo>
                <a:lnTo>
                  <a:pt x="139471" y="474742"/>
                </a:lnTo>
                <a:lnTo>
                  <a:pt x="158002" y="475250"/>
                </a:lnTo>
                <a:lnTo>
                  <a:pt x="177166" y="474363"/>
                </a:lnTo>
                <a:lnTo>
                  <a:pt x="217026" y="468437"/>
                </a:lnTo>
                <a:lnTo>
                  <a:pt x="258311" y="457025"/>
                </a:lnTo>
                <a:lnTo>
                  <a:pt x="300286" y="440187"/>
                </a:lnTo>
                <a:lnTo>
                  <a:pt x="342212" y="417985"/>
                </a:lnTo>
                <a:lnTo>
                  <a:pt x="383351" y="390480"/>
                </a:lnTo>
                <a:lnTo>
                  <a:pt x="421513" y="358941"/>
                </a:lnTo>
                <a:lnTo>
                  <a:pt x="454817" y="325134"/>
                </a:lnTo>
                <a:lnTo>
                  <a:pt x="482995" y="289746"/>
                </a:lnTo>
                <a:lnTo>
                  <a:pt x="505777" y="253466"/>
                </a:lnTo>
                <a:lnTo>
                  <a:pt x="522892" y="216982"/>
                </a:lnTo>
                <a:lnTo>
                  <a:pt x="537351" y="163378"/>
                </a:lnTo>
                <a:lnTo>
                  <a:pt x="539120" y="129393"/>
                </a:lnTo>
                <a:lnTo>
                  <a:pt x="537543" y="113185"/>
                </a:lnTo>
                <a:lnTo>
                  <a:pt x="522559" y="68725"/>
                </a:lnTo>
                <a:lnTo>
                  <a:pt x="492406" y="33194"/>
                </a:lnTo>
                <a:lnTo>
                  <a:pt x="450592" y="10442"/>
                </a:lnTo>
                <a:lnTo>
                  <a:pt x="399746" y="501"/>
                </a:lnTo>
                <a:lnTo>
                  <a:pt x="3812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5511" name="object 8">
            <a:extLst>
              <a:ext uri="{FF2B5EF4-FFF2-40B4-BE49-F238E27FC236}">
                <a16:creationId xmlns:a16="http://schemas.microsoft.com/office/drawing/2014/main" id="{5AB99B2E-E922-D679-AFC7-567A9AD4B086}"/>
              </a:ext>
            </a:extLst>
          </p:cNvPr>
          <p:cNvSpPr>
            <a:spLocks noChangeArrowheads="1"/>
          </p:cNvSpPr>
          <p:nvPr/>
        </p:nvSpPr>
        <p:spPr bwMode="auto">
          <a:xfrm>
            <a:off x="5283201" y="4721579"/>
            <a:ext cx="997185" cy="126811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5512" name="object 9">
            <a:extLst>
              <a:ext uri="{FF2B5EF4-FFF2-40B4-BE49-F238E27FC236}">
                <a16:creationId xmlns:a16="http://schemas.microsoft.com/office/drawing/2014/main" id="{8DD6A7DE-B501-5145-EEB0-EC08430537EA}"/>
              </a:ext>
            </a:extLst>
          </p:cNvPr>
          <p:cNvSpPr>
            <a:spLocks/>
          </p:cNvSpPr>
          <p:nvPr/>
        </p:nvSpPr>
        <p:spPr bwMode="auto">
          <a:xfrm>
            <a:off x="5556015" y="4996275"/>
            <a:ext cx="451556" cy="722489"/>
          </a:xfrm>
          <a:custGeom>
            <a:avLst/>
            <a:gdLst>
              <a:gd name="T0" fmla="*/ 190500 w 381000"/>
              <a:gd name="T1" fmla="*/ 0 h 609600"/>
              <a:gd name="T2" fmla="*/ 144738 w 381000"/>
              <a:gd name="T3" fmla="*/ 8861 h 609600"/>
              <a:gd name="T4" fmla="*/ 102978 w 381000"/>
              <a:gd name="T5" fmla="*/ 34032 h 609600"/>
              <a:gd name="T6" fmla="*/ 66546 w 381000"/>
              <a:gd name="T7" fmla="*/ 73391 h 609600"/>
              <a:gd name="T8" fmla="*/ 45874 w 381000"/>
              <a:gd name="T9" fmla="*/ 106464 h 609600"/>
              <a:gd name="T10" fmla="*/ 28554 w 381000"/>
              <a:gd name="T11" fmla="*/ 144271 h 609600"/>
              <a:gd name="T12" fmla="*/ 14978 w 381000"/>
              <a:gd name="T13" fmla="*/ 186183 h 609600"/>
              <a:gd name="T14" fmla="*/ 5539 w 381000"/>
              <a:gd name="T15" fmla="*/ 231572 h 609600"/>
              <a:gd name="T16" fmla="*/ 631 w 381000"/>
              <a:gd name="T17" fmla="*/ 279809 h 609600"/>
              <a:gd name="T18" fmla="*/ 0 w 381000"/>
              <a:gd name="T19" fmla="*/ 304799 h 609600"/>
              <a:gd name="T20" fmla="*/ 631 w 381000"/>
              <a:gd name="T21" fmla="*/ 329807 h 609600"/>
              <a:gd name="T22" fmla="*/ 5539 w 381000"/>
              <a:gd name="T23" fmla="*/ 378068 h 609600"/>
              <a:gd name="T24" fmla="*/ 14978 w 381000"/>
              <a:gd name="T25" fmla="*/ 423469 h 609600"/>
              <a:gd name="T26" fmla="*/ 28554 w 381000"/>
              <a:gd name="T27" fmla="*/ 465384 h 609600"/>
              <a:gd name="T28" fmla="*/ 45874 w 381000"/>
              <a:gd name="T29" fmla="*/ 503187 h 609600"/>
              <a:gd name="T30" fmla="*/ 66546 w 381000"/>
              <a:gd name="T31" fmla="*/ 536251 h 609600"/>
              <a:gd name="T32" fmla="*/ 102978 w 381000"/>
              <a:gd name="T33" fmla="*/ 575591 h 609600"/>
              <a:gd name="T34" fmla="*/ 144738 w 381000"/>
              <a:gd name="T35" fmla="*/ 600745 h 609600"/>
              <a:gd name="T36" fmla="*/ 190500 w 381000"/>
              <a:gd name="T37" fmla="*/ 609599 h 609600"/>
              <a:gd name="T38" fmla="*/ 206133 w 381000"/>
              <a:gd name="T39" fmla="*/ 608590 h 609600"/>
              <a:gd name="T40" fmla="*/ 250740 w 381000"/>
              <a:gd name="T41" fmla="*/ 594067 h 609600"/>
              <a:gd name="T42" fmla="*/ 290879 w 381000"/>
              <a:gd name="T43" fmla="*/ 563949 h 609600"/>
              <a:gd name="T44" fmla="*/ 325231 w 381000"/>
              <a:gd name="T45" fmla="*/ 520350 h 609600"/>
              <a:gd name="T46" fmla="*/ 344265 w 381000"/>
              <a:gd name="T47" fmla="*/ 484839 h 609600"/>
              <a:gd name="T48" fmla="*/ 359750 w 381000"/>
              <a:gd name="T49" fmla="*/ 444902 h 609600"/>
              <a:gd name="T50" fmla="*/ 371295 w 381000"/>
              <a:gd name="T51" fmla="*/ 401165 h 609600"/>
              <a:gd name="T52" fmla="*/ 378508 w 381000"/>
              <a:gd name="T53" fmla="*/ 354256 h 609600"/>
              <a:gd name="T54" fmla="*/ 381000 w 381000"/>
              <a:gd name="T55" fmla="*/ 304799 h 609600"/>
              <a:gd name="T56" fmla="*/ 380369 w 381000"/>
              <a:gd name="T57" fmla="*/ 279809 h 609600"/>
              <a:gd name="T58" fmla="*/ 375467 w 381000"/>
              <a:gd name="T59" fmla="*/ 231572 h 609600"/>
              <a:gd name="T60" fmla="*/ 366039 w 381000"/>
              <a:gd name="T61" fmla="*/ 186183 h 609600"/>
              <a:gd name="T62" fmla="*/ 352476 w 381000"/>
              <a:gd name="T63" fmla="*/ 144271 h 609600"/>
              <a:gd name="T64" fmla="*/ 335167 w 381000"/>
              <a:gd name="T65" fmla="*/ 106464 h 609600"/>
              <a:gd name="T66" fmla="*/ 314505 w 381000"/>
              <a:gd name="T67" fmla="*/ 73391 h 609600"/>
              <a:gd name="T68" fmla="*/ 278077 w 381000"/>
              <a:gd name="T69" fmla="*/ 34032 h 609600"/>
              <a:gd name="T70" fmla="*/ 236303 w 381000"/>
              <a:gd name="T71" fmla="*/ 8861 h 609600"/>
              <a:gd name="T72" fmla="*/ 190500 w 381000"/>
              <a:gd name="T73" fmla="*/ 0 h 609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000" h="609600">
                <a:moveTo>
                  <a:pt x="190500" y="0"/>
                </a:moveTo>
                <a:lnTo>
                  <a:pt x="144738" y="8861"/>
                </a:lnTo>
                <a:lnTo>
                  <a:pt x="102978" y="34032"/>
                </a:lnTo>
                <a:lnTo>
                  <a:pt x="66546" y="73391"/>
                </a:lnTo>
                <a:lnTo>
                  <a:pt x="45874" y="106464"/>
                </a:lnTo>
                <a:lnTo>
                  <a:pt x="28554" y="144271"/>
                </a:lnTo>
                <a:lnTo>
                  <a:pt x="14978" y="186183"/>
                </a:lnTo>
                <a:lnTo>
                  <a:pt x="5539" y="231572"/>
                </a:lnTo>
                <a:lnTo>
                  <a:pt x="631" y="279809"/>
                </a:lnTo>
                <a:lnTo>
                  <a:pt x="0" y="304799"/>
                </a:lnTo>
                <a:lnTo>
                  <a:pt x="631" y="329807"/>
                </a:lnTo>
                <a:lnTo>
                  <a:pt x="5539" y="378068"/>
                </a:lnTo>
                <a:lnTo>
                  <a:pt x="14978" y="423469"/>
                </a:lnTo>
                <a:lnTo>
                  <a:pt x="28554" y="465384"/>
                </a:lnTo>
                <a:lnTo>
                  <a:pt x="45874" y="503187"/>
                </a:lnTo>
                <a:lnTo>
                  <a:pt x="66546" y="536251"/>
                </a:lnTo>
                <a:lnTo>
                  <a:pt x="102978" y="575591"/>
                </a:lnTo>
                <a:lnTo>
                  <a:pt x="144738" y="600745"/>
                </a:lnTo>
                <a:lnTo>
                  <a:pt x="190500" y="609599"/>
                </a:lnTo>
                <a:lnTo>
                  <a:pt x="206133" y="608590"/>
                </a:lnTo>
                <a:lnTo>
                  <a:pt x="250740" y="594067"/>
                </a:lnTo>
                <a:lnTo>
                  <a:pt x="290879" y="563949"/>
                </a:lnTo>
                <a:lnTo>
                  <a:pt x="325231" y="520350"/>
                </a:lnTo>
                <a:lnTo>
                  <a:pt x="344265" y="484839"/>
                </a:lnTo>
                <a:lnTo>
                  <a:pt x="359750" y="444902"/>
                </a:lnTo>
                <a:lnTo>
                  <a:pt x="371295" y="401165"/>
                </a:lnTo>
                <a:lnTo>
                  <a:pt x="378508" y="354256"/>
                </a:lnTo>
                <a:lnTo>
                  <a:pt x="381000" y="304799"/>
                </a:lnTo>
                <a:lnTo>
                  <a:pt x="380369" y="279809"/>
                </a:lnTo>
                <a:lnTo>
                  <a:pt x="375467" y="231572"/>
                </a:lnTo>
                <a:lnTo>
                  <a:pt x="366039" y="186183"/>
                </a:lnTo>
                <a:lnTo>
                  <a:pt x="352476" y="144271"/>
                </a:lnTo>
                <a:lnTo>
                  <a:pt x="335167" y="106464"/>
                </a:lnTo>
                <a:lnTo>
                  <a:pt x="314505" y="73391"/>
                </a:lnTo>
                <a:lnTo>
                  <a:pt x="278077" y="34032"/>
                </a:lnTo>
                <a:lnTo>
                  <a:pt x="236303" y="8861"/>
                </a:lnTo>
                <a:lnTo>
                  <a:pt x="19050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5513" name="object 10">
            <a:extLst>
              <a:ext uri="{FF2B5EF4-FFF2-40B4-BE49-F238E27FC236}">
                <a16:creationId xmlns:a16="http://schemas.microsoft.com/office/drawing/2014/main" id="{5F87AE25-6A7C-A1E4-0809-A32E2990E74A}"/>
              </a:ext>
            </a:extLst>
          </p:cNvPr>
          <p:cNvSpPr>
            <a:spLocks noChangeArrowheads="1"/>
          </p:cNvSpPr>
          <p:nvPr/>
        </p:nvSpPr>
        <p:spPr bwMode="auto">
          <a:xfrm>
            <a:off x="5445008" y="1378186"/>
            <a:ext cx="1651941" cy="374603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5514" name="object 11">
            <a:extLst>
              <a:ext uri="{FF2B5EF4-FFF2-40B4-BE49-F238E27FC236}">
                <a16:creationId xmlns:a16="http://schemas.microsoft.com/office/drawing/2014/main" id="{95160111-6FCB-A96C-74CB-A107863311B8}"/>
              </a:ext>
            </a:extLst>
          </p:cNvPr>
          <p:cNvSpPr>
            <a:spLocks/>
          </p:cNvSpPr>
          <p:nvPr/>
        </p:nvSpPr>
        <p:spPr bwMode="auto">
          <a:xfrm>
            <a:off x="5723467" y="1651001"/>
            <a:ext cx="1100667" cy="3200399"/>
          </a:xfrm>
          <a:custGeom>
            <a:avLst/>
            <a:gdLst>
              <a:gd name="T0" fmla="*/ 362 w 929004"/>
              <a:gd name="T1" fmla="*/ 2638288 h 2700654"/>
              <a:gd name="T2" fmla="*/ 1109 w 929004"/>
              <a:gd name="T3" fmla="*/ 2519220 h 2700654"/>
              <a:gd name="T4" fmla="*/ 1913 w 929004"/>
              <a:gd name="T5" fmla="*/ 2401540 h 2700654"/>
              <a:gd name="T6" fmla="*/ 2831 w 929004"/>
              <a:gd name="T7" fmla="*/ 2286167 h 2700654"/>
              <a:gd name="T8" fmla="*/ 3898 w 929004"/>
              <a:gd name="T9" fmla="*/ 2174021 h 2700654"/>
              <a:gd name="T10" fmla="*/ 5150 w 929004"/>
              <a:gd name="T11" fmla="*/ 2066016 h 2700654"/>
              <a:gd name="T12" fmla="*/ 6644 w 929004"/>
              <a:gd name="T13" fmla="*/ 1963083 h 2700654"/>
              <a:gd name="T14" fmla="*/ 8408 w 929004"/>
              <a:gd name="T15" fmla="*/ 1866136 h 2700654"/>
              <a:gd name="T16" fmla="*/ 10492 w 929004"/>
              <a:gd name="T17" fmla="*/ 1776090 h 2700654"/>
              <a:gd name="T18" fmla="*/ 12946 w 929004"/>
              <a:gd name="T19" fmla="*/ 1693874 h 2700654"/>
              <a:gd name="T20" fmla="*/ 16858 w 929004"/>
              <a:gd name="T21" fmla="*/ 1588211 h 2700654"/>
              <a:gd name="T22" fmla="*/ 21002 w 929004"/>
              <a:gd name="T23" fmla="*/ 1481890 h 2700654"/>
              <a:gd name="T24" fmla="*/ 27495 w 929004"/>
              <a:gd name="T25" fmla="*/ 1385235 h 2700654"/>
              <a:gd name="T26" fmla="*/ 43388 w 929004"/>
              <a:gd name="T27" fmla="*/ 1285296 h 2700654"/>
              <a:gd name="T28" fmla="*/ 62245 w 929004"/>
              <a:gd name="T29" fmla="*/ 1206933 h 2700654"/>
              <a:gd name="T30" fmla="*/ 77298 w 929004"/>
              <a:gd name="T31" fmla="*/ 1147386 h 2700654"/>
              <a:gd name="T32" fmla="*/ 99065 w 929004"/>
              <a:gd name="T33" fmla="*/ 1071311 h 2700654"/>
              <a:gd name="T34" fmla="*/ 127800 w 929004"/>
              <a:gd name="T35" fmla="*/ 993993 h 2700654"/>
              <a:gd name="T36" fmla="*/ 168972 w 929004"/>
              <a:gd name="T37" fmla="*/ 909939 h 2700654"/>
              <a:gd name="T38" fmla="*/ 228054 w 929004"/>
              <a:gd name="T39" fmla="*/ 813652 h 2700654"/>
              <a:gd name="T40" fmla="*/ 291275 w 929004"/>
              <a:gd name="T41" fmla="*/ 726800 h 2700654"/>
              <a:gd name="T42" fmla="*/ 343216 w 929004"/>
              <a:gd name="T43" fmla="*/ 661294 h 2700654"/>
              <a:gd name="T44" fmla="*/ 400504 w 929004"/>
              <a:gd name="T45" fmla="*/ 592013 h 2700654"/>
              <a:gd name="T46" fmla="*/ 460997 w 929004"/>
              <a:gd name="T47" fmla="*/ 520924 h 2700654"/>
              <a:gd name="T48" fmla="*/ 522558 w 929004"/>
              <a:gd name="T49" fmla="*/ 449986 h 2700654"/>
              <a:gd name="T50" fmla="*/ 583051 w 929004"/>
              <a:gd name="T51" fmla="*/ 381177 h 2700654"/>
              <a:gd name="T52" fmla="*/ 640339 w 929004"/>
              <a:gd name="T53" fmla="*/ 316467 h 2700654"/>
              <a:gd name="T54" fmla="*/ 692280 w 929004"/>
              <a:gd name="T55" fmla="*/ 257819 h 2700654"/>
              <a:gd name="T56" fmla="*/ 736742 w 929004"/>
              <a:gd name="T57" fmla="*/ 207203 h 2700654"/>
              <a:gd name="T58" fmla="*/ 772569 w 929004"/>
              <a:gd name="T59" fmla="*/ 165719 h 2700654"/>
              <a:gd name="T60" fmla="*/ 818227 w 929004"/>
              <a:gd name="T61" fmla="*/ 113828 h 2700654"/>
              <a:gd name="T62" fmla="*/ 876156 w 929004"/>
              <a:gd name="T63" fmla="*/ 50785 h 2700654"/>
              <a:gd name="T64" fmla="*/ 926205 w 929004"/>
              <a:gd name="T65" fmla="*/ 309 h 2700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29004" h="2700654">
                <a:moveTo>
                  <a:pt x="0" y="2700274"/>
                </a:moveTo>
                <a:lnTo>
                  <a:pt x="362" y="2640458"/>
                </a:lnTo>
                <a:lnTo>
                  <a:pt x="731" y="2580759"/>
                </a:lnTo>
                <a:lnTo>
                  <a:pt x="1109" y="2521292"/>
                </a:lnTo>
                <a:lnTo>
                  <a:pt x="1504" y="2462172"/>
                </a:lnTo>
                <a:lnTo>
                  <a:pt x="1920" y="2403514"/>
                </a:lnTo>
                <a:lnTo>
                  <a:pt x="2363" y="2345434"/>
                </a:lnTo>
                <a:lnTo>
                  <a:pt x="2838" y="2288046"/>
                </a:lnTo>
                <a:lnTo>
                  <a:pt x="3350" y="2231465"/>
                </a:lnTo>
                <a:lnTo>
                  <a:pt x="3905" y="2175806"/>
                </a:lnTo>
                <a:lnTo>
                  <a:pt x="4508" y="2121185"/>
                </a:lnTo>
                <a:lnTo>
                  <a:pt x="5164" y="2067717"/>
                </a:lnTo>
                <a:lnTo>
                  <a:pt x="5879" y="2015516"/>
                </a:lnTo>
                <a:lnTo>
                  <a:pt x="6658" y="1964698"/>
                </a:lnTo>
                <a:lnTo>
                  <a:pt x="7506" y="1915377"/>
                </a:lnTo>
                <a:lnTo>
                  <a:pt x="8429" y="1867669"/>
                </a:lnTo>
                <a:lnTo>
                  <a:pt x="9432" y="1821690"/>
                </a:lnTo>
                <a:lnTo>
                  <a:pt x="10520" y="1777553"/>
                </a:lnTo>
                <a:lnTo>
                  <a:pt x="11699" y="1735373"/>
                </a:lnTo>
                <a:lnTo>
                  <a:pt x="12974" y="1695267"/>
                </a:lnTo>
                <a:lnTo>
                  <a:pt x="15696" y="1622027"/>
                </a:lnTo>
                <a:lnTo>
                  <a:pt x="16900" y="1589517"/>
                </a:lnTo>
                <a:lnTo>
                  <a:pt x="19033" y="1532037"/>
                </a:lnTo>
                <a:lnTo>
                  <a:pt x="21051" y="1483108"/>
                </a:lnTo>
                <a:lnTo>
                  <a:pt x="23253" y="1440929"/>
                </a:lnTo>
                <a:lnTo>
                  <a:pt x="27558" y="1386376"/>
                </a:lnTo>
                <a:lnTo>
                  <a:pt x="33967" y="1336877"/>
                </a:lnTo>
                <a:lnTo>
                  <a:pt x="43493" y="1286353"/>
                </a:lnTo>
                <a:lnTo>
                  <a:pt x="52076" y="1249099"/>
                </a:lnTo>
                <a:lnTo>
                  <a:pt x="62392" y="1207927"/>
                </a:lnTo>
                <a:lnTo>
                  <a:pt x="67471" y="1187652"/>
                </a:lnTo>
                <a:lnTo>
                  <a:pt x="77480" y="1148331"/>
                </a:lnTo>
                <a:lnTo>
                  <a:pt x="87862" y="1110074"/>
                </a:lnTo>
                <a:lnTo>
                  <a:pt x="99303" y="1072193"/>
                </a:lnTo>
                <a:lnTo>
                  <a:pt x="112490" y="1034002"/>
                </a:lnTo>
                <a:lnTo>
                  <a:pt x="128107" y="994812"/>
                </a:lnTo>
                <a:lnTo>
                  <a:pt x="146841" y="953936"/>
                </a:lnTo>
                <a:lnTo>
                  <a:pt x="169377" y="910688"/>
                </a:lnTo>
                <a:lnTo>
                  <a:pt x="196401" y="864380"/>
                </a:lnTo>
                <a:lnTo>
                  <a:pt x="228600" y="814324"/>
                </a:lnTo>
                <a:lnTo>
                  <a:pt x="268613" y="758138"/>
                </a:lnTo>
                <a:lnTo>
                  <a:pt x="291968" y="727395"/>
                </a:lnTo>
                <a:lnTo>
                  <a:pt x="317198" y="695214"/>
                </a:lnTo>
                <a:lnTo>
                  <a:pt x="344035" y="661840"/>
                </a:lnTo>
                <a:lnTo>
                  <a:pt x="372211" y="627521"/>
                </a:lnTo>
                <a:lnTo>
                  <a:pt x="401458" y="592502"/>
                </a:lnTo>
                <a:lnTo>
                  <a:pt x="431509" y="557030"/>
                </a:lnTo>
                <a:lnTo>
                  <a:pt x="462096" y="521351"/>
                </a:lnTo>
                <a:lnTo>
                  <a:pt x="492950" y="485711"/>
                </a:lnTo>
                <a:lnTo>
                  <a:pt x="523804" y="450357"/>
                </a:lnTo>
                <a:lnTo>
                  <a:pt x="554391" y="415535"/>
                </a:lnTo>
                <a:lnTo>
                  <a:pt x="584442" y="381492"/>
                </a:lnTo>
                <a:lnTo>
                  <a:pt x="613689" y="348473"/>
                </a:lnTo>
                <a:lnTo>
                  <a:pt x="641865" y="316726"/>
                </a:lnTo>
                <a:lnTo>
                  <a:pt x="668702" y="286495"/>
                </a:lnTo>
                <a:lnTo>
                  <a:pt x="693932" y="258029"/>
                </a:lnTo>
                <a:lnTo>
                  <a:pt x="717287" y="231572"/>
                </a:lnTo>
                <a:lnTo>
                  <a:pt x="738499" y="207371"/>
                </a:lnTo>
                <a:lnTo>
                  <a:pt x="757301" y="185674"/>
                </a:lnTo>
                <a:lnTo>
                  <a:pt x="774410" y="165852"/>
                </a:lnTo>
                <a:lnTo>
                  <a:pt x="790589" y="147304"/>
                </a:lnTo>
                <a:lnTo>
                  <a:pt x="820179" y="113919"/>
                </a:lnTo>
                <a:lnTo>
                  <a:pt x="846112" y="85300"/>
                </a:lnTo>
                <a:lnTo>
                  <a:pt x="878245" y="50827"/>
                </a:lnTo>
                <a:lnTo>
                  <a:pt x="908678" y="19498"/>
                </a:lnTo>
                <a:lnTo>
                  <a:pt x="928413" y="309"/>
                </a:lnTo>
                <a:lnTo>
                  <a:pt x="92875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2" name="object 4">
            <a:extLst>
              <a:ext uri="{FF2B5EF4-FFF2-40B4-BE49-F238E27FC236}">
                <a16:creationId xmlns:a16="http://schemas.microsoft.com/office/drawing/2014/main" id="{8ECF5FA0-A9E0-B70A-AD8B-44E22F846A79}"/>
              </a:ext>
            </a:extLst>
          </p:cNvPr>
          <p:cNvSpPr txBox="1">
            <a:spLocks/>
          </p:cNvSpPr>
          <p:nvPr/>
        </p:nvSpPr>
        <p:spPr>
          <a:xfrm>
            <a:off x="-990600" y="6477000"/>
            <a:ext cx="5339644" cy="215444"/>
          </a:xfrm>
          <a:prstGeom prst="rect">
            <a:avLst/>
          </a:prstGeom>
        </p:spPr>
        <p:txBody>
          <a:bodyPr wrap="square" lIns="0" tIns="0" rIns="0" bIns="0" anchor="ctr">
            <a:spAutoFit/>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marL="15052" algn="ctr">
              <a:lnSpc>
                <a:spcPct val="100000"/>
              </a:lnSpc>
              <a:defRPr/>
            </a:pPr>
            <a:r>
              <a:rPr lang="en-US" sz="1400" b="1" spc="-6" dirty="0">
                <a:solidFill>
                  <a:schemeClr val="tx1"/>
                </a:solidFill>
              </a:rPr>
              <a:t>Courtesy of Dr. Suzanne Klimberg, MD</a:t>
            </a:r>
            <a:endParaRPr lang="en-US" sz="1400" b="1" dirty="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object 3">
            <a:extLst>
              <a:ext uri="{FF2B5EF4-FFF2-40B4-BE49-F238E27FC236}">
                <a16:creationId xmlns:a16="http://schemas.microsoft.com/office/drawing/2014/main" id="{C267BE2B-A3E7-27BC-DDEA-8F03428491CB}"/>
              </a:ext>
            </a:extLst>
          </p:cNvPr>
          <p:cNvSpPr>
            <a:spLocks/>
          </p:cNvSpPr>
          <p:nvPr/>
        </p:nvSpPr>
        <p:spPr bwMode="auto">
          <a:xfrm>
            <a:off x="6468534" y="567268"/>
            <a:ext cx="3488267" cy="575733"/>
          </a:xfrm>
          <a:custGeom>
            <a:avLst/>
            <a:gdLst>
              <a:gd name="T0" fmla="*/ 2857500 w 2943225"/>
              <a:gd name="T1" fmla="*/ 14224 h 485775"/>
              <a:gd name="T2" fmla="*/ 2790236 w 2943225"/>
              <a:gd name="T3" fmla="*/ 26328 h 485775"/>
              <a:gd name="T4" fmla="*/ 2734246 w 2943225"/>
              <a:gd name="T5" fmla="*/ 36544 h 485775"/>
              <a:gd name="T6" fmla="*/ 2648992 w 2943225"/>
              <a:gd name="T7" fmla="*/ 50820 h 485775"/>
              <a:gd name="T8" fmla="*/ 2568444 w 2943225"/>
              <a:gd name="T9" fmla="*/ 59164 h 485775"/>
              <a:gd name="T10" fmla="*/ 2553050 w 2943225"/>
              <a:gd name="T11" fmla="*/ 58876 h 485775"/>
              <a:gd name="T12" fmla="*/ 2539468 w 2943225"/>
              <a:gd name="T13" fmla="*/ 57841 h 485775"/>
              <a:gd name="T14" fmla="*/ 2525236 w 2943225"/>
              <a:gd name="T15" fmla="*/ 56539 h 485775"/>
              <a:gd name="T16" fmla="*/ 2507889 w 2943225"/>
              <a:gd name="T17" fmla="*/ 55450 h 485775"/>
              <a:gd name="T18" fmla="*/ 2484965 w 2943225"/>
              <a:gd name="T19" fmla="*/ 55051 h 485775"/>
              <a:gd name="T20" fmla="*/ 2454000 w 2943225"/>
              <a:gd name="T21" fmla="*/ 55823 h 485775"/>
              <a:gd name="T22" fmla="*/ 2415112 w 2943225"/>
              <a:gd name="T23" fmla="*/ 57985 h 485775"/>
              <a:gd name="T24" fmla="*/ 2343508 w 2943225"/>
              <a:gd name="T25" fmla="*/ 62323 h 485775"/>
              <a:gd name="T26" fmla="*/ 2227933 w 2943225"/>
              <a:gd name="T27" fmla="*/ 69725 h 485775"/>
              <a:gd name="T28" fmla="*/ 2104528 w 2943225"/>
              <a:gd name="T29" fmla="*/ 78679 h 485775"/>
              <a:gd name="T30" fmla="*/ 1989810 w 2943225"/>
              <a:gd name="T31" fmla="*/ 88862 h 485775"/>
              <a:gd name="T32" fmla="*/ 1900301 w 2943225"/>
              <a:gd name="T33" fmla="*/ 99949 h 485775"/>
              <a:gd name="T34" fmla="*/ 1812179 w 2943225"/>
              <a:gd name="T35" fmla="*/ 121626 h 485775"/>
              <a:gd name="T36" fmla="*/ 1743953 w 2943225"/>
              <a:gd name="T37" fmla="*/ 156051 h 485775"/>
              <a:gd name="T38" fmla="*/ 1728334 w 2943225"/>
              <a:gd name="T39" fmla="*/ 164883 h 485775"/>
              <a:gd name="T40" fmla="*/ 1709838 w 2943225"/>
              <a:gd name="T41" fmla="*/ 173664 h 485775"/>
              <a:gd name="T42" fmla="*/ 1695996 w 2943225"/>
              <a:gd name="T43" fmla="*/ 181887 h 485775"/>
              <a:gd name="T44" fmla="*/ 1687867 w 2943225"/>
              <a:gd name="T45" fmla="*/ 188832 h 485775"/>
              <a:gd name="T46" fmla="*/ 1681216 w 2943225"/>
              <a:gd name="T47" fmla="*/ 195032 h 485775"/>
              <a:gd name="T48" fmla="*/ 1600867 w 2943225"/>
              <a:gd name="T49" fmla="*/ 218390 h 485775"/>
              <a:gd name="T50" fmla="*/ 1518872 w 2943225"/>
              <a:gd name="T51" fmla="*/ 227777 h 485775"/>
              <a:gd name="T52" fmla="*/ 1443860 w 2943225"/>
              <a:gd name="T53" fmla="*/ 236318 h 485775"/>
              <a:gd name="T54" fmla="*/ 1361223 w 2943225"/>
              <a:gd name="T55" fmla="*/ 249663 h 485775"/>
              <a:gd name="T56" fmla="*/ 1271651 w 2943225"/>
              <a:gd name="T57" fmla="*/ 271399 h 485775"/>
              <a:gd name="T58" fmla="*/ 1167848 w 2943225"/>
              <a:gd name="T59" fmla="*/ 310592 h 485775"/>
              <a:gd name="T60" fmla="*/ 1048848 w 2943225"/>
              <a:gd name="T61" fmla="*/ 365001 h 485775"/>
              <a:gd name="T62" fmla="*/ 955609 w 2943225"/>
              <a:gd name="T63" fmla="*/ 407747 h 485775"/>
              <a:gd name="T64" fmla="*/ 833953 w 2943225"/>
              <a:gd name="T65" fmla="*/ 456600 h 485775"/>
              <a:gd name="T66" fmla="*/ 724458 w 2943225"/>
              <a:gd name="T67" fmla="*/ 483889 h 485775"/>
              <a:gd name="T68" fmla="*/ 677004 w 2943225"/>
              <a:gd name="T69" fmla="*/ 485521 h 485775"/>
              <a:gd name="T70" fmla="*/ 592173 w 2943225"/>
              <a:gd name="T71" fmla="*/ 467762 h 485775"/>
              <a:gd name="T72" fmla="*/ 516928 w 2943225"/>
              <a:gd name="T73" fmla="*/ 430153 h 485775"/>
              <a:gd name="T74" fmla="*/ 447502 w 2943225"/>
              <a:gd name="T75" fmla="*/ 381954 h 485775"/>
              <a:gd name="T76" fmla="*/ 413793 w 2943225"/>
              <a:gd name="T77" fmla="*/ 356776 h 485775"/>
              <a:gd name="T78" fmla="*/ 346031 w 2943225"/>
              <a:gd name="T79" fmla="*/ 310054 h 485775"/>
              <a:gd name="T80" fmla="*/ 291111 w 2943225"/>
              <a:gd name="T81" fmla="*/ 278757 h 485775"/>
              <a:gd name="T82" fmla="*/ 206211 w 2943225"/>
              <a:gd name="T83" fmla="*/ 228429 h 485775"/>
              <a:gd name="T84" fmla="*/ 120570 w 2943225"/>
              <a:gd name="T85" fmla="*/ 175863 h 485775"/>
              <a:gd name="T86" fmla="*/ 48935 w 2943225"/>
              <a:gd name="T87" fmla="*/ 131008 h 485775"/>
              <a:gd name="T88" fmla="*/ 0 w 2943225"/>
              <a:gd name="T89" fmla="*/ 99949 h 485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3225" h="485775">
                <a:moveTo>
                  <a:pt x="2943225" y="0"/>
                </a:moveTo>
                <a:lnTo>
                  <a:pt x="2857500" y="14224"/>
                </a:lnTo>
                <a:lnTo>
                  <a:pt x="2815660" y="21650"/>
                </a:lnTo>
                <a:lnTo>
                  <a:pt x="2790236" y="26328"/>
                </a:lnTo>
                <a:lnTo>
                  <a:pt x="2776737" y="28814"/>
                </a:lnTo>
                <a:lnTo>
                  <a:pt x="2734246" y="36544"/>
                </a:lnTo>
                <a:lnTo>
                  <a:pt x="2690795" y="44119"/>
                </a:lnTo>
                <a:lnTo>
                  <a:pt x="2648992" y="50820"/>
                </a:lnTo>
                <a:lnTo>
                  <a:pt x="2600325" y="57150"/>
                </a:lnTo>
                <a:lnTo>
                  <a:pt x="2568444" y="59164"/>
                </a:lnTo>
                <a:lnTo>
                  <a:pt x="2560366" y="59143"/>
                </a:lnTo>
                <a:lnTo>
                  <a:pt x="2553050" y="58876"/>
                </a:lnTo>
                <a:lnTo>
                  <a:pt x="2546186" y="58422"/>
                </a:lnTo>
                <a:lnTo>
                  <a:pt x="2539468" y="57841"/>
                </a:lnTo>
                <a:lnTo>
                  <a:pt x="2532587" y="57194"/>
                </a:lnTo>
                <a:lnTo>
                  <a:pt x="2525236" y="56539"/>
                </a:lnTo>
                <a:lnTo>
                  <a:pt x="2517106" y="55938"/>
                </a:lnTo>
                <a:lnTo>
                  <a:pt x="2507889" y="55450"/>
                </a:lnTo>
                <a:lnTo>
                  <a:pt x="2497278" y="55134"/>
                </a:lnTo>
                <a:lnTo>
                  <a:pt x="2484965" y="55051"/>
                </a:lnTo>
                <a:lnTo>
                  <a:pt x="2470642" y="55261"/>
                </a:lnTo>
                <a:lnTo>
                  <a:pt x="2454000" y="55823"/>
                </a:lnTo>
                <a:lnTo>
                  <a:pt x="2434732" y="56798"/>
                </a:lnTo>
                <a:lnTo>
                  <a:pt x="2415112" y="57985"/>
                </a:lnTo>
                <a:lnTo>
                  <a:pt x="2393196" y="59305"/>
                </a:lnTo>
                <a:lnTo>
                  <a:pt x="2343508" y="62323"/>
                </a:lnTo>
                <a:lnTo>
                  <a:pt x="2287732" y="65809"/>
                </a:lnTo>
                <a:lnTo>
                  <a:pt x="2227933" y="69725"/>
                </a:lnTo>
                <a:lnTo>
                  <a:pt x="2166177" y="74028"/>
                </a:lnTo>
                <a:lnTo>
                  <a:pt x="2104528" y="78679"/>
                </a:lnTo>
                <a:lnTo>
                  <a:pt x="2045050" y="83638"/>
                </a:lnTo>
                <a:lnTo>
                  <a:pt x="1989810" y="88862"/>
                </a:lnTo>
                <a:lnTo>
                  <a:pt x="1940872" y="94313"/>
                </a:lnTo>
                <a:lnTo>
                  <a:pt x="1900301" y="99949"/>
                </a:lnTo>
                <a:lnTo>
                  <a:pt x="1859222" y="107881"/>
                </a:lnTo>
                <a:lnTo>
                  <a:pt x="1812179" y="121626"/>
                </a:lnTo>
                <a:lnTo>
                  <a:pt x="1768719" y="141520"/>
                </a:lnTo>
                <a:lnTo>
                  <a:pt x="1743953" y="156051"/>
                </a:lnTo>
                <a:lnTo>
                  <a:pt x="1736181" y="160582"/>
                </a:lnTo>
                <a:lnTo>
                  <a:pt x="1728334" y="164883"/>
                </a:lnTo>
                <a:lnTo>
                  <a:pt x="1720225" y="168908"/>
                </a:lnTo>
                <a:lnTo>
                  <a:pt x="1709838" y="173664"/>
                </a:lnTo>
                <a:lnTo>
                  <a:pt x="1701938" y="177968"/>
                </a:lnTo>
                <a:lnTo>
                  <a:pt x="1695996" y="181887"/>
                </a:lnTo>
                <a:lnTo>
                  <a:pt x="1691482" y="185486"/>
                </a:lnTo>
                <a:lnTo>
                  <a:pt x="1687867" y="188832"/>
                </a:lnTo>
                <a:lnTo>
                  <a:pt x="1684621" y="191992"/>
                </a:lnTo>
                <a:lnTo>
                  <a:pt x="1681216" y="195032"/>
                </a:lnTo>
                <a:lnTo>
                  <a:pt x="1643271" y="210755"/>
                </a:lnTo>
                <a:lnTo>
                  <a:pt x="1600867" y="218390"/>
                </a:lnTo>
                <a:lnTo>
                  <a:pt x="1553304" y="224186"/>
                </a:lnTo>
                <a:lnTo>
                  <a:pt x="1518872" y="227777"/>
                </a:lnTo>
                <a:lnTo>
                  <a:pt x="1500871" y="229658"/>
                </a:lnTo>
                <a:lnTo>
                  <a:pt x="1443860" y="236318"/>
                </a:lnTo>
                <a:lnTo>
                  <a:pt x="1403451" y="242166"/>
                </a:lnTo>
                <a:lnTo>
                  <a:pt x="1361223" y="249663"/>
                </a:lnTo>
                <a:lnTo>
                  <a:pt x="1317261" y="259257"/>
                </a:lnTo>
                <a:lnTo>
                  <a:pt x="1271651" y="271399"/>
                </a:lnTo>
                <a:lnTo>
                  <a:pt x="1222271" y="288257"/>
                </a:lnTo>
                <a:lnTo>
                  <a:pt x="1167848" y="310592"/>
                </a:lnTo>
                <a:lnTo>
                  <a:pt x="1109626" y="336730"/>
                </a:lnTo>
                <a:lnTo>
                  <a:pt x="1048848" y="365001"/>
                </a:lnTo>
                <a:lnTo>
                  <a:pt x="1017889" y="379413"/>
                </a:lnTo>
                <a:lnTo>
                  <a:pt x="955609" y="407747"/>
                </a:lnTo>
                <a:lnTo>
                  <a:pt x="893883" y="434033"/>
                </a:lnTo>
                <a:lnTo>
                  <a:pt x="833953" y="456600"/>
                </a:lnTo>
                <a:lnTo>
                  <a:pt x="777064" y="473776"/>
                </a:lnTo>
                <a:lnTo>
                  <a:pt x="724458" y="483889"/>
                </a:lnTo>
                <a:lnTo>
                  <a:pt x="700151" y="485775"/>
                </a:lnTo>
                <a:lnTo>
                  <a:pt x="677004" y="485521"/>
                </a:lnTo>
                <a:lnTo>
                  <a:pt x="633154" y="479702"/>
                </a:lnTo>
                <a:lnTo>
                  <a:pt x="592173" y="467762"/>
                </a:lnTo>
                <a:lnTo>
                  <a:pt x="553588" y="450860"/>
                </a:lnTo>
                <a:lnTo>
                  <a:pt x="516928" y="430153"/>
                </a:lnTo>
                <a:lnTo>
                  <a:pt x="481723" y="406798"/>
                </a:lnTo>
                <a:lnTo>
                  <a:pt x="447502" y="381954"/>
                </a:lnTo>
                <a:lnTo>
                  <a:pt x="430613" y="369334"/>
                </a:lnTo>
                <a:lnTo>
                  <a:pt x="413793" y="356776"/>
                </a:lnTo>
                <a:lnTo>
                  <a:pt x="380127" y="332424"/>
                </a:lnTo>
                <a:lnTo>
                  <a:pt x="346031" y="310054"/>
                </a:lnTo>
                <a:lnTo>
                  <a:pt x="310493" y="289824"/>
                </a:lnTo>
                <a:lnTo>
                  <a:pt x="291111" y="278757"/>
                </a:lnTo>
                <a:lnTo>
                  <a:pt x="249675" y="254494"/>
                </a:lnTo>
                <a:lnTo>
                  <a:pt x="206211" y="228429"/>
                </a:lnTo>
                <a:lnTo>
                  <a:pt x="162562" y="201804"/>
                </a:lnTo>
                <a:lnTo>
                  <a:pt x="120570" y="175863"/>
                </a:lnTo>
                <a:lnTo>
                  <a:pt x="82080" y="151850"/>
                </a:lnTo>
                <a:lnTo>
                  <a:pt x="48935" y="131008"/>
                </a:lnTo>
                <a:lnTo>
                  <a:pt x="13270" y="108413"/>
                </a:lnTo>
                <a:lnTo>
                  <a:pt x="0" y="99949"/>
                </a:lnTo>
                <a:lnTo>
                  <a:pt x="0" y="85725"/>
                </a:lnTo>
              </a:path>
            </a:pathLst>
          </a:custGeom>
          <a:noFill/>
          <a:ln w="76200">
            <a:solidFill>
              <a:srgbClr val="2D2DC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6531" name="object 4">
            <a:extLst>
              <a:ext uri="{FF2B5EF4-FFF2-40B4-BE49-F238E27FC236}">
                <a16:creationId xmlns:a16="http://schemas.microsoft.com/office/drawing/2014/main" id="{DC62BD09-B1BB-BCE0-9D62-25A564D9592C}"/>
              </a:ext>
            </a:extLst>
          </p:cNvPr>
          <p:cNvSpPr>
            <a:spLocks/>
          </p:cNvSpPr>
          <p:nvPr/>
        </p:nvSpPr>
        <p:spPr bwMode="auto">
          <a:xfrm>
            <a:off x="8715022" y="539045"/>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6532" name="object 5">
            <a:extLst>
              <a:ext uri="{FF2B5EF4-FFF2-40B4-BE49-F238E27FC236}">
                <a16:creationId xmlns:a16="http://schemas.microsoft.com/office/drawing/2014/main" id="{A31D1C6E-B8FF-BF15-1FAC-E26AD271BAA5}"/>
              </a:ext>
            </a:extLst>
          </p:cNvPr>
          <p:cNvSpPr>
            <a:spLocks/>
          </p:cNvSpPr>
          <p:nvPr/>
        </p:nvSpPr>
        <p:spPr bwMode="auto">
          <a:xfrm>
            <a:off x="7179733" y="990600"/>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6533" name="object 6">
            <a:extLst>
              <a:ext uri="{FF2B5EF4-FFF2-40B4-BE49-F238E27FC236}">
                <a16:creationId xmlns:a16="http://schemas.microsoft.com/office/drawing/2014/main" id="{64A072CE-6C76-3A5B-219D-C391EA2FCCC9}"/>
              </a:ext>
            </a:extLst>
          </p:cNvPr>
          <p:cNvSpPr>
            <a:spLocks/>
          </p:cNvSpPr>
          <p:nvPr/>
        </p:nvSpPr>
        <p:spPr bwMode="auto">
          <a:xfrm>
            <a:off x="6096000" y="539045"/>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6534" name="object 7">
            <a:extLst>
              <a:ext uri="{FF2B5EF4-FFF2-40B4-BE49-F238E27FC236}">
                <a16:creationId xmlns:a16="http://schemas.microsoft.com/office/drawing/2014/main" id="{281737F5-672B-9507-A149-D375FD4012EC}"/>
              </a:ext>
            </a:extLst>
          </p:cNvPr>
          <p:cNvSpPr>
            <a:spLocks noChangeArrowheads="1"/>
          </p:cNvSpPr>
          <p:nvPr/>
        </p:nvSpPr>
        <p:spPr bwMode="auto">
          <a:xfrm>
            <a:off x="6543793" y="922867"/>
            <a:ext cx="1185333" cy="1110074"/>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6535" name="object 8">
            <a:extLst>
              <a:ext uri="{FF2B5EF4-FFF2-40B4-BE49-F238E27FC236}">
                <a16:creationId xmlns:a16="http://schemas.microsoft.com/office/drawing/2014/main" id="{CCC4C839-8102-2C69-75E6-98D7A921784B}"/>
              </a:ext>
            </a:extLst>
          </p:cNvPr>
          <p:cNvSpPr>
            <a:spLocks/>
          </p:cNvSpPr>
          <p:nvPr/>
        </p:nvSpPr>
        <p:spPr bwMode="auto">
          <a:xfrm>
            <a:off x="6816608" y="1195682"/>
            <a:ext cx="639704" cy="564444"/>
          </a:xfrm>
          <a:custGeom>
            <a:avLst/>
            <a:gdLst>
              <a:gd name="T0" fmla="*/ 384381 w 539114"/>
              <a:gd name="T1" fmla="*/ 0 h 475614"/>
              <a:gd name="T2" fmla="*/ 345199 w 539114"/>
              <a:gd name="T3" fmla="*/ 3197 h 475614"/>
              <a:gd name="T4" fmla="*/ 304203 w 539114"/>
              <a:gd name="T5" fmla="*/ 11964 h 475614"/>
              <a:gd name="T6" fmla="*/ 262139 w 539114"/>
              <a:gd name="T7" fmla="*/ 26233 h 475614"/>
              <a:gd name="T8" fmla="*/ 219750 w 539114"/>
              <a:gd name="T9" fmla="*/ 45944 h 475614"/>
              <a:gd name="T10" fmla="*/ 177779 w 539114"/>
              <a:gd name="T11" fmla="*/ 71040 h 475614"/>
              <a:gd name="T12" fmla="*/ 137334 w 539114"/>
              <a:gd name="T13" fmla="*/ 101175 h 475614"/>
              <a:gd name="T14" fmla="*/ 101239 w 539114"/>
              <a:gd name="T15" fmla="*/ 134242 h 475614"/>
              <a:gd name="T16" fmla="*/ 70184 w 539114"/>
              <a:gd name="T17" fmla="*/ 169250 h 475614"/>
              <a:gd name="T18" fmla="*/ 44439 w 539114"/>
              <a:gd name="T19" fmla="*/ 205503 h 475614"/>
              <a:gd name="T20" fmla="*/ 24279 w 539114"/>
              <a:gd name="T21" fmla="*/ 242308 h 475614"/>
              <a:gd name="T22" fmla="*/ 9973 w 539114"/>
              <a:gd name="T23" fmla="*/ 278970 h 475614"/>
              <a:gd name="T24" fmla="*/ 76 w 539114"/>
              <a:gd name="T25" fmla="*/ 332167 h 475614"/>
              <a:gd name="T26" fmla="*/ 0 w 539114"/>
              <a:gd name="T27" fmla="*/ 349073 h 475614"/>
              <a:gd name="T28" fmla="*/ 1590 w 539114"/>
              <a:gd name="T29" fmla="*/ 365422 h 475614"/>
              <a:gd name="T30" fmla="*/ 16699 w 539114"/>
              <a:gd name="T31" fmla="*/ 410255 h 475614"/>
              <a:gd name="T32" fmla="*/ 47133 w 539114"/>
              <a:gd name="T33" fmla="*/ 446137 h 475614"/>
              <a:gd name="T34" fmla="*/ 89335 w 539114"/>
              <a:gd name="T35" fmla="*/ 469144 h 475614"/>
              <a:gd name="T36" fmla="*/ 140628 w 539114"/>
              <a:gd name="T37" fmla="*/ 479204 h 475614"/>
              <a:gd name="T38" fmla="*/ 159311 w 539114"/>
              <a:gd name="T39" fmla="*/ 479717 h 475614"/>
              <a:gd name="T40" fmla="*/ 178633 w 539114"/>
              <a:gd name="T41" fmla="*/ 478821 h 475614"/>
              <a:gd name="T42" fmla="*/ 218825 w 539114"/>
              <a:gd name="T43" fmla="*/ 472839 h 475614"/>
              <a:gd name="T44" fmla="*/ 260452 w 539114"/>
              <a:gd name="T45" fmla="*/ 461320 h 475614"/>
              <a:gd name="T46" fmla="*/ 302775 w 539114"/>
              <a:gd name="T47" fmla="*/ 444324 h 475614"/>
              <a:gd name="T48" fmla="*/ 345049 w 539114"/>
              <a:gd name="T49" fmla="*/ 421913 h 475614"/>
              <a:gd name="T50" fmla="*/ 386527 w 539114"/>
              <a:gd name="T51" fmla="*/ 394150 h 475614"/>
              <a:gd name="T52" fmla="*/ 425006 w 539114"/>
              <a:gd name="T53" fmla="*/ 362315 h 475614"/>
              <a:gd name="T54" fmla="*/ 458586 w 539114"/>
              <a:gd name="T55" fmla="*/ 328190 h 475614"/>
              <a:gd name="T56" fmla="*/ 486997 w 539114"/>
              <a:gd name="T57" fmla="*/ 292469 h 475614"/>
              <a:gd name="T58" fmla="*/ 509968 w 539114"/>
              <a:gd name="T59" fmla="*/ 255848 h 475614"/>
              <a:gd name="T60" fmla="*/ 527226 w 539114"/>
              <a:gd name="T61" fmla="*/ 219021 h 475614"/>
              <a:gd name="T62" fmla="*/ 541804 w 539114"/>
              <a:gd name="T63" fmla="*/ 164913 h 475614"/>
              <a:gd name="T64" fmla="*/ 543589 w 539114"/>
              <a:gd name="T65" fmla="*/ 130608 h 475614"/>
              <a:gd name="T66" fmla="*/ 541998 w 539114"/>
              <a:gd name="T67" fmla="*/ 114249 h 475614"/>
              <a:gd name="T68" fmla="*/ 526889 w 539114"/>
              <a:gd name="T69" fmla="*/ 69371 h 475614"/>
              <a:gd name="T70" fmla="*/ 496487 w 539114"/>
              <a:gd name="T71" fmla="*/ 33507 h 475614"/>
              <a:gd name="T72" fmla="*/ 454326 w 539114"/>
              <a:gd name="T73" fmla="*/ 10540 h 475614"/>
              <a:gd name="T74" fmla="*/ 403059 w 539114"/>
              <a:gd name="T75" fmla="*/ 508 h 475614"/>
              <a:gd name="T76" fmla="*/ 384381 w 539114"/>
              <a:gd name="T77" fmla="*/ 0 h 4756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9114" h="475614">
                <a:moveTo>
                  <a:pt x="381222" y="0"/>
                </a:moveTo>
                <a:lnTo>
                  <a:pt x="342362" y="3169"/>
                </a:lnTo>
                <a:lnTo>
                  <a:pt x="301703" y="11852"/>
                </a:lnTo>
                <a:lnTo>
                  <a:pt x="259984" y="25988"/>
                </a:lnTo>
                <a:lnTo>
                  <a:pt x="217944" y="45517"/>
                </a:lnTo>
                <a:lnTo>
                  <a:pt x="176319" y="70379"/>
                </a:lnTo>
                <a:lnTo>
                  <a:pt x="136205" y="100233"/>
                </a:lnTo>
                <a:lnTo>
                  <a:pt x="100407" y="132992"/>
                </a:lnTo>
                <a:lnTo>
                  <a:pt x="69607" y="167674"/>
                </a:lnTo>
                <a:lnTo>
                  <a:pt x="44075" y="203590"/>
                </a:lnTo>
                <a:lnTo>
                  <a:pt x="24079" y="240052"/>
                </a:lnTo>
                <a:lnTo>
                  <a:pt x="9889" y="276371"/>
                </a:lnTo>
                <a:lnTo>
                  <a:pt x="76" y="329074"/>
                </a:lnTo>
                <a:lnTo>
                  <a:pt x="0" y="345823"/>
                </a:lnTo>
                <a:lnTo>
                  <a:pt x="1576" y="362020"/>
                </a:lnTo>
                <a:lnTo>
                  <a:pt x="16559" y="406436"/>
                </a:lnTo>
                <a:lnTo>
                  <a:pt x="46747" y="441983"/>
                </a:lnTo>
                <a:lnTo>
                  <a:pt x="88600" y="464775"/>
                </a:lnTo>
                <a:lnTo>
                  <a:pt x="139471" y="474742"/>
                </a:lnTo>
                <a:lnTo>
                  <a:pt x="158002" y="475250"/>
                </a:lnTo>
                <a:lnTo>
                  <a:pt x="177166" y="474363"/>
                </a:lnTo>
                <a:lnTo>
                  <a:pt x="217026" y="468437"/>
                </a:lnTo>
                <a:lnTo>
                  <a:pt x="258311" y="457025"/>
                </a:lnTo>
                <a:lnTo>
                  <a:pt x="300286" y="440187"/>
                </a:lnTo>
                <a:lnTo>
                  <a:pt x="342212" y="417985"/>
                </a:lnTo>
                <a:lnTo>
                  <a:pt x="383351" y="390480"/>
                </a:lnTo>
                <a:lnTo>
                  <a:pt x="421513" y="358941"/>
                </a:lnTo>
                <a:lnTo>
                  <a:pt x="454817" y="325134"/>
                </a:lnTo>
                <a:lnTo>
                  <a:pt x="482995" y="289746"/>
                </a:lnTo>
                <a:lnTo>
                  <a:pt x="505777" y="253466"/>
                </a:lnTo>
                <a:lnTo>
                  <a:pt x="522892" y="216982"/>
                </a:lnTo>
                <a:lnTo>
                  <a:pt x="537351" y="163378"/>
                </a:lnTo>
                <a:lnTo>
                  <a:pt x="539120" y="129393"/>
                </a:lnTo>
                <a:lnTo>
                  <a:pt x="537543" y="113185"/>
                </a:lnTo>
                <a:lnTo>
                  <a:pt x="522559" y="68725"/>
                </a:lnTo>
                <a:lnTo>
                  <a:pt x="492406" y="33194"/>
                </a:lnTo>
                <a:lnTo>
                  <a:pt x="450592" y="10442"/>
                </a:lnTo>
                <a:lnTo>
                  <a:pt x="399746" y="501"/>
                </a:lnTo>
                <a:lnTo>
                  <a:pt x="38122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6536" name="object 9">
            <a:extLst>
              <a:ext uri="{FF2B5EF4-FFF2-40B4-BE49-F238E27FC236}">
                <a16:creationId xmlns:a16="http://schemas.microsoft.com/office/drawing/2014/main" id="{078AE667-9107-AA23-FC0C-EF5BB0A724F4}"/>
              </a:ext>
            </a:extLst>
          </p:cNvPr>
          <p:cNvSpPr>
            <a:spLocks noChangeArrowheads="1"/>
          </p:cNvSpPr>
          <p:nvPr/>
        </p:nvSpPr>
        <p:spPr bwMode="auto">
          <a:xfrm>
            <a:off x="5283201" y="4721579"/>
            <a:ext cx="997185" cy="126811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6537" name="object 10">
            <a:extLst>
              <a:ext uri="{FF2B5EF4-FFF2-40B4-BE49-F238E27FC236}">
                <a16:creationId xmlns:a16="http://schemas.microsoft.com/office/drawing/2014/main" id="{C23D8795-5F14-8492-833C-8486AECFBA34}"/>
              </a:ext>
            </a:extLst>
          </p:cNvPr>
          <p:cNvSpPr>
            <a:spLocks/>
          </p:cNvSpPr>
          <p:nvPr/>
        </p:nvSpPr>
        <p:spPr bwMode="auto">
          <a:xfrm>
            <a:off x="5556015" y="4996275"/>
            <a:ext cx="451556" cy="722489"/>
          </a:xfrm>
          <a:custGeom>
            <a:avLst/>
            <a:gdLst>
              <a:gd name="T0" fmla="*/ 190500 w 381000"/>
              <a:gd name="T1" fmla="*/ 0 h 609600"/>
              <a:gd name="T2" fmla="*/ 144738 w 381000"/>
              <a:gd name="T3" fmla="*/ 8861 h 609600"/>
              <a:gd name="T4" fmla="*/ 102978 w 381000"/>
              <a:gd name="T5" fmla="*/ 34032 h 609600"/>
              <a:gd name="T6" fmla="*/ 66546 w 381000"/>
              <a:gd name="T7" fmla="*/ 73391 h 609600"/>
              <a:gd name="T8" fmla="*/ 45874 w 381000"/>
              <a:gd name="T9" fmla="*/ 106464 h 609600"/>
              <a:gd name="T10" fmla="*/ 28554 w 381000"/>
              <a:gd name="T11" fmla="*/ 144271 h 609600"/>
              <a:gd name="T12" fmla="*/ 14978 w 381000"/>
              <a:gd name="T13" fmla="*/ 186183 h 609600"/>
              <a:gd name="T14" fmla="*/ 5539 w 381000"/>
              <a:gd name="T15" fmla="*/ 231572 h 609600"/>
              <a:gd name="T16" fmla="*/ 631 w 381000"/>
              <a:gd name="T17" fmla="*/ 279809 h 609600"/>
              <a:gd name="T18" fmla="*/ 0 w 381000"/>
              <a:gd name="T19" fmla="*/ 304799 h 609600"/>
              <a:gd name="T20" fmla="*/ 631 w 381000"/>
              <a:gd name="T21" fmla="*/ 329807 h 609600"/>
              <a:gd name="T22" fmla="*/ 5539 w 381000"/>
              <a:gd name="T23" fmla="*/ 378068 h 609600"/>
              <a:gd name="T24" fmla="*/ 14978 w 381000"/>
              <a:gd name="T25" fmla="*/ 423469 h 609600"/>
              <a:gd name="T26" fmla="*/ 28554 w 381000"/>
              <a:gd name="T27" fmla="*/ 465384 h 609600"/>
              <a:gd name="T28" fmla="*/ 45874 w 381000"/>
              <a:gd name="T29" fmla="*/ 503187 h 609600"/>
              <a:gd name="T30" fmla="*/ 66546 w 381000"/>
              <a:gd name="T31" fmla="*/ 536251 h 609600"/>
              <a:gd name="T32" fmla="*/ 102978 w 381000"/>
              <a:gd name="T33" fmla="*/ 575591 h 609600"/>
              <a:gd name="T34" fmla="*/ 144738 w 381000"/>
              <a:gd name="T35" fmla="*/ 600745 h 609600"/>
              <a:gd name="T36" fmla="*/ 190500 w 381000"/>
              <a:gd name="T37" fmla="*/ 609599 h 609600"/>
              <a:gd name="T38" fmla="*/ 206133 w 381000"/>
              <a:gd name="T39" fmla="*/ 608590 h 609600"/>
              <a:gd name="T40" fmla="*/ 250740 w 381000"/>
              <a:gd name="T41" fmla="*/ 594067 h 609600"/>
              <a:gd name="T42" fmla="*/ 290879 w 381000"/>
              <a:gd name="T43" fmla="*/ 563949 h 609600"/>
              <a:gd name="T44" fmla="*/ 325231 w 381000"/>
              <a:gd name="T45" fmla="*/ 520350 h 609600"/>
              <a:gd name="T46" fmla="*/ 344265 w 381000"/>
              <a:gd name="T47" fmla="*/ 484839 h 609600"/>
              <a:gd name="T48" fmla="*/ 359750 w 381000"/>
              <a:gd name="T49" fmla="*/ 444902 h 609600"/>
              <a:gd name="T50" fmla="*/ 371295 w 381000"/>
              <a:gd name="T51" fmla="*/ 401165 h 609600"/>
              <a:gd name="T52" fmla="*/ 378508 w 381000"/>
              <a:gd name="T53" fmla="*/ 354256 h 609600"/>
              <a:gd name="T54" fmla="*/ 381000 w 381000"/>
              <a:gd name="T55" fmla="*/ 304799 h 609600"/>
              <a:gd name="T56" fmla="*/ 380369 w 381000"/>
              <a:gd name="T57" fmla="*/ 279809 h 609600"/>
              <a:gd name="T58" fmla="*/ 375467 w 381000"/>
              <a:gd name="T59" fmla="*/ 231572 h 609600"/>
              <a:gd name="T60" fmla="*/ 366039 w 381000"/>
              <a:gd name="T61" fmla="*/ 186183 h 609600"/>
              <a:gd name="T62" fmla="*/ 352476 w 381000"/>
              <a:gd name="T63" fmla="*/ 144271 h 609600"/>
              <a:gd name="T64" fmla="*/ 335167 w 381000"/>
              <a:gd name="T65" fmla="*/ 106464 h 609600"/>
              <a:gd name="T66" fmla="*/ 314505 w 381000"/>
              <a:gd name="T67" fmla="*/ 73391 h 609600"/>
              <a:gd name="T68" fmla="*/ 278077 w 381000"/>
              <a:gd name="T69" fmla="*/ 34032 h 609600"/>
              <a:gd name="T70" fmla="*/ 236303 w 381000"/>
              <a:gd name="T71" fmla="*/ 8861 h 609600"/>
              <a:gd name="T72" fmla="*/ 190500 w 381000"/>
              <a:gd name="T73" fmla="*/ 0 h 609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000" h="609600">
                <a:moveTo>
                  <a:pt x="190500" y="0"/>
                </a:moveTo>
                <a:lnTo>
                  <a:pt x="144738" y="8861"/>
                </a:lnTo>
                <a:lnTo>
                  <a:pt x="102978" y="34032"/>
                </a:lnTo>
                <a:lnTo>
                  <a:pt x="66546" y="73391"/>
                </a:lnTo>
                <a:lnTo>
                  <a:pt x="45874" y="106464"/>
                </a:lnTo>
                <a:lnTo>
                  <a:pt x="28554" y="144271"/>
                </a:lnTo>
                <a:lnTo>
                  <a:pt x="14978" y="186183"/>
                </a:lnTo>
                <a:lnTo>
                  <a:pt x="5539" y="231572"/>
                </a:lnTo>
                <a:lnTo>
                  <a:pt x="631" y="279809"/>
                </a:lnTo>
                <a:lnTo>
                  <a:pt x="0" y="304799"/>
                </a:lnTo>
                <a:lnTo>
                  <a:pt x="631" y="329807"/>
                </a:lnTo>
                <a:lnTo>
                  <a:pt x="5539" y="378068"/>
                </a:lnTo>
                <a:lnTo>
                  <a:pt x="14978" y="423469"/>
                </a:lnTo>
                <a:lnTo>
                  <a:pt x="28554" y="465384"/>
                </a:lnTo>
                <a:lnTo>
                  <a:pt x="45874" y="503187"/>
                </a:lnTo>
                <a:lnTo>
                  <a:pt x="66546" y="536251"/>
                </a:lnTo>
                <a:lnTo>
                  <a:pt x="102978" y="575591"/>
                </a:lnTo>
                <a:lnTo>
                  <a:pt x="144738" y="600745"/>
                </a:lnTo>
                <a:lnTo>
                  <a:pt x="190500" y="609599"/>
                </a:lnTo>
                <a:lnTo>
                  <a:pt x="206133" y="608590"/>
                </a:lnTo>
                <a:lnTo>
                  <a:pt x="250740" y="594067"/>
                </a:lnTo>
                <a:lnTo>
                  <a:pt x="290879" y="563949"/>
                </a:lnTo>
                <a:lnTo>
                  <a:pt x="325231" y="520350"/>
                </a:lnTo>
                <a:lnTo>
                  <a:pt x="344265" y="484839"/>
                </a:lnTo>
                <a:lnTo>
                  <a:pt x="359750" y="444902"/>
                </a:lnTo>
                <a:lnTo>
                  <a:pt x="371295" y="401165"/>
                </a:lnTo>
                <a:lnTo>
                  <a:pt x="378508" y="354256"/>
                </a:lnTo>
                <a:lnTo>
                  <a:pt x="381000" y="304799"/>
                </a:lnTo>
                <a:lnTo>
                  <a:pt x="380369" y="279809"/>
                </a:lnTo>
                <a:lnTo>
                  <a:pt x="375467" y="231572"/>
                </a:lnTo>
                <a:lnTo>
                  <a:pt x="366039" y="186183"/>
                </a:lnTo>
                <a:lnTo>
                  <a:pt x="352476" y="144271"/>
                </a:lnTo>
                <a:lnTo>
                  <a:pt x="335167" y="106464"/>
                </a:lnTo>
                <a:lnTo>
                  <a:pt x="314505" y="73391"/>
                </a:lnTo>
                <a:lnTo>
                  <a:pt x="278077" y="34032"/>
                </a:lnTo>
                <a:lnTo>
                  <a:pt x="236303" y="8861"/>
                </a:lnTo>
                <a:lnTo>
                  <a:pt x="19050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6538" name="object 11">
            <a:extLst>
              <a:ext uri="{FF2B5EF4-FFF2-40B4-BE49-F238E27FC236}">
                <a16:creationId xmlns:a16="http://schemas.microsoft.com/office/drawing/2014/main" id="{6C994616-043B-9553-711D-7463FF420D10}"/>
              </a:ext>
            </a:extLst>
          </p:cNvPr>
          <p:cNvSpPr>
            <a:spLocks noChangeArrowheads="1"/>
          </p:cNvSpPr>
          <p:nvPr/>
        </p:nvSpPr>
        <p:spPr bwMode="auto">
          <a:xfrm>
            <a:off x="5445008" y="1378186"/>
            <a:ext cx="1651941" cy="374603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6539" name="object 12">
            <a:extLst>
              <a:ext uri="{FF2B5EF4-FFF2-40B4-BE49-F238E27FC236}">
                <a16:creationId xmlns:a16="http://schemas.microsoft.com/office/drawing/2014/main" id="{B62D1E13-ACF3-A41C-2F60-CD6271011514}"/>
              </a:ext>
            </a:extLst>
          </p:cNvPr>
          <p:cNvSpPr>
            <a:spLocks/>
          </p:cNvSpPr>
          <p:nvPr/>
        </p:nvSpPr>
        <p:spPr bwMode="auto">
          <a:xfrm>
            <a:off x="5723467" y="1651001"/>
            <a:ext cx="1100667" cy="3200399"/>
          </a:xfrm>
          <a:custGeom>
            <a:avLst/>
            <a:gdLst>
              <a:gd name="T0" fmla="*/ 362 w 929004"/>
              <a:gd name="T1" fmla="*/ 2638288 h 2700654"/>
              <a:gd name="T2" fmla="*/ 1109 w 929004"/>
              <a:gd name="T3" fmla="*/ 2519220 h 2700654"/>
              <a:gd name="T4" fmla="*/ 1913 w 929004"/>
              <a:gd name="T5" fmla="*/ 2401540 h 2700654"/>
              <a:gd name="T6" fmla="*/ 2831 w 929004"/>
              <a:gd name="T7" fmla="*/ 2286167 h 2700654"/>
              <a:gd name="T8" fmla="*/ 3898 w 929004"/>
              <a:gd name="T9" fmla="*/ 2174021 h 2700654"/>
              <a:gd name="T10" fmla="*/ 5150 w 929004"/>
              <a:gd name="T11" fmla="*/ 2066016 h 2700654"/>
              <a:gd name="T12" fmla="*/ 6644 w 929004"/>
              <a:gd name="T13" fmla="*/ 1963083 h 2700654"/>
              <a:gd name="T14" fmla="*/ 8408 w 929004"/>
              <a:gd name="T15" fmla="*/ 1866136 h 2700654"/>
              <a:gd name="T16" fmla="*/ 10492 w 929004"/>
              <a:gd name="T17" fmla="*/ 1776090 h 2700654"/>
              <a:gd name="T18" fmla="*/ 12946 w 929004"/>
              <a:gd name="T19" fmla="*/ 1693874 h 2700654"/>
              <a:gd name="T20" fmla="*/ 16858 w 929004"/>
              <a:gd name="T21" fmla="*/ 1588211 h 2700654"/>
              <a:gd name="T22" fmla="*/ 21002 w 929004"/>
              <a:gd name="T23" fmla="*/ 1481890 h 2700654"/>
              <a:gd name="T24" fmla="*/ 27495 w 929004"/>
              <a:gd name="T25" fmla="*/ 1385235 h 2700654"/>
              <a:gd name="T26" fmla="*/ 43388 w 929004"/>
              <a:gd name="T27" fmla="*/ 1285296 h 2700654"/>
              <a:gd name="T28" fmla="*/ 62245 w 929004"/>
              <a:gd name="T29" fmla="*/ 1206933 h 2700654"/>
              <a:gd name="T30" fmla="*/ 77298 w 929004"/>
              <a:gd name="T31" fmla="*/ 1147386 h 2700654"/>
              <a:gd name="T32" fmla="*/ 99065 w 929004"/>
              <a:gd name="T33" fmla="*/ 1071311 h 2700654"/>
              <a:gd name="T34" fmla="*/ 127800 w 929004"/>
              <a:gd name="T35" fmla="*/ 993993 h 2700654"/>
              <a:gd name="T36" fmla="*/ 168972 w 929004"/>
              <a:gd name="T37" fmla="*/ 909939 h 2700654"/>
              <a:gd name="T38" fmla="*/ 228054 w 929004"/>
              <a:gd name="T39" fmla="*/ 813652 h 2700654"/>
              <a:gd name="T40" fmla="*/ 291275 w 929004"/>
              <a:gd name="T41" fmla="*/ 726800 h 2700654"/>
              <a:gd name="T42" fmla="*/ 343216 w 929004"/>
              <a:gd name="T43" fmla="*/ 661294 h 2700654"/>
              <a:gd name="T44" fmla="*/ 400504 w 929004"/>
              <a:gd name="T45" fmla="*/ 592013 h 2700654"/>
              <a:gd name="T46" fmla="*/ 460997 w 929004"/>
              <a:gd name="T47" fmla="*/ 520924 h 2700654"/>
              <a:gd name="T48" fmla="*/ 522558 w 929004"/>
              <a:gd name="T49" fmla="*/ 449986 h 2700654"/>
              <a:gd name="T50" fmla="*/ 583051 w 929004"/>
              <a:gd name="T51" fmla="*/ 381177 h 2700654"/>
              <a:gd name="T52" fmla="*/ 640339 w 929004"/>
              <a:gd name="T53" fmla="*/ 316467 h 2700654"/>
              <a:gd name="T54" fmla="*/ 692280 w 929004"/>
              <a:gd name="T55" fmla="*/ 257819 h 2700654"/>
              <a:gd name="T56" fmla="*/ 736742 w 929004"/>
              <a:gd name="T57" fmla="*/ 207203 h 2700654"/>
              <a:gd name="T58" fmla="*/ 772569 w 929004"/>
              <a:gd name="T59" fmla="*/ 165719 h 2700654"/>
              <a:gd name="T60" fmla="*/ 818227 w 929004"/>
              <a:gd name="T61" fmla="*/ 113828 h 2700654"/>
              <a:gd name="T62" fmla="*/ 876156 w 929004"/>
              <a:gd name="T63" fmla="*/ 50785 h 2700654"/>
              <a:gd name="T64" fmla="*/ 926205 w 929004"/>
              <a:gd name="T65" fmla="*/ 309 h 2700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29004" h="2700654">
                <a:moveTo>
                  <a:pt x="0" y="2700274"/>
                </a:moveTo>
                <a:lnTo>
                  <a:pt x="362" y="2640458"/>
                </a:lnTo>
                <a:lnTo>
                  <a:pt x="731" y="2580759"/>
                </a:lnTo>
                <a:lnTo>
                  <a:pt x="1109" y="2521292"/>
                </a:lnTo>
                <a:lnTo>
                  <a:pt x="1504" y="2462172"/>
                </a:lnTo>
                <a:lnTo>
                  <a:pt x="1920" y="2403514"/>
                </a:lnTo>
                <a:lnTo>
                  <a:pt x="2363" y="2345434"/>
                </a:lnTo>
                <a:lnTo>
                  <a:pt x="2838" y="2288046"/>
                </a:lnTo>
                <a:lnTo>
                  <a:pt x="3350" y="2231465"/>
                </a:lnTo>
                <a:lnTo>
                  <a:pt x="3905" y="2175806"/>
                </a:lnTo>
                <a:lnTo>
                  <a:pt x="4508" y="2121185"/>
                </a:lnTo>
                <a:lnTo>
                  <a:pt x="5164" y="2067717"/>
                </a:lnTo>
                <a:lnTo>
                  <a:pt x="5879" y="2015516"/>
                </a:lnTo>
                <a:lnTo>
                  <a:pt x="6658" y="1964698"/>
                </a:lnTo>
                <a:lnTo>
                  <a:pt x="7506" y="1915377"/>
                </a:lnTo>
                <a:lnTo>
                  <a:pt x="8429" y="1867669"/>
                </a:lnTo>
                <a:lnTo>
                  <a:pt x="9432" y="1821690"/>
                </a:lnTo>
                <a:lnTo>
                  <a:pt x="10520" y="1777553"/>
                </a:lnTo>
                <a:lnTo>
                  <a:pt x="11699" y="1735373"/>
                </a:lnTo>
                <a:lnTo>
                  <a:pt x="12974" y="1695267"/>
                </a:lnTo>
                <a:lnTo>
                  <a:pt x="15696" y="1622027"/>
                </a:lnTo>
                <a:lnTo>
                  <a:pt x="16900" y="1589517"/>
                </a:lnTo>
                <a:lnTo>
                  <a:pt x="19033" y="1532037"/>
                </a:lnTo>
                <a:lnTo>
                  <a:pt x="21051" y="1483108"/>
                </a:lnTo>
                <a:lnTo>
                  <a:pt x="23253" y="1440929"/>
                </a:lnTo>
                <a:lnTo>
                  <a:pt x="27558" y="1386376"/>
                </a:lnTo>
                <a:lnTo>
                  <a:pt x="33967" y="1336877"/>
                </a:lnTo>
                <a:lnTo>
                  <a:pt x="43493" y="1286353"/>
                </a:lnTo>
                <a:lnTo>
                  <a:pt x="52076" y="1249099"/>
                </a:lnTo>
                <a:lnTo>
                  <a:pt x="62392" y="1207927"/>
                </a:lnTo>
                <a:lnTo>
                  <a:pt x="67471" y="1187652"/>
                </a:lnTo>
                <a:lnTo>
                  <a:pt x="77480" y="1148331"/>
                </a:lnTo>
                <a:lnTo>
                  <a:pt x="87862" y="1110074"/>
                </a:lnTo>
                <a:lnTo>
                  <a:pt x="99303" y="1072193"/>
                </a:lnTo>
                <a:lnTo>
                  <a:pt x="112490" y="1034002"/>
                </a:lnTo>
                <a:lnTo>
                  <a:pt x="128107" y="994812"/>
                </a:lnTo>
                <a:lnTo>
                  <a:pt x="146841" y="953936"/>
                </a:lnTo>
                <a:lnTo>
                  <a:pt x="169377" y="910688"/>
                </a:lnTo>
                <a:lnTo>
                  <a:pt x="196401" y="864380"/>
                </a:lnTo>
                <a:lnTo>
                  <a:pt x="228600" y="814324"/>
                </a:lnTo>
                <a:lnTo>
                  <a:pt x="268613" y="758138"/>
                </a:lnTo>
                <a:lnTo>
                  <a:pt x="291968" y="727395"/>
                </a:lnTo>
                <a:lnTo>
                  <a:pt x="317198" y="695214"/>
                </a:lnTo>
                <a:lnTo>
                  <a:pt x="344035" y="661840"/>
                </a:lnTo>
                <a:lnTo>
                  <a:pt x="372211" y="627521"/>
                </a:lnTo>
                <a:lnTo>
                  <a:pt x="401458" y="592502"/>
                </a:lnTo>
                <a:lnTo>
                  <a:pt x="431509" y="557030"/>
                </a:lnTo>
                <a:lnTo>
                  <a:pt x="462096" y="521351"/>
                </a:lnTo>
                <a:lnTo>
                  <a:pt x="492950" y="485711"/>
                </a:lnTo>
                <a:lnTo>
                  <a:pt x="523804" y="450357"/>
                </a:lnTo>
                <a:lnTo>
                  <a:pt x="554391" y="415535"/>
                </a:lnTo>
                <a:lnTo>
                  <a:pt x="584442" y="381492"/>
                </a:lnTo>
                <a:lnTo>
                  <a:pt x="613689" y="348473"/>
                </a:lnTo>
                <a:lnTo>
                  <a:pt x="641865" y="316726"/>
                </a:lnTo>
                <a:lnTo>
                  <a:pt x="668702" y="286495"/>
                </a:lnTo>
                <a:lnTo>
                  <a:pt x="693932" y="258029"/>
                </a:lnTo>
                <a:lnTo>
                  <a:pt x="717287" y="231572"/>
                </a:lnTo>
                <a:lnTo>
                  <a:pt x="738499" y="207371"/>
                </a:lnTo>
                <a:lnTo>
                  <a:pt x="757301" y="185674"/>
                </a:lnTo>
                <a:lnTo>
                  <a:pt x="774410" y="165852"/>
                </a:lnTo>
                <a:lnTo>
                  <a:pt x="790589" y="147304"/>
                </a:lnTo>
                <a:lnTo>
                  <a:pt x="820179" y="113919"/>
                </a:lnTo>
                <a:lnTo>
                  <a:pt x="846112" y="85300"/>
                </a:lnTo>
                <a:lnTo>
                  <a:pt x="878245" y="50827"/>
                </a:lnTo>
                <a:lnTo>
                  <a:pt x="908678" y="19498"/>
                </a:lnTo>
                <a:lnTo>
                  <a:pt x="928413" y="309"/>
                </a:lnTo>
                <a:lnTo>
                  <a:pt x="92875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2" name="object 4">
            <a:extLst>
              <a:ext uri="{FF2B5EF4-FFF2-40B4-BE49-F238E27FC236}">
                <a16:creationId xmlns:a16="http://schemas.microsoft.com/office/drawing/2014/main" id="{69B957BD-1A31-2D61-18FF-F1E90A629763}"/>
              </a:ext>
            </a:extLst>
          </p:cNvPr>
          <p:cNvSpPr txBox="1">
            <a:spLocks/>
          </p:cNvSpPr>
          <p:nvPr/>
        </p:nvSpPr>
        <p:spPr>
          <a:xfrm>
            <a:off x="-990600" y="6477000"/>
            <a:ext cx="5339644" cy="215444"/>
          </a:xfrm>
          <a:prstGeom prst="rect">
            <a:avLst/>
          </a:prstGeom>
        </p:spPr>
        <p:txBody>
          <a:bodyPr wrap="square" lIns="0" tIns="0" rIns="0" bIns="0" anchor="ctr">
            <a:spAutoFit/>
          </a:bodyPr>
          <a:lstStyle>
            <a:lvl1pPr algn="l" rtl="0" eaLnBrk="0" fontAlgn="base" hangingPunct="0">
              <a:lnSpc>
                <a:spcPct val="90000"/>
              </a:lnSpc>
              <a:spcBef>
                <a:spcPct val="0"/>
              </a:spcBef>
              <a:spcAft>
                <a:spcPct val="0"/>
              </a:spcAft>
              <a:defRPr sz="4800" kern="1200" spc="-120">
                <a:solidFill>
                  <a:schemeClr val="accent1"/>
                </a:solidFill>
                <a:latin typeface="+mj-lt"/>
                <a:ea typeface="+mj-ea"/>
                <a:cs typeface="+mj-cs"/>
              </a:defRPr>
            </a:lvl1pPr>
            <a:lvl2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2pPr>
            <a:lvl3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3pPr>
            <a:lvl4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4pPr>
            <a:lvl5pPr algn="l" rtl="0" eaLnBrk="0" fontAlgn="base" hangingPunct="0">
              <a:lnSpc>
                <a:spcPct val="90000"/>
              </a:lnSpc>
              <a:spcBef>
                <a:spcPct val="0"/>
              </a:spcBef>
              <a:spcAft>
                <a:spcPct val="0"/>
              </a:spcAft>
              <a:defRPr sz="4800">
                <a:solidFill>
                  <a:schemeClr val="accent1"/>
                </a:solidFill>
                <a:latin typeface="Calibri Light" panose="020F0302020204030204" pitchFamily="34" charset="0"/>
              </a:defRPr>
            </a:lvl5pPr>
            <a:lvl6pPr marL="4572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6pPr>
            <a:lvl7pPr marL="9144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7pPr>
            <a:lvl8pPr marL="13716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8pPr>
            <a:lvl9pPr marL="1828800" algn="l" rtl="0" eaLnBrk="1" fontAlgn="base" hangingPunct="1">
              <a:lnSpc>
                <a:spcPct val="90000"/>
              </a:lnSpc>
              <a:spcBef>
                <a:spcPct val="0"/>
              </a:spcBef>
              <a:spcAft>
                <a:spcPct val="0"/>
              </a:spcAft>
              <a:defRPr sz="4800">
                <a:solidFill>
                  <a:schemeClr val="accent1"/>
                </a:solidFill>
                <a:latin typeface="Calibri Light" panose="020F0302020204030204" pitchFamily="34" charset="0"/>
              </a:defRPr>
            </a:lvl9pPr>
          </a:lstStyle>
          <a:p>
            <a:pPr marL="15052" algn="ctr">
              <a:lnSpc>
                <a:spcPct val="100000"/>
              </a:lnSpc>
              <a:defRPr/>
            </a:pPr>
            <a:r>
              <a:rPr lang="en-US" sz="1400" b="1" spc="-6" dirty="0">
                <a:solidFill>
                  <a:schemeClr val="tx1"/>
                </a:solidFill>
              </a:rPr>
              <a:t>Courtesy of Dr. Suzanne Klimberg, MD</a:t>
            </a:r>
            <a:endParaRPr lang="en-US" sz="1400" b="1" dirty="0">
              <a:solidFill>
                <a:schemeClr val="tx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13E05D-052F-C881-8D0F-708894ABCAFA}"/>
              </a:ext>
            </a:extLst>
          </p:cNvPr>
          <p:cNvGrpSpPr/>
          <p:nvPr/>
        </p:nvGrpSpPr>
        <p:grpSpPr>
          <a:xfrm>
            <a:off x="2736738" y="101600"/>
            <a:ext cx="6654800" cy="6654800"/>
            <a:chOff x="2032000" y="-635000"/>
            <a:chExt cx="8128000" cy="8128000"/>
          </a:xfrm>
        </p:grpSpPr>
        <p:sp>
          <p:nvSpPr>
            <p:cNvPr id="407554" name="object 2">
              <a:extLst>
                <a:ext uri="{FF2B5EF4-FFF2-40B4-BE49-F238E27FC236}">
                  <a16:creationId xmlns:a16="http://schemas.microsoft.com/office/drawing/2014/main" id="{B4321925-7B02-3856-51BC-2B9B3FF8BF24}"/>
                </a:ext>
              </a:extLst>
            </p:cNvPr>
            <p:cNvSpPr>
              <a:spLocks noChangeArrowheads="1"/>
            </p:cNvSpPr>
            <p:nvPr/>
          </p:nvSpPr>
          <p:spPr bwMode="auto">
            <a:xfrm>
              <a:off x="2032000" y="-635000"/>
              <a:ext cx="8128000" cy="812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7556" name="object 4">
              <a:extLst>
                <a:ext uri="{FF2B5EF4-FFF2-40B4-BE49-F238E27FC236}">
                  <a16:creationId xmlns:a16="http://schemas.microsoft.com/office/drawing/2014/main" id="{8A71DCDB-7547-7019-B287-14F0D1FCCFEA}"/>
                </a:ext>
              </a:extLst>
            </p:cNvPr>
            <p:cNvSpPr>
              <a:spLocks/>
            </p:cNvSpPr>
            <p:nvPr/>
          </p:nvSpPr>
          <p:spPr bwMode="auto">
            <a:xfrm>
              <a:off x="6468534" y="951090"/>
              <a:ext cx="3488267" cy="575733"/>
            </a:xfrm>
            <a:custGeom>
              <a:avLst/>
              <a:gdLst>
                <a:gd name="T0" fmla="*/ 2857500 w 2943225"/>
                <a:gd name="T1" fmla="*/ 14224 h 485775"/>
                <a:gd name="T2" fmla="*/ 2790236 w 2943225"/>
                <a:gd name="T3" fmla="*/ 26328 h 485775"/>
                <a:gd name="T4" fmla="*/ 2734246 w 2943225"/>
                <a:gd name="T5" fmla="*/ 36544 h 485775"/>
                <a:gd name="T6" fmla="*/ 2648992 w 2943225"/>
                <a:gd name="T7" fmla="*/ 50820 h 485775"/>
                <a:gd name="T8" fmla="*/ 2568444 w 2943225"/>
                <a:gd name="T9" fmla="*/ 59164 h 485775"/>
                <a:gd name="T10" fmla="*/ 2553050 w 2943225"/>
                <a:gd name="T11" fmla="*/ 58876 h 485775"/>
                <a:gd name="T12" fmla="*/ 2539468 w 2943225"/>
                <a:gd name="T13" fmla="*/ 57841 h 485775"/>
                <a:gd name="T14" fmla="*/ 2525236 w 2943225"/>
                <a:gd name="T15" fmla="*/ 56539 h 485775"/>
                <a:gd name="T16" fmla="*/ 2507889 w 2943225"/>
                <a:gd name="T17" fmla="*/ 55450 h 485775"/>
                <a:gd name="T18" fmla="*/ 2484965 w 2943225"/>
                <a:gd name="T19" fmla="*/ 55051 h 485775"/>
                <a:gd name="T20" fmla="*/ 2454000 w 2943225"/>
                <a:gd name="T21" fmla="*/ 55823 h 485775"/>
                <a:gd name="T22" fmla="*/ 2415112 w 2943225"/>
                <a:gd name="T23" fmla="*/ 57985 h 485775"/>
                <a:gd name="T24" fmla="*/ 2343508 w 2943225"/>
                <a:gd name="T25" fmla="*/ 62323 h 485775"/>
                <a:gd name="T26" fmla="*/ 2227933 w 2943225"/>
                <a:gd name="T27" fmla="*/ 69725 h 485775"/>
                <a:gd name="T28" fmla="*/ 2104528 w 2943225"/>
                <a:gd name="T29" fmla="*/ 78679 h 485775"/>
                <a:gd name="T30" fmla="*/ 1989810 w 2943225"/>
                <a:gd name="T31" fmla="*/ 88862 h 485775"/>
                <a:gd name="T32" fmla="*/ 1900301 w 2943225"/>
                <a:gd name="T33" fmla="*/ 99949 h 485775"/>
                <a:gd name="T34" fmla="*/ 1812179 w 2943225"/>
                <a:gd name="T35" fmla="*/ 121626 h 485775"/>
                <a:gd name="T36" fmla="*/ 1743953 w 2943225"/>
                <a:gd name="T37" fmla="*/ 156051 h 485775"/>
                <a:gd name="T38" fmla="*/ 1728334 w 2943225"/>
                <a:gd name="T39" fmla="*/ 164883 h 485775"/>
                <a:gd name="T40" fmla="*/ 1709838 w 2943225"/>
                <a:gd name="T41" fmla="*/ 173664 h 485775"/>
                <a:gd name="T42" fmla="*/ 1695996 w 2943225"/>
                <a:gd name="T43" fmla="*/ 181887 h 485775"/>
                <a:gd name="T44" fmla="*/ 1687867 w 2943225"/>
                <a:gd name="T45" fmla="*/ 188832 h 485775"/>
                <a:gd name="T46" fmla="*/ 1681216 w 2943225"/>
                <a:gd name="T47" fmla="*/ 195032 h 485775"/>
                <a:gd name="T48" fmla="*/ 1600867 w 2943225"/>
                <a:gd name="T49" fmla="*/ 218390 h 485775"/>
                <a:gd name="T50" fmla="*/ 1518872 w 2943225"/>
                <a:gd name="T51" fmla="*/ 227777 h 485775"/>
                <a:gd name="T52" fmla="*/ 1443860 w 2943225"/>
                <a:gd name="T53" fmla="*/ 236318 h 485775"/>
                <a:gd name="T54" fmla="*/ 1361223 w 2943225"/>
                <a:gd name="T55" fmla="*/ 249663 h 485775"/>
                <a:gd name="T56" fmla="*/ 1271651 w 2943225"/>
                <a:gd name="T57" fmla="*/ 271399 h 485775"/>
                <a:gd name="T58" fmla="*/ 1167848 w 2943225"/>
                <a:gd name="T59" fmla="*/ 310592 h 485775"/>
                <a:gd name="T60" fmla="*/ 1048848 w 2943225"/>
                <a:gd name="T61" fmla="*/ 365001 h 485775"/>
                <a:gd name="T62" fmla="*/ 955609 w 2943225"/>
                <a:gd name="T63" fmla="*/ 407747 h 485775"/>
                <a:gd name="T64" fmla="*/ 833953 w 2943225"/>
                <a:gd name="T65" fmla="*/ 456600 h 485775"/>
                <a:gd name="T66" fmla="*/ 724458 w 2943225"/>
                <a:gd name="T67" fmla="*/ 483889 h 485775"/>
                <a:gd name="T68" fmla="*/ 677004 w 2943225"/>
                <a:gd name="T69" fmla="*/ 485521 h 485775"/>
                <a:gd name="T70" fmla="*/ 592173 w 2943225"/>
                <a:gd name="T71" fmla="*/ 467762 h 485775"/>
                <a:gd name="T72" fmla="*/ 516928 w 2943225"/>
                <a:gd name="T73" fmla="*/ 430153 h 485775"/>
                <a:gd name="T74" fmla="*/ 447502 w 2943225"/>
                <a:gd name="T75" fmla="*/ 381954 h 485775"/>
                <a:gd name="T76" fmla="*/ 413793 w 2943225"/>
                <a:gd name="T77" fmla="*/ 356776 h 485775"/>
                <a:gd name="T78" fmla="*/ 346031 w 2943225"/>
                <a:gd name="T79" fmla="*/ 310054 h 485775"/>
                <a:gd name="T80" fmla="*/ 291111 w 2943225"/>
                <a:gd name="T81" fmla="*/ 278757 h 485775"/>
                <a:gd name="T82" fmla="*/ 206211 w 2943225"/>
                <a:gd name="T83" fmla="*/ 228429 h 485775"/>
                <a:gd name="T84" fmla="*/ 120570 w 2943225"/>
                <a:gd name="T85" fmla="*/ 175863 h 485775"/>
                <a:gd name="T86" fmla="*/ 48935 w 2943225"/>
                <a:gd name="T87" fmla="*/ 131008 h 485775"/>
                <a:gd name="T88" fmla="*/ 0 w 2943225"/>
                <a:gd name="T89" fmla="*/ 99949 h 485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43225" h="485775">
                  <a:moveTo>
                    <a:pt x="2943225" y="0"/>
                  </a:moveTo>
                  <a:lnTo>
                    <a:pt x="2857500" y="14224"/>
                  </a:lnTo>
                  <a:lnTo>
                    <a:pt x="2815660" y="21650"/>
                  </a:lnTo>
                  <a:lnTo>
                    <a:pt x="2790236" y="26328"/>
                  </a:lnTo>
                  <a:lnTo>
                    <a:pt x="2776737" y="28814"/>
                  </a:lnTo>
                  <a:lnTo>
                    <a:pt x="2734246" y="36544"/>
                  </a:lnTo>
                  <a:lnTo>
                    <a:pt x="2690795" y="44119"/>
                  </a:lnTo>
                  <a:lnTo>
                    <a:pt x="2648992" y="50820"/>
                  </a:lnTo>
                  <a:lnTo>
                    <a:pt x="2600325" y="57150"/>
                  </a:lnTo>
                  <a:lnTo>
                    <a:pt x="2568444" y="59164"/>
                  </a:lnTo>
                  <a:lnTo>
                    <a:pt x="2560366" y="59143"/>
                  </a:lnTo>
                  <a:lnTo>
                    <a:pt x="2553050" y="58876"/>
                  </a:lnTo>
                  <a:lnTo>
                    <a:pt x="2546186" y="58422"/>
                  </a:lnTo>
                  <a:lnTo>
                    <a:pt x="2539468" y="57841"/>
                  </a:lnTo>
                  <a:lnTo>
                    <a:pt x="2532587" y="57194"/>
                  </a:lnTo>
                  <a:lnTo>
                    <a:pt x="2525236" y="56539"/>
                  </a:lnTo>
                  <a:lnTo>
                    <a:pt x="2517106" y="55938"/>
                  </a:lnTo>
                  <a:lnTo>
                    <a:pt x="2507889" y="55450"/>
                  </a:lnTo>
                  <a:lnTo>
                    <a:pt x="2497278" y="55134"/>
                  </a:lnTo>
                  <a:lnTo>
                    <a:pt x="2484965" y="55051"/>
                  </a:lnTo>
                  <a:lnTo>
                    <a:pt x="2470642" y="55261"/>
                  </a:lnTo>
                  <a:lnTo>
                    <a:pt x="2454000" y="55823"/>
                  </a:lnTo>
                  <a:lnTo>
                    <a:pt x="2434732" y="56798"/>
                  </a:lnTo>
                  <a:lnTo>
                    <a:pt x="2415112" y="57985"/>
                  </a:lnTo>
                  <a:lnTo>
                    <a:pt x="2393196" y="59305"/>
                  </a:lnTo>
                  <a:lnTo>
                    <a:pt x="2343508" y="62323"/>
                  </a:lnTo>
                  <a:lnTo>
                    <a:pt x="2287732" y="65809"/>
                  </a:lnTo>
                  <a:lnTo>
                    <a:pt x="2227933" y="69725"/>
                  </a:lnTo>
                  <a:lnTo>
                    <a:pt x="2166177" y="74028"/>
                  </a:lnTo>
                  <a:lnTo>
                    <a:pt x="2104528" y="78679"/>
                  </a:lnTo>
                  <a:lnTo>
                    <a:pt x="2045050" y="83638"/>
                  </a:lnTo>
                  <a:lnTo>
                    <a:pt x="1989810" y="88862"/>
                  </a:lnTo>
                  <a:lnTo>
                    <a:pt x="1940872" y="94313"/>
                  </a:lnTo>
                  <a:lnTo>
                    <a:pt x="1900301" y="99949"/>
                  </a:lnTo>
                  <a:lnTo>
                    <a:pt x="1859222" y="107881"/>
                  </a:lnTo>
                  <a:lnTo>
                    <a:pt x="1812179" y="121626"/>
                  </a:lnTo>
                  <a:lnTo>
                    <a:pt x="1768719" y="141520"/>
                  </a:lnTo>
                  <a:lnTo>
                    <a:pt x="1743953" y="156051"/>
                  </a:lnTo>
                  <a:lnTo>
                    <a:pt x="1736181" y="160582"/>
                  </a:lnTo>
                  <a:lnTo>
                    <a:pt x="1728334" y="164883"/>
                  </a:lnTo>
                  <a:lnTo>
                    <a:pt x="1720225" y="168908"/>
                  </a:lnTo>
                  <a:lnTo>
                    <a:pt x="1709838" y="173664"/>
                  </a:lnTo>
                  <a:lnTo>
                    <a:pt x="1701938" y="177968"/>
                  </a:lnTo>
                  <a:lnTo>
                    <a:pt x="1695996" y="181887"/>
                  </a:lnTo>
                  <a:lnTo>
                    <a:pt x="1691482" y="185486"/>
                  </a:lnTo>
                  <a:lnTo>
                    <a:pt x="1687867" y="188832"/>
                  </a:lnTo>
                  <a:lnTo>
                    <a:pt x="1684621" y="191992"/>
                  </a:lnTo>
                  <a:lnTo>
                    <a:pt x="1681216" y="195032"/>
                  </a:lnTo>
                  <a:lnTo>
                    <a:pt x="1643271" y="210755"/>
                  </a:lnTo>
                  <a:lnTo>
                    <a:pt x="1600867" y="218390"/>
                  </a:lnTo>
                  <a:lnTo>
                    <a:pt x="1553304" y="224186"/>
                  </a:lnTo>
                  <a:lnTo>
                    <a:pt x="1518872" y="227777"/>
                  </a:lnTo>
                  <a:lnTo>
                    <a:pt x="1500871" y="229658"/>
                  </a:lnTo>
                  <a:lnTo>
                    <a:pt x="1443860" y="236318"/>
                  </a:lnTo>
                  <a:lnTo>
                    <a:pt x="1403451" y="242166"/>
                  </a:lnTo>
                  <a:lnTo>
                    <a:pt x="1361223" y="249663"/>
                  </a:lnTo>
                  <a:lnTo>
                    <a:pt x="1317261" y="259257"/>
                  </a:lnTo>
                  <a:lnTo>
                    <a:pt x="1271651" y="271399"/>
                  </a:lnTo>
                  <a:lnTo>
                    <a:pt x="1222271" y="288257"/>
                  </a:lnTo>
                  <a:lnTo>
                    <a:pt x="1167848" y="310592"/>
                  </a:lnTo>
                  <a:lnTo>
                    <a:pt x="1109626" y="336730"/>
                  </a:lnTo>
                  <a:lnTo>
                    <a:pt x="1048848" y="365001"/>
                  </a:lnTo>
                  <a:lnTo>
                    <a:pt x="1017889" y="379413"/>
                  </a:lnTo>
                  <a:lnTo>
                    <a:pt x="955609" y="407747"/>
                  </a:lnTo>
                  <a:lnTo>
                    <a:pt x="893883" y="434033"/>
                  </a:lnTo>
                  <a:lnTo>
                    <a:pt x="833953" y="456600"/>
                  </a:lnTo>
                  <a:lnTo>
                    <a:pt x="777064" y="473776"/>
                  </a:lnTo>
                  <a:lnTo>
                    <a:pt x="724458" y="483889"/>
                  </a:lnTo>
                  <a:lnTo>
                    <a:pt x="700151" y="485775"/>
                  </a:lnTo>
                  <a:lnTo>
                    <a:pt x="677004" y="485521"/>
                  </a:lnTo>
                  <a:lnTo>
                    <a:pt x="633154" y="479702"/>
                  </a:lnTo>
                  <a:lnTo>
                    <a:pt x="592173" y="467762"/>
                  </a:lnTo>
                  <a:lnTo>
                    <a:pt x="553588" y="450860"/>
                  </a:lnTo>
                  <a:lnTo>
                    <a:pt x="516928" y="430153"/>
                  </a:lnTo>
                  <a:lnTo>
                    <a:pt x="481723" y="406798"/>
                  </a:lnTo>
                  <a:lnTo>
                    <a:pt x="447502" y="381954"/>
                  </a:lnTo>
                  <a:lnTo>
                    <a:pt x="430613" y="369334"/>
                  </a:lnTo>
                  <a:lnTo>
                    <a:pt x="413793" y="356776"/>
                  </a:lnTo>
                  <a:lnTo>
                    <a:pt x="380127" y="332424"/>
                  </a:lnTo>
                  <a:lnTo>
                    <a:pt x="346031" y="310054"/>
                  </a:lnTo>
                  <a:lnTo>
                    <a:pt x="310493" y="289824"/>
                  </a:lnTo>
                  <a:lnTo>
                    <a:pt x="291111" y="278757"/>
                  </a:lnTo>
                  <a:lnTo>
                    <a:pt x="249675" y="254494"/>
                  </a:lnTo>
                  <a:lnTo>
                    <a:pt x="206211" y="228429"/>
                  </a:lnTo>
                  <a:lnTo>
                    <a:pt x="162562" y="201804"/>
                  </a:lnTo>
                  <a:lnTo>
                    <a:pt x="120570" y="175863"/>
                  </a:lnTo>
                  <a:lnTo>
                    <a:pt x="82080" y="151850"/>
                  </a:lnTo>
                  <a:lnTo>
                    <a:pt x="48935" y="131008"/>
                  </a:lnTo>
                  <a:lnTo>
                    <a:pt x="13270" y="108413"/>
                  </a:lnTo>
                  <a:lnTo>
                    <a:pt x="0" y="99949"/>
                  </a:lnTo>
                  <a:lnTo>
                    <a:pt x="0" y="85725"/>
                  </a:lnTo>
                </a:path>
              </a:pathLst>
            </a:custGeom>
            <a:noFill/>
            <a:ln w="76200">
              <a:solidFill>
                <a:srgbClr val="0A1FE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57" name="object 5">
              <a:extLst>
                <a:ext uri="{FF2B5EF4-FFF2-40B4-BE49-F238E27FC236}">
                  <a16:creationId xmlns:a16="http://schemas.microsoft.com/office/drawing/2014/main" id="{2481F457-43E2-C549-F95D-E65AF4AE1B89}"/>
                </a:ext>
              </a:extLst>
            </p:cNvPr>
            <p:cNvSpPr>
              <a:spLocks/>
            </p:cNvSpPr>
            <p:nvPr/>
          </p:nvSpPr>
          <p:spPr bwMode="auto">
            <a:xfrm>
              <a:off x="8715022" y="268111"/>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58" name="object 6">
              <a:extLst>
                <a:ext uri="{FF2B5EF4-FFF2-40B4-BE49-F238E27FC236}">
                  <a16:creationId xmlns:a16="http://schemas.microsoft.com/office/drawing/2014/main" id="{5D4C6EDE-47F0-C026-B6F8-C3DD2F88270A}"/>
                </a:ext>
              </a:extLst>
            </p:cNvPr>
            <p:cNvSpPr>
              <a:spLocks noChangeArrowheads="1"/>
            </p:cNvSpPr>
            <p:nvPr/>
          </p:nvSpPr>
          <p:spPr bwMode="auto">
            <a:xfrm>
              <a:off x="5283201" y="4721579"/>
              <a:ext cx="997185" cy="126811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7559" name="object 7">
              <a:extLst>
                <a:ext uri="{FF2B5EF4-FFF2-40B4-BE49-F238E27FC236}">
                  <a16:creationId xmlns:a16="http://schemas.microsoft.com/office/drawing/2014/main" id="{4FD51BEC-475B-95B7-887B-E74F5D0BC39A}"/>
                </a:ext>
              </a:extLst>
            </p:cNvPr>
            <p:cNvSpPr>
              <a:spLocks/>
            </p:cNvSpPr>
            <p:nvPr/>
          </p:nvSpPr>
          <p:spPr bwMode="auto">
            <a:xfrm>
              <a:off x="5556015" y="4996275"/>
              <a:ext cx="451556" cy="722489"/>
            </a:xfrm>
            <a:custGeom>
              <a:avLst/>
              <a:gdLst>
                <a:gd name="T0" fmla="*/ 190500 w 381000"/>
                <a:gd name="T1" fmla="*/ 0 h 609600"/>
                <a:gd name="T2" fmla="*/ 144738 w 381000"/>
                <a:gd name="T3" fmla="*/ 8861 h 609600"/>
                <a:gd name="T4" fmla="*/ 102978 w 381000"/>
                <a:gd name="T5" fmla="*/ 34032 h 609600"/>
                <a:gd name="T6" fmla="*/ 66546 w 381000"/>
                <a:gd name="T7" fmla="*/ 73391 h 609600"/>
                <a:gd name="T8" fmla="*/ 45874 w 381000"/>
                <a:gd name="T9" fmla="*/ 106464 h 609600"/>
                <a:gd name="T10" fmla="*/ 28554 w 381000"/>
                <a:gd name="T11" fmla="*/ 144271 h 609600"/>
                <a:gd name="T12" fmla="*/ 14978 w 381000"/>
                <a:gd name="T13" fmla="*/ 186183 h 609600"/>
                <a:gd name="T14" fmla="*/ 5539 w 381000"/>
                <a:gd name="T15" fmla="*/ 231572 h 609600"/>
                <a:gd name="T16" fmla="*/ 631 w 381000"/>
                <a:gd name="T17" fmla="*/ 279809 h 609600"/>
                <a:gd name="T18" fmla="*/ 0 w 381000"/>
                <a:gd name="T19" fmla="*/ 304799 h 609600"/>
                <a:gd name="T20" fmla="*/ 631 w 381000"/>
                <a:gd name="T21" fmla="*/ 329807 h 609600"/>
                <a:gd name="T22" fmla="*/ 5539 w 381000"/>
                <a:gd name="T23" fmla="*/ 378068 h 609600"/>
                <a:gd name="T24" fmla="*/ 14978 w 381000"/>
                <a:gd name="T25" fmla="*/ 423469 h 609600"/>
                <a:gd name="T26" fmla="*/ 28554 w 381000"/>
                <a:gd name="T27" fmla="*/ 465384 h 609600"/>
                <a:gd name="T28" fmla="*/ 45874 w 381000"/>
                <a:gd name="T29" fmla="*/ 503187 h 609600"/>
                <a:gd name="T30" fmla="*/ 66546 w 381000"/>
                <a:gd name="T31" fmla="*/ 536251 h 609600"/>
                <a:gd name="T32" fmla="*/ 102978 w 381000"/>
                <a:gd name="T33" fmla="*/ 575591 h 609600"/>
                <a:gd name="T34" fmla="*/ 144738 w 381000"/>
                <a:gd name="T35" fmla="*/ 600745 h 609600"/>
                <a:gd name="T36" fmla="*/ 190500 w 381000"/>
                <a:gd name="T37" fmla="*/ 609599 h 609600"/>
                <a:gd name="T38" fmla="*/ 206133 w 381000"/>
                <a:gd name="T39" fmla="*/ 608590 h 609600"/>
                <a:gd name="T40" fmla="*/ 250740 w 381000"/>
                <a:gd name="T41" fmla="*/ 594067 h 609600"/>
                <a:gd name="T42" fmla="*/ 290879 w 381000"/>
                <a:gd name="T43" fmla="*/ 563949 h 609600"/>
                <a:gd name="T44" fmla="*/ 325231 w 381000"/>
                <a:gd name="T45" fmla="*/ 520350 h 609600"/>
                <a:gd name="T46" fmla="*/ 344265 w 381000"/>
                <a:gd name="T47" fmla="*/ 484839 h 609600"/>
                <a:gd name="T48" fmla="*/ 359750 w 381000"/>
                <a:gd name="T49" fmla="*/ 444902 h 609600"/>
                <a:gd name="T50" fmla="*/ 371295 w 381000"/>
                <a:gd name="T51" fmla="*/ 401165 h 609600"/>
                <a:gd name="T52" fmla="*/ 378508 w 381000"/>
                <a:gd name="T53" fmla="*/ 354256 h 609600"/>
                <a:gd name="T54" fmla="*/ 381000 w 381000"/>
                <a:gd name="T55" fmla="*/ 304799 h 609600"/>
                <a:gd name="T56" fmla="*/ 380369 w 381000"/>
                <a:gd name="T57" fmla="*/ 279809 h 609600"/>
                <a:gd name="T58" fmla="*/ 375467 w 381000"/>
                <a:gd name="T59" fmla="*/ 231572 h 609600"/>
                <a:gd name="T60" fmla="*/ 366039 w 381000"/>
                <a:gd name="T61" fmla="*/ 186183 h 609600"/>
                <a:gd name="T62" fmla="*/ 352476 w 381000"/>
                <a:gd name="T63" fmla="*/ 144271 h 609600"/>
                <a:gd name="T64" fmla="*/ 335167 w 381000"/>
                <a:gd name="T65" fmla="*/ 106464 h 609600"/>
                <a:gd name="T66" fmla="*/ 314505 w 381000"/>
                <a:gd name="T67" fmla="*/ 73391 h 609600"/>
                <a:gd name="T68" fmla="*/ 278077 w 381000"/>
                <a:gd name="T69" fmla="*/ 34032 h 609600"/>
                <a:gd name="T70" fmla="*/ 236303 w 381000"/>
                <a:gd name="T71" fmla="*/ 8861 h 609600"/>
                <a:gd name="T72" fmla="*/ 190500 w 381000"/>
                <a:gd name="T73" fmla="*/ 0 h 609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1000" h="609600">
                  <a:moveTo>
                    <a:pt x="190500" y="0"/>
                  </a:moveTo>
                  <a:lnTo>
                    <a:pt x="144738" y="8861"/>
                  </a:lnTo>
                  <a:lnTo>
                    <a:pt x="102978" y="34032"/>
                  </a:lnTo>
                  <a:lnTo>
                    <a:pt x="66546" y="73391"/>
                  </a:lnTo>
                  <a:lnTo>
                    <a:pt x="45874" y="106464"/>
                  </a:lnTo>
                  <a:lnTo>
                    <a:pt x="28554" y="144271"/>
                  </a:lnTo>
                  <a:lnTo>
                    <a:pt x="14978" y="186183"/>
                  </a:lnTo>
                  <a:lnTo>
                    <a:pt x="5539" y="231572"/>
                  </a:lnTo>
                  <a:lnTo>
                    <a:pt x="631" y="279809"/>
                  </a:lnTo>
                  <a:lnTo>
                    <a:pt x="0" y="304799"/>
                  </a:lnTo>
                  <a:lnTo>
                    <a:pt x="631" y="329807"/>
                  </a:lnTo>
                  <a:lnTo>
                    <a:pt x="5539" y="378068"/>
                  </a:lnTo>
                  <a:lnTo>
                    <a:pt x="14978" y="423469"/>
                  </a:lnTo>
                  <a:lnTo>
                    <a:pt x="28554" y="465384"/>
                  </a:lnTo>
                  <a:lnTo>
                    <a:pt x="45874" y="503187"/>
                  </a:lnTo>
                  <a:lnTo>
                    <a:pt x="66546" y="536251"/>
                  </a:lnTo>
                  <a:lnTo>
                    <a:pt x="102978" y="575591"/>
                  </a:lnTo>
                  <a:lnTo>
                    <a:pt x="144738" y="600745"/>
                  </a:lnTo>
                  <a:lnTo>
                    <a:pt x="190500" y="609599"/>
                  </a:lnTo>
                  <a:lnTo>
                    <a:pt x="206133" y="608590"/>
                  </a:lnTo>
                  <a:lnTo>
                    <a:pt x="250740" y="594067"/>
                  </a:lnTo>
                  <a:lnTo>
                    <a:pt x="290879" y="563949"/>
                  </a:lnTo>
                  <a:lnTo>
                    <a:pt x="325231" y="520350"/>
                  </a:lnTo>
                  <a:lnTo>
                    <a:pt x="344265" y="484839"/>
                  </a:lnTo>
                  <a:lnTo>
                    <a:pt x="359750" y="444902"/>
                  </a:lnTo>
                  <a:lnTo>
                    <a:pt x="371295" y="401165"/>
                  </a:lnTo>
                  <a:lnTo>
                    <a:pt x="378508" y="354256"/>
                  </a:lnTo>
                  <a:lnTo>
                    <a:pt x="381000" y="304799"/>
                  </a:lnTo>
                  <a:lnTo>
                    <a:pt x="380369" y="279809"/>
                  </a:lnTo>
                  <a:lnTo>
                    <a:pt x="375467" y="231572"/>
                  </a:lnTo>
                  <a:lnTo>
                    <a:pt x="366039" y="186183"/>
                  </a:lnTo>
                  <a:lnTo>
                    <a:pt x="352476" y="144271"/>
                  </a:lnTo>
                  <a:lnTo>
                    <a:pt x="335167" y="106464"/>
                  </a:lnTo>
                  <a:lnTo>
                    <a:pt x="314505" y="73391"/>
                  </a:lnTo>
                  <a:lnTo>
                    <a:pt x="278077" y="34032"/>
                  </a:lnTo>
                  <a:lnTo>
                    <a:pt x="236303" y="8861"/>
                  </a:lnTo>
                  <a:lnTo>
                    <a:pt x="19050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60" name="object 8">
              <a:extLst>
                <a:ext uri="{FF2B5EF4-FFF2-40B4-BE49-F238E27FC236}">
                  <a16:creationId xmlns:a16="http://schemas.microsoft.com/office/drawing/2014/main" id="{A8A230E1-D1D0-737E-3657-7E01BD481E6A}"/>
                </a:ext>
              </a:extLst>
            </p:cNvPr>
            <p:cNvSpPr>
              <a:spLocks noChangeArrowheads="1"/>
            </p:cNvSpPr>
            <p:nvPr/>
          </p:nvSpPr>
          <p:spPr bwMode="auto">
            <a:xfrm>
              <a:off x="5445008" y="1378186"/>
              <a:ext cx="1651941" cy="374603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7561" name="object 9">
              <a:extLst>
                <a:ext uri="{FF2B5EF4-FFF2-40B4-BE49-F238E27FC236}">
                  <a16:creationId xmlns:a16="http://schemas.microsoft.com/office/drawing/2014/main" id="{C7889527-8F20-53C5-53C4-58A1F54CCC0F}"/>
                </a:ext>
              </a:extLst>
            </p:cNvPr>
            <p:cNvSpPr>
              <a:spLocks/>
            </p:cNvSpPr>
            <p:nvPr/>
          </p:nvSpPr>
          <p:spPr bwMode="auto">
            <a:xfrm>
              <a:off x="5723467" y="1651001"/>
              <a:ext cx="1100667" cy="3200399"/>
            </a:xfrm>
            <a:custGeom>
              <a:avLst/>
              <a:gdLst>
                <a:gd name="T0" fmla="*/ 362 w 929004"/>
                <a:gd name="T1" fmla="*/ 2638288 h 2700654"/>
                <a:gd name="T2" fmla="*/ 1109 w 929004"/>
                <a:gd name="T3" fmla="*/ 2519220 h 2700654"/>
                <a:gd name="T4" fmla="*/ 1913 w 929004"/>
                <a:gd name="T5" fmla="*/ 2401540 h 2700654"/>
                <a:gd name="T6" fmla="*/ 2831 w 929004"/>
                <a:gd name="T7" fmla="*/ 2286167 h 2700654"/>
                <a:gd name="T8" fmla="*/ 3898 w 929004"/>
                <a:gd name="T9" fmla="*/ 2174021 h 2700654"/>
                <a:gd name="T10" fmla="*/ 5150 w 929004"/>
                <a:gd name="T11" fmla="*/ 2066016 h 2700654"/>
                <a:gd name="T12" fmla="*/ 6644 w 929004"/>
                <a:gd name="T13" fmla="*/ 1963083 h 2700654"/>
                <a:gd name="T14" fmla="*/ 8408 w 929004"/>
                <a:gd name="T15" fmla="*/ 1866136 h 2700654"/>
                <a:gd name="T16" fmla="*/ 10492 w 929004"/>
                <a:gd name="T17" fmla="*/ 1776090 h 2700654"/>
                <a:gd name="T18" fmla="*/ 12946 w 929004"/>
                <a:gd name="T19" fmla="*/ 1693874 h 2700654"/>
                <a:gd name="T20" fmla="*/ 16858 w 929004"/>
                <a:gd name="T21" fmla="*/ 1588211 h 2700654"/>
                <a:gd name="T22" fmla="*/ 21002 w 929004"/>
                <a:gd name="T23" fmla="*/ 1481890 h 2700654"/>
                <a:gd name="T24" fmla="*/ 27495 w 929004"/>
                <a:gd name="T25" fmla="*/ 1385235 h 2700654"/>
                <a:gd name="T26" fmla="*/ 43388 w 929004"/>
                <a:gd name="T27" fmla="*/ 1285296 h 2700654"/>
                <a:gd name="T28" fmla="*/ 62245 w 929004"/>
                <a:gd name="T29" fmla="*/ 1206933 h 2700654"/>
                <a:gd name="T30" fmla="*/ 77298 w 929004"/>
                <a:gd name="T31" fmla="*/ 1147386 h 2700654"/>
                <a:gd name="T32" fmla="*/ 99065 w 929004"/>
                <a:gd name="T33" fmla="*/ 1071311 h 2700654"/>
                <a:gd name="T34" fmla="*/ 127800 w 929004"/>
                <a:gd name="T35" fmla="*/ 993993 h 2700654"/>
                <a:gd name="T36" fmla="*/ 168972 w 929004"/>
                <a:gd name="T37" fmla="*/ 909939 h 2700654"/>
                <a:gd name="T38" fmla="*/ 228054 w 929004"/>
                <a:gd name="T39" fmla="*/ 813652 h 2700654"/>
                <a:gd name="T40" fmla="*/ 291275 w 929004"/>
                <a:gd name="T41" fmla="*/ 726800 h 2700654"/>
                <a:gd name="T42" fmla="*/ 343216 w 929004"/>
                <a:gd name="T43" fmla="*/ 661294 h 2700654"/>
                <a:gd name="T44" fmla="*/ 400504 w 929004"/>
                <a:gd name="T45" fmla="*/ 592013 h 2700654"/>
                <a:gd name="T46" fmla="*/ 460997 w 929004"/>
                <a:gd name="T47" fmla="*/ 520924 h 2700654"/>
                <a:gd name="T48" fmla="*/ 522558 w 929004"/>
                <a:gd name="T49" fmla="*/ 449986 h 2700654"/>
                <a:gd name="T50" fmla="*/ 583051 w 929004"/>
                <a:gd name="T51" fmla="*/ 381177 h 2700654"/>
                <a:gd name="T52" fmla="*/ 640339 w 929004"/>
                <a:gd name="T53" fmla="*/ 316467 h 2700654"/>
                <a:gd name="T54" fmla="*/ 692280 w 929004"/>
                <a:gd name="T55" fmla="*/ 257819 h 2700654"/>
                <a:gd name="T56" fmla="*/ 736742 w 929004"/>
                <a:gd name="T57" fmla="*/ 207203 h 2700654"/>
                <a:gd name="T58" fmla="*/ 772569 w 929004"/>
                <a:gd name="T59" fmla="*/ 165719 h 2700654"/>
                <a:gd name="T60" fmla="*/ 818227 w 929004"/>
                <a:gd name="T61" fmla="*/ 113828 h 2700654"/>
                <a:gd name="T62" fmla="*/ 876156 w 929004"/>
                <a:gd name="T63" fmla="*/ 50785 h 2700654"/>
                <a:gd name="T64" fmla="*/ 926205 w 929004"/>
                <a:gd name="T65" fmla="*/ 309 h 2700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29004" h="2700654">
                  <a:moveTo>
                    <a:pt x="0" y="2700274"/>
                  </a:moveTo>
                  <a:lnTo>
                    <a:pt x="362" y="2640458"/>
                  </a:lnTo>
                  <a:lnTo>
                    <a:pt x="731" y="2580759"/>
                  </a:lnTo>
                  <a:lnTo>
                    <a:pt x="1109" y="2521292"/>
                  </a:lnTo>
                  <a:lnTo>
                    <a:pt x="1504" y="2462172"/>
                  </a:lnTo>
                  <a:lnTo>
                    <a:pt x="1920" y="2403514"/>
                  </a:lnTo>
                  <a:lnTo>
                    <a:pt x="2363" y="2345434"/>
                  </a:lnTo>
                  <a:lnTo>
                    <a:pt x="2838" y="2288046"/>
                  </a:lnTo>
                  <a:lnTo>
                    <a:pt x="3350" y="2231465"/>
                  </a:lnTo>
                  <a:lnTo>
                    <a:pt x="3905" y="2175806"/>
                  </a:lnTo>
                  <a:lnTo>
                    <a:pt x="4508" y="2121185"/>
                  </a:lnTo>
                  <a:lnTo>
                    <a:pt x="5164" y="2067717"/>
                  </a:lnTo>
                  <a:lnTo>
                    <a:pt x="5879" y="2015516"/>
                  </a:lnTo>
                  <a:lnTo>
                    <a:pt x="6658" y="1964698"/>
                  </a:lnTo>
                  <a:lnTo>
                    <a:pt x="7506" y="1915377"/>
                  </a:lnTo>
                  <a:lnTo>
                    <a:pt x="8429" y="1867669"/>
                  </a:lnTo>
                  <a:lnTo>
                    <a:pt x="9432" y="1821690"/>
                  </a:lnTo>
                  <a:lnTo>
                    <a:pt x="10520" y="1777553"/>
                  </a:lnTo>
                  <a:lnTo>
                    <a:pt x="11699" y="1735373"/>
                  </a:lnTo>
                  <a:lnTo>
                    <a:pt x="12974" y="1695267"/>
                  </a:lnTo>
                  <a:lnTo>
                    <a:pt x="15696" y="1622027"/>
                  </a:lnTo>
                  <a:lnTo>
                    <a:pt x="16900" y="1589517"/>
                  </a:lnTo>
                  <a:lnTo>
                    <a:pt x="19033" y="1532037"/>
                  </a:lnTo>
                  <a:lnTo>
                    <a:pt x="21051" y="1483108"/>
                  </a:lnTo>
                  <a:lnTo>
                    <a:pt x="23253" y="1440929"/>
                  </a:lnTo>
                  <a:lnTo>
                    <a:pt x="27558" y="1386376"/>
                  </a:lnTo>
                  <a:lnTo>
                    <a:pt x="33967" y="1336877"/>
                  </a:lnTo>
                  <a:lnTo>
                    <a:pt x="43493" y="1286353"/>
                  </a:lnTo>
                  <a:lnTo>
                    <a:pt x="52076" y="1249099"/>
                  </a:lnTo>
                  <a:lnTo>
                    <a:pt x="62392" y="1207927"/>
                  </a:lnTo>
                  <a:lnTo>
                    <a:pt x="67471" y="1187652"/>
                  </a:lnTo>
                  <a:lnTo>
                    <a:pt x="77480" y="1148331"/>
                  </a:lnTo>
                  <a:lnTo>
                    <a:pt x="87862" y="1110074"/>
                  </a:lnTo>
                  <a:lnTo>
                    <a:pt x="99303" y="1072193"/>
                  </a:lnTo>
                  <a:lnTo>
                    <a:pt x="112490" y="1034002"/>
                  </a:lnTo>
                  <a:lnTo>
                    <a:pt x="128107" y="994812"/>
                  </a:lnTo>
                  <a:lnTo>
                    <a:pt x="146841" y="953936"/>
                  </a:lnTo>
                  <a:lnTo>
                    <a:pt x="169377" y="910688"/>
                  </a:lnTo>
                  <a:lnTo>
                    <a:pt x="196401" y="864380"/>
                  </a:lnTo>
                  <a:lnTo>
                    <a:pt x="228600" y="814324"/>
                  </a:lnTo>
                  <a:lnTo>
                    <a:pt x="268613" y="758138"/>
                  </a:lnTo>
                  <a:lnTo>
                    <a:pt x="291968" y="727395"/>
                  </a:lnTo>
                  <a:lnTo>
                    <a:pt x="317198" y="695214"/>
                  </a:lnTo>
                  <a:lnTo>
                    <a:pt x="344035" y="661840"/>
                  </a:lnTo>
                  <a:lnTo>
                    <a:pt x="372211" y="627521"/>
                  </a:lnTo>
                  <a:lnTo>
                    <a:pt x="401458" y="592502"/>
                  </a:lnTo>
                  <a:lnTo>
                    <a:pt x="431509" y="557030"/>
                  </a:lnTo>
                  <a:lnTo>
                    <a:pt x="462096" y="521351"/>
                  </a:lnTo>
                  <a:lnTo>
                    <a:pt x="492950" y="485711"/>
                  </a:lnTo>
                  <a:lnTo>
                    <a:pt x="523804" y="450357"/>
                  </a:lnTo>
                  <a:lnTo>
                    <a:pt x="554391" y="415535"/>
                  </a:lnTo>
                  <a:lnTo>
                    <a:pt x="584442" y="381492"/>
                  </a:lnTo>
                  <a:lnTo>
                    <a:pt x="613689" y="348473"/>
                  </a:lnTo>
                  <a:lnTo>
                    <a:pt x="641865" y="316726"/>
                  </a:lnTo>
                  <a:lnTo>
                    <a:pt x="668702" y="286495"/>
                  </a:lnTo>
                  <a:lnTo>
                    <a:pt x="693932" y="258029"/>
                  </a:lnTo>
                  <a:lnTo>
                    <a:pt x="717287" y="231572"/>
                  </a:lnTo>
                  <a:lnTo>
                    <a:pt x="738499" y="207371"/>
                  </a:lnTo>
                  <a:lnTo>
                    <a:pt x="757301" y="185674"/>
                  </a:lnTo>
                  <a:lnTo>
                    <a:pt x="774410" y="165852"/>
                  </a:lnTo>
                  <a:lnTo>
                    <a:pt x="790589" y="147304"/>
                  </a:lnTo>
                  <a:lnTo>
                    <a:pt x="820179" y="113919"/>
                  </a:lnTo>
                  <a:lnTo>
                    <a:pt x="846112" y="85300"/>
                  </a:lnTo>
                  <a:lnTo>
                    <a:pt x="878245" y="50827"/>
                  </a:lnTo>
                  <a:lnTo>
                    <a:pt x="908678" y="19498"/>
                  </a:lnTo>
                  <a:lnTo>
                    <a:pt x="928413" y="309"/>
                  </a:lnTo>
                  <a:lnTo>
                    <a:pt x="928751" y="0"/>
                  </a:ln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62" name="object 10">
              <a:extLst>
                <a:ext uri="{FF2B5EF4-FFF2-40B4-BE49-F238E27FC236}">
                  <a16:creationId xmlns:a16="http://schemas.microsoft.com/office/drawing/2014/main" id="{D592C9F3-C394-9EFC-F15A-9CD7D868359F}"/>
                </a:ext>
              </a:extLst>
            </p:cNvPr>
            <p:cNvSpPr>
              <a:spLocks/>
            </p:cNvSpPr>
            <p:nvPr/>
          </p:nvSpPr>
          <p:spPr bwMode="auto">
            <a:xfrm>
              <a:off x="8082844" y="2254955"/>
              <a:ext cx="1444978" cy="541867"/>
            </a:xfrm>
            <a:custGeom>
              <a:avLst/>
              <a:gdLst>
                <a:gd name="T0" fmla="*/ 0 w 1219200"/>
                <a:gd name="T1" fmla="*/ 457200 h 457200"/>
                <a:gd name="T2" fmla="*/ 1219200 w 1219200"/>
                <a:gd name="T3" fmla="*/ 457200 h 457200"/>
                <a:gd name="T4" fmla="*/ 1219200 w 1219200"/>
                <a:gd name="T5" fmla="*/ 0 h 457200"/>
                <a:gd name="T6" fmla="*/ 0 w 1219200"/>
                <a:gd name="T7" fmla="*/ 0 h 457200"/>
                <a:gd name="T8" fmla="*/ 0 w 1219200"/>
                <a:gd name="T9" fmla="*/ 457200 h 457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 h="457200">
                  <a:moveTo>
                    <a:pt x="0" y="457200"/>
                  </a:moveTo>
                  <a:lnTo>
                    <a:pt x="1219200" y="457200"/>
                  </a:lnTo>
                  <a:lnTo>
                    <a:pt x="1219200" y="0"/>
                  </a:lnTo>
                  <a:lnTo>
                    <a:pt x="0" y="0"/>
                  </a:lnTo>
                  <a:lnTo>
                    <a:pt x="0" y="457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64" name="object 12">
              <a:extLst>
                <a:ext uri="{FF2B5EF4-FFF2-40B4-BE49-F238E27FC236}">
                  <a16:creationId xmlns:a16="http://schemas.microsoft.com/office/drawing/2014/main" id="{B0EA1968-907E-24BF-99E6-FF403D78FBE7}"/>
                </a:ext>
              </a:extLst>
            </p:cNvPr>
            <p:cNvSpPr>
              <a:spLocks/>
            </p:cNvSpPr>
            <p:nvPr/>
          </p:nvSpPr>
          <p:spPr bwMode="auto">
            <a:xfrm>
              <a:off x="6547555" y="-2822"/>
              <a:ext cx="3070578" cy="361244"/>
            </a:xfrm>
            <a:custGeom>
              <a:avLst/>
              <a:gdLst>
                <a:gd name="T0" fmla="*/ 0 w 2590800"/>
                <a:gd name="T1" fmla="*/ 304800 h 304800"/>
                <a:gd name="T2" fmla="*/ 2590800 w 2590800"/>
                <a:gd name="T3" fmla="*/ 304800 h 304800"/>
                <a:gd name="T4" fmla="*/ 2590800 w 2590800"/>
                <a:gd name="T5" fmla="*/ 0 h 304800"/>
                <a:gd name="T6" fmla="*/ 0 w 2590800"/>
                <a:gd name="T7" fmla="*/ 0 h 304800"/>
                <a:gd name="T8" fmla="*/ 0 w 2590800"/>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0800" h="304800">
                  <a:moveTo>
                    <a:pt x="0" y="304800"/>
                  </a:moveTo>
                  <a:lnTo>
                    <a:pt x="2590800" y="304800"/>
                  </a:lnTo>
                  <a:lnTo>
                    <a:pt x="2590800" y="0"/>
                  </a:lnTo>
                  <a:lnTo>
                    <a:pt x="0" y="0"/>
                  </a:lnTo>
                  <a:lnTo>
                    <a:pt x="0" y="304800"/>
                  </a:lnTo>
                  <a:close/>
                </a:path>
              </a:pathLst>
            </a:custGeom>
            <a:solidFill>
              <a:srgbClr val="E36C0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65" name="object 13">
              <a:extLst>
                <a:ext uri="{FF2B5EF4-FFF2-40B4-BE49-F238E27FC236}">
                  <a16:creationId xmlns:a16="http://schemas.microsoft.com/office/drawing/2014/main" id="{478BCF06-BEED-0FCB-5C07-24266302B138}"/>
                </a:ext>
              </a:extLst>
            </p:cNvPr>
            <p:cNvSpPr>
              <a:spLocks/>
            </p:cNvSpPr>
            <p:nvPr/>
          </p:nvSpPr>
          <p:spPr bwMode="auto">
            <a:xfrm>
              <a:off x="6547555" y="-2822"/>
              <a:ext cx="3070578" cy="361244"/>
            </a:xfrm>
            <a:custGeom>
              <a:avLst/>
              <a:gdLst>
                <a:gd name="T0" fmla="*/ 0 w 2590800"/>
                <a:gd name="T1" fmla="*/ 304800 h 304800"/>
                <a:gd name="T2" fmla="*/ 2590800 w 2590800"/>
                <a:gd name="T3" fmla="*/ 304800 h 304800"/>
                <a:gd name="T4" fmla="*/ 2590800 w 2590800"/>
                <a:gd name="T5" fmla="*/ 0 h 304800"/>
                <a:gd name="T6" fmla="*/ 0 w 2590800"/>
                <a:gd name="T7" fmla="*/ 0 h 304800"/>
                <a:gd name="T8" fmla="*/ 0 w 2590800"/>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0800" h="304800">
                  <a:moveTo>
                    <a:pt x="0" y="304800"/>
                  </a:moveTo>
                  <a:lnTo>
                    <a:pt x="2590800" y="304800"/>
                  </a:lnTo>
                  <a:lnTo>
                    <a:pt x="2590800" y="0"/>
                  </a:lnTo>
                  <a:lnTo>
                    <a:pt x="0" y="0"/>
                  </a:lnTo>
                  <a:lnTo>
                    <a:pt x="0" y="304800"/>
                  </a:lnTo>
                  <a:close/>
                </a:path>
              </a:pathLst>
            </a:custGeom>
            <a:noFill/>
            <a:ln w="25400">
              <a:solidFill>
                <a:srgbClr val="385D8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66" name="object 14">
              <a:extLst>
                <a:ext uri="{FF2B5EF4-FFF2-40B4-BE49-F238E27FC236}">
                  <a16:creationId xmlns:a16="http://schemas.microsoft.com/office/drawing/2014/main" id="{878DF3A7-6EE4-FE1B-6F64-B8591CAAF006}"/>
                </a:ext>
              </a:extLst>
            </p:cNvPr>
            <p:cNvSpPr>
              <a:spLocks/>
            </p:cNvSpPr>
            <p:nvPr/>
          </p:nvSpPr>
          <p:spPr bwMode="auto">
            <a:xfrm>
              <a:off x="7016046" y="719667"/>
              <a:ext cx="2801525" cy="1821274"/>
            </a:xfrm>
            <a:custGeom>
              <a:avLst/>
              <a:gdLst>
                <a:gd name="T0" fmla="*/ 2307118 w 2362834"/>
                <a:gd name="T1" fmla="*/ 11407 h 1537335"/>
                <a:gd name="T2" fmla="*/ 2183061 w 2362834"/>
                <a:gd name="T3" fmla="*/ 34534 h 1537335"/>
                <a:gd name="T4" fmla="*/ 2057639 w 2362834"/>
                <a:gd name="T5" fmla="*/ 58569 h 1537335"/>
                <a:gd name="T6" fmla="*/ 1929937 w 2362834"/>
                <a:gd name="T7" fmla="*/ 84121 h 1537335"/>
                <a:gd name="T8" fmla="*/ 1799049 w 2362834"/>
                <a:gd name="T9" fmla="*/ 111806 h 1537335"/>
                <a:gd name="T10" fmla="*/ 1697743 w 2362834"/>
                <a:gd name="T11" fmla="*/ 133770 h 1537335"/>
                <a:gd name="T12" fmla="*/ 1550515 w 2362834"/>
                <a:gd name="T13" fmla="*/ 155813 h 1537335"/>
                <a:gd name="T14" fmla="*/ 1473418 w 2362834"/>
                <a:gd name="T15" fmla="*/ 165268 h 1537335"/>
                <a:gd name="T16" fmla="*/ 1395782 w 2362834"/>
                <a:gd name="T17" fmla="*/ 175446 h 1537335"/>
                <a:gd name="T18" fmla="*/ 1318944 w 2362834"/>
                <a:gd name="T19" fmla="*/ 187686 h 1537335"/>
                <a:gd name="T20" fmla="*/ 1208111 w 2362834"/>
                <a:gd name="T21" fmla="*/ 212820 h 1537335"/>
                <a:gd name="T22" fmla="*/ 1075609 w 2362834"/>
                <a:gd name="T23" fmla="*/ 265951 h 1537335"/>
                <a:gd name="T24" fmla="*/ 968571 w 2362834"/>
                <a:gd name="T25" fmla="*/ 352067 h 1537335"/>
                <a:gd name="T26" fmla="*/ 901855 w 2362834"/>
                <a:gd name="T27" fmla="*/ 442337 h 1537335"/>
                <a:gd name="T28" fmla="*/ 862573 w 2362834"/>
                <a:gd name="T29" fmla="*/ 511392 h 1537335"/>
                <a:gd name="T30" fmla="*/ 826915 w 2362834"/>
                <a:gd name="T31" fmla="*/ 585022 h 1537335"/>
                <a:gd name="T32" fmla="*/ 794420 w 2362834"/>
                <a:gd name="T33" fmla="*/ 661063 h 1537335"/>
                <a:gd name="T34" fmla="*/ 764629 w 2362834"/>
                <a:gd name="T35" fmla="*/ 737354 h 1537335"/>
                <a:gd name="T36" fmla="*/ 737085 w 2362834"/>
                <a:gd name="T37" fmla="*/ 811726 h 1537335"/>
                <a:gd name="T38" fmla="*/ 711329 w 2362834"/>
                <a:gd name="T39" fmla="*/ 882020 h 1537335"/>
                <a:gd name="T40" fmla="*/ 686902 w 2362834"/>
                <a:gd name="T41" fmla="*/ 946069 h 1537335"/>
                <a:gd name="T42" fmla="*/ 664088 w 2362834"/>
                <a:gd name="T43" fmla="*/ 1002791 h 1537335"/>
                <a:gd name="T44" fmla="*/ 633921 w 2362834"/>
                <a:gd name="T45" fmla="*/ 1109932 h 1537335"/>
                <a:gd name="T46" fmla="*/ 617136 w 2362834"/>
                <a:gd name="T47" fmla="*/ 1209080 h 1537335"/>
                <a:gd name="T48" fmla="*/ 610229 w 2362834"/>
                <a:gd name="T49" fmla="*/ 1254805 h 1537335"/>
                <a:gd name="T50" fmla="*/ 592319 w 2362834"/>
                <a:gd name="T51" fmla="*/ 1336859 h 1537335"/>
                <a:gd name="T52" fmla="*/ 547686 w 2362834"/>
                <a:gd name="T53" fmla="*/ 1418292 h 1537335"/>
                <a:gd name="T54" fmla="*/ 481236 w 2362834"/>
                <a:gd name="T55" fmla="*/ 1467340 h 1537335"/>
                <a:gd name="T56" fmla="*/ 394215 w 2362834"/>
                <a:gd name="T57" fmla="*/ 1504116 h 1537335"/>
                <a:gd name="T58" fmla="*/ 302211 w 2362834"/>
                <a:gd name="T59" fmla="*/ 1526499 h 1537335"/>
                <a:gd name="T60" fmla="*/ 239311 w 2362834"/>
                <a:gd name="T61" fmla="*/ 1532564 h 1537335"/>
                <a:gd name="T62" fmla="*/ 176102 w 2362834"/>
                <a:gd name="T63" fmla="*/ 1524653 h 1537335"/>
                <a:gd name="T64" fmla="*/ 140769 w 2362834"/>
                <a:gd name="T65" fmla="*/ 1454872 h 1537335"/>
                <a:gd name="T66" fmla="*/ 148052 w 2362834"/>
                <a:gd name="T67" fmla="*/ 1386650 h 1537335"/>
                <a:gd name="T68" fmla="*/ 159071 w 2362834"/>
                <a:gd name="T69" fmla="*/ 1328366 h 1537335"/>
                <a:gd name="T70" fmla="*/ 170273 w 2362834"/>
                <a:gd name="T71" fmla="*/ 1267969 h 1537335"/>
                <a:gd name="T72" fmla="*/ 178346 w 2362834"/>
                <a:gd name="T73" fmla="*/ 1190353 h 1537335"/>
                <a:gd name="T74" fmla="*/ 179580 w 2362834"/>
                <a:gd name="T75" fmla="*/ 1153011 h 1537335"/>
                <a:gd name="T76" fmla="*/ 181767 w 2362834"/>
                <a:gd name="T77" fmla="*/ 1114557 h 1537335"/>
                <a:gd name="T78" fmla="*/ 184441 w 2362834"/>
                <a:gd name="T79" fmla="*/ 1075149 h 1537335"/>
                <a:gd name="T80" fmla="*/ 188369 w 2362834"/>
                <a:gd name="T81" fmla="*/ 1014565 h 1537335"/>
                <a:gd name="T82" fmla="*/ 191036 w 2362834"/>
                <a:gd name="T83" fmla="*/ 931842 h 1537335"/>
                <a:gd name="T84" fmla="*/ 189103 w 2362834"/>
                <a:gd name="T85" fmla="*/ 869003 h 1537335"/>
                <a:gd name="T86" fmla="*/ 178346 w 2362834"/>
                <a:gd name="T87" fmla="*/ 785126 h 1537335"/>
                <a:gd name="T88" fmla="*/ 153156 w 2362834"/>
                <a:gd name="T89" fmla="*/ 693946 h 1537335"/>
                <a:gd name="T90" fmla="*/ 116051 w 2362834"/>
                <a:gd name="T91" fmla="*/ 594657 h 1537335"/>
                <a:gd name="T92" fmla="*/ 74981 w 2362834"/>
                <a:gd name="T93" fmla="*/ 497903 h 1537335"/>
                <a:gd name="T94" fmla="*/ 46369 w 2362834"/>
                <a:gd name="T95" fmla="*/ 433405 h 1537335"/>
                <a:gd name="T96" fmla="*/ 17505 w 2362834"/>
                <a:gd name="T97" fmla="*/ 366694 h 1537335"/>
                <a:gd name="T98" fmla="*/ 0 w 2362834"/>
                <a:gd name="T99" fmla="*/ 317771 h 1537335"/>
                <a:gd name="T100" fmla="*/ 2030 w 2362834"/>
                <a:gd name="T101" fmla="*/ 320537 h 1537335"/>
                <a:gd name="T102" fmla="*/ 6465 w 2362834"/>
                <a:gd name="T103" fmla="*/ 329460 h 1537335"/>
                <a:gd name="T104" fmla="*/ 10893 w 2362834"/>
                <a:gd name="T105" fmla="*/ 338556 h 1537335"/>
                <a:gd name="T106" fmla="*/ 16984 w 2362834"/>
                <a:gd name="T107" fmla="*/ 349196 h 15373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2834" h="1537335">
                  <a:moveTo>
                    <a:pt x="2362242" y="0"/>
                  </a:moveTo>
                  <a:lnTo>
                    <a:pt x="2300615" y="11442"/>
                  </a:lnTo>
                  <a:lnTo>
                    <a:pt x="2238875" y="22961"/>
                  </a:lnTo>
                  <a:lnTo>
                    <a:pt x="2176908" y="34632"/>
                  </a:lnTo>
                  <a:lnTo>
                    <a:pt x="2114600" y="46532"/>
                  </a:lnTo>
                  <a:lnTo>
                    <a:pt x="2051838" y="58737"/>
                  </a:lnTo>
                  <a:lnTo>
                    <a:pt x="1988508" y="71323"/>
                  </a:lnTo>
                  <a:lnTo>
                    <a:pt x="1924497" y="84366"/>
                  </a:lnTo>
                  <a:lnTo>
                    <a:pt x="1859692" y="97942"/>
                  </a:lnTo>
                  <a:lnTo>
                    <a:pt x="1793978" y="112128"/>
                  </a:lnTo>
                  <a:lnTo>
                    <a:pt x="1727242" y="127000"/>
                  </a:lnTo>
                  <a:lnTo>
                    <a:pt x="1692958" y="134155"/>
                  </a:lnTo>
                  <a:lnTo>
                    <a:pt x="1621153" y="146178"/>
                  </a:lnTo>
                  <a:lnTo>
                    <a:pt x="1546144" y="156263"/>
                  </a:lnTo>
                  <a:lnTo>
                    <a:pt x="1507855" y="160996"/>
                  </a:lnTo>
                  <a:lnTo>
                    <a:pt x="1469264" y="165744"/>
                  </a:lnTo>
                  <a:lnTo>
                    <a:pt x="1430539" y="170675"/>
                  </a:lnTo>
                  <a:lnTo>
                    <a:pt x="1391847" y="175956"/>
                  </a:lnTo>
                  <a:lnTo>
                    <a:pt x="1353354" y="181752"/>
                  </a:lnTo>
                  <a:lnTo>
                    <a:pt x="1315226" y="188232"/>
                  </a:lnTo>
                  <a:lnTo>
                    <a:pt x="1277631" y="195561"/>
                  </a:lnTo>
                  <a:lnTo>
                    <a:pt x="1204706" y="213436"/>
                  </a:lnTo>
                  <a:lnTo>
                    <a:pt x="1135910" y="236711"/>
                  </a:lnTo>
                  <a:lnTo>
                    <a:pt x="1072577" y="266721"/>
                  </a:lnTo>
                  <a:lnTo>
                    <a:pt x="1016042" y="304800"/>
                  </a:lnTo>
                  <a:lnTo>
                    <a:pt x="965841" y="353088"/>
                  </a:lnTo>
                  <a:lnTo>
                    <a:pt x="920396" y="411390"/>
                  </a:lnTo>
                  <a:lnTo>
                    <a:pt x="899313" y="443618"/>
                  </a:lnTo>
                  <a:lnTo>
                    <a:pt x="879248" y="477537"/>
                  </a:lnTo>
                  <a:lnTo>
                    <a:pt x="860142" y="512873"/>
                  </a:lnTo>
                  <a:lnTo>
                    <a:pt x="841940" y="549357"/>
                  </a:lnTo>
                  <a:lnTo>
                    <a:pt x="824584" y="586716"/>
                  </a:lnTo>
                  <a:lnTo>
                    <a:pt x="808016" y="624681"/>
                  </a:lnTo>
                  <a:lnTo>
                    <a:pt x="792180" y="662978"/>
                  </a:lnTo>
                  <a:lnTo>
                    <a:pt x="777018" y="701338"/>
                  </a:lnTo>
                  <a:lnTo>
                    <a:pt x="762473" y="739489"/>
                  </a:lnTo>
                  <a:lnTo>
                    <a:pt x="748488" y="777159"/>
                  </a:lnTo>
                  <a:lnTo>
                    <a:pt x="735007" y="814077"/>
                  </a:lnTo>
                  <a:lnTo>
                    <a:pt x="721971" y="849973"/>
                  </a:lnTo>
                  <a:lnTo>
                    <a:pt x="709324" y="884574"/>
                  </a:lnTo>
                  <a:lnTo>
                    <a:pt x="697008" y="917610"/>
                  </a:lnTo>
                  <a:lnTo>
                    <a:pt x="684966" y="948809"/>
                  </a:lnTo>
                  <a:lnTo>
                    <a:pt x="673142" y="977900"/>
                  </a:lnTo>
                  <a:lnTo>
                    <a:pt x="662216" y="1005695"/>
                  </a:lnTo>
                  <a:lnTo>
                    <a:pt x="644803" y="1060252"/>
                  </a:lnTo>
                  <a:lnTo>
                    <a:pt x="632135" y="1113147"/>
                  </a:lnTo>
                  <a:lnTo>
                    <a:pt x="622802" y="1164037"/>
                  </a:lnTo>
                  <a:lnTo>
                    <a:pt x="615396" y="1212582"/>
                  </a:lnTo>
                  <a:lnTo>
                    <a:pt x="611976" y="1235868"/>
                  </a:lnTo>
                  <a:lnTo>
                    <a:pt x="608508" y="1258440"/>
                  </a:lnTo>
                  <a:lnTo>
                    <a:pt x="600729" y="1301270"/>
                  </a:lnTo>
                  <a:lnTo>
                    <a:pt x="590649" y="1340731"/>
                  </a:lnTo>
                  <a:lnTo>
                    <a:pt x="576861" y="1376480"/>
                  </a:lnTo>
                  <a:lnTo>
                    <a:pt x="546142" y="1422400"/>
                  </a:lnTo>
                  <a:lnTo>
                    <a:pt x="516546" y="1448400"/>
                  </a:lnTo>
                  <a:lnTo>
                    <a:pt x="479878" y="1471590"/>
                  </a:lnTo>
                  <a:lnTo>
                    <a:pt x="438083" y="1491703"/>
                  </a:lnTo>
                  <a:lnTo>
                    <a:pt x="393102" y="1508473"/>
                  </a:lnTo>
                  <a:lnTo>
                    <a:pt x="346879" y="1521634"/>
                  </a:lnTo>
                  <a:lnTo>
                    <a:pt x="301357" y="1530920"/>
                  </a:lnTo>
                  <a:lnTo>
                    <a:pt x="258479" y="1536066"/>
                  </a:lnTo>
                  <a:lnTo>
                    <a:pt x="238639" y="1537003"/>
                  </a:lnTo>
                  <a:lnTo>
                    <a:pt x="220189" y="1536805"/>
                  </a:lnTo>
                  <a:lnTo>
                    <a:pt x="175605" y="1529069"/>
                  </a:lnTo>
                  <a:lnTo>
                    <a:pt x="145805" y="1498599"/>
                  </a:lnTo>
                  <a:lnTo>
                    <a:pt x="140370" y="1459085"/>
                  </a:lnTo>
                  <a:lnTo>
                    <a:pt x="140936" y="1443400"/>
                  </a:lnTo>
                  <a:lnTo>
                    <a:pt x="147632" y="1390665"/>
                  </a:lnTo>
                  <a:lnTo>
                    <a:pt x="154736" y="1352111"/>
                  </a:lnTo>
                  <a:lnTo>
                    <a:pt x="158623" y="1332213"/>
                  </a:lnTo>
                  <a:lnTo>
                    <a:pt x="162529" y="1312081"/>
                  </a:lnTo>
                  <a:lnTo>
                    <a:pt x="169791" y="1271641"/>
                  </a:lnTo>
                  <a:lnTo>
                    <a:pt x="175302" y="1231859"/>
                  </a:lnTo>
                  <a:lnTo>
                    <a:pt x="177842" y="1193800"/>
                  </a:lnTo>
                  <a:lnTo>
                    <a:pt x="178312" y="1175223"/>
                  </a:lnTo>
                  <a:lnTo>
                    <a:pt x="179076" y="1156350"/>
                  </a:lnTo>
                  <a:lnTo>
                    <a:pt x="180076" y="1137198"/>
                  </a:lnTo>
                  <a:lnTo>
                    <a:pt x="181256" y="1117786"/>
                  </a:lnTo>
                  <a:lnTo>
                    <a:pt x="182557" y="1098135"/>
                  </a:lnTo>
                  <a:lnTo>
                    <a:pt x="183923" y="1078262"/>
                  </a:lnTo>
                  <a:lnTo>
                    <a:pt x="185296" y="1058186"/>
                  </a:lnTo>
                  <a:lnTo>
                    <a:pt x="187837" y="1017503"/>
                  </a:lnTo>
                  <a:lnTo>
                    <a:pt x="189723" y="976238"/>
                  </a:lnTo>
                  <a:lnTo>
                    <a:pt x="190497" y="934541"/>
                  </a:lnTo>
                  <a:lnTo>
                    <a:pt x="190323" y="913579"/>
                  </a:lnTo>
                  <a:lnTo>
                    <a:pt x="188571" y="871520"/>
                  </a:lnTo>
                  <a:lnTo>
                    <a:pt x="184563" y="829410"/>
                  </a:lnTo>
                  <a:lnTo>
                    <a:pt x="177842" y="787400"/>
                  </a:lnTo>
                  <a:lnTo>
                    <a:pt x="167263" y="743361"/>
                  </a:lnTo>
                  <a:lnTo>
                    <a:pt x="152722" y="695955"/>
                  </a:lnTo>
                  <a:lnTo>
                    <a:pt x="135211" y="646517"/>
                  </a:lnTo>
                  <a:lnTo>
                    <a:pt x="115722" y="596379"/>
                  </a:lnTo>
                  <a:lnTo>
                    <a:pt x="95244" y="546877"/>
                  </a:lnTo>
                  <a:lnTo>
                    <a:pt x="74771" y="499345"/>
                  </a:lnTo>
                  <a:lnTo>
                    <a:pt x="55292" y="455117"/>
                  </a:lnTo>
                  <a:lnTo>
                    <a:pt x="46236" y="434659"/>
                  </a:lnTo>
                  <a:lnTo>
                    <a:pt x="37801" y="415527"/>
                  </a:lnTo>
                  <a:lnTo>
                    <a:pt x="17456" y="367758"/>
                  </a:lnTo>
                  <a:lnTo>
                    <a:pt x="2773" y="328072"/>
                  </a:lnTo>
                  <a:lnTo>
                    <a:pt x="0" y="318691"/>
                  </a:lnTo>
                  <a:lnTo>
                    <a:pt x="562" y="318934"/>
                  </a:lnTo>
                  <a:lnTo>
                    <a:pt x="2023" y="321467"/>
                  </a:lnTo>
                  <a:lnTo>
                    <a:pt x="4084" y="325543"/>
                  </a:lnTo>
                  <a:lnTo>
                    <a:pt x="6444" y="330412"/>
                  </a:lnTo>
                  <a:lnTo>
                    <a:pt x="8805" y="335326"/>
                  </a:lnTo>
                  <a:lnTo>
                    <a:pt x="10865" y="339536"/>
                  </a:lnTo>
                  <a:lnTo>
                    <a:pt x="12325" y="342294"/>
                  </a:lnTo>
                  <a:lnTo>
                    <a:pt x="16935" y="350207"/>
                  </a:lnTo>
                  <a:lnTo>
                    <a:pt x="23401" y="363839"/>
                  </a:lnTo>
                </a:path>
              </a:pathLst>
            </a:custGeom>
            <a:noFill/>
            <a:ln w="44450">
              <a:solidFill>
                <a:srgbClr val="0A1FE2"/>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67" name="object 15">
              <a:extLst>
                <a:ext uri="{FF2B5EF4-FFF2-40B4-BE49-F238E27FC236}">
                  <a16:creationId xmlns:a16="http://schemas.microsoft.com/office/drawing/2014/main" id="{46AAA0CF-3FEA-E9D5-2E4F-7AEAB779F924}"/>
                </a:ext>
              </a:extLst>
            </p:cNvPr>
            <p:cNvSpPr>
              <a:spLocks/>
            </p:cNvSpPr>
            <p:nvPr/>
          </p:nvSpPr>
          <p:spPr bwMode="auto">
            <a:xfrm>
              <a:off x="7270044" y="1261534"/>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68" name="object 16">
              <a:extLst>
                <a:ext uri="{FF2B5EF4-FFF2-40B4-BE49-F238E27FC236}">
                  <a16:creationId xmlns:a16="http://schemas.microsoft.com/office/drawing/2014/main" id="{4F1BD977-68F6-4E81-24EE-498CE52B4B58}"/>
                </a:ext>
              </a:extLst>
            </p:cNvPr>
            <p:cNvSpPr>
              <a:spLocks/>
            </p:cNvSpPr>
            <p:nvPr/>
          </p:nvSpPr>
          <p:spPr bwMode="auto">
            <a:xfrm>
              <a:off x="6246518" y="343370"/>
              <a:ext cx="3687704" cy="225778"/>
            </a:xfrm>
            <a:custGeom>
              <a:avLst/>
              <a:gdLst>
                <a:gd name="T0" fmla="*/ 3050154 w 3111500"/>
                <a:gd name="T1" fmla="*/ 177028 h 190500"/>
                <a:gd name="T2" fmla="*/ 2925702 w 3111500"/>
                <a:gd name="T3" fmla="*/ 151787 h 190500"/>
                <a:gd name="T4" fmla="*/ 2795980 w 3111500"/>
                <a:gd name="T5" fmla="*/ 128603 h 190500"/>
                <a:gd name="T6" fmla="*/ 2657495 w 3111500"/>
                <a:gd name="T7" fmla="*/ 108848 h 190500"/>
                <a:gd name="T8" fmla="*/ 2545779 w 3111500"/>
                <a:gd name="T9" fmla="*/ 97107 h 190500"/>
                <a:gd name="T10" fmla="*/ 2466744 w 3111500"/>
                <a:gd name="T11" fmla="*/ 91066 h 190500"/>
                <a:gd name="T12" fmla="*/ 2383683 w 3111500"/>
                <a:gd name="T13" fmla="*/ 86743 h 190500"/>
                <a:gd name="T14" fmla="*/ 2297157 w 3111500"/>
                <a:gd name="T15" fmla="*/ 84627 h 190500"/>
                <a:gd name="T16" fmla="*/ 2207426 w 3111500"/>
                <a:gd name="T17" fmla="*/ 84415 h 190500"/>
                <a:gd name="T18" fmla="*/ 2114643 w 3111500"/>
                <a:gd name="T19" fmla="*/ 85688 h 190500"/>
                <a:gd name="T20" fmla="*/ 2018962 w 3111500"/>
                <a:gd name="T21" fmla="*/ 88030 h 190500"/>
                <a:gd name="T22" fmla="*/ 1920537 w 3111500"/>
                <a:gd name="T23" fmla="*/ 91022 h 190500"/>
                <a:gd name="T24" fmla="*/ 1819522 w 3111500"/>
                <a:gd name="T25" fmla="*/ 94248 h 190500"/>
                <a:gd name="T26" fmla="*/ 1716071 w 3111500"/>
                <a:gd name="T27" fmla="*/ 97289 h 190500"/>
                <a:gd name="T28" fmla="*/ 1610338 w 3111500"/>
                <a:gd name="T29" fmla="*/ 99729 h 190500"/>
                <a:gd name="T30" fmla="*/ 1502476 w 3111500"/>
                <a:gd name="T31" fmla="*/ 101148 h 190500"/>
                <a:gd name="T32" fmla="*/ 1391064 w 3111500"/>
                <a:gd name="T33" fmla="*/ 101374 h 190500"/>
                <a:gd name="T34" fmla="*/ 1268168 w 3111500"/>
                <a:gd name="T35" fmla="*/ 101543 h 190500"/>
                <a:gd name="T36" fmla="*/ 1135869 w 3111500"/>
                <a:gd name="T37" fmla="*/ 101736 h 190500"/>
                <a:gd name="T38" fmla="*/ 997980 w 3111500"/>
                <a:gd name="T39" fmla="*/ 101802 h 190500"/>
                <a:gd name="T40" fmla="*/ 858310 w 3111500"/>
                <a:gd name="T41" fmla="*/ 101589 h 190500"/>
                <a:gd name="T42" fmla="*/ 720671 w 3111500"/>
                <a:gd name="T43" fmla="*/ 100944 h 190500"/>
                <a:gd name="T44" fmla="*/ 588873 w 3111500"/>
                <a:gd name="T45" fmla="*/ 99717 h 190500"/>
                <a:gd name="T46" fmla="*/ 466726 w 3111500"/>
                <a:gd name="T47" fmla="*/ 97756 h 190500"/>
                <a:gd name="T48" fmla="*/ 358043 w 3111500"/>
                <a:gd name="T49" fmla="*/ 94909 h 190500"/>
                <a:gd name="T50" fmla="*/ 266632 w 3111500"/>
                <a:gd name="T51" fmla="*/ 91024 h 190500"/>
                <a:gd name="T52" fmla="*/ 167197 w 3111500"/>
                <a:gd name="T53" fmla="*/ 82285 h 190500"/>
                <a:gd name="T54" fmla="*/ 79793 w 3111500"/>
                <a:gd name="T55" fmla="*/ 58178 h 190500"/>
                <a:gd name="T56" fmla="*/ 50895 w 3111500"/>
                <a:gd name="T57" fmla="*/ 15011 h 190500"/>
                <a:gd name="T58" fmla="*/ 48575 w 3111500"/>
                <a:gd name="T59" fmla="*/ 7141 h 190500"/>
                <a:gd name="T60" fmla="*/ 42960 w 3111500"/>
                <a:gd name="T61" fmla="*/ 1657 h 190500"/>
                <a:gd name="T62" fmla="*/ 20211 w 3111500"/>
                <a:gd name="T63" fmla="*/ 468 h 190500"/>
                <a:gd name="T64" fmla="*/ 2997 w 3111500"/>
                <a:gd name="T65" fmla="*/ 20379 h 190500"/>
                <a:gd name="T66" fmla="*/ 0 w 3111500"/>
                <a:gd name="T67" fmla="*/ 37665 h 1905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11500" h="190500">
                  <a:moveTo>
                    <a:pt x="3111495" y="189991"/>
                  </a:moveTo>
                  <a:lnTo>
                    <a:pt x="3050154" y="177028"/>
                  </a:lnTo>
                  <a:lnTo>
                    <a:pt x="2988368" y="164236"/>
                  </a:lnTo>
                  <a:lnTo>
                    <a:pt x="2925702" y="151787"/>
                  </a:lnTo>
                  <a:lnTo>
                    <a:pt x="2861718" y="139852"/>
                  </a:lnTo>
                  <a:lnTo>
                    <a:pt x="2795980" y="128603"/>
                  </a:lnTo>
                  <a:lnTo>
                    <a:pt x="2728051" y="118211"/>
                  </a:lnTo>
                  <a:lnTo>
                    <a:pt x="2657495" y="108848"/>
                  </a:lnTo>
                  <a:lnTo>
                    <a:pt x="2583874" y="100685"/>
                  </a:lnTo>
                  <a:lnTo>
                    <a:pt x="2545779" y="97107"/>
                  </a:lnTo>
                  <a:lnTo>
                    <a:pt x="2506753" y="93894"/>
                  </a:lnTo>
                  <a:lnTo>
                    <a:pt x="2466744" y="91066"/>
                  </a:lnTo>
                  <a:lnTo>
                    <a:pt x="2425695" y="88645"/>
                  </a:lnTo>
                  <a:lnTo>
                    <a:pt x="2383683" y="86743"/>
                  </a:lnTo>
                  <a:lnTo>
                    <a:pt x="2340830" y="85421"/>
                  </a:lnTo>
                  <a:lnTo>
                    <a:pt x="2297157" y="84627"/>
                  </a:lnTo>
                  <a:lnTo>
                    <a:pt x="2252683" y="84309"/>
                  </a:lnTo>
                  <a:lnTo>
                    <a:pt x="2207426" y="84415"/>
                  </a:lnTo>
                  <a:lnTo>
                    <a:pt x="2161406" y="84892"/>
                  </a:lnTo>
                  <a:lnTo>
                    <a:pt x="2114643" y="85688"/>
                  </a:lnTo>
                  <a:lnTo>
                    <a:pt x="2067155" y="86752"/>
                  </a:lnTo>
                  <a:lnTo>
                    <a:pt x="2018962" y="88030"/>
                  </a:lnTo>
                  <a:lnTo>
                    <a:pt x="1970083" y="89471"/>
                  </a:lnTo>
                  <a:lnTo>
                    <a:pt x="1920537" y="91022"/>
                  </a:lnTo>
                  <a:lnTo>
                    <a:pt x="1870344" y="92632"/>
                  </a:lnTo>
                  <a:lnTo>
                    <a:pt x="1819522" y="94248"/>
                  </a:lnTo>
                  <a:lnTo>
                    <a:pt x="1768091" y="95818"/>
                  </a:lnTo>
                  <a:lnTo>
                    <a:pt x="1716071" y="97289"/>
                  </a:lnTo>
                  <a:lnTo>
                    <a:pt x="1663480" y="98610"/>
                  </a:lnTo>
                  <a:lnTo>
                    <a:pt x="1610338" y="99729"/>
                  </a:lnTo>
                  <a:lnTo>
                    <a:pt x="1556663" y="100592"/>
                  </a:lnTo>
                  <a:lnTo>
                    <a:pt x="1502476" y="101148"/>
                  </a:lnTo>
                  <a:lnTo>
                    <a:pt x="1447795" y="101345"/>
                  </a:lnTo>
                  <a:lnTo>
                    <a:pt x="1391064" y="101374"/>
                  </a:lnTo>
                  <a:lnTo>
                    <a:pt x="1331029" y="101446"/>
                  </a:lnTo>
                  <a:lnTo>
                    <a:pt x="1268168" y="101543"/>
                  </a:lnTo>
                  <a:lnTo>
                    <a:pt x="1202956" y="101646"/>
                  </a:lnTo>
                  <a:lnTo>
                    <a:pt x="1135869" y="101736"/>
                  </a:lnTo>
                  <a:lnTo>
                    <a:pt x="1067385" y="101795"/>
                  </a:lnTo>
                  <a:lnTo>
                    <a:pt x="997980" y="101802"/>
                  </a:lnTo>
                  <a:lnTo>
                    <a:pt x="928130" y="101740"/>
                  </a:lnTo>
                  <a:lnTo>
                    <a:pt x="858310" y="101589"/>
                  </a:lnTo>
                  <a:lnTo>
                    <a:pt x="788999" y="101330"/>
                  </a:lnTo>
                  <a:lnTo>
                    <a:pt x="720671" y="100944"/>
                  </a:lnTo>
                  <a:lnTo>
                    <a:pt x="653804" y="100413"/>
                  </a:lnTo>
                  <a:lnTo>
                    <a:pt x="588873" y="99717"/>
                  </a:lnTo>
                  <a:lnTo>
                    <a:pt x="526355" y="98838"/>
                  </a:lnTo>
                  <a:lnTo>
                    <a:pt x="466726" y="97756"/>
                  </a:lnTo>
                  <a:lnTo>
                    <a:pt x="410463" y="96452"/>
                  </a:lnTo>
                  <a:lnTo>
                    <a:pt x="358043" y="94909"/>
                  </a:lnTo>
                  <a:lnTo>
                    <a:pt x="309940" y="93106"/>
                  </a:lnTo>
                  <a:lnTo>
                    <a:pt x="266632" y="91024"/>
                  </a:lnTo>
                  <a:lnTo>
                    <a:pt x="228595" y="88645"/>
                  </a:lnTo>
                  <a:lnTo>
                    <a:pt x="167197" y="82285"/>
                  </a:lnTo>
                  <a:lnTo>
                    <a:pt x="122220" y="73745"/>
                  </a:lnTo>
                  <a:lnTo>
                    <a:pt x="79793" y="58178"/>
                  </a:lnTo>
                  <a:lnTo>
                    <a:pt x="53945" y="29959"/>
                  </a:lnTo>
                  <a:lnTo>
                    <a:pt x="50895" y="15011"/>
                  </a:lnTo>
                  <a:lnTo>
                    <a:pt x="49983" y="10816"/>
                  </a:lnTo>
                  <a:lnTo>
                    <a:pt x="48575" y="7141"/>
                  </a:lnTo>
                  <a:lnTo>
                    <a:pt x="46344" y="4062"/>
                  </a:lnTo>
                  <a:lnTo>
                    <a:pt x="42960" y="1657"/>
                  </a:lnTo>
                  <a:lnTo>
                    <a:pt x="38095" y="0"/>
                  </a:lnTo>
                  <a:lnTo>
                    <a:pt x="20211" y="468"/>
                  </a:lnTo>
                  <a:lnTo>
                    <a:pt x="9038" y="8657"/>
                  </a:lnTo>
                  <a:lnTo>
                    <a:pt x="2997" y="20379"/>
                  </a:lnTo>
                  <a:lnTo>
                    <a:pt x="511" y="31444"/>
                  </a:lnTo>
                  <a:lnTo>
                    <a:pt x="0" y="37665"/>
                  </a:lnTo>
                </a:path>
              </a:pathLst>
            </a:custGeom>
            <a:noFill/>
            <a:ln w="44450">
              <a:solidFill>
                <a:srgbClr val="0A1FE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69" name="object 17">
              <a:extLst>
                <a:ext uri="{FF2B5EF4-FFF2-40B4-BE49-F238E27FC236}">
                  <a16:creationId xmlns:a16="http://schemas.microsoft.com/office/drawing/2014/main" id="{D0AF34E9-D085-DB15-6074-516E312660AC}"/>
                </a:ext>
              </a:extLst>
            </p:cNvPr>
            <p:cNvSpPr>
              <a:spLocks/>
            </p:cNvSpPr>
            <p:nvPr/>
          </p:nvSpPr>
          <p:spPr bwMode="auto">
            <a:xfrm>
              <a:off x="6171259" y="-85607"/>
              <a:ext cx="3958637" cy="97837"/>
            </a:xfrm>
            <a:custGeom>
              <a:avLst/>
              <a:gdLst>
                <a:gd name="T0" fmla="*/ 3340100 w 3340100"/>
                <a:gd name="T1" fmla="*/ 86377 h 81915"/>
                <a:gd name="T2" fmla="*/ 1981200 w 3340100"/>
                <a:gd name="T3" fmla="*/ 5947 h 81915"/>
                <a:gd name="T4" fmla="*/ 1936530 w 3340100"/>
                <a:gd name="T5" fmla="*/ 4132 h 81915"/>
                <a:gd name="T6" fmla="*/ 1893976 w 3340100"/>
                <a:gd name="T7" fmla="*/ 2689 h 81915"/>
                <a:gd name="T8" fmla="*/ 1853555 w 3340100"/>
                <a:gd name="T9" fmla="*/ 1588 h 81915"/>
                <a:gd name="T10" fmla="*/ 1815287 w 3340100"/>
                <a:gd name="T11" fmla="*/ 799 h 81915"/>
                <a:gd name="T12" fmla="*/ 1745284 w 3340100"/>
                <a:gd name="T13" fmla="*/ 33 h 81915"/>
                <a:gd name="T14" fmla="*/ 1713588 w 3340100"/>
                <a:gd name="T15" fmla="*/ 0 h 81915"/>
                <a:gd name="T16" fmla="*/ 1684121 w 3340100"/>
                <a:gd name="T17" fmla="*/ 154 h 81915"/>
                <a:gd name="T18" fmla="*/ 1631950 w 3340100"/>
                <a:gd name="T19" fmla="*/ 920 h 81915"/>
                <a:gd name="T20" fmla="*/ 1588922 w 3340100"/>
                <a:gd name="T21" fmla="*/ 2086 h 81915"/>
                <a:gd name="T22" fmla="*/ 1541859 w 3340100"/>
                <a:gd name="T23" fmla="*/ 4062 h 81915"/>
                <a:gd name="T24" fmla="*/ 1511300 w 3340100"/>
                <a:gd name="T25" fmla="*/ 5947 h 81915"/>
                <a:gd name="T26" fmla="*/ 1092200 w 3340100"/>
                <a:gd name="T27" fmla="*/ 5947 h 81915"/>
                <a:gd name="T28" fmla="*/ 381000 w 3340100"/>
                <a:gd name="T29" fmla="*/ 19352 h 81915"/>
                <a:gd name="T30" fmla="*/ 326108 w 3340100"/>
                <a:gd name="T31" fmla="*/ 20803 h 81915"/>
                <a:gd name="T32" fmla="*/ 271491 w 3340100"/>
                <a:gd name="T33" fmla="*/ 22445 h 81915"/>
                <a:gd name="T34" fmla="*/ 218445 w 3340100"/>
                <a:gd name="T35" fmla="*/ 24198 h 81915"/>
                <a:gd name="T36" fmla="*/ 168267 w 3340100"/>
                <a:gd name="T37" fmla="*/ 25981 h 81915"/>
                <a:gd name="T38" fmla="*/ 122253 w 3340100"/>
                <a:gd name="T39" fmla="*/ 27714 h 81915"/>
                <a:gd name="T40" fmla="*/ 81698 w 3340100"/>
                <a:gd name="T41" fmla="*/ 29312 h 81915"/>
                <a:gd name="T42" fmla="*/ 33938 w 3340100"/>
                <a:gd name="T43" fmla="*/ 31286 h 81915"/>
                <a:gd name="T44" fmla="*/ 0 w 3340100"/>
                <a:gd name="T45" fmla="*/ 32757 h 819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340100" h="81915">
                  <a:moveTo>
                    <a:pt x="3340100" y="81834"/>
                  </a:moveTo>
                  <a:lnTo>
                    <a:pt x="1981200" y="5634"/>
                  </a:lnTo>
                  <a:lnTo>
                    <a:pt x="1936530" y="3914"/>
                  </a:lnTo>
                  <a:lnTo>
                    <a:pt x="1893976" y="2547"/>
                  </a:lnTo>
                  <a:lnTo>
                    <a:pt x="1853555" y="1504"/>
                  </a:lnTo>
                  <a:lnTo>
                    <a:pt x="1815287" y="757"/>
                  </a:lnTo>
                  <a:lnTo>
                    <a:pt x="1745284" y="33"/>
                  </a:lnTo>
                  <a:lnTo>
                    <a:pt x="1713588" y="0"/>
                  </a:lnTo>
                  <a:lnTo>
                    <a:pt x="1684121" y="147"/>
                  </a:lnTo>
                  <a:lnTo>
                    <a:pt x="1631950" y="871"/>
                  </a:lnTo>
                  <a:lnTo>
                    <a:pt x="1588922" y="1976"/>
                  </a:lnTo>
                  <a:lnTo>
                    <a:pt x="1541859" y="3848"/>
                  </a:lnTo>
                  <a:lnTo>
                    <a:pt x="1511300" y="5634"/>
                  </a:lnTo>
                  <a:lnTo>
                    <a:pt x="1092200" y="5634"/>
                  </a:lnTo>
                  <a:lnTo>
                    <a:pt x="381000" y="18334"/>
                  </a:lnTo>
                  <a:lnTo>
                    <a:pt x="326108" y="19708"/>
                  </a:lnTo>
                  <a:lnTo>
                    <a:pt x="271491" y="21264"/>
                  </a:lnTo>
                  <a:lnTo>
                    <a:pt x="218445" y="22925"/>
                  </a:lnTo>
                  <a:lnTo>
                    <a:pt x="168267" y="24614"/>
                  </a:lnTo>
                  <a:lnTo>
                    <a:pt x="122253" y="26255"/>
                  </a:lnTo>
                  <a:lnTo>
                    <a:pt x="81698" y="27770"/>
                  </a:lnTo>
                  <a:lnTo>
                    <a:pt x="33938" y="29639"/>
                  </a:lnTo>
                  <a:lnTo>
                    <a:pt x="0" y="31034"/>
                  </a:lnTo>
                </a:path>
              </a:pathLst>
            </a:custGeom>
            <a:noFill/>
            <a:ln w="44450">
              <a:solidFill>
                <a:srgbClr val="0A1FE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70" name="object 18">
              <a:extLst>
                <a:ext uri="{FF2B5EF4-FFF2-40B4-BE49-F238E27FC236}">
                  <a16:creationId xmlns:a16="http://schemas.microsoft.com/office/drawing/2014/main" id="{76F96407-309E-B337-49D5-62196603E2E3}"/>
                </a:ext>
              </a:extLst>
            </p:cNvPr>
            <p:cNvSpPr>
              <a:spLocks/>
            </p:cNvSpPr>
            <p:nvPr/>
          </p:nvSpPr>
          <p:spPr bwMode="auto">
            <a:xfrm>
              <a:off x="6096000" y="358422"/>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71" name="object 19">
              <a:extLst>
                <a:ext uri="{FF2B5EF4-FFF2-40B4-BE49-F238E27FC236}">
                  <a16:creationId xmlns:a16="http://schemas.microsoft.com/office/drawing/2014/main" id="{1B7B9826-EAE9-5FD4-3011-5A8DF793CEDD}"/>
                </a:ext>
              </a:extLst>
            </p:cNvPr>
            <p:cNvSpPr>
              <a:spLocks/>
            </p:cNvSpPr>
            <p:nvPr/>
          </p:nvSpPr>
          <p:spPr bwMode="auto">
            <a:xfrm>
              <a:off x="7179733" y="2345267"/>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72" name="object 20">
              <a:extLst>
                <a:ext uri="{FF2B5EF4-FFF2-40B4-BE49-F238E27FC236}">
                  <a16:creationId xmlns:a16="http://schemas.microsoft.com/office/drawing/2014/main" id="{DD267494-0BCC-5CDC-92B9-9536A4670665}"/>
                </a:ext>
              </a:extLst>
            </p:cNvPr>
            <p:cNvSpPr>
              <a:spLocks/>
            </p:cNvSpPr>
            <p:nvPr/>
          </p:nvSpPr>
          <p:spPr bwMode="auto">
            <a:xfrm>
              <a:off x="9437511" y="-183444"/>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73" name="object 21">
              <a:extLst>
                <a:ext uri="{FF2B5EF4-FFF2-40B4-BE49-F238E27FC236}">
                  <a16:creationId xmlns:a16="http://schemas.microsoft.com/office/drawing/2014/main" id="{83C1026D-EE6C-04F3-B87D-2C6700872214}"/>
                </a:ext>
              </a:extLst>
            </p:cNvPr>
            <p:cNvSpPr>
              <a:spLocks/>
            </p:cNvSpPr>
            <p:nvPr/>
          </p:nvSpPr>
          <p:spPr bwMode="auto">
            <a:xfrm>
              <a:off x="8715022" y="268111"/>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74" name="object 22">
              <a:extLst>
                <a:ext uri="{FF2B5EF4-FFF2-40B4-BE49-F238E27FC236}">
                  <a16:creationId xmlns:a16="http://schemas.microsoft.com/office/drawing/2014/main" id="{0D53C5E1-FC56-D6DC-7E67-B86BBFDC859B}"/>
                </a:ext>
              </a:extLst>
            </p:cNvPr>
            <p:cNvSpPr txBox="1">
              <a:spLocks noChangeArrowheads="1"/>
            </p:cNvSpPr>
            <p:nvPr/>
          </p:nvSpPr>
          <p:spPr bwMode="auto">
            <a:xfrm>
              <a:off x="7469482" y="63030"/>
              <a:ext cx="1584207" cy="51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ts val="2030"/>
                </a:lnSpc>
              </a:pPr>
              <a:r>
                <a:rPr lang="en-US" altLang="en-US" sz="1896">
                  <a:solidFill>
                    <a:srgbClr val="FFFFFF"/>
                  </a:solidFill>
                  <a:latin typeface="Calibri" panose="020F0502020204030204" pitchFamily="34" charset="0"/>
                  <a:cs typeface="Calibri" panose="020F0502020204030204" pitchFamily="34" charset="0"/>
                </a:rPr>
                <a:t>Axillary Vein</a:t>
              </a:r>
              <a:endParaRPr lang="en-US" altLang="en-US" sz="1896">
                <a:solidFill>
                  <a:srgbClr val="000000"/>
                </a:solidFill>
                <a:latin typeface="Calibri" panose="020F0502020204030204" pitchFamily="34" charset="0"/>
                <a:cs typeface="Calibri" panose="020F0502020204030204" pitchFamily="34" charset="0"/>
              </a:endParaRPr>
            </a:p>
            <a:p>
              <a:pPr algn="r" eaLnBrk="1" hangingPunct="1">
                <a:lnSpc>
                  <a:spcPts val="2030"/>
                </a:lnSpc>
              </a:pPr>
              <a:r>
                <a:rPr lang="en-US" altLang="en-US" sz="1896">
                  <a:solidFill>
                    <a:srgbClr val="000000"/>
                  </a:solidFill>
                  <a:latin typeface="Calibri" panose="020F0502020204030204" pitchFamily="34" charset="0"/>
                  <a:cs typeface="Calibri" panose="020F0502020204030204" pitchFamily="34" charset="0"/>
                </a:rPr>
                <a:t>1</a:t>
              </a:r>
            </a:p>
          </p:txBody>
        </p:sp>
        <p:sp>
          <p:nvSpPr>
            <p:cNvPr id="23" name="object 23">
              <a:extLst>
                <a:ext uri="{FF2B5EF4-FFF2-40B4-BE49-F238E27FC236}">
                  <a16:creationId xmlns:a16="http://schemas.microsoft.com/office/drawing/2014/main" id="{D5C8A62D-DA4C-9C63-D204-D0747432DC65}"/>
                </a:ext>
              </a:extLst>
            </p:cNvPr>
            <p:cNvSpPr txBox="1"/>
            <p:nvPr/>
          </p:nvSpPr>
          <p:spPr>
            <a:xfrm>
              <a:off x="7458192" y="1284112"/>
              <a:ext cx="150519" cy="291747"/>
            </a:xfrm>
            <a:prstGeom prst="rect">
              <a:avLst/>
            </a:prstGeom>
          </p:spPr>
          <p:txBody>
            <a:bodyPr lIns="0" tIns="0" rIns="0" bIns="0">
              <a:spAutoFit/>
            </a:bodyPr>
            <a:lstStyle/>
            <a:p>
              <a:pPr marL="15052" eaLnBrk="1" fontAlgn="auto" hangingPunct="1">
                <a:spcBef>
                  <a:spcPts val="0"/>
                </a:spcBef>
                <a:spcAft>
                  <a:spcPts val="0"/>
                </a:spcAft>
                <a:defRPr/>
              </a:pPr>
              <a:r>
                <a:rPr sz="1896" spc="-6" dirty="0">
                  <a:solidFill>
                    <a:prstClr val="black"/>
                  </a:solidFill>
                  <a:latin typeface="Calibri"/>
                  <a:cs typeface="Calibri"/>
                </a:rPr>
                <a:t>2</a:t>
              </a:r>
              <a:endParaRPr sz="1896">
                <a:solidFill>
                  <a:prstClr val="black"/>
                </a:solidFill>
                <a:latin typeface="Calibri"/>
                <a:cs typeface="Calibri"/>
              </a:endParaRPr>
            </a:p>
          </p:txBody>
        </p:sp>
        <p:sp>
          <p:nvSpPr>
            <p:cNvPr id="24" name="object 24">
              <a:extLst>
                <a:ext uri="{FF2B5EF4-FFF2-40B4-BE49-F238E27FC236}">
                  <a16:creationId xmlns:a16="http://schemas.microsoft.com/office/drawing/2014/main" id="{8A89A45F-6537-BD31-BEFD-BFF21C6430F7}"/>
                </a:ext>
              </a:extLst>
            </p:cNvPr>
            <p:cNvSpPr txBox="1"/>
            <p:nvPr/>
          </p:nvSpPr>
          <p:spPr>
            <a:xfrm>
              <a:off x="7367881" y="2367845"/>
              <a:ext cx="150519" cy="291747"/>
            </a:xfrm>
            <a:prstGeom prst="rect">
              <a:avLst/>
            </a:prstGeom>
          </p:spPr>
          <p:txBody>
            <a:bodyPr lIns="0" tIns="0" rIns="0" bIns="0">
              <a:spAutoFit/>
            </a:bodyPr>
            <a:lstStyle/>
            <a:p>
              <a:pPr marL="15052" eaLnBrk="1" fontAlgn="auto" hangingPunct="1">
                <a:spcBef>
                  <a:spcPts val="0"/>
                </a:spcBef>
                <a:spcAft>
                  <a:spcPts val="0"/>
                </a:spcAft>
                <a:defRPr/>
              </a:pPr>
              <a:r>
                <a:rPr sz="1896" spc="-6" dirty="0">
                  <a:solidFill>
                    <a:prstClr val="black"/>
                  </a:solidFill>
                  <a:latin typeface="Calibri"/>
                  <a:cs typeface="Calibri"/>
                </a:rPr>
                <a:t>3</a:t>
              </a:r>
              <a:endParaRPr sz="1896">
                <a:solidFill>
                  <a:prstClr val="black"/>
                </a:solidFill>
                <a:latin typeface="Calibri"/>
                <a:cs typeface="Calibri"/>
              </a:endParaRPr>
            </a:p>
          </p:txBody>
        </p:sp>
        <p:sp>
          <p:nvSpPr>
            <p:cNvPr id="407577" name="object 25">
              <a:extLst>
                <a:ext uri="{FF2B5EF4-FFF2-40B4-BE49-F238E27FC236}">
                  <a16:creationId xmlns:a16="http://schemas.microsoft.com/office/drawing/2014/main" id="{7548212E-80EE-2932-FD21-62A99E917F9F}"/>
                </a:ext>
              </a:extLst>
            </p:cNvPr>
            <p:cNvSpPr>
              <a:spLocks/>
            </p:cNvSpPr>
            <p:nvPr/>
          </p:nvSpPr>
          <p:spPr bwMode="auto">
            <a:xfrm>
              <a:off x="6506163" y="734719"/>
              <a:ext cx="2660415" cy="888059"/>
            </a:xfrm>
            <a:custGeom>
              <a:avLst/>
              <a:gdLst>
                <a:gd name="T0" fmla="*/ 2104418 w 2244725"/>
                <a:gd name="T1" fmla="*/ 688219 h 749300"/>
                <a:gd name="T2" fmla="*/ 1979066 w 2244725"/>
                <a:gd name="T3" fmla="*/ 540230 h 749300"/>
                <a:gd name="T4" fmla="*/ 1826612 w 2244725"/>
                <a:gd name="T5" fmla="*/ 434420 h 749300"/>
                <a:gd name="T6" fmla="*/ 1651821 w 2244725"/>
                <a:gd name="T7" fmla="*/ 456621 h 749300"/>
                <a:gd name="T8" fmla="*/ 1419768 w 2244725"/>
                <a:gd name="T9" fmla="*/ 448514 h 749300"/>
                <a:gd name="T10" fmla="*/ 1230634 w 2244725"/>
                <a:gd name="T11" fmla="*/ 397469 h 749300"/>
                <a:gd name="T12" fmla="*/ 1169828 w 2244725"/>
                <a:gd name="T13" fmla="*/ 330784 h 749300"/>
                <a:gd name="T14" fmla="*/ 1107498 w 2244725"/>
                <a:gd name="T15" fmla="*/ 245623 h 749300"/>
                <a:gd name="T16" fmla="*/ 1053803 w 2244725"/>
                <a:gd name="T17" fmla="*/ 190256 h 749300"/>
                <a:gd name="T18" fmla="*/ 872036 w 2244725"/>
                <a:gd name="T19" fmla="*/ 163352 h 749300"/>
                <a:gd name="T20" fmla="*/ 760552 w 2244725"/>
                <a:gd name="T21" fmla="*/ 189067 h 749300"/>
                <a:gd name="T22" fmla="*/ 629565 w 2244725"/>
                <a:gd name="T23" fmla="*/ 255174 h 749300"/>
                <a:gd name="T24" fmla="*/ 631875 w 2244725"/>
                <a:gd name="T25" fmla="*/ 252652 h 749300"/>
                <a:gd name="T26" fmla="*/ 589528 w 2244725"/>
                <a:gd name="T27" fmla="*/ 278822 h 749300"/>
                <a:gd name="T28" fmla="*/ 437341 w 2244725"/>
                <a:gd name="T29" fmla="*/ 274992 h 749300"/>
                <a:gd name="T30" fmla="*/ 245468 w 2244725"/>
                <a:gd name="T31" fmla="*/ 185896 h 749300"/>
                <a:gd name="T32" fmla="*/ 181932 w 2244725"/>
                <a:gd name="T33" fmla="*/ 144518 h 749300"/>
                <a:gd name="T34" fmla="*/ 22037 w 2244725"/>
                <a:gd name="T35" fmla="*/ 58926 h 749300"/>
                <a:gd name="T36" fmla="*/ 225492 w 2244725"/>
                <a:gd name="T37" fmla="*/ 110668 h 749300"/>
                <a:gd name="T38" fmla="*/ 561969 w 2244725"/>
                <a:gd name="T39" fmla="*/ 101022 h 749300"/>
                <a:gd name="T40" fmla="*/ 617044 w 2244725"/>
                <a:gd name="T41" fmla="*/ 206838 h 749300"/>
                <a:gd name="T42" fmla="*/ 692061 w 2244725"/>
                <a:gd name="T43" fmla="*/ 348858 h 749300"/>
                <a:gd name="T44" fmla="*/ 784056 w 2244725"/>
                <a:gd name="T45" fmla="*/ 351902 h 749300"/>
                <a:gd name="T46" fmla="*/ 960314 w 2244725"/>
                <a:gd name="T47" fmla="*/ 255195 h 749300"/>
                <a:gd name="T48" fmla="*/ 998416 w 2244725"/>
                <a:gd name="T49" fmla="*/ 232434 h 749300"/>
                <a:gd name="T50" fmla="*/ 1124028 w 2244725"/>
                <a:gd name="T51" fmla="*/ 140380 h 749300"/>
                <a:gd name="T52" fmla="*/ 1235291 w 2244725"/>
                <a:gd name="T53" fmla="*/ 194330 h 749300"/>
                <a:gd name="T54" fmla="*/ 1232188 w 2244725"/>
                <a:gd name="T55" fmla="*/ 301527 h 749300"/>
                <a:gd name="T56" fmla="*/ 1265295 w 2244725"/>
                <a:gd name="T57" fmla="*/ 431222 h 749300"/>
                <a:gd name="T58" fmla="*/ 1340529 w 2244725"/>
                <a:gd name="T59" fmla="*/ 498565 h 749300"/>
                <a:gd name="T60" fmla="*/ 1527288 w 2244725"/>
                <a:gd name="T61" fmla="*/ 583620 h 749300"/>
                <a:gd name="T62" fmla="*/ 1720635 w 2244725"/>
                <a:gd name="T63" fmla="*/ 587198 h 749300"/>
                <a:gd name="T64" fmla="*/ 1756377 w 2244725"/>
                <a:gd name="T65" fmla="*/ 501874 h 749300"/>
                <a:gd name="T66" fmla="*/ 1803140 w 2244725"/>
                <a:gd name="T67" fmla="*/ 355022 h 749300"/>
                <a:gd name="T68" fmla="*/ 1849711 w 2244725"/>
                <a:gd name="T69" fmla="*/ 293457 h 749300"/>
                <a:gd name="T70" fmla="*/ 1909985 w 2244725"/>
                <a:gd name="T71" fmla="*/ 476198 h 749300"/>
                <a:gd name="T72" fmla="*/ 1984978 w 2244725"/>
                <a:gd name="T73" fmla="*/ 674014 h 749300"/>
                <a:gd name="T74" fmla="*/ 2133946 w 2244725"/>
                <a:gd name="T75" fmla="*/ 673543 h 749300"/>
                <a:gd name="T76" fmla="*/ 1936262 w 2244725"/>
                <a:gd name="T77" fmla="*/ 578352 h 749300"/>
                <a:gd name="T78" fmla="*/ 1723181 w 2244725"/>
                <a:gd name="T79" fmla="*/ 572620 h 749300"/>
                <a:gd name="T80" fmla="*/ 1578861 w 2244725"/>
                <a:gd name="T81" fmla="*/ 492161 h 749300"/>
                <a:gd name="T82" fmla="*/ 1514094 w 2244725"/>
                <a:gd name="T83" fmla="*/ 419679 h 749300"/>
                <a:gd name="T84" fmla="*/ 1451071 w 2244725"/>
                <a:gd name="T85" fmla="*/ 361255 h 749300"/>
                <a:gd name="T86" fmla="*/ 1324123 w 2244725"/>
                <a:gd name="T87" fmla="*/ 309564 h 749300"/>
                <a:gd name="T88" fmla="*/ 1174248 w 2244725"/>
                <a:gd name="T89" fmla="*/ 363684 h 749300"/>
                <a:gd name="T90" fmla="*/ 1096720 w 2244725"/>
                <a:gd name="T91" fmla="*/ 377473 h 749300"/>
                <a:gd name="T92" fmla="*/ 910022 w 2244725"/>
                <a:gd name="T93" fmla="*/ 363217 h 749300"/>
                <a:gd name="T94" fmla="*/ 806623 w 2244725"/>
                <a:gd name="T95" fmla="*/ 229280 h 749300"/>
                <a:gd name="T96" fmla="*/ 798209 w 2244725"/>
                <a:gd name="T97" fmla="*/ 218785 h 749300"/>
                <a:gd name="T98" fmla="*/ 733495 w 2244725"/>
                <a:gd name="T99" fmla="*/ 145729 h 749300"/>
                <a:gd name="T100" fmla="*/ 519157 w 2244725"/>
                <a:gd name="T101" fmla="*/ 144883 h 749300"/>
                <a:gd name="T102" fmla="*/ 336896 w 2244725"/>
                <a:gd name="T103" fmla="*/ 195031 h 749300"/>
                <a:gd name="T104" fmla="*/ 150187 w 2244725"/>
                <a:gd name="T105" fmla="*/ 131723 h 749300"/>
                <a:gd name="T106" fmla="*/ 139543 w 2244725"/>
                <a:gd name="T107" fmla="*/ 116072 h 749300"/>
                <a:gd name="T108" fmla="*/ 74687 w 2244725"/>
                <a:gd name="T109" fmla="*/ 55461 h 749300"/>
                <a:gd name="T110" fmla="*/ 11840 w 2244725"/>
                <a:gd name="T111" fmla="*/ 2605 h 749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44725" h="749300">
                  <a:moveTo>
                    <a:pt x="2244465" y="748722"/>
                  </a:moveTo>
                  <a:lnTo>
                    <a:pt x="2208655" y="732750"/>
                  </a:lnTo>
                  <a:lnTo>
                    <a:pt x="2165491" y="714787"/>
                  </a:lnTo>
                  <a:lnTo>
                    <a:pt x="2153403" y="709905"/>
                  </a:lnTo>
                  <a:lnTo>
                    <a:pt x="2142249" y="705369"/>
                  </a:lnTo>
                  <a:lnTo>
                    <a:pt x="2104418" y="688219"/>
                  </a:lnTo>
                  <a:lnTo>
                    <a:pt x="2071265" y="666730"/>
                  </a:lnTo>
                  <a:lnTo>
                    <a:pt x="2034562" y="632996"/>
                  </a:lnTo>
                  <a:lnTo>
                    <a:pt x="2007955" y="604067"/>
                  </a:lnTo>
                  <a:lnTo>
                    <a:pt x="1996091" y="581796"/>
                  </a:lnTo>
                  <a:lnTo>
                    <a:pt x="1995771" y="578623"/>
                  </a:lnTo>
                  <a:lnTo>
                    <a:pt x="1979066" y="540230"/>
                  </a:lnTo>
                  <a:lnTo>
                    <a:pt x="1949008" y="501293"/>
                  </a:lnTo>
                  <a:lnTo>
                    <a:pt x="1920174" y="474690"/>
                  </a:lnTo>
                  <a:lnTo>
                    <a:pt x="1888983" y="452774"/>
                  </a:lnTo>
                  <a:lnTo>
                    <a:pt x="1852158" y="437176"/>
                  </a:lnTo>
                  <a:lnTo>
                    <a:pt x="1840803" y="434053"/>
                  </a:lnTo>
                  <a:lnTo>
                    <a:pt x="1826612" y="434420"/>
                  </a:lnTo>
                  <a:lnTo>
                    <a:pt x="1786286" y="435838"/>
                  </a:lnTo>
                  <a:lnTo>
                    <a:pt x="1736447" y="439005"/>
                  </a:lnTo>
                  <a:lnTo>
                    <a:pt x="1685788" y="446273"/>
                  </a:lnTo>
                  <a:lnTo>
                    <a:pt x="1673359" y="450831"/>
                  </a:lnTo>
                  <a:lnTo>
                    <a:pt x="1662401" y="454837"/>
                  </a:lnTo>
                  <a:lnTo>
                    <a:pt x="1651821" y="456621"/>
                  </a:lnTo>
                  <a:lnTo>
                    <a:pt x="1635204" y="456559"/>
                  </a:lnTo>
                  <a:lnTo>
                    <a:pt x="1618595" y="456379"/>
                  </a:lnTo>
                  <a:lnTo>
                    <a:pt x="1568813" y="455226"/>
                  </a:lnTo>
                  <a:lnTo>
                    <a:pt x="1519089" y="453358"/>
                  </a:lnTo>
                  <a:lnTo>
                    <a:pt x="1469411" y="451034"/>
                  </a:lnTo>
                  <a:lnTo>
                    <a:pt x="1419768" y="448514"/>
                  </a:lnTo>
                  <a:lnTo>
                    <a:pt x="1403226" y="447675"/>
                  </a:lnTo>
                  <a:lnTo>
                    <a:pt x="1353612" y="445296"/>
                  </a:lnTo>
                  <a:lnTo>
                    <a:pt x="1320540" y="443922"/>
                  </a:lnTo>
                  <a:lnTo>
                    <a:pt x="1307088" y="439959"/>
                  </a:lnTo>
                  <a:lnTo>
                    <a:pt x="1261335" y="423116"/>
                  </a:lnTo>
                  <a:lnTo>
                    <a:pt x="1230634" y="397469"/>
                  </a:lnTo>
                  <a:lnTo>
                    <a:pt x="1216850" y="376415"/>
                  </a:lnTo>
                  <a:lnTo>
                    <a:pt x="1203856" y="362019"/>
                  </a:lnTo>
                  <a:lnTo>
                    <a:pt x="1175105" y="332585"/>
                  </a:lnTo>
                  <a:lnTo>
                    <a:pt x="1170673" y="329681"/>
                  </a:lnTo>
                  <a:lnTo>
                    <a:pt x="1169944" y="329913"/>
                  </a:lnTo>
                  <a:lnTo>
                    <a:pt x="1169828" y="330784"/>
                  </a:lnTo>
                  <a:lnTo>
                    <a:pt x="1170038" y="331931"/>
                  </a:lnTo>
                  <a:lnTo>
                    <a:pt x="1170290" y="332992"/>
                  </a:lnTo>
                  <a:lnTo>
                    <a:pt x="1170298" y="333605"/>
                  </a:lnTo>
                  <a:lnTo>
                    <a:pt x="1139580" y="294857"/>
                  </a:lnTo>
                  <a:lnTo>
                    <a:pt x="1113717" y="257047"/>
                  </a:lnTo>
                  <a:lnTo>
                    <a:pt x="1107498" y="245623"/>
                  </a:lnTo>
                  <a:lnTo>
                    <a:pt x="1101109" y="234367"/>
                  </a:lnTo>
                  <a:lnTo>
                    <a:pt x="1094120" y="223673"/>
                  </a:lnTo>
                  <a:lnTo>
                    <a:pt x="1086099" y="213934"/>
                  </a:lnTo>
                  <a:lnTo>
                    <a:pt x="1076613" y="205546"/>
                  </a:lnTo>
                  <a:lnTo>
                    <a:pt x="1064579" y="197628"/>
                  </a:lnTo>
                  <a:lnTo>
                    <a:pt x="1053803" y="190256"/>
                  </a:lnTo>
                  <a:lnTo>
                    <a:pt x="1019555" y="173080"/>
                  </a:lnTo>
                  <a:lnTo>
                    <a:pt x="972758" y="158523"/>
                  </a:lnTo>
                  <a:lnTo>
                    <a:pt x="948179" y="151823"/>
                  </a:lnTo>
                  <a:lnTo>
                    <a:pt x="933556" y="154032"/>
                  </a:lnTo>
                  <a:lnTo>
                    <a:pt x="919983" y="156021"/>
                  </a:lnTo>
                  <a:lnTo>
                    <a:pt x="872036" y="163352"/>
                  </a:lnTo>
                  <a:lnTo>
                    <a:pt x="824304" y="173490"/>
                  </a:lnTo>
                  <a:lnTo>
                    <a:pt x="810851" y="177057"/>
                  </a:lnTo>
                  <a:lnTo>
                    <a:pt x="798282" y="180241"/>
                  </a:lnTo>
                  <a:lnTo>
                    <a:pt x="785604" y="183091"/>
                  </a:lnTo>
                  <a:lnTo>
                    <a:pt x="772976" y="185927"/>
                  </a:lnTo>
                  <a:lnTo>
                    <a:pt x="760552" y="189067"/>
                  </a:lnTo>
                  <a:lnTo>
                    <a:pt x="723302" y="205695"/>
                  </a:lnTo>
                  <a:lnTo>
                    <a:pt x="701618" y="219086"/>
                  </a:lnTo>
                  <a:lnTo>
                    <a:pt x="692247" y="224626"/>
                  </a:lnTo>
                  <a:lnTo>
                    <a:pt x="649972" y="246408"/>
                  </a:lnTo>
                  <a:lnTo>
                    <a:pt x="630332" y="255193"/>
                  </a:lnTo>
                  <a:lnTo>
                    <a:pt x="629565" y="255174"/>
                  </a:lnTo>
                  <a:lnTo>
                    <a:pt x="629730" y="254689"/>
                  </a:lnTo>
                  <a:lnTo>
                    <a:pt x="630467" y="253950"/>
                  </a:lnTo>
                  <a:lnTo>
                    <a:pt x="631412" y="253166"/>
                  </a:lnTo>
                  <a:lnTo>
                    <a:pt x="632203" y="252549"/>
                  </a:lnTo>
                  <a:lnTo>
                    <a:pt x="632478" y="252307"/>
                  </a:lnTo>
                  <a:lnTo>
                    <a:pt x="631875" y="252652"/>
                  </a:lnTo>
                  <a:lnTo>
                    <a:pt x="630031" y="253794"/>
                  </a:lnTo>
                  <a:lnTo>
                    <a:pt x="626585" y="255943"/>
                  </a:lnTo>
                  <a:lnTo>
                    <a:pt x="621174" y="259310"/>
                  </a:lnTo>
                  <a:lnTo>
                    <a:pt x="613435" y="264106"/>
                  </a:lnTo>
                  <a:lnTo>
                    <a:pt x="603008" y="270539"/>
                  </a:lnTo>
                  <a:lnTo>
                    <a:pt x="589528" y="278822"/>
                  </a:lnTo>
                  <a:lnTo>
                    <a:pt x="576889" y="278225"/>
                  </a:lnTo>
                  <a:lnTo>
                    <a:pt x="564229" y="277771"/>
                  </a:lnTo>
                  <a:lnTo>
                    <a:pt x="513461" y="276828"/>
                  </a:lnTo>
                  <a:lnTo>
                    <a:pt x="500756" y="276672"/>
                  </a:lnTo>
                  <a:lnTo>
                    <a:pt x="488053" y="276493"/>
                  </a:lnTo>
                  <a:lnTo>
                    <a:pt x="437341" y="274992"/>
                  </a:lnTo>
                  <a:lnTo>
                    <a:pt x="386973" y="270903"/>
                  </a:lnTo>
                  <a:lnTo>
                    <a:pt x="348245" y="262336"/>
                  </a:lnTo>
                  <a:lnTo>
                    <a:pt x="321566" y="235152"/>
                  </a:lnTo>
                  <a:lnTo>
                    <a:pt x="309743" y="226396"/>
                  </a:lnTo>
                  <a:lnTo>
                    <a:pt x="276373" y="204313"/>
                  </a:lnTo>
                  <a:lnTo>
                    <a:pt x="245468" y="185896"/>
                  </a:lnTo>
                  <a:lnTo>
                    <a:pt x="235561" y="179990"/>
                  </a:lnTo>
                  <a:lnTo>
                    <a:pt x="223015" y="172753"/>
                  </a:lnTo>
                  <a:lnTo>
                    <a:pt x="211453" y="166466"/>
                  </a:lnTo>
                  <a:lnTo>
                    <a:pt x="200975" y="160353"/>
                  </a:lnTo>
                  <a:lnTo>
                    <a:pt x="191683" y="153641"/>
                  </a:lnTo>
                  <a:lnTo>
                    <a:pt x="181932" y="144518"/>
                  </a:lnTo>
                  <a:lnTo>
                    <a:pt x="172486" y="135522"/>
                  </a:lnTo>
                  <a:lnTo>
                    <a:pt x="163164" y="126766"/>
                  </a:lnTo>
                  <a:lnTo>
                    <a:pt x="123492" y="96404"/>
                  </a:lnTo>
                  <a:lnTo>
                    <a:pt x="80478" y="78184"/>
                  </a:lnTo>
                  <a:lnTo>
                    <a:pt x="35369" y="62390"/>
                  </a:lnTo>
                  <a:lnTo>
                    <a:pt x="22037" y="58926"/>
                  </a:lnTo>
                  <a:lnTo>
                    <a:pt x="19719" y="59108"/>
                  </a:lnTo>
                  <a:lnTo>
                    <a:pt x="66655" y="88866"/>
                  </a:lnTo>
                  <a:lnTo>
                    <a:pt x="110324" y="112569"/>
                  </a:lnTo>
                  <a:lnTo>
                    <a:pt x="154083" y="119326"/>
                  </a:lnTo>
                  <a:lnTo>
                    <a:pt x="202411" y="113504"/>
                  </a:lnTo>
                  <a:lnTo>
                    <a:pt x="225492" y="110668"/>
                  </a:lnTo>
                  <a:lnTo>
                    <a:pt x="286627" y="104985"/>
                  </a:lnTo>
                  <a:lnTo>
                    <a:pt x="326189" y="102579"/>
                  </a:lnTo>
                  <a:lnTo>
                    <a:pt x="372751" y="100758"/>
                  </a:lnTo>
                  <a:lnTo>
                    <a:pt x="427067" y="99744"/>
                  </a:lnTo>
                  <a:lnTo>
                    <a:pt x="489888" y="99759"/>
                  </a:lnTo>
                  <a:lnTo>
                    <a:pt x="561969" y="101022"/>
                  </a:lnTo>
                  <a:lnTo>
                    <a:pt x="573960" y="106809"/>
                  </a:lnTo>
                  <a:lnTo>
                    <a:pt x="586601" y="112066"/>
                  </a:lnTo>
                  <a:lnTo>
                    <a:pt x="608430" y="146355"/>
                  </a:lnTo>
                  <a:lnTo>
                    <a:pt x="616764" y="189414"/>
                  </a:lnTo>
                  <a:lnTo>
                    <a:pt x="617076" y="198361"/>
                  </a:lnTo>
                  <a:lnTo>
                    <a:pt x="617044" y="206838"/>
                  </a:lnTo>
                  <a:lnTo>
                    <a:pt x="616850" y="214974"/>
                  </a:lnTo>
                  <a:lnTo>
                    <a:pt x="616675" y="222899"/>
                  </a:lnTo>
                  <a:lnTo>
                    <a:pt x="622470" y="263852"/>
                  </a:lnTo>
                  <a:lnTo>
                    <a:pt x="646791" y="307941"/>
                  </a:lnTo>
                  <a:lnTo>
                    <a:pt x="653804" y="319984"/>
                  </a:lnTo>
                  <a:lnTo>
                    <a:pt x="692061" y="348858"/>
                  </a:lnTo>
                  <a:lnTo>
                    <a:pt x="716115" y="352985"/>
                  </a:lnTo>
                  <a:lnTo>
                    <a:pt x="730428" y="352562"/>
                  </a:lnTo>
                  <a:lnTo>
                    <a:pt x="744359" y="352325"/>
                  </a:lnTo>
                  <a:lnTo>
                    <a:pt x="757927" y="352192"/>
                  </a:lnTo>
                  <a:lnTo>
                    <a:pt x="771152" y="352079"/>
                  </a:lnTo>
                  <a:lnTo>
                    <a:pt x="784056" y="351902"/>
                  </a:lnTo>
                  <a:lnTo>
                    <a:pt x="832856" y="348875"/>
                  </a:lnTo>
                  <a:lnTo>
                    <a:pt x="870881" y="339487"/>
                  </a:lnTo>
                  <a:lnTo>
                    <a:pt x="914889" y="315479"/>
                  </a:lnTo>
                  <a:lnTo>
                    <a:pt x="947846" y="291789"/>
                  </a:lnTo>
                  <a:lnTo>
                    <a:pt x="959548" y="257377"/>
                  </a:lnTo>
                  <a:lnTo>
                    <a:pt x="960314" y="255195"/>
                  </a:lnTo>
                  <a:lnTo>
                    <a:pt x="960903" y="253987"/>
                  </a:lnTo>
                  <a:lnTo>
                    <a:pt x="961466" y="253501"/>
                  </a:lnTo>
                  <a:lnTo>
                    <a:pt x="962150" y="253481"/>
                  </a:lnTo>
                  <a:lnTo>
                    <a:pt x="963105" y="253674"/>
                  </a:lnTo>
                  <a:lnTo>
                    <a:pt x="964481" y="253826"/>
                  </a:lnTo>
                  <a:lnTo>
                    <a:pt x="998416" y="232434"/>
                  </a:lnTo>
                  <a:lnTo>
                    <a:pt x="1021828" y="200150"/>
                  </a:lnTo>
                  <a:lnTo>
                    <a:pt x="1029051" y="191480"/>
                  </a:lnTo>
                  <a:lnTo>
                    <a:pt x="1068501" y="164869"/>
                  </a:lnTo>
                  <a:lnTo>
                    <a:pt x="1105293" y="143666"/>
                  </a:lnTo>
                  <a:lnTo>
                    <a:pt x="1111798" y="140120"/>
                  </a:lnTo>
                  <a:lnTo>
                    <a:pt x="1124028" y="140380"/>
                  </a:lnTo>
                  <a:lnTo>
                    <a:pt x="1137083" y="139552"/>
                  </a:lnTo>
                  <a:lnTo>
                    <a:pt x="1150572" y="138128"/>
                  </a:lnTo>
                  <a:lnTo>
                    <a:pt x="1164105" y="136600"/>
                  </a:lnTo>
                  <a:lnTo>
                    <a:pt x="1177291" y="135460"/>
                  </a:lnTo>
                  <a:lnTo>
                    <a:pt x="1218752" y="144615"/>
                  </a:lnTo>
                  <a:lnTo>
                    <a:pt x="1235291" y="194330"/>
                  </a:lnTo>
                  <a:lnTo>
                    <a:pt x="1238320" y="226246"/>
                  </a:lnTo>
                  <a:lnTo>
                    <a:pt x="1238170" y="241825"/>
                  </a:lnTo>
                  <a:lnTo>
                    <a:pt x="1237237" y="257146"/>
                  </a:lnTo>
                  <a:lnTo>
                    <a:pt x="1235765" y="272206"/>
                  </a:lnTo>
                  <a:lnTo>
                    <a:pt x="1234001" y="287001"/>
                  </a:lnTo>
                  <a:lnTo>
                    <a:pt x="1232188" y="301527"/>
                  </a:lnTo>
                  <a:lnTo>
                    <a:pt x="1230572" y="315782"/>
                  </a:lnTo>
                  <a:lnTo>
                    <a:pt x="1229398" y="329760"/>
                  </a:lnTo>
                  <a:lnTo>
                    <a:pt x="1228911" y="343460"/>
                  </a:lnTo>
                  <a:lnTo>
                    <a:pt x="1229354" y="356876"/>
                  </a:lnTo>
                  <a:lnTo>
                    <a:pt x="1238724" y="395388"/>
                  </a:lnTo>
                  <a:lnTo>
                    <a:pt x="1265295" y="431222"/>
                  </a:lnTo>
                  <a:lnTo>
                    <a:pt x="1296875" y="452625"/>
                  </a:lnTo>
                  <a:lnTo>
                    <a:pt x="1307727" y="459415"/>
                  </a:lnTo>
                  <a:lnTo>
                    <a:pt x="1317864" y="466962"/>
                  </a:lnTo>
                  <a:lnTo>
                    <a:pt x="1327030" y="477377"/>
                  </a:lnTo>
                  <a:lnTo>
                    <a:pt x="1334012" y="488200"/>
                  </a:lnTo>
                  <a:lnTo>
                    <a:pt x="1340529" y="498565"/>
                  </a:lnTo>
                  <a:lnTo>
                    <a:pt x="1349353" y="506349"/>
                  </a:lnTo>
                  <a:lnTo>
                    <a:pt x="1385288" y="529723"/>
                  </a:lnTo>
                  <a:lnTo>
                    <a:pt x="1423185" y="549065"/>
                  </a:lnTo>
                  <a:lnTo>
                    <a:pt x="1471519" y="567123"/>
                  </a:lnTo>
                  <a:lnTo>
                    <a:pt x="1515168" y="580185"/>
                  </a:lnTo>
                  <a:lnTo>
                    <a:pt x="1527288" y="583620"/>
                  </a:lnTo>
                  <a:lnTo>
                    <a:pt x="1567171" y="581389"/>
                  </a:lnTo>
                  <a:lnTo>
                    <a:pt x="1601241" y="580213"/>
                  </a:lnTo>
                  <a:lnTo>
                    <a:pt x="1653745" y="580301"/>
                  </a:lnTo>
                  <a:lnTo>
                    <a:pt x="1700167" y="583814"/>
                  </a:lnTo>
                  <a:lnTo>
                    <a:pt x="1718605" y="587035"/>
                  </a:lnTo>
                  <a:lnTo>
                    <a:pt x="1720635" y="587198"/>
                  </a:lnTo>
                  <a:lnTo>
                    <a:pt x="1721359" y="586603"/>
                  </a:lnTo>
                  <a:lnTo>
                    <a:pt x="1721226" y="585069"/>
                  </a:lnTo>
                  <a:lnTo>
                    <a:pt x="1720688" y="582416"/>
                  </a:lnTo>
                  <a:lnTo>
                    <a:pt x="1720195" y="578461"/>
                  </a:lnTo>
                  <a:lnTo>
                    <a:pt x="1734179" y="532822"/>
                  </a:lnTo>
                  <a:lnTo>
                    <a:pt x="1756377" y="501874"/>
                  </a:lnTo>
                  <a:lnTo>
                    <a:pt x="1759877" y="488233"/>
                  </a:lnTo>
                  <a:lnTo>
                    <a:pt x="1769381" y="451257"/>
                  </a:lnTo>
                  <a:lnTo>
                    <a:pt x="1782683" y="410160"/>
                  </a:lnTo>
                  <a:lnTo>
                    <a:pt x="1785027" y="403995"/>
                  </a:lnTo>
                  <a:lnTo>
                    <a:pt x="1787789" y="396694"/>
                  </a:lnTo>
                  <a:lnTo>
                    <a:pt x="1803140" y="355022"/>
                  </a:lnTo>
                  <a:lnTo>
                    <a:pt x="1807091" y="330066"/>
                  </a:lnTo>
                  <a:lnTo>
                    <a:pt x="1809692" y="317854"/>
                  </a:lnTo>
                  <a:lnTo>
                    <a:pt x="1814920" y="306864"/>
                  </a:lnTo>
                  <a:lnTo>
                    <a:pt x="1825176" y="299198"/>
                  </a:lnTo>
                  <a:lnTo>
                    <a:pt x="1837238" y="295534"/>
                  </a:lnTo>
                  <a:lnTo>
                    <a:pt x="1849711" y="293457"/>
                  </a:lnTo>
                  <a:lnTo>
                    <a:pt x="1861854" y="301494"/>
                  </a:lnTo>
                  <a:lnTo>
                    <a:pt x="1892130" y="326855"/>
                  </a:lnTo>
                  <a:lnTo>
                    <a:pt x="1904788" y="375557"/>
                  </a:lnTo>
                  <a:lnTo>
                    <a:pt x="1908059" y="413722"/>
                  </a:lnTo>
                  <a:lnTo>
                    <a:pt x="1909670" y="463810"/>
                  </a:lnTo>
                  <a:lnTo>
                    <a:pt x="1909985" y="476198"/>
                  </a:lnTo>
                  <a:lnTo>
                    <a:pt x="1912707" y="525264"/>
                  </a:lnTo>
                  <a:lnTo>
                    <a:pt x="1921193" y="564829"/>
                  </a:lnTo>
                  <a:lnTo>
                    <a:pt x="1924713" y="575792"/>
                  </a:lnTo>
                  <a:lnTo>
                    <a:pt x="1929552" y="590961"/>
                  </a:lnTo>
                  <a:lnTo>
                    <a:pt x="1948652" y="634846"/>
                  </a:lnTo>
                  <a:lnTo>
                    <a:pt x="1984978" y="674014"/>
                  </a:lnTo>
                  <a:lnTo>
                    <a:pt x="2027942" y="699139"/>
                  </a:lnTo>
                  <a:lnTo>
                    <a:pt x="2067676" y="710601"/>
                  </a:lnTo>
                  <a:lnTo>
                    <a:pt x="2107514" y="717716"/>
                  </a:lnTo>
                  <a:lnTo>
                    <a:pt x="2131293" y="720998"/>
                  </a:lnTo>
                  <a:lnTo>
                    <a:pt x="2141710" y="722415"/>
                  </a:lnTo>
                  <a:lnTo>
                    <a:pt x="2133946" y="673543"/>
                  </a:lnTo>
                  <a:lnTo>
                    <a:pt x="2121222" y="636024"/>
                  </a:lnTo>
                  <a:lnTo>
                    <a:pt x="2100535" y="603326"/>
                  </a:lnTo>
                  <a:lnTo>
                    <a:pt x="2063882" y="585173"/>
                  </a:lnTo>
                  <a:lnTo>
                    <a:pt x="2014126" y="581615"/>
                  </a:lnTo>
                  <a:lnTo>
                    <a:pt x="1975161" y="579839"/>
                  </a:lnTo>
                  <a:lnTo>
                    <a:pt x="1936262" y="578352"/>
                  </a:lnTo>
                  <a:lnTo>
                    <a:pt x="1897422" y="577093"/>
                  </a:lnTo>
                  <a:lnTo>
                    <a:pt x="1858635" y="576001"/>
                  </a:lnTo>
                  <a:lnTo>
                    <a:pt x="1819892" y="575016"/>
                  </a:lnTo>
                  <a:lnTo>
                    <a:pt x="1781186" y="574077"/>
                  </a:lnTo>
                  <a:lnTo>
                    <a:pt x="1761845" y="573605"/>
                  </a:lnTo>
                  <a:lnTo>
                    <a:pt x="1723181" y="572620"/>
                  </a:lnTo>
                  <a:lnTo>
                    <a:pt x="1684536" y="571527"/>
                  </a:lnTo>
                  <a:lnTo>
                    <a:pt x="1654571" y="563900"/>
                  </a:lnTo>
                  <a:lnTo>
                    <a:pt x="1643739" y="557091"/>
                  </a:lnTo>
                  <a:lnTo>
                    <a:pt x="1603377" y="524855"/>
                  </a:lnTo>
                  <a:lnTo>
                    <a:pt x="1589541" y="503897"/>
                  </a:lnTo>
                  <a:lnTo>
                    <a:pt x="1578861" y="492161"/>
                  </a:lnTo>
                  <a:lnTo>
                    <a:pt x="1568886" y="482454"/>
                  </a:lnTo>
                  <a:lnTo>
                    <a:pt x="1559643" y="474139"/>
                  </a:lnTo>
                  <a:lnTo>
                    <a:pt x="1551165" y="466579"/>
                  </a:lnTo>
                  <a:lnTo>
                    <a:pt x="1543479" y="459139"/>
                  </a:lnTo>
                  <a:lnTo>
                    <a:pt x="1517796" y="427528"/>
                  </a:lnTo>
                  <a:lnTo>
                    <a:pt x="1514094" y="419679"/>
                  </a:lnTo>
                  <a:lnTo>
                    <a:pt x="1513857" y="418853"/>
                  </a:lnTo>
                  <a:lnTo>
                    <a:pt x="1502973" y="411548"/>
                  </a:lnTo>
                  <a:lnTo>
                    <a:pt x="1497733" y="408499"/>
                  </a:lnTo>
                  <a:lnTo>
                    <a:pt x="1465274" y="382406"/>
                  </a:lnTo>
                  <a:lnTo>
                    <a:pt x="1458618" y="371468"/>
                  </a:lnTo>
                  <a:lnTo>
                    <a:pt x="1451071" y="361255"/>
                  </a:lnTo>
                  <a:lnTo>
                    <a:pt x="1410811" y="332791"/>
                  </a:lnTo>
                  <a:lnTo>
                    <a:pt x="1373606" y="310705"/>
                  </a:lnTo>
                  <a:lnTo>
                    <a:pt x="1362098" y="304373"/>
                  </a:lnTo>
                  <a:lnTo>
                    <a:pt x="1349489" y="306304"/>
                  </a:lnTo>
                  <a:lnTo>
                    <a:pt x="1336823" y="308009"/>
                  </a:lnTo>
                  <a:lnTo>
                    <a:pt x="1324123" y="309564"/>
                  </a:lnTo>
                  <a:lnTo>
                    <a:pt x="1311409" y="311044"/>
                  </a:lnTo>
                  <a:lnTo>
                    <a:pt x="1298701" y="312523"/>
                  </a:lnTo>
                  <a:lnTo>
                    <a:pt x="1260829" y="317703"/>
                  </a:lnTo>
                  <a:lnTo>
                    <a:pt x="1211691" y="329131"/>
                  </a:lnTo>
                  <a:lnTo>
                    <a:pt x="1182941" y="354485"/>
                  </a:lnTo>
                  <a:lnTo>
                    <a:pt x="1174248" y="363684"/>
                  </a:lnTo>
                  <a:lnTo>
                    <a:pt x="1161216" y="370631"/>
                  </a:lnTo>
                  <a:lnTo>
                    <a:pt x="1148943" y="374895"/>
                  </a:lnTo>
                  <a:lnTo>
                    <a:pt x="1137391" y="377805"/>
                  </a:lnTo>
                  <a:lnTo>
                    <a:pt x="1123667" y="377595"/>
                  </a:lnTo>
                  <a:lnTo>
                    <a:pt x="1110113" y="377495"/>
                  </a:lnTo>
                  <a:lnTo>
                    <a:pt x="1096720" y="377473"/>
                  </a:lnTo>
                  <a:lnTo>
                    <a:pt x="1083482" y="377500"/>
                  </a:lnTo>
                  <a:lnTo>
                    <a:pt x="1070393" y="377543"/>
                  </a:lnTo>
                  <a:lnTo>
                    <a:pt x="1057444" y="377573"/>
                  </a:lnTo>
                  <a:lnTo>
                    <a:pt x="1006922" y="376928"/>
                  </a:lnTo>
                  <a:lnTo>
                    <a:pt x="958104" y="373578"/>
                  </a:lnTo>
                  <a:lnTo>
                    <a:pt x="910022" y="363217"/>
                  </a:lnTo>
                  <a:lnTo>
                    <a:pt x="883504" y="335000"/>
                  </a:lnTo>
                  <a:lnTo>
                    <a:pt x="874548" y="323999"/>
                  </a:lnTo>
                  <a:lnTo>
                    <a:pt x="851195" y="292426"/>
                  </a:lnTo>
                  <a:lnTo>
                    <a:pt x="837318" y="272380"/>
                  </a:lnTo>
                  <a:lnTo>
                    <a:pt x="830515" y="262603"/>
                  </a:lnTo>
                  <a:lnTo>
                    <a:pt x="806623" y="229280"/>
                  </a:lnTo>
                  <a:lnTo>
                    <a:pt x="799526" y="219225"/>
                  </a:lnTo>
                  <a:lnTo>
                    <a:pt x="797862" y="216869"/>
                  </a:lnTo>
                  <a:lnTo>
                    <a:pt x="797115" y="215860"/>
                  </a:lnTo>
                  <a:lnTo>
                    <a:pt x="797356" y="216581"/>
                  </a:lnTo>
                  <a:lnTo>
                    <a:pt x="797833" y="217660"/>
                  </a:lnTo>
                  <a:lnTo>
                    <a:pt x="798209" y="218785"/>
                  </a:lnTo>
                  <a:lnTo>
                    <a:pt x="798228" y="219628"/>
                  </a:lnTo>
                  <a:lnTo>
                    <a:pt x="797637" y="219866"/>
                  </a:lnTo>
                  <a:lnTo>
                    <a:pt x="796181" y="219172"/>
                  </a:lnTo>
                  <a:lnTo>
                    <a:pt x="767006" y="190340"/>
                  </a:lnTo>
                  <a:lnTo>
                    <a:pt x="740664" y="156223"/>
                  </a:lnTo>
                  <a:lnTo>
                    <a:pt x="733495" y="145729"/>
                  </a:lnTo>
                  <a:lnTo>
                    <a:pt x="699207" y="120182"/>
                  </a:lnTo>
                  <a:lnTo>
                    <a:pt x="655042" y="104073"/>
                  </a:lnTo>
                  <a:lnTo>
                    <a:pt x="644132" y="104859"/>
                  </a:lnTo>
                  <a:lnTo>
                    <a:pt x="602850" y="111323"/>
                  </a:lnTo>
                  <a:lnTo>
                    <a:pt x="562802" y="121120"/>
                  </a:lnTo>
                  <a:lnTo>
                    <a:pt x="519157" y="144883"/>
                  </a:lnTo>
                  <a:lnTo>
                    <a:pt x="509081" y="150747"/>
                  </a:lnTo>
                  <a:lnTo>
                    <a:pt x="472156" y="162894"/>
                  </a:lnTo>
                  <a:lnTo>
                    <a:pt x="434042" y="170026"/>
                  </a:lnTo>
                  <a:lnTo>
                    <a:pt x="421588" y="172114"/>
                  </a:lnTo>
                  <a:lnTo>
                    <a:pt x="383650" y="180693"/>
                  </a:lnTo>
                  <a:lnTo>
                    <a:pt x="336896" y="195031"/>
                  </a:lnTo>
                  <a:lnTo>
                    <a:pt x="316469" y="201732"/>
                  </a:lnTo>
                  <a:lnTo>
                    <a:pt x="307219" y="200156"/>
                  </a:lnTo>
                  <a:lnTo>
                    <a:pt x="266980" y="191808"/>
                  </a:lnTo>
                  <a:lnTo>
                    <a:pt x="226784" y="180941"/>
                  </a:lnTo>
                  <a:lnTo>
                    <a:pt x="184476" y="158147"/>
                  </a:lnTo>
                  <a:lnTo>
                    <a:pt x="150187" y="131723"/>
                  </a:lnTo>
                  <a:lnTo>
                    <a:pt x="124554" y="109822"/>
                  </a:lnTo>
                  <a:lnTo>
                    <a:pt x="126111" y="110218"/>
                  </a:lnTo>
                  <a:lnTo>
                    <a:pt x="128840" y="111390"/>
                  </a:lnTo>
                  <a:lnTo>
                    <a:pt x="132290" y="112989"/>
                  </a:lnTo>
                  <a:lnTo>
                    <a:pt x="136009" y="114666"/>
                  </a:lnTo>
                  <a:lnTo>
                    <a:pt x="139543" y="116072"/>
                  </a:lnTo>
                  <a:lnTo>
                    <a:pt x="142441" y="116857"/>
                  </a:lnTo>
                  <a:lnTo>
                    <a:pt x="144251" y="116671"/>
                  </a:lnTo>
                  <a:lnTo>
                    <a:pt x="144520" y="115166"/>
                  </a:lnTo>
                  <a:lnTo>
                    <a:pt x="142796" y="111993"/>
                  </a:lnTo>
                  <a:lnTo>
                    <a:pt x="106928" y="75622"/>
                  </a:lnTo>
                  <a:lnTo>
                    <a:pt x="74687" y="55461"/>
                  </a:lnTo>
                  <a:lnTo>
                    <a:pt x="64108" y="43786"/>
                  </a:lnTo>
                  <a:lnTo>
                    <a:pt x="56018" y="33018"/>
                  </a:lnTo>
                  <a:lnTo>
                    <a:pt x="49052" y="23443"/>
                  </a:lnTo>
                  <a:lnTo>
                    <a:pt x="41847" y="15350"/>
                  </a:lnTo>
                  <a:lnTo>
                    <a:pt x="27443" y="7611"/>
                  </a:lnTo>
                  <a:lnTo>
                    <a:pt x="11840" y="2605"/>
                  </a:lnTo>
                  <a:lnTo>
                    <a:pt x="0" y="0"/>
                  </a:lnTo>
                </a:path>
              </a:pathLst>
            </a:custGeom>
            <a:noFill/>
            <a:ln w="28575">
              <a:solidFill>
                <a:srgbClr val="0A1FE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78" name="object 26">
              <a:extLst>
                <a:ext uri="{FF2B5EF4-FFF2-40B4-BE49-F238E27FC236}">
                  <a16:creationId xmlns:a16="http://schemas.microsoft.com/office/drawing/2014/main" id="{1ADB4CB2-EDD2-4CB1-7E30-AB8C5B533556}"/>
                </a:ext>
              </a:extLst>
            </p:cNvPr>
            <p:cNvSpPr>
              <a:spLocks/>
            </p:cNvSpPr>
            <p:nvPr/>
          </p:nvSpPr>
          <p:spPr bwMode="auto">
            <a:xfrm>
              <a:off x="8715022" y="1442156"/>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27" name="object 27">
              <a:extLst>
                <a:ext uri="{FF2B5EF4-FFF2-40B4-BE49-F238E27FC236}">
                  <a16:creationId xmlns:a16="http://schemas.microsoft.com/office/drawing/2014/main" id="{9AF4D665-D949-3B4D-23CC-63D3DEF56178}"/>
                </a:ext>
              </a:extLst>
            </p:cNvPr>
            <p:cNvSpPr txBox="1"/>
            <p:nvPr/>
          </p:nvSpPr>
          <p:spPr>
            <a:xfrm>
              <a:off x="8903170" y="1464734"/>
              <a:ext cx="150519" cy="291747"/>
            </a:xfrm>
            <a:prstGeom prst="rect">
              <a:avLst/>
            </a:prstGeom>
          </p:spPr>
          <p:txBody>
            <a:bodyPr lIns="0" tIns="0" rIns="0" bIns="0">
              <a:spAutoFit/>
            </a:bodyPr>
            <a:lstStyle/>
            <a:p>
              <a:pPr marL="15052" eaLnBrk="1" fontAlgn="auto" hangingPunct="1">
                <a:spcBef>
                  <a:spcPts val="0"/>
                </a:spcBef>
                <a:spcAft>
                  <a:spcPts val="0"/>
                </a:spcAft>
                <a:defRPr/>
              </a:pPr>
              <a:r>
                <a:rPr sz="1896" spc="-6" dirty="0">
                  <a:solidFill>
                    <a:prstClr val="black"/>
                  </a:solidFill>
                  <a:latin typeface="Calibri"/>
                  <a:cs typeface="Calibri"/>
                </a:rPr>
                <a:t>5</a:t>
              </a:r>
              <a:endParaRPr sz="1896">
                <a:solidFill>
                  <a:prstClr val="black"/>
                </a:solidFill>
                <a:latin typeface="Calibri"/>
                <a:cs typeface="Calibri"/>
              </a:endParaRPr>
            </a:p>
          </p:txBody>
        </p:sp>
        <p:sp>
          <p:nvSpPr>
            <p:cNvPr id="407580" name="object 28">
              <a:extLst>
                <a:ext uri="{FF2B5EF4-FFF2-40B4-BE49-F238E27FC236}">
                  <a16:creationId xmlns:a16="http://schemas.microsoft.com/office/drawing/2014/main" id="{EB921617-E7A4-15DC-61C8-BC3EE3387384}"/>
                </a:ext>
              </a:extLst>
            </p:cNvPr>
            <p:cNvSpPr>
              <a:spLocks noChangeArrowheads="1"/>
            </p:cNvSpPr>
            <p:nvPr/>
          </p:nvSpPr>
          <p:spPr bwMode="auto">
            <a:xfrm>
              <a:off x="6524978" y="1013178"/>
              <a:ext cx="1183452" cy="1110074"/>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133">
                <a:solidFill>
                  <a:srgbClr val="000000"/>
                </a:solidFill>
                <a:latin typeface="Calibri" panose="020F0502020204030204" pitchFamily="34" charset="0"/>
              </a:endParaRPr>
            </a:p>
          </p:txBody>
        </p:sp>
        <p:sp>
          <p:nvSpPr>
            <p:cNvPr id="407581" name="object 29">
              <a:extLst>
                <a:ext uri="{FF2B5EF4-FFF2-40B4-BE49-F238E27FC236}">
                  <a16:creationId xmlns:a16="http://schemas.microsoft.com/office/drawing/2014/main" id="{3DB74279-D389-D248-3157-B9EE49E2B700}"/>
                </a:ext>
              </a:extLst>
            </p:cNvPr>
            <p:cNvSpPr>
              <a:spLocks/>
            </p:cNvSpPr>
            <p:nvPr/>
          </p:nvSpPr>
          <p:spPr bwMode="auto">
            <a:xfrm>
              <a:off x="6797793" y="1285993"/>
              <a:ext cx="637822" cy="564444"/>
            </a:xfrm>
            <a:custGeom>
              <a:avLst/>
              <a:gdLst>
                <a:gd name="T0" fmla="*/ 376525 w 539114"/>
                <a:gd name="T1" fmla="*/ 0 h 475614"/>
                <a:gd name="T2" fmla="*/ 338135 w 539114"/>
                <a:gd name="T3" fmla="*/ 3197 h 475614"/>
                <a:gd name="T4" fmla="*/ 297960 w 539114"/>
                <a:gd name="T5" fmla="*/ 11964 h 475614"/>
                <a:gd name="T6" fmla="*/ 256737 w 539114"/>
                <a:gd name="T7" fmla="*/ 26233 h 475614"/>
                <a:gd name="T8" fmla="*/ 215189 w 539114"/>
                <a:gd name="T9" fmla="*/ 45944 h 475614"/>
                <a:gd name="T10" fmla="*/ 174045 w 539114"/>
                <a:gd name="T11" fmla="*/ 71040 h 475614"/>
                <a:gd name="T12" fmla="*/ 134425 w 539114"/>
                <a:gd name="T13" fmla="*/ 101175 h 475614"/>
                <a:gd name="T14" fmla="*/ 99097 w 539114"/>
                <a:gd name="T15" fmla="*/ 134242 h 475614"/>
                <a:gd name="T16" fmla="*/ 68700 w 539114"/>
                <a:gd name="T17" fmla="*/ 169250 h 475614"/>
                <a:gd name="T18" fmla="*/ 43501 w 539114"/>
                <a:gd name="T19" fmla="*/ 205503 h 475614"/>
                <a:gd name="T20" fmla="*/ 23766 w 539114"/>
                <a:gd name="T21" fmla="*/ 242308 h 475614"/>
                <a:gd name="T22" fmla="*/ 9760 w 539114"/>
                <a:gd name="T23" fmla="*/ 278970 h 475614"/>
                <a:gd name="T24" fmla="*/ 75 w 539114"/>
                <a:gd name="T25" fmla="*/ 332167 h 475614"/>
                <a:gd name="T26" fmla="*/ 0 w 539114"/>
                <a:gd name="T27" fmla="*/ 349073 h 475614"/>
                <a:gd name="T28" fmla="*/ 1556 w 539114"/>
                <a:gd name="T29" fmla="*/ 365422 h 475614"/>
                <a:gd name="T30" fmla="*/ 16358 w 539114"/>
                <a:gd name="T31" fmla="*/ 410255 h 475614"/>
                <a:gd name="T32" fmla="*/ 46174 w 539114"/>
                <a:gd name="T33" fmla="*/ 446137 h 475614"/>
                <a:gd name="T34" fmla="*/ 87513 w 539114"/>
                <a:gd name="T35" fmla="*/ 469144 h 475614"/>
                <a:gd name="T36" fmla="*/ 137758 w 539114"/>
                <a:gd name="T37" fmla="*/ 479204 h 475614"/>
                <a:gd name="T38" fmla="*/ 156060 w 539114"/>
                <a:gd name="T39" fmla="*/ 479717 h 475614"/>
                <a:gd name="T40" fmla="*/ 174989 w 539114"/>
                <a:gd name="T41" fmla="*/ 478821 h 475614"/>
                <a:gd name="T42" fmla="*/ 214359 w 539114"/>
                <a:gd name="T43" fmla="*/ 472839 h 475614"/>
                <a:gd name="T44" fmla="*/ 255137 w 539114"/>
                <a:gd name="T45" fmla="*/ 461320 h 475614"/>
                <a:gd name="T46" fmla="*/ 296596 w 539114"/>
                <a:gd name="T47" fmla="*/ 444324 h 475614"/>
                <a:gd name="T48" fmla="*/ 338007 w 539114"/>
                <a:gd name="T49" fmla="*/ 421913 h 475614"/>
                <a:gd name="T50" fmla="*/ 378639 w 539114"/>
                <a:gd name="T51" fmla="*/ 394150 h 475614"/>
                <a:gd name="T52" fmla="*/ 416333 w 539114"/>
                <a:gd name="T53" fmla="*/ 362315 h 475614"/>
                <a:gd name="T54" fmla="*/ 449227 w 539114"/>
                <a:gd name="T55" fmla="*/ 328190 h 475614"/>
                <a:gd name="T56" fmla="*/ 477059 w 539114"/>
                <a:gd name="T57" fmla="*/ 292469 h 475614"/>
                <a:gd name="T58" fmla="*/ 499560 w 539114"/>
                <a:gd name="T59" fmla="*/ 255848 h 475614"/>
                <a:gd name="T60" fmla="*/ 516465 w 539114"/>
                <a:gd name="T61" fmla="*/ 219021 h 475614"/>
                <a:gd name="T62" fmla="*/ 530745 w 539114"/>
                <a:gd name="T63" fmla="*/ 164913 h 475614"/>
                <a:gd name="T64" fmla="*/ 532493 w 539114"/>
                <a:gd name="T65" fmla="*/ 130608 h 475614"/>
                <a:gd name="T66" fmla="*/ 530935 w 539114"/>
                <a:gd name="T67" fmla="*/ 114249 h 475614"/>
                <a:gd name="T68" fmla="*/ 516135 w 539114"/>
                <a:gd name="T69" fmla="*/ 69371 h 475614"/>
                <a:gd name="T70" fmla="*/ 486354 w 539114"/>
                <a:gd name="T71" fmla="*/ 33507 h 475614"/>
                <a:gd name="T72" fmla="*/ 445052 w 539114"/>
                <a:gd name="T73" fmla="*/ 10540 h 475614"/>
                <a:gd name="T74" fmla="*/ 394825 w 539114"/>
                <a:gd name="T75" fmla="*/ 508 h 475614"/>
                <a:gd name="T76" fmla="*/ 376525 w 539114"/>
                <a:gd name="T77" fmla="*/ 0 h 4756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9114" h="475614">
                  <a:moveTo>
                    <a:pt x="381212" y="0"/>
                  </a:moveTo>
                  <a:lnTo>
                    <a:pt x="342343" y="3169"/>
                  </a:lnTo>
                  <a:lnTo>
                    <a:pt x="301670" y="11852"/>
                  </a:lnTo>
                  <a:lnTo>
                    <a:pt x="259933" y="25988"/>
                  </a:lnTo>
                  <a:lnTo>
                    <a:pt x="217868" y="45517"/>
                  </a:lnTo>
                  <a:lnTo>
                    <a:pt x="176212" y="70379"/>
                  </a:lnTo>
                  <a:lnTo>
                    <a:pt x="136098" y="100233"/>
                  </a:lnTo>
                  <a:lnTo>
                    <a:pt x="100331" y="132992"/>
                  </a:lnTo>
                  <a:lnTo>
                    <a:pt x="69556" y="167674"/>
                  </a:lnTo>
                  <a:lnTo>
                    <a:pt x="44042" y="203590"/>
                  </a:lnTo>
                  <a:lnTo>
                    <a:pt x="24060" y="240052"/>
                  </a:lnTo>
                  <a:lnTo>
                    <a:pt x="9879" y="276371"/>
                  </a:lnTo>
                  <a:lnTo>
                    <a:pt x="75" y="329074"/>
                  </a:lnTo>
                  <a:lnTo>
                    <a:pt x="0" y="345823"/>
                  </a:lnTo>
                  <a:lnTo>
                    <a:pt x="1577" y="362020"/>
                  </a:lnTo>
                  <a:lnTo>
                    <a:pt x="16561" y="406436"/>
                  </a:lnTo>
                  <a:lnTo>
                    <a:pt x="46749" y="441983"/>
                  </a:lnTo>
                  <a:lnTo>
                    <a:pt x="88602" y="464775"/>
                  </a:lnTo>
                  <a:lnTo>
                    <a:pt x="139473" y="474742"/>
                  </a:lnTo>
                  <a:lnTo>
                    <a:pt x="158004" y="475250"/>
                  </a:lnTo>
                  <a:lnTo>
                    <a:pt x="177168" y="474363"/>
                  </a:lnTo>
                  <a:lnTo>
                    <a:pt x="217028" y="468437"/>
                  </a:lnTo>
                  <a:lnTo>
                    <a:pt x="258313" y="457025"/>
                  </a:lnTo>
                  <a:lnTo>
                    <a:pt x="300288" y="440187"/>
                  </a:lnTo>
                  <a:lnTo>
                    <a:pt x="342214" y="417985"/>
                  </a:lnTo>
                  <a:lnTo>
                    <a:pt x="383353" y="390480"/>
                  </a:lnTo>
                  <a:lnTo>
                    <a:pt x="421515" y="358941"/>
                  </a:lnTo>
                  <a:lnTo>
                    <a:pt x="454819" y="325134"/>
                  </a:lnTo>
                  <a:lnTo>
                    <a:pt x="482997" y="289746"/>
                  </a:lnTo>
                  <a:lnTo>
                    <a:pt x="505779" y="253466"/>
                  </a:lnTo>
                  <a:lnTo>
                    <a:pt x="522894" y="216982"/>
                  </a:lnTo>
                  <a:lnTo>
                    <a:pt x="537353" y="163378"/>
                  </a:lnTo>
                  <a:lnTo>
                    <a:pt x="539122" y="129393"/>
                  </a:lnTo>
                  <a:lnTo>
                    <a:pt x="537545" y="113185"/>
                  </a:lnTo>
                  <a:lnTo>
                    <a:pt x="522561" y="68725"/>
                  </a:lnTo>
                  <a:lnTo>
                    <a:pt x="492408" y="33194"/>
                  </a:lnTo>
                  <a:lnTo>
                    <a:pt x="450592" y="10442"/>
                  </a:lnTo>
                  <a:lnTo>
                    <a:pt x="399740" y="501"/>
                  </a:lnTo>
                  <a:lnTo>
                    <a:pt x="38121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407582" name="object 30">
              <a:extLst>
                <a:ext uri="{FF2B5EF4-FFF2-40B4-BE49-F238E27FC236}">
                  <a16:creationId xmlns:a16="http://schemas.microsoft.com/office/drawing/2014/main" id="{D963E320-C3C6-BE2B-0977-0FC21AAC799C}"/>
                </a:ext>
              </a:extLst>
            </p:cNvPr>
            <p:cNvSpPr>
              <a:spLocks/>
            </p:cNvSpPr>
            <p:nvPr/>
          </p:nvSpPr>
          <p:spPr bwMode="auto">
            <a:xfrm>
              <a:off x="6205126" y="377238"/>
              <a:ext cx="2191927" cy="1508948"/>
            </a:xfrm>
            <a:custGeom>
              <a:avLst/>
              <a:gdLst>
                <a:gd name="T0" fmla="*/ 1801943 w 1849120"/>
                <a:gd name="T1" fmla="*/ 80508 h 1273810"/>
                <a:gd name="T2" fmla="*/ 1704181 w 1849120"/>
                <a:gd name="T3" fmla="*/ 90697 h 1273810"/>
                <a:gd name="T4" fmla="*/ 1607704 w 1849120"/>
                <a:gd name="T5" fmla="*/ 101118 h 1273810"/>
                <a:gd name="T6" fmla="*/ 1513378 w 1849120"/>
                <a:gd name="T7" fmla="*/ 111926 h 1273810"/>
                <a:gd name="T8" fmla="*/ 1422054 w 1849120"/>
                <a:gd name="T9" fmla="*/ 123270 h 1273810"/>
                <a:gd name="T10" fmla="*/ 1334591 w 1849120"/>
                <a:gd name="T11" fmla="*/ 135302 h 1273810"/>
                <a:gd name="T12" fmla="*/ 1251852 w 1849120"/>
                <a:gd name="T13" fmla="*/ 148175 h 1273810"/>
                <a:gd name="T14" fmla="*/ 1174692 w 1849120"/>
                <a:gd name="T15" fmla="*/ 162036 h 1273810"/>
                <a:gd name="T16" fmla="*/ 1040538 w 1849120"/>
                <a:gd name="T17" fmla="*/ 193331 h 1273810"/>
                <a:gd name="T18" fmla="*/ 939673 w 1849120"/>
                <a:gd name="T19" fmla="*/ 225582 h 1273810"/>
                <a:gd name="T20" fmla="*/ 858327 w 1849120"/>
                <a:gd name="T21" fmla="*/ 260292 h 1273810"/>
                <a:gd name="T22" fmla="*/ 798475 w 1849120"/>
                <a:gd name="T23" fmla="*/ 319199 h 1273810"/>
                <a:gd name="T24" fmla="*/ 754896 w 1849120"/>
                <a:gd name="T25" fmla="*/ 406310 h 1273810"/>
                <a:gd name="T26" fmla="*/ 717538 w 1849120"/>
                <a:gd name="T27" fmla="*/ 522050 h 1273810"/>
                <a:gd name="T28" fmla="*/ 703084 w 1849120"/>
                <a:gd name="T29" fmla="*/ 599771 h 1273810"/>
                <a:gd name="T30" fmla="*/ 690535 w 1849120"/>
                <a:gd name="T31" fmla="*/ 686002 h 1273810"/>
                <a:gd name="T32" fmla="*/ 678977 w 1849120"/>
                <a:gd name="T33" fmla="*/ 776909 h 1273810"/>
                <a:gd name="T34" fmla="*/ 667495 w 1849120"/>
                <a:gd name="T35" fmla="*/ 868658 h 1273810"/>
                <a:gd name="T36" fmla="*/ 655174 w 1849120"/>
                <a:gd name="T37" fmla="*/ 957415 h 1273810"/>
                <a:gd name="T38" fmla="*/ 641094 w 1849120"/>
                <a:gd name="T39" fmla="*/ 1039348 h 1273810"/>
                <a:gd name="T40" fmla="*/ 614692 w 1849120"/>
                <a:gd name="T41" fmla="*/ 1141063 h 1273810"/>
                <a:gd name="T42" fmla="*/ 564358 w 1849120"/>
                <a:gd name="T43" fmla="*/ 1222521 h 1273810"/>
                <a:gd name="T44" fmla="*/ 494450 w 1849120"/>
                <a:gd name="T45" fmla="*/ 1260940 h 1273810"/>
                <a:gd name="T46" fmla="*/ 435164 w 1849120"/>
                <a:gd name="T47" fmla="*/ 1268871 h 1273810"/>
                <a:gd name="T48" fmla="*/ 375284 w 1849120"/>
                <a:gd name="T49" fmla="*/ 1262602 h 1273810"/>
                <a:gd name="T50" fmla="*/ 287096 w 1849120"/>
                <a:gd name="T51" fmla="*/ 1229654 h 1273810"/>
                <a:gd name="T52" fmla="*/ 223257 w 1849120"/>
                <a:gd name="T53" fmla="*/ 1165741 h 1273810"/>
                <a:gd name="T54" fmla="*/ 198496 w 1849120"/>
                <a:gd name="T55" fmla="*/ 1080200 h 1273810"/>
                <a:gd name="T56" fmla="*/ 190062 w 1849120"/>
                <a:gd name="T57" fmla="*/ 994350 h 1273810"/>
                <a:gd name="T58" fmla="*/ 187097 w 1849120"/>
                <a:gd name="T59" fmla="*/ 898276 h 1273810"/>
                <a:gd name="T60" fmla="*/ 185895 w 1849120"/>
                <a:gd name="T61" fmla="*/ 822430 h 1273810"/>
                <a:gd name="T62" fmla="*/ 185238 w 1849120"/>
                <a:gd name="T63" fmla="*/ 770138 h 1273810"/>
                <a:gd name="T64" fmla="*/ 190339 w 1849120"/>
                <a:gd name="T65" fmla="*/ 679280 h 1273810"/>
                <a:gd name="T66" fmla="*/ 204891 w 1849120"/>
                <a:gd name="T67" fmla="*/ 542387 h 1273810"/>
                <a:gd name="T68" fmla="*/ 213181 w 1849120"/>
                <a:gd name="T69" fmla="*/ 471720 h 1273810"/>
                <a:gd name="T70" fmla="*/ 226614 w 1849120"/>
                <a:gd name="T71" fmla="*/ 336009 h 1273810"/>
                <a:gd name="T72" fmla="*/ 229892 w 1849120"/>
                <a:gd name="T73" fmla="*/ 247075 h 1273810"/>
                <a:gd name="T74" fmla="*/ 223475 w 1849120"/>
                <a:gd name="T75" fmla="*/ 176701 h 1273810"/>
                <a:gd name="T76" fmla="*/ 174247 w 1849120"/>
                <a:gd name="T77" fmla="*/ 88620 h 1273810"/>
                <a:gd name="T78" fmla="*/ 99335 w 1849120"/>
                <a:gd name="T79" fmla="*/ 44209 h 1273810"/>
                <a:gd name="T80" fmla="*/ 52421 w 1849120"/>
                <a:gd name="T81" fmla="*/ 27216 h 1273810"/>
                <a:gd name="T82" fmla="*/ 1104 w 1849120"/>
                <a:gd name="T83" fmla="*/ 0 h 1273810"/>
                <a:gd name="T84" fmla="*/ 1906 w 1849120"/>
                <a:gd name="T85" fmla="*/ 5014 h 1273810"/>
                <a:gd name="T86" fmla="*/ 7099 w 1849120"/>
                <a:gd name="T87" fmla="*/ 11915 h 12738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49120" h="1273810">
                  <a:moveTo>
                    <a:pt x="1848809" y="75717"/>
                  </a:moveTo>
                  <a:lnTo>
                    <a:pt x="1799773" y="80788"/>
                  </a:lnTo>
                  <a:lnTo>
                    <a:pt x="1750844" y="85880"/>
                  </a:lnTo>
                  <a:lnTo>
                    <a:pt x="1702130" y="91012"/>
                  </a:lnTo>
                  <a:lnTo>
                    <a:pt x="1653737" y="96203"/>
                  </a:lnTo>
                  <a:lnTo>
                    <a:pt x="1605772" y="101472"/>
                  </a:lnTo>
                  <a:lnTo>
                    <a:pt x="1558344" y="106837"/>
                  </a:lnTo>
                  <a:lnTo>
                    <a:pt x="1511558" y="112318"/>
                  </a:lnTo>
                  <a:lnTo>
                    <a:pt x="1465523" y="117934"/>
                  </a:lnTo>
                  <a:lnTo>
                    <a:pt x="1420345" y="123703"/>
                  </a:lnTo>
                  <a:lnTo>
                    <a:pt x="1376131" y="129644"/>
                  </a:lnTo>
                  <a:lnTo>
                    <a:pt x="1332988" y="135777"/>
                  </a:lnTo>
                  <a:lnTo>
                    <a:pt x="1291025" y="142120"/>
                  </a:lnTo>
                  <a:lnTo>
                    <a:pt x="1250347" y="148693"/>
                  </a:lnTo>
                  <a:lnTo>
                    <a:pt x="1211062" y="155514"/>
                  </a:lnTo>
                  <a:lnTo>
                    <a:pt x="1173278" y="162603"/>
                  </a:lnTo>
                  <a:lnTo>
                    <a:pt x="1102638" y="177657"/>
                  </a:lnTo>
                  <a:lnTo>
                    <a:pt x="1039285" y="194008"/>
                  </a:lnTo>
                  <a:lnTo>
                    <a:pt x="984244" y="211209"/>
                  </a:lnTo>
                  <a:lnTo>
                    <a:pt x="938543" y="226373"/>
                  </a:lnTo>
                  <a:lnTo>
                    <a:pt x="901071" y="240186"/>
                  </a:lnTo>
                  <a:lnTo>
                    <a:pt x="857294" y="261202"/>
                  </a:lnTo>
                  <a:lnTo>
                    <a:pt x="824319" y="286456"/>
                  </a:lnTo>
                  <a:lnTo>
                    <a:pt x="797516" y="320315"/>
                  </a:lnTo>
                  <a:lnTo>
                    <a:pt x="772255" y="367147"/>
                  </a:lnTo>
                  <a:lnTo>
                    <a:pt x="753986" y="407731"/>
                  </a:lnTo>
                  <a:lnTo>
                    <a:pt x="733936" y="458271"/>
                  </a:lnTo>
                  <a:lnTo>
                    <a:pt x="716677" y="523876"/>
                  </a:lnTo>
                  <a:lnTo>
                    <a:pt x="709162" y="561564"/>
                  </a:lnTo>
                  <a:lnTo>
                    <a:pt x="702237" y="601868"/>
                  </a:lnTo>
                  <a:lnTo>
                    <a:pt x="695789" y="644307"/>
                  </a:lnTo>
                  <a:lnTo>
                    <a:pt x="689702" y="688400"/>
                  </a:lnTo>
                  <a:lnTo>
                    <a:pt x="683863" y="733666"/>
                  </a:lnTo>
                  <a:lnTo>
                    <a:pt x="678158" y="779625"/>
                  </a:lnTo>
                  <a:lnTo>
                    <a:pt x="672471" y="825795"/>
                  </a:lnTo>
                  <a:lnTo>
                    <a:pt x="666690" y="871695"/>
                  </a:lnTo>
                  <a:lnTo>
                    <a:pt x="660698" y="916845"/>
                  </a:lnTo>
                  <a:lnTo>
                    <a:pt x="654383" y="960763"/>
                  </a:lnTo>
                  <a:lnTo>
                    <a:pt x="647630" y="1002969"/>
                  </a:lnTo>
                  <a:lnTo>
                    <a:pt x="640324" y="1042982"/>
                  </a:lnTo>
                  <a:lnTo>
                    <a:pt x="632352" y="1080321"/>
                  </a:lnTo>
                  <a:lnTo>
                    <a:pt x="613950" y="1145053"/>
                  </a:lnTo>
                  <a:lnTo>
                    <a:pt x="591509" y="1193317"/>
                  </a:lnTo>
                  <a:lnTo>
                    <a:pt x="563679" y="1226796"/>
                  </a:lnTo>
                  <a:lnTo>
                    <a:pt x="530659" y="1250477"/>
                  </a:lnTo>
                  <a:lnTo>
                    <a:pt x="493855" y="1265349"/>
                  </a:lnTo>
                  <a:lnTo>
                    <a:pt x="454678" y="1272402"/>
                  </a:lnTo>
                  <a:lnTo>
                    <a:pt x="434639" y="1273307"/>
                  </a:lnTo>
                  <a:lnTo>
                    <a:pt x="414534" y="1272628"/>
                  </a:lnTo>
                  <a:lnTo>
                    <a:pt x="374833" y="1267017"/>
                  </a:lnTo>
                  <a:lnTo>
                    <a:pt x="336981" y="1256560"/>
                  </a:lnTo>
                  <a:lnTo>
                    <a:pt x="286753" y="1233954"/>
                  </a:lnTo>
                  <a:lnTo>
                    <a:pt x="248609" y="1206017"/>
                  </a:lnTo>
                  <a:lnTo>
                    <a:pt x="222991" y="1169817"/>
                  </a:lnTo>
                  <a:lnTo>
                    <a:pt x="205857" y="1121683"/>
                  </a:lnTo>
                  <a:lnTo>
                    <a:pt x="198258" y="1083977"/>
                  </a:lnTo>
                  <a:lnTo>
                    <a:pt x="193094" y="1042488"/>
                  </a:lnTo>
                  <a:lnTo>
                    <a:pt x="189831" y="997826"/>
                  </a:lnTo>
                  <a:lnTo>
                    <a:pt x="187935" y="950599"/>
                  </a:lnTo>
                  <a:lnTo>
                    <a:pt x="186873" y="901416"/>
                  </a:lnTo>
                  <a:lnTo>
                    <a:pt x="186108" y="850885"/>
                  </a:lnTo>
                  <a:lnTo>
                    <a:pt x="185671" y="825305"/>
                  </a:lnTo>
                  <a:lnTo>
                    <a:pt x="185109" y="799617"/>
                  </a:lnTo>
                  <a:lnTo>
                    <a:pt x="185014" y="772830"/>
                  </a:lnTo>
                  <a:lnTo>
                    <a:pt x="185901" y="744072"/>
                  </a:lnTo>
                  <a:lnTo>
                    <a:pt x="190108" y="681655"/>
                  </a:lnTo>
                  <a:lnTo>
                    <a:pt x="196699" y="614386"/>
                  </a:lnTo>
                  <a:lnTo>
                    <a:pt x="204646" y="544284"/>
                  </a:lnTo>
                  <a:lnTo>
                    <a:pt x="208807" y="508802"/>
                  </a:lnTo>
                  <a:lnTo>
                    <a:pt x="212922" y="473370"/>
                  </a:lnTo>
                  <a:lnTo>
                    <a:pt x="220496" y="403663"/>
                  </a:lnTo>
                  <a:lnTo>
                    <a:pt x="226341" y="337185"/>
                  </a:lnTo>
                  <a:lnTo>
                    <a:pt x="229427" y="275954"/>
                  </a:lnTo>
                  <a:lnTo>
                    <a:pt x="229614" y="247938"/>
                  </a:lnTo>
                  <a:lnTo>
                    <a:pt x="228726" y="221991"/>
                  </a:lnTo>
                  <a:lnTo>
                    <a:pt x="223209" y="177317"/>
                  </a:lnTo>
                  <a:lnTo>
                    <a:pt x="204015" y="126166"/>
                  </a:lnTo>
                  <a:lnTo>
                    <a:pt x="174037" y="88928"/>
                  </a:lnTo>
                  <a:lnTo>
                    <a:pt x="137647" y="62647"/>
                  </a:lnTo>
                  <a:lnTo>
                    <a:pt x="99216" y="44363"/>
                  </a:lnTo>
                  <a:lnTo>
                    <a:pt x="63117" y="31120"/>
                  </a:lnTo>
                  <a:lnTo>
                    <a:pt x="52358" y="27314"/>
                  </a:lnTo>
                  <a:lnTo>
                    <a:pt x="7136" y="2991"/>
                  </a:lnTo>
                  <a:lnTo>
                    <a:pt x="1104" y="0"/>
                  </a:lnTo>
                  <a:lnTo>
                    <a:pt x="0" y="1321"/>
                  </a:lnTo>
                  <a:lnTo>
                    <a:pt x="1906" y="5035"/>
                  </a:lnTo>
                  <a:lnTo>
                    <a:pt x="4908" y="9221"/>
                  </a:lnTo>
                  <a:lnTo>
                    <a:pt x="7092" y="11957"/>
                  </a:lnTo>
                  <a:lnTo>
                    <a:pt x="20009" y="12217"/>
                  </a:lnTo>
                </a:path>
              </a:pathLst>
            </a:custGeom>
            <a:noFill/>
            <a:ln w="44450">
              <a:solidFill>
                <a:srgbClr val="0A1FE2"/>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844"/>
            </a:p>
          </p:txBody>
        </p:sp>
        <p:sp>
          <p:nvSpPr>
            <p:cNvPr id="407583" name="object 31">
              <a:extLst>
                <a:ext uri="{FF2B5EF4-FFF2-40B4-BE49-F238E27FC236}">
                  <a16:creationId xmlns:a16="http://schemas.microsoft.com/office/drawing/2014/main" id="{9A86684E-6693-88EF-7FE9-5124708DCDAB}"/>
                </a:ext>
              </a:extLst>
            </p:cNvPr>
            <p:cNvSpPr>
              <a:spLocks/>
            </p:cNvSpPr>
            <p:nvPr/>
          </p:nvSpPr>
          <p:spPr bwMode="auto">
            <a:xfrm>
              <a:off x="6366933" y="1622778"/>
              <a:ext cx="632178" cy="270933"/>
            </a:xfrm>
            <a:custGeom>
              <a:avLst/>
              <a:gdLst>
                <a:gd name="T0" fmla="*/ 266700 w 533400"/>
                <a:gd name="T1" fmla="*/ 0 h 228600"/>
                <a:gd name="T2" fmla="*/ 223433 w 533400"/>
                <a:gd name="T3" fmla="*/ 1496 h 228600"/>
                <a:gd name="T4" fmla="*/ 182392 w 533400"/>
                <a:gd name="T5" fmla="*/ 5827 h 228600"/>
                <a:gd name="T6" fmla="*/ 144124 w 533400"/>
                <a:gd name="T7" fmla="*/ 12759 h 228600"/>
                <a:gd name="T8" fmla="*/ 93124 w 533400"/>
                <a:gd name="T9" fmla="*/ 27516 h 228600"/>
                <a:gd name="T10" fmla="*/ 51450 w 533400"/>
                <a:gd name="T11" fmla="*/ 46798 h 228600"/>
                <a:gd name="T12" fmla="*/ 20954 w 533400"/>
                <a:gd name="T13" fmla="*/ 69812 h 228600"/>
                <a:gd name="T14" fmla="*/ 883 w 533400"/>
                <a:gd name="T15" fmla="*/ 104926 h 228600"/>
                <a:gd name="T16" fmla="*/ 0 w 533400"/>
                <a:gd name="T17" fmla="*/ 114300 h 228600"/>
                <a:gd name="T18" fmla="*/ 883 w 533400"/>
                <a:gd name="T19" fmla="*/ 123673 h 228600"/>
                <a:gd name="T20" fmla="*/ 20954 w 533400"/>
                <a:gd name="T21" fmla="*/ 158787 h 228600"/>
                <a:gd name="T22" fmla="*/ 51450 w 533400"/>
                <a:gd name="T23" fmla="*/ 181801 h 228600"/>
                <a:gd name="T24" fmla="*/ 93124 w 533400"/>
                <a:gd name="T25" fmla="*/ 201083 h 228600"/>
                <a:gd name="T26" fmla="*/ 144124 w 533400"/>
                <a:gd name="T27" fmla="*/ 215840 h 228600"/>
                <a:gd name="T28" fmla="*/ 182392 w 533400"/>
                <a:gd name="T29" fmla="*/ 222772 h 228600"/>
                <a:gd name="T30" fmla="*/ 223433 w 533400"/>
                <a:gd name="T31" fmla="*/ 227103 h 228600"/>
                <a:gd name="T32" fmla="*/ 266700 w 533400"/>
                <a:gd name="T33" fmla="*/ 228600 h 228600"/>
                <a:gd name="T34" fmla="*/ 288577 w 533400"/>
                <a:gd name="T35" fmla="*/ 228221 h 228600"/>
                <a:gd name="T36" fmla="*/ 330799 w 533400"/>
                <a:gd name="T37" fmla="*/ 225277 h 228600"/>
                <a:gd name="T38" fmla="*/ 370522 w 533400"/>
                <a:gd name="T39" fmla="*/ 219616 h 228600"/>
                <a:gd name="T40" fmla="*/ 424220 w 533400"/>
                <a:gd name="T41" fmla="*/ 206544 h 228600"/>
                <a:gd name="T42" fmla="*/ 469209 w 533400"/>
                <a:gd name="T43" fmla="*/ 188682 h 228600"/>
                <a:gd name="T44" fmla="*/ 503636 w 533400"/>
                <a:gd name="T45" fmla="*/ 166824 h 228600"/>
                <a:gd name="T46" fmla="*/ 529910 w 533400"/>
                <a:gd name="T47" fmla="*/ 132838 h 228600"/>
                <a:gd name="T48" fmla="*/ 533400 w 533400"/>
                <a:gd name="T49" fmla="*/ 114300 h 228600"/>
                <a:gd name="T50" fmla="*/ 532516 w 533400"/>
                <a:gd name="T51" fmla="*/ 104926 h 228600"/>
                <a:gd name="T52" fmla="*/ 512445 w 533400"/>
                <a:gd name="T53" fmla="*/ 69812 h 228600"/>
                <a:gd name="T54" fmla="*/ 481949 w 533400"/>
                <a:gd name="T55" fmla="*/ 46798 h 228600"/>
                <a:gd name="T56" fmla="*/ 440275 w 533400"/>
                <a:gd name="T57" fmla="*/ 27516 h 228600"/>
                <a:gd name="T58" fmla="*/ 389275 w 533400"/>
                <a:gd name="T59" fmla="*/ 12759 h 228600"/>
                <a:gd name="T60" fmla="*/ 351007 w 533400"/>
                <a:gd name="T61" fmla="*/ 5827 h 228600"/>
                <a:gd name="T62" fmla="*/ 309966 w 533400"/>
                <a:gd name="T63" fmla="*/ 1496 h 228600"/>
                <a:gd name="T64" fmla="*/ 266700 w 533400"/>
                <a:gd name="T65" fmla="*/ 0 h 228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3400" h="228600">
                  <a:moveTo>
                    <a:pt x="266700" y="0"/>
                  </a:moveTo>
                  <a:lnTo>
                    <a:pt x="223433" y="1496"/>
                  </a:lnTo>
                  <a:lnTo>
                    <a:pt x="182392" y="5827"/>
                  </a:lnTo>
                  <a:lnTo>
                    <a:pt x="144124" y="12759"/>
                  </a:lnTo>
                  <a:lnTo>
                    <a:pt x="93124" y="27516"/>
                  </a:lnTo>
                  <a:lnTo>
                    <a:pt x="51450" y="46798"/>
                  </a:lnTo>
                  <a:lnTo>
                    <a:pt x="20954" y="69812"/>
                  </a:lnTo>
                  <a:lnTo>
                    <a:pt x="883" y="104926"/>
                  </a:lnTo>
                  <a:lnTo>
                    <a:pt x="0" y="114300"/>
                  </a:lnTo>
                  <a:lnTo>
                    <a:pt x="883" y="123673"/>
                  </a:lnTo>
                  <a:lnTo>
                    <a:pt x="20954" y="158787"/>
                  </a:lnTo>
                  <a:lnTo>
                    <a:pt x="51450" y="181801"/>
                  </a:lnTo>
                  <a:lnTo>
                    <a:pt x="93124" y="201083"/>
                  </a:lnTo>
                  <a:lnTo>
                    <a:pt x="144124" y="215840"/>
                  </a:lnTo>
                  <a:lnTo>
                    <a:pt x="182392" y="222772"/>
                  </a:lnTo>
                  <a:lnTo>
                    <a:pt x="223433" y="227103"/>
                  </a:lnTo>
                  <a:lnTo>
                    <a:pt x="266700" y="228600"/>
                  </a:lnTo>
                  <a:lnTo>
                    <a:pt x="288577" y="228221"/>
                  </a:lnTo>
                  <a:lnTo>
                    <a:pt x="330799" y="225277"/>
                  </a:lnTo>
                  <a:lnTo>
                    <a:pt x="370522" y="219616"/>
                  </a:lnTo>
                  <a:lnTo>
                    <a:pt x="424220" y="206544"/>
                  </a:lnTo>
                  <a:lnTo>
                    <a:pt x="469209" y="188682"/>
                  </a:lnTo>
                  <a:lnTo>
                    <a:pt x="503636" y="166824"/>
                  </a:lnTo>
                  <a:lnTo>
                    <a:pt x="529910" y="132838"/>
                  </a:lnTo>
                  <a:lnTo>
                    <a:pt x="533400" y="114300"/>
                  </a:lnTo>
                  <a:lnTo>
                    <a:pt x="532516" y="104926"/>
                  </a:lnTo>
                  <a:lnTo>
                    <a:pt x="512445" y="69812"/>
                  </a:lnTo>
                  <a:lnTo>
                    <a:pt x="481949" y="46798"/>
                  </a:lnTo>
                  <a:lnTo>
                    <a:pt x="440275" y="27516"/>
                  </a:lnTo>
                  <a:lnTo>
                    <a:pt x="389275" y="12759"/>
                  </a:lnTo>
                  <a:lnTo>
                    <a:pt x="351007" y="5827"/>
                  </a:lnTo>
                  <a:lnTo>
                    <a:pt x="309966" y="1496"/>
                  </a:lnTo>
                  <a:lnTo>
                    <a:pt x="26670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44"/>
            </a:p>
          </p:txBody>
        </p:sp>
        <p:sp>
          <p:nvSpPr>
            <p:cNvPr id="32" name="object 32">
              <a:extLst>
                <a:ext uri="{FF2B5EF4-FFF2-40B4-BE49-F238E27FC236}">
                  <a16:creationId xmlns:a16="http://schemas.microsoft.com/office/drawing/2014/main" id="{3205134F-E85F-4A00-DECB-73C052F11880}"/>
                </a:ext>
              </a:extLst>
            </p:cNvPr>
            <p:cNvSpPr txBox="1"/>
            <p:nvPr/>
          </p:nvSpPr>
          <p:spPr>
            <a:xfrm>
              <a:off x="6553201" y="1645356"/>
              <a:ext cx="152399" cy="291747"/>
            </a:xfrm>
            <a:prstGeom prst="rect">
              <a:avLst/>
            </a:prstGeom>
          </p:spPr>
          <p:txBody>
            <a:bodyPr lIns="0" tIns="0" rIns="0" bIns="0">
              <a:spAutoFit/>
            </a:bodyPr>
            <a:lstStyle/>
            <a:p>
              <a:pPr marL="15052" eaLnBrk="1" fontAlgn="auto" hangingPunct="1">
                <a:spcBef>
                  <a:spcPts val="0"/>
                </a:spcBef>
                <a:spcAft>
                  <a:spcPts val="0"/>
                </a:spcAft>
                <a:defRPr/>
              </a:pPr>
              <a:r>
                <a:rPr sz="1896" spc="-6" dirty="0">
                  <a:solidFill>
                    <a:prstClr val="black"/>
                  </a:solidFill>
                  <a:latin typeface="Calibri"/>
                  <a:cs typeface="Calibri"/>
                </a:rPr>
                <a:t>4</a:t>
              </a:r>
              <a:endParaRPr sz="1896">
                <a:solidFill>
                  <a:prstClr val="black"/>
                </a:solidFill>
                <a:latin typeface="Calibri"/>
                <a:cs typeface="Calibri"/>
              </a:endParaRPr>
            </a:p>
          </p:txBody>
        </p:sp>
      </p:grpSp>
      <p:sp>
        <p:nvSpPr>
          <p:cNvPr id="3" name="object 3">
            <a:extLst>
              <a:ext uri="{FF2B5EF4-FFF2-40B4-BE49-F238E27FC236}">
                <a16:creationId xmlns:a16="http://schemas.microsoft.com/office/drawing/2014/main" id="{40009330-F79F-82F4-190F-BF516105A70F}"/>
              </a:ext>
            </a:extLst>
          </p:cNvPr>
          <p:cNvSpPr txBox="1"/>
          <p:nvPr/>
        </p:nvSpPr>
        <p:spPr>
          <a:xfrm>
            <a:off x="275900" y="352601"/>
            <a:ext cx="4882445" cy="784189"/>
          </a:xfrm>
          <a:prstGeom prst="rect">
            <a:avLst/>
          </a:prstGeom>
        </p:spPr>
        <p:txBody>
          <a:bodyPr lIns="0" tIns="0" rIns="0" bIns="0">
            <a:spAutoFit/>
          </a:bodyPr>
          <a:lstStyle/>
          <a:p>
            <a:pPr marL="161057" eaLnBrk="1" fontAlgn="auto" hangingPunct="1">
              <a:spcBef>
                <a:spcPts val="0"/>
              </a:spcBef>
              <a:spcAft>
                <a:spcPts val="0"/>
              </a:spcAft>
              <a:defRPr/>
            </a:pPr>
            <a:r>
              <a:rPr sz="5096" b="1" spc="-6" dirty="0">
                <a:solidFill>
                  <a:prstClr val="black"/>
                </a:solidFill>
                <a:latin typeface="Calibri"/>
                <a:cs typeface="Calibri"/>
              </a:rPr>
              <a:t>ARM</a:t>
            </a:r>
            <a:r>
              <a:rPr lang="en-US" sz="5096" b="1" spc="-6" dirty="0">
                <a:solidFill>
                  <a:prstClr val="black"/>
                </a:solidFill>
                <a:latin typeface="Calibri"/>
                <a:cs typeface="Calibri"/>
              </a:rPr>
              <a:t> </a:t>
            </a:r>
            <a:r>
              <a:rPr sz="5096" b="1" spc="-279" dirty="0">
                <a:solidFill>
                  <a:prstClr val="black"/>
                </a:solidFill>
                <a:latin typeface="Calibri"/>
                <a:cs typeface="Calibri"/>
              </a:rPr>
              <a:t>V</a:t>
            </a:r>
            <a:r>
              <a:rPr sz="5096" b="1" spc="-6" dirty="0">
                <a:solidFill>
                  <a:prstClr val="black"/>
                </a:solidFill>
                <a:latin typeface="Calibri"/>
                <a:cs typeface="Calibri"/>
              </a:rPr>
              <a:t>ari</a:t>
            </a:r>
            <a:r>
              <a:rPr sz="5096" b="1" spc="-53" dirty="0">
                <a:solidFill>
                  <a:prstClr val="black"/>
                </a:solidFill>
                <a:latin typeface="Calibri"/>
                <a:cs typeface="Calibri"/>
              </a:rPr>
              <a:t>a</a:t>
            </a:r>
            <a:r>
              <a:rPr sz="5096" b="1" spc="-6" dirty="0">
                <a:solidFill>
                  <a:prstClr val="black"/>
                </a:solidFill>
                <a:latin typeface="Calibri"/>
                <a:cs typeface="Calibri"/>
              </a:rPr>
              <a:t>tio</a:t>
            </a:r>
            <a:r>
              <a:rPr sz="5096" b="1" spc="-24" dirty="0">
                <a:solidFill>
                  <a:prstClr val="black"/>
                </a:solidFill>
                <a:latin typeface="Calibri"/>
                <a:cs typeface="Calibri"/>
              </a:rPr>
              <a:t>n</a:t>
            </a:r>
            <a:r>
              <a:rPr sz="5096" b="1" spc="-6" dirty="0">
                <a:solidFill>
                  <a:prstClr val="black"/>
                </a:solidFill>
                <a:latin typeface="Calibri"/>
                <a:cs typeface="Calibri"/>
              </a:rPr>
              <a:t>s</a:t>
            </a:r>
            <a:endParaRPr sz="5096" dirty="0">
              <a:solidFill>
                <a:prstClr val="black"/>
              </a:solidFill>
              <a:latin typeface="Calibri"/>
              <a:cs typeface="Calibri"/>
            </a:endParaRPr>
          </a:p>
        </p:txBody>
      </p:sp>
      <p:sp>
        <p:nvSpPr>
          <p:cNvPr id="2" name="Text Box 33">
            <a:extLst>
              <a:ext uri="{FF2B5EF4-FFF2-40B4-BE49-F238E27FC236}">
                <a16:creationId xmlns:a16="http://schemas.microsoft.com/office/drawing/2014/main" id="{DBCB68EF-292C-77BD-35EF-56513F0F9368}"/>
              </a:ext>
            </a:extLst>
          </p:cNvPr>
          <p:cNvSpPr txBox="1">
            <a:spLocks noChangeArrowheads="1"/>
          </p:cNvSpPr>
          <p:nvPr/>
        </p:nvSpPr>
        <p:spPr bwMode="auto">
          <a:xfrm>
            <a:off x="243421" y="6437588"/>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Thompson M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2007;14(6):1890-5.</a:t>
            </a:r>
          </a:p>
          <a:p>
            <a:pP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1" name="object 11">
            <a:extLst>
              <a:ext uri="{FF2B5EF4-FFF2-40B4-BE49-F238E27FC236}">
                <a16:creationId xmlns:a16="http://schemas.microsoft.com/office/drawing/2014/main" id="{1986CCE6-4A69-F823-27EE-3F0305805BB9}"/>
              </a:ext>
            </a:extLst>
          </p:cNvPr>
          <p:cNvSpPr txBox="1"/>
          <p:nvPr/>
        </p:nvSpPr>
        <p:spPr>
          <a:xfrm>
            <a:off x="8082844" y="2332097"/>
            <a:ext cx="4086578" cy="1459117"/>
          </a:xfrm>
          <a:prstGeom prst="rect">
            <a:avLst/>
          </a:prstGeom>
        </p:spPr>
        <p:txBody>
          <a:bodyPr lIns="0" tIns="0" rIns="0" bIns="0">
            <a:spAutoFit/>
          </a:bodyPr>
          <a:lstStyle/>
          <a:p>
            <a:pPr marL="15052" eaLnBrk="1" fontAlgn="auto" hangingPunct="1">
              <a:spcBef>
                <a:spcPts val="0"/>
              </a:spcBef>
              <a:spcAft>
                <a:spcPts val="0"/>
              </a:spcAft>
              <a:defRPr/>
            </a:pPr>
            <a:r>
              <a:rPr sz="4741" spc="-6" dirty="0">
                <a:solidFill>
                  <a:prstClr val="black"/>
                </a:solidFill>
                <a:latin typeface="Calibri"/>
                <a:cs typeface="Calibri"/>
              </a:rPr>
              <a:t>SLN</a:t>
            </a:r>
            <a:r>
              <a:rPr lang="en-US" sz="4741" spc="-6" dirty="0">
                <a:solidFill>
                  <a:prstClr val="black"/>
                </a:solidFill>
                <a:latin typeface="Calibri"/>
                <a:cs typeface="Calibri"/>
              </a:rPr>
              <a:t> will not be blue in 96%</a:t>
            </a:r>
            <a:endParaRPr sz="4741" dirty="0">
              <a:solidFill>
                <a:prstClr val="black"/>
              </a:solidFill>
              <a:latin typeface="Calibri"/>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A2553F5-B2C0-24FE-2F90-4A2CE472AF60}"/>
              </a:ext>
            </a:extLst>
          </p:cNvPr>
          <p:cNvSpPr txBox="1">
            <a:spLocks/>
          </p:cNvSpPr>
          <p:nvPr/>
        </p:nvSpPr>
        <p:spPr>
          <a:xfrm>
            <a:off x="1643474" y="685800"/>
            <a:ext cx="8905052" cy="1459117"/>
          </a:xfrm>
          <a:prstGeom prst="rect">
            <a:avLst/>
          </a:prstGeom>
        </p:spPr>
        <p:txBody>
          <a:bodyPr lIns="0" tIns="0" rIns="0" bIns="0">
            <a:spAutoFit/>
          </a:bodyPr>
          <a:lstStyle>
            <a:lvl1pPr>
              <a:defRPr>
                <a:latin typeface="+mj-lt"/>
                <a:ea typeface="+mj-ea"/>
                <a:cs typeface="+mj-cs"/>
              </a:defRPr>
            </a:lvl1pPr>
          </a:lstStyle>
          <a:p>
            <a:pPr marL="2258" algn="ctr" eaLnBrk="1" fontAlgn="auto" hangingPunct="1">
              <a:spcBef>
                <a:spcPts val="0"/>
              </a:spcBef>
              <a:spcAft>
                <a:spcPts val="0"/>
              </a:spcAft>
              <a:defRPr/>
            </a:pPr>
            <a:r>
              <a:rPr lang="en-US" sz="4741" b="1" kern="0" dirty="0">
                <a:latin typeface="+mn-lt"/>
                <a:cs typeface="Calibri"/>
              </a:rPr>
              <a:t>ALLI</a:t>
            </a:r>
            <a:r>
              <a:rPr lang="en-US" sz="4741" b="1" kern="0" spc="-18" dirty="0">
                <a:latin typeface="+mn-lt"/>
                <a:cs typeface="Calibri"/>
              </a:rPr>
              <a:t>A</a:t>
            </a:r>
            <a:r>
              <a:rPr lang="en-US" sz="4741" b="1" kern="0" dirty="0">
                <a:latin typeface="+mn-lt"/>
                <a:cs typeface="Calibri"/>
              </a:rPr>
              <a:t>NCE</a:t>
            </a:r>
            <a:r>
              <a:rPr lang="en-US" sz="4741" b="1" kern="0" spc="-6" dirty="0">
                <a:latin typeface="+mn-lt"/>
                <a:cs typeface="Calibri"/>
              </a:rPr>
              <a:t> </a:t>
            </a:r>
            <a:r>
              <a:rPr lang="en-US" sz="4741" b="1" kern="0" dirty="0">
                <a:latin typeface="+mn-lt"/>
                <a:cs typeface="Calibri"/>
              </a:rPr>
              <a:t>A221702</a:t>
            </a:r>
          </a:p>
          <a:p>
            <a:pPr algn="ctr" eaLnBrk="1" fontAlgn="auto" hangingPunct="1">
              <a:spcBef>
                <a:spcPts val="0"/>
              </a:spcBef>
              <a:spcAft>
                <a:spcPts val="0"/>
              </a:spcAft>
              <a:defRPr/>
            </a:pPr>
            <a:r>
              <a:rPr lang="en-US" sz="4741" b="1" kern="0" dirty="0">
                <a:latin typeface="+mn-lt"/>
                <a:cs typeface="Calibri"/>
              </a:rPr>
              <a:t>ARM: </a:t>
            </a:r>
            <a:r>
              <a:rPr lang="en-US" sz="4741" b="1" kern="0" spc="-24" dirty="0">
                <a:latin typeface="+mn-lt"/>
                <a:cs typeface="Calibri"/>
              </a:rPr>
              <a:t>A</a:t>
            </a:r>
            <a:r>
              <a:rPr lang="en-US" sz="4741" b="1" kern="0" spc="-6" dirty="0">
                <a:latin typeface="+mn-lt"/>
                <a:cs typeface="Calibri"/>
              </a:rPr>
              <a:t>xilla</a:t>
            </a:r>
            <a:r>
              <a:rPr lang="en-US" sz="4741" b="1" kern="0" spc="24" dirty="0">
                <a:latin typeface="+mn-lt"/>
                <a:cs typeface="Calibri"/>
              </a:rPr>
              <a:t>r</a:t>
            </a:r>
            <a:r>
              <a:rPr lang="en-US" sz="4741" b="1" kern="0" dirty="0">
                <a:latin typeface="+mn-lt"/>
                <a:cs typeface="Calibri"/>
              </a:rPr>
              <a:t>y </a:t>
            </a:r>
            <a:r>
              <a:rPr lang="en-US" sz="4741" b="1" kern="0" spc="-83" dirty="0">
                <a:latin typeface="+mn-lt"/>
                <a:cs typeface="Calibri"/>
              </a:rPr>
              <a:t>R</a:t>
            </a:r>
            <a:r>
              <a:rPr lang="en-US" sz="4741" b="1" kern="0" spc="-24" dirty="0">
                <a:latin typeface="+mn-lt"/>
                <a:cs typeface="Calibri"/>
              </a:rPr>
              <a:t>e</a:t>
            </a:r>
            <a:r>
              <a:rPr lang="en-US" sz="4741" b="1" kern="0" spc="-41" dirty="0">
                <a:latin typeface="+mn-lt"/>
                <a:cs typeface="Calibri"/>
              </a:rPr>
              <a:t>v</a:t>
            </a:r>
            <a:r>
              <a:rPr lang="en-US" sz="4741" b="1" kern="0" spc="-6" dirty="0">
                <a:latin typeface="+mn-lt"/>
                <a:cs typeface="Calibri"/>
              </a:rPr>
              <a:t>e</a:t>
            </a:r>
            <a:r>
              <a:rPr lang="en-US" sz="4741" b="1" kern="0" spc="-65" dirty="0">
                <a:latin typeface="+mn-lt"/>
                <a:cs typeface="Calibri"/>
              </a:rPr>
              <a:t>r</a:t>
            </a:r>
            <a:r>
              <a:rPr lang="en-US" sz="4741" b="1" kern="0" dirty="0">
                <a:latin typeface="+mn-lt"/>
                <a:cs typeface="Calibri"/>
              </a:rPr>
              <a:t>se</a:t>
            </a:r>
            <a:r>
              <a:rPr lang="en-US" sz="4741" b="1" kern="0" spc="-6" dirty="0">
                <a:latin typeface="+mn-lt"/>
                <a:cs typeface="Calibri"/>
              </a:rPr>
              <a:t> Ma</a:t>
            </a:r>
            <a:r>
              <a:rPr lang="en-US" sz="4741" b="1" kern="0" spc="-12" dirty="0">
                <a:latin typeface="+mn-lt"/>
                <a:cs typeface="Calibri"/>
              </a:rPr>
              <a:t>p</a:t>
            </a:r>
            <a:r>
              <a:rPr lang="en-US" sz="4741" b="1" kern="0" dirty="0">
                <a:latin typeface="+mn-lt"/>
                <a:cs typeface="Calibri"/>
              </a:rPr>
              <a:t>pin</a:t>
            </a:r>
            <a:r>
              <a:rPr lang="en-US" sz="4741" b="1" kern="0" spc="6" dirty="0">
                <a:latin typeface="+mn-lt"/>
                <a:cs typeface="Calibri"/>
              </a:rPr>
              <a:t>g-</a:t>
            </a:r>
            <a:endParaRPr lang="en-US" sz="4741" b="1" kern="0" dirty="0">
              <a:latin typeface="+mn-lt"/>
              <a:cs typeface="Calibri"/>
            </a:endParaRPr>
          </a:p>
        </p:txBody>
      </p:sp>
      <p:sp>
        <p:nvSpPr>
          <p:cNvPr id="409603" name="object 4">
            <a:extLst>
              <a:ext uri="{FF2B5EF4-FFF2-40B4-BE49-F238E27FC236}">
                <a16:creationId xmlns:a16="http://schemas.microsoft.com/office/drawing/2014/main" id="{F79EFA8A-1F50-B11A-09F5-B2A9210E1B82}"/>
              </a:ext>
            </a:extLst>
          </p:cNvPr>
          <p:cNvSpPr txBox="1">
            <a:spLocks noChangeArrowheads="1"/>
          </p:cNvSpPr>
          <p:nvPr/>
        </p:nvSpPr>
        <p:spPr bwMode="auto">
          <a:xfrm>
            <a:off x="1076208" y="2362200"/>
            <a:ext cx="10039585" cy="40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793" dirty="0">
                <a:latin typeface="Calibri" panose="020F0502020204030204" pitchFamily="34" charset="0"/>
                <a:cs typeface="Calibri" panose="020F0502020204030204" pitchFamily="34" charset="0"/>
              </a:rPr>
              <a:t>A Prospective Randomized Study to Evaluate  Rates of Lymphedema and Regional Recurrence after Sentinel Lymph Node Biopsy and Sentinel Lymph Node Followed by Axillary Lymph Node Dissection with and without Axillary Reverse Mapping</a:t>
            </a:r>
          </a:p>
          <a:p>
            <a:endParaRPr lang="en-US" altLang="en-US" sz="3793" b="1" dirty="0">
              <a:latin typeface="Calibri" panose="020F0502020204030204" pitchFamily="34" charset="0"/>
              <a:cs typeface="Calibri" panose="020F0502020204030204" pitchFamily="34" charset="0"/>
            </a:endParaRPr>
          </a:p>
          <a:p>
            <a:r>
              <a:rPr lang="en-US" altLang="en-US" sz="3793" dirty="0">
                <a:latin typeface="Calibri" panose="020F0502020204030204" pitchFamily="34" charset="0"/>
                <a:cs typeface="Calibri" panose="020F0502020204030204" pitchFamily="34" charset="0"/>
              </a:rPr>
              <a:t>N= 516; PI: </a:t>
            </a:r>
            <a:r>
              <a:rPr lang="en-US" altLang="en-US" sz="3793" dirty="0" err="1">
                <a:latin typeface="Calibri" panose="020F0502020204030204" pitchFamily="34" charset="0"/>
                <a:cs typeface="Calibri" panose="020F0502020204030204" pitchFamily="34" charset="0"/>
              </a:rPr>
              <a:t>Klimberg</a:t>
            </a:r>
            <a:endParaRPr lang="en-US" altLang="en-US" sz="3793"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ED929-89D1-42B9-9A5F-62C8A7718C88}"/>
              </a:ext>
            </a:extLst>
          </p:cNvPr>
          <p:cNvPicPr>
            <a:picLocks noChangeAspect="1"/>
          </p:cNvPicPr>
          <p:nvPr/>
        </p:nvPicPr>
        <p:blipFill rotWithShape="1">
          <a:blip r:embed="rId3"/>
          <a:srcRect l="20487" t="35080" r="46861" b="25601"/>
          <a:stretch/>
        </p:blipFill>
        <p:spPr>
          <a:xfrm>
            <a:off x="2362200" y="1556401"/>
            <a:ext cx="6912855" cy="4682334"/>
          </a:xfrm>
          <a:prstGeom prst="rect">
            <a:avLst/>
          </a:prstGeom>
        </p:spPr>
      </p:pic>
      <p:grpSp>
        <p:nvGrpSpPr>
          <p:cNvPr id="5" name="Group 4">
            <a:extLst>
              <a:ext uri="{FF2B5EF4-FFF2-40B4-BE49-F238E27FC236}">
                <a16:creationId xmlns:a16="http://schemas.microsoft.com/office/drawing/2014/main" id="{49E6CB03-F9A2-4FF2-8FAB-63D0B73ACD31}"/>
              </a:ext>
            </a:extLst>
          </p:cNvPr>
          <p:cNvGrpSpPr/>
          <p:nvPr/>
        </p:nvGrpSpPr>
        <p:grpSpPr>
          <a:xfrm>
            <a:off x="5459253" y="3895171"/>
            <a:ext cx="5565400" cy="1005858"/>
            <a:chOff x="2649538" y="3883025"/>
            <a:chExt cx="6826744" cy="1150938"/>
          </a:xfrm>
        </p:grpSpPr>
        <p:sp>
          <p:nvSpPr>
            <p:cNvPr id="291870" name="Rectangle 296">
              <a:extLst>
                <a:ext uri="{FF2B5EF4-FFF2-40B4-BE49-F238E27FC236}">
                  <a16:creationId xmlns:a16="http://schemas.microsoft.com/office/drawing/2014/main" id="{541DE3FA-17B6-6D08-3FF4-28015D1CDD80}"/>
                </a:ext>
              </a:extLst>
            </p:cNvPr>
            <p:cNvSpPr>
              <a:spLocks noChangeArrowheads="1"/>
            </p:cNvSpPr>
            <p:nvPr/>
          </p:nvSpPr>
          <p:spPr bwMode="auto">
            <a:xfrm>
              <a:off x="2649538" y="3954463"/>
              <a:ext cx="6536533" cy="8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54187" rIns="54187">
              <a:spAutoFit/>
            </a:bodyPr>
            <a:lstStyle>
              <a:lvl1pPr>
                <a:lnSpc>
                  <a:spcPct val="85000"/>
                </a:lnSpc>
                <a:spcBef>
                  <a:spcPts val="1300"/>
                </a:spcBef>
                <a:buFont typeface="Arial" panose="020B0604020202020204" pitchFamily="34" charset="0"/>
                <a:buChar char=" "/>
                <a:tabLst>
                  <a:tab pos="1371600" algn="l"/>
                  <a:tab pos="2171700" algn="l"/>
                </a:tabLst>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tabLst>
                  <a:tab pos="1371600" algn="l"/>
                  <a:tab pos="2171700" algn="l"/>
                </a:tabLst>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tabLst>
                  <a:tab pos="1371600" algn="l"/>
                  <a:tab pos="2171700" algn="l"/>
                </a:tabLst>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tabLst>
                  <a:tab pos="1371600" algn="l"/>
                  <a:tab pos="2171700" algn="l"/>
                </a:tabLst>
                <a:defRPr>
                  <a:solidFill>
                    <a:srgbClr val="262626"/>
                  </a:solidFill>
                  <a:latin typeface="Calibri Light" panose="020F0302020204030204" pitchFamily="34" charset="0"/>
                </a:defRPr>
              </a:lvl9pPr>
            </a:lstStyle>
            <a:p>
              <a:pPr eaLnBrk="1" hangingPunct="1">
                <a:lnSpc>
                  <a:spcPct val="100000"/>
                </a:lnSpc>
                <a:spcBef>
                  <a:spcPct val="0"/>
                </a:spcBef>
                <a:buFontTx/>
                <a:buNone/>
              </a:pPr>
              <a:r>
                <a:rPr lang="en-US" altLang="en-US" sz="1400" b="1" u="sng" dirty="0" err="1">
                  <a:solidFill>
                    <a:schemeClr val="tx1"/>
                  </a:solidFill>
                  <a:latin typeface="Arial" panose="020B0604020202020204" pitchFamily="34" charset="0"/>
                  <a:ea typeface="MS PGothic" panose="020B0600070205080204" pitchFamily="34" charset="-128"/>
                  <a:cs typeface="Arial" panose="020B0604020202020204" pitchFamily="34" charset="0"/>
                </a:rPr>
                <a:t>Trt</a:t>
              </a:r>
              <a:r>
                <a:rPr lang="en-US" altLang="en-US" sz="1400" b="1" dirty="0">
                  <a:solidFill>
                    <a:schemeClr val="tx1"/>
                  </a:solidFill>
                  <a:latin typeface="Arial" panose="020B0604020202020204" pitchFamily="34" charset="0"/>
                  <a:ea typeface="MS PGothic" panose="020B0600070205080204" pitchFamily="34" charset="-128"/>
                  <a:cs typeface="Arial" panose="020B0604020202020204" pitchFamily="34" charset="0"/>
                </a:rPr>
                <a:t>	</a:t>
              </a:r>
              <a:r>
                <a:rPr lang="en-US" altLang="en-US" sz="1400" b="1" u="sng" dirty="0">
                  <a:solidFill>
                    <a:schemeClr val="tx1"/>
                  </a:solidFill>
                  <a:latin typeface="Arial" panose="020B0604020202020204" pitchFamily="34" charset="0"/>
                  <a:ea typeface="MS PGothic" panose="020B0600070205080204" pitchFamily="34" charset="-128"/>
                  <a:cs typeface="Arial" panose="020B0604020202020204" pitchFamily="34" charset="0"/>
                </a:rPr>
                <a:t>N</a:t>
              </a:r>
              <a:r>
                <a:rPr lang="en-US" altLang="en-US" sz="1400" b="1" dirty="0">
                  <a:solidFill>
                    <a:schemeClr val="tx1"/>
                  </a:solidFill>
                  <a:latin typeface="Arial" panose="020B0604020202020204" pitchFamily="34" charset="0"/>
                  <a:ea typeface="MS PGothic" panose="020B0600070205080204" pitchFamily="34" charset="-128"/>
                  <a:cs typeface="Arial" panose="020B0604020202020204" pitchFamily="34" charset="0"/>
                </a:rPr>
                <a:t>	</a:t>
              </a:r>
              <a:r>
                <a:rPr lang="en-US" altLang="en-US" sz="1400" b="1" u="sng" dirty="0">
                  <a:solidFill>
                    <a:schemeClr val="tx1"/>
                  </a:solidFill>
                  <a:latin typeface="Arial" panose="020B0604020202020204" pitchFamily="34" charset="0"/>
                  <a:ea typeface="MS PGothic" panose="020B0600070205080204" pitchFamily="34" charset="-128"/>
                  <a:cs typeface="Arial" panose="020B0604020202020204" pitchFamily="34" charset="0"/>
                </a:rPr>
                <a:t>Deaths</a:t>
              </a:r>
            </a:p>
            <a:p>
              <a:pPr eaLnBrk="1" hangingPunct="1">
                <a:lnSpc>
                  <a:spcPct val="100000"/>
                </a:lnSpc>
                <a:spcBef>
                  <a:spcPct val="0"/>
                </a:spcBef>
                <a:buFontTx/>
                <a:buNone/>
              </a:pPr>
              <a:r>
                <a:rPr lang="en-US" altLang="en-US" sz="1400" b="1" dirty="0">
                  <a:solidFill>
                    <a:schemeClr val="tx1"/>
                  </a:solidFill>
                  <a:latin typeface="Arial" panose="020B0604020202020204" pitchFamily="34" charset="0"/>
                  <a:ea typeface="MS PGothic" panose="020B0600070205080204" pitchFamily="34" charset="-128"/>
                  <a:cs typeface="Arial" panose="020B0604020202020204" pitchFamily="34" charset="0"/>
                </a:rPr>
                <a:t>SNR+AD	1975	315</a:t>
              </a:r>
            </a:p>
            <a:p>
              <a:pPr eaLnBrk="1" hangingPunct="1">
                <a:lnSpc>
                  <a:spcPct val="100000"/>
                </a:lnSpc>
                <a:spcBef>
                  <a:spcPct val="0"/>
                </a:spcBef>
                <a:buFontTx/>
                <a:buNone/>
              </a:pPr>
              <a:r>
                <a:rPr lang="en-US" altLang="en-US" sz="1400" b="1" dirty="0">
                  <a:solidFill>
                    <a:schemeClr val="tx1"/>
                  </a:solidFill>
                  <a:latin typeface="Arial" panose="020B0604020202020204" pitchFamily="34" charset="0"/>
                  <a:ea typeface="MS PGothic" panose="020B0600070205080204" pitchFamily="34" charset="-128"/>
                  <a:cs typeface="Arial" panose="020B0604020202020204" pitchFamily="34" charset="0"/>
                </a:rPr>
                <a:t>SNR       	2011	336   </a:t>
              </a:r>
              <a:r>
                <a:rPr lang="en-US" alt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HR=1.05 (95% CI: 0.90-1.22)  </a:t>
              </a:r>
              <a:r>
                <a:rPr lang="en-US" altLang="en-US" sz="1200" b="1" i="1" dirty="0">
                  <a:solidFill>
                    <a:schemeClr val="tx1"/>
                  </a:solidFill>
                  <a:latin typeface="Arial" panose="020B0604020202020204" pitchFamily="34" charset="0"/>
                  <a:ea typeface="MS PGothic" panose="020B0600070205080204" pitchFamily="34" charset="-128"/>
                  <a:cs typeface="Arial" panose="020B0604020202020204" pitchFamily="34" charset="0"/>
                </a:rPr>
                <a:t>P</a:t>
              </a:r>
              <a:r>
                <a:rPr lang="en-US" alt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 = .54</a:t>
              </a:r>
            </a:p>
          </p:txBody>
        </p:sp>
        <p:sp>
          <p:nvSpPr>
            <p:cNvPr id="291871" name="Rectangle 297">
              <a:extLst>
                <a:ext uri="{FF2B5EF4-FFF2-40B4-BE49-F238E27FC236}">
                  <a16:creationId xmlns:a16="http://schemas.microsoft.com/office/drawing/2014/main" id="{D3A80342-F39B-A387-9179-1A824C1A80BA}"/>
                </a:ext>
              </a:extLst>
            </p:cNvPr>
            <p:cNvSpPr>
              <a:spLocks noChangeArrowheads="1"/>
            </p:cNvSpPr>
            <p:nvPr/>
          </p:nvSpPr>
          <p:spPr bwMode="auto">
            <a:xfrm>
              <a:off x="3873499" y="3883025"/>
              <a:ext cx="5602783" cy="1150938"/>
            </a:xfrm>
            <a:prstGeom prst="rect">
              <a:avLst/>
            </a:prstGeom>
            <a:noFill/>
            <a:ln w="28575">
              <a:solidFill>
                <a:srgbClr val="7A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endParaRPr lang="en-US" altLang="en-US" sz="1400">
                <a:solidFill>
                  <a:schemeClr val="tx1"/>
                </a:solidFill>
                <a:latin typeface="Arial" panose="020B0604020202020204" pitchFamily="34" charset="0"/>
                <a:ea typeface="MS PGothic" panose="020B0600070205080204" pitchFamily="34" charset="-128"/>
                <a:cs typeface="Arial" panose="020B0604020202020204" pitchFamily="34" charset="0"/>
              </a:endParaRPr>
            </a:p>
          </p:txBody>
        </p:sp>
      </p:grpSp>
      <p:sp>
        <p:nvSpPr>
          <p:cNvPr id="4" name="Text Box 33">
            <a:extLst>
              <a:ext uri="{FF2B5EF4-FFF2-40B4-BE49-F238E27FC236}">
                <a16:creationId xmlns:a16="http://schemas.microsoft.com/office/drawing/2014/main" id="{DF580A45-390D-8BD4-8C56-B0BD8EDEB53C}"/>
              </a:ext>
            </a:extLst>
          </p:cNvPr>
          <p:cNvSpPr txBox="1">
            <a:spLocks noChangeArrowheads="1"/>
          </p:cNvSpPr>
          <p:nvPr/>
        </p:nvSpPr>
        <p:spPr bwMode="auto">
          <a:xfrm>
            <a:off x="3968985" y="6238735"/>
            <a:ext cx="4254029" cy="31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200" dirty="0" err="1">
                <a:solidFill>
                  <a:srgbClr val="000000"/>
                </a:solidFill>
                <a:latin typeface="Arial" panose="020B0604020202020204" pitchFamily="34" charset="0"/>
                <a:ea typeface="MS PGothic" panose="020B0600070205080204" pitchFamily="34" charset="-128"/>
                <a:cs typeface="Arial" panose="020B0604020202020204" pitchFamily="34" charset="0"/>
              </a:rPr>
              <a:t>Krag</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 DN et al. </a:t>
            </a:r>
            <a:r>
              <a:rPr lang="en-US" altLang="en-US" sz="1200" i="1" dirty="0">
                <a:solidFill>
                  <a:srgbClr val="000000"/>
                </a:solidFill>
                <a:latin typeface="Arial" panose="020B0604020202020204" pitchFamily="34" charset="0"/>
                <a:ea typeface="MS PGothic" panose="020B0600070205080204" pitchFamily="34" charset="-128"/>
                <a:cs typeface="Arial" panose="020B0604020202020204" pitchFamily="34" charset="0"/>
              </a:rPr>
              <a:t>Lancet Oncol.</a:t>
            </a:r>
            <a:r>
              <a:rPr lang="en-US" altLang="en-US" sz="1200" dirty="0">
                <a:solidFill>
                  <a:srgbClr val="000000"/>
                </a:solidFill>
                <a:latin typeface="Arial" panose="020B0604020202020204" pitchFamily="34" charset="0"/>
                <a:ea typeface="MS PGothic" panose="020B0600070205080204" pitchFamily="34" charset="-128"/>
                <a:cs typeface="Arial" panose="020B0604020202020204" pitchFamily="34" charset="0"/>
              </a:rPr>
              <a:t> 2010;11(10):927-33.</a:t>
            </a:r>
          </a:p>
        </p:txBody>
      </p:sp>
      <p:sp>
        <p:nvSpPr>
          <p:cNvPr id="291868" name="Rectangle 293">
            <a:extLst>
              <a:ext uri="{FF2B5EF4-FFF2-40B4-BE49-F238E27FC236}">
                <a16:creationId xmlns:a16="http://schemas.microsoft.com/office/drawing/2014/main" id="{9FA964BE-0AA9-5F70-BAE5-E348737DAB74}"/>
              </a:ext>
            </a:extLst>
          </p:cNvPr>
          <p:cNvSpPr>
            <a:spLocks noChangeArrowheads="1"/>
          </p:cNvSpPr>
          <p:nvPr/>
        </p:nvSpPr>
        <p:spPr bwMode="auto">
          <a:xfrm>
            <a:off x="2098111" y="1029718"/>
            <a:ext cx="7995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dirty="0">
                <a:solidFill>
                  <a:schemeClr val="tx1"/>
                </a:solidFill>
                <a:latin typeface="Arial" panose="020B0604020202020204" pitchFamily="34" charset="0"/>
                <a:ea typeface="MS PGothic" panose="020B0600070205080204" pitchFamily="34" charset="-128"/>
                <a:cs typeface="Arial" panose="020B0604020202020204" pitchFamily="34" charset="0"/>
              </a:rPr>
              <a:t>Disease-Free Survival for Sentinel Node Negative Patients</a:t>
            </a:r>
          </a:p>
        </p:txBody>
      </p:sp>
      <p:sp>
        <p:nvSpPr>
          <p:cNvPr id="291867" name="Rectangle 292">
            <a:extLst>
              <a:ext uri="{FF2B5EF4-FFF2-40B4-BE49-F238E27FC236}">
                <a16:creationId xmlns:a16="http://schemas.microsoft.com/office/drawing/2014/main" id="{A43612BD-9D01-4263-8451-8F251E8EA7B0}"/>
              </a:ext>
            </a:extLst>
          </p:cNvPr>
          <p:cNvSpPr>
            <a:spLocks noChangeArrowheads="1"/>
          </p:cNvSpPr>
          <p:nvPr/>
        </p:nvSpPr>
        <p:spPr bwMode="auto">
          <a:xfrm>
            <a:off x="4102858" y="463666"/>
            <a:ext cx="39862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eaLnBrk="1" hangingPunct="1">
              <a:lnSpc>
                <a:spcPct val="100000"/>
              </a:lnSpc>
              <a:spcBef>
                <a:spcPct val="0"/>
              </a:spcBef>
              <a:buFontTx/>
              <a:buNone/>
            </a:pPr>
            <a:r>
              <a:rPr lang="en-US" altLang="en-US" sz="3600" b="1" dirty="0">
                <a:solidFill>
                  <a:schemeClr val="tx1"/>
                </a:solidFill>
                <a:latin typeface="+mn-lt"/>
                <a:ea typeface="MS PGothic" panose="020B0600070205080204" pitchFamily="34" charset="-128"/>
                <a:cs typeface="Arial" panose="020B0604020202020204" pitchFamily="34" charset="0"/>
              </a:rPr>
              <a:t>NSABP Protocol B-32</a:t>
            </a:r>
          </a:p>
        </p:txBody>
      </p:sp>
      <p:sp>
        <p:nvSpPr>
          <p:cNvPr id="291843" name="TextBox 2">
            <a:extLst>
              <a:ext uri="{FF2B5EF4-FFF2-40B4-BE49-F238E27FC236}">
                <a16:creationId xmlns:a16="http://schemas.microsoft.com/office/drawing/2014/main" id="{0862881C-6C41-30A1-0F12-3DBDE545D1C9}"/>
              </a:ext>
            </a:extLst>
          </p:cNvPr>
          <p:cNvSpPr txBox="1">
            <a:spLocks noChangeArrowheads="1"/>
          </p:cNvSpPr>
          <p:nvPr/>
        </p:nvSpPr>
        <p:spPr bwMode="auto">
          <a:xfrm>
            <a:off x="10439400" y="463666"/>
            <a:ext cx="1625600" cy="420564"/>
          </a:xfrm>
          <a:prstGeom prst="rect">
            <a:avLst/>
          </a:prstGeom>
          <a:solidFill>
            <a:schemeClr val="bg1"/>
          </a:solidFill>
          <a:ln w="9525">
            <a:solidFill>
              <a:schemeClr val="tx1"/>
            </a:solidFill>
            <a:miter lim="800000"/>
            <a:headEnd/>
            <a:tailEnd/>
          </a:ln>
        </p:spPr>
        <p:txBody>
          <a:bodyPr>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eaLnBrk="1" hangingPunct="1">
              <a:lnSpc>
                <a:spcPct val="100000"/>
              </a:lnSpc>
              <a:spcBef>
                <a:spcPct val="0"/>
              </a:spcBef>
              <a:buFontTx/>
              <a:buNone/>
            </a:pPr>
            <a:r>
              <a:rPr lang="en-US" altLang="en-US" sz="2133">
                <a:solidFill>
                  <a:schemeClr val="tx1"/>
                </a:solidFill>
                <a:latin typeface="Arial" panose="020B0604020202020204" pitchFamily="34" charset="0"/>
                <a:ea typeface="MS PGothic" panose="020B0600070205080204" pitchFamily="34" charset="-128"/>
                <a:cs typeface="Arial" panose="020B0604020202020204" pitchFamily="34" charset="0"/>
              </a:rPr>
              <a:t>B-32 DFS</a:t>
            </a:r>
          </a:p>
        </p:txBody>
      </p:sp>
      <p:sp>
        <p:nvSpPr>
          <p:cNvPr id="2" name="TextBox 1">
            <a:extLst>
              <a:ext uri="{FF2B5EF4-FFF2-40B4-BE49-F238E27FC236}">
                <a16:creationId xmlns:a16="http://schemas.microsoft.com/office/drawing/2014/main" id="{FC2C1692-B5DD-40ED-B55C-4D1FA99F1224}"/>
              </a:ext>
            </a:extLst>
          </p:cNvPr>
          <p:cNvSpPr txBox="1"/>
          <p:nvPr/>
        </p:nvSpPr>
        <p:spPr>
          <a:xfrm>
            <a:off x="268438" y="2828835"/>
            <a:ext cx="2438400" cy="1200329"/>
          </a:xfrm>
          <a:prstGeom prst="rect">
            <a:avLst/>
          </a:prstGeom>
          <a:noFill/>
          <a:ln w="38100">
            <a:solidFill>
              <a:srgbClr val="FF0000"/>
            </a:solidFill>
          </a:ln>
        </p:spPr>
        <p:txBody>
          <a:bodyPr wrap="square" rtlCol="0">
            <a:spAutoFit/>
          </a:bodyPr>
          <a:lstStyle/>
          <a:p>
            <a:pPr algn="ctr"/>
            <a:r>
              <a:rPr lang="en-US" dirty="0">
                <a:latin typeface="Arial" panose="020B0604020202020204" pitchFamily="34" charset="0"/>
                <a:cs typeface="Arial" panose="020B0604020202020204" pitchFamily="34" charset="0"/>
              </a:rPr>
              <a:t>No difference in DFS between the two groups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45ABF94-1011-37A1-6F3B-09D6CC9A660C}"/>
              </a:ext>
            </a:extLst>
          </p:cNvPr>
          <p:cNvSpPr txBox="1">
            <a:spLocks noGrp="1"/>
          </p:cNvSpPr>
          <p:nvPr>
            <p:ph type="title" idx="4294967295"/>
          </p:nvPr>
        </p:nvSpPr>
        <p:spPr>
          <a:xfrm>
            <a:off x="2162969" y="838200"/>
            <a:ext cx="7866063" cy="438150"/>
          </a:xfrm>
        </p:spPr>
        <p:txBody>
          <a:bodyPr rtlCol="0">
            <a:noAutofit/>
          </a:bodyPr>
          <a:lstStyle/>
          <a:p>
            <a:pPr marL="15052" eaLnBrk="1" fontAlgn="auto" hangingPunct="1">
              <a:spcBef>
                <a:spcPts val="0"/>
              </a:spcBef>
              <a:spcAft>
                <a:spcPts val="0"/>
              </a:spcAft>
              <a:defRPr/>
            </a:pPr>
            <a:r>
              <a:rPr lang="en-US" dirty="0">
                <a:latin typeface="Calibri"/>
                <a:cs typeface="Calibri"/>
              </a:rPr>
              <a:t>A221702 </a:t>
            </a:r>
            <a:r>
              <a:rPr dirty="0">
                <a:latin typeface="Calibri"/>
                <a:cs typeface="Calibri"/>
              </a:rPr>
              <a:t>Eligibility</a:t>
            </a:r>
            <a:r>
              <a:rPr spc="-30" dirty="0">
                <a:latin typeface="Calibri"/>
                <a:cs typeface="Calibri"/>
              </a:rPr>
              <a:t> </a:t>
            </a:r>
            <a:r>
              <a:rPr spc="-6" dirty="0">
                <a:latin typeface="Calibri"/>
                <a:cs typeface="Calibri"/>
              </a:rPr>
              <a:t>Cri</a:t>
            </a:r>
            <a:r>
              <a:rPr spc="-59" dirty="0">
                <a:latin typeface="Calibri"/>
                <a:cs typeface="Calibri"/>
              </a:rPr>
              <a:t>t</a:t>
            </a:r>
            <a:r>
              <a:rPr spc="-6" dirty="0">
                <a:latin typeface="Calibri"/>
                <a:cs typeface="Calibri"/>
              </a:rPr>
              <a:t>eria</a:t>
            </a:r>
          </a:p>
        </p:txBody>
      </p:sp>
      <p:sp>
        <p:nvSpPr>
          <p:cNvPr id="3" name="object 3">
            <a:extLst>
              <a:ext uri="{FF2B5EF4-FFF2-40B4-BE49-F238E27FC236}">
                <a16:creationId xmlns:a16="http://schemas.microsoft.com/office/drawing/2014/main" id="{A03C114B-9825-57FA-AE51-54BDCD580C7B}"/>
              </a:ext>
            </a:extLst>
          </p:cNvPr>
          <p:cNvSpPr txBox="1"/>
          <p:nvPr/>
        </p:nvSpPr>
        <p:spPr>
          <a:xfrm>
            <a:off x="2247900" y="1600200"/>
            <a:ext cx="7696200" cy="4801314"/>
          </a:xfrm>
          <a:prstGeom prst="rect">
            <a:avLst/>
          </a:prstGeom>
        </p:spPr>
        <p:txBody>
          <a:bodyPr wrap="square" lIns="0" tIns="0" rIns="0" bIns="0">
            <a:spAutoFit/>
          </a:bodyPr>
          <a:lstStyle/>
          <a:p>
            <a:pPr marL="421457" indent="-406405" eaLnBrk="1" fontAlgn="auto" hangingPunct="1">
              <a:spcBef>
                <a:spcPts val="0"/>
              </a:spcBef>
              <a:spcAft>
                <a:spcPts val="0"/>
              </a:spcAft>
              <a:buClr>
                <a:srgbClr val="7A0000"/>
              </a:buClr>
              <a:buFont typeface="Arial"/>
              <a:buChar char="•"/>
              <a:tabLst>
                <a:tab pos="421457" algn="l"/>
              </a:tabLst>
              <a:defRPr/>
            </a:pPr>
            <a:r>
              <a:rPr sz="2800" spc="-6" dirty="0">
                <a:solidFill>
                  <a:prstClr val="black"/>
                </a:solidFill>
                <a:latin typeface="Calibri"/>
                <a:cs typeface="Calibri"/>
              </a:rPr>
              <a:t>cT</a:t>
            </a:r>
            <a:r>
              <a:rPr sz="2800" dirty="0">
                <a:solidFill>
                  <a:prstClr val="black"/>
                </a:solidFill>
                <a:latin typeface="Calibri"/>
                <a:cs typeface="Calibri"/>
              </a:rPr>
              <a:t>1</a:t>
            </a:r>
            <a:r>
              <a:rPr sz="2800" spc="6" dirty="0">
                <a:solidFill>
                  <a:prstClr val="black"/>
                </a:solidFill>
                <a:latin typeface="Calibri"/>
                <a:cs typeface="Calibri"/>
              </a:rPr>
              <a:t>-</a:t>
            </a:r>
            <a:r>
              <a:rPr sz="2800" dirty="0">
                <a:solidFill>
                  <a:prstClr val="black"/>
                </a:solidFill>
                <a:latin typeface="Calibri"/>
                <a:cs typeface="Calibri"/>
              </a:rPr>
              <a:t>3 </a:t>
            </a:r>
            <a:r>
              <a:rPr lang="en-US" sz="2800" dirty="0">
                <a:solidFill>
                  <a:prstClr val="black"/>
                </a:solidFill>
                <a:latin typeface="Calibri"/>
                <a:cs typeface="Calibri"/>
              </a:rPr>
              <a:t>u</a:t>
            </a:r>
            <a:r>
              <a:rPr sz="2800" dirty="0">
                <a:solidFill>
                  <a:prstClr val="black"/>
                </a:solidFill>
                <a:latin typeface="Calibri"/>
                <a:cs typeface="Calibri"/>
              </a:rPr>
              <a:t>nd</a:t>
            </a:r>
            <a:r>
              <a:rPr sz="2800" spc="-18" dirty="0">
                <a:solidFill>
                  <a:prstClr val="black"/>
                </a:solidFill>
                <a:latin typeface="Calibri"/>
                <a:cs typeface="Calibri"/>
              </a:rPr>
              <a:t>e</a:t>
            </a:r>
            <a:r>
              <a:rPr sz="2800" spc="-41" dirty="0">
                <a:solidFill>
                  <a:prstClr val="black"/>
                </a:solidFill>
                <a:latin typeface="Calibri"/>
                <a:cs typeface="Calibri"/>
              </a:rPr>
              <a:t>rg</a:t>
            </a:r>
            <a:r>
              <a:rPr sz="2800" dirty="0">
                <a:solidFill>
                  <a:prstClr val="black"/>
                </a:solidFill>
                <a:latin typeface="Calibri"/>
                <a:cs typeface="Calibri"/>
              </a:rPr>
              <a:t>oing</a:t>
            </a:r>
            <a:r>
              <a:rPr sz="2800" spc="-30" dirty="0">
                <a:solidFill>
                  <a:prstClr val="black"/>
                </a:solidFill>
                <a:latin typeface="Calibri"/>
                <a:cs typeface="Calibri"/>
              </a:rPr>
              <a:t> </a:t>
            </a:r>
            <a:r>
              <a:rPr lang="en-US" sz="2800" spc="-30" dirty="0">
                <a:solidFill>
                  <a:prstClr val="black"/>
                </a:solidFill>
                <a:latin typeface="Calibri"/>
                <a:cs typeface="Calibri"/>
              </a:rPr>
              <a:t>a</a:t>
            </a:r>
            <a:r>
              <a:rPr sz="2800" dirty="0">
                <a:solidFill>
                  <a:prstClr val="black"/>
                </a:solidFill>
                <a:latin typeface="Calibri"/>
                <a:cs typeface="Calibri"/>
              </a:rPr>
              <a:t>x</a:t>
            </a:r>
            <a:r>
              <a:rPr sz="2800" spc="6" dirty="0">
                <a:solidFill>
                  <a:prstClr val="black"/>
                </a:solidFill>
                <a:latin typeface="Calibri"/>
                <a:cs typeface="Calibri"/>
              </a:rPr>
              <a:t>i</a:t>
            </a:r>
            <a:r>
              <a:rPr sz="2800" dirty="0">
                <a:solidFill>
                  <a:prstClr val="black"/>
                </a:solidFill>
                <a:latin typeface="Calibri"/>
                <a:cs typeface="Calibri"/>
              </a:rPr>
              <a:t>lla</a:t>
            </a:r>
            <a:r>
              <a:rPr sz="2800" spc="18" dirty="0">
                <a:solidFill>
                  <a:prstClr val="black"/>
                </a:solidFill>
                <a:latin typeface="Calibri"/>
                <a:cs typeface="Calibri"/>
              </a:rPr>
              <a:t>r</a:t>
            </a:r>
            <a:r>
              <a:rPr sz="2800" dirty="0">
                <a:solidFill>
                  <a:prstClr val="black"/>
                </a:solidFill>
                <a:latin typeface="Calibri"/>
                <a:cs typeface="Calibri"/>
              </a:rPr>
              <a:t>y</a:t>
            </a:r>
            <a:r>
              <a:rPr sz="2800" spc="-41" dirty="0">
                <a:solidFill>
                  <a:prstClr val="black"/>
                </a:solidFill>
                <a:latin typeface="Calibri"/>
                <a:cs typeface="Calibri"/>
              </a:rPr>
              <a:t> </a:t>
            </a:r>
            <a:r>
              <a:rPr lang="en-US" sz="2800" dirty="0">
                <a:solidFill>
                  <a:prstClr val="black"/>
                </a:solidFill>
                <a:latin typeface="Calibri"/>
                <a:cs typeface="Calibri"/>
              </a:rPr>
              <a:t>s</a:t>
            </a:r>
            <a:r>
              <a:rPr sz="2800" dirty="0">
                <a:solidFill>
                  <a:prstClr val="black"/>
                </a:solidFill>
                <a:latin typeface="Calibri"/>
                <a:cs typeface="Calibri"/>
              </a:rPr>
              <a:t>u</a:t>
            </a:r>
            <a:r>
              <a:rPr sz="2800" spc="-53" dirty="0">
                <a:solidFill>
                  <a:prstClr val="black"/>
                </a:solidFill>
                <a:latin typeface="Calibri"/>
                <a:cs typeface="Calibri"/>
              </a:rPr>
              <a:t>r</a:t>
            </a:r>
            <a:r>
              <a:rPr sz="2800" spc="-41" dirty="0">
                <a:solidFill>
                  <a:prstClr val="black"/>
                </a:solidFill>
                <a:latin typeface="Calibri"/>
                <a:cs typeface="Calibri"/>
              </a:rPr>
              <a:t>g</a:t>
            </a:r>
            <a:r>
              <a:rPr sz="2800" spc="-6" dirty="0">
                <a:solidFill>
                  <a:prstClr val="black"/>
                </a:solidFill>
                <a:latin typeface="Calibri"/>
                <a:cs typeface="Calibri"/>
              </a:rPr>
              <a:t>e</a:t>
            </a:r>
            <a:r>
              <a:rPr sz="2800" spc="6" dirty="0">
                <a:solidFill>
                  <a:prstClr val="black"/>
                </a:solidFill>
                <a:latin typeface="Calibri"/>
                <a:cs typeface="Calibri"/>
              </a:rPr>
              <a:t>r</a:t>
            </a:r>
            <a:r>
              <a:rPr sz="2800" dirty="0">
                <a:solidFill>
                  <a:prstClr val="black"/>
                </a:solidFill>
                <a:latin typeface="Calibri"/>
                <a:cs typeface="Calibri"/>
              </a:rPr>
              <a:t>y</a:t>
            </a:r>
          </a:p>
          <a:p>
            <a:pPr marL="421457" indent="-406405" eaLnBrk="1" fontAlgn="auto" hangingPunct="1">
              <a:spcBef>
                <a:spcPts val="907"/>
              </a:spcBef>
              <a:spcAft>
                <a:spcPts val="0"/>
              </a:spcAft>
              <a:buClr>
                <a:srgbClr val="7A0000"/>
              </a:buClr>
              <a:buFont typeface="Arial"/>
              <a:buChar char="•"/>
              <a:tabLst>
                <a:tab pos="421457" algn="l"/>
                <a:tab pos="3218126" algn="l"/>
              </a:tabLst>
              <a:defRPr/>
            </a:pPr>
            <a:r>
              <a:rPr sz="2800" spc="-6" dirty="0">
                <a:solidFill>
                  <a:prstClr val="black"/>
                </a:solidFill>
                <a:latin typeface="Calibri"/>
                <a:cs typeface="Calibri"/>
              </a:rPr>
              <a:t>cN</a:t>
            </a:r>
            <a:r>
              <a:rPr sz="2800" spc="6" dirty="0">
                <a:solidFill>
                  <a:prstClr val="black"/>
                </a:solidFill>
                <a:latin typeface="Calibri"/>
                <a:cs typeface="Calibri"/>
              </a:rPr>
              <a:t>0</a:t>
            </a:r>
            <a:r>
              <a:rPr sz="2800" dirty="0">
                <a:solidFill>
                  <a:prstClr val="black"/>
                </a:solidFill>
                <a:latin typeface="Calibri"/>
                <a:cs typeface="Calibri"/>
              </a:rPr>
              <a:t>-3 </a:t>
            </a:r>
            <a:r>
              <a:rPr lang="en-US" sz="2800" dirty="0">
                <a:solidFill>
                  <a:prstClr val="black"/>
                </a:solidFill>
                <a:latin typeface="Calibri"/>
                <a:cs typeface="Calibri"/>
              </a:rPr>
              <a:t>(no m</a:t>
            </a:r>
            <a:r>
              <a:rPr sz="2800" spc="-41" dirty="0">
                <a:solidFill>
                  <a:prstClr val="black"/>
                </a:solidFill>
                <a:latin typeface="Calibri"/>
                <a:cs typeface="Calibri"/>
              </a:rPr>
              <a:t>att</a:t>
            </a:r>
            <a:r>
              <a:rPr sz="2800" spc="-6" dirty="0">
                <a:solidFill>
                  <a:prstClr val="black"/>
                </a:solidFill>
                <a:latin typeface="Calibri"/>
                <a:cs typeface="Calibri"/>
              </a:rPr>
              <a:t>e</a:t>
            </a:r>
            <a:r>
              <a:rPr sz="2800" dirty="0">
                <a:solidFill>
                  <a:prstClr val="black"/>
                </a:solidFill>
                <a:latin typeface="Calibri"/>
                <a:cs typeface="Calibri"/>
              </a:rPr>
              <a:t>d</a:t>
            </a:r>
            <a:r>
              <a:rPr sz="2800" spc="-30" dirty="0">
                <a:solidFill>
                  <a:prstClr val="black"/>
                </a:solidFill>
                <a:latin typeface="Calibri"/>
                <a:cs typeface="Calibri"/>
              </a:rPr>
              <a:t> </a:t>
            </a:r>
            <a:r>
              <a:rPr lang="en-US" sz="2800" spc="-30" dirty="0">
                <a:solidFill>
                  <a:prstClr val="black"/>
                </a:solidFill>
                <a:latin typeface="Calibri"/>
                <a:cs typeface="Calibri"/>
              </a:rPr>
              <a:t>nodes m</a:t>
            </a:r>
            <a:r>
              <a:rPr sz="2800" dirty="0">
                <a:solidFill>
                  <a:prstClr val="black"/>
                </a:solidFill>
                <a:latin typeface="Calibri"/>
                <a:cs typeface="Calibri"/>
              </a:rPr>
              <a:t>a</a:t>
            </a:r>
            <a:r>
              <a:rPr sz="2800" spc="-41" dirty="0">
                <a:solidFill>
                  <a:prstClr val="black"/>
                </a:solidFill>
                <a:latin typeface="Calibri"/>
                <a:cs typeface="Calibri"/>
              </a:rPr>
              <a:t>st</a:t>
            </a:r>
            <a:r>
              <a:rPr sz="2800" spc="-6" dirty="0">
                <a:solidFill>
                  <a:prstClr val="black"/>
                </a:solidFill>
                <a:latin typeface="Calibri"/>
                <a:cs typeface="Calibri"/>
              </a:rPr>
              <a:t>ec</a:t>
            </a:r>
            <a:r>
              <a:rPr sz="2800" spc="-41" dirty="0">
                <a:solidFill>
                  <a:prstClr val="black"/>
                </a:solidFill>
                <a:latin typeface="Calibri"/>
                <a:cs typeface="Calibri"/>
              </a:rPr>
              <a:t>t</a:t>
            </a:r>
            <a:r>
              <a:rPr sz="2800" dirty="0">
                <a:solidFill>
                  <a:prstClr val="black"/>
                </a:solidFill>
                <a:latin typeface="Calibri"/>
                <a:cs typeface="Calibri"/>
              </a:rPr>
              <a:t>o</a:t>
            </a:r>
            <a:r>
              <a:rPr sz="2800" spc="-71" dirty="0">
                <a:solidFill>
                  <a:prstClr val="black"/>
                </a:solidFill>
                <a:latin typeface="Calibri"/>
                <a:cs typeface="Calibri"/>
              </a:rPr>
              <a:t>m</a:t>
            </a:r>
            <a:r>
              <a:rPr sz="2800" dirty="0">
                <a:solidFill>
                  <a:prstClr val="black"/>
                </a:solidFill>
                <a:latin typeface="Calibri"/>
                <a:cs typeface="Calibri"/>
              </a:rPr>
              <a:t>y</a:t>
            </a:r>
            <a:r>
              <a:rPr lang="en-US" sz="2800" dirty="0">
                <a:solidFill>
                  <a:prstClr val="black"/>
                </a:solidFill>
                <a:latin typeface="Calibri"/>
                <a:cs typeface="Calibri"/>
              </a:rPr>
              <a:t>)</a:t>
            </a:r>
            <a:endParaRPr sz="2800" dirty="0">
              <a:solidFill>
                <a:prstClr val="black"/>
              </a:solidFill>
              <a:latin typeface="Calibri"/>
              <a:cs typeface="Calibri"/>
            </a:endParaRPr>
          </a:p>
          <a:p>
            <a:pPr marL="421457" indent="-406405" eaLnBrk="1" fontAlgn="auto" hangingPunct="1">
              <a:spcBef>
                <a:spcPts val="913"/>
              </a:spcBef>
              <a:spcAft>
                <a:spcPts val="0"/>
              </a:spcAft>
              <a:buClr>
                <a:srgbClr val="7A0000"/>
              </a:buClr>
              <a:buFont typeface="Arial"/>
              <a:buChar char="•"/>
              <a:tabLst>
                <a:tab pos="421457" algn="l"/>
              </a:tabLst>
              <a:defRPr/>
            </a:pPr>
            <a:r>
              <a:rPr sz="2800" spc="-6" dirty="0">
                <a:solidFill>
                  <a:prstClr val="black"/>
                </a:solidFill>
                <a:latin typeface="Calibri"/>
                <a:cs typeface="Calibri"/>
              </a:rPr>
              <a:t>Planne</a:t>
            </a:r>
            <a:r>
              <a:rPr sz="2800" dirty="0">
                <a:solidFill>
                  <a:prstClr val="black"/>
                </a:solidFill>
                <a:latin typeface="Calibri"/>
                <a:cs typeface="Calibri"/>
              </a:rPr>
              <a:t>d</a:t>
            </a:r>
            <a:r>
              <a:rPr sz="2800" spc="-47" dirty="0">
                <a:solidFill>
                  <a:prstClr val="black"/>
                </a:solidFill>
                <a:latin typeface="Calibri"/>
                <a:cs typeface="Calibri"/>
              </a:rPr>
              <a:t> </a:t>
            </a:r>
            <a:r>
              <a:rPr sz="2800" dirty="0">
                <a:solidFill>
                  <a:prstClr val="black"/>
                </a:solidFill>
                <a:latin typeface="Calibri"/>
                <a:cs typeface="Calibri"/>
              </a:rPr>
              <a:t>ALND </a:t>
            </a:r>
            <a:r>
              <a:rPr sz="2800" spc="-77" dirty="0">
                <a:solidFill>
                  <a:prstClr val="black"/>
                </a:solidFill>
                <a:latin typeface="Calibri"/>
                <a:cs typeface="Calibri"/>
              </a:rPr>
              <a:t>f</a:t>
            </a:r>
            <a:r>
              <a:rPr sz="2800" dirty="0">
                <a:solidFill>
                  <a:prstClr val="black"/>
                </a:solidFill>
                <a:latin typeface="Calibri"/>
                <a:cs typeface="Calibri"/>
              </a:rPr>
              <a:t>or</a:t>
            </a:r>
            <a:r>
              <a:rPr sz="2800" spc="-6" dirty="0">
                <a:solidFill>
                  <a:prstClr val="black"/>
                </a:solidFill>
                <a:latin typeface="Calibri"/>
                <a:cs typeface="Calibri"/>
              </a:rPr>
              <a:t> </a:t>
            </a:r>
            <a:r>
              <a:rPr sz="2800" dirty="0">
                <a:solidFill>
                  <a:prstClr val="black"/>
                </a:solidFill>
                <a:latin typeface="Calibri"/>
                <a:cs typeface="Calibri"/>
              </a:rPr>
              <a:t>BCS</a:t>
            </a:r>
          </a:p>
          <a:p>
            <a:pPr marL="421457" indent="-406405" eaLnBrk="1" fontAlgn="auto" hangingPunct="1">
              <a:spcBef>
                <a:spcPts val="907"/>
              </a:spcBef>
              <a:spcAft>
                <a:spcPts val="0"/>
              </a:spcAft>
              <a:buClr>
                <a:srgbClr val="7A0000"/>
              </a:buClr>
              <a:buFont typeface="Arial"/>
              <a:buChar char="•"/>
              <a:tabLst>
                <a:tab pos="421457" algn="l"/>
              </a:tabLst>
              <a:defRPr/>
            </a:pPr>
            <a:r>
              <a:rPr sz="2800" dirty="0">
                <a:solidFill>
                  <a:prstClr val="black"/>
                </a:solidFill>
                <a:latin typeface="Calibri"/>
                <a:cs typeface="Calibri"/>
              </a:rPr>
              <a:t>No </a:t>
            </a:r>
            <a:r>
              <a:rPr lang="en-US" sz="2800" spc="-6" dirty="0">
                <a:solidFill>
                  <a:prstClr val="black"/>
                </a:solidFill>
                <a:latin typeface="Calibri"/>
                <a:cs typeface="Calibri"/>
              </a:rPr>
              <a:t>p</a:t>
            </a:r>
            <a:r>
              <a:rPr sz="2800" spc="-6" dirty="0">
                <a:solidFill>
                  <a:prstClr val="black"/>
                </a:solidFill>
                <a:latin typeface="Calibri"/>
                <a:cs typeface="Calibri"/>
              </a:rPr>
              <a:t>ri</a:t>
            </a:r>
            <a:r>
              <a:rPr sz="2800" spc="6" dirty="0">
                <a:solidFill>
                  <a:prstClr val="black"/>
                </a:solidFill>
                <a:latin typeface="Calibri"/>
                <a:cs typeface="Calibri"/>
              </a:rPr>
              <a:t>o</a:t>
            </a:r>
            <a:r>
              <a:rPr sz="2800" dirty="0">
                <a:solidFill>
                  <a:prstClr val="black"/>
                </a:solidFill>
                <a:latin typeface="Calibri"/>
                <a:cs typeface="Calibri"/>
              </a:rPr>
              <a:t>r</a:t>
            </a:r>
            <a:r>
              <a:rPr sz="2800" spc="-18" dirty="0">
                <a:solidFill>
                  <a:prstClr val="black"/>
                </a:solidFill>
                <a:latin typeface="Calibri"/>
                <a:cs typeface="Calibri"/>
              </a:rPr>
              <a:t> </a:t>
            </a:r>
            <a:r>
              <a:rPr lang="en-US" sz="2800" spc="-18" dirty="0">
                <a:solidFill>
                  <a:prstClr val="black"/>
                </a:solidFill>
                <a:latin typeface="Calibri"/>
                <a:cs typeface="Calibri"/>
              </a:rPr>
              <a:t>a</a:t>
            </a:r>
            <a:r>
              <a:rPr sz="2800" dirty="0">
                <a:solidFill>
                  <a:prstClr val="black"/>
                </a:solidFill>
                <a:latin typeface="Calibri"/>
                <a:cs typeface="Calibri"/>
              </a:rPr>
              <a:t>x</a:t>
            </a:r>
            <a:r>
              <a:rPr sz="2800" spc="6" dirty="0">
                <a:solidFill>
                  <a:prstClr val="black"/>
                </a:solidFill>
                <a:latin typeface="Calibri"/>
                <a:cs typeface="Calibri"/>
              </a:rPr>
              <a:t>i</a:t>
            </a:r>
            <a:r>
              <a:rPr sz="2800" dirty="0">
                <a:solidFill>
                  <a:prstClr val="black"/>
                </a:solidFill>
                <a:latin typeface="Calibri"/>
                <a:cs typeface="Calibri"/>
              </a:rPr>
              <a:t>lla</a:t>
            </a:r>
            <a:r>
              <a:rPr sz="2800" spc="18" dirty="0">
                <a:solidFill>
                  <a:prstClr val="black"/>
                </a:solidFill>
                <a:latin typeface="Calibri"/>
                <a:cs typeface="Calibri"/>
              </a:rPr>
              <a:t>r</a:t>
            </a:r>
            <a:r>
              <a:rPr sz="2800" dirty="0">
                <a:solidFill>
                  <a:prstClr val="black"/>
                </a:solidFill>
                <a:latin typeface="Calibri"/>
                <a:cs typeface="Calibri"/>
              </a:rPr>
              <a:t>y</a:t>
            </a:r>
            <a:r>
              <a:rPr sz="2800" spc="-41" dirty="0">
                <a:solidFill>
                  <a:prstClr val="black"/>
                </a:solidFill>
                <a:latin typeface="Calibri"/>
                <a:cs typeface="Calibri"/>
              </a:rPr>
              <a:t> </a:t>
            </a:r>
            <a:r>
              <a:rPr lang="en-US" sz="2800" spc="-41" dirty="0">
                <a:solidFill>
                  <a:prstClr val="black"/>
                </a:solidFill>
                <a:latin typeface="Calibri"/>
                <a:cs typeface="Calibri"/>
              </a:rPr>
              <a:t>s</a:t>
            </a:r>
            <a:r>
              <a:rPr sz="2800" dirty="0">
                <a:solidFill>
                  <a:prstClr val="black"/>
                </a:solidFill>
                <a:latin typeface="Calibri"/>
                <a:cs typeface="Calibri"/>
              </a:rPr>
              <a:t>u</a:t>
            </a:r>
            <a:r>
              <a:rPr sz="2800" spc="-53" dirty="0">
                <a:solidFill>
                  <a:prstClr val="black"/>
                </a:solidFill>
                <a:latin typeface="Calibri"/>
                <a:cs typeface="Calibri"/>
              </a:rPr>
              <a:t>r</a:t>
            </a:r>
            <a:r>
              <a:rPr sz="2800" spc="-41" dirty="0">
                <a:solidFill>
                  <a:prstClr val="black"/>
                </a:solidFill>
                <a:latin typeface="Calibri"/>
                <a:cs typeface="Calibri"/>
              </a:rPr>
              <a:t>g</a:t>
            </a:r>
            <a:r>
              <a:rPr sz="2800" spc="-6" dirty="0">
                <a:solidFill>
                  <a:prstClr val="black"/>
                </a:solidFill>
                <a:latin typeface="Calibri"/>
                <a:cs typeface="Calibri"/>
              </a:rPr>
              <a:t>e</a:t>
            </a:r>
            <a:r>
              <a:rPr sz="2800" spc="6" dirty="0">
                <a:solidFill>
                  <a:prstClr val="black"/>
                </a:solidFill>
                <a:latin typeface="Calibri"/>
                <a:cs typeface="Calibri"/>
              </a:rPr>
              <a:t>r</a:t>
            </a:r>
            <a:r>
              <a:rPr sz="2800" dirty="0">
                <a:solidFill>
                  <a:prstClr val="black"/>
                </a:solidFill>
                <a:latin typeface="Calibri"/>
                <a:cs typeface="Calibri"/>
              </a:rPr>
              <a:t>y</a:t>
            </a:r>
          </a:p>
          <a:p>
            <a:pPr marL="421457" indent="-406405" eaLnBrk="1" fontAlgn="auto" hangingPunct="1">
              <a:spcBef>
                <a:spcPts val="907"/>
              </a:spcBef>
              <a:spcAft>
                <a:spcPts val="0"/>
              </a:spcAft>
              <a:buClr>
                <a:srgbClr val="7A0000"/>
              </a:buClr>
              <a:buFont typeface="Arial"/>
              <a:buChar char="•"/>
              <a:tabLst>
                <a:tab pos="421457" algn="l"/>
              </a:tabLst>
              <a:defRPr/>
            </a:pPr>
            <a:r>
              <a:rPr sz="2800" dirty="0">
                <a:solidFill>
                  <a:prstClr val="black"/>
                </a:solidFill>
                <a:latin typeface="Calibri"/>
                <a:cs typeface="Calibri"/>
              </a:rPr>
              <a:t>No </a:t>
            </a:r>
            <a:r>
              <a:rPr lang="en-US" sz="2800" spc="-6" dirty="0">
                <a:solidFill>
                  <a:prstClr val="black"/>
                </a:solidFill>
                <a:latin typeface="Calibri"/>
                <a:cs typeface="Calibri"/>
              </a:rPr>
              <a:t>p</a:t>
            </a:r>
            <a:r>
              <a:rPr sz="2800" spc="-6" dirty="0">
                <a:solidFill>
                  <a:prstClr val="black"/>
                </a:solidFill>
                <a:latin typeface="Calibri"/>
                <a:cs typeface="Calibri"/>
              </a:rPr>
              <a:t>ri</a:t>
            </a:r>
            <a:r>
              <a:rPr sz="2800" spc="6" dirty="0">
                <a:solidFill>
                  <a:prstClr val="black"/>
                </a:solidFill>
                <a:latin typeface="Calibri"/>
                <a:cs typeface="Calibri"/>
              </a:rPr>
              <a:t>o</a:t>
            </a:r>
            <a:r>
              <a:rPr sz="2800" dirty="0">
                <a:solidFill>
                  <a:prstClr val="black"/>
                </a:solidFill>
                <a:latin typeface="Calibri"/>
                <a:cs typeface="Calibri"/>
              </a:rPr>
              <a:t>r</a:t>
            </a:r>
            <a:r>
              <a:rPr sz="2800" spc="-18" dirty="0">
                <a:solidFill>
                  <a:prstClr val="black"/>
                </a:solidFill>
                <a:latin typeface="Calibri"/>
                <a:cs typeface="Calibri"/>
              </a:rPr>
              <a:t> </a:t>
            </a:r>
            <a:r>
              <a:rPr lang="en-US" sz="2800" spc="-18" dirty="0">
                <a:solidFill>
                  <a:prstClr val="black"/>
                </a:solidFill>
                <a:latin typeface="Calibri"/>
                <a:cs typeface="Calibri"/>
              </a:rPr>
              <a:t>i</a:t>
            </a:r>
            <a:r>
              <a:rPr sz="2800" spc="-30" dirty="0">
                <a:solidFill>
                  <a:prstClr val="black"/>
                </a:solidFill>
                <a:latin typeface="Calibri"/>
                <a:cs typeface="Calibri"/>
              </a:rPr>
              <a:t>p</a:t>
            </a:r>
            <a:r>
              <a:rPr sz="2800" dirty="0">
                <a:solidFill>
                  <a:prstClr val="black"/>
                </a:solidFill>
                <a:latin typeface="Calibri"/>
                <a:cs typeface="Calibri"/>
              </a:rPr>
              <a:t>si</a:t>
            </a:r>
            <a:r>
              <a:rPr sz="2800" spc="12" dirty="0">
                <a:solidFill>
                  <a:prstClr val="black"/>
                </a:solidFill>
                <a:latin typeface="Calibri"/>
                <a:cs typeface="Calibri"/>
              </a:rPr>
              <a:t>l</a:t>
            </a:r>
            <a:r>
              <a:rPr sz="2800" spc="-30" dirty="0">
                <a:solidFill>
                  <a:prstClr val="black"/>
                </a:solidFill>
                <a:latin typeface="Calibri"/>
                <a:cs typeface="Calibri"/>
              </a:rPr>
              <a:t>a</a:t>
            </a:r>
            <a:r>
              <a:rPr sz="2800" spc="-53" dirty="0">
                <a:solidFill>
                  <a:prstClr val="black"/>
                </a:solidFill>
                <a:latin typeface="Calibri"/>
                <a:cs typeface="Calibri"/>
              </a:rPr>
              <a:t>t</a:t>
            </a:r>
            <a:r>
              <a:rPr sz="2800" spc="-6" dirty="0">
                <a:solidFill>
                  <a:prstClr val="black"/>
                </a:solidFill>
                <a:latin typeface="Calibri"/>
                <a:cs typeface="Calibri"/>
              </a:rPr>
              <a:t>e</a:t>
            </a:r>
            <a:r>
              <a:rPr sz="2800" spc="-95" dirty="0">
                <a:solidFill>
                  <a:prstClr val="black"/>
                </a:solidFill>
                <a:latin typeface="Calibri"/>
                <a:cs typeface="Calibri"/>
              </a:rPr>
              <a:t>r</a:t>
            </a:r>
            <a:r>
              <a:rPr sz="2800" dirty="0">
                <a:solidFill>
                  <a:prstClr val="black"/>
                </a:solidFill>
                <a:latin typeface="Calibri"/>
                <a:cs typeface="Calibri"/>
              </a:rPr>
              <a:t>al</a:t>
            </a:r>
            <a:r>
              <a:rPr sz="2800" spc="-12" dirty="0">
                <a:solidFill>
                  <a:prstClr val="black"/>
                </a:solidFill>
                <a:latin typeface="Calibri"/>
                <a:cs typeface="Calibri"/>
              </a:rPr>
              <a:t> </a:t>
            </a:r>
            <a:r>
              <a:rPr lang="en-US" sz="2800" spc="-12" dirty="0">
                <a:solidFill>
                  <a:prstClr val="black"/>
                </a:solidFill>
                <a:latin typeface="Calibri"/>
                <a:cs typeface="Calibri"/>
              </a:rPr>
              <a:t>breast c</a:t>
            </a:r>
            <a:r>
              <a:rPr sz="2800" spc="-6" dirty="0">
                <a:solidFill>
                  <a:prstClr val="black"/>
                </a:solidFill>
                <a:latin typeface="Calibri"/>
                <a:cs typeface="Calibri"/>
              </a:rPr>
              <a:t>ancer</a:t>
            </a:r>
            <a:endParaRPr sz="2800" dirty="0">
              <a:solidFill>
                <a:prstClr val="black"/>
              </a:solidFill>
              <a:latin typeface="Calibri"/>
              <a:cs typeface="Calibri"/>
            </a:endParaRPr>
          </a:p>
          <a:p>
            <a:pPr marL="421457" indent="-406405" eaLnBrk="1" fontAlgn="auto" hangingPunct="1">
              <a:spcBef>
                <a:spcPts val="913"/>
              </a:spcBef>
              <a:spcAft>
                <a:spcPts val="0"/>
              </a:spcAft>
              <a:buClr>
                <a:srgbClr val="7A0000"/>
              </a:buClr>
              <a:buFont typeface="Arial"/>
              <a:buChar char="•"/>
              <a:tabLst>
                <a:tab pos="421457" algn="l"/>
              </a:tabLst>
              <a:defRPr/>
            </a:pPr>
            <a:r>
              <a:rPr sz="2800" dirty="0">
                <a:solidFill>
                  <a:prstClr val="black"/>
                </a:solidFill>
                <a:latin typeface="Calibri"/>
                <a:cs typeface="Calibri"/>
              </a:rPr>
              <a:t>No </a:t>
            </a:r>
            <a:r>
              <a:rPr lang="en-US" sz="2800" dirty="0">
                <a:solidFill>
                  <a:prstClr val="black"/>
                </a:solidFill>
                <a:latin typeface="Calibri"/>
                <a:cs typeface="Calibri"/>
              </a:rPr>
              <a:t>b</a:t>
            </a:r>
            <a:r>
              <a:rPr sz="2800" dirty="0">
                <a:solidFill>
                  <a:prstClr val="black"/>
                </a:solidFill>
                <a:latin typeface="Calibri"/>
                <a:cs typeface="Calibri"/>
              </a:rPr>
              <a:t>il</a:t>
            </a:r>
            <a:r>
              <a:rPr sz="2800" spc="-24" dirty="0">
                <a:solidFill>
                  <a:prstClr val="black"/>
                </a:solidFill>
                <a:latin typeface="Calibri"/>
                <a:cs typeface="Calibri"/>
              </a:rPr>
              <a:t>a</a:t>
            </a:r>
            <a:r>
              <a:rPr sz="2800" spc="-41" dirty="0">
                <a:solidFill>
                  <a:prstClr val="black"/>
                </a:solidFill>
                <a:latin typeface="Calibri"/>
                <a:cs typeface="Calibri"/>
              </a:rPr>
              <a:t>t</a:t>
            </a:r>
            <a:r>
              <a:rPr sz="2800" spc="-6" dirty="0">
                <a:solidFill>
                  <a:prstClr val="black"/>
                </a:solidFill>
                <a:latin typeface="Calibri"/>
                <a:cs typeface="Calibri"/>
              </a:rPr>
              <a:t>e</a:t>
            </a:r>
            <a:r>
              <a:rPr sz="2800" spc="-95" dirty="0">
                <a:solidFill>
                  <a:prstClr val="black"/>
                </a:solidFill>
                <a:latin typeface="Calibri"/>
                <a:cs typeface="Calibri"/>
              </a:rPr>
              <a:t>r</a:t>
            </a:r>
            <a:r>
              <a:rPr sz="2800" dirty="0">
                <a:solidFill>
                  <a:prstClr val="black"/>
                </a:solidFill>
                <a:latin typeface="Calibri"/>
                <a:cs typeface="Calibri"/>
              </a:rPr>
              <a:t>al</a:t>
            </a:r>
            <a:r>
              <a:rPr sz="2800" spc="-47" dirty="0">
                <a:solidFill>
                  <a:prstClr val="black"/>
                </a:solidFill>
                <a:latin typeface="Calibri"/>
                <a:cs typeface="Calibri"/>
              </a:rPr>
              <a:t> </a:t>
            </a:r>
            <a:r>
              <a:rPr lang="en-US" sz="2800" spc="-47" dirty="0">
                <a:solidFill>
                  <a:prstClr val="black"/>
                </a:solidFill>
                <a:latin typeface="Calibri"/>
                <a:cs typeface="Calibri"/>
              </a:rPr>
              <a:t>c</a:t>
            </a:r>
            <a:r>
              <a:rPr sz="2800" spc="-6" dirty="0">
                <a:solidFill>
                  <a:prstClr val="black"/>
                </a:solidFill>
                <a:latin typeface="Calibri"/>
                <a:cs typeface="Calibri"/>
              </a:rPr>
              <a:t>a</a:t>
            </a:r>
            <a:r>
              <a:rPr sz="2800" spc="-12" dirty="0">
                <a:solidFill>
                  <a:prstClr val="black"/>
                </a:solidFill>
                <a:latin typeface="Calibri"/>
                <a:cs typeface="Calibri"/>
              </a:rPr>
              <a:t>n</a:t>
            </a:r>
            <a:r>
              <a:rPr sz="2800" spc="-6" dirty="0">
                <a:solidFill>
                  <a:prstClr val="black"/>
                </a:solidFill>
                <a:latin typeface="Calibri"/>
                <a:cs typeface="Calibri"/>
              </a:rPr>
              <a:t>cer</a:t>
            </a:r>
            <a:endParaRPr sz="2800" dirty="0">
              <a:solidFill>
                <a:prstClr val="black"/>
              </a:solidFill>
              <a:latin typeface="Calibri"/>
              <a:cs typeface="Calibri"/>
            </a:endParaRPr>
          </a:p>
          <a:p>
            <a:pPr marL="421457" indent="-406405" eaLnBrk="1" fontAlgn="auto" hangingPunct="1">
              <a:spcBef>
                <a:spcPts val="907"/>
              </a:spcBef>
              <a:spcAft>
                <a:spcPts val="0"/>
              </a:spcAft>
              <a:buClr>
                <a:srgbClr val="7A0000"/>
              </a:buClr>
              <a:buFont typeface="Arial"/>
              <a:buChar char="•"/>
              <a:tabLst>
                <a:tab pos="421457" algn="l"/>
              </a:tabLst>
              <a:defRPr/>
            </a:pPr>
            <a:r>
              <a:rPr sz="2800" dirty="0">
                <a:solidFill>
                  <a:prstClr val="black"/>
                </a:solidFill>
                <a:latin typeface="Calibri"/>
                <a:cs typeface="Calibri"/>
              </a:rPr>
              <a:t>No </a:t>
            </a:r>
            <a:r>
              <a:rPr lang="en-US" sz="2800" dirty="0">
                <a:solidFill>
                  <a:prstClr val="black"/>
                </a:solidFill>
                <a:latin typeface="Calibri"/>
                <a:cs typeface="Calibri"/>
              </a:rPr>
              <a:t>history of l</a:t>
            </a:r>
            <a:r>
              <a:rPr sz="2800" dirty="0">
                <a:solidFill>
                  <a:prstClr val="black"/>
                </a:solidFill>
                <a:latin typeface="Calibri"/>
                <a:cs typeface="Calibri"/>
              </a:rPr>
              <a:t>ym</a:t>
            </a:r>
            <a:r>
              <a:rPr sz="2800" spc="-18" dirty="0">
                <a:solidFill>
                  <a:prstClr val="black"/>
                </a:solidFill>
                <a:latin typeface="Calibri"/>
                <a:cs typeface="Calibri"/>
              </a:rPr>
              <a:t>p</a:t>
            </a:r>
            <a:r>
              <a:rPr sz="2800" dirty="0">
                <a:solidFill>
                  <a:prstClr val="black"/>
                </a:solidFill>
                <a:latin typeface="Calibri"/>
                <a:cs typeface="Calibri"/>
              </a:rPr>
              <a:t>he</a:t>
            </a:r>
            <a:r>
              <a:rPr sz="2800" spc="-18" dirty="0">
                <a:solidFill>
                  <a:prstClr val="black"/>
                </a:solidFill>
                <a:latin typeface="Calibri"/>
                <a:cs typeface="Calibri"/>
              </a:rPr>
              <a:t>d</a:t>
            </a:r>
            <a:r>
              <a:rPr sz="2800" spc="-6" dirty="0">
                <a:solidFill>
                  <a:prstClr val="black"/>
                </a:solidFill>
                <a:latin typeface="Calibri"/>
                <a:cs typeface="Calibri"/>
              </a:rPr>
              <a:t>ema</a:t>
            </a:r>
            <a:endParaRPr sz="2800" dirty="0">
              <a:solidFill>
                <a:prstClr val="black"/>
              </a:solidFill>
              <a:latin typeface="Calibri"/>
              <a:cs typeface="Calibri"/>
            </a:endParaRPr>
          </a:p>
          <a:p>
            <a:pPr marL="421457" indent="-406405" eaLnBrk="1" fontAlgn="auto" hangingPunct="1">
              <a:spcBef>
                <a:spcPts val="913"/>
              </a:spcBef>
              <a:spcAft>
                <a:spcPts val="0"/>
              </a:spcAft>
              <a:buClr>
                <a:srgbClr val="7A0000"/>
              </a:buClr>
              <a:buFont typeface="Arial"/>
              <a:buChar char="•"/>
              <a:tabLst>
                <a:tab pos="421457" algn="l"/>
              </a:tabLst>
              <a:defRPr/>
            </a:pPr>
            <a:r>
              <a:rPr sz="2800" dirty="0">
                <a:solidFill>
                  <a:prstClr val="black"/>
                </a:solidFill>
                <a:latin typeface="Calibri"/>
                <a:cs typeface="Calibri"/>
              </a:rPr>
              <a:t>No </a:t>
            </a:r>
            <a:r>
              <a:rPr lang="en-US" sz="2800" dirty="0">
                <a:solidFill>
                  <a:prstClr val="black"/>
                </a:solidFill>
                <a:latin typeface="Calibri"/>
                <a:cs typeface="Calibri"/>
              </a:rPr>
              <a:t>a</a:t>
            </a:r>
            <a:r>
              <a:rPr sz="2800" dirty="0">
                <a:solidFill>
                  <a:prstClr val="black"/>
                </a:solidFill>
                <a:latin typeface="Calibri"/>
                <a:cs typeface="Calibri"/>
              </a:rPr>
              <a:t>lle</a:t>
            </a:r>
            <a:r>
              <a:rPr sz="2800" spc="-47" dirty="0">
                <a:solidFill>
                  <a:prstClr val="black"/>
                </a:solidFill>
                <a:latin typeface="Calibri"/>
                <a:cs typeface="Calibri"/>
              </a:rPr>
              <a:t>r</a:t>
            </a:r>
            <a:r>
              <a:rPr sz="2800" spc="-6" dirty="0">
                <a:solidFill>
                  <a:prstClr val="black"/>
                </a:solidFill>
                <a:latin typeface="Calibri"/>
                <a:cs typeface="Calibri"/>
              </a:rPr>
              <a:t>gie</a:t>
            </a:r>
            <a:r>
              <a:rPr sz="2800" dirty="0">
                <a:solidFill>
                  <a:prstClr val="black"/>
                </a:solidFill>
                <a:latin typeface="Calibri"/>
                <a:cs typeface="Calibri"/>
              </a:rPr>
              <a:t>s</a:t>
            </a:r>
            <a:r>
              <a:rPr sz="2800" spc="-24" dirty="0">
                <a:solidFill>
                  <a:prstClr val="black"/>
                </a:solidFill>
                <a:latin typeface="Calibri"/>
                <a:cs typeface="Calibri"/>
              </a:rPr>
              <a:t> </a:t>
            </a:r>
            <a:r>
              <a:rPr sz="2800" spc="-41" dirty="0">
                <a:solidFill>
                  <a:prstClr val="black"/>
                </a:solidFill>
                <a:latin typeface="Calibri"/>
                <a:cs typeface="Calibri"/>
              </a:rPr>
              <a:t>t</a:t>
            </a:r>
            <a:r>
              <a:rPr sz="2800" dirty="0">
                <a:solidFill>
                  <a:prstClr val="black"/>
                </a:solidFill>
                <a:latin typeface="Calibri"/>
                <a:cs typeface="Calibri"/>
              </a:rPr>
              <a:t>o </a:t>
            </a:r>
            <a:r>
              <a:rPr lang="en-US" sz="2800" dirty="0">
                <a:solidFill>
                  <a:prstClr val="black"/>
                </a:solidFill>
                <a:latin typeface="Calibri"/>
                <a:cs typeface="Calibri"/>
              </a:rPr>
              <a:t>b</a:t>
            </a:r>
            <a:r>
              <a:rPr sz="2800" dirty="0">
                <a:solidFill>
                  <a:prstClr val="black"/>
                </a:solidFill>
                <a:latin typeface="Calibri"/>
                <a:cs typeface="Calibri"/>
              </a:rPr>
              <a:t>lue</a:t>
            </a:r>
            <a:r>
              <a:rPr sz="2800" spc="-24" dirty="0">
                <a:solidFill>
                  <a:prstClr val="black"/>
                </a:solidFill>
                <a:latin typeface="Calibri"/>
                <a:cs typeface="Calibri"/>
              </a:rPr>
              <a:t> </a:t>
            </a:r>
            <a:r>
              <a:rPr lang="en-US" sz="2800" spc="-24" dirty="0">
                <a:solidFill>
                  <a:prstClr val="black"/>
                </a:solidFill>
                <a:latin typeface="Calibri"/>
                <a:cs typeface="Calibri"/>
              </a:rPr>
              <a:t>d</a:t>
            </a:r>
            <a:r>
              <a:rPr sz="2800" spc="-59" dirty="0">
                <a:solidFill>
                  <a:prstClr val="black"/>
                </a:solidFill>
                <a:latin typeface="Calibri"/>
                <a:cs typeface="Calibri"/>
              </a:rPr>
              <a:t>y</a:t>
            </a:r>
            <a:r>
              <a:rPr sz="2800" dirty="0">
                <a:solidFill>
                  <a:prstClr val="black"/>
                </a:solidFill>
                <a:latin typeface="Calibri"/>
                <a:cs typeface="Calibri"/>
              </a:rPr>
              <a:t>e </a:t>
            </a:r>
            <a:r>
              <a:rPr lang="en-US" sz="2800" dirty="0">
                <a:solidFill>
                  <a:prstClr val="black"/>
                </a:solidFill>
                <a:latin typeface="Calibri"/>
                <a:cs typeface="Calibri"/>
              </a:rPr>
              <a:t>(</a:t>
            </a:r>
            <a:r>
              <a:rPr sz="2800" dirty="0">
                <a:solidFill>
                  <a:prstClr val="black"/>
                </a:solidFill>
                <a:latin typeface="Calibri"/>
                <a:cs typeface="Calibri"/>
              </a:rPr>
              <a:t>including</a:t>
            </a:r>
            <a:r>
              <a:rPr sz="2800" spc="-71" dirty="0">
                <a:solidFill>
                  <a:prstClr val="black"/>
                </a:solidFill>
                <a:latin typeface="Calibri"/>
                <a:cs typeface="Calibri"/>
              </a:rPr>
              <a:t> </a:t>
            </a:r>
            <a:r>
              <a:rPr lang="en-US" sz="2800" spc="-71" dirty="0">
                <a:solidFill>
                  <a:prstClr val="black"/>
                </a:solidFill>
                <a:latin typeface="Calibri"/>
                <a:cs typeface="Calibri"/>
              </a:rPr>
              <a:t>m</a:t>
            </a:r>
            <a:r>
              <a:rPr sz="2800" dirty="0">
                <a:solidFill>
                  <a:prstClr val="black"/>
                </a:solidFill>
                <a:latin typeface="Calibri"/>
                <a:cs typeface="Calibri"/>
              </a:rPr>
              <a:t>a</a:t>
            </a:r>
            <a:r>
              <a:rPr sz="2800" spc="-113" dirty="0">
                <a:solidFill>
                  <a:prstClr val="black"/>
                </a:solidFill>
                <a:latin typeface="Calibri"/>
                <a:cs typeface="Calibri"/>
              </a:rPr>
              <a:t>k</a:t>
            </a:r>
            <a:r>
              <a:rPr sz="2800" spc="-6" dirty="0">
                <a:solidFill>
                  <a:prstClr val="black"/>
                </a:solidFill>
                <a:latin typeface="Calibri"/>
                <a:cs typeface="Calibri"/>
              </a:rPr>
              <a:t>e</a:t>
            </a:r>
            <a:r>
              <a:rPr sz="2800" spc="-12" dirty="0">
                <a:solidFill>
                  <a:prstClr val="black"/>
                </a:solidFill>
                <a:latin typeface="Calibri"/>
                <a:cs typeface="Calibri"/>
              </a:rPr>
              <a:t>u</a:t>
            </a:r>
            <a:r>
              <a:rPr sz="2800" dirty="0">
                <a:solidFill>
                  <a:prstClr val="black"/>
                </a:solidFill>
                <a:latin typeface="Calibri"/>
                <a:cs typeface="Calibri"/>
              </a:rPr>
              <a:t>p</a:t>
            </a:r>
            <a:r>
              <a:rPr lang="en-US" sz="2800" dirty="0">
                <a:solidFill>
                  <a:prstClr val="black"/>
                </a:solidFill>
                <a:latin typeface="Calibri"/>
                <a:cs typeface="Calibri"/>
              </a:rPr>
              <a:t>/t</a:t>
            </a:r>
            <a:r>
              <a:rPr sz="2800" spc="-30" dirty="0">
                <a:solidFill>
                  <a:prstClr val="black"/>
                </a:solidFill>
                <a:latin typeface="Calibri"/>
                <a:cs typeface="Calibri"/>
              </a:rPr>
              <a:t>a</a:t>
            </a:r>
            <a:r>
              <a:rPr sz="2800" spc="-41" dirty="0">
                <a:solidFill>
                  <a:prstClr val="black"/>
                </a:solidFill>
                <a:latin typeface="Calibri"/>
                <a:cs typeface="Calibri"/>
              </a:rPr>
              <a:t>tt</a:t>
            </a:r>
            <a:r>
              <a:rPr sz="2800" dirty="0">
                <a:solidFill>
                  <a:prstClr val="black"/>
                </a:solidFill>
                <a:latin typeface="Calibri"/>
                <a:cs typeface="Calibri"/>
              </a:rPr>
              <a:t>oo</a:t>
            </a:r>
          </a:p>
          <a:p>
            <a:pPr marL="421457" indent="-406405" eaLnBrk="1" fontAlgn="auto" hangingPunct="1">
              <a:spcBef>
                <a:spcPts val="907"/>
              </a:spcBef>
              <a:spcAft>
                <a:spcPts val="0"/>
              </a:spcAft>
              <a:buClr>
                <a:srgbClr val="7A0000"/>
              </a:buClr>
              <a:buFont typeface="Arial"/>
              <a:buChar char="•"/>
              <a:tabLst>
                <a:tab pos="421457" algn="l"/>
              </a:tabLst>
              <a:defRPr/>
            </a:pPr>
            <a:r>
              <a:rPr sz="2800" dirty="0">
                <a:solidFill>
                  <a:prstClr val="black"/>
                </a:solidFill>
                <a:latin typeface="Calibri"/>
                <a:cs typeface="Calibri"/>
              </a:rPr>
              <a:t>Not </a:t>
            </a:r>
            <a:r>
              <a:rPr lang="en-US" sz="2800" dirty="0">
                <a:solidFill>
                  <a:prstClr val="black"/>
                </a:solidFill>
                <a:latin typeface="Calibri"/>
                <a:cs typeface="Calibri"/>
              </a:rPr>
              <a:t>p</a:t>
            </a:r>
            <a:r>
              <a:rPr sz="2800" spc="-41" dirty="0">
                <a:solidFill>
                  <a:prstClr val="black"/>
                </a:solidFill>
                <a:latin typeface="Calibri"/>
                <a:cs typeface="Calibri"/>
              </a:rPr>
              <a:t>r</a:t>
            </a:r>
            <a:r>
              <a:rPr sz="2800" spc="-6" dirty="0">
                <a:solidFill>
                  <a:prstClr val="black"/>
                </a:solidFill>
                <a:latin typeface="Calibri"/>
                <a:cs typeface="Calibri"/>
              </a:rPr>
              <a:t>egna</a:t>
            </a:r>
            <a:r>
              <a:rPr sz="2800" spc="-30" dirty="0">
                <a:solidFill>
                  <a:prstClr val="black"/>
                </a:solidFill>
                <a:latin typeface="Calibri"/>
                <a:cs typeface="Calibri"/>
              </a:rPr>
              <a:t>n</a:t>
            </a:r>
            <a:r>
              <a:rPr sz="2800" dirty="0">
                <a:solidFill>
                  <a:prstClr val="black"/>
                </a:solidFill>
                <a:latin typeface="Calibri"/>
                <a:cs typeface="Calibri"/>
              </a:rPr>
              <a:t>t</a:t>
            </a:r>
            <a:r>
              <a:rPr sz="2800" spc="-41" dirty="0">
                <a:solidFill>
                  <a:prstClr val="black"/>
                </a:solidFill>
                <a:latin typeface="Calibri"/>
                <a:cs typeface="Calibri"/>
              </a:rPr>
              <a:t> </a:t>
            </a:r>
            <a:r>
              <a:rPr sz="2800" dirty="0">
                <a:solidFill>
                  <a:prstClr val="black"/>
                </a:solidFill>
                <a:latin typeface="Calibri"/>
                <a:cs typeface="Calibri"/>
              </a:rPr>
              <a:t>or</a:t>
            </a:r>
            <a:r>
              <a:rPr sz="2800" spc="-6" dirty="0">
                <a:solidFill>
                  <a:prstClr val="black"/>
                </a:solidFill>
                <a:latin typeface="Calibri"/>
                <a:cs typeface="Calibri"/>
              </a:rPr>
              <a:t> </a:t>
            </a:r>
            <a:r>
              <a:rPr lang="en-US" sz="2800" spc="-6" dirty="0">
                <a:solidFill>
                  <a:prstClr val="black"/>
                </a:solidFill>
                <a:latin typeface="Calibri"/>
                <a:cs typeface="Calibri"/>
              </a:rPr>
              <a:t>n</a:t>
            </a:r>
            <a:r>
              <a:rPr sz="2800" dirty="0">
                <a:solidFill>
                  <a:prstClr val="black"/>
                </a:solidFill>
                <a:latin typeface="Calibri"/>
                <a:cs typeface="Calibri"/>
              </a:rPr>
              <a:t>u</a:t>
            </a:r>
            <a:r>
              <a:rPr sz="2800" spc="-47" dirty="0">
                <a:solidFill>
                  <a:prstClr val="black"/>
                </a:solidFill>
                <a:latin typeface="Calibri"/>
                <a:cs typeface="Calibri"/>
              </a:rPr>
              <a:t>r</a:t>
            </a:r>
            <a:r>
              <a:rPr sz="2800" dirty="0">
                <a:solidFill>
                  <a:prstClr val="black"/>
                </a:solidFill>
                <a:latin typeface="Calibri"/>
                <a:cs typeface="Calibri"/>
              </a:rPr>
              <a:t>sing</a:t>
            </a:r>
            <a:endParaRPr sz="3793" dirty="0">
              <a:solidFill>
                <a:prstClr val="black"/>
              </a:solidFill>
              <a:latin typeface="Calibri"/>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object 3">
            <a:extLst>
              <a:ext uri="{FF2B5EF4-FFF2-40B4-BE49-F238E27FC236}">
                <a16:creationId xmlns:a16="http://schemas.microsoft.com/office/drawing/2014/main" id="{50FCF2CD-DB81-C828-71CF-4945D81A14A5}"/>
              </a:ext>
            </a:extLst>
          </p:cNvPr>
          <p:cNvSpPr>
            <a:spLocks noChangeArrowheads="1"/>
          </p:cNvSpPr>
          <p:nvPr/>
        </p:nvSpPr>
        <p:spPr bwMode="auto">
          <a:xfrm>
            <a:off x="2162175" y="1056087"/>
            <a:ext cx="7867650" cy="4745826"/>
          </a:xfrm>
          <a:prstGeom prst="rect">
            <a:avLst/>
          </a:prstGeom>
          <a:blipFill dpi="0" rotWithShape="1">
            <a:blip r:embed="rId2"/>
            <a:srcRect/>
            <a:stretch>
              <a:fillRect t="-2" r="-2110" b="-293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44"/>
          </a:p>
        </p:txBody>
      </p:sp>
      <p:sp>
        <p:nvSpPr>
          <p:cNvPr id="4" name="object 2">
            <a:extLst>
              <a:ext uri="{FF2B5EF4-FFF2-40B4-BE49-F238E27FC236}">
                <a16:creationId xmlns:a16="http://schemas.microsoft.com/office/drawing/2014/main" id="{ED77F444-1548-7F88-A092-CAB1E250A3C3}"/>
              </a:ext>
            </a:extLst>
          </p:cNvPr>
          <p:cNvSpPr txBox="1">
            <a:spLocks noGrp="1"/>
          </p:cNvSpPr>
          <p:nvPr>
            <p:ph type="title"/>
          </p:nvPr>
        </p:nvSpPr>
        <p:spPr>
          <a:xfrm>
            <a:off x="180622" y="333601"/>
            <a:ext cx="11830756" cy="787973"/>
          </a:xfrm>
        </p:spPr>
        <p:txBody>
          <a:bodyPr vert="horz" wrap="square" lIns="0" tIns="0" rIns="0" bIns="0" rtlCol="0" anchor="ctr">
            <a:spAutoFit/>
          </a:bodyPr>
          <a:lstStyle/>
          <a:p>
            <a:pPr marL="15052">
              <a:defRPr/>
            </a:pPr>
            <a:r>
              <a:rPr spc="-6" dirty="0">
                <a:latin typeface="Calibri"/>
                <a:cs typeface="Calibri"/>
              </a:rPr>
              <a:t>Ma</a:t>
            </a:r>
            <a:r>
              <a:rPr spc="-65" dirty="0">
                <a:latin typeface="Calibri"/>
                <a:cs typeface="Calibri"/>
              </a:rPr>
              <a:t>st</a:t>
            </a:r>
            <a:r>
              <a:rPr dirty="0">
                <a:latin typeface="Calibri"/>
                <a:cs typeface="Calibri"/>
              </a:rPr>
              <a:t>e</a:t>
            </a:r>
            <a:r>
              <a:rPr spc="6" dirty="0">
                <a:latin typeface="Calibri"/>
                <a:cs typeface="Calibri"/>
              </a:rPr>
              <a:t>c</a:t>
            </a:r>
            <a:r>
              <a:rPr spc="-65" dirty="0">
                <a:latin typeface="Calibri"/>
                <a:cs typeface="Calibri"/>
              </a:rPr>
              <a:t>t</a:t>
            </a:r>
            <a:r>
              <a:rPr dirty="0">
                <a:latin typeface="Calibri"/>
                <a:cs typeface="Calibri"/>
              </a:rPr>
              <a:t>o</a:t>
            </a:r>
            <a:r>
              <a:rPr spc="-95" dirty="0">
                <a:latin typeface="Calibri"/>
                <a:cs typeface="Calibri"/>
              </a:rPr>
              <a:t>m</a:t>
            </a:r>
            <a:r>
              <a:rPr dirty="0">
                <a:latin typeface="Calibri"/>
                <a:cs typeface="Calibri"/>
              </a:rPr>
              <a:t>y</a:t>
            </a:r>
            <a:r>
              <a:rPr spc="-24" dirty="0">
                <a:latin typeface="Calibri"/>
                <a:cs typeface="Calibri"/>
              </a:rPr>
              <a:t> </a:t>
            </a:r>
            <a:r>
              <a:rPr lang="en-US" spc="30" dirty="0">
                <a:latin typeface="Calibri"/>
                <a:cs typeface="Calibri"/>
              </a:rPr>
              <a:t>for </a:t>
            </a:r>
            <a:r>
              <a:rPr spc="-6" dirty="0">
                <a:latin typeface="Calibri"/>
                <a:cs typeface="Calibri"/>
              </a:rPr>
              <a:t>cN</a:t>
            </a:r>
            <a:r>
              <a:rPr lang="en-US" spc="-6" dirty="0">
                <a:latin typeface="Calibri"/>
                <a:cs typeface="Calibri"/>
              </a:rPr>
              <a:t>0 axilla trial schema</a:t>
            </a:r>
            <a:endParaRPr spc="-6" dirty="0">
              <a:latin typeface="Calibri"/>
              <a:cs typeface="Calibri"/>
            </a:endParaRPr>
          </a:p>
        </p:txBody>
      </p:sp>
      <p:sp>
        <p:nvSpPr>
          <p:cNvPr id="2" name="TextBox 1">
            <a:extLst>
              <a:ext uri="{FF2B5EF4-FFF2-40B4-BE49-F238E27FC236}">
                <a16:creationId xmlns:a16="http://schemas.microsoft.com/office/drawing/2014/main" id="{26CAA596-CF60-5198-25F2-372647053082}"/>
              </a:ext>
            </a:extLst>
          </p:cNvPr>
          <p:cNvSpPr txBox="1"/>
          <p:nvPr/>
        </p:nvSpPr>
        <p:spPr>
          <a:xfrm>
            <a:off x="180622" y="5943600"/>
            <a:ext cx="6100548"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https://www.facs.org/for-medical-professionals/news-publications/news-and-articles/bulletin/2019/11/could-axillary-reverse-mapping-be-useful-in-reducing-surgical-comorbidities/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5846BA-0B57-03DC-FCF3-E374BB20E5CE}"/>
              </a:ext>
            </a:extLst>
          </p:cNvPr>
          <p:cNvSpPr txBox="1"/>
          <p:nvPr/>
        </p:nvSpPr>
        <p:spPr>
          <a:xfrm>
            <a:off x="972726" y="417812"/>
            <a:ext cx="10246548" cy="1231106"/>
          </a:xfrm>
          <a:prstGeom prst="rect">
            <a:avLst/>
          </a:prstGeom>
        </p:spPr>
        <p:txBody>
          <a:bodyPr lIns="0" tIns="0" rIns="0" bIns="0">
            <a:spAutoFit/>
          </a:bodyPr>
          <a:lstStyle/>
          <a:p>
            <a:pPr algn="ctr">
              <a:defRPr/>
            </a:pPr>
            <a:r>
              <a:rPr sz="4000" b="1" dirty="0">
                <a:latin typeface="Calibri"/>
                <a:cs typeface="Calibri"/>
              </a:rPr>
              <a:t>BCS</a:t>
            </a:r>
            <a:r>
              <a:rPr sz="4000" b="1" spc="-36" dirty="0">
                <a:latin typeface="Calibri"/>
                <a:cs typeface="Calibri"/>
              </a:rPr>
              <a:t> </a:t>
            </a:r>
            <a:r>
              <a:rPr sz="4000" b="1" dirty="0">
                <a:latin typeface="Calibri"/>
                <a:cs typeface="Calibri"/>
              </a:rPr>
              <a:t>or</a:t>
            </a:r>
            <a:r>
              <a:rPr sz="4000" b="1" spc="-6" dirty="0">
                <a:latin typeface="Calibri"/>
                <a:cs typeface="Calibri"/>
              </a:rPr>
              <a:t> Ma</a:t>
            </a:r>
            <a:r>
              <a:rPr sz="4000" b="1" spc="-71" dirty="0">
                <a:latin typeface="Calibri"/>
                <a:cs typeface="Calibri"/>
              </a:rPr>
              <a:t>s</a:t>
            </a:r>
            <a:r>
              <a:rPr sz="4000" b="1" spc="-65" dirty="0">
                <a:latin typeface="Calibri"/>
                <a:cs typeface="Calibri"/>
              </a:rPr>
              <a:t>t</a:t>
            </a:r>
            <a:r>
              <a:rPr sz="4000" b="1" spc="-6" dirty="0">
                <a:latin typeface="Calibri"/>
                <a:cs typeface="Calibri"/>
              </a:rPr>
              <a:t>ec</a:t>
            </a:r>
            <a:r>
              <a:rPr sz="4000" b="1" spc="-53" dirty="0">
                <a:latin typeface="Calibri"/>
                <a:cs typeface="Calibri"/>
              </a:rPr>
              <a:t>t</a:t>
            </a:r>
            <a:r>
              <a:rPr sz="4000" b="1" dirty="0">
                <a:latin typeface="Calibri"/>
                <a:cs typeface="Calibri"/>
              </a:rPr>
              <a:t>o</a:t>
            </a:r>
            <a:r>
              <a:rPr sz="4000" b="1" spc="-101" dirty="0">
                <a:latin typeface="Calibri"/>
                <a:cs typeface="Calibri"/>
              </a:rPr>
              <a:t>m</a:t>
            </a:r>
            <a:r>
              <a:rPr sz="4000" b="1" dirty="0">
                <a:latin typeface="Calibri"/>
                <a:cs typeface="Calibri"/>
              </a:rPr>
              <a:t>y</a:t>
            </a:r>
            <a:r>
              <a:rPr sz="4000" b="1" spc="-30" dirty="0">
                <a:latin typeface="Calibri"/>
                <a:cs typeface="Calibri"/>
              </a:rPr>
              <a:t> </a:t>
            </a:r>
            <a:r>
              <a:rPr sz="4000" b="1" spc="-6" dirty="0">
                <a:latin typeface="Calibri"/>
                <a:cs typeface="Calibri"/>
              </a:rPr>
              <a:t>wi</a:t>
            </a:r>
            <a:r>
              <a:rPr sz="4000" b="1" spc="-18" dirty="0">
                <a:latin typeface="Calibri"/>
                <a:cs typeface="Calibri"/>
              </a:rPr>
              <a:t>t</a:t>
            </a:r>
            <a:r>
              <a:rPr sz="4000" b="1" dirty="0">
                <a:latin typeface="Calibri"/>
                <a:cs typeface="Calibri"/>
              </a:rPr>
              <a:t>h</a:t>
            </a:r>
            <a:r>
              <a:rPr sz="4000" b="1" spc="-18" dirty="0">
                <a:latin typeface="Calibri"/>
                <a:cs typeface="Calibri"/>
              </a:rPr>
              <a:t> </a:t>
            </a:r>
            <a:r>
              <a:rPr sz="4000" b="1" spc="-6" dirty="0">
                <a:latin typeface="Calibri"/>
                <a:cs typeface="Calibri"/>
              </a:rPr>
              <a:t>Clin</a:t>
            </a:r>
            <a:r>
              <a:rPr sz="4000" b="1" spc="-12" dirty="0">
                <a:latin typeface="Calibri"/>
                <a:cs typeface="Calibri"/>
              </a:rPr>
              <a:t>i</a:t>
            </a:r>
            <a:r>
              <a:rPr sz="4000" b="1" spc="-24" dirty="0">
                <a:latin typeface="Calibri"/>
                <a:cs typeface="Calibri"/>
              </a:rPr>
              <a:t>c</a:t>
            </a:r>
            <a:r>
              <a:rPr sz="4000" b="1" dirty="0">
                <a:latin typeface="Calibri"/>
                <a:cs typeface="Calibri"/>
              </a:rPr>
              <a:t>ally</a:t>
            </a:r>
          </a:p>
          <a:p>
            <a:pPr algn="ctr">
              <a:defRPr/>
            </a:pPr>
            <a:r>
              <a:rPr sz="4000" b="1" spc="-95" dirty="0">
                <a:latin typeface="Calibri"/>
                <a:cs typeface="Calibri"/>
              </a:rPr>
              <a:t>P</a:t>
            </a:r>
            <a:r>
              <a:rPr sz="4000" b="1" dirty="0">
                <a:latin typeface="Calibri"/>
                <a:cs typeface="Calibri"/>
              </a:rPr>
              <a:t>os</a:t>
            </a:r>
            <a:r>
              <a:rPr sz="4000" b="1" spc="-18" dirty="0">
                <a:latin typeface="Calibri"/>
                <a:cs typeface="Calibri"/>
              </a:rPr>
              <a:t>i</a:t>
            </a:r>
            <a:r>
              <a:rPr sz="4000" b="1" dirty="0">
                <a:latin typeface="Calibri"/>
                <a:cs typeface="Calibri"/>
              </a:rPr>
              <a:t>ti</a:t>
            </a:r>
            <a:r>
              <a:rPr sz="4000" b="1" spc="-47" dirty="0">
                <a:latin typeface="Calibri"/>
                <a:cs typeface="Calibri"/>
              </a:rPr>
              <a:t>v</a:t>
            </a:r>
            <a:r>
              <a:rPr sz="4000" b="1" dirty="0">
                <a:latin typeface="Calibri"/>
                <a:cs typeface="Calibri"/>
              </a:rPr>
              <a:t>e</a:t>
            </a:r>
            <a:r>
              <a:rPr sz="4000" b="1" spc="-24" dirty="0">
                <a:latin typeface="Calibri"/>
                <a:cs typeface="Calibri"/>
              </a:rPr>
              <a:t> </a:t>
            </a:r>
            <a:r>
              <a:rPr sz="4000" b="1" dirty="0">
                <a:latin typeface="Calibri"/>
                <a:cs typeface="Calibri"/>
              </a:rPr>
              <a:t>Nodes</a:t>
            </a:r>
            <a:r>
              <a:rPr sz="4000" b="1" spc="-30" dirty="0">
                <a:latin typeface="Calibri"/>
                <a:cs typeface="Calibri"/>
              </a:rPr>
              <a:t> </a:t>
            </a:r>
            <a:r>
              <a:rPr sz="4000" b="1" spc="-6" dirty="0">
                <a:latin typeface="Calibri"/>
                <a:cs typeface="Calibri"/>
              </a:rPr>
              <a:t>Wit</a:t>
            </a:r>
            <a:r>
              <a:rPr sz="4000" b="1" dirty="0">
                <a:latin typeface="Calibri"/>
                <a:cs typeface="Calibri"/>
              </a:rPr>
              <a:t>h</a:t>
            </a:r>
            <a:r>
              <a:rPr sz="4000" b="1" spc="-6" dirty="0">
                <a:latin typeface="Calibri"/>
                <a:cs typeface="Calibri"/>
              </a:rPr>
              <a:t> Planne</a:t>
            </a:r>
            <a:r>
              <a:rPr sz="4000" b="1" dirty="0">
                <a:latin typeface="Calibri"/>
                <a:cs typeface="Calibri"/>
              </a:rPr>
              <a:t>d ALND</a:t>
            </a:r>
          </a:p>
        </p:txBody>
      </p:sp>
      <p:sp>
        <p:nvSpPr>
          <p:cNvPr id="412675" name="object 3">
            <a:extLst>
              <a:ext uri="{FF2B5EF4-FFF2-40B4-BE49-F238E27FC236}">
                <a16:creationId xmlns:a16="http://schemas.microsoft.com/office/drawing/2014/main" id="{F968F106-1C4F-AE63-E0AE-6A47A1ED939D}"/>
              </a:ext>
            </a:extLst>
          </p:cNvPr>
          <p:cNvSpPr>
            <a:spLocks noChangeArrowheads="1"/>
          </p:cNvSpPr>
          <p:nvPr/>
        </p:nvSpPr>
        <p:spPr bwMode="auto">
          <a:xfrm>
            <a:off x="1837502" y="1648918"/>
            <a:ext cx="8516996" cy="4114800"/>
          </a:xfrm>
          <a:prstGeom prst="rect">
            <a:avLst/>
          </a:prstGeom>
          <a:blipFill dpi="0" rotWithShape="1">
            <a:blip r:embed="rId2"/>
            <a:srcRect/>
            <a:stretch>
              <a:fillRect b="-540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44" dirty="0"/>
          </a:p>
        </p:txBody>
      </p:sp>
      <p:sp>
        <p:nvSpPr>
          <p:cNvPr id="4" name="TextBox 3">
            <a:extLst>
              <a:ext uri="{FF2B5EF4-FFF2-40B4-BE49-F238E27FC236}">
                <a16:creationId xmlns:a16="http://schemas.microsoft.com/office/drawing/2014/main" id="{889BDC4C-71AC-B6D2-487C-C959326C922C}"/>
              </a:ext>
            </a:extLst>
          </p:cNvPr>
          <p:cNvSpPr txBox="1"/>
          <p:nvPr/>
        </p:nvSpPr>
        <p:spPr>
          <a:xfrm>
            <a:off x="152400" y="5867400"/>
            <a:ext cx="6100548"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https://www.facs.org/for-medical-professionals/news-publications/news-and-articles/bulletin/2019/11/could-axillary-reverse-mapping-be-useful-in-reducing-surgical-comorbidities/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9114FE-5DEC-405B-D2F4-EC788654A5DA}"/>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698" name="Title 1">
            <a:extLst>
              <a:ext uri="{FF2B5EF4-FFF2-40B4-BE49-F238E27FC236}">
                <a16:creationId xmlns:a16="http://schemas.microsoft.com/office/drawing/2014/main" id="{24D2A80D-92A0-C66E-09A2-B07970E5D730}"/>
              </a:ext>
            </a:extLst>
          </p:cNvPr>
          <p:cNvSpPr txBox="1">
            <a:spLocks/>
          </p:cNvSpPr>
          <p:nvPr/>
        </p:nvSpPr>
        <p:spPr bwMode="auto">
          <a:xfrm>
            <a:off x="358423" y="619948"/>
            <a:ext cx="11475155"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4000" b="1" dirty="0">
                <a:latin typeface="+mn-lt"/>
              </a:rPr>
              <a:t>MD Anderson Lymphedema Screening Program: Surgical Correction of Lymphedema</a:t>
            </a:r>
          </a:p>
        </p:txBody>
      </p:sp>
      <p:pic>
        <p:nvPicPr>
          <p:cNvPr id="413699" name="Picture 7">
            <a:extLst>
              <a:ext uri="{FF2B5EF4-FFF2-40B4-BE49-F238E27FC236}">
                <a16:creationId xmlns:a16="http://schemas.microsoft.com/office/drawing/2014/main" id="{382CE5CD-6955-36DF-944B-C69F9130C2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8281" y="2083741"/>
            <a:ext cx="4575763" cy="415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00" name="Picture 8">
            <a:extLst>
              <a:ext uri="{FF2B5EF4-FFF2-40B4-BE49-F238E27FC236}">
                <a16:creationId xmlns:a16="http://schemas.microsoft.com/office/drawing/2014/main" id="{79E1EE19-F82B-1945-6241-3248C7A216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956" y="2074333"/>
            <a:ext cx="5689600" cy="416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7D69D-1961-B6C5-4F6D-F0B5E8B30E30}"/>
              </a:ext>
            </a:extLst>
          </p:cNvPr>
          <p:cNvSpPr/>
          <p:nvPr/>
        </p:nvSpPr>
        <p:spPr>
          <a:xfrm>
            <a:off x="10896600" y="468489"/>
            <a:ext cx="1219200" cy="1771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746" name="Title 1">
            <a:extLst>
              <a:ext uri="{FF2B5EF4-FFF2-40B4-BE49-F238E27FC236}">
                <a16:creationId xmlns:a16="http://schemas.microsoft.com/office/drawing/2014/main" id="{D1A61F6A-4BA4-2848-F28C-C844F392BEF1}"/>
              </a:ext>
            </a:extLst>
          </p:cNvPr>
          <p:cNvSpPr txBox="1">
            <a:spLocks/>
          </p:cNvSpPr>
          <p:nvPr/>
        </p:nvSpPr>
        <p:spPr bwMode="auto">
          <a:xfrm>
            <a:off x="858896" y="388527"/>
            <a:ext cx="10474208"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4030" b="1" dirty="0" err="1">
                <a:latin typeface="+mn-lt"/>
                <a:cs typeface="Arial" panose="020B0604020202020204" pitchFamily="34" charset="0"/>
              </a:rPr>
              <a:t>Lymphovenous</a:t>
            </a:r>
            <a:r>
              <a:rPr lang="en-US" altLang="en-US" sz="4030" b="1" dirty="0">
                <a:latin typeface="+mn-lt"/>
                <a:cs typeface="Arial" panose="020B0604020202020204" pitchFamily="34" charset="0"/>
              </a:rPr>
              <a:t> Bypass Procedure</a:t>
            </a:r>
          </a:p>
        </p:txBody>
      </p:sp>
      <p:sp>
        <p:nvSpPr>
          <p:cNvPr id="415747" name="Rectangle 3">
            <a:extLst>
              <a:ext uri="{FF2B5EF4-FFF2-40B4-BE49-F238E27FC236}">
                <a16:creationId xmlns:a16="http://schemas.microsoft.com/office/drawing/2014/main" id="{6892CC25-6E58-68E2-9433-4B11DFE7EAEB}"/>
              </a:ext>
            </a:extLst>
          </p:cNvPr>
          <p:cNvSpPr>
            <a:spLocks noChangeArrowheads="1"/>
          </p:cNvSpPr>
          <p:nvPr/>
        </p:nvSpPr>
        <p:spPr bwMode="auto">
          <a:xfrm>
            <a:off x="5986874" y="3210749"/>
            <a:ext cx="27603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44"/>
              <a:t> </a:t>
            </a:r>
          </a:p>
        </p:txBody>
      </p:sp>
      <p:sp>
        <p:nvSpPr>
          <p:cNvPr id="6" name="TextBox 5">
            <a:extLst>
              <a:ext uri="{FF2B5EF4-FFF2-40B4-BE49-F238E27FC236}">
                <a16:creationId xmlns:a16="http://schemas.microsoft.com/office/drawing/2014/main" id="{098ED406-FE87-3957-FCAD-5439DBB861FA}"/>
              </a:ext>
            </a:extLst>
          </p:cNvPr>
          <p:cNvSpPr txBox="1"/>
          <p:nvPr/>
        </p:nvSpPr>
        <p:spPr>
          <a:xfrm>
            <a:off x="496711" y="6321623"/>
            <a:ext cx="11198578" cy="307777"/>
          </a:xfrm>
          <a:prstGeom prst="rect">
            <a:avLst/>
          </a:prstGeom>
          <a:noFill/>
        </p:spPr>
        <p:txBody>
          <a:bodyPr>
            <a:spAutoFit/>
          </a:bodyPr>
          <a:lstStyle/>
          <a:p>
            <a:pPr algn="ctr">
              <a:defRPr/>
            </a:pPr>
            <a:r>
              <a:rPr lang="en-US" sz="1400" dirty="0">
                <a:latin typeface="Arial" panose="020B0604020202020204" pitchFamily="34" charset="0"/>
                <a:cs typeface="Arial" panose="020B0604020202020204" pitchFamily="34" charset="0"/>
              </a:rPr>
              <a:t>Carrie Chu, MD 2021 MDACC; Chang DW et al .</a:t>
            </a:r>
            <a:r>
              <a:rPr lang="en-US" sz="1400" i="1" dirty="0" err="1">
                <a:latin typeface="Arial" panose="020B0604020202020204" pitchFamily="34" charset="0"/>
                <a:cs typeface="Arial" panose="020B0604020202020204" pitchFamily="34" charset="0"/>
              </a:rPr>
              <a:t>Plast</a:t>
            </a:r>
            <a:r>
              <a:rPr lang="en-US" sz="1400" i="1" dirty="0">
                <a:latin typeface="Arial" panose="020B0604020202020204" pitchFamily="34" charset="0"/>
                <a:cs typeface="Arial" panose="020B0604020202020204" pitchFamily="34" charset="0"/>
              </a:rPr>
              <a:t> </a:t>
            </a:r>
            <a:r>
              <a:rPr lang="en-US" sz="1400" i="1" dirty="0" err="1">
                <a:latin typeface="Arial" panose="020B0604020202020204" pitchFamily="34" charset="0"/>
                <a:cs typeface="Arial" panose="020B0604020202020204" pitchFamily="34" charset="0"/>
              </a:rPr>
              <a:t>Reconstr</a:t>
            </a:r>
            <a:r>
              <a:rPr lang="en-US" sz="1400" i="1" dirty="0">
                <a:latin typeface="Arial" panose="020B0604020202020204" pitchFamily="34" charset="0"/>
                <a:cs typeface="Arial" panose="020B0604020202020204" pitchFamily="34" charset="0"/>
              </a:rPr>
              <a:t> Surg.</a:t>
            </a:r>
            <a:r>
              <a:rPr lang="en-US" sz="1400" dirty="0">
                <a:latin typeface="Arial" panose="020B0604020202020204" pitchFamily="34" charset="0"/>
                <a:cs typeface="Arial" panose="020B0604020202020204" pitchFamily="34" charset="0"/>
              </a:rPr>
              <a:t> 2013;132(5):1305-14. </a:t>
            </a:r>
          </a:p>
        </p:txBody>
      </p:sp>
      <p:pic>
        <p:nvPicPr>
          <p:cNvPr id="415749" name="Picture 7">
            <a:extLst>
              <a:ext uri="{FF2B5EF4-FFF2-40B4-BE49-F238E27FC236}">
                <a16:creationId xmlns:a16="http://schemas.microsoft.com/office/drawing/2014/main" id="{000EC986-A113-EBA4-73B5-41C6CFAF8A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0356" y="1161816"/>
            <a:ext cx="4555067" cy="5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0" name="Picture 1">
            <a:extLst>
              <a:ext uri="{FF2B5EF4-FFF2-40B4-BE49-F238E27FC236}">
                <a16:creationId xmlns:a16="http://schemas.microsoft.com/office/drawing/2014/main" id="{8A2176D8-2FF8-0804-1E3C-E3143CD1D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786" y="1250245"/>
            <a:ext cx="5439362" cy="50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itle 1">
            <a:extLst>
              <a:ext uri="{FF2B5EF4-FFF2-40B4-BE49-F238E27FC236}">
                <a16:creationId xmlns:a16="http://schemas.microsoft.com/office/drawing/2014/main" id="{73264D32-2871-DE64-4135-3DD9C93965A8}"/>
              </a:ext>
            </a:extLst>
          </p:cNvPr>
          <p:cNvSpPr txBox="1">
            <a:spLocks/>
          </p:cNvSpPr>
          <p:nvPr/>
        </p:nvSpPr>
        <p:spPr bwMode="auto">
          <a:xfrm>
            <a:off x="533400" y="459472"/>
            <a:ext cx="11477037" cy="7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793" b="1" dirty="0">
                <a:latin typeface="+mn-lt"/>
                <a:cs typeface="Arial" panose="020B0604020202020204" pitchFamily="34" charset="0"/>
              </a:rPr>
              <a:t>Vascularized Lymph Node Transplant Procedure</a:t>
            </a:r>
          </a:p>
        </p:txBody>
      </p:sp>
      <p:grpSp>
        <p:nvGrpSpPr>
          <p:cNvPr id="417795" name="Group 7">
            <a:extLst>
              <a:ext uri="{FF2B5EF4-FFF2-40B4-BE49-F238E27FC236}">
                <a16:creationId xmlns:a16="http://schemas.microsoft.com/office/drawing/2014/main" id="{ADC5A6ED-E2C0-B7D1-F046-3112DF35A9A6}"/>
              </a:ext>
            </a:extLst>
          </p:cNvPr>
          <p:cNvGrpSpPr>
            <a:grpSpLocks/>
          </p:cNvGrpSpPr>
          <p:nvPr/>
        </p:nvGrpSpPr>
        <p:grpSpPr bwMode="auto">
          <a:xfrm>
            <a:off x="2286000" y="1200281"/>
            <a:ext cx="6743809" cy="5418667"/>
            <a:chOff x="916017" y="1447800"/>
            <a:chExt cx="6628154" cy="5181600"/>
          </a:xfrm>
        </p:grpSpPr>
        <p:pic>
          <p:nvPicPr>
            <p:cNvPr id="417797" name="Picture 13">
              <a:extLst>
                <a:ext uri="{FF2B5EF4-FFF2-40B4-BE49-F238E27FC236}">
                  <a16:creationId xmlns:a16="http://schemas.microsoft.com/office/drawing/2014/main" id="{2CA0D5BE-4007-6570-ECBE-C1307FE787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4165" y="1802704"/>
              <a:ext cx="1549305" cy="205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8" name="Picture 16">
              <a:extLst>
                <a:ext uri="{FF2B5EF4-FFF2-40B4-BE49-F238E27FC236}">
                  <a16:creationId xmlns:a16="http://schemas.microsoft.com/office/drawing/2014/main" id="{DD69F924-EE88-C3D1-38DB-A5B231A9FB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0604" y="4570956"/>
              <a:ext cx="1700886" cy="205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9" name="Picture 18">
              <a:extLst>
                <a:ext uri="{FF2B5EF4-FFF2-40B4-BE49-F238E27FC236}">
                  <a16:creationId xmlns:a16="http://schemas.microsoft.com/office/drawing/2014/main" id="{023B7D93-AE05-3D57-4C89-AF5ECE6D44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5242" y="1731723"/>
              <a:ext cx="1886822" cy="231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00" name="Picture 19">
              <a:extLst>
                <a:ext uri="{FF2B5EF4-FFF2-40B4-BE49-F238E27FC236}">
                  <a16:creationId xmlns:a16="http://schemas.microsoft.com/office/drawing/2014/main" id="{88226A91-413C-98F7-21BA-448CBE33E7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1682" y="4494194"/>
              <a:ext cx="1765465" cy="21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AF31226-8EC4-3338-4D27-FA32D30D558B}"/>
                </a:ext>
              </a:extLst>
            </p:cNvPr>
            <p:cNvSpPr txBox="1"/>
            <p:nvPr/>
          </p:nvSpPr>
          <p:spPr>
            <a:xfrm>
              <a:off x="916017" y="1447800"/>
              <a:ext cx="4216207" cy="437052"/>
            </a:xfrm>
            <a:prstGeom prst="rect">
              <a:avLst/>
            </a:prstGeom>
            <a:noFill/>
          </p:spPr>
          <p:txBody>
            <a:bodyPr wrap="square">
              <a:spAutoFit/>
            </a:bodyPr>
            <a:lstStyle/>
            <a:p>
              <a:pPr algn="ctr">
                <a:defRPr/>
              </a:pPr>
              <a:r>
                <a:rPr lang="en-US" sz="2370" b="1" dirty="0">
                  <a:latin typeface="Arial" panose="020B0604020202020204" pitchFamily="34" charset="0"/>
                  <a:cs typeface="Arial" panose="020B0604020202020204" pitchFamily="34" charset="0"/>
                </a:rPr>
                <a:t>Superficial inguinal/ Groin </a:t>
              </a:r>
            </a:p>
          </p:txBody>
        </p:sp>
        <p:sp>
          <p:nvSpPr>
            <p:cNvPr id="22" name="TextBox 21">
              <a:extLst>
                <a:ext uri="{FF2B5EF4-FFF2-40B4-BE49-F238E27FC236}">
                  <a16:creationId xmlns:a16="http://schemas.microsoft.com/office/drawing/2014/main" id="{F09F6195-4051-9242-EB16-FEA93D5E2123}"/>
                </a:ext>
              </a:extLst>
            </p:cNvPr>
            <p:cNvSpPr txBox="1"/>
            <p:nvPr/>
          </p:nvSpPr>
          <p:spPr>
            <a:xfrm>
              <a:off x="5139624" y="1447800"/>
              <a:ext cx="2404547" cy="437052"/>
            </a:xfrm>
            <a:prstGeom prst="rect">
              <a:avLst/>
            </a:prstGeom>
            <a:noFill/>
          </p:spPr>
          <p:txBody>
            <a:bodyPr wrap="none">
              <a:spAutoFit/>
            </a:bodyPr>
            <a:lstStyle/>
            <a:p>
              <a:pPr>
                <a:defRPr/>
              </a:pPr>
              <a:r>
                <a:rPr lang="en-US" sz="2370" b="1" dirty="0">
                  <a:solidFill>
                    <a:srgbClr val="7A0000"/>
                  </a:solidFill>
                  <a:latin typeface="Arial" panose="020B0604020202020204" pitchFamily="34" charset="0"/>
                  <a:cs typeface="Arial" panose="020B0604020202020204" pitchFamily="34" charset="0"/>
                </a:rPr>
                <a:t>Supraclavicular</a:t>
              </a:r>
            </a:p>
          </p:txBody>
        </p:sp>
        <p:sp>
          <p:nvSpPr>
            <p:cNvPr id="24" name="TextBox 23">
              <a:extLst>
                <a:ext uri="{FF2B5EF4-FFF2-40B4-BE49-F238E27FC236}">
                  <a16:creationId xmlns:a16="http://schemas.microsoft.com/office/drawing/2014/main" id="{E2AB2E37-F6AF-869E-9291-56ACBFD07EC3}"/>
                </a:ext>
              </a:extLst>
            </p:cNvPr>
            <p:cNvSpPr txBox="1"/>
            <p:nvPr/>
          </p:nvSpPr>
          <p:spPr>
            <a:xfrm>
              <a:off x="2079175" y="4139353"/>
              <a:ext cx="2404547" cy="437052"/>
            </a:xfrm>
            <a:prstGeom prst="rect">
              <a:avLst/>
            </a:prstGeom>
            <a:noFill/>
          </p:spPr>
          <p:txBody>
            <a:bodyPr wrap="none">
              <a:spAutoFit/>
            </a:bodyPr>
            <a:lstStyle/>
            <a:p>
              <a:pPr>
                <a:defRPr/>
              </a:pPr>
              <a:r>
                <a:rPr lang="en-US" sz="2370" b="1" dirty="0">
                  <a:solidFill>
                    <a:srgbClr val="7A0000"/>
                  </a:solidFill>
                  <a:latin typeface="Arial" panose="020B0604020202020204" pitchFamily="34" charset="0"/>
                  <a:cs typeface="Arial" panose="020B0604020202020204" pitchFamily="34" charset="0"/>
                </a:rPr>
                <a:t>Lateral thoracic</a:t>
              </a:r>
            </a:p>
          </p:txBody>
        </p:sp>
        <p:sp>
          <p:nvSpPr>
            <p:cNvPr id="25" name="TextBox 24">
              <a:extLst>
                <a:ext uri="{FF2B5EF4-FFF2-40B4-BE49-F238E27FC236}">
                  <a16:creationId xmlns:a16="http://schemas.microsoft.com/office/drawing/2014/main" id="{AB64CE01-ABFB-7D4C-4388-9F720A16C594}"/>
                </a:ext>
              </a:extLst>
            </p:cNvPr>
            <p:cNvSpPr txBox="1"/>
            <p:nvPr/>
          </p:nvSpPr>
          <p:spPr>
            <a:xfrm>
              <a:off x="5065654" y="4076383"/>
              <a:ext cx="1708170" cy="437052"/>
            </a:xfrm>
            <a:prstGeom prst="rect">
              <a:avLst/>
            </a:prstGeom>
            <a:noFill/>
          </p:spPr>
          <p:txBody>
            <a:bodyPr wrap="none">
              <a:spAutoFit/>
            </a:bodyPr>
            <a:lstStyle/>
            <a:p>
              <a:pPr>
                <a:defRPr/>
              </a:pPr>
              <a:r>
                <a:rPr lang="en-US" sz="2370" b="1" dirty="0" err="1">
                  <a:solidFill>
                    <a:srgbClr val="7A0000"/>
                  </a:solidFill>
                  <a:latin typeface="Arial" panose="020B0604020202020204" pitchFamily="34" charset="0"/>
                  <a:cs typeface="Arial" panose="020B0604020202020204" pitchFamily="34" charset="0"/>
                </a:rPr>
                <a:t>Submental</a:t>
              </a:r>
              <a:endParaRPr lang="en-US" sz="2370" b="1" dirty="0">
                <a:solidFill>
                  <a:srgbClr val="7A0000"/>
                </a:solidFill>
                <a:latin typeface="Arial" panose="020B0604020202020204" pitchFamily="34" charset="0"/>
                <a:cs typeface="Arial" panose="020B0604020202020204" pitchFamily="34" charset="0"/>
              </a:endParaRPr>
            </a:p>
          </p:txBody>
        </p:sp>
      </p:grpSp>
      <p:sp>
        <p:nvSpPr>
          <p:cNvPr id="2" name="Text Box 33">
            <a:extLst>
              <a:ext uri="{FF2B5EF4-FFF2-40B4-BE49-F238E27FC236}">
                <a16:creationId xmlns:a16="http://schemas.microsoft.com/office/drawing/2014/main" id="{2A9ED905-5971-55CF-D579-1D650BEFD71F}"/>
              </a:ext>
            </a:extLst>
          </p:cNvPr>
          <p:cNvSpPr txBox="1">
            <a:spLocks noChangeArrowheads="1"/>
          </p:cNvSpPr>
          <p:nvPr/>
        </p:nvSpPr>
        <p:spPr bwMode="auto">
          <a:xfrm>
            <a:off x="8732170" y="5841299"/>
            <a:ext cx="3459830" cy="7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Ito R, </a:t>
            </a: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Suami</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H.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Plast</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Reconstr</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Surg.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2014;134(3);548-556.</a:t>
            </a:r>
          </a:p>
          <a:p>
            <a:pPr algn="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DA0EB2B-FA25-CDB8-E119-A5A34CC0267D}"/>
              </a:ext>
            </a:extLst>
          </p:cNvPr>
          <p:cNvSpPr txBox="1">
            <a:spLocks/>
          </p:cNvSpPr>
          <p:nvPr/>
        </p:nvSpPr>
        <p:spPr>
          <a:xfrm>
            <a:off x="990600" y="483361"/>
            <a:ext cx="10474208" cy="773289"/>
          </a:xfrm>
          <a:prstGeom prst="rect">
            <a:avLst/>
          </a:prstGeom>
        </p:spPr>
        <p:txBody>
          <a:bodyPr/>
          <a:lstStyle>
            <a:lvl1pPr>
              <a:defRPr>
                <a:latin typeface="+mj-lt"/>
                <a:ea typeface="+mj-ea"/>
                <a:cs typeface="+mj-cs"/>
              </a:defRPr>
            </a:lvl1pPr>
          </a:lstStyle>
          <a:p>
            <a:pPr algn="ctr">
              <a:defRPr/>
            </a:pPr>
            <a:r>
              <a:rPr lang="en-US" sz="4741" b="1" dirty="0">
                <a:latin typeface="+mn-lt"/>
                <a:cs typeface="Arial" panose="020B0604020202020204" pitchFamily="34" charset="0"/>
              </a:rPr>
              <a:t>DIEP Flap / Groin VLNT Procedure</a:t>
            </a:r>
          </a:p>
        </p:txBody>
      </p:sp>
      <p:pic>
        <p:nvPicPr>
          <p:cNvPr id="418820" name="Picture 8">
            <a:extLst>
              <a:ext uri="{FF2B5EF4-FFF2-40B4-BE49-F238E27FC236}">
                <a16:creationId xmlns:a16="http://schemas.microsoft.com/office/drawing/2014/main" id="{1C91C2A8-DECF-6CBB-859B-90EE369FBD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61534"/>
            <a:ext cx="3883378" cy="534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1" name="Picture 9">
            <a:extLst>
              <a:ext uri="{FF2B5EF4-FFF2-40B4-BE49-F238E27FC236}">
                <a16:creationId xmlns:a16="http://schemas.microsoft.com/office/drawing/2014/main" id="{D88B1075-00DD-2967-FF9A-A749BC352D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067" y="1261534"/>
            <a:ext cx="3796830" cy="523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3">
            <a:extLst>
              <a:ext uri="{FF2B5EF4-FFF2-40B4-BE49-F238E27FC236}">
                <a16:creationId xmlns:a16="http://schemas.microsoft.com/office/drawing/2014/main" id="{305BEB0B-B71B-BAAF-168B-D3912073D29C}"/>
              </a:ext>
            </a:extLst>
          </p:cNvPr>
          <p:cNvSpPr txBox="1">
            <a:spLocks noChangeArrowheads="1"/>
          </p:cNvSpPr>
          <p:nvPr/>
        </p:nvSpPr>
        <p:spPr bwMode="auto">
          <a:xfrm>
            <a:off x="8763001" y="5943600"/>
            <a:ext cx="3429000" cy="7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Nguyen AT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Ann Surg Oncol.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2015;22(9):2919-24.</a:t>
            </a:r>
          </a:p>
          <a:p>
            <a:pP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a:extLst>
              <a:ext uri="{FF2B5EF4-FFF2-40B4-BE49-F238E27FC236}">
                <a16:creationId xmlns:a16="http://schemas.microsoft.com/office/drawing/2014/main" id="{8E2EC279-39AA-6562-D84B-9ADEF3D27EEA}"/>
              </a:ext>
            </a:extLst>
          </p:cNvPr>
          <p:cNvSpPr txBox="1">
            <a:spLocks/>
          </p:cNvSpPr>
          <p:nvPr/>
        </p:nvSpPr>
        <p:spPr bwMode="auto">
          <a:xfrm>
            <a:off x="859837" y="689441"/>
            <a:ext cx="10472326" cy="773289"/>
          </a:xfrm>
          <a:prstGeom prst="rect">
            <a:avLst/>
          </a:prstGeom>
          <a:noFill/>
          <a:ln>
            <a:noFill/>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4741" b="1" dirty="0">
                <a:latin typeface="+mn-lt"/>
                <a:cs typeface="Arial" panose="020B0604020202020204" pitchFamily="34" charset="0"/>
              </a:rPr>
              <a:t>Suction-Assisted </a:t>
            </a:r>
            <a:r>
              <a:rPr lang="en-US" altLang="en-US" sz="4741" b="1" dirty="0" err="1">
                <a:latin typeface="+mn-lt"/>
                <a:cs typeface="Arial" panose="020B0604020202020204" pitchFamily="34" charset="0"/>
              </a:rPr>
              <a:t>Lipectomy</a:t>
            </a:r>
            <a:endParaRPr lang="en-US" altLang="en-US" sz="4741" b="1" dirty="0">
              <a:latin typeface="+mn-lt"/>
              <a:cs typeface="Arial" panose="020B0604020202020204" pitchFamily="34" charset="0"/>
            </a:endParaRPr>
          </a:p>
        </p:txBody>
      </p:sp>
      <p:sp>
        <p:nvSpPr>
          <p:cNvPr id="301059" name="TextBox 16">
            <a:extLst>
              <a:ext uri="{FF2B5EF4-FFF2-40B4-BE49-F238E27FC236}">
                <a16:creationId xmlns:a16="http://schemas.microsoft.com/office/drawing/2014/main" id="{25E70B09-A4F4-3942-678A-5CDB79EE3CCF}"/>
              </a:ext>
            </a:extLst>
          </p:cNvPr>
          <p:cNvSpPr txBox="1">
            <a:spLocks noChangeArrowheads="1"/>
          </p:cNvSpPr>
          <p:nvPr/>
        </p:nvSpPr>
        <p:spPr bwMode="auto">
          <a:xfrm>
            <a:off x="6227704" y="1886186"/>
            <a:ext cx="3119496" cy="530017"/>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2844" dirty="0">
                <a:latin typeface="Arial" panose="020B0604020202020204" pitchFamily="34" charset="0"/>
                <a:cs typeface="Arial" panose="020B0604020202020204" pitchFamily="34" charset="0"/>
              </a:rPr>
              <a:t>12 </a:t>
            </a:r>
            <a:r>
              <a:rPr lang="en-US" altLang="en-US" sz="2844" dirty="0" err="1">
                <a:latin typeface="Arial" panose="020B0604020202020204" pitchFamily="34" charset="0"/>
                <a:cs typeface="Arial" panose="020B0604020202020204" pitchFamily="34" charset="0"/>
              </a:rPr>
              <a:t>mos</a:t>
            </a:r>
            <a:r>
              <a:rPr lang="en-US" altLang="en-US" sz="2844" dirty="0">
                <a:latin typeface="Arial" panose="020B0604020202020204" pitchFamily="34" charset="0"/>
                <a:cs typeface="Arial" panose="020B0604020202020204" pitchFamily="34" charset="0"/>
              </a:rPr>
              <a:t> post-op</a:t>
            </a:r>
          </a:p>
        </p:txBody>
      </p:sp>
      <p:sp>
        <p:nvSpPr>
          <p:cNvPr id="301060" name="TextBox 17">
            <a:extLst>
              <a:ext uri="{FF2B5EF4-FFF2-40B4-BE49-F238E27FC236}">
                <a16:creationId xmlns:a16="http://schemas.microsoft.com/office/drawing/2014/main" id="{4A1142BE-D544-3368-FC5F-B7C74877D449}"/>
              </a:ext>
            </a:extLst>
          </p:cNvPr>
          <p:cNvSpPr txBox="1">
            <a:spLocks noChangeArrowheads="1"/>
          </p:cNvSpPr>
          <p:nvPr/>
        </p:nvSpPr>
        <p:spPr bwMode="auto">
          <a:xfrm>
            <a:off x="929452" y="1918172"/>
            <a:ext cx="1282723" cy="530017"/>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2844" dirty="0">
                <a:latin typeface="Arial" panose="020B0604020202020204" pitchFamily="34" charset="0"/>
                <a:cs typeface="Arial" panose="020B0604020202020204" pitchFamily="34" charset="0"/>
              </a:rPr>
              <a:t>Pre-op</a:t>
            </a:r>
          </a:p>
        </p:txBody>
      </p:sp>
      <p:pic>
        <p:nvPicPr>
          <p:cNvPr id="419845" name="Picture 6">
            <a:extLst>
              <a:ext uri="{FF2B5EF4-FFF2-40B4-BE49-F238E27FC236}">
                <a16:creationId xmlns:a16="http://schemas.microsoft.com/office/drawing/2014/main" id="{63C92AED-9AA6-2CBB-2FE6-00E72BF64B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311" y="2428052"/>
            <a:ext cx="5057422" cy="289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46" name="Picture 18">
            <a:extLst>
              <a:ext uri="{FF2B5EF4-FFF2-40B4-BE49-F238E27FC236}">
                <a16:creationId xmlns:a16="http://schemas.microsoft.com/office/drawing/2014/main" id="{6D7E57F2-6598-EA1B-00AF-40DC2BB972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956" y="2428052"/>
            <a:ext cx="5057422" cy="287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3" name="Rectangle 8">
            <a:extLst>
              <a:ext uri="{FF2B5EF4-FFF2-40B4-BE49-F238E27FC236}">
                <a16:creationId xmlns:a16="http://schemas.microsoft.com/office/drawing/2014/main" id="{E5C650C8-C6A6-AEF3-6884-56F4C4A122C0}"/>
              </a:ext>
            </a:extLst>
          </p:cNvPr>
          <p:cNvSpPr>
            <a:spLocks noChangeArrowheads="1"/>
          </p:cNvSpPr>
          <p:nvPr/>
        </p:nvSpPr>
        <p:spPr bwMode="auto">
          <a:xfrm>
            <a:off x="1038578" y="5958277"/>
            <a:ext cx="10114844" cy="30777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400" dirty="0" err="1">
                <a:latin typeface="Arial" panose="020B0604020202020204" pitchFamily="34" charset="0"/>
                <a:cs typeface="Arial" panose="020B0604020202020204" pitchFamily="34" charset="0"/>
              </a:rPr>
              <a:t>Schaverien</a:t>
            </a:r>
            <a:r>
              <a:rPr lang="en-US" altLang="en-US" sz="1400" dirty="0">
                <a:latin typeface="Arial" panose="020B0604020202020204" pitchFamily="34" charset="0"/>
                <a:cs typeface="Arial" panose="020B0604020202020204" pitchFamily="34" charset="0"/>
              </a:rPr>
              <a:t> MV et al. </a:t>
            </a:r>
            <a:r>
              <a:rPr lang="en-US" altLang="en-US" sz="1400" i="1" dirty="0" err="1">
                <a:latin typeface="Arial" panose="020B0604020202020204" pitchFamily="34" charset="0"/>
                <a:cs typeface="Arial" panose="020B0604020202020204" pitchFamily="34" charset="0"/>
              </a:rPr>
              <a:t>Plast</a:t>
            </a:r>
            <a:r>
              <a:rPr lang="en-US" altLang="en-US" sz="1400" i="1" dirty="0">
                <a:latin typeface="Arial" panose="020B0604020202020204" pitchFamily="34" charset="0"/>
                <a:cs typeface="Arial" panose="020B0604020202020204" pitchFamily="34" charset="0"/>
              </a:rPr>
              <a:t> </a:t>
            </a:r>
            <a:r>
              <a:rPr lang="en-US" altLang="en-US" sz="1400" i="1" dirty="0" err="1">
                <a:latin typeface="Arial" panose="020B0604020202020204" pitchFamily="34" charset="0"/>
                <a:cs typeface="Arial" panose="020B0604020202020204" pitchFamily="34" charset="0"/>
              </a:rPr>
              <a:t>Reconstr</a:t>
            </a:r>
            <a:r>
              <a:rPr lang="en-US" altLang="en-US" sz="1400" i="1" dirty="0">
                <a:latin typeface="Arial" panose="020B0604020202020204" pitchFamily="34" charset="0"/>
                <a:cs typeface="Arial" panose="020B0604020202020204" pitchFamily="34" charset="0"/>
              </a:rPr>
              <a:t> Surg. </a:t>
            </a:r>
            <a:r>
              <a:rPr lang="en-US" altLang="en-US" sz="1400" dirty="0">
                <a:latin typeface="Arial" panose="020B0604020202020204" pitchFamily="34" charset="0"/>
                <a:cs typeface="Arial" panose="020B0604020202020204" pitchFamily="34" charset="0"/>
              </a:rPr>
              <a:t>2019;144(3):738-58.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6F81-4DD3-87C0-A933-E5A211F7FB66}"/>
              </a:ext>
            </a:extLst>
          </p:cNvPr>
          <p:cNvSpPr>
            <a:spLocks noGrp="1"/>
          </p:cNvSpPr>
          <p:nvPr>
            <p:ph type="title"/>
          </p:nvPr>
        </p:nvSpPr>
        <p:spPr>
          <a:xfrm>
            <a:off x="838200" y="966919"/>
            <a:ext cx="10515600" cy="752475"/>
          </a:xfrm>
        </p:spPr>
        <p:txBody>
          <a:bodyPr>
            <a:normAutofit/>
          </a:bodyPr>
          <a:lstStyle/>
          <a:p>
            <a:pPr>
              <a:defRPr/>
            </a:pPr>
            <a:r>
              <a:rPr lang="en-US" dirty="0">
                <a:latin typeface="+mn-lt"/>
                <a:cs typeface="Arial" panose="020B0604020202020204" pitchFamily="34" charset="0"/>
              </a:rPr>
              <a:t>Evidence</a:t>
            </a:r>
            <a:r>
              <a:rPr lang="en-US" b="1" dirty="0">
                <a:latin typeface="+mn-lt"/>
                <a:cs typeface="Arial" panose="020B0604020202020204" pitchFamily="34" charset="0"/>
              </a:rPr>
              <a:t> </a:t>
            </a:r>
            <a:r>
              <a:rPr lang="en-US" dirty="0">
                <a:latin typeface="+mn-lt"/>
                <a:cs typeface="Arial" panose="020B0604020202020204" pitchFamily="34" charset="0"/>
              </a:rPr>
              <a:t>for Surgical Treatment of Lymphedema </a:t>
            </a:r>
          </a:p>
        </p:txBody>
      </p:sp>
      <p:sp>
        <p:nvSpPr>
          <p:cNvPr id="420867" name="Content Placeholder 2">
            <a:extLst>
              <a:ext uri="{FF2B5EF4-FFF2-40B4-BE49-F238E27FC236}">
                <a16:creationId xmlns:a16="http://schemas.microsoft.com/office/drawing/2014/main" id="{845C3108-99E2-47AD-A9CB-1CDFFD9627FA}"/>
              </a:ext>
            </a:extLst>
          </p:cNvPr>
          <p:cNvSpPr>
            <a:spLocks noGrp="1"/>
          </p:cNvSpPr>
          <p:nvPr>
            <p:ph idx="1"/>
          </p:nvPr>
        </p:nvSpPr>
        <p:spPr>
          <a:xfrm>
            <a:off x="675453" y="1946393"/>
            <a:ext cx="10754548" cy="4462874"/>
          </a:xfrm>
        </p:spPr>
        <p:txBody>
          <a:bodyPr/>
          <a:lstStyle/>
          <a:p>
            <a:r>
              <a:rPr lang="en-US" altLang="en-US" sz="2370" b="1" dirty="0" err="1">
                <a:cs typeface="Arial" panose="020B0604020202020204" pitchFamily="34" charset="0"/>
              </a:rPr>
              <a:t>Lymphovenous</a:t>
            </a:r>
            <a:r>
              <a:rPr lang="en-US" altLang="en-US" sz="2370" b="1" dirty="0">
                <a:cs typeface="Arial" panose="020B0604020202020204" pitchFamily="34" charset="0"/>
              </a:rPr>
              <a:t> </a:t>
            </a:r>
            <a:r>
              <a:rPr lang="en-US" altLang="en-US" sz="2370" b="1" dirty="0" err="1">
                <a:cs typeface="Arial" panose="020B0604020202020204" pitchFamily="34" charset="0"/>
              </a:rPr>
              <a:t>Anastamosis</a:t>
            </a:r>
            <a:r>
              <a:rPr lang="en-US" altLang="en-US" sz="2370" dirty="0">
                <a:cs typeface="Arial" panose="020B0604020202020204" pitchFamily="34" charset="0"/>
              </a:rPr>
              <a:t>: Systematic Review; </a:t>
            </a:r>
            <a:r>
              <a:rPr lang="en-US" altLang="en-US" sz="2370" dirty="0" err="1">
                <a:cs typeface="Arial" panose="020B0604020202020204" pitchFamily="34" charset="0"/>
              </a:rPr>
              <a:t>Scaglioni</a:t>
            </a:r>
            <a:r>
              <a:rPr lang="en-US" altLang="en-US" sz="2370" dirty="0">
                <a:cs typeface="Arial" panose="020B0604020202020204" pitchFamily="34" charset="0"/>
              </a:rPr>
              <a:t> et al 2017</a:t>
            </a:r>
          </a:p>
          <a:p>
            <a:pPr lvl="2"/>
            <a:r>
              <a:rPr lang="en-US" altLang="en-US" sz="2133" i="0" dirty="0">
                <a:cs typeface="Arial" panose="020B0604020202020204" pitchFamily="34" charset="0"/>
              </a:rPr>
              <a:t>18 studies with 939 patients</a:t>
            </a:r>
          </a:p>
          <a:p>
            <a:pPr lvl="2"/>
            <a:r>
              <a:rPr lang="en-US" altLang="en-US" sz="2133" i="0" dirty="0">
                <a:cs typeface="Arial" panose="020B0604020202020204" pitchFamily="34" charset="0"/>
              </a:rPr>
              <a:t>All had objective reduction of circumferential measurements and subjective relief in 50-100%, and decreased episodes of cellulitis </a:t>
            </a:r>
          </a:p>
          <a:p>
            <a:r>
              <a:rPr lang="en-US" altLang="en-US" sz="2370" b="1" dirty="0">
                <a:cs typeface="Arial" panose="020B0604020202020204" pitchFamily="34" charset="0"/>
              </a:rPr>
              <a:t>Vascularized Lymph Node Transfer</a:t>
            </a:r>
            <a:r>
              <a:rPr lang="en-US" altLang="en-US" sz="2370" dirty="0">
                <a:cs typeface="Arial" panose="020B0604020202020204" pitchFamily="34" charset="0"/>
              </a:rPr>
              <a:t>: Systematic Review; Ozturk et al 2016</a:t>
            </a:r>
          </a:p>
          <a:p>
            <a:pPr lvl="2"/>
            <a:r>
              <a:rPr lang="en-US" altLang="en-US" sz="2133" i="0" dirty="0">
                <a:cs typeface="Arial" panose="020B0604020202020204" pitchFamily="34" charset="0"/>
              </a:rPr>
              <a:t>18 studies with 305 patients</a:t>
            </a:r>
          </a:p>
          <a:p>
            <a:pPr lvl="2"/>
            <a:r>
              <a:rPr lang="en-US" altLang="en-US" sz="2133" i="0" dirty="0">
                <a:cs typeface="Arial" panose="020B0604020202020204" pitchFamily="34" charset="0"/>
              </a:rPr>
              <a:t>91% decrease circumference, 86% decreased volume, 93% high satisfaction and improved QOL, reduced episodes of cellulitis</a:t>
            </a:r>
          </a:p>
          <a:p>
            <a:r>
              <a:rPr lang="en-US" altLang="en-US" sz="2370" b="1" dirty="0">
                <a:cs typeface="Arial" panose="020B0604020202020204" pitchFamily="34" charset="0"/>
              </a:rPr>
              <a:t>Suction-Assisted Lipectomy</a:t>
            </a:r>
            <a:r>
              <a:rPr lang="en-US" altLang="en-US" sz="2370" dirty="0">
                <a:cs typeface="Arial" panose="020B0604020202020204" pitchFamily="34" charset="0"/>
              </a:rPr>
              <a:t>; </a:t>
            </a:r>
            <a:r>
              <a:rPr lang="en-US" altLang="en-US" sz="2370" dirty="0" err="1">
                <a:cs typeface="Arial" panose="020B0604020202020204" pitchFamily="34" charset="0"/>
              </a:rPr>
              <a:t>Hoffner</a:t>
            </a:r>
            <a:r>
              <a:rPr lang="en-US" altLang="en-US" sz="2370" dirty="0">
                <a:cs typeface="Arial" panose="020B0604020202020204" pitchFamily="34" charset="0"/>
              </a:rPr>
              <a:t> et al 2018 &amp; Lee et al 2016</a:t>
            </a:r>
          </a:p>
          <a:p>
            <a:pPr lvl="2"/>
            <a:r>
              <a:rPr lang="en-US" altLang="en-US" sz="2133" i="0" dirty="0">
                <a:cs typeface="Arial" panose="020B0604020202020204" pitchFamily="34" charset="0"/>
              </a:rPr>
              <a:t>Prospective mean reduction at 5 years 117% +/-26%; cellulitis decreased by 87%</a:t>
            </a:r>
          </a:p>
        </p:txBody>
      </p:sp>
      <p:sp>
        <p:nvSpPr>
          <p:cNvPr id="3" name="Text Box 33">
            <a:extLst>
              <a:ext uri="{FF2B5EF4-FFF2-40B4-BE49-F238E27FC236}">
                <a16:creationId xmlns:a16="http://schemas.microsoft.com/office/drawing/2014/main" id="{1C34299F-68F6-1388-C9B4-D5AA8FA19CEE}"/>
              </a:ext>
            </a:extLst>
          </p:cNvPr>
          <p:cNvSpPr txBox="1">
            <a:spLocks noChangeArrowheads="1"/>
          </p:cNvSpPr>
          <p:nvPr/>
        </p:nvSpPr>
        <p:spPr bwMode="auto">
          <a:xfrm>
            <a:off x="3421475" y="5802332"/>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Courtesy Dr. Mark </a:t>
            </a: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Schaverien</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MDACC</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AF65-BDD3-D878-38EE-9C1614619075}"/>
              </a:ext>
            </a:extLst>
          </p:cNvPr>
          <p:cNvSpPr>
            <a:spLocks noGrp="1"/>
          </p:cNvSpPr>
          <p:nvPr>
            <p:ph type="title"/>
          </p:nvPr>
        </p:nvSpPr>
        <p:spPr>
          <a:xfrm>
            <a:off x="710259" y="990600"/>
            <a:ext cx="10771482" cy="1964267"/>
          </a:xfrm>
        </p:spPr>
        <p:txBody>
          <a:bodyPr/>
          <a:lstStyle/>
          <a:p>
            <a:pPr>
              <a:defRPr/>
            </a:pPr>
            <a:r>
              <a:rPr lang="en-US" dirty="0">
                <a:latin typeface="+mn-lt"/>
                <a:cs typeface="Arial" panose="020B0604020202020204" pitchFamily="34" charset="0"/>
              </a:rPr>
              <a:t>Ongoing challenges in axillary management</a:t>
            </a:r>
          </a:p>
        </p:txBody>
      </p:sp>
      <p:sp>
        <p:nvSpPr>
          <p:cNvPr id="421891" name="Content Placeholder 2">
            <a:extLst>
              <a:ext uri="{FF2B5EF4-FFF2-40B4-BE49-F238E27FC236}">
                <a16:creationId xmlns:a16="http://schemas.microsoft.com/office/drawing/2014/main" id="{72EF7626-A864-773F-8648-62681D8F6F62}"/>
              </a:ext>
            </a:extLst>
          </p:cNvPr>
          <p:cNvSpPr>
            <a:spLocks noGrp="1"/>
          </p:cNvSpPr>
          <p:nvPr>
            <p:ph idx="1"/>
          </p:nvPr>
        </p:nvSpPr>
        <p:spPr>
          <a:xfrm>
            <a:off x="718726" y="2717130"/>
            <a:ext cx="10754548" cy="2616870"/>
          </a:xfrm>
        </p:spPr>
        <p:txBody>
          <a:bodyPr/>
          <a:lstStyle/>
          <a:p>
            <a:r>
              <a:rPr lang="en-US" altLang="en-US" dirty="0">
                <a:cs typeface="Arial" panose="020B0604020202020204" pitchFamily="34" charset="0"/>
              </a:rPr>
              <a:t>Use of genomic assays is more routine in HR+/Her2- breast cancer including postmenopausal patients with node-positive (pN1) disease</a:t>
            </a:r>
          </a:p>
          <a:p>
            <a:r>
              <a:rPr lang="en-US" altLang="en-US" dirty="0">
                <a:cs typeface="Arial" panose="020B0604020202020204" pitchFamily="34" charset="0"/>
              </a:rPr>
              <a:t>SWOG </a:t>
            </a:r>
            <a:r>
              <a:rPr lang="en-US" altLang="en-US" dirty="0" err="1">
                <a:cs typeface="Arial" panose="020B0604020202020204" pitchFamily="34" charset="0"/>
              </a:rPr>
              <a:t>RxPONDER</a:t>
            </a:r>
            <a:r>
              <a:rPr lang="en-US" altLang="en-US" dirty="0">
                <a:cs typeface="Arial" panose="020B0604020202020204" pitchFamily="34" charset="0"/>
              </a:rPr>
              <a:t> study: 37% of patients had SLND </a:t>
            </a:r>
          </a:p>
          <a:p>
            <a:pPr marL="812810" lvl="1">
              <a:buFont typeface="Arial" panose="020B0604020202020204" pitchFamily="34" charset="0"/>
              <a:buChar char="•"/>
            </a:pPr>
            <a:r>
              <a:rPr lang="en-US" altLang="en-US" dirty="0">
                <a:cs typeface="Arial" panose="020B0604020202020204" pitchFamily="34" charset="0"/>
              </a:rPr>
              <a:t>Decisions on use of 21-gene recurrence score can be made based on SLND for patients Z0011/AMAROS candidates</a:t>
            </a:r>
          </a:p>
          <a:p>
            <a:pPr marL="812810" lvl="1">
              <a:buFont typeface="Arial" panose="020B0604020202020204" pitchFamily="34" charset="0"/>
              <a:buChar char="•"/>
            </a:pPr>
            <a:r>
              <a:rPr lang="en-US" altLang="en-US" i="0" dirty="0">
                <a:cs typeface="Arial" panose="020B0604020202020204" pitchFamily="34" charset="0"/>
              </a:rPr>
              <a:t>Do not need to do an ALND to determine nodal burden</a:t>
            </a:r>
          </a:p>
        </p:txBody>
      </p:sp>
      <p:sp>
        <p:nvSpPr>
          <p:cNvPr id="3" name="Text Box 33">
            <a:extLst>
              <a:ext uri="{FF2B5EF4-FFF2-40B4-BE49-F238E27FC236}">
                <a16:creationId xmlns:a16="http://schemas.microsoft.com/office/drawing/2014/main" id="{2D5EABE4-6F60-4D0C-3F4B-290C1B34D760}"/>
              </a:ext>
            </a:extLst>
          </p:cNvPr>
          <p:cNvSpPr txBox="1">
            <a:spLocks noChangeArrowheads="1"/>
          </p:cNvSpPr>
          <p:nvPr/>
        </p:nvSpPr>
        <p:spPr bwMode="auto">
          <a:xfrm>
            <a:off x="3421475" y="5431436"/>
            <a:ext cx="5349051" cy="56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130048" tIns="65024" rIns="130048" bIns="65024">
            <a:spAutoFit/>
          </a:bodyPr>
          <a:lstStyle>
            <a:lvl1pPr>
              <a:lnSpc>
                <a:spcPct val="85000"/>
              </a:lnSpc>
              <a:spcBef>
                <a:spcPts val="1300"/>
              </a:spcBef>
              <a:buFont typeface="Arial" panose="020B0604020202020204" pitchFamily="34" charset="0"/>
              <a:buChar char=" "/>
              <a:defRPr sz="2400">
                <a:solidFill>
                  <a:srgbClr val="262626"/>
                </a:solidFill>
                <a:latin typeface="Calibri Light" panose="020F0302020204030204" pitchFamily="34" charset="0"/>
              </a:defRPr>
            </a:lvl1pPr>
            <a:lvl2pPr marL="742950" indent="-285750">
              <a:lnSpc>
                <a:spcPct val="85000"/>
              </a:lnSpc>
              <a:spcBef>
                <a:spcPts val="600"/>
              </a:spcBef>
              <a:buFont typeface="Arial" panose="020B0604020202020204" pitchFamily="34" charset="0"/>
              <a:buChar char=" "/>
              <a:defRPr sz="2400">
                <a:solidFill>
                  <a:srgbClr val="262626"/>
                </a:solidFill>
                <a:latin typeface="Calibri Light" panose="020F0302020204030204" pitchFamily="34" charset="0"/>
              </a:defRPr>
            </a:lvl2pPr>
            <a:lvl3pPr marL="1143000" indent="-228600">
              <a:lnSpc>
                <a:spcPct val="85000"/>
              </a:lnSpc>
              <a:spcBef>
                <a:spcPts val="600"/>
              </a:spcBef>
              <a:buFont typeface="Arial" panose="020B0604020202020204" pitchFamily="34" charset="0"/>
              <a:buChar char=" "/>
              <a:defRPr sz="2000" i="1">
                <a:solidFill>
                  <a:srgbClr val="262626"/>
                </a:solidFill>
                <a:latin typeface="Calibri Light" panose="020F0302020204030204" pitchFamily="34" charset="0"/>
              </a:defRPr>
            </a:lvl3pPr>
            <a:lvl4pPr marL="16002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4pPr>
            <a:lvl5pPr marL="2057400" indent="-228600">
              <a:lnSpc>
                <a:spcPct val="85000"/>
              </a:lnSpc>
              <a:spcBef>
                <a:spcPts val="600"/>
              </a:spcBef>
              <a:buFont typeface="Arial" panose="020B0604020202020204" pitchFamily="34" charset="0"/>
              <a:buChar char=" "/>
              <a:defRPr>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buChar char=" "/>
              <a:defRPr>
                <a:solidFill>
                  <a:srgbClr val="262626"/>
                </a:solidFill>
                <a:latin typeface="Calibri Light" panose="020F0302020204030204" pitchFamily="34" charset="0"/>
              </a:defRPr>
            </a:lvl9pPr>
          </a:lstStyle>
          <a:p>
            <a:pPr algn="ctr">
              <a:lnSpc>
                <a:spcPct val="100000"/>
              </a:lnSpc>
              <a:spcBef>
                <a:spcPct val="0"/>
              </a:spcBef>
              <a:buFontTx/>
              <a:buNone/>
            </a:pPr>
            <a:r>
              <a:rPr lang="en-US" altLang="en-US" sz="1400" dirty="0" err="1">
                <a:solidFill>
                  <a:srgbClr val="000000"/>
                </a:solidFill>
                <a:latin typeface="Arial" panose="020B0604020202020204" pitchFamily="34" charset="0"/>
                <a:ea typeface="MS PGothic" panose="020B0600070205080204" pitchFamily="34" charset="-128"/>
                <a:cs typeface="Arial" panose="020B0604020202020204" pitchFamily="34" charset="0"/>
              </a:rPr>
              <a:t>Kalinsky</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 K et al. </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N </a:t>
            </a:r>
            <a:r>
              <a:rPr lang="en-US" altLang="en-US" sz="1400" i="1" dirty="0" err="1">
                <a:solidFill>
                  <a:srgbClr val="000000"/>
                </a:solidFill>
                <a:latin typeface="Arial" panose="020B0604020202020204" pitchFamily="34" charset="0"/>
                <a:ea typeface="MS PGothic" panose="020B0600070205080204" pitchFamily="34" charset="-128"/>
                <a:cs typeface="Arial" panose="020B0604020202020204" pitchFamily="34" charset="0"/>
              </a:rPr>
              <a:t>Engl</a:t>
            </a:r>
            <a:r>
              <a:rPr lang="en-US" altLang="en-US" sz="1400" i="1" dirty="0">
                <a:solidFill>
                  <a:srgbClr val="000000"/>
                </a:solidFill>
                <a:latin typeface="Arial" panose="020B0604020202020204" pitchFamily="34" charset="0"/>
                <a:ea typeface="MS PGothic" panose="020B0600070205080204" pitchFamily="34" charset="-128"/>
                <a:cs typeface="Arial" panose="020B0604020202020204" pitchFamily="34" charset="0"/>
              </a:rPr>
              <a:t> J Med. </a:t>
            </a:r>
            <a:r>
              <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rPr>
              <a:t>2021;385(25):2336-2347.</a:t>
            </a:r>
          </a:p>
          <a:p>
            <a:pPr algn="ctr">
              <a:lnSpc>
                <a:spcPct val="100000"/>
              </a:lnSpc>
              <a:spcBef>
                <a:spcPct val="0"/>
              </a:spcBef>
              <a:buFontTx/>
              <a:buNone/>
            </a:pPr>
            <a:endParaRPr lang="en-US" altLang="en-US" sz="1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393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4.xml><?xml version="1.0" encoding="utf-8"?>
<a:theme xmlns:a="http://schemas.openxmlformats.org/drawingml/2006/main" name="1_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6D9F0"/>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92F830-9D95-4968-A1C9-E5D008DC8A5E}">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customXml/itemProps2.xml><?xml version="1.0" encoding="utf-8"?>
<ds:datastoreItem xmlns:ds="http://schemas.openxmlformats.org/officeDocument/2006/customXml" ds:itemID="{69B3BF69-294C-491E-83CF-D16C9FF5A2DD}">
  <ds:schemaRefs>
    <ds:schemaRef ds:uri="http://schemas.microsoft.com/sharepoint/v3/contenttype/forms"/>
  </ds:schemaRefs>
</ds:datastoreItem>
</file>

<file path=customXml/itemProps3.xml><?xml version="1.0" encoding="utf-8"?>
<ds:datastoreItem xmlns:ds="http://schemas.openxmlformats.org/officeDocument/2006/customXml" ds:itemID="{740BB579-10C4-439A-A425-C1E7D3C18F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H:\Zip Drive Files\Slide Presentations\Radiofrequency ablaltion talk.ppt</Template>
  <TotalTime>33498</TotalTime>
  <Words>9811</Words>
  <Application>Microsoft Office PowerPoint</Application>
  <PresentationFormat>Widescreen</PresentationFormat>
  <Paragraphs>1284</Paragraphs>
  <Slides>102</Slides>
  <Notes>65</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102</vt:i4>
      </vt:variant>
    </vt:vector>
  </HeadingPairs>
  <TitlesOfParts>
    <vt:vector size="117" baseType="lpstr">
      <vt:lpstr>ＭＳ Ｐゴシック</vt:lpstr>
      <vt:lpstr>ＭＳ Ｐゴシック</vt:lpstr>
      <vt:lpstr>Arial</vt:lpstr>
      <vt:lpstr>Calibri</vt:lpstr>
      <vt:lpstr>Calibri Light</vt:lpstr>
      <vt:lpstr>Helvetica</vt:lpstr>
      <vt:lpstr>Tahoma</vt:lpstr>
      <vt:lpstr>Times</vt:lpstr>
      <vt:lpstr>Times New Roman</vt:lpstr>
      <vt:lpstr>Wingdings</vt:lpstr>
      <vt:lpstr>Metropolitan</vt:lpstr>
      <vt:lpstr>8_Office Theme</vt:lpstr>
      <vt:lpstr>SoboSlideLibraryMaster0206</vt:lpstr>
      <vt:lpstr>1_SoboSlideLibraryMaster0206</vt:lpstr>
      <vt:lpstr>Photo Editor Photo</vt:lpstr>
      <vt:lpstr>PowerPoint Presentation</vt:lpstr>
      <vt:lpstr>Disclosure</vt:lpstr>
      <vt:lpstr>SLN Trials  Results from landmark  US Trials 1998-2004</vt:lpstr>
      <vt:lpstr>Lymphatic Mapping Technique</vt:lpstr>
      <vt:lpstr>PowerPoint Presentation</vt:lpstr>
      <vt:lpstr>B-32 Analysis Plan</vt:lpstr>
      <vt:lpstr>NSABP B-32 False Negative Rate</vt:lpstr>
      <vt:lpstr>NSABP B-32 Sentinel Node by Breast Biopsy Type</vt:lpstr>
      <vt:lpstr>PowerPoint Presentation</vt:lpstr>
      <vt:lpstr>PowerPoint Presentation</vt:lpstr>
      <vt:lpstr>PowerPoint Presentation</vt:lpstr>
      <vt:lpstr>PowerPoint Presentation</vt:lpstr>
      <vt:lpstr>Patient Characteristics Z0011</vt:lpstr>
      <vt:lpstr>PowerPoint Presentation</vt:lpstr>
      <vt:lpstr>10-Year Loco-regional Recurrence By Treatment Arm</vt:lpstr>
      <vt:lpstr>Comparison of 10-Year Regional  Recurrence to Initial 5-Year Report</vt:lpstr>
      <vt:lpstr>Adjuvant systemic therapy</vt:lpstr>
      <vt:lpstr>ACOSOG Z0011: OS and DFS</vt:lpstr>
      <vt:lpstr>PowerPoint Presentation</vt:lpstr>
      <vt:lpstr>International Breast Cancer Study Group (IBCSG) Trial 23-01</vt:lpstr>
      <vt:lpstr>IBCSG 23-01 Survival</vt:lpstr>
      <vt:lpstr>Radiation Fields and RNI  ACOSOG Z0011 (Alliance) Trial</vt:lpstr>
      <vt:lpstr>Radiation Fields and RNI  ACOSOG Z0011 (Alliance) Trial</vt:lpstr>
      <vt:lpstr>PowerPoint Presentation</vt:lpstr>
      <vt:lpstr>Can Axillary Radiation Be Substituted for Completion Axillary Lymph Node Dissection </vt:lpstr>
      <vt:lpstr>PowerPoint Presentation</vt:lpstr>
      <vt:lpstr>AMAROS Radiation Fields</vt:lpstr>
      <vt:lpstr>PowerPoint Presentation</vt:lpstr>
      <vt:lpstr>PowerPoint Presentation</vt:lpstr>
      <vt:lpstr>PowerPoint Presentation</vt:lpstr>
      <vt:lpstr>PowerPoint Presentation</vt:lpstr>
      <vt:lpstr>SENOMAC trial</vt:lpstr>
      <vt:lpstr>RCTs evaluating omission of ALND in SLN+</vt:lpstr>
      <vt:lpstr>RCTs evaluating omission of ALND in SLN+</vt:lpstr>
      <vt:lpstr>AMAROS, Z0011, IBCSG 23-01, SENOMAC Conclusions</vt:lpstr>
      <vt:lpstr>Recommendations for Axillary Node Dissection at MD Anderson</vt:lpstr>
      <vt:lpstr>2025 ASCO Axillary Management Guideline Updates</vt:lpstr>
      <vt:lpstr>2025 ASCO SLN Consensus Guidelines</vt:lpstr>
      <vt:lpstr>PowerPoint Presentation</vt:lpstr>
      <vt:lpstr>PowerPoint Presentation</vt:lpstr>
      <vt:lpstr>The SOUND RCT: Assessing role of SLNB</vt:lpstr>
      <vt:lpstr>The SOUND RCT: Assessing role of SLNB</vt:lpstr>
      <vt:lpstr>INSEMA</vt:lpstr>
      <vt:lpstr>Omission of SLNB</vt:lpstr>
      <vt:lpstr>So when can SLNB safely be omitted?</vt:lpstr>
      <vt:lpstr>When to do SLNB?</vt:lpstr>
      <vt:lpstr>Omitting both SLNB and RT</vt:lpstr>
      <vt:lpstr>PowerPoint Presentation</vt:lpstr>
      <vt:lpstr>         Limiting Axillary Surgery in US-Guided Biopsy Proven Nodal Metastases  Targeted Axillary Dissection (TAD)  </vt:lpstr>
      <vt:lpstr>Nodal Ultrasound at Diagnosis</vt:lpstr>
      <vt:lpstr>Metastatic Nodal Disease</vt:lpstr>
      <vt:lpstr>Ultrasound Guided FNA</vt:lpstr>
      <vt:lpstr>Sentinel Node Biopsy after Preoperative Chemotherapy for Node Positive Breast Cancer?</vt:lpstr>
      <vt:lpstr>Conversion of Axillary Metastases: FNA Positive to Pathologic Negative</vt:lpstr>
      <vt:lpstr>Conversion of Axillary Metastases:  FNA Positive to Pathologic Negative</vt:lpstr>
      <vt:lpstr>PowerPoint Presentation</vt:lpstr>
      <vt:lpstr>Axillary management after neoadjuvant chemotherapy</vt:lpstr>
      <vt:lpstr>Nodal FNA and Placement of Clip Marker When Metastatic Disease Identified </vt:lpstr>
      <vt:lpstr>Identification and removal of the clipped node with biopsy proven mets prior to chemo will increase accuracy of the SLN procedure after neoadjuvant chemo </vt:lpstr>
      <vt:lpstr>Prospective Registry of Breast Cancer Patients with Axillary Nodal Metastases Identified During Ultrasound Staging at MD Anderson Cancer Center: Protocol 11-1087</vt:lpstr>
      <vt:lpstr>Prospective Registry of Breast Cancer Patients with Axillary Nodal Metastases Identified During Ultrasound Staging at MD Anderson Cancer Center: Protocol 11-1087</vt:lpstr>
      <vt:lpstr>I125 seed Technical Success with SLND </vt:lpstr>
      <vt:lpstr>MD Anderson Experience with TAD</vt:lpstr>
      <vt:lpstr> </vt:lpstr>
      <vt:lpstr>MD Anderson Experience with TAD</vt:lpstr>
      <vt:lpstr>Pathologic Evaluation of Clipped Node</vt:lpstr>
      <vt:lpstr>Patients Undergoing TAD</vt:lpstr>
      <vt:lpstr>PowerPoint Presentation</vt:lpstr>
      <vt:lpstr>How often are residual nodes positive when SLN/Clip Node Positive?</vt:lpstr>
      <vt:lpstr>PowerPoint Presentation</vt:lpstr>
      <vt:lpstr>Oncological Outcomes Following Sentinel Lymph Node Biopsy (SLNB) or Targeted Axillary Dissection (TAD) in Breast Cancer Patients Downstaging From Node Positive to Node Negative with Neoadjuvant Chemotherapy</vt:lpstr>
      <vt:lpstr>Oncological Outcomes Following Sentinel Lymph Node Biopsy (SLNB) or Targeted Axillary Dissection (TAD) in Breast Cancer Patients Downstaging From Node Positive to Node Negative with Neoadjuvant Chemotherapy</vt:lpstr>
      <vt:lpstr>Pros and Cons of  Clipping Positive Lymph Nodes</vt:lpstr>
      <vt:lpstr>Targeted Axillary Dissection (TAD): Removal of Known Axillary Disease </vt:lpstr>
      <vt:lpstr>Diagnostic Accuracy of Surgical Axillary Staging After Neoadjuvant Systemic Therapy in Node-positive Breast Cancer: Systematic Review and Meta-analysis</vt:lpstr>
      <vt:lpstr>Summary Indications for Axillary Node Dissection:  </vt:lpstr>
      <vt:lpstr>The OPBC-05/EUBREAST-14R/ICARO study  Are nodal isolated tumor cells (ITCs) after neoadjuvant chemotherapy an indication for axillary dissection? </vt:lpstr>
      <vt:lpstr>Mitigating Lymphedema</vt:lpstr>
      <vt:lpstr>SLN Biopsy: Standard for Clinical Node Negative Disease USA 2005</vt:lpstr>
      <vt:lpstr>Axillary Lymph Node Dissection and Lymphedema</vt:lpstr>
      <vt:lpstr>Methods for surgical prevention of lymphedema</vt:lpstr>
      <vt:lpstr>PowerPoint Presentation</vt:lpstr>
      <vt:lpstr>ARM: Axillary Reverse Mapping</vt:lpstr>
      <vt:lpstr>PowerPoint Presentation</vt:lpstr>
      <vt:lpstr>PowerPoint Presentation</vt:lpstr>
      <vt:lpstr>PowerPoint Presentation</vt:lpstr>
      <vt:lpstr>PowerPoint Presentation</vt:lpstr>
      <vt:lpstr>PowerPoint Presentation</vt:lpstr>
      <vt:lpstr>PowerPoint Presentation</vt:lpstr>
      <vt:lpstr>A221702 Eligibility Criteria</vt:lpstr>
      <vt:lpstr>Mastectomy for cN0 axilla trial schema</vt:lpstr>
      <vt:lpstr>PowerPoint Presentation</vt:lpstr>
      <vt:lpstr>PowerPoint Presentation</vt:lpstr>
      <vt:lpstr>PowerPoint Presentation</vt:lpstr>
      <vt:lpstr>PowerPoint Presentation</vt:lpstr>
      <vt:lpstr>PowerPoint Presentation</vt:lpstr>
      <vt:lpstr>PowerPoint Presentation</vt:lpstr>
      <vt:lpstr>Evidence for Surgical Treatment of Lymphedema </vt:lpstr>
      <vt:lpstr>Ongoing challenges in axillary management</vt:lpstr>
      <vt:lpstr>Association of Axillary Dissection with Systemic Therapy in Patients with Clinically Node-Positive Breast Cancer Pre-planned substudy of TAXIS</vt:lpstr>
      <vt:lpstr>Ongoing challenges in axillary management</vt:lpstr>
      <vt:lpstr>PowerPoint Presentation</vt:lpstr>
    </vt:vector>
  </TitlesOfParts>
  <Company>MDACC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SOBO SLN</dc:title>
  <dc:creator>Henry M Kuerer, MD, PhD, FACS</dc:creator>
  <cp:lastModifiedBy>Susan Peck</cp:lastModifiedBy>
  <cp:revision>1033</cp:revision>
  <cp:lastPrinted>2002-03-06T17:35:12Z</cp:lastPrinted>
  <dcterms:created xsi:type="dcterms:W3CDTF">1999-09-21T23:41:21Z</dcterms:created>
  <dcterms:modified xsi:type="dcterms:W3CDTF">2025-11-06T13:52:51Z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