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9"/>
  </p:notesMasterIdLst>
  <p:sldIdLst>
    <p:sldId id="256" r:id="rId2"/>
    <p:sldId id="257" r:id="rId3"/>
    <p:sldId id="283" r:id="rId4"/>
    <p:sldId id="2147483632" r:id="rId5"/>
    <p:sldId id="275" r:id="rId6"/>
    <p:sldId id="2147483637" r:id="rId7"/>
    <p:sldId id="2147483642" r:id="rId8"/>
    <p:sldId id="258" r:id="rId9"/>
    <p:sldId id="2147483639" r:id="rId10"/>
    <p:sldId id="2147483641" r:id="rId11"/>
    <p:sldId id="2147483640" r:id="rId12"/>
    <p:sldId id="2147483644" r:id="rId13"/>
    <p:sldId id="276" r:id="rId14"/>
    <p:sldId id="2147474214" r:id="rId15"/>
    <p:sldId id="2147483646" r:id="rId16"/>
    <p:sldId id="2147483643" r:id="rId17"/>
    <p:sldId id="2147483647" r:id="rId18"/>
    <p:sldId id="263" r:id="rId19"/>
    <p:sldId id="269" r:id="rId20"/>
    <p:sldId id="259" r:id="rId21"/>
    <p:sldId id="262" r:id="rId22"/>
    <p:sldId id="260" r:id="rId23"/>
    <p:sldId id="2147479252" r:id="rId24"/>
    <p:sldId id="2147479253" r:id="rId25"/>
    <p:sldId id="264" r:id="rId26"/>
    <p:sldId id="265" r:id="rId27"/>
    <p:sldId id="266" r:id="rId28"/>
    <p:sldId id="2147471303" r:id="rId29"/>
    <p:sldId id="268" r:id="rId30"/>
    <p:sldId id="284" r:id="rId31"/>
    <p:sldId id="291" r:id="rId32"/>
    <p:sldId id="2147483194" r:id="rId33"/>
    <p:sldId id="285" r:id="rId34"/>
    <p:sldId id="286" r:id="rId35"/>
    <p:sldId id="287" r:id="rId36"/>
    <p:sldId id="2147471130" r:id="rId37"/>
    <p:sldId id="954" r:id="rId38"/>
    <p:sldId id="293" r:id="rId39"/>
    <p:sldId id="289" r:id="rId40"/>
    <p:sldId id="294" r:id="rId41"/>
    <p:sldId id="295" r:id="rId42"/>
    <p:sldId id="311" r:id="rId43"/>
    <p:sldId id="274" r:id="rId44"/>
    <p:sldId id="312" r:id="rId45"/>
    <p:sldId id="313" r:id="rId46"/>
    <p:sldId id="314" r:id="rId47"/>
    <p:sldId id="2147479216" r:id="rId48"/>
    <p:sldId id="315" r:id="rId49"/>
    <p:sldId id="317" r:id="rId50"/>
    <p:sldId id="433" r:id="rId51"/>
    <p:sldId id="368" r:id="rId52"/>
    <p:sldId id="316" r:id="rId53"/>
    <p:sldId id="318" r:id="rId54"/>
    <p:sldId id="278" r:id="rId55"/>
    <p:sldId id="267" r:id="rId56"/>
    <p:sldId id="310" r:id="rId57"/>
    <p:sldId id="2147483629" r:id="rId58"/>
    <p:sldId id="2147479222" r:id="rId59"/>
    <p:sldId id="290" r:id="rId60"/>
    <p:sldId id="2147479195" r:id="rId61"/>
    <p:sldId id="270" r:id="rId62"/>
    <p:sldId id="273" r:id="rId63"/>
    <p:sldId id="272" r:id="rId64"/>
    <p:sldId id="279" r:id="rId65"/>
    <p:sldId id="288" r:id="rId66"/>
    <p:sldId id="292" r:id="rId67"/>
    <p:sldId id="299" r:id="rId68"/>
    <p:sldId id="280" r:id="rId69"/>
    <p:sldId id="297" r:id="rId70"/>
    <p:sldId id="298" r:id="rId71"/>
    <p:sldId id="2147479220" r:id="rId72"/>
    <p:sldId id="296" r:id="rId73"/>
    <p:sldId id="277" r:id="rId74"/>
    <p:sldId id="2147472682" r:id="rId75"/>
    <p:sldId id="2147479271" r:id="rId76"/>
    <p:sldId id="2147479326" r:id="rId77"/>
    <p:sldId id="2147479223"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C868340-373F-1946-82F1-9E6EACBBBD26}">
          <p14:sldIdLst>
            <p14:sldId id="256"/>
            <p14:sldId id="257"/>
            <p14:sldId id="283"/>
            <p14:sldId id="2147483632"/>
            <p14:sldId id="275"/>
            <p14:sldId id="2147483637"/>
            <p14:sldId id="2147483642"/>
            <p14:sldId id="258"/>
            <p14:sldId id="2147483639"/>
            <p14:sldId id="2147483641"/>
            <p14:sldId id="2147483640"/>
            <p14:sldId id="2147483644"/>
            <p14:sldId id="276"/>
            <p14:sldId id="2147474214"/>
            <p14:sldId id="2147483646"/>
            <p14:sldId id="2147483643"/>
            <p14:sldId id="2147483647"/>
            <p14:sldId id="263"/>
            <p14:sldId id="269"/>
            <p14:sldId id="259"/>
            <p14:sldId id="262"/>
            <p14:sldId id="260"/>
            <p14:sldId id="2147479252"/>
            <p14:sldId id="2147479253"/>
            <p14:sldId id="264"/>
            <p14:sldId id="265"/>
            <p14:sldId id="266"/>
            <p14:sldId id="2147471303"/>
            <p14:sldId id="268"/>
            <p14:sldId id="284"/>
            <p14:sldId id="291"/>
            <p14:sldId id="2147483194"/>
            <p14:sldId id="285"/>
            <p14:sldId id="286"/>
            <p14:sldId id="287"/>
            <p14:sldId id="2147471130"/>
            <p14:sldId id="954"/>
            <p14:sldId id="293"/>
            <p14:sldId id="289"/>
            <p14:sldId id="294"/>
            <p14:sldId id="295"/>
            <p14:sldId id="311"/>
            <p14:sldId id="274"/>
            <p14:sldId id="312"/>
            <p14:sldId id="313"/>
            <p14:sldId id="314"/>
            <p14:sldId id="2147479216"/>
            <p14:sldId id="315"/>
            <p14:sldId id="317"/>
            <p14:sldId id="433"/>
            <p14:sldId id="368"/>
            <p14:sldId id="316"/>
            <p14:sldId id="318"/>
            <p14:sldId id="278"/>
            <p14:sldId id="267"/>
            <p14:sldId id="310"/>
            <p14:sldId id="2147483629"/>
            <p14:sldId id="2147479222"/>
            <p14:sldId id="290"/>
            <p14:sldId id="2147479195"/>
            <p14:sldId id="270"/>
            <p14:sldId id="273"/>
            <p14:sldId id="272"/>
            <p14:sldId id="279"/>
            <p14:sldId id="288"/>
            <p14:sldId id="292"/>
            <p14:sldId id="299"/>
            <p14:sldId id="280"/>
            <p14:sldId id="297"/>
            <p14:sldId id="298"/>
            <p14:sldId id="2147479220"/>
            <p14:sldId id="296"/>
            <p14:sldId id="277"/>
            <p14:sldId id="2147472682"/>
            <p14:sldId id="2147479271"/>
            <p14:sldId id="2147479326"/>
            <p14:sldId id="2147479223"/>
          </p14:sldIdLst>
        </p14:section>
      </p14:sectionLst>
    </p:ex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0000"/>
    <a:srgbClr val="9900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BD4B86-FCA0-47A1-A2D6-8193102B06CD}" v="10" dt="2025-11-07T23:35:47.5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03"/>
    <p:restoredTop sz="93197" autoAdjust="0"/>
  </p:normalViewPr>
  <p:slideViewPr>
    <p:cSldViewPr snapToGrid="0" snapToObjects="1" showGuides="1">
      <p:cViewPr varScale="1">
        <p:scale>
          <a:sx n="119" d="100"/>
          <a:sy n="119" d="100"/>
        </p:scale>
        <p:origin x="640" y="184"/>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E3DBC5-A589-104D-8909-DBDF79C7834D}" type="datetimeFigureOut">
              <a:rPr lang="en-US" smtClean="0"/>
              <a:t>11/7/25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A5B0D8-3C09-9342-91C3-2EE06930DC01}" type="slidenum">
              <a:rPr lang="en-US" smtClean="0"/>
              <a:t>‹#›</a:t>
            </a:fld>
            <a:endParaRPr lang="en-US"/>
          </a:p>
        </p:txBody>
      </p:sp>
    </p:spTree>
    <p:extLst>
      <p:ext uri="{BB962C8B-B14F-4D97-AF65-F5344CB8AC3E}">
        <p14:creationId xmlns:p14="http://schemas.microsoft.com/office/powerpoint/2010/main" val="3258895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45 minutes</a:t>
            </a:r>
          </a:p>
        </p:txBody>
      </p:sp>
      <p:sp>
        <p:nvSpPr>
          <p:cNvPr id="4" name="Slide Number Placeholder 3"/>
          <p:cNvSpPr>
            <a:spLocks noGrp="1"/>
          </p:cNvSpPr>
          <p:nvPr>
            <p:ph type="sldNum" sz="quarter" idx="5"/>
          </p:nvPr>
        </p:nvSpPr>
        <p:spPr/>
        <p:txBody>
          <a:bodyPr/>
          <a:lstStyle/>
          <a:p>
            <a:fld id="{6AA5B0D8-3C09-9342-91C3-2EE06930DC01}" type="slidenum">
              <a:rPr lang="en-US" smtClean="0"/>
              <a:t>1</a:t>
            </a:fld>
            <a:endParaRPr lang="en-US"/>
          </a:p>
        </p:txBody>
      </p:sp>
    </p:spTree>
    <p:extLst>
      <p:ext uri="{BB962C8B-B14F-4D97-AF65-F5344CB8AC3E}">
        <p14:creationId xmlns:p14="http://schemas.microsoft.com/office/powerpoint/2010/main" val="3076251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4A7C6-99E9-2517-9546-B811083FFF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43B68E-87C1-723A-6E5F-BB48E3EA96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414CF2-5598-15BB-F2A2-3EBC41A282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77A8C2-EFCE-44EA-C130-0A89160F8BF8}"/>
              </a:ext>
            </a:extLst>
          </p:cNvPr>
          <p:cNvSpPr>
            <a:spLocks noGrp="1"/>
          </p:cNvSpPr>
          <p:nvPr>
            <p:ph type="sldNum" sz="quarter" idx="5"/>
          </p:nvPr>
        </p:nvSpPr>
        <p:spPr/>
        <p:txBody>
          <a:bodyPr/>
          <a:lstStyle/>
          <a:p>
            <a:fld id="{6AA5B0D8-3C09-9342-91C3-2EE06930DC01}" type="slidenum">
              <a:rPr lang="en-US" smtClean="0"/>
              <a:t>11</a:t>
            </a:fld>
            <a:endParaRPr lang="en-US"/>
          </a:p>
        </p:txBody>
      </p:sp>
    </p:spTree>
    <p:extLst>
      <p:ext uri="{BB962C8B-B14F-4D97-AF65-F5344CB8AC3E}">
        <p14:creationId xmlns:p14="http://schemas.microsoft.com/office/powerpoint/2010/main" val="159954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E4016-5DFF-A9E8-5B4B-6D150812D2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BE0C66-3AAD-B9D8-1C5D-1C9C73EB5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6A7340-6506-3175-29B6-3EBB6DFEFB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07D62F-1731-ACC3-3DF5-CBE67BB04A18}"/>
              </a:ext>
            </a:extLst>
          </p:cNvPr>
          <p:cNvSpPr>
            <a:spLocks noGrp="1"/>
          </p:cNvSpPr>
          <p:nvPr>
            <p:ph type="sldNum" sz="quarter" idx="5"/>
          </p:nvPr>
        </p:nvSpPr>
        <p:spPr/>
        <p:txBody>
          <a:bodyPr/>
          <a:lstStyle/>
          <a:p>
            <a:fld id="{6AA5B0D8-3C09-9342-91C3-2EE06930DC01}" type="slidenum">
              <a:rPr lang="en-US" smtClean="0"/>
              <a:t>12</a:t>
            </a:fld>
            <a:endParaRPr lang="en-US"/>
          </a:p>
        </p:txBody>
      </p:sp>
    </p:spTree>
    <p:extLst>
      <p:ext uri="{BB962C8B-B14F-4D97-AF65-F5344CB8AC3E}">
        <p14:creationId xmlns:p14="http://schemas.microsoft.com/office/powerpoint/2010/main" val="483499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C2A66-0A74-1C79-8915-30D857264E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4DE890-BF14-DFF0-3650-B02BED2CCF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359DC6-B229-BA3A-2291-761AF45363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BB4FCC-1BC0-8B56-A9EC-E4F3D673F835}"/>
              </a:ext>
            </a:extLst>
          </p:cNvPr>
          <p:cNvSpPr>
            <a:spLocks noGrp="1"/>
          </p:cNvSpPr>
          <p:nvPr>
            <p:ph type="sldNum" sz="quarter" idx="5"/>
          </p:nvPr>
        </p:nvSpPr>
        <p:spPr/>
        <p:txBody>
          <a:bodyPr/>
          <a:lstStyle/>
          <a:p>
            <a:fld id="{6AA5B0D8-3C09-9342-91C3-2EE06930DC01}" type="slidenum">
              <a:rPr lang="en-US" smtClean="0"/>
              <a:t>13</a:t>
            </a:fld>
            <a:endParaRPr lang="en-US"/>
          </a:p>
        </p:txBody>
      </p:sp>
    </p:spTree>
    <p:extLst>
      <p:ext uri="{BB962C8B-B14F-4D97-AF65-F5344CB8AC3E}">
        <p14:creationId xmlns:p14="http://schemas.microsoft.com/office/powerpoint/2010/main" val="434363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76519-4169-BCCA-43CC-C20AF1165C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7C42D2-5952-17AD-7CF8-87F4B2F6C9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EF5D86-20D4-2FB0-3FC1-ADB4C61FBCA3}"/>
              </a:ext>
            </a:extLst>
          </p:cNvPr>
          <p:cNvSpPr>
            <a:spLocks noGrp="1"/>
          </p:cNvSpPr>
          <p:nvPr>
            <p:ph type="body" idx="1"/>
          </p:nvPr>
        </p:nvSpPr>
        <p:spPr/>
        <p:txBody>
          <a:bodyPr/>
          <a:lstStyle/>
          <a:p>
            <a:endParaRPr lang="en-US" dirty="0"/>
          </a:p>
          <a:p>
            <a:endParaRPr lang="en-US" dirty="0"/>
          </a:p>
          <a:p>
            <a:r>
              <a:rPr lang="en-US" sz="1200" b="1" dirty="0">
                <a:latin typeface="Calibri" panose="020F0502020204030204" pitchFamily="34" charset="0"/>
                <a:cs typeface="Calibri" panose="020F0502020204030204" pitchFamily="34" charset="0"/>
              </a:rPr>
              <a:t>Tumor antigen: </a:t>
            </a:r>
            <a:r>
              <a:rPr lang="en-US" sz="1200" dirty="0">
                <a:latin typeface="Calibri" panose="020F0502020204030204" pitchFamily="34" charset="0"/>
                <a:cs typeface="Calibri" panose="020F0502020204030204" pitchFamily="34" charset="0"/>
              </a:rPr>
              <a:t>Abundant in tumors, minimal in normal tissues; internalized upon ADC binding</a:t>
            </a:r>
          </a:p>
          <a:p>
            <a:r>
              <a:rPr lang="en-US" sz="1200" b="1" dirty="0">
                <a:latin typeface="Calibri" panose="020F0502020204030204" pitchFamily="34" charset="0"/>
                <a:cs typeface="Calibri" panose="020F0502020204030204" pitchFamily="34" charset="0"/>
              </a:rPr>
              <a:t>Antibody:</a:t>
            </a:r>
            <a:r>
              <a:rPr lang="en-US" sz="1200" dirty="0">
                <a:latin typeface="Calibri" panose="020F0502020204030204" pitchFamily="34" charset="0"/>
                <a:cs typeface="Calibri" panose="020F0502020204030204" pitchFamily="34" charset="0"/>
              </a:rPr>
              <a:t> High affinity and avidity for antigen; optimal pharmacokinetics; internalized</a:t>
            </a:r>
          </a:p>
          <a:p>
            <a:r>
              <a:rPr lang="en-US" sz="1200" b="1" dirty="0">
                <a:latin typeface="Calibri" panose="020F0502020204030204" pitchFamily="34" charset="0"/>
                <a:cs typeface="Calibri" panose="020F0502020204030204" pitchFamily="34" charset="0"/>
              </a:rPr>
              <a:t>Linker:</a:t>
            </a:r>
            <a:r>
              <a:rPr lang="en-US" sz="1200" dirty="0">
                <a:latin typeface="Calibri" panose="020F0502020204030204" pitchFamily="34" charset="0"/>
                <a:cs typeface="Calibri" panose="020F0502020204030204" pitchFamily="34" charset="0"/>
              </a:rPr>
              <a:t> Stable in plasma; efficient release of cytotoxic agent inside tumor cells</a:t>
            </a:r>
          </a:p>
          <a:p>
            <a:r>
              <a:rPr lang="en-US" sz="1200" b="1" dirty="0">
                <a:latin typeface="Calibri" panose="020F0502020204030204" pitchFamily="34" charset="0"/>
                <a:cs typeface="Calibri" panose="020F0502020204030204" pitchFamily="34" charset="0"/>
              </a:rPr>
              <a:t>Payload:</a:t>
            </a:r>
            <a:r>
              <a:rPr lang="en-US" sz="1200" dirty="0">
                <a:latin typeface="Calibri" panose="020F0502020204030204" pitchFamily="34" charset="0"/>
                <a:cs typeface="Calibri" panose="020F0502020204030204" pitchFamily="34" charset="0"/>
              </a:rPr>
              <a:t> Drug cytotoxic to targeted tumor cells; not hydrophobic; must be potent as limited number of molecules can be attached to antibody</a:t>
            </a:r>
          </a:p>
          <a:p>
            <a:endParaRPr lang="en-US" dirty="0"/>
          </a:p>
          <a:p>
            <a:endParaRPr lang="en-US" dirty="0"/>
          </a:p>
          <a:p>
            <a:endParaRPr lang="en-US" dirty="0"/>
          </a:p>
          <a:p>
            <a:r>
              <a:rPr lang="en-US" dirty="0"/>
              <a:t>ADCs are targeted cancer medicines that deliver cytotoxic chemotherapy (“payload”) to cancer cells via a linker attached to a monoclonal antibody that binds to a specific target expressed on cancer cells.</a:t>
            </a:r>
          </a:p>
          <a:p>
            <a:endParaRPr lang="en-US" dirty="0"/>
          </a:p>
          <a:p>
            <a:r>
              <a:rPr lang="en-US" sz="1200" b="1" kern="1200" dirty="0">
                <a:solidFill>
                  <a:schemeClr val="tx1"/>
                </a:solidFill>
                <a:effectLst/>
                <a:latin typeface="+mn-lt"/>
                <a:ea typeface="+mn-ea"/>
                <a:cs typeface="+mn-cs"/>
              </a:rPr>
              <a:t>SGN-LIV1A is an “antibody-drug conjugate.</a:t>
            </a:r>
            <a:r>
              <a:rPr lang="en-US" sz="1200" kern="1200" dirty="0">
                <a:solidFill>
                  <a:schemeClr val="tx1"/>
                </a:solidFill>
                <a:effectLst/>
                <a:latin typeface="+mn-lt"/>
                <a:ea typeface="+mn-ea"/>
                <a:cs typeface="+mn-cs"/>
              </a:rPr>
              <a:t>” It is comprised of an antibody (hLIV22) that binds to breast cancer cells which express (produce) the LIV1 protein, as well as a drug called </a:t>
            </a:r>
            <a:r>
              <a:rPr lang="en-US" sz="1200" b="1" kern="1200" dirty="0">
                <a:solidFill>
                  <a:schemeClr val="tx1"/>
                </a:solidFill>
                <a:effectLst/>
                <a:latin typeface="+mn-lt"/>
                <a:ea typeface="+mn-ea"/>
                <a:cs typeface="+mn-cs"/>
              </a:rPr>
              <a:t>monomethyl auristatin E (MMAE)</a:t>
            </a:r>
            <a:r>
              <a:rPr lang="en-US" sz="1200" kern="1200" dirty="0">
                <a:solidFill>
                  <a:schemeClr val="tx1"/>
                </a:solidFill>
                <a:effectLst/>
                <a:latin typeface="+mn-lt"/>
                <a:ea typeface="+mn-ea"/>
                <a:cs typeface="+mn-cs"/>
              </a:rPr>
              <a:t>, which kills cancer cells. Most types of metastatic breast cancer express the LIV1 protein</a:t>
            </a:r>
          </a:p>
          <a:p>
            <a:endParaRPr lang="en-US" sz="1200" kern="1200" dirty="0">
              <a:solidFill>
                <a:schemeClr val="tx1"/>
              </a:solidFill>
              <a:effectLst/>
              <a:latin typeface="+mn-lt"/>
              <a:ea typeface="+mn-ea"/>
              <a:cs typeface="+mn-cs"/>
            </a:endParaRPr>
          </a:p>
          <a:p>
            <a:pPr lvl="1">
              <a:spcBef>
                <a:spcPts val="600"/>
              </a:spcBef>
              <a:buClr>
                <a:schemeClr val="tx2"/>
              </a:buClr>
              <a:buFont typeface="Wingdings" panose="05000000000000000000" pitchFamily="2" charset="2"/>
              <a:buChar char="§"/>
            </a:pPr>
            <a:r>
              <a:rPr lang="en-US" sz="2000" b="1" dirty="0">
                <a:ea typeface="MS PGothic" charset="0"/>
              </a:rPr>
              <a:t>Ado-trastuzumab emtansine (TDM1)</a:t>
            </a:r>
          </a:p>
          <a:p>
            <a:pPr lvl="1">
              <a:spcBef>
                <a:spcPts val="600"/>
              </a:spcBef>
              <a:buClr>
                <a:schemeClr val="tx2"/>
              </a:buClr>
              <a:buFont typeface="Wingdings" panose="05000000000000000000" pitchFamily="2" charset="2"/>
              <a:buChar char="§"/>
            </a:pPr>
            <a:r>
              <a:rPr lang="en-US" sz="2000" b="1" dirty="0">
                <a:ea typeface="MS PGothic" charset="0"/>
              </a:rPr>
              <a:t>Trastuzumab </a:t>
            </a:r>
            <a:r>
              <a:rPr lang="en-US" sz="2000" b="1" dirty="0" err="1">
                <a:ea typeface="MS PGothic" charset="0"/>
              </a:rPr>
              <a:t>Deruxtecan</a:t>
            </a:r>
            <a:r>
              <a:rPr lang="en-US" sz="2000" b="1" dirty="0">
                <a:ea typeface="MS PGothic" charset="0"/>
              </a:rPr>
              <a:t> (DS-8201)</a:t>
            </a:r>
          </a:p>
          <a:p>
            <a:endParaRPr lang="en-US" dirty="0"/>
          </a:p>
        </p:txBody>
      </p:sp>
      <p:sp>
        <p:nvSpPr>
          <p:cNvPr id="4" name="Slide Number Placeholder 3">
            <a:extLst>
              <a:ext uri="{FF2B5EF4-FFF2-40B4-BE49-F238E27FC236}">
                <a16:creationId xmlns:a16="http://schemas.microsoft.com/office/drawing/2014/main" id="{DA5F64B0-9E3E-D054-4730-0F36EFC8994A}"/>
              </a:ext>
            </a:extLst>
          </p:cNvPr>
          <p:cNvSpPr>
            <a:spLocks noGrp="1"/>
          </p:cNvSpPr>
          <p:nvPr>
            <p:ph type="sldNum" sz="quarter" idx="5"/>
          </p:nvPr>
        </p:nvSpPr>
        <p:spPr/>
        <p:txBody>
          <a:bodyPr/>
          <a:lstStyle/>
          <a:p>
            <a:fld id="{4C423ECE-41DA-4727-9AD6-2AFD56C41A1A}" type="slidenum">
              <a:rPr lang="en-US" smtClean="0"/>
              <a:pPr/>
              <a:t>14</a:t>
            </a:fld>
            <a:endParaRPr lang="en-US"/>
          </a:p>
        </p:txBody>
      </p:sp>
    </p:spTree>
    <p:extLst>
      <p:ext uri="{BB962C8B-B14F-4D97-AF65-F5344CB8AC3E}">
        <p14:creationId xmlns:p14="http://schemas.microsoft.com/office/powerpoint/2010/main" val="8138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93F21-AC24-D42C-5084-57B1B76054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253209-6F7D-FD95-1C80-56F4BD22C0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CF94E9-9005-AF59-5508-F9F7919854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7B442E-9E59-66C0-55A5-2ABFA94E2F07}"/>
              </a:ext>
            </a:extLst>
          </p:cNvPr>
          <p:cNvSpPr>
            <a:spLocks noGrp="1"/>
          </p:cNvSpPr>
          <p:nvPr>
            <p:ph type="sldNum" sz="quarter" idx="5"/>
          </p:nvPr>
        </p:nvSpPr>
        <p:spPr/>
        <p:txBody>
          <a:bodyPr/>
          <a:lstStyle/>
          <a:p>
            <a:fld id="{6AA5B0D8-3C09-9342-91C3-2EE06930DC01}" type="slidenum">
              <a:rPr lang="en-US" smtClean="0"/>
              <a:t>15</a:t>
            </a:fld>
            <a:endParaRPr lang="en-US"/>
          </a:p>
        </p:txBody>
      </p:sp>
    </p:spTree>
    <p:extLst>
      <p:ext uri="{BB962C8B-B14F-4D97-AF65-F5344CB8AC3E}">
        <p14:creationId xmlns:p14="http://schemas.microsoft.com/office/powerpoint/2010/main" val="3401861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4163C-7210-2B3D-5066-F4A8BF5E1A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3843C7-A583-0691-C8E6-27FA33DD6F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33CD15-C26D-F1FB-9E3B-25D18B3EB7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3572DC-C884-D10C-CF67-50912D797365}"/>
              </a:ext>
            </a:extLst>
          </p:cNvPr>
          <p:cNvSpPr>
            <a:spLocks noGrp="1"/>
          </p:cNvSpPr>
          <p:nvPr>
            <p:ph type="sldNum" sz="quarter" idx="5"/>
          </p:nvPr>
        </p:nvSpPr>
        <p:spPr/>
        <p:txBody>
          <a:bodyPr/>
          <a:lstStyle/>
          <a:p>
            <a:fld id="{6AA5B0D8-3C09-9342-91C3-2EE06930DC01}" type="slidenum">
              <a:rPr lang="en-US" smtClean="0"/>
              <a:t>16</a:t>
            </a:fld>
            <a:endParaRPr lang="en-US"/>
          </a:p>
        </p:txBody>
      </p:sp>
    </p:spTree>
    <p:extLst>
      <p:ext uri="{BB962C8B-B14F-4D97-AF65-F5344CB8AC3E}">
        <p14:creationId xmlns:p14="http://schemas.microsoft.com/office/powerpoint/2010/main" val="545596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3D4C7-0530-712F-8457-0D156AEDAC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68F92-C525-D8B9-E40C-8E363A51D6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21134B-52D9-68F5-669F-8A0B9BB9D853}"/>
              </a:ext>
            </a:extLst>
          </p:cNvPr>
          <p:cNvSpPr>
            <a:spLocks noGrp="1"/>
          </p:cNvSpPr>
          <p:nvPr>
            <p:ph type="body" idx="1"/>
          </p:nvPr>
        </p:nvSpPr>
        <p:spPr/>
        <p:txBody>
          <a:bodyPr/>
          <a:lstStyle/>
          <a:p>
            <a:endParaRPr lang="en-US" b="0" dirty="0"/>
          </a:p>
        </p:txBody>
      </p:sp>
      <p:sp>
        <p:nvSpPr>
          <p:cNvPr id="4" name="Slide Number Placeholder 3">
            <a:extLst>
              <a:ext uri="{FF2B5EF4-FFF2-40B4-BE49-F238E27FC236}">
                <a16:creationId xmlns:a16="http://schemas.microsoft.com/office/drawing/2014/main" id="{0060E34B-AD5A-197F-E560-F5B633B5FFEB}"/>
              </a:ext>
            </a:extLst>
          </p:cNvPr>
          <p:cNvSpPr>
            <a:spLocks noGrp="1"/>
          </p:cNvSpPr>
          <p:nvPr>
            <p:ph type="sldNum" sz="quarter" idx="5"/>
          </p:nvPr>
        </p:nvSpPr>
        <p:spPr/>
        <p:txBody>
          <a:bodyPr/>
          <a:lstStyle/>
          <a:p>
            <a:pPr marL="0" marR="0" lvl="0" indent="0" algn="r" defTabSz="455810" rtl="0" eaLnBrk="1" fontAlgn="auto" latinLnBrk="0" hangingPunct="1">
              <a:lnSpc>
                <a:spcPct val="100000"/>
              </a:lnSpc>
              <a:spcBef>
                <a:spcPts val="0"/>
              </a:spcBef>
              <a:spcAft>
                <a:spcPts val="0"/>
              </a:spcAft>
              <a:buClrTx/>
              <a:buSzTx/>
              <a:buFontTx/>
              <a:buNone/>
              <a:tabLst/>
              <a:defRPr/>
            </a:pPr>
            <a:fld id="{7EAC583B-C177-4D56-B77D-87A9CB7AE8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581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250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0B002-0480-12E7-A2EE-B0802AA396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3C3FE8-327E-7C6B-57CA-44D420D53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AF4048-3EED-C6FF-BD7A-7A248B1A06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4A4312-EA21-C6D4-5666-184EDC6B5080}"/>
              </a:ext>
            </a:extLst>
          </p:cNvPr>
          <p:cNvSpPr>
            <a:spLocks noGrp="1"/>
          </p:cNvSpPr>
          <p:nvPr>
            <p:ph type="sldNum" sz="quarter" idx="5"/>
          </p:nvPr>
        </p:nvSpPr>
        <p:spPr/>
        <p:txBody>
          <a:bodyPr/>
          <a:lstStyle/>
          <a:p>
            <a:pPr marL="0" marR="0" lvl="0" indent="0" algn="r" defTabSz="455810" rtl="0" eaLnBrk="1" fontAlgn="auto" latinLnBrk="0" hangingPunct="1">
              <a:lnSpc>
                <a:spcPct val="100000"/>
              </a:lnSpc>
              <a:spcBef>
                <a:spcPts val="0"/>
              </a:spcBef>
              <a:spcAft>
                <a:spcPts val="0"/>
              </a:spcAft>
              <a:buClrTx/>
              <a:buSzTx/>
              <a:buFontTx/>
              <a:buNone/>
              <a:tabLst/>
              <a:defRPr/>
            </a:pPr>
            <a:fld id="{7EAC583B-C177-4D56-B77D-87A9CB7AE8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581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4617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E8688-1EF6-46B7-D61E-1AC053EA8F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5FA16C-70C3-D04F-7992-BA760C2215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DD2053-F3D5-53AF-7A34-9CDFB90A68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FA63EF-6FAE-E93C-D6E3-762695F65270}"/>
              </a:ext>
            </a:extLst>
          </p:cNvPr>
          <p:cNvSpPr>
            <a:spLocks noGrp="1"/>
          </p:cNvSpPr>
          <p:nvPr>
            <p:ph type="sldNum" sz="quarter" idx="5"/>
          </p:nvPr>
        </p:nvSpPr>
        <p:spPr/>
        <p:txBody>
          <a:bodyPr/>
          <a:lstStyle/>
          <a:p>
            <a:fld id="{276842E6-E018-8044-86F1-5C1146C0E2F8}" type="slidenum">
              <a:rPr lang="en-US" smtClean="0"/>
              <a:t>20</a:t>
            </a:fld>
            <a:endParaRPr lang="en-US"/>
          </a:p>
        </p:txBody>
      </p:sp>
    </p:spTree>
    <p:extLst>
      <p:ext uri="{BB962C8B-B14F-4D97-AF65-F5344CB8AC3E}">
        <p14:creationId xmlns:p14="http://schemas.microsoft.com/office/powerpoint/2010/main" val="484093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52506-43DD-2A9A-5D92-1B24C1449C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257EBC-164F-AD67-1A18-70ABB238C9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C32D6-E3F2-9579-4816-171C07A5B5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10C24A-4D18-CE02-23FA-2BCB03EE3448}"/>
              </a:ext>
            </a:extLst>
          </p:cNvPr>
          <p:cNvSpPr>
            <a:spLocks noGrp="1"/>
          </p:cNvSpPr>
          <p:nvPr>
            <p:ph type="sldNum" sz="quarter" idx="5"/>
          </p:nvPr>
        </p:nvSpPr>
        <p:spPr/>
        <p:txBody>
          <a:bodyPr/>
          <a:lstStyle/>
          <a:p>
            <a:fld id="{276842E6-E018-8044-86F1-5C1146C0E2F8}" type="slidenum">
              <a:rPr lang="en-US" smtClean="0"/>
              <a:t>21</a:t>
            </a:fld>
            <a:endParaRPr lang="en-US"/>
          </a:p>
        </p:txBody>
      </p:sp>
    </p:spTree>
    <p:extLst>
      <p:ext uri="{BB962C8B-B14F-4D97-AF65-F5344CB8AC3E}">
        <p14:creationId xmlns:p14="http://schemas.microsoft.com/office/powerpoint/2010/main" val="1463952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indent="-571500">
              <a:buClr>
                <a:srgbClr val="009BD9"/>
              </a:buClr>
              <a:buFont typeface="Arial" panose="020B0604020202020204" pitchFamily="34" charset="0"/>
              <a:buChar char="•"/>
            </a:pPr>
            <a:r>
              <a:rPr lang="en-US" b="1" dirty="0">
                <a:solidFill>
                  <a:srgbClr val="003353"/>
                </a:solidFill>
                <a:latin typeface="Arial" panose="020B0604020202020204" pitchFamily="34" charset="0"/>
                <a:cs typeface="Arial" panose="020B0604020202020204" pitchFamily="34" charset="0"/>
              </a:rPr>
              <a:t>Research to the Institution: </a:t>
            </a:r>
            <a:br>
              <a:rPr lang="en-US" dirty="0">
                <a:solidFill>
                  <a:srgbClr val="003353"/>
                </a:solidFill>
                <a:latin typeface="Arial" panose="020B0604020202020204" pitchFamily="34" charset="0"/>
                <a:cs typeface="Arial" panose="020B0604020202020204" pitchFamily="34" charset="0"/>
              </a:rPr>
            </a:br>
            <a:r>
              <a:rPr lang="en-US" b="0" dirty="0">
                <a:solidFill>
                  <a:srgbClr val="003353"/>
                </a:solidFill>
                <a:latin typeface="Arial" panose="020B0604020202020204" pitchFamily="34" charset="0"/>
                <a:cs typeface="Arial" panose="020B0604020202020204" pitchFamily="34" charset="0"/>
              </a:rPr>
              <a:t>AstraZeneca, Eisai, Incyte, </a:t>
            </a:r>
            <a:r>
              <a:rPr lang="en-US" b="0" dirty="0" err="1">
                <a:solidFill>
                  <a:srgbClr val="003353"/>
                </a:solidFill>
                <a:latin typeface="Arial" panose="020B0604020202020204" pitchFamily="34" charset="0"/>
                <a:cs typeface="Arial" panose="020B0604020202020204" pitchFamily="34" charset="0"/>
              </a:rPr>
              <a:t>Zentalis</a:t>
            </a:r>
            <a:r>
              <a:rPr lang="en-US" b="0" dirty="0">
                <a:solidFill>
                  <a:srgbClr val="003353"/>
                </a:solidFill>
                <a:latin typeface="Arial" panose="020B0604020202020204" pitchFamily="34" charset="0"/>
                <a:cs typeface="Arial" panose="020B0604020202020204" pitchFamily="34" charset="0"/>
              </a:rPr>
              <a:t>, Merck, Gilead, </a:t>
            </a:r>
            <a:r>
              <a:rPr lang="en-US" b="0" dirty="0" err="1">
                <a:solidFill>
                  <a:srgbClr val="003353"/>
                </a:solidFill>
                <a:latin typeface="Arial" panose="020B0604020202020204" pitchFamily="34" charset="0"/>
                <a:cs typeface="Arial" panose="020B0604020202020204" pitchFamily="34" charset="0"/>
              </a:rPr>
              <a:t>Ideaya</a:t>
            </a:r>
            <a:br>
              <a:rPr lang="en-US" b="0" dirty="0">
                <a:solidFill>
                  <a:srgbClr val="003353"/>
                </a:solidFill>
                <a:latin typeface="Arial" panose="020B0604020202020204" pitchFamily="34" charset="0"/>
                <a:cs typeface="Arial" panose="020B0604020202020204" pitchFamily="34" charset="0"/>
              </a:rPr>
            </a:br>
            <a:endParaRPr lang="en-US" b="0" dirty="0">
              <a:solidFill>
                <a:srgbClr val="003353"/>
              </a:solidFill>
              <a:latin typeface="Arial" panose="020B0604020202020204" pitchFamily="34" charset="0"/>
              <a:cs typeface="Arial" panose="020B0604020202020204" pitchFamily="34" charset="0"/>
            </a:endParaRPr>
          </a:p>
          <a:p>
            <a:pPr marL="571500" indent="-571500">
              <a:buClr>
                <a:srgbClr val="009BD9"/>
              </a:buClr>
              <a:buFont typeface="Arial" panose="020B0604020202020204" pitchFamily="34" charset="0"/>
              <a:buChar char="•"/>
            </a:pPr>
            <a:r>
              <a:rPr lang="en-US" b="1" dirty="0">
                <a:solidFill>
                  <a:srgbClr val="003353"/>
                </a:solidFill>
                <a:latin typeface="Arial" panose="020B0604020202020204" pitchFamily="34" charset="0"/>
                <a:cs typeface="Arial" panose="020B0604020202020204" pitchFamily="34" charset="0"/>
              </a:rPr>
              <a:t>Consulting/Advisory Role: </a:t>
            </a:r>
            <a:br>
              <a:rPr lang="en-US" dirty="0">
                <a:solidFill>
                  <a:srgbClr val="003353"/>
                </a:solidFill>
                <a:latin typeface="Arial" panose="020B0604020202020204" pitchFamily="34" charset="0"/>
                <a:cs typeface="Arial" panose="020B0604020202020204" pitchFamily="34" charset="0"/>
              </a:rPr>
            </a:br>
            <a:r>
              <a:rPr lang="en-US" b="0" dirty="0">
                <a:solidFill>
                  <a:srgbClr val="003353"/>
                </a:solidFill>
                <a:latin typeface="Arial" panose="020B0604020202020204" pitchFamily="34" charset="0"/>
                <a:cs typeface="Arial" panose="020B0604020202020204" pitchFamily="34" charset="0"/>
              </a:rPr>
              <a:t>AstraZeneca, Pfizer, Daiichi Sankyo, Eli Lilly</a:t>
            </a:r>
            <a:endParaRPr lang="en-US" dirty="0"/>
          </a:p>
        </p:txBody>
      </p:sp>
      <p:sp>
        <p:nvSpPr>
          <p:cNvPr id="4" name="Slide Number Placeholder 3"/>
          <p:cNvSpPr>
            <a:spLocks noGrp="1"/>
          </p:cNvSpPr>
          <p:nvPr>
            <p:ph type="sldNum" sz="quarter" idx="5"/>
          </p:nvPr>
        </p:nvSpPr>
        <p:spPr/>
        <p:txBody>
          <a:bodyPr/>
          <a:lstStyle/>
          <a:p>
            <a:fld id="{6AA5B0D8-3C09-9342-91C3-2EE06930DC01}" type="slidenum">
              <a:rPr lang="en-US" smtClean="0"/>
              <a:t>2</a:t>
            </a:fld>
            <a:endParaRPr lang="en-US"/>
          </a:p>
        </p:txBody>
      </p:sp>
    </p:spTree>
    <p:extLst>
      <p:ext uri="{BB962C8B-B14F-4D97-AF65-F5344CB8AC3E}">
        <p14:creationId xmlns:p14="http://schemas.microsoft.com/office/powerpoint/2010/main" val="2305623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F20B8-8B54-B482-EB6B-0A79D0840A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5AA765-7BEF-D7E8-D377-D7AC1671C9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C78430-AEE3-4C83-E2ED-C0D59174536D}"/>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Ther Adv Med Oncol</a:t>
            </a:r>
          </a:p>
          <a:p>
            <a:r>
              <a:rPr lang="en-US" sz="1200" kern="1200" dirty="0">
                <a:solidFill>
                  <a:schemeClr val="tx1"/>
                </a:solidFill>
                <a:effectLst/>
                <a:latin typeface="+mn-lt"/>
                <a:ea typeface="+mn-ea"/>
                <a:cs typeface="+mn-cs"/>
              </a:rPr>
              <a:t>2023,</a:t>
            </a:r>
          </a:p>
          <a:p>
            <a:endParaRPr lang="en-US" dirty="0"/>
          </a:p>
        </p:txBody>
      </p:sp>
      <p:sp>
        <p:nvSpPr>
          <p:cNvPr id="4" name="Slide Number Placeholder 3">
            <a:extLst>
              <a:ext uri="{FF2B5EF4-FFF2-40B4-BE49-F238E27FC236}">
                <a16:creationId xmlns:a16="http://schemas.microsoft.com/office/drawing/2014/main" id="{4790A082-1959-0074-7A47-4AB6094D6BEE}"/>
              </a:ext>
            </a:extLst>
          </p:cNvPr>
          <p:cNvSpPr>
            <a:spLocks noGrp="1"/>
          </p:cNvSpPr>
          <p:nvPr>
            <p:ph type="sldNum" sz="quarter" idx="5"/>
          </p:nvPr>
        </p:nvSpPr>
        <p:spPr/>
        <p:txBody>
          <a:bodyPr/>
          <a:lstStyle/>
          <a:p>
            <a:fld id="{276842E6-E018-8044-86F1-5C1146C0E2F8}" type="slidenum">
              <a:rPr lang="en-US" smtClean="0"/>
              <a:t>22</a:t>
            </a:fld>
            <a:endParaRPr lang="en-US"/>
          </a:p>
        </p:txBody>
      </p:sp>
    </p:spTree>
    <p:extLst>
      <p:ext uri="{BB962C8B-B14F-4D97-AF65-F5344CB8AC3E}">
        <p14:creationId xmlns:p14="http://schemas.microsoft.com/office/powerpoint/2010/main" val="2884015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5356-47C6-0D31-5675-E0EF82931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E7EB6E-7B38-FB47-8B4E-B3E6845C41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E13F96-44FE-24E1-FF0A-C40A81ED88AE}"/>
              </a:ext>
            </a:extLst>
          </p:cNvPr>
          <p:cNvSpPr>
            <a:spLocks noGrp="1"/>
          </p:cNvSpPr>
          <p:nvPr>
            <p:ph type="body" idx="1"/>
          </p:nvPr>
        </p:nvSpPr>
        <p:spPr>
          <a:xfrm>
            <a:off x="685800" y="4400549"/>
            <a:ext cx="5890364" cy="4417773"/>
          </a:xfrm>
        </p:spPr>
        <p:txBody>
          <a:bodyPr/>
          <a:lstStyle/>
          <a:p>
            <a:endParaRPr lang="en-US" dirty="0"/>
          </a:p>
        </p:txBody>
      </p:sp>
      <p:sp>
        <p:nvSpPr>
          <p:cNvPr id="4" name="Slide Number Placeholder 3">
            <a:extLst>
              <a:ext uri="{FF2B5EF4-FFF2-40B4-BE49-F238E27FC236}">
                <a16:creationId xmlns:a16="http://schemas.microsoft.com/office/drawing/2014/main" id="{615942A0-38DB-0640-C52E-69B912F096DD}"/>
              </a:ext>
            </a:extLst>
          </p:cNvPr>
          <p:cNvSpPr>
            <a:spLocks noGrp="1"/>
          </p:cNvSpPr>
          <p:nvPr>
            <p:ph type="sldNum" sz="quarter" idx="5"/>
          </p:nvPr>
        </p:nvSpPr>
        <p:spPr/>
        <p:txBody>
          <a:bodyPr/>
          <a:lstStyle/>
          <a:p>
            <a:fld id="{1884C6FD-7727-4515-94DA-64DB4CB5A153}" type="slidenum">
              <a:rPr lang="en-US" smtClean="0"/>
              <a:t>24</a:t>
            </a:fld>
            <a:endParaRPr lang="en-US" dirty="0"/>
          </a:p>
        </p:txBody>
      </p:sp>
    </p:spTree>
    <p:extLst>
      <p:ext uri="{BB962C8B-B14F-4D97-AF65-F5344CB8AC3E}">
        <p14:creationId xmlns:p14="http://schemas.microsoft.com/office/powerpoint/2010/main" val="4207558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32878-DB06-8EE5-20AA-AA385350BF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4AFFC9-9C3D-5736-094C-B546C1B938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79BBC1-C984-F55D-99DF-71A09E6827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C2464A-DCE2-AFFF-54F2-D3E8DB2CD2E3}"/>
              </a:ext>
            </a:extLst>
          </p:cNvPr>
          <p:cNvSpPr>
            <a:spLocks noGrp="1"/>
          </p:cNvSpPr>
          <p:nvPr>
            <p:ph type="sldNum" sz="quarter" idx="5"/>
          </p:nvPr>
        </p:nvSpPr>
        <p:spPr/>
        <p:txBody>
          <a:bodyPr/>
          <a:lstStyle/>
          <a:p>
            <a:fld id="{D14D9E9D-93A9-4E6A-8E42-DC0055A8528E}" type="slidenum">
              <a:rPr lang="en-US" smtClean="0"/>
              <a:t>25</a:t>
            </a:fld>
            <a:endParaRPr lang="en-US"/>
          </a:p>
        </p:txBody>
      </p:sp>
    </p:spTree>
    <p:extLst>
      <p:ext uri="{BB962C8B-B14F-4D97-AF65-F5344CB8AC3E}">
        <p14:creationId xmlns:p14="http://schemas.microsoft.com/office/powerpoint/2010/main" val="1759399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57BB3-87B9-EF66-FE71-AE0C0E060D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6F96D2-1834-C757-6747-3433FCC59E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518DA8-37B7-D191-D1BF-5482D2E7680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607262-8CBD-E790-F698-3F124AAD202A}"/>
              </a:ext>
            </a:extLst>
          </p:cNvPr>
          <p:cNvSpPr>
            <a:spLocks noGrp="1"/>
          </p:cNvSpPr>
          <p:nvPr>
            <p:ph type="sldNum" sz="quarter" idx="5"/>
          </p:nvPr>
        </p:nvSpPr>
        <p:spPr/>
        <p:txBody>
          <a:bodyPr/>
          <a:lstStyle/>
          <a:p>
            <a:fld id="{D14D9E9D-93A9-4E6A-8E42-DC0055A8528E}" type="slidenum">
              <a:rPr lang="en-US" smtClean="0"/>
              <a:t>26</a:t>
            </a:fld>
            <a:endParaRPr lang="en-US"/>
          </a:p>
        </p:txBody>
      </p:sp>
    </p:spTree>
    <p:extLst>
      <p:ext uri="{BB962C8B-B14F-4D97-AF65-F5344CB8AC3E}">
        <p14:creationId xmlns:p14="http://schemas.microsoft.com/office/powerpoint/2010/main" val="1740106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54ECD-E867-302E-350A-2674B7A45E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3F514A-665E-9F8D-7F18-CC190FD6F4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B6868-F7F2-77A8-B20D-134862E88A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C0D080-8158-4E6F-74A1-DAF5822AEFC8}"/>
              </a:ext>
            </a:extLst>
          </p:cNvPr>
          <p:cNvSpPr>
            <a:spLocks noGrp="1"/>
          </p:cNvSpPr>
          <p:nvPr>
            <p:ph type="sldNum" sz="quarter" idx="5"/>
          </p:nvPr>
        </p:nvSpPr>
        <p:spPr/>
        <p:txBody>
          <a:bodyPr/>
          <a:lstStyle/>
          <a:p>
            <a:fld id="{D14D9E9D-93A9-4E6A-8E42-DC0055A8528E}" type="slidenum">
              <a:rPr lang="en-US" smtClean="0"/>
              <a:t>27</a:t>
            </a:fld>
            <a:endParaRPr lang="en-US"/>
          </a:p>
        </p:txBody>
      </p:sp>
    </p:spTree>
    <p:extLst>
      <p:ext uri="{BB962C8B-B14F-4D97-AF65-F5344CB8AC3E}">
        <p14:creationId xmlns:p14="http://schemas.microsoft.com/office/powerpoint/2010/main" val="24478921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2014A-A6B0-0982-C4F6-C8BEA35189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B32857-8937-3369-24DD-BF30B700B1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E65A31-D9DD-5A91-2182-1A36133E81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0AC460-5636-6A52-A09F-4F9FD8836FC8}"/>
              </a:ext>
            </a:extLst>
          </p:cNvPr>
          <p:cNvSpPr>
            <a:spLocks noGrp="1"/>
          </p:cNvSpPr>
          <p:nvPr>
            <p:ph type="sldNum" sz="quarter" idx="5"/>
          </p:nvPr>
        </p:nvSpPr>
        <p:spPr/>
        <p:txBody>
          <a:bodyPr/>
          <a:lstStyle/>
          <a:p>
            <a:fld id="{C821817D-96F8-8C46-98A9-E1A0F45D98C6}" type="slidenum">
              <a:rPr lang="en-US" smtClean="0"/>
              <a:t>29</a:t>
            </a:fld>
            <a:endParaRPr lang="en-US"/>
          </a:p>
        </p:txBody>
      </p:sp>
    </p:spTree>
    <p:extLst>
      <p:ext uri="{BB962C8B-B14F-4D97-AF65-F5344CB8AC3E}">
        <p14:creationId xmlns:p14="http://schemas.microsoft.com/office/powerpoint/2010/main" val="3922606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DB67C-6C3E-DE82-508D-ED647498C3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5AE9E0-507B-145E-5D7B-595C0A5205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412F0A-4CFC-614D-6B6B-9969803DEFD3}"/>
              </a:ext>
            </a:extLst>
          </p:cNvPr>
          <p:cNvSpPr>
            <a:spLocks noGrp="1"/>
          </p:cNvSpPr>
          <p:nvPr>
            <p:ph type="body" idx="1"/>
          </p:nvPr>
        </p:nvSpPr>
        <p:spPr/>
        <p:txBody>
          <a:bodyPr/>
          <a:lstStyle/>
          <a:p>
            <a:pPr marL="571500" marR="0" lvl="0" indent="-571500" algn="l" defTabSz="914400" rtl="0" eaLnBrk="1" fontAlgn="auto" latinLnBrk="0" hangingPunct="1">
              <a:lnSpc>
                <a:spcPct val="100000"/>
              </a:lnSpc>
              <a:spcBef>
                <a:spcPts val="0"/>
              </a:spcBef>
              <a:spcAft>
                <a:spcPts val="0"/>
              </a:spcAft>
              <a:buClr>
                <a:srgbClr val="009BD9"/>
              </a:buClr>
              <a:buSzTx/>
              <a:buFont typeface="Arial" panose="020B0604020202020204" pitchFamily="34" charset="0"/>
              <a:buChar char="•"/>
              <a:tabLst/>
              <a:defRPr/>
            </a:pPr>
            <a:r>
              <a:rPr lang="en-US" dirty="0"/>
              <a:t>Triple Negative Breast Cancer: still an area of unmet need</a:t>
            </a:r>
          </a:p>
          <a:p>
            <a:pPr marL="571500" indent="-571500">
              <a:buClr>
                <a:srgbClr val="009BD9"/>
              </a:buClr>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DD4F3673-85C3-10E7-D70E-DABA11ECDECA}"/>
              </a:ext>
            </a:extLst>
          </p:cNvPr>
          <p:cNvSpPr>
            <a:spLocks noGrp="1"/>
          </p:cNvSpPr>
          <p:nvPr>
            <p:ph type="sldNum" sz="quarter" idx="5"/>
          </p:nvPr>
        </p:nvSpPr>
        <p:spPr/>
        <p:txBody>
          <a:bodyPr/>
          <a:lstStyle/>
          <a:p>
            <a:fld id="{6AA5B0D8-3C09-9342-91C3-2EE06930DC01}" type="slidenum">
              <a:rPr lang="en-US" smtClean="0"/>
              <a:t>30</a:t>
            </a:fld>
            <a:endParaRPr lang="en-US"/>
          </a:p>
        </p:txBody>
      </p:sp>
    </p:spTree>
    <p:extLst>
      <p:ext uri="{BB962C8B-B14F-4D97-AF65-F5344CB8AC3E}">
        <p14:creationId xmlns:p14="http://schemas.microsoft.com/office/powerpoint/2010/main" val="1467078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F0C7F-D607-FE9D-5066-E5107F41B0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274E1A-A9DA-8359-CB9E-872D34592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010A76-D918-0F08-DD8B-0FB82AEC4FD9}"/>
              </a:ext>
            </a:extLst>
          </p:cNvPr>
          <p:cNvSpPr>
            <a:spLocks noGrp="1"/>
          </p:cNvSpPr>
          <p:nvPr>
            <p:ph type="body" idx="1"/>
          </p:nvPr>
        </p:nvSpPr>
        <p:spPr/>
        <p:txBody>
          <a:bodyPr/>
          <a:lstStyle/>
          <a:p>
            <a:pPr marL="571500" marR="0" lvl="0" indent="-571500" algn="l" defTabSz="914400" rtl="0" eaLnBrk="1" fontAlgn="auto" latinLnBrk="0" hangingPunct="1">
              <a:lnSpc>
                <a:spcPct val="100000"/>
              </a:lnSpc>
              <a:spcBef>
                <a:spcPts val="0"/>
              </a:spcBef>
              <a:spcAft>
                <a:spcPts val="0"/>
              </a:spcAft>
              <a:buClr>
                <a:srgbClr val="009BD9"/>
              </a:buClr>
              <a:buSzTx/>
              <a:buFont typeface="Arial" panose="020B0604020202020204" pitchFamily="34" charset="0"/>
              <a:buChar char="•"/>
              <a:tabLst/>
              <a:defRPr/>
            </a:pPr>
            <a:r>
              <a:rPr lang="en-US" dirty="0"/>
              <a:t>Triple Negative Breast Cancer: still an area of unmet need</a:t>
            </a:r>
          </a:p>
          <a:p>
            <a:pPr marL="571500" indent="-571500">
              <a:buClr>
                <a:srgbClr val="009BD9"/>
              </a:buClr>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0A05E802-BA5A-C5E3-BC8F-D51B97FD28DC}"/>
              </a:ext>
            </a:extLst>
          </p:cNvPr>
          <p:cNvSpPr>
            <a:spLocks noGrp="1"/>
          </p:cNvSpPr>
          <p:nvPr>
            <p:ph type="sldNum" sz="quarter" idx="5"/>
          </p:nvPr>
        </p:nvSpPr>
        <p:spPr/>
        <p:txBody>
          <a:bodyPr/>
          <a:lstStyle/>
          <a:p>
            <a:fld id="{6AA5B0D8-3C09-9342-91C3-2EE06930DC01}" type="slidenum">
              <a:rPr lang="en-US" smtClean="0"/>
              <a:t>31</a:t>
            </a:fld>
            <a:endParaRPr lang="en-US"/>
          </a:p>
        </p:txBody>
      </p:sp>
    </p:spTree>
    <p:extLst>
      <p:ext uri="{BB962C8B-B14F-4D97-AF65-F5344CB8AC3E}">
        <p14:creationId xmlns:p14="http://schemas.microsoft.com/office/powerpoint/2010/main" val="30938032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003352"/>
                </a:solidFill>
                <a:latin typeface="Arial" panose="020B0604020202020204" pitchFamily="34" charset="0"/>
                <a:cs typeface="Arial" panose="020B0604020202020204" pitchFamily="34" charset="0"/>
              </a:rPr>
              <a:t>Adding Pembrolizumab to SG Improves Outcomes in 1L PD-L1+ </a:t>
            </a:r>
            <a:r>
              <a:rPr lang="en-US" sz="1200" b="1" dirty="0" err="1">
                <a:solidFill>
                  <a:srgbClr val="003352"/>
                </a:solidFill>
                <a:latin typeface="Arial" panose="020B0604020202020204" pitchFamily="34" charset="0"/>
                <a:cs typeface="Arial" panose="020B0604020202020204" pitchFamily="34" charset="0"/>
              </a:rPr>
              <a:t>mTNBC</a:t>
            </a:r>
            <a:endParaRPr lang="en-US" dirty="0"/>
          </a:p>
        </p:txBody>
      </p:sp>
      <p:sp>
        <p:nvSpPr>
          <p:cNvPr id="4" name="Slide Number Placeholder 3"/>
          <p:cNvSpPr>
            <a:spLocks noGrp="1"/>
          </p:cNvSpPr>
          <p:nvPr>
            <p:ph type="sldNum" sz="quarter" idx="5"/>
          </p:nvPr>
        </p:nvSpPr>
        <p:spPr/>
        <p:txBody>
          <a:bodyPr/>
          <a:lstStyle/>
          <a:p>
            <a:fld id="{6AA5B0D8-3C09-9342-91C3-2EE06930DC01}" type="slidenum">
              <a:rPr lang="en-US" smtClean="0"/>
              <a:t>33</a:t>
            </a:fld>
            <a:endParaRPr lang="en-US"/>
          </a:p>
        </p:txBody>
      </p:sp>
    </p:spTree>
    <p:extLst>
      <p:ext uri="{BB962C8B-B14F-4D97-AF65-F5344CB8AC3E}">
        <p14:creationId xmlns:p14="http://schemas.microsoft.com/office/powerpoint/2010/main" val="15364193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1D53C-A00B-BDCE-B06F-FC4880447F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85CAB-9591-3D10-42FE-220540147A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46B7D8-84DC-54A2-6A92-7168778DDA62}"/>
              </a:ext>
            </a:extLst>
          </p:cNvPr>
          <p:cNvSpPr>
            <a:spLocks noGrp="1"/>
          </p:cNvSpPr>
          <p:nvPr>
            <p:ph type="body" idx="1"/>
          </p:nvPr>
        </p:nvSpPr>
        <p:spPr/>
        <p:txBody>
          <a:bodyPr/>
          <a:lstStyle/>
          <a:p>
            <a:r>
              <a:rPr lang="en-US" sz="1200" b="1" dirty="0">
                <a:solidFill>
                  <a:srgbClr val="003352"/>
                </a:solidFill>
                <a:latin typeface="Arial" panose="020B0604020202020204" pitchFamily="34" charset="0"/>
                <a:cs typeface="Arial" panose="020B0604020202020204" pitchFamily="34" charset="0"/>
              </a:rPr>
              <a:t>Adding Pembrolizumab to SG Improves Outcomes in 1L PD-L1+ </a:t>
            </a:r>
            <a:r>
              <a:rPr lang="en-US" sz="1200" b="1" dirty="0" err="1">
                <a:solidFill>
                  <a:srgbClr val="003352"/>
                </a:solidFill>
                <a:latin typeface="Arial" panose="020B0604020202020204" pitchFamily="34" charset="0"/>
                <a:cs typeface="Arial" panose="020B0604020202020204" pitchFamily="34" charset="0"/>
              </a:rPr>
              <a:t>mTNBC</a:t>
            </a:r>
            <a:endParaRPr lang="en-US" dirty="0"/>
          </a:p>
        </p:txBody>
      </p:sp>
      <p:sp>
        <p:nvSpPr>
          <p:cNvPr id="4" name="Slide Number Placeholder 3">
            <a:extLst>
              <a:ext uri="{FF2B5EF4-FFF2-40B4-BE49-F238E27FC236}">
                <a16:creationId xmlns:a16="http://schemas.microsoft.com/office/drawing/2014/main" id="{02318BCD-5D74-F260-7959-C4B298CF227F}"/>
              </a:ext>
            </a:extLst>
          </p:cNvPr>
          <p:cNvSpPr>
            <a:spLocks noGrp="1"/>
          </p:cNvSpPr>
          <p:nvPr>
            <p:ph type="sldNum" sz="quarter" idx="5"/>
          </p:nvPr>
        </p:nvSpPr>
        <p:spPr/>
        <p:txBody>
          <a:bodyPr/>
          <a:lstStyle/>
          <a:p>
            <a:fld id="{6AA5B0D8-3C09-9342-91C3-2EE06930DC01}" type="slidenum">
              <a:rPr lang="en-US" smtClean="0"/>
              <a:t>34</a:t>
            </a:fld>
            <a:endParaRPr lang="en-US"/>
          </a:p>
        </p:txBody>
      </p:sp>
    </p:spTree>
    <p:extLst>
      <p:ext uri="{BB962C8B-B14F-4D97-AF65-F5344CB8AC3E}">
        <p14:creationId xmlns:p14="http://schemas.microsoft.com/office/powerpoint/2010/main" val="1645667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13DD2-DB80-1BEB-8674-C1D20F3057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FBC3CE-DD55-E94B-F339-0D1A6684E6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56E91C-3445-70CD-AE1C-799A97EBC5B3}"/>
              </a:ext>
            </a:extLst>
          </p:cNvPr>
          <p:cNvSpPr>
            <a:spLocks noGrp="1"/>
          </p:cNvSpPr>
          <p:nvPr>
            <p:ph type="body" idx="1"/>
          </p:nvPr>
        </p:nvSpPr>
        <p:spPr/>
        <p:txBody>
          <a:bodyPr/>
          <a:lstStyle/>
          <a:p>
            <a:pPr marL="571500" marR="0" lvl="0" indent="-571500" algn="l" defTabSz="914400" rtl="0" eaLnBrk="1" fontAlgn="auto" latinLnBrk="0" hangingPunct="1">
              <a:lnSpc>
                <a:spcPct val="100000"/>
              </a:lnSpc>
              <a:spcBef>
                <a:spcPts val="0"/>
              </a:spcBef>
              <a:spcAft>
                <a:spcPts val="0"/>
              </a:spcAft>
              <a:buClr>
                <a:srgbClr val="009BD9"/>
              </a:buClr>
              <a:buSzTx/>
              <a:buFont typeface="Arial" panose="020B0604020202020204" pitchFamily="34" charset="0"/>
              <a:buChar char="•"/>
              <a:tabLst/>
              <a:defRPr/>
            </a:pPr>
            <a:r>
              <a:rPr lang="en-US" dirty="0"/>
              <a:t>Triple Negative Breast Cancer: still an area of unmet need</a:t>
            </a:r>
          </a:p>
          <a:p>
            <a:pPr marL="571500" indent="-571500">
              <a:buClr>
                <a:srgbClr val="009BD9"/>
              </a:buClr>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60F9E6B1-98CE-4ADD-A973-2B821991789B}"/>
              </a:ext>
            </a:extLst>
          </p:cNvPr>
          <p:cNvSpPr>
            <a:spLocks noGrp="1"/>
          </p:cNvSpPr>
          <p:nvPr>
            <p:ph type="sldNum" sz="quarter" idx="5"/>
          </p:nvPr>
        </p:nvSpPr>
        <p:spPr/>
        <p:txBody>
          <a:bodyPr/>
          <a:lstStyle/>
          <a:p>
            <a:fld id="{6AA5B0D8-3C09-9342-91C3-2EE06930DC01}" type="slidenum">
              <a:rPr lang="en-US" smtClean="0"/>
              <a:t>3</a:t>
            </a:fld>
            <a:endParaRPr lang="en-US"/>
          </a:p>
        </p:txBody>
      </p:sp>
    </p:spTree>
    <p:extLst>
      <p:ext uri="{BB962C8B-B14F-4D97-AF65-F5344CB8AC3E}">
        <p14:creationId xmlns:p14="http://schemas.microsoft.com/office/powerpoint/2010/main" val="20754356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AEFD9-0659-CED3-DE97-2561F1E217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2DAF9F-3243-EB8D-8CC5-D69A211A0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31E1F5-B793-E1E8-1687-E7CD90B0822B}"/>
              </a:ext>
            </a:extLst>
          </p:cNvPr>
          <p:cNvSpPr>
            <a:spLocks noGrp="1"/>
          </p:cNvSpPr>
          <p:nvPr>
            <p:ph type="body" idx="1"/>
          </p:nvPr>
        </p:nvSpPr>
        <p:spPr/>
        <p:txBody>
          <a:bodyPr/>
          <a:lstStyle/>
          <a:p>
            <a:endParaRPr lang="en-US" sz="1200" b="1" dirty="0">
              <a:solidFill>
                <a:srgbClr val="00335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ASCENT-04/KEYNOTE-D19 is the first randomized, phase 3 study to evaluate the efficacy and safety of an ADC/checkpoint inhibitor combination for first-line treatment of patients with PD-L1+</a:t>
            </a:r>
            <a:r>
              <a:rPr lang="en-US" sz="1200" baseline="30000" dirty="0"/>
              <a:t>a</a:t>
            </a:r>
            <a:r>
              <a:rPr lang="en-US" sz="1200" dirty="0"/>
              <a:t> </a:t>
            </a:r>
            <a:r>
              <a:rPr lang="en-US" sz="1200" dirty="0" err="1"/>
              <a:t>mTNBC</a:t>
            </a:r>
            <a:endParaRPr lang="en-US" sz="1200" dirty="0"/>
          </a:p>
          <a:p>
            <a:endParaRPr lang="en-US" dirty="0"/>
          </a:p>
        </p:txBody>
      </p:sp>
      <p:sp>
        <p:nvSpPr>
          <p:cNvPr id="4" name="Slide Number Placeholder 3">
            <a:extLst>
              <a:ext uri="{FF2B5EF4-FFF2-40B4-BE49-F238E27FC236}">
                <a16:creationId xmlns:a16="http://schemas.microsoft.com/office/drawing/2014/main" id="{6566643A-ED38-66C7-4F1E-26D00A59106C}"/>
              </a:ext>
            </a:extLst>
          </p:cNvPr>
          <p:cNvSpPr>
            <a:spLocks noGrp="1"/>
          </p:cNvSpPr>
          <p:nvPr>
            <p:ph type="sldNum" sz="quarter" idx="5"/>
          </p:nvPr>
        </p:nvSpPr>
        <p:spPr/>
        <p:txBody>
          <a:bodyPr/>
          <a:lstStyle/>
          <a:p>
            <a:fld id="{6AA5B0D8-3C09-9342-91C3-2EE06930DC01}" type="slidenum">
              <a:rPr lang="en-US" smtClean="0"/>
              <a:t>35</a:t>
            </a:fld>
            <a:endParaRPr lang="en-US"/>
          </a:p>
        </p:txBody>
      </p:sp>
    </p:spTree>
    <p:extLst>
      <p:ext uri="{BB962C8B-B14F-4D97-AF65-F5344CB8AC3E}">
        <p14:creationId xmlns:p14="http://schemas.microsoft.com/office/powerpoint/2010/main" val="38130844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99440-C755-B438-009F-B29E2B485A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394AC8-7A19-D941-154D-63D0903E09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83388E-37CB-7381-5F34-C5DE0EBB73A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Times New Roman" panose="02020603050405020304" pitchFamily="18" charset="0"/>
            </a:endParaRPr>
          </a:p>
        </p:txBody>
      </p:sp>
      <p:sp>
        <p:nvSpPr>
          <p:cNvPr id="4" name="Slide Number Placeholder 3">
            <a:extLst>
              <a:ext uri="{FF2B5EF4-FFF2-40B4-BE49-F238E27FC236}">
                <a16:creationId xmlns:a16="http://schemas.microsoft.com/office/drawing/2014/main" id="{43C21ACD-4759-13E4-C881-B0A2DE0209A2}"/>
              </a:ext>
            </a:extLst>
          </p:cNvPr>
          <p:cNvSpPr>
            <a:spLocks noGrp="1"/>
          </p:cNvSpPr>
          <p:nvPr>
            <p:ph type="sldNum" sz="quarter" idx="5"/>
          </p:nvPr>
        </p:nvSpPr>
        <p:spPr/>
        <p:txBody>
          <a:bodyPr/>
          <a:lstStyle/>
          <a:p>
            <a:fld id="{6AA8BF2A-3D00-4F40-BF17-6C41EFB173AC}" type="slidenum">
              <a:rPr lang="en-US" smtClean="0"/>
              <a:t>36</a:t>
            </a:fld>
            <a:endParaRPr lang="en-US"/>
          </a:p>
        </p:txBody>
      </p:sp>
    </p:spTree>
    <p:extLst>
      <p:ext uri="{BB962C8B-B14F-4D97-AF65-F5344CB8AC3E}">
        <p14:creationId xmlns:p14="http://schemas.microsoft.com/office/powerpoint/2010/main" val="40346159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07731"/>
            <a:r>
              <a:rPr lang="en-US" b="1" u="sng" dirty="0">
                <a:solidFill>
                  <a:prstClr val="black"/>
                </a:solidFill>
                <a:latin typeface="Calibri"/>
              </a:rPr>
              <a:t>Eligibility criteria:</a:t>
            </a:r>
          </a:p>
          <a:p>
            <a:pPr marL="285744" indent="-285744" defTabSz="607731">
              <a:buFont typeface="Arial" panose="020B0604020202020204" pitchFamily="34" charset="0"/>
              <a:buChar char="•"/>
            </a:pPr>
            <a:r>
              <a:rPr lang="en-US" dirty="0">
                <a:solidFill>
                  <a:prstClr val="black"/>
                </a:solidFill>
                <a:latin typeface="Calibri"/>
              </a:rPr>
              <a:t>Metastatic TNBC</a:t>
            </a:r>
          </a:p>
          <a:p>
            <a:pPr marL="285744" indent="-285744" defTabSz="607731">
              <a:buFont typeface="Arial" panose="020B0604020202020204" pitchFamily="34" charset="0"/>
              <a:buChar char="•"/>
            </a:pPr>
            <a:r>
              <a:rPr lang="en-US" dirty="0">
                <a:solidFill>
                  <a:prstClr val="black"/>
                </a:solidFill>
                <a:latin typeface="Calibri"/>
              </a:rPr>
              <a:t>No prior treatment for MBC</a:t>
            </a:r>
          </a:p>
          <a:p>
            <a:pPr marL="285744" indent="-285744" defTabSz="607731">
              <a:buFont typeface="Arial" panose="020B0604020202020204" pitchFamily="34" charset="0"/>
              <a:buChar char="•"/>
            </a:pPr>
            <a:r>
              <a:rPr lang="en-US" dirty="0">
                <a:solidFill>
                  <a:prstClr val="black"/>
                </a:solidFill>
                <a:latin typeface="Calibri"/>
              </a:rPr>
              <a:t>&gt; 12m DFI </a:t>
            </a:r>
          </a:p>
          <a:p>
            <a:pPr marL="285744" indent="-285744" defTabSz="607731">
              <a:buFont typeface="Arial" panose="020B0604020202020204" pitchFamily="34" charset="0"/>
              <a:buChar char="•"/>
            </a:pPr>
            <a:r>
              <a:rPr lang="en-US" dirty="0">
                <a:solidFill>
                  <a:prstClr val="black"/>
                </a:solidFill>
                <a:latin typeface="Calibri"/>
              </a:rPr>
              <a:t>Measurable disease</a:t>
            </a:r>
          </a:p>
          <a:p>
            <a:pPr marL="285744" indent="-285744" defTabSz="607731">
              <a:buFont typeface="Arial" panose="020B0604020202020204" pitchFamily="34" charset="0"/>
              <a:buChar char="•"/>
            </a:pPr>
            <a:r>
              <a:rPr lang="en-US" dirty="0">
                <a:solidFill>
                  <a:prstClr val="black"/>
                </a:solidFill>
                <a:latin typeface="Calibri"/>
              </a:rPr>
              <a:t>Normal organ function and no contraindication to IO</a:t>
            </a:r>
          </a:p>
          <a:p>
            <a:pPr marL="285744" indent="-285744" defTabSz="607731">
              <a:buFont typeface="Arial" panose="020B0604020202020204" pitchFamily="34" charset="0"/>
              <a:buChar char="•"/>
            </a:pPr>
            <a:r>
              <a:rPr lang="en-US" dirty="0">
                <a:solidFill>
                  <a:prstClr val="black"/>
                </a:solidFill>
                <a:latin typeface="Calibri"/>
              </a:rPr>
              <a:t>For </a:t>
            </a:r>
            <a:r>
              <a:rPr lang="en-US" dirty="0" err="1">
                <a:solidFill>
                  <a:prstClr val="black"/>
                </a:solidFill>
                <a:latin typeface="Calibri"/>
              </a:rPr>
              <a:t>TDxd</a:t>
            </a:r>
            <a:r>
              <a:rPr lang="en-US" dirty="0">
                <a:solidFill>
                  <a:prstClr val="black"/>
                </a:solidFill>
                <a:latin typeface="Calibri"/>
              </a:rPr>
              <a:t> cohort: </a:t>
            </a:r>
          </a:p>
          <a:p>
            <a:pPr marL="742932" lvl="1" indent="-285744" defTabSz="607731">
              <a:buFont typeface="Arial" panose="020B0604020202020204" pitchFamily="34" charset="0"/>
              <a:buChar char="•"/>
            </a:pPr>
            <a:r>
              <a:rPr lang="en-US" dirty="0">
                <a:solidFill>
                  <a:prstClr val="black"/>
                </a:solidFill>
                <a:latin typeface="Calibri"/>
              </a:rPr>
              <a:t>HER2 low </a:t>
            </a:r>
          </a:p>
          <a:p>
            <a:pPr marL="742932" lvl="1" indent="-285744" defTabSz="607731">
              <a:buFont typeface="Arial" panose="020B0604020202020204" pitchFamily="34" charset="0"/>
              <a:buChar char="•"/>
            </a:pPr>
            <a:r>
              <a:rPr lang="en-US" dirty="0">
                <a:solidFill>
                  <a:prstClr val="black"/>
                </a:solidFill>
                <a:latin typeface="Calibri"/>
              </a:rPr>
              <a:t>No pulmonary disorders</a:t>
            </a:r>
          </a:p>
          <a:p>
            <a:endParaRPr lang="en-US" dirty="0"/>
          </a:p>
        </p:txBody>
      </p:sp>
      <p:sp>
        <p:nvSpPr>
          <p:cNvPr id="4" name="Slide Number Placeholder 3"/>
          <p:cNvSpPr>
            <a:spLocks noGrp="1"/>
          </p:cNvSpPr>
          <p:nvPr>
            <p:ph type="sldNum" sz="quarter" idx="5"/>
          </p:nvPr>
        </p:nvSpPr>
        <p:spPr/>
        <p:txBody>
          <a:bodyPr/>
          <a:lstStyle/>
          <a:p>
            <a:fld id="{30D05C9A-2B83-DF4E-AEDC-535D177F73AB}" type="slidenum">
              <a:rPr lang="en-US" smtClean="0"/>
              <a:t>37</a:t>
            </a:fld>
            <a:endParaRPr lang="en-US"/>
          </a:p>
        </p:txBody>
      </p:sp>
    </p:spTree>
    <p:extLst>
      <p:ext uri="{BB962C8B-B14F-4D97-AF65-F5344CB8AC3E}">
        <p14:creationId xmlns:p14="http://schemas.microsoft.com/office/powerpoint/2010/main" val="39486107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07731"/>
            <a:r>
              <a:rPr lang="en-US" dirty="0">
                <a:solidFill>
                  <a:prstClr val="black"/>
                </a:solidFill>
                <a:latin typeface="Calibri"/>
              </a:rPr>
              <a:t>Discontinuation due to AE = 6.6%</a:t>
            </a:r>
          </a:p>
          <a:p>
            <a:pPr defTabSz="607731"/>
            <a:endParaRPr lang="en-US" dirty="0">
              <a:solidFill>
                <a:prstClr val="black"/>
              </a:solidFill>
              <a:latin typeface="Calibri"/>
            </a:endParaRPr>
          </a:p>
          <a:p>
            <a:pPr defTabSz="607731"/>
            <a:r>
              <a:rPr lang="en-US" dirty="0">
                <a:solidFill>
                  <a:prstClr val="black"/>
                </a:solidFill>
                <a:latin typeface="Calibri"/>
              </a:rPr>
              <a:t>Common AEs of any grade include:</a:t>
            </a:r>
            <a:br>
              <a:rPr lang="en-US" dirty="0">
                <a:solidFill>
                  <a:prstClr val="black"/>
                </a:solidFill>
                <a:latin typeface="Calibri"/>
              </a:rPr>
            </a:br>
            <a:r>
              <a:rPr lang="en-US" dirty="0">
                <a:solidFill>
                  <a:prstClr val="black"/>
                </a:solidFill>
                <a:latin typeface="Calibri"/>
              </a:rPr>
              <a:t>Nausea 57%</a:t>
            </a:r>
          </a:p>
          <a:p>
            <a:pPr defTabSz="607731"/>
            <a:r>
              <a:rPr lang="en-US" dirty="0">
                <a:solidFill>
                  <a:prstClr val="black"/>
                </a:solidFill>
                <a:latin typeface="Calibri"/>
              </a:rPr>
              <a:t>Mucositis 56%</a:t>
            </a:r>
            <a:br>
              <a:rPr lang="en-US" dirty="0">
                <a:solidFill>
                  <a:prstClr val="black"/>
                </a:solidFill>
                <a:latin typeface="Calibri"/>
              </a:rPr>
            </a:br>
            <a:r>
              <a:rPr lang="en-US" dirty="0">
                <a:solidFill>
                  <a:prstClr val="black"/>
                </a:solidFill>
                <a:latin typeface="Calibri"/>
              </a:rPr>
              <a:t>Alopecia 45%  </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38</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063527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14679B"/>
                </a:solidFill>
                <a:latin typeface="Arial" panose="020B0604020202020204" pitchFamily="34" charset="0"/>
                <a:cs typeface="Arial" panose="020B0604020202020204" pitchFamily="34" charset="0"/>
              </a:rPr>
              <a:t>TROPION-Breast05: </a:t>
            </a:r>
            <a:r>
              <a:rPr lang="en-US" sz="1200" dirty="0">
                <a:solidFill>
                  <a:srgbClr val="14679B"/>
                </a:solidFill>
                <a:latin typeface="Arial" panose="020B0604020202020204" pitchFamily="34" charset="0"/>
                <a:cs typeface="Arial" panose="020B0604020202020204" pitchFamily="34" charset="0"/>
              </a:rPr>
              <a:t>Dato-</a:t>
            </a:r>
            <a:r>
              <a:rPr lang="en-US" sz="1200" dirty="0" err="1">
                <a:solidFill>
                  <a:srgbClr val="14679B"/>
                </a:solidFill>
                <a:latin typeface="Arial" panose="020B0604020202020204" pitchFamily="34" charset="0"/>
                <a:cs typeface="Arial" panose="020B0604020202020204" pitchFamily="34" charset="0"/>
              </a:rPr>
              <a:t>DXd</a:t>
            </a:r>
            <a:r>
              <a:rPr lang="en-US" sz="1200" dirty="0">
                <a:solidFill>
                  <a:srgbClr val="14679B"/>
                </a:solidFill>
                <a:latin typeface="Arial" panose="020B0604020202020204" pitchFamily="34" charset="0"/>
                <a:cs typeface="Arial" panose="020B0604020202020204" pitchFamily="34" charset="0"/>
              </a:rPr>
              <a:t> + Durvalumab vs. TPC + Pembrolizumab </a:t>
            </a:r>
            <a:br>
              <a:rPr lang="en-US" sz="1200" dirty="0">
                <a:solidFill>
                  <a:srgbClr val="14679B"/>
                </a:solidFill>
                <a:latin typeface="Arial" panose="020B0604020202020204" pitchFamily="34" charset="0"/>
                <a:cs typeface="Arial" panose="020B0604020202020204" pitchFamily="34" charset="0"/>
              </a:rPr>
            </a:br>
            <a:r>
              <a:rPr lang="en-US" sz="1200" dirty="0">
                <a:solidFill>
                  <a:srgbClr val="14679B"/>
                </a:solidFill>
                <a:latin typeface="Arial" panose="020B0604020202020204" pitchFamily="34" charset="0"/>
                <a:cs typeface="Arial" panose="020B0604020202020204" pitchFamily="34" charset="0"/>
              </a:rPr>
              <a:t>in 1L PD-L1+ </a:t>
            </a:r>
            <a:r>
              <a:rPr lang="en-US" sz="1200" dirty="0" err="1">
                <a:solidFill>
                  <a:srgbClr val="14679B"/>
                </a:solidFill>
                <a:latin typeface="Arial" panose="020B0604020202020204" pitchFamily="34" charset="0"/>
                <a:cs typeface="Arial" panose="020B0604020202020204" pitchFamily="34" charset="0"/>
              </a:rPr>
              <a:t>mTNBC</a:t>
            </a:r>
            <a:endParaRPr lang="en-US" sz="1200" dirty="0">
              <a:solidFill>
                <a:srgbClr val="14679B"/>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AA5B0D8-3C09-9342-91C3-2EE06930DC01}" type="slidenum">
              <a:rPr lang="en-US" smtClean="0"/>
              <a:t>39</a:t>
            </a:fld>
            <a:endParaRPr lang="en-US"/>
          </a:p>
        </p:txBody>
      </p:sp>
    </p:spTree>
    <p:extLst>
      <p:ext uri="{BB962C8B-B14F-4D97-AF65-F5344CB8AC3E}">
        <p14:creationId xmlns:p14="http://schemas.microsoft.com/office/powerpoint/2010/main" val="9022007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00943-232C-15C1-00E8-D400953B63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974BAB-82F1-8718-2944-239C9796A3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D26865-BAB7-88C4-278E-61D4FBE0CA04}"/>
              </a:ext>
            </a:extLst>
          </p:cNvPr>
          <p:cNvSpPr>
            <a:spLocks noGrp="1"/>
          </p:cNvSpPr>
          <p:nvPr>
            <p:ph type="body" idx="1"/>
          </p:nvPr>
        </p:nvSpPr>
        <p:spPr/>
        <p:txBody>
          <a:bodyPr/>
          <a:lstStyle/>
          <a:p>
            <a:pPr marL="571500" marR="0" lvl="0" indent="-571500" algn="l" defTabSz="914400" rtl="0" eaLnBrk="1" fontAlgn="auto" latinLnBrk="0" hangingPunct="1">
              <a:lnSpc>
                <a:spcPct val="100000"/>
              </a:lnSpc>
              <a:spcBef>
                <a:spcPts val="0"/>
              </a:spcBef>
              <a:spcAft>
                <a:spcPts val="0"/>
              </a:spcAft>
              <a:buClr>
                <a:srgbClr val="009BD9"/>
              </a:buClr>
              <a:buSzTx/>
              <a:buFont typeface="Arial" panose="020B0604020202020204" pitchFamily="34" charset="0"/>
              <a:buChar char="•"/>
              <a:tabLst/>
              <a:defRPr/>
            </a:pPr>
            <a:r>
              <a:rPr lang="en-US" dirty="0"/>
              <a:t>Triple Negative Breast Cancer: still an area of unmet need</a:t>
            </a:r>
          </a:p>
          <a:p>
            <a:pPr marL="571500" indent="-571500">
              <a:buClr>
                <a:srgbClr val="009BD9"/>
              </a:buClr>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E430A744-F467-5645-0BBA-9D77F746E78A}"/>
              </a:ext>
            </a:extLst>
          </p:cNvPr>
          <p:cNvSpPr>
            <a:spLocks noGrp="1"/>
          </p:cNvSpPr>
          <p:nvPr>
            <p:ph type="sldNum" sz="quarter" idx="5"/>
          </p:nvPr>
        </p:nvSpPr>
        <p:spPr/>
        <p:txBody>
          <a:bodyPr/>
          <a:lstStyle/>
          <a:p>
            <a:fld id="{6AA5B0D8-3C09-9342-91C3-2EE06930DC01}" type="slidenum">
              <a:rPr lang="en-US" smtClean="0"/>
              <a:t>40</a:t>
            </a:fld>
            <a:endParaRPr lang="en-US"/>
          </a:p>
        </p:txBody>
      </p:sp>
    </p:spTree>
    <p:extLst>
      <p:ext uri="{BB962C8B-B14F-4D97-AF65-F5344CB8AC3E}">
        <p14:creationId xmlns:p14="http://schemas.microsoft.com/office/powerpoint/2010/main" val="16706475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4C847-0B48-25F4-7C64-2AFBFAF367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E983B-EEE6-B475-C173-6A87B6F4F4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CDA06C-EEA3-0514-844A-B402F534B12A}"/>
              </a:ext>
            </a:extLst>
          </p:cNvPr>
          <p:cNvSpPr>
            <a:spLocks noGrp="1"/>
          </p:cNvSpPr>
          <p:nvPr>
            <p:ph type="body" idx="1"/>
          </p:nvPr>
        </p:nvSpPr>
        <p:spPr/>
        <p:txBody>
          <a:bodyPr/>
          <a:lstStyle/>
          <a:p>
            <a:pPr marL="571500" marR="0" lvl="0" indent="-571500" algn="l" defTabSz="914400" rtl="0" eaLnBrk="1" fontAlgn="auto" latinLnBrk="0" hangingPunct="1">
              <a:lnSpc>
                <a:spcPct val="100000"/>
              </a:lnSpc>
              <a:spcBef>
                <a:spcPts val="0"/>
              </a:spcBef>
              <a:spcAft>
                <a:spcPts val="0"/>
              </a:spcAft>
              <a:buClr>
                <a:srgbClr val="009BD9"/>
              </a:buClr>
              <a:buSzTx/>
              <a:buFont typeface="Arial" panose="020B0604020202020204" pitchFamily="34" charset="0"/>
              <a:buChar char="•"/>
              <a:tabLst/>
              <a:defRPr/>
            </a:pPr>
            <a:r>
              <a:rPr lang="en-US" dirty="0"/>
              <a:t>Triple Negative Breast Cancer: still an area of unmet need</a:t>
            </a:r>
          </a:p>
          <a:p>
            <a:pPr marL="571500" indent="-571500">
              <a:buClr>
                <a:srgbClr val="009BD9"/>
              </a:buClr>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7E8129AE-10F2-3BB5-9AAD-36F97B806AE7}"/>
              </a:ext>
            </a:extLst>
          </p:cNvPr>
          <p:cNvSpPr>
            <a:spLocks noGrp="1"/>
          </p:cNvSpPr>
          <p:nvPr>
            <p:ph type="sldNum" sz="quarter" idx="5"/>
          </p:nvPr>
        </p:nvSpPr>
        <p:spPr/>
        <p:txBody>
          <a:bodyPr/>
          <a:lstStyle/>
          <a:p>
            <a:fld id="{6AA5B0D8-3C09-9342-91C3-2EE06930DC01}" type="slidenum">
              <a:rPr lang="en-US" smtClean="0"/>
              <a:t>41</a:t>
            </a:fld>
            <a:endParaRPr lang="en-US"/>
          </a:p>
        </p:txBody>
      </p:sp>
    </p:spTree>
    <p:extLst>
      <p:ext uri="{BB962C8B-B14F-4D97-AF65-F5344CB8AC3E}">
        <p14:creationId xmlns:p14="http://schemas.microsoft.com/office/powerpoint/2010/main" val="42123372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AD8E0-6D65-F485-B2A2-08E501FAE4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829524-B3D7-7211-CB99-D155338CA0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8BADC-21B7-A064-1223-F7E1E708B1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7D0949-2B8B-945F-72B0-AA2763F13CC2}"/>
              </a:ext>
            </a:extLst>
          </p:cNvPr>
          <p:cNvSpPr>
            <a:spLocks noGrp="1"/>
          </p:cNvSpPr>
          <p:nvPr>
            <p:ph type="sldNum" sz="quarter" idx="5"/>
          </p:nvPr>
        </p:nvSpPr>
        <p:spPr/>
        <p:txBody>
          <a:bodyPr/>
          <a:lstStyle/>
          <a:p>
            <a:fld id="{6AA5B0D8-3C09-9342-91C3-2EE06930DC01}" type="slidenum">
              <a:rPr lang="en-US" smtClean="0"/>
              <a:t>42</a:t>
            </a:fld>
            <a:endParaRPr lang="en-US"/>
          </a:p>
        </p:txBody>
      </p:sp>
    </p:spTree>
    <p:extLst>
      <p:ext uri="{BB962C8B-B14F-4D97-AF65-F5344CB8AC3E}">
        <p14:creationId xmlns:p14="http://schemas.microsoft.com/office/powerpoint/2010/main" val="36501796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2995E-CE66-471A-C33E-4345E59CF3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928CB9-8F2D-0A17-C9AB-AA9717E38D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FF9070-0DE6-946B-F84F-BEFB256E3F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951EEA-1975-B915-259D-4C6CBFFE16CD}"/>
              </a:ext>
            </a:extLst>
          </p:cNvPr>
          <p:cNvSpPr>
            <a:spLocks noGrp="1"/>
          </p:cNvSpPr>
          <p:nvPr>
            <p:ph type="sldNum" sz="quarter" idx="5"/>
          </p:nvPr>
        </p:nvSpPr>
        <p:spPr/>
        <p:txBody>
          <a:bodyPr/>
          <a:lstStyle/>
          <a:p>
            <a:fld id="{6AA5B0D8-3C09-9342-91C3-2EE06930DC01}" type="slidenum">
              <a:rPr lang="en-US" smtClean="0"/>
              <a:t>43</a:t>
            </a:fld>
            <a:endParaRPr lang="en-US"/>
          </a:p>
        </p:txBody>
      </p:sp>
    </p:spTree>
    <p:extLst>
      <p:ext uri="{BB962C8B-B14F-4D97-AF65-F5344CB8AC3E}">
        <p14:creationId xmlns:p14="http://schemas.microsoft.com/office/powerpoint/2010/main" val="42377736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978DA-9583-5016-1C24-E90849BB37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09C564-E25D-C0BA-1550-2FDE7F275A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82B8EF-F11A-5B3F-5796-9B5FA22C4B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ED7601-7F08-29BE-309E-DFB78B5EC7E2}"/>
              </a:ext>
            </a:extLst>
          </p:cNvPr>
          <p:cNvSpPr>
            <a:spLocks noGrp="1"/>
          </p:cNvSpPr>
          <p:nvPr>
            <p:ph type="sldNum" sz="quarter" idx="5"/>
          </p:nvPr>
        </p:nvSpPr>
        <p:spPr/>
        <p:txBody>
          <a:bodyPr/>
          <a:lstStyle/>
          <a:p>
            <a:fld id="{6AA5B0D8-3C09-9342-91C3-2EE06930DC01}" type="slidenum">
              <a:rPr lang="en-US" smtClean="0"/>
              <a:t>44</a:t>
            </a:fld>
            <a:endParaRPr lang="en-US"/>
          </a:p>
        </p:txBody>
      </p:sp>
    </p:spTree>
    <p:extLst>
      <p:ext uri="{BB962C8B-B14F-4D97-AF65-F5344CB8AC3E}">
        <p14:creationId xmlns:p14="http://schemas.microsoft.com/office/powerpoint/2010/main" val="3865324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E64B5-B6DC-84B8-B734-3EBF207DF3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34CD8A-CB5D-F56E-C018-60E51A8317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6E90D8-CACC-1AF8-BE43-408B71133B3D}"/>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TNBC is clinically defined as ER/PR/HER negativity,</a:t>
            </a:r>
            <a:r>
              <a:rPr lang="en-US" sz="2400" baseline="0" dirty="0"/>
              <a:t> represents 15-20% of breast cancers, associated with early recurrences and lower survival rates adjusted for stage, affects </a:t>
            </a:r>
            <a:r>
              <a:rPr lang="en-US" sz="2400" baseline="0" dirty="0" err="1"/>
              <a:t>disporportionally</a:t>
            </a:r>
            <a:r>
              <a:rPr lang="en-US" sz="2400" baseline="0" dirty="0"/>
              <a:t> young </a:t>
            </a:r>
            <a:r>
              <a:rPr lang="en-US" sz="2400" baseline="0" dirty="0" err="1"/>
              <a:t>womenm</a:t>
            </a:r>
            <a:r>
              <a:rPr lang="en-US" sz="2400" baseline="0" dirty="0"/>
              <a:t> BRCA carriers, AA and </a:t>
            </a:r>
            <a:r>
              <a:rPr lang="en-US" sz="2400" baseline="0" dirty="0" err="1"/>
              <a:t>hispanics</a:t>
            </a:r>
            <a:r>
              <a:rPr lang="en-US" sz="2400" baseline="0" dirty="0"/>
              <a:t>.   </a:t>
            </a:r>
            <a:r>
              <a:rPr lang="en-US" sz="240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Since</a:t>
            </a:r>
            <a:r>
              <a:rPr lang="en-US" sz="2400" baseline="0" dirty="0"/>
              <a:t> 2010, ER/PR are considered positive if at least 1% or higher per IHC</a:t>
            </a:r>
          </a:p>
          <a:p>
            <a:endParaRPr lang="en-US" sz="2400" dirty="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latin typeface="Arial" pitchFamily="34" charset="0"/>
              </a:rPr>
              <a:t>This</a:t>
            </a:r>
            <a:r>
              <a:rPr lang="en-US" sz="2400" baseline="0" dirty="0">
                <a:latin typeface="Arial" pitchFamily="34" charset="0"/>
              </a:rPr>
              <a:t> slides shows the annual risk of recurrence for triple negative versus other breast cancer subtypes of early stage. The overall recurrence rate is higher, particularly in the first four years, after which recurrences are less likely. </a:t>
            </a:r>
            <a:endParaRPr lang="en-US" sz="2400" dirty="0">
              <a:latin typeface="Arial" pitchFamily="34" charset="0"/>
            </a:endParaRPr>
          </a:p>
          <a:p>
            <a:endParaRPr lang="en-US" sz="2400" dirty="0">
              <a:cs typeface="Arial"/>
            </a:endParaRPr>
          </a:p>
          <a:p>
            <a:endParaRPr lang="en-US" sz="2400" dirty="0">
              <a:cs typeface="Arial"/>
            </a:endParaRPr>
          </a:p>
          <a:p>
            <a:r>
              <a:rPr lang="en-US" sz="2400" dirty="0">
                <a:cs typeface="Arial"/>
              </a:rPr>
              <a:t>Clinically defined as ER/PR/HER2 negativity</a:t>
            </a:r>
          </a:p>
          <a:p>
            <a:r>
              <a:rPr lang="en-US" sz="2400" dirty="0">
                <a:cs typeface="Arial"/>
              </a:rPr>
              <a:t>10-20% of all breast cancers</a:t>
            </a:r>
          </a:p>
          <a:p>
            <a:r>
              <a:rPr lang="en-US" sz="2400" dirty="0">
                <a:cs typeface="Arial"/>
              </a:rPr>
              <a:t>Aggressive, higher recurrence rates</a:t>
            </a:r>
          </a:p>
          <a:p>
            <a:endParaRPr lang="en-US" sz="2400" dirty="0">
              <a:cs typeface="Arial"/>
            </a:endParaRPr>
          </a:p>
          <a:p>
            <a:pPr marL="0" indent="0">
              <a:buNone/>
            </a:pPr>
            <a:r>
              <a:rPr lang="en-US" sz="2400" b="1" u="sng" dirty="0">
                <a:solidFill>
                  <a:srgbClr val="0000FF"/>
                </a:solidFill>
                <a:cs typeface="Arial"/>
              </a:rPr>
              <a:t>More common in:</a:t>
            </a:r>
          </a:p>
          <a:p>
            <a:pPr lvl="1"/>
            <a:r>
              <a:rPr lang="en-US" sz="2400" b="1" dirty="0">
                <a:solidFill>
                  <a:srgbClr val="0000FF"/>
                </a:solidFill>
                <a:cs typeface="Arial"/>
              </a:rPr>
              <a:t>Young women</a:t>
            </a:r>
          </a:p>
          <a:p>
            <a:pPr lvl="1"/>
            <a:r>
              <a:rPr lang="en-US" sz="2400" b="1" dirty="0">
                <a:solidFill>
                  <a:srgbClr val="0000FF"/>
                </a:solidFill>
                <a:cs typeface="Arial"/>
              </a:rPr>
              <a:t>African Americans</a:t>
            </a:r>
          </a:p>
          <a:p>
            <a:pPr lvl="1"/>
            <a:r>
              <a:rPr lang="en-US" sz="2400" b="1" dirty="0">
                <a:solidFill>
                  <a:srgbClr val="0000FF"/>
                </a:solidFill>
                <a:cs typeface="Arial"/>
              </a:rPr>
              <a:t>Hispanics</a:t>
            </a:r>
          </a:p>
          <a:p>
            <a:pPr lvl="1"/>
            <a:r>
              <a:rPr lang="en-US" sz="2400" b="1" dirty="0">
                <a:solidFill>
                  <a:srgbClr val="0000FF"/>
                </a:solidFill>
                <a:cs typeface="Arial"/>
              </a:rPr>
              <a:t>BRCA1+ (80%)</a:t>
            </a:r>
          </a:p>
          <a:p>
            <a:pPr lvl="1"/>
            <a:endParaRPr lang="en-US" sz="2400" b="1" dirty="0">
              <a:solidFill>
                <a:srgbClr val="0000FF"/>
              </a:solidFill>
              <a:latin typeface="Arial" pitchFamily="34" charset="0"/>
              <a:cs typeface="Arial"/>
            </a:endParaRPr>
          </a:p>
          <a:p>
            <a:pPr lvl="1"/>
            <a:r>
              <a:rPr lang="en-US" sz="2000" dirty="0">
                <a:latin typeface="Arial" pitchFamily="34" charset="0"/>
              </a:rPr>
              <a:t>Despite the successes of chemotherapy,</a:t>
            </a:r>
            <a:r>
              <a:rPr lang="en-US" sz="2000" baseline="0" dirty="0">
                <a:latin typeface="Arial" pitchFamily="34" charset="0"/>
              </a:rPr>
              <a:t> TNBC of early stage may still recur, and tend to do so more quickly that hormone receptor positive cancers, with most recurrences occurring within four years. The lung is a predominant site of recurrence, but recurrences in bone and liver can occur as well. There is no unique pattern of recurrence for TNBC. When recurrences take place, patient survival tends to be shorter than for other subtypes of breast cancer. </a:t>
            </a:r>
            <a:endParaRPr lang="en-US" sz="2000" dirty="0">
              <a:latin typeface="Arial" pitchFamily="34" charset="0"/>
            </a:endParaRPr>
          </a:p>
          <a:p>
            <a:pPr lvl="1"/>
            <a:endParaRPr lang="en-US" sz="1950" dirty="0">
              <a:cs typeface="Arial"/>
            </a:endParaRPr>
          </a:p>
          <a:p>
            <a:pPr marL="571500" indent="-571500">
              <a:buClr>
                <a:srgbClr val="009BD9"/>
              </a:buClr>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7DAF266F-17D6-EC77-12BB-2951EFB85A32}"/>
              </a:ext>
            </a:extLst>
          </p:cNvPr>
          <p:cNvSpPr>
            <a:spLocks noGrp="1"/>
          </p:cNvSpPr>
          <p:nvPr>
            <p:ph type="sldNum" sz="quarter" idx="5"/>
          </p:nvPr>
        </p:nvSpPr>
        <p:spPr/>
        <p:txBody>
          <a:bodyPr/>
          <a:lstStyle/>
          <a:p>
            <a:fld id="{6AA5B0D8-3C09-9342-91C3-2EE06930DC01}" type="slidenum">
              <a:rPr lang="en-US" smtClean="0"/>
              <a:t>4</a:t>
            </a:fld>
            <a:endParaRPr lang="en-US"/>
          </a:p>
        </p:txBody>
      </p:sp>
    </p:spTree>
    <p:extLst>
      <p:ext uri="{BB962C8B-B14F-4D97-AF65-F5344CB8AC3E}">
        <p14:creationId xmlns:p14="http://schemas.microsoft.com/office/powerpoint/2010/main" val="13911268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733CC-3882-5001-5A24-FC9E0AE6CB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1FFB62-1D5E-0DBC-7B8A-21AC11BB7C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EAD610-54F6-BFFB-0944-B752DD0077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CA8279-F721-1397-038F-9EB1F21F2D3E}"/>
              </a:ext>
            </a:extLst>
          </p:cNvPr>
          <p:cNvSpPr>
            <a:spLocks noGrp="1"/>
          </p:cNvSpPr>
          <p:nvPr>
            <p:ph type="sldNum" sz="quarter" idx="5"/>
          </p:nvPr>
        </p:nvSpPr>
        <p:spPr/>
        <p:txBody>
          <a:bodyPr/>
          <a:lstStyle/>
          <a:p>
            <a:fld id="{6AA5B0D8-3C09-9342-91C3-2EE06930DC01}" type="slidenum">
              <a:rPr lang="en-US" smtClean="0"/>
              <a:t>45</a:t>
            </a:fld>
            <a:endParaRPr lang="en-US"/>
          </a:p>
        </p:txBody>
      </p:sp>
    </p:spTree>
    <p:extLst>
      <p:ext uri="{BB962C8B-B14F-4D97-AF65-F5344CB8AC3E}">
        <p14:creationId xmlns:p14="http://schemas.microsoft.com/office/powerpoint/2010/main" val="25351359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731B0-893F-6966-6B0C-AF9212AC7F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14A8DF-5EC7-5A2D-D767-FCBD64AB86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A13AB1-A17B-BE14-D21A-2476E81C08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150906-1BD3-DCCA-CFE1-6DA25DD1889E}"/>
              </a:ext>
            </a:extLst>
          </p:cNvPr>
          <p:cNvSpPr>
            <a:spLocks noGrp="1"/>
          </p:cNvSpPr>
          <p:nvPr>
            <p:ph type="sldNum" sz="quarter" idx="5"/>
          </p:nvPr>
        </p:nvSpPr>
        <p:spPr/>
        <p:txBody>
          <a:bodyPr/>
          <a:lstStyle/>
          <a:p>
            <a:fld id="{6AA5B0D8-3C09-9342-91C3-2EE06930DC01}" type="slidenum">
              <a:rPr lang="en-US" smtClean="0"/>
              <a:t>46</a:t>
            </a:fld>
            <a:endParaRPr lang="en-US"/>
          </a:p>
        </p:txBody>
      </p:sp>
    </p:spTree>
    <p:extLst>
      <p:ext uri="{BB962C8B-B14F-4D97-AF65-F5344CB8AC3E}">
        <p14:creationId xmlns:p14="http://schemas.microsoft.com/office/powerpoint/2010/main" val="13014481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A154E-B732-D74B-B14D-275A24260F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4744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164B8-0FD9-D54E-3F6D-796CCA1779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95E79-2132-D248-39BF-9E07976C88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8F85DE-987F-D022-047F-FF14B3E2BB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E28AE8-178D-EB17-022F-5E2BB1E402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A154E-B732-D74B-B14D-275A24260F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7548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D6937-6F92-7804-12AE-0F2020DC9D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B12120-C855-A111-AA42-162411A411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6CAB19-285A-D560-E748-C5B7CDDE81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0D091C-5228-8CE2-6A85-54C8AC2851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A154E-B732-D74B-B14D-275A24260F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880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p:cNvSpPr>
            <a:spLocks noGrp="1"/>
          </p:cNvSpPr>
          <p:nvPr>
            <p:ph type="body" idx="1"/>
          </p:nvPr>
        </p:nvSpPr>
        <p:spPr>
          <a:xfrm>
            <a:off x="1028700" y="8801100"/>
            <a:ext cx="8229600" cy="7200900"/>
          </a:xfrm>
          <a:prstGeom prst="rect">
            <a:avLst/>
          </a:prstGeom>
        </p:spPr>
        <p:txBody>
          <a:bodyPr/>
          <a:lstStyle/>
          <a:p>
            <a:endParaRPr lang="en-GB" dirty="0"/>
          </a:p>
        </p:txBody>
      </p:sp>
    </p:spTree>
    <p:extLst>
      <p:ext uri="{BB962C8B-B14F-4D97-AF65-F5344CB8AC3E}">
        <p14:creationId xmlns:p14="http://schemas.microsoft.com/office/powerpoint/2010/main" val="39959499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1313" y="2286000"/>
            <a:ext cx="10971213" cy="6172200"/>
          </a:xfrm>
          <a:prstGeom prst="rect">
            <a:avLst/>
          </a:prstGeom>
          <a:noFill/>
          <a:ln w="12700">
            <a:solidFill>
              <a:prstClr val="black"/>
            </a:solidFill>
          </a:ln>
        </p:spPr>
      </p:sp>
      <p:sp>
        <p:nvSpPr>
          <p:cNvPr id="3" name="Notes Placeholder 2"/>
          <p:cNvSpPr>
            <a:spLocks noGrp="1"/>
          </p:cNvSpPr>
          <p:nvPr>
            <p:ph type="body" idx="1"/>
          </p:nvPr>
        </p:nvSpPr>
        <p:spPr>
          <a:xfrm>
            <a:off x="1028700" y="8801100"/>
            <a:ext cx="8229600" cy="72009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42506794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15593-14A3-7AB1-184A-014235D38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0257AF-E0CB-E554-1F98-F85AF7706A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5E3E51-BF59-A70B-2E17-B3A1CEF474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E2097C-21F1-FFD3-824D-36166CD75F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A154E-B732-D74B-B14D-275A24260F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3559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80258-8024-9D5D-F0B6-AD8FF2FFAD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6C47D4-28BD-6CC0-37A4-59D0307646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2812D6-0771-A2E5-50AF-1A3EC7E6FC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6FEF9A-21F7-3079-1418-020C06AFAD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A154E-B732-D74B-B14D-275A24260F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1688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4D9C1-C54E-BF17-715C-ED3E741B03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13E361-15FB-5CB0-24C4-D78547E29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0FB84B-C50B-0393-CE40-C14629212FEA}"/>
              </a:ext>
            </a:extLst>
          </p:cNvPr>
          <p:cNvSpPr>
            <a:spLocks noGrp="1"/>
          </p:cNvSpPr>
          <p:nvPr>
            <p:ph type="body" idx="1"/>
          </p:nvPr>
        </p:nvSpPr>
        <p:spPr/>
        <p:txBody>
          <a:bodyPr/>
          <a:lstStyle/>
          <a:p>
            <a:pPr marL="571500" indent="-571500">
              <a:buClr>
                <a:srgbClr val="009BD9"/>
              </a:buClr>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FC8192C8-D4D3-CA35-DAC8-897CEAB892D6}"/>
              </a:ext>
            </a:extLst>
          </p:cNvPr>
          <p:cNvSpPr>
            <a:spLocks noGrp="1"/>
          </p:cNvSpPr>
          <p:nvPr>
            <p:ph type="sldNum" sz="quarter" idx="5"/>
          </p:nvPr>
        </p:nvSpPr>
        <p:spPr/>
        <p:txBody>
          <a:bodyPr/>
          <a:lstStyle/>
          <a:p>
            <a:fld id="{6AA5B0D8-3C09-9342-91C3-2EE06930DC01}" type="slidenum">
              <a:rPr lang="en-US" smtClean="0"/>
              <a:t>54</a:t>
            </a:fld>
            <a:endParaRPr lang="en-US"/>
          </a:p>
        </p:txBody>
      </p:sp>
    </p:spTree>
    <p:extLst>
      <p:ext uri="{BB962C8B-B14F-4D97-AF65-F5344CB8AC3E}">
        <p14:creationId xmlns:p14="http://schemas.microsoft.com/office/powerpoint/2010/main" val="1468972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19B23-1B98-2DAD-2C42-618A476776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C6482E-FA14-3596-14C2-9F5DCFD2C5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BC07DB-04F4-079A-B301-3DC6DEFE7DD1}"/>
              </a:ext>
            </a:extLst>
          </p:cNvPr>
          <p:cNvSpPr>
            <a:spLocks noGrp="1"/>
          </p:cNvSpPr>
          <p:nvPr>
            <p:ph type="body" idx="1"/>
          </p:nvPr>
        </p:nvSpPr>
        <p:spPr/>
        <p:txBody>
          <a:bodyPr/>
          <a:lstStyle/>
          <a:p>
            <a:pPr marL="571500" indent="-571500">
              <a:buClr>
                <a:srgbClr val="009BD9"/>
              </a:buClr>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59EFC5FB-46D1-6FDE-0ED5-8704A1DFDBDC}"/>
              </a:ext>
            </a:extLst>
          </p:cNvPr>
          <p:cNvSpPr>
            <a:spLocks noGrp="1"/>
          </p:cNvSpPr>
          <p:nvPr>
            <p:ph type="sldNum" sz="quarter" idx="5"/>
          </p:nvPr>
        </p:nvSpPr>
        <p:spPr/>
        <p:txBody>
          <a:bodyPr/>
          <a:lstStyle/>
          <a:p>
            <a:fld id="{6AA5B0D8-3C09-9342-91C3-2EE06930DC01}" type="slidenum">
              <a:rPr lang="en-US" smtClean="0"/>
              <a:t>5</a:t>
            </a:fld>
            <a:endParaRPr lang="en-US"/>
          </a:p>
        </p:txBody>
      </p:sp>
    </p:spTree>
    <p:extLst>
      <p:ext uri="{BB962C8B-B14F-4D97-AF65-F5344CB8AC3E}">
        <p14:creationId xmlns:p14="http://schemas.microsoft.com/office/powerpoint/2010/main" val="13584529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4A0E7-B3F1-E2EE-FFE6-570D1AB4AE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83A106-AB95-DC66-7ED4-F90619E7A5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45E1CA-5AFC-8FEA-F33E-5CF133739CAA}"/>
              </a:ext>
            </a:extLst>
          </p:cNvPr>
          <p:cNvSpPr>
            <a:spLocks noGrp="1"/>
          </p:cNvSpPr>
          <p:nvPr>
            <p:ph type="body" idx="1"/>
          </p:nvPr>
        </p:nvSpPr>
        <p:spPr/>
        <p:txBody>
          <a:bodyPr/>
          <a:lstStyle/>
          <a:p>
            <a:pPr marL="571500" indent="-571500">
              <a:buClr>
                <a:srgbClr val="009BD9"/>
              </a:buClr>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ADCCB23D-4F68-0D4F-5BEE-07FA936E7EDA}"/>
              </a:ext>
            </a:extLst>
          </p:cNvPr>
          <p:cNvSpPr>
            <a:spLocks noGrp="1"/>
          </p:cNvSpPr>
          <p:nvPr>
            <p:ph type="sldNum" sz="quarter" idx="5"/>
          </p:nvPr>
        </p:nvSpPr>
        <p:spPr/>
        <p:txBody>
          <a:bodyPr/>
          <a:lstStyle/>
          <a:p>
            <a:fld id="{6AA5B0D8-3C09-9342-91C3-2EE06930DC01}" type="slidenum">
              <a:rPr lang="en-US" smtClean="0"/>
              <a:t>55</a:t>
            </a:fld>
            <a:endParaRPr lang="en-US"/>
          </a:p>
        </p:txBody>
      </p:sp>
    </p:spTree>
    <p:extLst>
      <p:ext uri="{BB962C8B-B14F-4D97-AF65-F5344CB8AC3E}">
        <p14:creationId xmlns:p14="http://schemas.microsoft.com/office/powerpoint/2010/main" val="24962498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2644D-876E-D172-07FF-DC72E836F3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293CA-DAC8-6B27-F9A5-D8661FAAB9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2085D5-2355-3095-092C-A93CB87993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90E5B0-A5E4-3BE8-BAD5-484788D49861}"/>
              </a:ext>
            </a:extLst>
          </p:cNvPr>
          <p:cNvSpPr>
            <a:spLocks noGrp="1"/>
          </p:cNvSpPr>
          <p:nvPr>
            <p:ph type="sldNum" sz="quarter" idx="5"/>
          </p:nvPr>
        </p:nvSpPr>
        <p:spPr/>
        <p:txBody>
          <a:bodyPr/>
          <a:lstStyle/>
          <a:p>
            <a:fld id="{C821817D-96F8-8C46-98A9-E1A0F45D98C6}" type="slidenum">
              <a:rPr lang="en-US" smtClean="0"/>
              <a:t>56</a:t>
            </a:fld>
            <a:endParaRPr lang="en-US"/>
          </a:p>
        </p:txBody>
      </p:sp>
    </p:spTree>
    <p:extLst>
      <p:ext uri="{BB962C8B-B14F-4D97-AF65-F5344CB8AC3E}">
        <p14:creationId xmlns:p14="http://schemas.microsoft.com/office/powerpoint/2010/main" val="29431972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OptiTROP-Breast01 phase 3 trial assessed </a:t>
            </a:r>
            <a:r>
              <a:rPr lang="en-US" sz="1200" b="0" i="0" u="none" strike="noStrike" kern="1200" dirty="0" err="1">
                <a:solidFill>
                  <a:schemeClr val="tx1"/>
                </a:solidFill>
                <a:effectLst/>
                <a:latin typeface="+mn-lt"/>
                <a:ea typeface="+mn-ea"/>
                <a:cs typeface="+mn-cs"/>
              </a:rPr>
              <a:t>sacituzumab</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tirumotecan</a:t>
            </a:r>
            <a:r>
              <a:rPr lang="en-US" sz="1200" b="0" i="0" u="none" strike="noStrike" kern="1200" dirty="0">
                <a:solidFill>
                  <a:schemeClr val="tx1"/>
                </a:solidFill>
                <a:effectLst/>
                <a:latin typeface="+mn-lt"/>
                <a:ea typeface="+mn-ea"/>
                <a:cs typeface="+mn-cs"/>
              </a:rPr>
              <a:t> (sac-TMT) versus chemotherapy in patients with locally recurrent or metastatic TNBC who had received two or more prior therapies, including at least one for metastatic disease. Patients were randomized to sac-TMT (</a:t>
            </a:r>
            <a:r>
              <a:rPr lang="en-US" sz="1200" b="0" i="1" u="none" strike="noStrike" kern="1200" dirty="0">
                <a:solidFill>
                  <a:schemeClr val="tx1"/>
                </a:solidFill>
                <a:effectLst/>
                <a:latin typeface="+mn-lt"/>
                <a:ea typeface="+mn-ea"/>
                <a:cs typeface="+mn-cs"/>
              </a:rPr>
              <a:t>n</a:t>
            </a:r>
            <a:r>
              <a:rPr lang="en-US" sz="1200" b="0" i="0" u="none" strike="noStrike" kern="1200" dirty="0">
                <a:solidFill>
                  <a:schemeClr val="tx1"/>
                </a:solidFill>
                <a:effectLst/>
                <a:latin typeface="+mn-lt"/>
                <a:ea typeface="+mn-ea"/>
                <a:cs typeface="+mn-cs"/>
              </a:rPr>
              <a:t> = 130) or chemotherapy (</a:t>
            </a:r>
            <a:r>
              <a:rPr lang="en-US" sz="1200" b="0" i="1" u="none" strike="noStrike" kern="1200" dirty="0">
                <a:solidFill>
                  <a:schemeClr val="tx1"/>
                </a:solidFill>
                <a:effectLst/>
                <a:latin typeface="+mn-lt"/>
                <a:ea typeface="+mn-ea"/>
                <a:cs typeface="+mn-cs"/>
              </a:rPr>
              <a:t>n</a:t>
            </a:r>
            <a:r>
              <a:rPr lang="en-US" sz="1200" b="0" i="0" u="none" strike="noStrike" kern="1200" dirty="0">
                <a:solidFill>
                  <a:schemeClr val="tx1"/>
                </a:solidFill>
                <a:effectLst/>
                <a:latin typeface="+mn-lt"/>
                <a:ea typeface="+mn-ea"/>
                <a:cs typeface="+mn-cs"/>
              </a:rPr>
              <a:t> = 133). The primary endpoint of progression-free survival (PFS) by blinded independent central review (BICR) was met based on the protocol-specified interim analysis.</a:t>
            </a:r>
            <a:endParaRPr lang="en-US" dirty="0"/>
          </a:p>
          <a:p>
            <a:endParaRPr lang="en-US" dirty="0"/>
          </a:p>
        </p:txBody>
      </p:sp>
      <p:sp>
        <p:nvSpPr>
          <p:cNvPr id="4" name="Slide Number Placeholder 3"/>
          <p:cNvSpPr>
            <a:spLocks noGrp="1"/>
          </p:cNvSpPr>
          <p:nvPr>
            <p:ph type="sldNum" sz="quarter" idx="5"/>
          </p:nvPr>
        </p:nvSpPr>
        <p:spPr/>
        <p:txBody>
          <a:bodyPr/>
          <a:lstStyle/>
          <a:p>
            <a:fld id="{6AA5B0D8-3C09-9342-91C3-2EE06930DC01}" type="slidenum">
              <a:rPr lang="en-US" smtClean="0"/>
              <a:t>58</a:t>
            </a:fld>
            <a:endParaRPr lang="en-US"/>
          </a:p>
        </p:txBody>
      </p:sp>
    </p:spTree>
    <p:extLst>
      <p:ext uri="{BB962C8B-B14F-4D97-AF65-F5344CB8AC3E}">
        <p14:creationId xmlns:p14="http://schemas.microsoft.com/office/powerpoint/2010/main" val="1506769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dirty="0">
                <a:effectLst/>
                <a:latin typeface="+mn-lt"/>
                <a:ea typeface="MS PGothic" panose="020B0600070205080204" pitchFamily="34" charset="-128"/>
                <a:cs typeface="Segoe UI" panose="020B0502040204020203" pitchFamily="34" charset="0"/>
              </a:rPr>
              <a:t>Nectin-4 is a cell-adhesion molecule highly expressed in solid malignancies</a:t>
            </a:r>
            <a:r>
              <a:rPr lang="en-US" baseline="30000" dirty="0">
                <a:latin typeface="+mn-lt"/>
                <a:ea typeface="MS PGothic" panose="020B0600070205080204" pitchFamily="34" charset="-128"/>
                <a:cs typeface="Segoe UI" panose="020B0502040204020203" pitchFamily="34" charset="0"/>
              </a:rPr>
              <a:t>1</a:t>
            </a:r>
            <a:r>
              <a:rPr lang="en-US" dirty="0">
                <a:effectLst/>
                <a:latin typeface="+mn-lt"/>
                <a:ea typeface="Yu Mincho" panose="02020400000000000000" pitchFamily="18" charset="-128"/>
                <a:cs typeface="Gulim" panose="020B0600000101010101" pitchFamily="34" charset="-127"/>
              </a:rPr>
              <a:t> </a:t>
            </a:r>
          </a:p>
          <a:p>
            <a:pPr>
              <a:spcBef>
                <a:spcPts val="1200"/>
              </a:spcBef>
            </a:pPr>
            <a:r>
              <a:rPr lang="en-US" dirty="0" err="1">
                <a:effectLst/>
                <a:latin typeface="+mn-lt"/>
                <a:ea typeface="MS PGothic" panose="020B0600070205080204" pitchFamily="34" charset="-128"/>
                <a:cs typeface="Segoe UI" panose="020B0502040204020203" pitchFamily="34" charset="0"/>
              </a:rPr>
              <a:t>Enfortumab</a:t>
            </a:r>
            <a:r>
              <a:rPr lang="en-US" dirty="0">
                <a:effectLst/>
                <a:latin typeface="+mn-lt"/>
                <a:ea typeface="MS PGothic" panose="020B0600070205080204" pitchFamily="34" charset="-128"/>
                <a:cs typeface="Segoe UI" panose="020B0502040204020203" pitchFamily="34" charset="0"/>
              </a:rPr>
              <a:t> </a:t>
            </a:r>
            <a:r>
              <a:rPr lang="en-US" dirty="0" err="1">
                <a:effectLst/>
                <a:latin typeface="+mn-lt"/>
                <a:ea typeface="MS PGothic" panose="020B0600070205080204" pitchFamily="34" charset="-128"/>
                <a:cs typeface="Segoe UI" panose="020B0502040204020203" pitchFamily="34" charset="0"/>
              </a:rPr>
              <a:t>vedotin</a:t>
            </a:r>
            <a:r>
              <a:rPr lang="en-US" dirty="0">
                <a:latin typeface="+mn-lt"/>
              </a:rPr>
              <a:t> (EV) is </a:t>
            </a:r>
            <a:r>
              <a:rPr lang="en-US" dirty="0">
                <a:effectLst/>
                <a:latin typeface="+mn-lt"/>
                <a:ea typeface="MS PGothic" panose="020B0600070205080204" pitchFamily="34" charset="-128"/>
                <a:cs typeface="Segoe UI" panose="020B0502040204020203" pitchFamily="34" charset="0"/>
              </a:rPr>
              <a:t>a </a:t>
            </a:r>
            <a:r>
              <a:rPr lang="en-US" dirty="0">
                <a:effectLst/>
                <a:latin typeface="+mn-lt"/>
                <a:ea typeface="MS PGothic" panose="020B0600070205080204" pitchFamily="34" charset="-128"/>
                <a:cs typeface="Gulim" panose="020B0600000101010101" pitchFamily="34" charset="-127"/>
              </a:rPr>
              <a:t>Nectin-4–directed antibody–drug </a:t>
            </a:r>
            <a:r>
              <a:rPr lang="en-US" dirty="0">
                <a:latin typeface="+mn-lt"/>
                <a:ea typeface="MS PGothic" panose="020B0600070205080204" pitchFamily="34" charset="-128"/>
              </a:rPr>
              <a:t>conjugate</a:t>
            </a:r>
            <a:r>
              <a:rPr lang="en-US" baseline="30000" dirty="0">
                <a:latin typeface="+mn-lt"/>
                <a:ea typeface="MS PGothic" panose="020B0600070205080204" pitchFamily="34" charset="-128"/>
              </a:rPr>
              <a:t>2</a:t>
            </a:r>
            <a:endParaRPr lang="en-US" dirty="0">
              <a:latin typeface="+mn-lt"/>
              <a:ea typeface="MS PGothic" panose="020B0600070205080204" pitchFamily="34" charset="-128"/>
              <a:cs typeface="Gulim" panose="020B0600000101010101" pitchFamily="34" charset="-127"/>
            </a:endParaRPr>
          </a:p>
          <a:p>
            <a:pPr>
              <a:spcBef>
                <a:spcPts val="1200"/>
              </a:spcBef>
            </a:pPr>
            <a:r>
              <a:rPr lang="en-US" dirty="0">
                <a:effectLst/>
                <a:latin typeface="+mn-lt"/>
                <a:ea typeface="MS PGothic" panose="020B0600070205080204" pitchFamily="34" charset="-128"/>
                <a:cs typeface="Gulim" panose="020B0600000101010101" pitchFamily="34" charset="-127"/>
              </a:rPr>
              <a:t>EV is indicated for the treatment of adult patients with locally advanced or metastatic urothelial carcinoma</a:t>
            </a:r>
            <a:r>
              <a:rPr lang="en-US" baseline="30000" dirty="0">
                <a:effectLst/>
                <a:latin typeface="+mn-lt"/>
                <a:ea typeface="MS PGothic" panose="020B0600070205080204" pitchFamily="34" charset="-128"/>
                <a:cs typeface="Gulim" panose="020B0600000101010101" pitchFamily="34" charset="-127"/>
              </a:rPr>
              <a:t>3</a:t>
            </a:r>
            <a:endParaRPr lang="en-US" baseline="30000" dirty="0">
              <a:latin typeface="+mn-lt"/>
              <a:ea typeface="MS PGothic" panose="020B0600070205080204" pitchFamily="34" charset="-128"/>
              <a:cs typeface="Gulim" panose="020B0600000101010101" pitchFamily="34" charset="-127"/>
            </a:endParaRPr>
          </a:p>
          <a:p>
            <a:pPr>
              <a:spcBef>
                <a:spcPts val="1200"/>
              </a:spcBef>
            </a:pPr>
            <a:r>
              <a:rPr lang="en-US" dirty="0">
                <a:effectLst/>
                <a:latin typeface="+mn-lt"/>
                <a:ea typeface="MS PGothic" panose="020B0600070205080204" pitchFamily="34" charset="-128"/>
                <a:cs typeface="Gulim" panose="020B0600000101010101" pitchFamily="34" charset="-127"/>
              </a:rPr>
              <a:t>EV-202 (NCT04225117)</a:t>
            </a:r>
            <a:r>
              <a:rPr lang="en-US" dirty="0">
                <a:latin typeface="+mn-lt"/>
                <a:ea typeface="MS PGothic" panose="020B0600070205080204" pitchFamily="34" charset="-128"/>
                <a:cs typeface="Gulim" panose="020B0600000101010101" pitchFamily="34" charset="-127"/>
              </a:rPr>
              <a:t> is a</a:t>
            </a:r>
            <a:r>
              <a:rPr lang="en-US" dirty="0">
                <a:effectLst/>
                <a:latin typeface="+mn-lt"/>
                <a:ea typeface="MS PGothic" panose="020B0600070205080204" pitchFamily="34" charset="-128"/>
                <a:cs typeface="Gulim" panose="020B0600000101010101" pitchFamily="34" charset="-127"/>
              </a:rPr>
              <a:t> multicenter, multicohort, open-label, phase 2 study </a:t>
            </a:r>
            <a:r>
              <a:rPr lang="en-US" dirty="0">
                <a:latin typeface="+mn-lt"/>
                <a:ea typeface="MS PGothic" panose="020B0600070205080204" pitchFamily="34" charset="-128"/>
                <a:cs typeface="Gulim" panose="020B0600000101010101" pitchFamily="34" charset="-127"/>
              </a:rPr>
              <a:t>evaluating EV in</a:t>
            </a:r>
            <a:r>
              <a:rPr lang="en-US" dirty="0">
                <a:effectLst/>
                <a:latin typeface="+mn-lt"/>
                <a:ea typeface="MS PGothic" panose="020B0600070205080204" pitchFamily="34" charset="-128"/>
                <a:cs typeface="Gulim" panose="020B0600000101010101" pitchFamily="34" charset="-127"/>
              </a:rPr>
              <a:t> patients with locally advanced or metastatic solid tumors</a:t>
            </a:r>
            <a:r>
              <a:rPr lang="en-US" baseline="30000" dirty="0">
                <a:effectLst/>
                <a:latin typeface="+mn-lt"/>
                <a:ea typeface="MS PGothic" panose="020B0600070205080204" pitchFamily="34" charset="-128"/>
                <a:cs typeface="Gulim" panose="020B0600000101010101" pitchFamily="34" charset="-127"/>
              </a:rPr>
              <a:t>4</a:t>
            </a:r>
          </a:p>
          <a:p>
            <a:pPr marL="800100" lvl="2">
              <a:spcBef>
                <a:spcPts val="1200"/>
              </a:spcBef>
            </a:pPr>
            <a:r>
              <a:rPr lang="en-US" sz="2400" dirty="0">
                <a:effectLst/>
                <a:latin typeface="+mn-lt"/>
                <a:ea typeface="Yu Mincho" panose="02020400000000000000" pitchFamily="18" charset="-128"/>
              </a:rPr>
              <a:t>Here we present the results for the </a:t>
            </a:r>
            <a:r>
              <a:rPr lang="en-US" sz="2400" dirty="0">
                <a:latin typeface="+mn-lt"/>
              </a:rPr>
              <a:t>HR+/HER2− breast cancer and triple-negative breast cancer (TNBC) cohorts</a:t>
            </a:r>
            <a:endParaRPr lang="en-US" sz="2400" dirty="0">
              <a:effectLst/>
              <a:latin typeface="+mn-lt"/>
              <a:ea typeface="Yu Mincho" panose="02020400000000000000" pitchFamily="18" charset="-128"/>
            </a:endParaRPr>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14D9E9D-93A9-4E6A-8E42-DC0055A8528E}" type="slidenum">
              <a:rPr lang="en-US" smtClean="0"/>
              <a:t>59</a:t>
            </a:fld>
            <a:endParaRPr lang="en-US"/>
          </a:p>
        </p:txBody>
      </p:sp>
    </p:spTree>
    <p:extLst>
      <p:ext uri="{BB962C8B-B14F-4D97-AF65-F5344CB8AC3E}">
        <p14:creationId xmlns:p14="http://schemas.microsoft.com/office/powerpoint/2010/main" val="1926127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78CC2-8FF0-EF83-187D-8F4ADCE7A9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877D70-967B-503E-DA4F-DD88460AB3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A5D50-8022-B125-DE27-AAAA01A0336F}"/>
              </a:ext>
            </a:extLst>
          </p:cNvPr>
          <p:cNvSpPr>
            <a:spLocks noGrp="1"/>
          </p:cNvSpPr>
          <p:nvPr>
            <p:ph type="body" idx="1"/>
          </p:nvPr>
        </p:nvSpPr>
        <p:spPr/>
        <p:txBody>
          <a:bodyPr/>
          <a:lstStyle/>
          <a:p>
            <a:pPr marL="571500" marR="0" lvl="0" indent="-571500" algn="l" defTabSz="914400" rtl="0" eaLnBrk="1" fontAlgn="auto" latinLnBrk="0" hangingPunct="1">
              <a:lnSpc>
                <a:spcPct val="100000"/>
              </a:lnSpc>
              <a:spcBef>
                <a:spcPts val="0"/>
              </a:spcBef>
              <a:spcAft>
                <a:spcPts val="0"/>
              </a:spcAft>
              <a:buClr>
                <a:srgbClr val="009BD9"/>
              </a:buClr>
              <a:buSzTx/>
              <a:buFont typeface="Arial" panose="020B0604020202020204" pitchFamily="34" charset="0"/>
              <a:buChar char="•"/>
              <a:tabLst/>
              <a:defRPr/>
            </a:pPr>
            <a:r>
              <a:rPr lang="en-US" dirty="0"/>
              <a:t>Triple Negative Breast Cancer: still an area of unmet need</a:t>
            </a:r>
          </a:p>
          <a:p>
            <a:pPr marL="571500" indent="-571500">
              <a:buClr>
                <a:srgbClr val="009BD9"/>
              </a:buClr>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BA3D4554-2C6F-EC09-8D56-D0ED5EE8D13F}"/>
              </a:ext>
            </a:extLst>
          </p:cNvPr>
          <p:cNvSpPr>
            <a:spLocks noGrp="1"/>
          </p:cNvSpPr>
          <p:nvPr>
            <p:ph type="sldNum" sz="quarter" idx="5"/>
          </p:nvPr>
        </p:nvSpPr>
        <p:spPr/>
        <p:txBody>
          <a:bodyPr/>
          <a:lstStyle/>
          <a:p>
            <a:fld id="{6AA5B0D8-3C09-9342-91C3-2EE06930DC01}" type="slidenum">
              <a:rPr lang="en-US" smtClean="0"/>
              <a:t>62</a:t>
            </a:fld>
            <a:endParaRPr lang="en-US"/>
          </a:p>
        </p:txBody>
      </p:sp>
    </p:spTree>
    <p:extLst>
      <p:ext uri="{BB962C8B-B14F-4D97-AF65-F5344CB8AC3E}">
        <p14:creationId xmlns:p14="http://schemas.microsoft.com/office/powerpoint/2010/main" val="17560639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50E06-A3EB-9A6C-41D5-F300A19347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10094D-1273-3A90-9792-70CF7B8B7F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C178B2-6C6F-5F2C-FE3E-429C2313C77F}"/>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dirty="0">
                <a:solidFill>
                  <a:sysClr val="windowText" lastClr="000000"/>
                </a:solidFill>
              </a:rPr>
              <a:t>Part B also included patients with ovarian, pancreatic, and prostate cancers; efficacy results from only patients with HER2</a:t>
            </a:r>
            <a:r>
              <a:rPr lang="en-GB" sz="800" b="1" dirty="0">
                <a:solidFill>
                  <a:srgbClr val="000000"/>
                </a:solidFill>
              </a:rPr>
              <a:t>–</a:t>
            </a:r>
            <a:r>
              <a:rPr lang="en-US" sz="800" dirty="0">
                <a:solidFill>
                  <a:sysClr val="windowText" lastClr="000000"/>
                </a:solidFill>
              </a:rPr>
              <a:t> breast cancer are reported here. </a:t>
            </a:r>
            <a:r>
              <a:rPr lang="en-GB" sz="800" baseline="30000" dirty="0"/>
              <a:t>†</a:t>
            </a:r>
            <a:r>
              <a:rPr lang="en-US" sz="800" dirty="0">
                <a:solidFill>
                  <a:sysClr val="windowText" lastClr="000000"/>
                </a:solidFill>
              </a:rPr>
              <a:t>In the absence of transfusions ≤14 days prior to the first dose of </a:t>
            </a:r>
            <a:r>
              <a:rPr lang="en-US" sz="800" dirty="0" err="1">
                <a:solidFill>
                  <a:sysClr val="windowText" lastClr="000000"/>
                </a:solidFill>
              </a:rPr>
              <a:t>saruparib</a:t>
            </a:r>
            <a:r>
              <a:rPr lang="en-US" sz="800" dirty="0">
                <a:solidFill>
                  <a:sysClr val="windowText" lastClr="000000"/>
                </a:solidFill>
              </a:rPr>
              <a:t>. </a:t>
            </a:r>
            <a:br>
              <a:rPr lang="en-US" sz="800" dirty="0">
                <a:solidFill>
                  <a:sysClr val="windowText" lastClr="000000"/>
                </a:solidFill>
              </a:rPr>
            </a:br>
            <a:r>
              <a:rPr lang="en-US" sz="800" dirty="0">
                <a:solidFill>
                  <a:sysClr val="windowText" lastClr="000000"/>
                </a:solidFill>
              </a:rPr>
              <a:t>ANC, absolute neutrophil count; </a:t>
            </a:r>
            <a:r>
              <a:rPr lang="en-US" sz="800" i="1" dirty="0">
                <a:solidFill>
                  <a:sysClr val="windowText" lastClr="000000"/>
                </a:solidFill>
              </a:rPr>
              <a:t>BRCA1/2</a:t>
            </a:r>
            <a:r>
              <a:rPr lang="en-US" sz="800" dirty="0">
                <a:solidFill>
                  <a:sysClr val="windowText" lastClr="000000"/>
                </a:solidFill>
              </a:rPr>
              <a:t>, breast cancer gene 1/2; </a:t>
            </a:r>
            <a:r>
              <a:rPr lang="en-US" sz="800" dirty="0" err="1">
                <a:solidFill>
                  <a:sysClr val="windowText" lastClr="000000"/>
                </a:solidFill>
              </a:rPr>
              <a:t>ctDNA</a:t>
            </a:r>
            <a:r>
              <a:rPr lang="en-US" sz="800" dirty="0">
                <a:solidFill>
                  <a:sysClr val="windowText" lastClr="000000"/>
                </a:solidFill>
              </a:rPr>
              <a:t>, circulating tumor DNA; ECOG PS; Eastern Cooperative Oncology Group performance status; </a:t>
            </a:r>
            <a:r>
              <a:rPr lang="en-GB" sz="800" dirty="0">
                <a:ea typeface="Calibri" panose="020F0502020204030204" pitchFamily="34" charset="0"/>
              </a:rPr>
              <a:t>HER2–, </a:t>
            </a:r>
            <a:r>
              <a:rPr lang="en-US" sz="800" dirty="0">
                <a:solidFill>
                  <a:sysClr val="windowText" lastClr="000000"/>
                </a:solidFill>
                <a:latin typeface="+mn-lt"/>
              </a:rPr>
              <a:t>human epidermal growth factor receptor 2 negative; </a:t>
            </a:r>
            <a:r>
              <a:rPr lang="en-US" sz="800" dirty="0">
                <a:solidFill>
                  <a:sysClr val="windowText" lastClr="000000"/>
                </a:solidFill>
              </a:rPr>
              <a:t>MTD, maximum tolerated dose; NTD, non-tolerated dose; </a:t>
            </a:r>
            <a:r>
              <a:rPr lang="en-US" sz="800" i="1" dirty="0">
                <a:solidFill>
                  <a:sysClr val="windowText" lastClr="000000"/>
                </a:solidFill>
              </a:rPr>
              <a:t>PALB2</a:t>
            </a:r>
            <a:r>
              <a:rPr lang="en-US" sz="800" dirty="0">
                <a:solidFill>
                  <a:sysClr val="windowText" lastClr="000000"/>
                </a:solidFill>
              </a:rPr>
              <a:t>, partner and localizer of </a:t>
            </a:r>
            <a:r>
              <a:rPr lang="en-US" sz="800" i="1" dirty="0">
                <a:solidFill>
                  <a:sysClr val="windowText" lastClr="000000"/>
                </a:solidFill>
              </a:rPr>
              <a:t>BRCA2</a:t>
            </a:r>
            <a:r>
              <a:rPr lang="en-US" sz="800" dirty="0">
                <a:solidFill>
                  <a:sysClr val="windowText" lastClr="000000"/>
                </a:solidFill>
              </a:rPr>
              <a:t>; PARP, poly adenosine diphosphate-ribose (ADP-ribose) polymerase; PBMCs, peripheral blood mononuclear cells; QD, once daily; </a:t>
            </a:r>
            <a:r>
              <a:rPr lang="en-US" sz="800" i="1" dirty="0">
                <a:solidFill>
                  <a:sysClr val="windowText" lastClr="000000"/>
                </a:solidFill>
              </a:rPr>
              <a:t>RAD51C/D</a:t>
            </a:r>
            <a:r>
              <a:rPr lang="en-US" sz="800" dirty="0">
                <a:solidFill>
                  <a:sysClr val="windowText" lastClr="000000"/>
                </a:solidFill>
              </a:rPr>
              <a:t>, RAD51 recombinase homolog C/D</a:t>
            </a:r>
            <a:endParaRPr lang="en-GB" sz="1600" b="0" i="1" dirty="0">
              <a:cs typeface="Arial" panose="020B0604020202020204" pitchFamily="34" charset="0"/>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0266AED9-2508-3D6B-74C4-E73777DF8690}"/>
              </a:ext>
            </a:extLst>
          </p:cNvPr>
          <p:cNvSpPr>
            <a:spLocks noGrp="1"/>
          </p:cNvSpPr>
          <p:nvPr>
            <p:ph type="sldNum" sz="quarter" idx="5"/>
          </p:nvPr>
        </p:nvSpPr>
        <p:spPr/>
        <p:txBody>
          <a:bodyPr/>
          <a:lstStyle/>
          <a:p>
            <a:fld id="{70062D12-8595-BB4B-B668-37B8AA766F2D}" type="slidenum">
              <a:rPr lang="en-US" smtClean="0"/>
              <a:t>64</a:t>
            </a:fld>
            <a:endParaRPr lang="en-US"/>
          </a:p>
        </p:txBody>
      </p:sp>
    </p:spTree>
    <p:extLst>
      <p:ext uri="{BB962C8B-B14F-4D97-AF65-F5344CB8AC3E}">
        <p14:creationId xmlns:p14="http://schemas.microsoft.com/office/powerpoint/2010/main" val="28760704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E51"/>
                </a:solidFill>
              </a:rPr>
              <a:t>ADC and PARP1 selective inhibitors as a way to potentiate DNA damage caused by topo1 chemo irrespective of HRD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E5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E51"/>
                </a:solidFill>
              </a:rPr>
              <a:t>PARP1 inhibition prevents removal of SN-38 induced TOP1-DNA cleavable complexes (Top1cc)</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67</a:t>
            </a:fld>
            <a:endParaRPr lang="en-US" dirty="0"/>
          </a:p>
        </p:txBody>
      </p:sp>
    </p:spTree>
    <p:extLst>
      <p:ext uri="{BB962C8B-B14F-4D97-AF65-F5344CB8AC3E}">
        <p14:creationId xmlns:p14="http://schemas.microsoft.com/office/powerpoint/2010/main" val="3124888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215F0-77A1-F91D-0917-1EA10D383E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45DD78-764F-9A0A-7BE3-74EEDCDDB1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73C06A-DEA3-BF5A-2C1F-8B1FBC5F4A85}"/>
              </a:ext>
            </a:extLst>
          </p:cNvPr>
          <p:cNvSpPr>
            <a:spLocks noGrp="1"/>
          </p:cNvSpPr>
          <p:nvPr>
            <p:ph type="body" idx="1"/>
          </p:nvPr>
        </p:nvSpPr>
        <p:spPr/>
        <p:txBody>
          <a:bodyPr/>
          <a:lstStyle/>
          <a:p>
            <a:pPr marL="571500" marR="0" lvl="0" indent="-571500" algn="l" defTabSz="914400" rtl="0" eaLnBrk="1" fontAlgn="auto" latinLnBrk="0" hangingPunct="1">
              <a:lnSpc>
                <a:spcPct val="100000"/>
              </a:lnSpc>
              <a:spcBef>
                <a:spcPts val="0"/>
              </a:spcBef>
              <a:spcAft>
                <a:spcPts val="0"/>
              </a:spcAft>
              <a:buClr>
                <a:srgbClr val="009BD9"/>
              </a:buClr>
              <a:buSzTx/>
              <a:buFont typeface="Arial" panose="020B0604020202020204" pitchFamily="34" charset="0"/>
              <a:buChar char="•"/>
              <a:tabLst/>
              <a:defRPr/>
            </a:pPr>
            <a:r>
              <a:rPr lang="en-US" dirty="0"/>
              <a:t>Triple Negative Breast Cancer: still an area of unmet need</a:t>
            </a:r>
          </a:p>
          <a:p>
            <a:pPr marL="571500" indent="-571500">
              <a:buClr>
                <a:srgbClr val="009BD9"/>
              </a:buClr>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50D8DB8D-59F7-96F2-E401-42D651557C19}"/>
              </a:ext>
            </a:extLst>
          </p:cNvPr>
          <p:cNvSpPr>
            <a:spLocks noGrp="1"/>
          </p:cNvSpPr>
          <p:nvPr>
            <p:ph type="sldNum" sz="quarter" idx="5"/>
          </p:nvPr>
        </p:nvSpPr>
        <p:spPr/>
        <p:txBody>
          <a:bodyPr/>
          <a:lstStyle/>
          <a:p>
            <a:fld id="{6AA5B0D8-3C09-9342-91C3-2EE06930DC01}" type="slidenum">
              <a:rPr lang="en-US" smtClean="0"/>
              <a:t>68</a:t>
            </a:fld>
            <a:endParaRPr lang="en-US"/>
          </a:p>
        </p:txBody>
      </p:sp>
    </p:spTree>
    <p:extLst>
      <p:ext uri="{BB962C8B-B14F-4D97-AF65-F5344CB8AC3E}">
        <p14:creationId xmlns:p14="http://schemas.microsoft.com/office/powerpoint/2010/main" val="36797525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PD-L1/VEGF-A–targeting bispecific antibody</a:t>
            </a:r>
            <a:endParaRPr lang="en-US" dirty="0"/>
          </a:p>
        </p:txBody>
      </p:sp>
      <p:sp>
        <p:nvSpPr>
          <p:cNvPr id="4" name="Slide Number Placeholder 3"/>
          <p:cNvSpPr>
            <a:spLocks noGrp="1"/>
          </p:cNvSpPr>
          <p:nvPr>
            <p:ph type="sldNum" sz="quarter" idx="5"/>
          </p:nvPr>
        </p:nvSpPr>
        <p:spPr/>
        <p:txBody>
          <a:bodyPr/>
          <a:lstStyle/>
          <a:p>
            <a:fld id="{6AA5B0D8-3C09-9342-91C3-2EE06930DC01}" type="slidenum">
              <a:rPr lang="en-US" smtClean="0"/>
              <a:t>70</a:t>
            </a:fld>
            <a:endParaRPr lang="en-US"/>
          </a:p>
        </p:txBody>
      </p:sp>
    </p:spTree>
    <p:extLst>
      <p:ext uri="{BB962C8B-B14F-4D97-AF65-F5344CB8AC3E}">
        <p14:creationId xmlns:p14="http://schemas.microsoft.com/office/powerpoint/2010/main" val="19588367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F841B-DE59-92AD-2366-85E6636753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582CCE-D226-0B66-F533-AEBA3C5660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54E3CA-1D5B-659B-1D02-4AFA16ABFBC5}"/>
              </a:ext>
            </a:extLst>
          </p:cNvPr>
          <p:cNvSpPr>
            <a:spLocks noGrp="1"/>
          </p:cNvSpPr>
          <p:nvPr>
            <p:ph type="body" idx="1"/>
          </p:nvPr>
        </p:nvSpPr>
        <p:spPr/>
        <p:txBody>
          <a:bodyPr/>
          <a:lstStyle/>
          <a:p>
            <a:pPr marL="571500" marR="0" lvl="0" indent="-571500" algn="l" defTabSz="914400" rtl="0" eaLnBrk="1" fontAlgn="auto" latinLnBrk="0" hangingPunct="1">
              <a:lnSpc>
                <a:spcPct val="100000"/>
              </a:lnSpc>
              <a:spcBef>
                <a:spcPts val="0"/>
              </a:spcBef>
              <a:spcAft>
                <a:spcPts val="0"/>
              </a:spcAft>
              <a:buClr>
                <a:srgbClr val="009BD9"/>
              </a:buClr>
              <a:buSzTx/>
              <a:buFont typeface="Arial" panose="020B0604020202020204" pitchFamily="34" charset="0"/>
              <a:buChar char="•"/>
              <a:tabLst/>
              <a:defRPr/>
            </a:pPr>
            <a:r>
              <a:rPr lang="en-US" dirty="0"/>
              <a:t>Triple Negative Breast Cancer: still an area of unmet need</a:t>
            </a:r>
          </a:p>
          <a:p>
            <a:pPr marL="571500" indent="-571500">
              <a:buClr>
                <a:srgbClr val="009BD9"/>
              </a:buClr>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DB978A86-D122-E2CA-AF17-76DBB52B9946}"/>
              </a:ext>
            </a:extLst>
          </p:cNvPr>
          <p:cNvSpPr>
            <a:spLocks noGrp="1"/>
          </p:cNvSpPr>
          <p:nvPr>
            <p:ph type="sldNum" sz="quarter" idx="5"/>
          </p:nvPr>
        </p:nvSpPr>
        <p:spPr/>
        <p:txBody>
          <a:bodyPr/>
          <a:lstStyle/>
          <a:p>
            <a:fld id="{6AA5B0D8-3C09-9342-91C3-2EE06930DC01}" type="slidenum">
              <a:rPr lang="en-US" smtClean="0"/>
              <a:t>73</a:t>
            </a:fld>
            <a:endParaRPr lang="en-US"/>
          </a:p>
        </p:txBody>
      </p:sp>
    </p:spTree>
    <p:extLst>
      <p:ext uri="{BB962C8B-B14F-4D97-AF65-F5344CB8AC3E}">
        <p14:creationId xmlns:p14="http://schemas.microsoft.com/office/powerpoint/2010/main" val="1545011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4CC5B-C529-51D9-C9CC-A2366BB00D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5828D8-6D25-AAD8-01CB-8A91292845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ED1CF8-C322-6B81-992B-63CCFA7B5D60}"/>
              </a:ext>
            </a:extLst>
          </p:cNvPr>
          <p:cNvSpPr>
            <a:spLocks noGrp="1"/>
          </p:cNvSpPr>
          <p:nvPr>
            <p:ph type="body" idx="1"/>
          </p:nvPr>
        </p:nvSpPr>
        <p:spPr/>
        <p:txBody>
          <a:bodyPr/>
          <a:lstStyle/>
          <a:p>
            <a:r>
              <a:rPr lang="en-US" sz="1200" kern="1200" dirty="0">
                <a:solidFill>
                  <a:schemeClr val="tx1"/>
                </a:solidFill>
                <a:effectLst/>
                <a:latin typeface="Arial" charset="0"/>
                <a:ea typeface="+mn-ea"/>
                <a:cs typeface="+mn-cs"/>
              </a:rPr>
              <a:t>Major effort over the last decade has focused on classifying TNBC into distinct clinical and molecular subtypes that can guide treatment decisions. </a:t>
            </a:r>
          </a:p>
          <a:p>
            <a:r>
              <a:rPr lang="en-US" sz="1200" kern="1200" dirty="0">
                <a:solidFill>
                  <a:schemeClr val="tx1"/>
                </a:solidFill>
                <a:effectLst/>
                <a:latin typeface="Arial" charset="0"/>
                <a:ea typeface="+mn-ea"/>
                <a:cs typeface="+mn-cs"/>
              </a:rPr>
              <a:t>Characterization of the genomic, transcriptomic, proteomic, epigenomic alterations as well as the tumor microenvironment is expanding our knowledge of TNBC. </a:t>
            </a:r>
          </a:p>
          <a:p>
            <a:pPr marL="571500" marR="0" lvl="0" indent="-571500" algn="l" defTabSz="914400" rtl="0" eaLnBrk="1" fontAlgn="auto" latinLnBrk="0" hangingPunct="1">
              <a:lnSpc>
                <a:spcPct val="100000"/>
              </a:lnSpc>
              <a:spcBef>
                <a:spcPts val="0"/>
              </a:spcBef>
              <a:spcAft>
                <a:spcPts val="0"/>
              </a:spcAft>
              <a:buClr>
                <a:srgbClr val="009BD9"/>
              </a:buClr>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a:p>
            <a:pPr marL="571500" marR="0" lvl="0" indent="-571500" algn="l" defTabSz="914400" rtl="0" eaLnBrk="1" fontAlgn="auto" latinLnBrk="0" hangingPunct="1">
              <a:lnSpc>
                <a:spcPct val="100000"/>
              </a:lnSpc>
              <a:spcBef>
                <a:spcPts val="0"/>
              </a:spcBef>
              <a:spcAft>
                <a:spcPts val="0"/>
              </a:spcAft>
              <a:buClr>
                <a:srgbClr val="009BD9"/>
              </a:buClr>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a:p>
            <a:pPr marL="571500" marR="0" lvl="0" indent="-571500" algn="l" defTabSz="914400" rtl="0" eaLnBrk="1" fontAlgn="auto" latinLnBrk="0" hangingPunct="1">
              <a:lnSpc>
                <a:spcPct val="100000"/>
              </a:lnSpc>
              <a:spcBef>
                <a:spcPts val="0"/>
              </a:spcBef>
              <a:spcAft>
                <a:spcPts val="0"/>
              </a:spcAft>
              <a:buClr>
                <a:srgbClr val="009BD9"/>
              </a:buClr>
              <a:buSzTx/>
              <a:buFont typeface="Arial" panose="020B0604020202020204" pitchFamily="34" charset="0"/>
              <a:buChar char="•"/>
              <a:tabLst/>
              <a:defRPr/>
            </a:pPr>
            <a:r>
              <a:rPr lang="en-US" sz="1200" b="0" kern="1200" dirty="0">
                <a:solidFill>
                  <a:schemeClr val="tx1"/>
                </a:solidFill>
                <a:effectLst/>
                <a:latin typeface="+mn-lt"/>
                <a:ea typeface="+mn-ea"/>
                <a:cs typeface="+mn-cs"/>
              </a:rPr>
              <a:t>Key oncogenic </a:t>
            </a:r>
            <a:r>
              <a:rPr lang="en-US" sz="1200" b="0" kern="1200" dirty="0" err="1">
                <a:solidFill>
                  <a:schemeClr val="tx1"/>
                </a:solidFill>
                <a:effectLst/>
                <a:latin typeface="+mn-lt"/>
                <a:ea typeface="+mn-ea"/>
                <a:cs typeface="+mn-cs"/>
              </a:rPr>
              <a:t>signalling</a:t>
            </a:r>
            <a:r>
              <a:rPr lang="en-US" sz="1200" b="0" kern="1200" dirty="0">
                <a:solidFill>
                  <a:schemeClr val="tx1"/>
                </a:solidFill>
                <a:effectLst/>
                <a:latin typeface="+mn-lt"/>
                <a:ea typeface="+mn-ea"/>
                <a:cs typeface="+mn-cs"/>
              </a:rPr>
              <a:t> pathways associated with triple-negative breast cancer (TNBC) </a:t>
            </a:r>
            <a:endParaRPr lang="en-US" dirty="0"/>
          </a:p>
          <a:p>
            <a:pPr marL="571500" indent="-571500">
              <a:buClr>
                <a:srgbClr val="009BD9"/>
              </a:buClr>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E3CFBFF2-8E68-95A2-8FED-BBA36B3B0DBB}"/>
              </a:ext>
            </a:extLst>
          </p:cNvPr>
          <p:cNvSpPr>
            <a:spLocks noGrp="1"/>
          </p:cNvSpPr>
          <p:nvPr>
            <p:ph type="sldNum" sz="quarter" idx="5"/>
          </p:nvPr>
        </p:nvSpPr>
        <p:spPr/>
        <p:txBody>
          <a:bodyPr/>
          <a:lstStyle/>
          <a:p>
            <a:fld id="{6AA5B0D8-3C09-9342-91C3-2EE06930DC01}" type="slidenum">
              <a:rPr lang="en-US" smtClean="0"/>
              <a:t>6</a:t>
            </a:fld>
            <a:endParaRPr lang="en-US"/>
          </a:p>
        </p:txBody>
      </p:sp>
    </p:spTree>
    <p:extLst>
      <p:ext uri="{BB962C8B-B14F-4D97-AF65-F5344CB8AC3E}">
        <p14:creationId xmlns:p14="http://schemas.microsoft.com/office/powerpoint/2010/main" val="7868395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71422-4274-3D4F-8582-1744C4D57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4672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Calibri" panose="020F0502020204030204" pitchFamily="34" charset="0"/>
                <a:ea typeface="MS PGothic"/>
                <a:cs typeface="Calibri" panose="020F0502020204030204" pitchFamily="34" charset="0"/>
              </a:rPr>
              <a:t>How to sequence ADCs: payload switch (TOP1 </a:t>
            </a:r>
            <a:r>
              <a:rPr lang="en-US" b="1" i="1" dirty="0">
                <a:solidFill>
                  <a:srgbClr val="000000"/>
                </a:solidFill>
                <a:latin typeface="Calibri" panose="020F0502020204030204" pitchFamily="34" charset="0"/>
                <a:ea typeface="MS PGothic"/>
                <a:cs typeface="Calibri" panose="020F0502020204030204" pitchFamily="34" charset="0"/>
              </a:rPr>
              <a:t>vs </a:t>
            </a:r>
            <a:r>
              <a:rPr lang="en-US" b="1" dirty="0">
                <a:solidFill>
                  <a:srgbClr val="000000"/>
                </a:solidFill>
                <a:latin typeface="Calibri" panose="020F0502020204030204" pitchFamily="34" charset="0"/>
                <a:ea typeface="MS PGothic"/>
                <a:cs typeface="Calibri" panose="020F0502020204030204" pitchFamily="34" charset="0"/>
              </a:rPr>
              <a:t>MMAE), target switch (HER3, B7H4, Nectin4, </a:t>
            </a:r>
            <a:r>
              <a:rPr lang="en-US" b="1" dirty="0" err="1">
                <a:solidFill>
                  <a:srgbClr val="000000"/>
                </a:solidFill>
                <a:latin typeface="Calibri" panose="020F0502020204030204" pitchFamily="34" charset="0"/>
                <a:ea typeface="MS PGothic"/>
                <a:cs typeface="Calibri" panose="020F0502020204030204" pitchFamily="34" charset="0"/>
              </a:rPr>
              <a:t>etc</a:t>
            </a:r>
            <a:r>
              <a:rPr lang="en-US" b="1" dirty="0">
                <a:solidFill>
                  <a:srgbClr val="000000"/>
                </a:solidFill>
                <a:latin typeface="Calibri" panose="020F0502020204030204" pitchFamily="34" charset="0"/>
                <a:ea typeface="MS PGothic"/>
                <a:cs typeface="Calibri" panose="020F0502020204030204" pitchFamily="34" charset="0"/>
              </a:rPr>
              <a:t>), and Ab structures (Bicycles peptides)</a:t>
            </a:r>
          </a:p>
          <a:p>
            <a:endParaRPr lang="en-US" dirty="0"/>
          </a:p>
        </p:txBody>
      </p:sp>
      <p:sp>
        <p:nvSpPr>
          <p:cNvPr id="4" name="Slide Number Placeholder 3"/>
          <p:cNvSpPr>
            <a:spLocks noGrp="1"/>
          </p:cNvSpPr>
          <p:nvPr>
            <p:ph type="sldNum" sz="quarter" idx="5"/>
          </p:nvPr>
        </p:nvSpPr>
        <p:spPr/>
        <p:txBody>
          <a:bodyPr/>
          <a:lstStyle/>
          <a:p>
            <a:fld id="{6AA5B0D8-3C09-9342-91C3-2EE06930DC01}" type="slidenum">
              <a:rPr lang="en-US" smtClean="0"/>
              <a:t>75</a:t>
            </a:fld>
            <a:endParaRPr lang="en-US"/>
          </a:p>
        </p:txBody>
      </p:sp>
    </p:spTree>
    <p:extLst>
      <p:ext uri="{BB962C8B-B14F-4D97-AF65-F5344CB8AC3E}">
        <p14:creationId xmlns:p14="http://schemas.microsoft.com/office/powerpoint/2010/main" val="5610511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Calibri" panose="020F0502020204030204" pitchFamily="34" charset="0"/>
                <a:ea typeface="MS PGothic"/>
                <a:cs typeface="Calibri" panose="020F0502020204030204" pitchFamily="34" charset="0"/>
              </a:rPr>
              <a:t>How to sequence ADCs: payload switch (TOP1 </a:t>
            </a:r>
            <a:r>
              <a:rPr lang="en-US" b="1" i="1" dirty="0">
                <a:solidFill>
                  <a:srgbClr val="000000"/>
                </a:solidFill>
                <a:latin typeface="Calibri" panose="020F0502020204030204" pitchFamily="34" charset="0"/>
                <a:ea typeface="MS PGothic"/>
                <a:cs typeface="Calibri" panose="020F0502020204030204" pitchFamily="34" charset="0"/>
              </a:rPr>
              <a:t>vs </a:t>
            </a:r>
            <a:r>
              <a:rPr lang="en-US" b="1" dirty="0">
                <a:solidFill>
                  <a:srgbClr val="000000"/>
                </a:solidFill>
                <a:latin typeface="Calibri" panose="020F0502020204030204" pitchFamily="34" charset="0"/>
                <a:ea typeface="MS PGothic"/>
                <a:cs typeface="Calibri" panose="020F0502020204030204" pitchFamily="34" charset="0"/>
              </a:rPr>
              <a:t>MMAE), target switch (HER3, B7H4, Nectin4, </a:t>
            </a:r>
            <a:r>
              <a:rPr lang="en-US" b="1" dirty="0" err="1">
                <a:solidFill>
                  <a:srgbClr val="000000"/>
                </a:solidFill>
                <a:latin typeface="Calibri" panose="020F0502020204030204" pitchFamily="34" charset="0"/>
                <a:ea typeface="MS PGothic"/>
                <a:cs typeface="Calibri" panose="020F0502020204030204" pitchFamily="34" charset="0"/>
              </a:rPr>
              <a:t>etc</a:t>
            </a:r>
            <a:r>
              <a:rPr lang="en-US" b="1" dirty="0">
                <a:solidFill>
                  <a:srgbClr val="000000"/>
                </a:solidFill>
                <a:latin typeface="Calibri" panose="020F0502020204030204" pitchFamily="34" charset="0"/>
                <a:ea typeface="MS PGothic"/>
                <a:cs typeface="Calibri" panose="020F0502020204030204" pitchFamily="34" charset="0"/>
              </a:rPr>
              <a:t>), and Ab structures (Bicycles peptides)</a:t>
            </a:r>
          </a:p>
          <a:p>
            <a:endParaRPr lang="en-US" dirty="0"/>
          </a:p>
        </p:txBody>
      </p:sp>
      <p:sp>
        <p:nvSpPr>
          <p:cNvPr id="4" name="Slide Number Placeholder 3"/>
          <p:cNvSpPr>
            <a:spLocks noGrp="1"/>
          </p:cNvSpPr>
          <p:nvPr>
            <p:ph type="sldNum" sz="quarter" idx="5"/>
          </p:nvPr>
        </p:nvSpPr>
        <p:spPr/>
        <p:txBody>
          <a:bodyPr/>
          <a:lstStyle/>
          <a:p>
            <a:fld id="{C821817D-96F8-8C46-98A9-E1A0F45D98C6}" type="slidenum">
              <a:rPr lang="en-US" smtClean="0"/>
              <a:t>76</a:t>
            </a:fld>
            <a:endParaRPr lang="en-US"/>
          </a:p>
        </p:txBody>
      </p:sp>
    </p:spTree>
    <p:extLst>
      <p:ext uri="{BB962C8B-B14F-4D97-AF65-F5344CB8AC3E}">
        <p14:creationId xmlns:p14="http://schemas.microsoft.com/office/powerpoint/2010/main" val="3678135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23843-E967-5F9A-0C89-3D62C33A55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30A7DB-B1DB-B6CB-6FEE-ECBC5E682F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462F59-6CDE-1C24-938F-46EA317FE5A2}"/>
              </a:ext>
            </a:extLst>
          </p:cNvPr>
          <p:cNvSpPr>
            <a:spLocks noGrp="1"/>
          </p:cNvSpPr>
          <p:nvPr>
            <p:ph type="body" idx="1"/>
          </p:nvPr>
        </p:nvSpPr>
        <p:spPr/>
        <p:txBody>
          <a:bodyPr/>
          <a:lstStyle/>
          <a:p>
            <a:pPr marL="571500" marR="0" lvl="0" indent="-571500" algn="l" defTabSz="914400" rtl="0" eaLnBrk="1" fontAlgn="auto" latinLnBrk="0" hangingPunct="1">
              <a:lnSpc>
                <a:spcPct val="100000"/>
              </a:lnSpc>
              <a:spcBef>
                <a:spcPts val="0"/>
              </a:spcBef>
              <a:spcAft>
                <a:spcPts val="0"/>
              </a:spcAft>
              <a:buClr>
                <a:srgbClr val="009BD9"/>
              </a:buClr>
              <a:buSzTx/>
              <a:buFont typeface="Arial" panose="020B0604020202020204" pitchFamily="34" charset="0"/>
              <a:buChar char="•"/>
              <a:tabLst/>
              <a:defRPr/>
            </a:pPr>
            <a:r>
              <a:rPr lang="en-US" dirty="0"/>
              <a:t>Triple Negative Breast Cancer: still an area of unmet need</a:t>
            </a:r>
          </a:p>
          <a:p>
            <a:pPr marL="571500" indent="-571500">
              <a:buClr>
                <a:srgbClr val="009BD9"/>
              </a:buClr>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CA3A6E15-263D-6634-D7F2-C7C4B013BBDF}"/>
              </a:ext>
            </a:extLst>
          </p:cNvPr>
          <p:cNvSpPr>
            <a:spLocks noGrp="1"/>
          </p:cNvSpPr>
          <p:nvPr>
            <p:ph type="sldNum" sz="quarter" idx="5"/>
          </p:nvPr>
        </p:nvSpPr>
        <p:spPr/>
        <p:txBody>
          <a:bodyPr/>
          <a:lstStyle/>
          <a:p>
            <a:fld id="{6AA5B0D8-3C09-9342-91C3-2EE06930DC01}" type="slidenum">
              <a:rPr lang="en-US" smtClean="0"/>
              <a:t>7</a:t>
            </a:fld>
            <a:endParaRPr lang="en-US"/>
          </a:p>
        </p:txBody>
      </p:sp>
    </p:spTree>
    <p:extLst>
      <p:ext uri="{BB962C8B-B14F-4D97-AF65-F5344CB8AC3E}">
        <p14:creationId xmlns:p14="http://schemas.microsoft.com/office/powerpoint/2010/main" val="788187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dirty="0"/>
              <a:t>On study chemotherapy:</a:t>
            </a:r>
          </a:p>
          <a:p>
            <a:pPr marL="741560" lvl="1" indent="-285750">
              <a:buFont typeface="Arial" panose="020B0604020202020204" pitchFamily="34" charset="0"/>
              <a:buChar char="•"/>
            </a:pPr>
            <a:r>
              <a:rPr lang="en-US" sz="1400" dirty="0" err="1"/>
              <a:t>Taxane</a:t>
            </a:r>
            <a:r>
              <a:rPr lang="en-US" sz="1400" dirty="0"/>
              <a:t> HR 0.51 (0.33-0.76)</a:t>
            </a:r>
          </a:p>
          <a:p>
            <a:pPr marL="741560" lvl="1" indent="-285750">
              <a:buFont typeface="Arial" panose="020B0604020202020204" pitchFamily="34" charset="0"/>
              <a:buChar char="•"/>
            </a:pPr>
            <a:r>
              <a:rPr lang="en-US" sz="1400" dirty="0"/>
              <a:t>Gem/Carbo HR 0.77 (0.53-1.11)</a:t>
            </a:r>
          </a:p>
          <a:p>
            <a:pPr marL="285750" indent="-285750">
              <a:buFont typeface="Arial" panose="020B0604020202020204" pitchFamily="34" charset="0"/>
              <a:buChar char="•"/>
            </a:pPr>
            <a:r>
              <a:rPr lang="en-US" sz="1400" dirty="0"/>
              <a:t>Disease free interval:</a:t>
            </a:r>
          </a:p>
          <a:p>
            <a:pPr marL="741560" lvl="1" indent="-285750">
              <a:buFont typeface="Arial" panose="020B0604020202020204" pitchFamily="34" charset="0"/>
              <a:buChar char="•"/>
            </a:pPr>
            <a:r>
              <a:rPr lang="en-US" sz="1400" dirty="0"/>
              <a:t>De novo HR 0.48 (0.29-0.79)</a:t>
            </a:r>
          </a:p>
          <a:p>
            <a:pPr marL="741560" lvl="1" indent="-285750">
              <a:buFont typeface="Arial" panose="020B0604020202020204" pitchFamily="34" charset="0"/>
              <a:buChar char="•"/>
            </a:pPr>
            <a:r>
              <a:rPr lang="en-US" sz="1400" dirty="0"/>
              <a:t>&lt;12 </a:t>
            </a:r>
            <a:r>
              <a:rPr lang="en-US" sz="1400" dirty="0" err="1"/>
              <a:t>mo</a:t>
            </a:r>
            <a:r>
              <a:rPr lang="en-US" sz="1400" dirty="0"/>
              <a:t> HR 1.00 (0.51-1.95)</a:t>
            </a:r>
          </a:p>
          <a:p>
            <a:pPr marL="741560" lvl="1" indent="-285750">
              <a:buFont typeface="Arial" panose="020B0604020202020204" pitchFamily="34" charset="0"/>
              <a:buChar char="•"/>
            </a:pPr>
            <a:r>
              <a:rPr lang="en-US" sz="1400" dirty="0"/>
              <a:t>&gt;12mo HR 0.64 (0.43-0.95)</a:t>
            </a:r>
            <a:endParaRPr lang="en-US" dirty="0"/>
          </a:p>
          <a:p>
            <a:endParaRPr lang="en-US" dirty="0"/>
          </a:p>
        </p:txBody>
      </p:sp>
      <p:sp>
        <p:nvSpPr>
          <p:cNvPr id="4" name="Slide Number Placeholder 3"/>
          <p:cNvSpPr>
            <a:spLocks noGrp="1"/>
          </p:cNvSpPr>
          <p:nvPr>
            <p:ph type="sldNum" sz="quarter" idx="5"/>
          </p:nvPr>
        </p:nvSpPr>
        <p:spPr/>
        <p:txBody>
          <a:bodyPr/>
          <a:lstStyle/>
          <a:p>
            <a:fld id="{6AA5B0D8-3C09-9342-91C3-2EE06930DC01}" type="slidenum">
              <a:rPr lang="en-US" smtClean="0"/>
              <a:t>9</a:t>
            </a:fld>
            <a:endParaRPr lang="en-US"/>
          </a:p>
        </p:txBody>
      </p:sp>
    </p:spTree>
    <p:extLst>
      <p:ext uri="{BB962C8B-B14F-4D97-AF65-F5344CB8AC3E}">
        <p14:creationId xmlns:p14="http://schemas.microsoft.com/office/powerpoint/2010/main" val="3809934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E5593-42E7-DE85-5E40-69511456E1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C65E3-7BBF-7BFE-3FE8-A7C56A40D3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4B39B1-34C5-82EC-16DA-437BAC9197E5}"/>
              </a:ext>
            </a:extLst>
          </p:cNvPr>
          <p:cNvSpPr>
            <a:spLocks noGrp="1"/>
          </p:cNvSpPr>
          <p:nvPr>
            <p:ph type="body" idx="1"/>
          </p:nvPr>
        </p:nvSpPr>
        <p:spPr/>
        <p:txBody>
          <a:bodyPr/>
          <a:lstStyle/>
          <a:p>
            <a:pPr marL="285750" indent="-285750">
              <a:buFont typeface="Arial" panose="020B0604020202020204" pitchFamily="34" charset="0"/>
              <a:buChar char="•"/>
            </a:pPr>
            <a:r>
              <a:rPr lang="en-US" sz="1400" dirty="0"/>
              <a:t>On study chemotherapy:</a:t>
            </a:r>
          </a:p>
          <a:p>
            <a:pPr marL="741560" lvl="1" indent="-285750">
              <a:buFont typeface="Arial" panose="020B0604020202020204" pitchFamily="34" charset="0"/>
              <a:buChar char="•"/>
            </a:pPr>
            <a:r>
              <a:rPr lang="en-US" sz="1400" dirty="0" err="1"/>
              <a:t>Taxane</a:t>
            </a:r>
            <a:r>
              <a:rPr lang="en-US" sz="1400" dirty="0"/>
              <a:t> HR 0.51 (0.33-0.76)</a:t>
            </a:r>
          </a:p>
          <a:p>
            <a:pPr marL="741560" lvl="1" indent="-285750">
              <a:buFont typeface="Arial" panose="020B0604020202020204" pitchFamily="34" charset="0"/>
              <a:buChar char="•"/>
            </a:pPr>
            <a:r>
              <a:rPr lang="en-US" sz="1400" dirty="0"/>
              <a:t>Gem/Carbo HR 0.77 (0.53-1.11)</a:t>
            </a:r>
          </a:p>
          <a:p>
            <a:pPr marL="285750" indent="-285750">
              <a:buFont typeface="Arial" panose="020B0604020202020204" pitchFamily="34" charset="0"/>
              <a:buChar char="•"/>
            </a:pPr>
            <a:r>
              <a:rPr lang="en-US" sz="1400" dirty="0"/>
              <a:t>Disease free interval:</a:t>
            </a:r>
          </a:p>
          <a:p>
            <a:pPr marL="741560" lvl="1" indent="-285750">
              <a:buFont typeface="Arial" panose="020B0604020202020204" pitchFamily="34" charset="0"/>
              <a:buChar char="•"/>
            </a:pPr>
            <a:r>
              <a:rPr lang="en-US" sz="1400" dirty="0"/>
              <a:t>De novo HR 0.48 (0.29-0.79)</a:t>
            </a:r>
          </a:p>
          <a:p>
            <a:pPr marL="741560" lvl="1" indent="-285750">
              <a:buFont typeface="Arial" panose="020B0604020202020204" pitchFamily="34" charset="0"/>
              <a:buChar char="•"/>
            </a:pPr>
            <a:r>
              <a:rPr lang="en-US" sz="1400" dirty="0"/>
              <a:t>&lt;12 </a:t>
            </a:r>
            <a:r>
              <a:rPr lang="en-US" sz="1400" dirty="0" err="1"/>
              <a:t>mo</a:t>
            </a:r>
            <a:r>
              <a:rPr lang="en-US" sz="1400" dirty="0"/>
              <a:t> HR 1.00 (0.51-1.95)</a:t>
            </a:r>
          </a:p>
          <a:p>
            <a:pPr marL="741560" lvl="1" indent="-285750">
              <a:buFont typeface="Arial" panose="020B0604020202020204" pitchFamily="34" charset="0"/>
              <a:buChar char="•"/>
            </a:pPr>
            <a:r>
              <a:rPr lang="en-US" sz="1400" dirty="0"/>
              <a:t>&gt;12mo HR 0.64 (0.43-0.95)</a:t>
            </a:r>
            <a:endParaRPr lang="en-US" dirty="0"/>
          </a:p>
          <a:p>
            <a:endParaRPr lang="en-US" dirty="0"/>
          </a:p>
        </p:txBody>
      </p:sp>
      <p:sp>
        <p:nvSpPr>
          <p:cNvPr id="4" name="Slide Number Placeholder 3">
            <a:extLst>
              <a:ext uri="{FF2B5EF4-FFF2-40B4-BE49-F238E27FC236}">
                <a16:creationId xmlns:a16="http://schemas.microsoft.com/office/drawing/2014/main" id="{23209AB4-5727-173D-6CA3-1B92C23EF164}"/>
              </a:ext>
            </a:extLst>
          </p:cNvPr>
          <p:cNvSpPr>
            <a:spLocks noGrp="1"/>
          </p:cNvSpPr>
          <p:nvPr>
            <p:ph type="sldNum" sz="quarter" idx="5"/>
          </p:nvPr>
        </p:nvSpPr>
        <p:spPr/>
        <p:txBody>
          <a:bodyPr/>
          <a:lstStyle/>
          <a:p>
            <a:fld id="{6AA5B0D8-3C09-9342-91C3-2EE06930DC01}" type="slidenum">
              <a:rPr lang="en-US" smtClean="0"/>
              <a:t>10</a:t>
            </a:fld>
            <a:endParaRPr lang="en-US"/>
          </a:p>
        </p:txBody>
      </p:sp>
    </p:spTree>
    <p:extLst>
      <p:ext uri="{BB962C8B-B14F-4D97-AF65-F5344CB8AC3E}">
        <p14:creationId xmlns:p14="http://schemas.microsoft.com/office/powerpoint/2010/main" val="2514133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63D61-94D4-E343-BE88-B3E4548909A1}"/>
              </a:ext>
            </a:extLst>
          </p:cNvPr>
          <p:cNvSpPr>
            <a:spLocks noGrp="1"/>
          </p:cNvSpPr>
          <p:nvPr>
            <p:ph type="ctrTitle"/>
          </p:nvPr>
        </p:nvSpPr>
        <p:spPr>
          <a:xfrm>
            <a:off x="1524000" y="1122363"/>
            <a:ext cx="9144000" cy="2387600"/>
          </a:xfrm>
        </p:spPr>
        <p:txBody>
          <a:bodyPr anchor="b">
            <a:normAutofit/>
          </a:bodyPr>
          <a:lstStyle>
            <a:lvl1pPr algn="ctr">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78C05FC-CC5F-5D4C-9E9A-698A83353E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156B6E-AEE5-6E4E-BD3B-4C7BC739DF5A}"/>
              </a:ext>
            </a:extLst>
          </p:cNvPr>
          <p:cNvSpPr>
            <a:spLocks noGrp="1"/>
          </p:cNvSpPr>
          <p:nvPr>
            <p:ph type="dt" sz="half" idx="10"/>
          </p:nvPr>
        </p:nvSpPr>
        <p:spPr/>
        <p:txBody>
          <a:bodyPr/>
          <a:lstStyle/>
          <a:p>
            <a:fld id="{5B25D963-EA1D-414F-BF9B-F7DEB0EDA4B9}" type="datetime1">
              <a:rPr lang="en-US" smtClean="0"/>
              <a:t>11/7/25</a:t>
            </a:fld>
            <a:endParaRPr lang="en-US"/>
          </a:p>
        </p:txBody>
      </p:sp>
      <p:sp>
        <p:nvSpPr>
          <p:cNvPr id="5" name="Footer Placeholder 4">
            <a:extLst>
              <a:ext uri="{FF2B5EF4-FFF2-40B4-BE49-F238E27FC236}">
                <a16:creationId xmlns:a16="http://schemas.microsoft.com/office/drawing/2014/main" id="{BE38AE82-94BF-4443-BC64-544F7129EE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C9314D-2F7E-3849-9FC4-955718496753}"/>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3970480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OV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C51CCB-20F7-1542-B014-6F87AFEF7879}"/>
              </a:ext>
            </a:extLst>
          </p:cNvPr>
          <p:cNvPicPr>
            <a:picLocks noChangeAspect="1"/>
          </p:cNvPicPr>
          <p:nvPr userDrawn="1"/>
        </p:nvPicPr>
        <p:blipFill>
          <a:blip r:embed="rId2"/>
          <a:srcRect/>
          <a:stretch/>
        </p:blipFill>
        <p:spPr>
          <a:xfrm>
            <a:off x="0" y="1"/>
            <a:ext cx="12191999" cy="6857999"/>
          </a:xfrm>
          <a:prstGeom prst="rect">
            <a:avLst/>
          </a:prstGeom>
        </p:spPr>
      </p:pic>
      <p:sp>
        <p:nvSpPr>
          <p:cNvPr id="8" name="TextBox 4">
            <a:extLst>
              <a:ext uri="{FF2B5EF4-FFF2-40B4-BE49-F238E27FC236}">
                <a16:creationId xmlns:a16="http://schemas.microsoft.com/office/drawing/2014/main" id="{C3612620-14BB-E048-917B-5365D8EAE5D3}"/>
              </a:ext>
            </a:extLst>
          </p:cNvPr>
          <p:cNvSpPr txBox="1">
            <a:spLocks noChangeArrowheads="1"/>
          </p:cNvSpPr>
          <p:nvPr userDrawn="1"/>
        </p:nvSpPr>
        <p:spPr bwMode="auto">
          <a:xfrm>
            <a:off x="1937535" y="5804262"/>
            <a:ext cx="85947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Arial" panose="020B0604020202020204" pitchFamily="34" charset="0"/>
              </a:defRPr>
            </a:lvl1pPr>
            <a:lvl2pPr marL="742950" indent="-285750">
              <a:defRPr sz="2400" b="1">
                <a:solidFill>
                  <a:srgbClr val="FFFFFF"/>
                </a:solidFill>
                <a:latin typeface="Arial" panose="020B0604020202020204" pitchFamily="34" charset="0"/>
              </a:defRPr>
            </a:lvl2pPr>
            <a:lvl3pPr marL="1143000" indent="-228600">
              <a:defRPr sz="2400" b="1">
                <a:solidFill>
                  <a:srgbClr val="FFFFFF"/>
                </a:solidFill>
                <a:latin typeface="Arial" panose="020B0604020202020204" pitchFamily="34" charset="0"/>
              </a:defRPr>
            </a:lvl3pPr>
            <a:lvl4pPr marL="1600200" indent="-228600">
              <a:defRPr sz="2400" b="1">
                <a:solidFill>
                  <a:srgbClr val="FFFFFF"/>
                </a:solidFill>
                <a:latin typeface="Arial" panose="020B0604020202020204" pitchFamily="34" charset="0"/>
              </a:defRPr>
            </a:lvl4pPr>
            <a:lvl5pPr marL="2057400" indent="-228600">
              <a:defRPr sz="2400" b="1">
                <a:solidFill>
                  <a:srgbClr val="FFFFFF"/>
                </a:solidFill>
                <a:latin typeface="Arial" panose="020B0604020202020204" pitchFamily="34" charset="0"/>
              </a:defRPr>
            </a:lvl5pPr>
            <a:lvl6pPr marL="2514600" indent="-228600" eaLnBrk="0" fontAlgn="base" hangingPunct="0">
              <a:spcBef>
                <a:spcPct val="0"/>
              </a:spcBef>
              <a:spcAft>
                <a:spcPct val="0"/>
              </a:spcAft>
              <a:defRPr sz="2400" b="1">
                <a:solidFill>
                  <a:srgbClr val="FFFFFF"/>
                </a:solidFill>
                <a:latin typeface="Arial" panose="020B0604020202020204" pitchFamily="34" charset="0"/>
              </a:defRPr>
            </a:lvl6pPr>
            <a:lvl7pPr marL="2971800" indent="-228600" eaLnBrk="0" fontAlgn="base" hangingPunct="0">
              <a:spcBef>
                <a:spcPct val="0"/>
              </a:spcBef>
              <a:spcAft>
                <a:spcPct val="0"/>
              </a:spcAft>
              <a:defRPr sz="2400" b="1">
                <a:solidFill>
                  <a:srgbClr val="FFFFFF"/>
                </a:solidFill>
                <a:latin typeface="Arial" panose="020B0604020202020204" pitchFamily="34" charset="0"/>
              </a:defRPr>
            </a:lvl7pPr>
            <a:lvl8pPr marL="3429000" indent="-228600" eaLnBrk="0" fontAlgn="base" hangingPunct="0">
              <a:spcBef>
                <a:spcPct val="0"/>
              </a:spcBef>
              <a:spcAft>
                <a:spcPct val="0"/>
              </a:spcAft>
              <a:defRPr sz="2400" b="1">
                <a:solidFill>
                  <a:srgbClr val="FFFFFF"/>
                </a:solidFill>
                <a:latin typeface="Arial" panose="020B0604020202020204" pitchFamily="34" charset="0"/>
              </a:defRPr>
            </a:lvl8pPr>
            <a:lvl9pPr marL="3886200" indent="-228600" eaLnBrk="0" fontAlgn="base" hangingPunct="0">
              <a:spcBef>
                <a:spcPct val="0"/>
              </a:spcBef>
              <a:spcAft>
                <a:spcPct val="0"/>
              </a:spcAft>
              <a:defRPr sz="2400" b="1">
                <a:solidFill>
                  <a:srgbClr val="FFFFFF"/>
                </a:solidFill>
                <a:latin typeface="Arial" panose="020B0604020202020204" pitchFamily="34" charset="0"/>
              </a:defRPr>
            </a:lvl9pPr>
          </a:lstStyle>
          <a:p>
            <a:pPr algn="ctr"/>
            <a:r>
              <a:rPr lang="en-US" sz="900" dirty="0"/>
              <a:t>Disclaimer:  This presentation is intended for personal use and for informational purposes only and does not replace independent professional judgment.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sp>
        <p:nvSpPr>
          <p:cNvPr id="2" name="Title 1">
            <a:extLst>
              <a:ext uri="{FF2B5EF4-FFF2-40B4-BE49-F238E27FC236}">
                <a16:creationId xmlns:a16="http://schemas.microsoft.com/office/drawing/2014/main" id="{6CC4E133-8D16-1548-98A3-D0CF529930DF}"/>
              </a:ext>
            </a:extLst>
          </p:cNvPr>
          <p:cNvSpPr>
            <a:spLocks noGrp="1"/>
          </p:cNvSpPr>
          <p:nvPr>
            <p:ph type="title"/>
          </p:nvPr>
        </p:nvSpPr>
        <p:spPr>
          <a:xfrm>
            <a:off x="555812" y="2299685"/>
            <a:ext cx="10515600" cy="752475"/>
          </a:xfrm>
        </p:spPr>
        <p:txBody>
          <a:bodyPr>
            <a:normAutofit/>
          </a:bodyPr>
          <a:lstStyle>
            <a:lvl1pPr algn="l">
              <a:defRPr sz="2800">
                <a:solidFill>
                  <a:srgbClr val="99000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291B34EA-1B75-4E46-96E4-64D6AF6196ED}"/>
              </a:ext>
            </a:extLst>
          </p:cNvPr>
          <p:cNvSpPr>
            <a:spLocks noGrp="1"/>
          </p:cNvSpPr>
          <p:nvPr>
            <p:ph type="body" orient="vert" idx="1"/>
          </p:nvPr>
        </p:nvSpPr>
        <p:spPr>
          <a:xfrm rot="16200000">
            <a:off x="2096085" y="1660126"/>
            <a:ext cx="1369215" cy="4449763"/>
          </a:xfrm>
        </p:spPr>
        <p:txBody>
          <a:bodyPr vert="eaVert">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 name="Date Placeholder 3">
            <a:extLst>
              <a:ext uri="{FF2B5EF4-FFF2-40B4-BE49-F238E27FC236}">
                <a16:creationId xmlns:a16="http://schemas.microsoft.com/office/drawing/2014/main" id="{5804D591-CA63-8040-8414-FD7BA967C733}"/>
              </a:ext>
            </a:extLst>
          </p:cNvPr>
          <p:cNvSpPr>
            <a:spLocks noGrp="1"/>
          </p:cNvSpPr>
          <p:nvPr>
            <p:ph type="dt" sz="half" idx="10"/>
          </p:nvPr>
        </p:nvSpPr>
        <p:spPr/>
        <p:txBody>
          <a:bodyPr/>
          <a:lstStyle/>
          <a:p>
            <a:fld id="{6F58DDB4-46C9-FA43-94C2-5C1575342DD3}" type="datetime1">
              <a:rPr lang="en-US" smtClean="0"/>
              <a:t>11/7/25</a:t>
            </a:fld>
            <a:endParaRPr lang="en-US"/>
          </a:p>
        </p:txBody>
      </p:sp>
      <p:sp>
        <p:nvSpPr>
          <p:cNvPr id="5" name="Footer Placeholder 4">
            <a:extLst>
              <a:ext uri="{FF2B5EF4-FFF2-40B4-BE49-F238E27FC236}">
                <a16:creationId xmlns:a16="http://schemas.microsoft.com/office/drawing/2014/main" id="{792F111E-96DC-2344-890A-54386B6E1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C4977E-6080-E644-A184-AC4F8DB46506}"/>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185905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9CD204-BFA2-784A-AEC8-2C3F44D436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16BCF8-F4F2-C847-9E68-080B47D84C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CE595-0D9D-E445-AAC2-9EDE2D344C57}"/>
              </a:ext>
            </a:extLst>
          </p:cNvPr>
          <p:cNvSpPr>
            <a:spLocks noGrp="1"/>
          </p:cNvSpPr>
          <p:nvPr>
            <p:ph type="dt" sz="half" idx="10"/>
          </p:nvPr>
        </p:nvSpPr>
        <p:spPr/>
        <p:txBody>
          <a:bodyPr/>
          <a:lstStyle/>
          <a:p>
            <a:fld id="{A6628256-E9A9-B648-ABD3-1FE7A3D45929}" type="datetime1">
              <a:rPr lang="en-US" smtClean="0"/>
              <a:t>11/7/25</a:t>
            </a:fld>
            <a:endParaRPr lang="en-US"/>
          </a:p>
        </p:txBody>
      </p:sp>
      <p:sp>
        <p:nvSpPr>
          <p:cNvPr id="5" name="Footer Placeholder 4">
            <a:extLst>
              <a:ext uri="{FF2B5EF4-FFF2-40B4-BE49-F238E27FC236}">
                <a16:creationId xmlns:a16="http://schemas.microsoft.com/office/drawing/2014/main" id="{AB8229FF-E35C-FB4C-AB12-20D33B8F7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C68BA4-2848-124F-8283-52DC1751ED63}"/>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4063157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71932" y="6356352"/>
            <a:ext cx="3860800" cy="365125"/>
          </a:xfrm>
          <a:prstGeom prst="rect">
            <a:avLst/>
          </a:prstGeom>
        </p:spPr>
        <p:txBody>
          <a:bodyPr lIns="91208" tIns="45604" rIns="91208" bIns="45604"/>
          <a:lstStyle>
            <a:lvl1pPr>
              <a:defRPr>
                <a:solidFill>
                  <a:srgbClr val="000000"/>
                </a:solidFill>
              </a:defRPr>
            </a:lvl1pPr>
          </a:lstStyle>
          <a:p>
            <a:pPr defTabSz="607731"/>
            <a:endParaRPr lang="en-US" dirty="0"/>
          </a:p>
        </p:txBody>
      </p:sp>
      <p:sp>
        <p:nvSpPr>
          <p:cNvPr id="4" name="Slide Number Placeholder 3"/>
          <p:cNvSpPr>
            <a:spLocks noGrp="1"/>
          </p:cNvSpPr>
          <p:nvPr>
            <p:ph type="sldNum" sz="quarter" idx="12"/>
          </p:nvPr>
        </p:nvSpPr>
        <p:spPr>
          <a:xfrm>
            <a:off x="4900084" y="6356352"/>
            <a:ext cx="2844800" cy="365125"/>
          </a:xfrm>
          <a:prstGeom prst="rect">
            <a:avLst/>
          </a:prstGeom>
        </p:spPr>
        <p:txBody>
          <a:bodyPr lIns="91208" tIns="45604" rIns="91208" bIns="45604"/>
          <a:lstStyle>
            <a:lvl1pPr algn="ctr">
              <a:defRPr>
                <a:solidFill>
                  <a:srgbClr val="000000"/>
                </a:solidFill>
              </a:defRPr>
            </a:lvl1pPr>
          </a:lstStyle>
          <a:p>
            <a:pPr defTabSz="607731"/>
            <a:fld id="{D9DADDD7-F6DB-DE43-84D3-BDE65D6DBA61}" type="slidenum">
              <a:rPr lang="en-US" smtClean="0"/>
              <a:pPr defTabSz="607731"/>
              <a:t>‹#›</a:t>
            </a:fld>
            <a:endParaRPr lang="en-US" dirty="0"/>
          </a:p>
        </p:txBody>
      </p:sp>
      <p:sp>
        <p:nvSpPr>
          <p:cNvPr id="5" name="Title 1"/>
          <p:cNvSpPr>
            <a:spLocks noGrp="1"/>
          </p:cNvSpPr>
          <p:nvPr>
            <p:ph type="title"/>
          </p:nvPr>
        </p:nvSpPr>
        <p:spPr>
          <a:xfrm>
            <a:off x="471962" y="89097"/>
            <a:ext cx="11394276" cy="685235"/>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032652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710493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642519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1" y="1365814"/>
            <a:ext cx="10789920" cy="4583574"/>
          </a:xfrm>
        </p:spPr>
        <p:txBody>
          <a:bodyPr>
            <a:noAutofit/>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49087"/>
            <a:ext cx="6317577" cy="598841"/>
          </a:xfrm>
        </p:spPr>
        <p:txBody>
          <a:bodyPr anchor="b">
            <a:noAutofit/>
          </a:bodyPr>
          <a:lstStyle>
            <a:lvl1pPr marL="0" indent="0">
              <a:spcAft>
                <a:spcPts val="0"/>
              </a:spcAft>
              <a:buNone/>
              <a:defRPr sz="900">
                <a:solidFill>
                  <a:schemeClr val="accent2"/>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2983853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lide White 1">
    <p:spTree>
      <p:nvGrpSpPr>
        <p:cNvPr id="1" name=""/>
        <p:cNvGrpSpPr/>
        <p:nvPr/>
      </p:nvGrpSpPr>
      <p:grpSpPr>
        <a:xfrm>
          <a:off x="0" y="0"/>
          <a:ext cx="0" cy="0"/>
          <a:chOff x="0" y="0"/>
          <a:chExt cx="0" cy="0"/>
        </a:xfrm>
      </p:grpSpPr>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0" y="868636"/>
            <a:ext cx="7835900" cy="670052"/>
          </a:xfrm>
          <a:prstGeom prst="rect">
            <a:avLst/>
          </a:prstGeom>
        </p:spPr>
        <p:txBody>
          <a:bodyPr/>
          <a:lstStyle>
            <a:lvl1pPr marL="0" indent="0">
              <a:buNone/>
              <a:defRPr sz="3754" b="1" i="0">
                <a:solidFill>
                  <a:srgbClr val="00305D"/>
                </a:solidFill>
                <a:latin typeface="Arial Narrow" panose="020B0604020202020204" pitchFamily="34" charset="0"/>
                <a:cs typeface="Arial Narrow" panose="020B0604020202020204" pitchFamily="34" charset="0"/>
              </a:defRPr>
            </a:lvl1pPr>
          </a:lstStyle>
          <a:p>
            <a:pPr lvl="0"/>
            <a:r>
              <a:rPr lang="fr-FR"/>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0"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err="1"/>
              <a:t>Subtitle</a:t>
            </a:r>
            <a:endParaRPr lang="fr-F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674371" y="6326515"/>
            <a:ext cx="4403725" cy="240966"/>
          </a:xfrm>
          <a:prstGeom prst="rect">
            <a:avLst/>
          </a:prstGeom>
        </p:spPr>
        <p:txBody>
          <a:bodyPr lIns="0" rIns="0"/>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a:t>Name of the </a:t>
            </a:r>
            <a:r>
              <a:rPr lang="fr-FR" err="1"/>
              <a:t>presenter</a:t>
            </a:r>
            <a:r>
              <a:rPr lang="fr-FR"/>
              <a:t> </a:t>
            </a:r>
            <a:r>
              <a:rPr lang="fr-FR" err="1"/>
              <a:t>here</a:t>
            </a:r>
            <a:endParaRPr lang="fr-FR"/>
          </a:p>
        </p:txBody>
      </p:sp>
      <p:sp>
        <p:nvSpPr>
          <p:cNvPr id="3" name="Content of this presentation is copyrightand responsibility of the author Permission is required for re-use">
            <a:extLst>
              <a:ext uri="{FF2B5EF4-FFF2-40B4-BE49-F238E27FC236}">
                <a16:creationId xmlns:a16="http://schemas.microsoft.com/office/drawing/2014/main" id="{82D155F3-6C26-D7F3-4F27-70ED0814E4B9}"/>
              </a:ext>
            </a:extLst>
          </p:cNvPr>
          <p:cNvSpPr/>
          <p:nvPr userDrawn="1"/>
        </p:nvSpPr>
        <p:spPr>
          <a:xfrm>
            <a:off x="670984" y="6612426"/>
            <a:ext cx="5219142" cy="127000"/>
          </a:xfrm>
          <a:prstGeom prst="rect">
            <a:avLst/>
          </a:prstGeom>
          <a:noFill/>
          <a:ln/>
        </p:spPr>
        <p:txBody>
          <a:bodyPr wrap="square" lIns="0" tIns="0" rIns="0" bIns="0" rtlCol="0" anchor="t"/>
          <a:lstStyle/>
          <a:p>
            <a:pPr marL="0" indent="0" algn="l">
              <a:lnSpc>
                <a:spcPts val="1000"/>
              </a:lnSpc>
              <a:buNone/>
            </a:pPr>
            <a:r>
              <a:rPr lang="en-US" sz="100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a:p>
        </p:txBody>
      </p:sp>
    </p:spTree>
    <p:extLst>
      <p:ext uri="{BB962C8B-B14F-4D97-AF65-F5344CB8AC3E}">
        <p14:creationId xmlns:p14="http://schemas.microsoft.com/office/powerpoint/2010/main" val="813496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CA13-0818-B34A-9699-E95C2469E88F}"/>
              </a:ext>
            </a:extLst>
          </p:cNvPr>
          <p:cNvSpPr>
            <a:spLocks noGrp="1"/>
          </p:cNvSpPr>
          <p:nvPr>
            <p:ph type="title"/>
          </p:nvPr>
        </p:nvSpPr>
        <p:spPr>
          <a:xfrm>
            <a:off x="838200" y="732337"/>
            <a:ext cx="10515600" cy="752475"/>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858040E-9F0F-2243-81D4-D8BAD86B4984}"/>
              </a:ext>
            </a:extLst>
          </p:cNvPr>
          <p:cNvSpPr>
            <a:spLocks noGrp="1"/>
          </p:cNvSpPr>
          <p:nvPr>
            <p:ph idx="1"/>
          </p:nvPr>
        </p:nvSpPr>
        <p:spPr/>
        <p:txBody>
          <a:bodyPr/>
          <a:lstStyle>
            <a:lvl1pPr>
              <a:buClr>
                <a:srgbClr val="990001"/>
              </a:buClr>
              <a:defRPr/>
            </a:lvl1pPr>
            <a:lvl2pPr>
              <a:buClr>
                <a:srgbClr val="990001"/>
              </a:buClr>
              <a:defRPr/>
            </a:lvl2pPr>
            <a:lvl3pPr>
              <a:buClr>
                <a:srgbClr val="990001"/>
              </a:buClr>
              <a:defRPr/>
            </a:lvl3pPr>
            <a:lvl4pPr>
              <a:buClr>
                <a:srgbClr val="990001"/>
              </a:buClr>
              <a:defRPr/>
            </a:lvl4pPr>
            <a:lvl5pPr>
              <a:buClr>
                <a:srgbClr val="99000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FFB33A2-1224-4A40-932A-C1843BC71BBF}"/>
              </a:ext>
            </a:extLst>
          </p:cNvPr>
          <p:cNvSpPr>
            <a:spLocks noGrp="1"/>
          </p:cNvSpPr>
          <p:nvPr>
            <p:ph type="dt" sz="half" idx="10"/>
          </p:nvPr>
        </p:nvSpPr>
        <p:spPr/>
        <p:txBody>
          <a:bodyPr/>
          <a:lstStyle/>
          <a:p>
            <a:fld id="{E90D7C33-A406-3F4B-8762-417E00510B7C}" type="datetime1">
              <a:rPr lang="en-US" smtClean="0"/>
              <a:t>11/7/25</a:t>
            </a:fld>
            <a:endParaRPr lang="en-US"/>
          </a:p>
        </p:txBody>
      </p:sp>
      <p:sp>
        <p:nvSpPr>
          <p:cNvPr id="5" name="Footer Placeholder 4">
            <a:extLst>
              <a:ext uri="{FF2B5EF4-FFF2-40B4-BE49-F238E27FC236}">
                <a16:creationId xmlns:a16="http://schemas.microsoft.com/office/drawing/2014/main" id="{DA7E76C9-3A73-9040-9214-ED3ADC3B70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B9FB5-4BC7-1846-86D0-3116D266802F}"/>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2729945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C8BF15-34D9-0587-CC7C-B8BC296E0548}"/>
              </a:ext>
            </a:extLst>
          </p:cNvPr>
          <p:cNvSpPr/>
          <p:nvPr userDrawn="1"/>
        </p:nvSpPr>
        <p:spPr>
          <a:xfrm>
            <a:off x="0" y="406401"/>
            <a:ext cx="6096000" cy="5970202"/>
          </a:xfrm>
          <a:prstGeom prst="rect">
            <a:avLst/>
          </a:prstGeom>
          <a:solidFill>
            <a:srgbClr val="7A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314478-4779-1B4F-805B-9062B5FF57F9}"/>
              </a:ext>
            </a:extLst>
          </p:cNvPr>
          <p:cNvSpPr>
            <a:spLocks noGrp="1"/>
          </p:cNvSpPr>
          <p:nvPr>
            <p:ph type="title"/>
          </p:nvPr>
        </p:nvSpPr>
        <p:spPr>
          <a:xfrm>
            <a:off x="467361" y="873760"/>
            <a:ext cx="5090160" cy="4785360"/>
          </a:xfrm>
          <a:noFill/>
        </p:spPr>
        <p:txBody>
          <a:bodyPr anchor="ctr">
            <a:normAutofit/>
          </a:bodyPr>
          <a:lstStyle>
            <a:lvl1pPr algn="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13A229F-AD87-964D-B3FC-A43C3DBF16FE}"/>
              </a:ext>
            </a:extLst>
          </p:cNvPr>
          <p:cNvSpPr>
            <a:spLocks noGrp="1"/>
          </p:cNvSpPr>
          <p:nvPr>
            <p:ph type="body" idx="1"/>
          </p:nvPr>
        </p:nvSpPr>
        <p:spPr>
          <a:xfrm>
            <a:off x="6776720" y="1330961"/>
            <a:ext cx="4570730" cy="4043680"/>
          </a:xfrm>
        </p:spPr>
        <p:txBody>
          <a:bodyPr anchor="ct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954B820-2ED0-0A47-ADB6-3A8CE9503136}"/>
              </a:ext>
            </a:extLst>
          </p:cNvPr>
          <p:cNvSpPr>
            <a:spLocks noGrp="1"/>
          </p:cNvSpPr>
          <p:nvPr>
            <p:ph type="dt" sz="half" idx="10"/>
          </p:nvPr>
        </p:nvSpPr>
        <p:spPr/>
        <p:txBody>
          <a:bodyPr/>
          <a:lstStyle/>
          <a:p>
            <a:fld id="{2FFACB24-9E75-5745-B645-AEEBF044E105}" type="datetime1">
              <a:rPr lang="en-US" smtClean="0"/>
              <a:t>11/7/25</a:t>
            </a:fld>
            <a:endParaRPr lang="en-US"/>
          </a:p>
        </p:txBody>
      </p:sp>
      <p:sp>
        <p:nvSpPr>
          <p:cNvPr id="5" name="Footer Placeholder 4">
            <a:extLst>
              <a:ext uri="{FF2B5EF4-FFF2-40B4-BE49-F238E27FC236}">
                <a16:creationId xmlns:a16="http://schemas.microsoft.com/office/drawing/2014/main" id="{F19D9A6C-323E-1445-B684-C44F3C932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762D77-2001-1147-A342-5203F287693C}"/>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4130209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41A2E-05FC-2B40-872B-259970E2FD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FAFEA6-023C-C349-8A1A-9DCDE4237F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744E1B-D586-ED46-BD74-3B63245E41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79B4C8-E3B9-7A44-9EC0-095B15A04CA1}"/>
              </a:ext>
            </a:extLst>
          </p:cNvPr>
          <p:cNvSpPr>
            <a:spLocks noGrp="1"/>
          </p:cNvSpPr>
          <p:nvPr>
            <p:ph type="dt" sz="half" idx="10"/>
          </p:nvPr>
        </p:nvSpPr>
        <p:spPr/>
        <p:txBody>
          <a:bodyPr/>
          <a:lstStyle/>
          <a:p>
            <a:fld id="{23FF8142-44A7-C142-AB30-7C7B20D2B05B}" type="datetime1">
              <a:rPr lang="en-US" smtClean="0"/>
              <a:t>11/7/25</a:t>
            </a:fld>
            <a:endParaRPr lang="en-US"/>
          </a:p>
        </p:txBody>
      </p:sp>
      <p:sp>
        <p:nvSpPr>
          <p:cNvPr id="6" name="Footer Placeholder 5">
            <a:extLst>
              <a:ext uri="{FF2B5EF4-FFF2-40B4-BE49-F238E27FC236}">
                <a16:creationId xmlns:a16="http://schemas.microsoft.com/office/drawing/2014/main" id="{2AC20274-5DE3-434B-8181-86915F686C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E78790-1D32-A941-8269-AFC48CE2F43C}"/>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3074494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0BB31-C101-8347-84B8-DCCEA19374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FFA407-56B7-484C-864C-22B72829A6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9FBD14-5CF7-C842-8908-A45EC1D859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F6B5C8-2FB9-4D45-9C9D-443E50120D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38A935-69CE-4B45-99F1-2CFD7278C1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8AC2E9-2E4E-AD4A-B1D5-849819D98B2C}"/>
              </a:ext>
            </a:extLst>
          </p:cNvPr>
          <p:cNvSpPr>
            <a:spLocks noGrp="1"/>
          </p:cNvSpPr>
          <p:nvPr>
            <p:ph type="dt" sz="half" idx="10"/>
          </p:nvPr>
        </p:nvSpPr>
        <p:spPr/>
        <p:txBody>
          <a:bodyPr/>
          <a:lstStyle/>
          <a:p>
            <a:fld id="{28837E0D-0C15-B840-800F-2E299FFDBD7B}" type="datetime1">
              <a:rPr lang="en-US" smtClean="0"/>
              <a:t>11/7/25</a:t>
            </a:fld>
            <a:endParaRPr lang="en-US"/>
          </a:p>
        </p:txBody>
      </p:sp>
      <p:sp>
        <p:nvSpPr>
          <p:cNvPr id="8" name="Footer Placeholder 7">
            <a:extLst>
              <a:ext uri="{FF2B5EF4-FFF2-40B4-BE49-F238E27FC236}">
                <a16:creationId xmlns:a16="http://schemas.microsoft.com/office/drawing/2014/main" id="{618D9FFF-DCE3-9240-98AF-CEB0B602C8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346589-E983-7643-A496-766680CA513C}"/>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1617585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1D56-B1D6-C14C-91F4-D77A9E9484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C69948-A77C-6C4C-8D2C-3E4B63E04AB4}"/>
              </a:ext>
            </a:extLst>
          </p:cNvPr>
          <p:cNvSpPr>
            <a:spLocks noGrp="1"/>
          </p:cNvSpPr>
          <p:nvPr>
            <p:ph type="dt" sz="half" idx="10"/>
          </p:nvPr>
        </p:nvSpPr>
        <p:spPr/>
        <p:txBody>
          <a:bodyPr/>
          <a:lstStyle/>
          <a:p>
            <a:fld id="{8DA73F62-ECFE-CA48-8378-CA95DD9603E9}" type="datetime1">
              <a:rPr lang="en-US" smtClean="0"/>
              <a:t>11/7/25</a:t>
            </a:fld>
            <a:endParaRPr lang="en-US"/>
          </a:p>
        </p:txBody>
      </p:sp>
      <p:sp>
        <p:nvSpPr>
          <p:cNvPr id="4" name="Footer Placeholder 3">
            <a:extLst>
              <a:ext uri="{FF2B5EF4-FFF2-40B4-BE49-F238E27FC236}">
                <a16:creationId xmlns:a16="http://schemas.microsoft.com/office/drawing/2014/main" id="{A17E3853-B1F5-4D45-8C5A-B31AFCCD86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9730FC-F745-A441-AA3C-5380DB7F23FD}"/>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3890001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35BAD8-F340-7C43-A9CC-1B33AD8B2DFE}"/>
              </a:ext>
            </a:extLst>
          </p:cNvPr>
          <p:cNvSpPr>
            <a:spLocks noGrp="1"/>
          </p:cNvSpPr>
          <p:nvPr>
            <p:ph type="dt" sz="half" idx="10"/>
          </p:nvPr>
        </p:nvSpPr>
        <p:spPr/>
        <p:txBody>
          <a:bodyPr/>
          <a:lstStyle/>
          <a:p>
            <a:fld id="{7AE993B9-B877-304C-B809-438214550542}" type="datetime1">
              <a:rPr lang="en-US" smtClean="0"/>
              <a:t>11/7/25</a:t>
            </a:fld>
            <a:endParaRPr lang="en-US"/>
          </a:p>
        </p:txBody>
      </p:sp>
      <p:sp>
        <p:nvSpPr>
          <p:cNvPr id="3" name="Footer Placeholder 2">
            <a:extLst>
              <a:ext uri="{FF2B5EF4-FFF2-40B4-BE49-F238E27FC236}">
                <a16:creationId xmlns:a16="http://schemas.microsoft.com/office/drawing/2014/main" id="{F6507C8E-ED89-FF47-9008-4CE5DBB176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704B37-8D08-6549-8F53-219C728BD7EC}"/>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7898297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0B7F1-1602-A84E-A45A-F468C8A41E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4D5870-AAF5-2B46-8FE2-72BEF3B2FB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2FFA7E-4350-A143-B695-2A5DE2CFDB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877408-01A1-2E4D-B9ED-F0A88927EE3D}"/>
              </a:ext>
            </a:extLst>
          </p:cNvPr>
          <p:cNvSpPr>
            <a:spLocks noGrp="1"/>
          </p:cNvSpPr>
          <p:nvPr>
            <p:ph type="dt" sz="half" idx="10"/>
          </p:nvPr>
        </p:nvSpPr>
        <p:spPr/>
        <p:txBody>
          <a:bodyPr/>
          <a:lstStyle/>
          <a:p>
            <a:fld id="{858BC84E-04DC-BC4C-AE96-25384F9EA66E}" type="datetime1">
              <a:rPr lang="en-US" smtClean="0"/>
              <a:t>11/7/25</a:t>
            </a:fld>
            <a:endParaRPr lang="en-US"/>
          </a:p>
        </p:txBody>
      </p:sp>
      <p:sp>
        <p:nvSpPr>
          <p:cNvPr id="6" name="Footer Placeholder 5">
            <a:extLst>
              <a:ext uri="{FF2B5EF4-FFF2-40B4-BE49-F238E27FC236}">
                <a16:creationId xmlns:a16="http://schemas.microsoft.com/office/drawing/2014/main" id="{6DAE1294-6E6C-6F42-B563-A37EEDB6A0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49B92-1BB5-654A-AE17-09DCAC795B8B}"/>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524145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8D136-EB08-5F49-B7D0-4A1B4AB9BA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92399D-369C-074B-B3C9-00AAE1299E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8588392-0C30-C64A-9668-2AE7FA1ED3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E75FB8-987C-474A-8B71-EA7470BCD593}"/>
              </a:ext>
            </a:extLst>
          </p:cNvPr>
          <p:cNvSpPr>
            <a:spLocks noGrp="1"/>
          </p:cNvSpPr>
          <p:nvPr>
            <p:ph type="dt" sz="half" idx="10"/>
          </p:nvPr>
        </p:nvSpPr>
        <p:spPr/>
        <p:txBody>
          <a:bodyPr/>
          <a:lstStyle/>
          <a:p>
            <a:fld id="{316CFC73-3EDD-FF41-90F3-78702F6A493F}" type="datetime1">
              <a:rPr lang="en-US" smtClean="0"/>
              <a:t>11/7/25</a:t>
            </a:fld>
            <a:endParaRPr lang="en-US"/>
          </a:p>
        </p:txBody>
      </p:sp>
      <p:sp>
        <p:nvSpPr>
          <p:cNvPr id="6" name="Footer Placeholder 5">
            <a:extLst>
              <a:ext uri="{FF2B5EF4-FFF2-40B4-BE49-F238E27FC236}">
                <a16:creationId xmlns:a16="http://schemas.microsoft.com/office/drawing/2014/main" id="{B6ECFC20-76A4-AD4A-BD3D-A2A2196F7C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78FB56-D8ED-D34C-B5E5-9A14F6FF4A4E}"/>
              </a:ext>
            </a:extLst>
          </p:cNvPr>
          <p:cNvSpPr>
            <a:spLocks noGrp="1"/>
          </p:cNvSpPr>
          <p:nvPr>
            <p:ph type="sldNum" sz="quarter" idx="12"/>
          </p:nvPr>
        </p:nvSpPr>
        <p:spPr/>
        <p:txBody>
          <a:bodyPr/>
          <a:lstStyle/>
          <a:p>
            <a:fld id="{9CF06D28-0BE3-284D-A172-81E312E501C2}" type="slidenum">
              <a:rPr lang="en-US" smtClean="0"/>
              <a:t>‹#›</a:t>
            </a:fld>
            <a:endParaRPr lang="en-US"/>
          </a:p>
        </p:txBody>
      </p:sp>
    </p:spTree>
    <p:extLst>
      <p:ext uri="{BB962C8B-B14F-4D97-AF65-F5344CB8AC3E}">
        <p14:creationId xmlns:p14="http://schemas.microsoft.com/office/powerpoint/2010/main" val="4232361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10BD0C-A7C5-9D4E-BC5D-C055A88CF231}"/>
              </a:ext>
            </a:extLst>
          </p:cNvPr>
          <p:cNvSpPr>
            <a:spLocks noGrp="1"/>
          </p:cNvSpPr>
          <p:nvPr>
            <p:ph type="title"/>
          </p:nvPr>
        </p:nvSpPr>
        <p:spPr>
          <a:xfrm>
            <a:off x="838200" y="775881"/>
            <a:ext cx="10515600" cy="7524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9C2303A-C844-7D45-8EBF-E6A6706717CF}"/>
              </a:ext>
            </a:extLst>
          </p:cNvPr>
          <p:cNvSpPr>
            <a:spLocks noGrp="1"/>
          </p:cNvSpPr>
          <p:nvPr>
            <p:ph type="body" idx="1"/>
          </p:nvPr>
        </p:nvSpPr>
        <p:spPr>
          <a:xfrm>
            <a:off x="838200" y="1727200"/>
            <a:ext cx="10515600" cy="4449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B0DBA2-C12B-104B-B0B3-B51E90C8BC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9EE800-A340-8445-836D-B1386BEF5298}" type="datetime1">
              <a:rPr lang="en-US" smtClean="0"/>
              <a:t>11/7/25</a:t>
            </a:fld>
            <a:endParaRPr lang="en-US"/>
          </a:p>
        </p:txBody>
      </p:sp>
      <p:sp>
        <p:nvSpPr>
          <p:cNvPr id="5" name="Footer Placeholder 4">
            <a:extLst>
              <a:ext uri="{FF2B5EF4-FFF2-40B4-BE49-F238E27FC236}">
                <a16:creationId xmlns:a16="http://schemas.microsoft.com/office/drawing/2014/main" id="{0E1BF445-C744-EE4E-9836-411F8768EF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A728457-5570-2146-909C-D382C69D5BC6}"/>
              </a:ext>
            </a:extLst>
          </p:cNvPr>
          <p:cNvSpPr>
            <a:spLocks noGrp="1"/>
          </p:cNvSpPr>
          <p:nvPr>
            <p:ph type="sldNum" sz="quarter" idx="4"/>
          </p:nvPr>
        </p:nvSpPr>
        <p:spPr>
          <a:xfrm>
            <a:off x="11649997" y="6108949"/>
            <a:ext cx="4673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06D28-0BE3-284D-A172-81E312E501C2}" type="slidenum">
              <a:rPr lang="en-US" smtClean="0"/>
              <a:t>‹#›</a:t>
            </a:fld>
            <a:endParaRPr lang="en-US" dirty="0"/>
          </a:p>
        </p:txBody>
      </p:sp>
      <p:sp>
        <p:nvSpPr>
          <p:cNvPr id="10" name="Rectangle 9">
            <a:extLst>
              <a:ext uri="{FF2B5EF4-FFF2-40B4-BE49-F238E27FC236}">
                <a16:creationId xmlns:a16="http://schemas.microsoft.com/office/drawing/2014/main" id="{15C8DC3D-5D8A-B597-2EF2-20C1F4E452A8}"/>
              </a:ext>
            </a:extLst>
          </p:cNvPr>
          <p:cNvSpPr/>
          <p:nvPr userDrawn="1"/>
        </p:nvSpPr>
        <p:spPr bwMode="auto">
          <a:xfrm>
            <a:off x="1" y="-65877"/>
            <a:ext cx="12191999" cy="498478"/>
          </a:xfrm>
          <a:prstGeom prst="rect">
            <a:avLst/>
          </a:prstGeom>
          <a:solidFill>
            <a:schemeClr val="bg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ndParaRPr>
          </a:p>
        </p:txBody>
      </p:sp>
      <p:pic>
        <p:nvPicPr>
          <p:cNvPr id="7" name="Picture 6">
            <a:extLst>
              <a:ext uri="{FF2B5EF4-FFF2-40B4-BE49-F238E27FC236}">
                <a16:creationId xmlns:a16="http://schemas.microsoft.com/office/drawing/2014/main" id="{AB582A17-29A2-FE32-5325-ADF17E782074}"/>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 y="-65877"/>
            <a:ext cx="12191999" cy="482381"/>
          </a:xfrm>
          <a:prstGeom prst="rect">
            <a:avLst/>
          </a:prstGeom>
        </p:spPr>
      </p:pic>
    </p:spTree>
    <p:extLst>
      <p:ext uri="{BB962C8B-B14F-4D97-AF65-F5344CB8AC3E}">
        <p14:creationId xmlns:p14="http://schemas.microsoft.com/office/powerpoint/2010/main" val="4208795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9" r:id="rId13"/>
    <p:sldLayoutId id="2147483670" r:id="rId14"/>
    <p:sldLayoutId id="2147483682" r:id="rId15"/>
    <p:sldLayoutId id="2147483683" r:id="rId16"/>
  </p:sldLayoutIdLst>
  <p:hf hdr="0" ftr="0" dt="0"/>
  <p:txStyles>
    <p:title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hyperlink" Target="https://www.google.com/url?sa=i&amp;rct=j&amp;q=&amp;esrc=s&amp;source=images&amp;cd=&amp;cad=rja&amp;uact=8&amp;ved=2ahUKEwibtN-HqP_bAhULjlkKHe9GAZUQjRx6BAgBEAU&amp;url=https://twitter.com/hashtag/talazoparib&amp;psig=AOvVaw0fqm6deHAqAcTpJTYObgaq&amp;ust=1530582930159758"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33.emf"/><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hyperlink" Target="mailto:filipa_lynce@dfci.harvard.edu" TargetMode="External"/><Relationship Id="rId4" Type="http://schemas.openxmlformats.org/officeDocument/2006/relationships/image" Target="../media/image8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and red logo&#10;&#10;Description automatically generated with medium confidence">
            <a:extLst>
              <a:ext uri="{FF2B5EF4-FFF2-40B4-BE49-F238E27FC236}">
                <a16:creationId xmlns:a16="http://schemas.microsoft.com/office/drawing/2014/main" id="{73940095-7E5F-87C9-C48A-0ED8FFA1C09F}"/>
              </a:ext>
            </a:extLst>
          </p:cNvPr>
          <p:cNvPicPr>
            <a:picLocks noChangeAspect="1"/>
          </p:cNvPicPr>
          <p:nvPr/>
        </p:nvPicPr>
        <p:blipFill>
          <a:blip r:embed="rId3"/>
          <a:stretch>
            <a:fillRect/>
          </a:stretch>
        </p:blipFill>
        <p:spPr>
          <a:xfrm>
            <a:off x="-65222" y="-73375"/>
            <a:ext cx="12322444" cy="6931375"/>
          </a:xfrm>
          <a:prstGeom prst="rect">
            <a:avLst/>
          </a:prstGeom>
        </p:spPr>
      </p:pic>
      <p:sp>
        <p:nvSpPr>
          <p:cNvPr id="5" name="Slide Number Placeholder 4">
            <a:extLst>
              <a:ext uri="{FF2B5EF4-FFF2-40B4-BE49-F238E27FC236}">
                <a16:creationId xmlns:a16="http://schemas.microsoft.com/office/drawing/2014/main" id="{110256D2-44D8-F940-93A4-FDEBBAEA4AEB}"/>
              </a:ext>
            </a:extLst>
          </p:cNvPr>
          <p:cNvSpPr>
            <a:spLocks noGrp="1"/>
          </p:cNvSpPr>
          <p:nvPr>
            <p:ph type="sldNum" sz="quarter" idx="12"/>
          </p:nvPr>
        </p:nvSpPr>
        <p:spPr>
          <a:xfrm>
            <a:off x="11649997" y="6108949"/>
            <a:ext cx="467360" cy="365125"/>
          </a:xfrm>
        </p:spPr>
        <p:txBody>
          <a:bodyPr/>
          <a:lstStyle/>
          <a:p>
            <a:fld id="{9CF06D28-0BE3-284D-A172-81E312E501C2}" type="slidenum">
              <a:rPr lang="en-US" smtClean="0"/>
              <a:pPr/>
              <a:t>1</a:t>
            </a:fld>
            <a:endParaRPr lang="en-US"/>
          </a:p>
        </p:txBody>
      </p:sp>
      <p:sp>
        <p:nvSpPr>
          <p:cNvPr id="6" name="TextBox 4">
            <a:extLst>
              <a:ext uri="{FF2B5EF4-FFF2-40B4-BE49-F238E27FC236}">
                <a16:creationId xmlns:a16="http://schemas.microsoft.com/office/drawing/2014/main" id="{6A76DEC0-2C47-4F43-ACA0-4C5EAD9CFB3C}"/>
              </a:ext>
            </a:extLst>
          </p:cNvPr>
          <p:cNvSpPr txBox="1">
            <a:spLocks noChangeArrowheads="1"/>
          </p:cNvSpPr>
          <p:nvPr/>
        </p:nvSpPr>
        <p:spPr bwMode="auto">
          <a:xfrm>
            <a:off x="1937535" y="5804262"/>
            <a:ext cx="85947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Arial" panose="020B0604020202020204" pitchFamily="34" charset="0"/>
              </a:defRPr>
            </a:lvl1pPr>
            <a:lvl2pPr marL="742950" indent="-285750">
              <a:defRPr sz="2400" b="1">
                <a:solidFill>
                  <a:srgbClr val="FFFFFF"/>
                </a:solidFill>
                <a:latin typeface="Arial" panose="020B0604020202020204" pitchFamily="34" charset="0"/>
              </a:defRPr>
            </a:lvl2pPr>
            <a:lvl3pPr marL="1143000" indent="-228600">
              <a:defRPr sz="2400" b="1">
                <a:solidFill>
                  <a:srgbClr val="FFFFFF"/>
                </a:solidFill>
                <a:latin typeface="Arial" panose="020B0604020202020204" pitchFamily="34" charset="0"/>
              </a:defRPr>
            </a:lvl3pPr>
            <a:lvl4pPr marL="1600200" indent="-228600">
              <a:defRPr sz="2400" b="1">
                <a:solidFill>
                  <a:srgbClr val="FFFFFF"/>
                </a:solidFill>
                <a:latin typeface="Arial" panose="020B0604020202020204" pitchFamily="34" charset="0"/>
              </a:defRPr>
            </a:lvl4pPr>
            <a:lvl5pPr marL="2057400" indent="-228600">
              <a:defRPr sz="2400" b="1">
                <a:solidFill>
                  <a:srgbClr val="FFFFFF"/>
                </a:solidFill>
                <a:latin typeface="Arial" panose="020B0604020202020204" pitchFamily="34" charset="0"/>
              </a:defRPr>
            </a:lvl5pPr>
            <a:lvl6pPr marL="2514600" indent="-228600" eaLnBrk="0" fontAlgn="base" hangingPunct="0">
              <a:spcBef>
                <a:spcPct val="0"/>
              </a:spcBef>
              <a:spcAft>
                <a:spcPct val="0"/>
              </a:spcAft>
              <a:defRPr sz="2400" b="1">
                <a:solidFill>
                  <a:srgbClr val="FFFFFF"/>
                </a:solidFill>
                <a:latin typeface="Arial" panose="020B0604020202020204" pitchFamily="34" charset="0"/>
              </a:defRPr>
            </a:lvl6pPr>
            <a:lvl7pPr marL="2971800" indent="-228600" eaLnBrk="0" fontAlgn="base" hangingPunct="0">
              <a:spcBef>
                <a:spcPct val="0"/>
              </a:spcBef>
              <a:spcAft>
                <a:spcPct val="0"/>
              </a:spcAft>
              <a:defRPr sz="2400" b="1">
                <a:solidFill>
                  <a:srgbClr val="FFFFFF"/>
                </a:solidFill>
                <a:latin typeface="Arial" panose="020B0604020202020204" pitchFamily="34" charset="0"/>
              </a:defRPr>
            </a:lvl7pPr>
            <a:lvl8pPr marL="3429000" indent="-228600" eaLnBrk="0" fontAlgn="base" hangingPunct="0">
              <a:spcBef>
                <a:spcPct val="0"/>
              </a:spcBef>
              <a:spcAft>
                <a:spcPct val="0"/>
              </a:spcAft>
              <a:defRPr sz="2400" b="1">
                <a:solidFill>
                  <a:srgbClr val="FFFFFF"/>
                </a:solidFill>
                <a:latin typeface="Arial" panose="020B0604020202020204" pitchFamily="34" charset="0"/>
              </a:defRPr>
            </a:lvl8pPr>
            <a:lvl9pPr marL="3886200" indent="-228600" eaLnBrk="0" fontAlgn="base" hangingPunct="0">
              <a:spcBef>
                <a:spcPct val="0"/>
              </a:spcBef>
              <a:spcAft>
                <a:spcPct val="0"/>
              </a:spcAft>
              <a:defRPr sz="2400" b="1">
                <a:solidFill>
                  <a:srgbClr val="FFFFFF"/>
                </a:solidFill>
                <a:latin typeface="Arial" panose="020B0604020202020204" pitchFamily="34" charset="0"/>
              </a:defRPr>
            </a:lvl9pPr>
          </a:lstStyle>
          <a:p>
            <a:pPr algn="ctr"/>
            <a:r>
              <a:rPr lang="en-US" sz="900" dirty="0"/>
              <a:t>Disclaimer:  This presentation is intended for personal use and for informational purposes only and does not replace independent professional judgment.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sp>
        <p:nvSpPr>
          <p:cNvPr id="11" name="Rectangle 2">
            <a:extLst>
              <a:ext uri="{FF2B5EF4-FFF2-40B4-BE49-F238E27FC236}">
                <a16:creationId xmlns:a16="http://schemas.microsoft.com/office/drawing/2014/main" id="{00BFCBA4-A9A0-5742-A6B3-596068284B7C}"/>
              </a:ext>
            </a:extLst>
          </p:cNvPr>
          <p:cNvSpPr txBox="1">
            <a:spLocks noChangeArrowheads="1"/>
          </p:cNvSpPr>
          <p:nvPr/>
        </p:nvSpPr>
        <p:spPr>
          <a:xfrm>
            <a:off x="952052" y="512909"/>
            <a:ext cx="7913652" cy="1625952"/>
          </a:xfrm>
          <a:prstGeom prst="rect">
            <a:avLst/>
          </a:prstGeom>
        </p:spPr>
        <p:txBody>
          <a:bodyPr>
            <a:noAutofit/>
          </a:bodyPr>
          <a:lstStyle>
            <a:lvl1pPr algn="ctr" defTabSz="914400" rtl="0" eaLnBrk="1" latinLnBrk="0" hangingPunct="1">
              <a:lnSpc>
                <a:spcPct val="90000"/>
              </a:lnSpc>
              <a:spcBef>
                <a:spcPct val="0"/>
              </a:spcBef>
              <a:buNone/>
              <a:defRPr sz="3600" b="1" kern="1200">
                <a:solidFill>
                  <a:srgbClr val="990001"/>
                </a:solidFill>
                <a:latin typeface="Arial" panose="020B0604020202020204" pitchFamily="34" charset="0"/>
                <a:ea typeface="+mj-ea"/>
                <a:cs typeface="Arial" panose="020B0604020202020204" pitchFamily="34" charset="0"/>
              </a:defRPr>
            </a:lvl1pPr>
          </a:lstStyle>
          <a:p>
            <a:pPr algn="l">
              <a:lnSpc>
                <a:spcPct val="100000"/>
              </a:lnSpc>
              <a:defRPr/>
            </a:pPr>
            <a:r>
              <a:rPr lang="en-US" dirty="0">
                <a:solidFill>
                  <a:srgbClr val="7A0000"/>
                </a:solidFill>
                <a:sym typeface="Symbol" charset="2"/>
              </a:rPr>
              <a:t>Emerging Therapies for Metastatic Triple-Negative Breast Cancer</a:t>
            </a:r>
            <a:endParaRPr lang="en-US" dirty="0">
              <a:solidFill>
                <a:srgbClr val="7A0000"/>
              </a:solidFill>
            </a:endParaRPr>
          </a:p>
          <a:p>
            <a:pPr algn="l">
              <a:defRPr/>
            </a:pPr>
            <a:endParaRPr lang="en-US" i="1" dirty="0">
              <a:solidFill>
                <a:schemeClr val="accent2"/>
              </a:solidFill>
              <a:effectLst>
                <a:outerShdw blurRad="38100" dist="38100" dir="2700000" algn="tl">
                  <a:srgbClr val="000000"/>
                </a:outerShdw>
              </a:effectLst>
              <a:cs typeface="+mj-cs"/>
            </a:endParaRPr>
          </a:p>
        </p:txBody>
      </p:sp>
      <p:pic>
        <p:nvPicPr>
          <p:cNvPr id="3" name="Picture 2" descr="A black background with red text&#10;&#10;Description automatically generated">
            <a:extLst>
              <a:ext uri="{FF2B5EF4-FFF2-40B4-BE49-F238E27FC236}">
                <a16:creationId xmlns:a16="http://schemas.microsoft.com/office/drawing/2014/main" id="{5C9E7835-541E-B0CF-596A-0D7F8E1E9856}"/>
              </a:ext>
            </a:extLst>
          </p:cNvPr>
          <p:cNvPicPr>
            <a:picLocks noChangeAspect="1"/>
          </p:cNvPicPr>
          <p:nvPr/>
        </p:nvPicPr>
        <p:blipFill>
          <a:blip r:embed="rId4"/>
          <a:stretch>
            <a:fillRect/>
          </a:stretch>
        </p:blipFill>
        <p:spPr>
          <a:xfrm>
            <a:off x="3870187" y="4244008"/>
            <a:ext cx="2354190" cy="1102415"/>
          </a:xfrm>
          <a:prstGeom prst="rect">
            <a:avLst/>
          </a:prstGeom>
        </p:spPr>
      </p:pic>
      <p:sp>
        <p:nvSpPr>
          <p:cNvPr id="4" name="TextBox 3">
            <a:extLst>
              <a:ext uri="{FF2B5EF4-FFF2-40B4-BE49-F238E27FC236}">
                <a16:creationId xmlns:a16="http://schemas.microsoft.com/office/drawing/2014/main" id="{745BE8CE-ACA0-49D2-1DF1-EA34E83D619F}"/>
              </a:ext>
            </a:extLst>
          </p:cNvPr>
          <p:cNvSpPr txBox="1"/>
          <p:nvPr/>
        </p:nvSpPr>
        <p:spPr>
          <a:xfrm>
            <a:off x="952052" y="2746224"/>
            <a:ext cx="6850165" cy="1231106"/>
          </a:xfrm>
          <a:prstGeom prst="rect">
            <a:avLst/>
          </a:prstGeom>
          <a:noFill/>
        </p:spPr>
        <p:txBody>
          <a:bodyPr wrap="square">
            <a:spAutoFit/>
          </a:bodyPr>
          <a:lstStyle/>
          <a:p>
            <a:pPr marL="0" indent="0">
              <a:buNone/>
            </a:pPr>
            <a:r>
              <a:rPr lang="fr-FR" sz="2000" b="1" dirty="0">
                <a:latin typeface="Arial" panose="020B0604020202020204" pitchFamily="34" charset="0"/>
                <a:cs typeface="Arial" panose="020B0604020202020204" pitchFamily="34" charset="0"/>
              </a:rPr>
              <a:t>Filipa Lynce, MD, FASCO</a:t>
            </a:r>
          </a:p>
          <a:p>
            <a:pPr marL="0" indent="0">
              <a:buNone/>
            </a:pPr>
            <a:r>
              <a:rPr lang="fr-FR" sz="1800" dirty="0">
                <a:latin typeface="Arial" panose="020B0604020202020204" pitchFamily="34" charset="0"/>
                <a:cs typeface="Arial" panose="020B0604020202020204" pitchFamily="34" charset="0"/>
              </a:rPr>
              <a:t>Assistant Professor of </a:t>
            </a:r>
            <a:r>
              <a:rPr lang="fr-FR" sz="1800" dirty="0" err="1">
                <a:latin typeface="Arial" panose="020B0604020202020204" pitchFamily="34" charset="0"/>
                <a:cs typeface="Arial" panose="020B0604020202020204" pitchFamily="34" charset="0"/>
              </a:rPr>
              <a:t>Medicine</a:t>
            </a:r>
            <a:r>
              <a:rPr lang="fr-FR" sz="1800" dirty="0">
                <a:latin typeface="Arial" panose="020B0604020202020204" pitchFamily="34" charset="0"/>
                <a:cs typeface="Arial" panose="020B0604020202020204" pitchFamily="34" charset="0"/>
              </a:rPr>
              <a:t>, Harvard </a:t>
            </a:r>
            <a:r>
              <a:rPr lang="fr-FR" sz="1800" dirty="0" err="1">
                <a:latin typeface="Arial" panose="020B0604020202020204" pitchFamily="34" charset="0"/>
                <a:cs typeface="Arial" panose="020B0604020202020204" pitchFamily="34" charset="0"/>
              </a:rPr>
              <a:t>Medical</a:t>
            </a:r>
            <a:r>
              <a:rPr lang="fr-FR" sz="1800" dirty="0">
                <a:latin typeface="Arial" panose="020B0604020202020204" pitchFamily="34" charset="0"/>
                <a:cs typeface="Arial" panose="020B0604020202020204" pitchFamily="34" charset="0"/>
              </a:rPr>
              <a:t> </a:t>
            </a:r>
            <a:r>
              <a:rPr lang="fr-FR" sz="1800" dirty="0" err="1">
                <a:latin typeface="Arial" panose="020B0604020202020204" pitchFamily="34" charset="0"/>
                <a:cs typeface="Arial" panose="020B0604020202020204" pitchFamily="34" charset="0"/>
              </a:rPr>
              <a:t>School</a:t>
            </a:r>
            <a:r>
              <a:rPr lang="fr-FR" sz="1800" dirty="0">
                <a:latin typeface="Arial" panose="020B0604020202020204" pitchFamily="34" charset="0"/>
                <a:cs typeface="Arial" panose="020B0604020202020204" pitchFamily="34" charset="0"/>
              </a:rPr>
              <a:t> </a:t>
            </a:r>
          </a:p>
          <a:p>
            <a:pPr marL="0" indent="0">
              <a:buNone/>
            </a:pPr>
            <a:r>
              <a:rPr lang="fr-FR" dirty="0">
                <a:latin typeface="Arial" panose="020B0604020202020204" pitchFamily="34" charset="0"/>
                <a:cs typeface="Arial" panose="020B0604020202020204" pitchFamily="34" charset="0"/>
              </a:rPr>
              <a:t>Senior </a:t>
            </a:r>
            <a:r>
              <a:rPr lang="fr-FR" dirty="0" err="1">
                <a:latin typeface="Arial" panose="020B0604020202020204" pitchFamily="34" charset="0"/>
                <a:cs typeface="Arial" panose="020B0604020202020204" pitchFamily="34" charset="0"/>
              </a:rPr>
              <a:t>Physician</a:t>
            </a:r>
            <a:r>
              <a:rPr lang="fr-FR" dirty="0">
                <a:latin typeface="Arial" panose="020B0604020202020204" pitchFamily="34" charset="0"/>
                <a:cs typeface="Arial" panose="020B0604020202020204" pitchFamily="34" charset="0"/>
              </a:rPr>
              <a:t>, Dana-</a:t>
            </a:r>
            <a:r>
              <a:rPr lang="fr-FR" dirty="0" err="1">
                <a:latin typeface="Arial" panose="020B0604020202020204" pitchFamily="34" charset="0"/>
                <a:cs typeface="Arial" panose="020B0604020202020204" pitchFamily="34" charset="0"/>
              </a:rPr>
              <a:t>Farber</a:t>
            </a:r>
            <a:r>
              <a:rPr lang="fr-FR" dirty="0">
                <a:latin typeface="Arial" panose="020B0604020202020204" pitchFamily="34" charset="0"/>
                <a:cs typeface="Arial" panose="020B0604020202020204" pitchFamily="34" charset="0"/>
              </a:rPr>
              <a:t> Cancer Institute</a:t>
            </a:r>
            <a:endParaRPr lang="fr-FR" sz="1800" dirty="0">
              <a:latin typeface="Arial" panose="020B0604020202020204" pitchFamily="34" charset="0"/>
              <a:cs typeface="Arial" panose="020B0604020202020204" pitchFamily="34" charset="0"/>
            </a:endParaRPr>
          </a:p>
          <a:p>
            <a:pPr marL="0" indent="0">
              <a:buNone/>
            </a:pPr>
            <a:r>
              <a:rPr lang="fr-FR" sz="1800" dirty="0" err="1">
                <a:latin typeface="Arial" panose="020B0604020202020204" pitchFamily="34" charset="0"/>
                <a:cs typeface="Arial" panose="020B0604020202020204" pitchFamily="34" charset="0"/>
              </a:rPr>
              <a:t>Director</a:t>
            </a:r>
            <a:r>
              <a:rPr lang="fr-FR" sz="1800" dirty="0">
                <a:latin typeface="Arial" panose="020B0604020202020204" pitchFamily="34" charset="0"/>
                <a:cs typeface="Arial" panose="020B0604020202020204" pitchFamily="34" charset="0"/>
              </a:rPr>
              <a:t>, Dana-</a:t>
            </a:r>
            <a:r>
              <a:rPr lang="fr-FR" sz="1800" dirty="0" err="1">
                <a:latin typeface="Arial" panose="020B0604020202020204" pitchFamily="34" charset="0"/>
                <a:cs typeface="Arial" panose="020B0604020202020204" pitchFamily="34" charset="0"/>
              </a:rPr>
              <a:t>Farber</a:t>
            </a:r>
            <a:r>
              <a:rPr lang="fr-FR" sz="1800" dirty="0">
                <a:latin typeface="Arial" panose="020B0604020202020204" pitchFamily="34" charset="0"/>
                <a:cs typeface="Arial" panose="020B0604020202020204" pitchFamily="34" charset="0"/>
              </a:rPr>
              <a:t> </a:t>
            </a:r>
            <a:r>
              <a:rPr lang="fr-FR" sz="1800" dirty="0" err="1">
                <a:latin typeface="Arial" panose="020B0604020202020204" pitchFamily="34" charset="0"/>
                <a:cs typeface="Arial" panose="020B0604020202020204" pitchFamily="34" charset="0"/>
              </a:rPr>
              <a:t>Inflammatory</a:t>
            </a:r>
            <a:r>
              <a:rPr lang="fr-FR" sz="1800" dirty="0">
                <a:latin typeface="Arial" panose="020B0604020202020204" pitchFamily="34" charset="0"/>
                <a:cs typeface="Arial" panose="020B0604020202020204" pitchFamily="34" charset="0"/>
              </a:rPr>
              <a:t> </a:t>
            </a:r>
            <a:r>
              <a:rPr lang="fr-FR" sz="1800" dirty="0" err="1">
                <a:latin typeface="Arial" panose="020B0604020202020204" pitchFamily="34" charset="0"/>
                <a:cs typeface="Arial" panose="020B0604020202020204" pitchFamily="34" charset="0"/>
              </a:rPr>
              <a:t>Breast</a:t>
            </a:r>
            <a:r>
              <a:rPr lang="fr-FR" sz="1800" dirty="0">
                <a:latin typeface="Arial" panose="020B0604020202020204" pitchFamily="34" charset="0"/>
                <a:cs typeface="Arial" panose="020B0604020202020204" pitchFamily="34" charset="0"/>
              </a:rPr>
              <a:t> Cancer Program</a:t>
            </a:r>
          </a:p>
        </p:txBody>
      </p:sp>
      <p:sp>
        <p:nvSpPr>
          <p:cNvPr id="7" name="TextBox 6">
            <a:extLst>
              <a:ext uri="{FF2B5EF4-FFF2-40B4-BE49-F238E27FC236}">
                <a16:creationId xmlns:a16="http://schemas.microsoft.com/office/drawing/2014/main" id="{2AE76D18-4A06-DCE4-EBDD-35D2CBCD4BE7}"/>
              </a:ext>
            </a:extLst>
          </p:cNvPr>
          <p:cNvSpPr txBox="1"/>
          <p:nvPr/>
        </p:nvSpPr>
        <p:spPr>
          <a:xfrm>
            <a:off x="961017" y="2082836"/>
            <a:ext cx="6850165" cy="400110"/>
          </a:xfrm>
          <a:prstGeom prst="rect">
            <a:avLst/>
          </a:prstGeom>
          <a:noFill/>
        </p:spPr>
        <p:txBody>
          <a:bodyPr wrap="square">
            <a:spAutoFit/>
          </a:bodyPr>
          <a:lstStyle/>
          <a:p>
            <a:pPr marL="0" indent="0">
              <a:buNone/>
            </a:pPr>
            <a:r>
              <a:rPr lang="fr-FR" sz="2000" dirty="0" err="1">
                <a:latin typeface="Arial" panose="020B0604020202020204" pitchFamily="34" charset="0"/>
                <a:cs typeface="Arial" panose="020B0604020202020204" pitchFamily="34" charset="0"/>
              </a:rPr>
              <a:t>November</a:t>
            </a:r>
            <a:r>
              <a:rPr lang="fr-FR" sz="2000" dirty="0">
                <a:latin typeface="Arial" panose="020B0604020202020204" pitchFamily="34" charset="0"/>
                <a:cs typeface="Arial" panose="020B0604020202020204" pitchFamily="34" charset="0"/>
              </a:rPr>
              <a:t> 8th, 2025</a:t>
            </a:r>
          </a:p>
        </p:txBody>
      </p:sp>
    </p:spTree>
    <p:extLst>
      <p:ext uri="{BB962C8B-B14F-4D97-AF65-F5344CB8AC3E}">
        <p14:creationId xmlns:p14="http://schemas.microsoft.com/office/powerpoint/2010/main" val="3395157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13A1E-E5B9-933E-FDA9-1911AFD6B56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ADF1C6-2163-8749-2EAF-729A2AFE59C2}"/>
              </a:ext>
            </a:extLst>
          </p:cNvPr>
          <p:cNvSpPr>
            <a:spLocks noGrp="1"/>
          </p:cNvSpPr>
          <p:nvPr>
            <p:ph type="sldNum" sz="quarter" idx="12"/>
          </p:nvPr>
        </p:nvSpPr>
        <p:spPr/>
        <p:txBody>
          <a:bodyPr/>
          <a:lstStyle/>
          <a:p>
            <a:fld id="{9CF06D28-0BE3-284D-A172-81E312E501C2}" type="slidenum">
              <a:rPr lang="en-US" smtClean="0"/>
              <a:t>10</a:t>
            </a:fld>
            <a:endParaRPr lang="en-US"/>
          </a:p>
        </p:txBody>
      </p:sp>
      <p:sp>
        <p:nvSpPr>
          <p:cNvPr id="7" name="Rectangle 6">
            <a:extLst>
              <a:ext uri="{FF2B5EF4-FFF2-40B4-BE49-F238E27FC236}">
                <a16:creationId xmlns:a16="http://schemas.microsoft.com/office/drawing/2014/main" id="{21DE3E58-42F1-67ED-54BC-D7F413681E52}"/>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Rectangle 7">
            <a:extLst>
              <a:ext uri="{FF2B5EF4-FFF2-40B4-BE49-F238E27FC236}">
                <a16:creationId xmlns:a16="http://schemas.microsoft.com/office/drawing/2014/main" id="{2E607668-C90F-690C-1F3F-AEFAF69DCF92}"/>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5" name="Title 2">
            <a:extLst>
              <a:ext uri="{FF2B5EF4-FFF2-40B4-BE49-F238E27FC236}">
                <a16:creationId xmlns:a16="http://schemas.microsoft.com/office/drawing/2014/main" id="{0C7529B0-20F7-520E-C2DE-94B55F5AE538}"/>
              </a:ext>
            </a:extLst>
          </p:cNvPr>
          <p:cNvSpPr txBox="1">
            <a:spLocks/>
          </p:cNvSpPr>
          <p:nvPr/>
        </p:nvSpPr>
        <p:spPr>
          <a:xfrm>
            <a:off x="213759" y="661579"/>
            <a:ext cx="11978241" cy="75247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dirty="0">
                <a:solidFill>
                  <a:srgbClr val="002060"/>
                </a:solidFill>
              </a:rPr>
              <a:t>KEYNOTE-355: Adverse Events</a:t>
            </a:r>
          </a:p>
          <a:p>
            <a:endParaRPr lang="en-US" dirty="0">
              <a:solidFill>
                <a:srgbClr val="002060"/>
              </a:solidFill>
            </a:endParaRPr>
          </a:p>
        </p:txBody>
      </p:sp>
      <p:pic>
        <p:nvPicPr>
          <p:cNvPr id="3" name="Picture 2">
            <a:extLst>
              <a:ext uri="{FF2B5EF4-FFF2-40B4-BE49-F238E27FC236}">
                <a16:creationId xmlns:a16="http://schemas.microsoft.com/office/drawing/2014/main" id="{6D47FDDD-6EFC-DB80-B2EE-108C1A5F92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3599"/>
          <a:stretch>
            <a:fillRect/>
          </a:stretch>
        </p:blipFill>
        <p:spPr bwMode="auto">
          <a:xfrm>
            <a:off x="79722" y="1724628"/>
            <a:ext cx="6020400" cy="3850927"/>
          </a:xfrm>
          <a:prstGeom prst="rect">
            <a:avLst/>
          </a:prstGeom>
          <a:noFill/>
          <a:ln w="9525">
            <a:solidFill>
              <a:srgbClr val="FFFF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D015D6CD-E094-7482-2BA1-64C20124710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5159"/>
          <a:stretch>
            <a:fillRect/>
          </a:stretch>
        </p:blipFill>
        <p:spPr bwMode="auto">
          <a:xfrm>
            <a:off x="6202883" y="1707406"/>
            <a:ext cx="5930398" cy="3998913"/>
          </a:xfrm>
          <a:prstGeom prst="rect">
            <a:avLst/>
          </a:prstGeom>
          <a:noFill/>
          <a:ln w="9525">
            <a:solidFill>
              <a:srgbClr val="FFFF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5F7B9DA7-A31F-8D3D-8CE2-66F3E59738DE}"/>
              </a:ext>
            </a:extLst>
          </p:cNvPr>
          <p:cNvSpPr txBox="1"/>
          <p:nvPr/>
        </p:nvSpPr>
        <p:spPr>
          <a:xfrm>
            <a:off x="7102542" y="6527378"/>
            <a:ext cx="8299383" cy="276997"/>
          </a:xfrm>
          <a:prstGeom prst="rect">
            <a:avLst/>
          </a:prstGeom>
          <a:noFill/>
        </p:spPr>
        <p:txBody>
          <a:bodyPr wrap="square" lIns="91411" tIns="45719" rIns="91411" bIns="45719" rtlCol="0">
            <a:spAutoFit/>
          </a:bodyPr>
          <a:lstStyle/>
          <a:p>
            <a:pPr defTabSz="607731"/>
            <a:r>
              <a:rPr lang="en-US" sz="1200" dirty="0">
                <a:solidFill>
                  <a:prstClr val="black"/>
                </a:solidFill>
              </a:rPr>
              <a:t>Cortes J et al. ASCO 2020. Abstract 1000; </a:t>
            </a:r>
            <a:r>
              <a:rPr lang="fr-FR" sz="1200" i="1" dirty="0">
                <a:solidFill>
                  <a:prstClr val="black"/>
                </a:solidFill>
              </a:rPr>
              <a:t>Lancet</a:t>
            </a:r>
            <a:r>
              <a:rPr lang="fr-FR" sz="1200" dirty="0">
                <a:solidFill>
                  <a:prstClr val="black"/>
                </a:solidFill>
              </a:rPr>
              <a:t>. 2020;396(10265):1817-1828. </a:t>
            </a:r>
            <a:endParaRPr lang="pt-BR" sz="1200" dirty="0">
              <a:solidFill>
                <a:prstClr val="black"/>
              </a:solidFill>
            </a:endParaRPr>
          </a:p>
        </p:txBody>
      </p:sp>
      <p:sp>
        <p:nvSpPr>
          <p:cNvPr id="14" name="Rounded Rectangle 13">
            <a:extLst>
              <a:ext uri="{FF2B5EF4-FFF2-40B4-BE49-F238E27FC236}">
                <a16:creationId xmlns:a16="http://schemas.microsoft.com/office/drawing/2014/main" id="{1CCFF9C2-517F-A050-D901-42374504CAFF}"/>
              </a:ext>
            </a:extLst>
          </p:cNvPr>
          <p:cNvSpPr/>
          <p:nvPr/>
        </p:nvSpPr>
        <p:spPr>
          <a:xfrm>
            <a:off x="6875362" y="2338086"/>
            <a:ext cx="1932972" cy="2951544"/>
          </a:xfrm>
          <a:prstGeom prst="roundRect">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0447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B87A1-AFFB-9472-6E18-78CD5B775AB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23A200-FC2B-2109-968F-B6A615F145FF}"/>
              </a:ext>
            </a:extLst>
          </p:cNvPr>
          <p:cNvSpPr>
            <a:spLocks noGrp="1"/>
          </p:cNvSpPr>
          <p:nvPr>
            <p:ph type="sldNum" sz="quarter" idx="12"/>
          </p:nvPr>
        </p:nvSpPr>
        <p:spPr/>
        <p:txBody>
          <a:bodyPr/>
          <a:lstStyle/>
          <a:p>
            <a:fld id="{9CF06D28-0BE3-284D-A172-81E312E501C2}" type="slidenum">
              <a:rPr lang="en-US" smtClean="0"/>
              <a:t>11</a:t>
            </a:fld>
            <a:endParaRPr lang="en-US"/>
          </a:p>
        </p:txBody>
      </p:sp>
      <p:sp>
        <p:nvSpPr>
          <p:cNvPr id="7" name="Rectangle 6">
            <a:extLst>
              <a:ext uri="{FF2B5EF4-FFF2-40B4-BE49-F238E27FC236}">
                <a16:creationId xmlns:a16="http://schemas.microsoft.com/office/drawing/2014/main" id="{EA06B851-3C80-BA5B-B3E8-44B3E8AED1D2}"/>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Rectangle 7">
            <a:extLst>
              <a:ext uri="{FF2B5EF4-FFF2-40B4-BE49-F238E27FC236}">
                <a16:creationId xmlns:a16="http://schemas.microsoft.com/office/drawing/2014/main" id="{62FACE8F-31F3-CCED-47AE-325831370522}"/>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3" name="TextBox 2">
            <a:extLst>
              <a:ext uri="{FF2B5EF4-FFF2-40B4-BE49-F238E27FC236}">
                <a16:creationId xmlns:a16="http://schemas.microsoft.com/office/drawing/2014/main" id="{18CB06F8-D4CB-9E8D-E867-BDB2B3F94DBC}"/>
              </a:ext>
            </a:extLst>
          </p:cNvPr>
          <p:cNvSpPr txBox="1"/>
          <p:nvPr/>
        </p:nvSpPr>
        <p:spPr>
          <a:xfrm>
            <a:off x="715108" y="1925901"/>
            <a:ext cx="5322491" cy="4002562"/>
          </a:xfrm>
          <a:prstGeom prst="rect">
            <a:avLst/>
          </a:prstGeom>
          <a:solidFill>
            <a:srgbClr val="DEEBF8">
              <a:alpha val="37391"/>
            </a:srgbClr>
          </a:solidFill>
        </p:spPr>
        <p:txBody>
          <a:bodyPr wrap="square" rtlCol="0">
            <a:noAutofit/>
          </a:bodyPr>
          <a:lstStyle/>
          <a:p>
            <a:pPr algn="ctr" defTabSz="457189" eaLnBrk="1" fontAlgn="auto" hangingPunct="1">
              <a:spcBef>
                <a:spcPts val="0"/>
              </a:spcBef>
              <a:spcAft>
                <a:spcPts val="0"/>
              </a:spcAft>
            </a:pPr>
            <a:endParaRPr lang="en-US" sz="1350" dirty="0">
              <a:solidFill>
                <a:srgbClr val="404040"/>
              </a:solidFill>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B39DF1DC-505B-E844-67C8-7BA65C6A6A18}"/>
              </a:ext>
            </a:extLst>
          </p:cNvPr>
          <p:cNvSpPr txBox="1"/>
          <p:nvPr/>
        </p:nvSpPr>
        <p:spPr>
          <a:xfrm>
            <a:off x="6188808" y="1925900"/>
            <a:ext cx="5681748" cy="4002563"/>
          </a:xfrm>
          <a:prstGeom prst="rect">
            <a:avLst/>
          </a:prstGeom>
          <a:solidFill>
            <a:srgbClr val="FFE2FE">
              <a:alpha val="24245"/>
            </a:srgbClr>
          </a:solidFill>
        </p:spPr>
        <p:txBody>
          <a:bodyPr wrap="square" rtlCol="0">
            <a:noAutofit/>
          </a:bodyPr>
          <a:lstStyle/>
          <a:p>
            <a:pPr algn="ctr" defTabSz="457189" eaLnBrk="1" fontAlgn="auto" hangingPunct="1">
              <a:spcBef>
                <a:spcPts val="0"/>
              </a:spcBef>
              <a:spcAft>
                <a:spcPts val="0"/>
              </a:spcAft>
            </a:pPr>
            <a:endParaRPr lang="en-US" sz="1350" dirty="0">
              <a:solidFill>
                <a:srgbClr val="404040"/>
              </a:solidFill>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A840B49F-87CF-1202-CB20-CBC01F71BB79}"/>
              </a:ext>
            </a:extLst>
          </p:cNvPr>
          <p:cNvSpPr txBox="1"/>
          <p:nvPr/>
        </p:nvSpPr>
        <p:spPr>
          <a:xfrm>
            <a:off x="711623" y="1925900"/>
            <a:ext cx="5325976" cy="400110"/>
          </a:xfrm>
          <a:prstGeom prst="rect">
            <a:avLst/>
          </a:prstGeom>
          <a:solidFill>
            <a:srgbClr val="003352"/>
          </a:solidFill>
        </p:spPr>
        <p:txBody>
          <a:bodyPr wrap="square" rtlCol="0">
            <a:spAutoFit/>
          </a:bodyPr>
          <a:lstStyle/>
          <a:p>
            <a:r>
              <a:rPr lang="en-US" sz="2000" b="1" dirty="0" err="1">
                <a:solidFill>
                  <a:schemeClr val="bg1"/>
                </a:solidFill>
                <a:latin typeface="Arial" panose="020B0604020202020204" pitchFamily="34" charset="0"/>
                <a:cs typeface="Arial" panose="020B0604020202020204" pitchFamily="34" charset="0"/>
              </a:rPr>
              <a:t>OlympiAD</a:t>
            </a:r>
            <a:r>
              <a:rPr lang="en-US" sz="2000" b="1" dirty="0">
                <a:solidFill>
                  <a:schemeClr val="bg1"/>
                </a:solidFill>
                <a:latin typeface="Arial" panose="020B0604020202020204" pitchFamily="34" charset="0"/>
                <a:cs typeface="Arial" panose="020B0604020202020204" pitchFamily="34" charset="0"/>
              </a:rPr>
              <a:t>: OLAPARIB vs Chemotherapy</a:t>
            </a:r>
          </a:p>
        </p:txBody>
      </p:sp>
      <p:sp>
        <p:nvSpPr>
          <p:cNvPr id="14" name="TextBox 13">
            <a:extLst>
              <a:ext uri="{FF2B5EF4-FFF2-40B4-BE49-F238E27FC236}">
                <a16:creationId xmlns:a16="http://schemas.microsoft.com/office/drawing/2014/main" id="{2C31B54B-C8BB-B23B-A424-76B99F986DF4}"/>
              </a:ext>
            </a:extLst>
          </p:cNvPr>
          <p:cNvSpPr txBox="1"/>
          <p:nvPr/>
        </p:nvSpPr>
        <p:spPr>
          <a:xfrm>
            <a:off x="6195077" y="1925900"/>
            <a:ext cx="5681748" cy="400110"/>
          </a:xfrm>
          <a:prstGeom prst="rect">
            <a:avLst/>
          </a:prstGeom>
          <a:solidFill>
            <a:srgbClr val="B5728D"/>
          </a:solidFill>
        </p:spPr>
        <p:txBody>
          <a:bodyPr wrap="none" rtlCol="0">
            <a:spAutoFit/>
          </a:bodyPr>
          <a:lstStyle/>
          <a:p>
            <a:r>
              <a:rPr lang="en-US" sz="2000" b="1" dirty="0">
                <a:solidFill>
                  <a:schemeClr val="bg1"/>
                </a:solidFill>
                <a:latin typeface="Arial" panose="020B0604020202020204" pitchFamily="34" charset="0"/>
                <a:cs typeface="Arial" panose="020B0604020202020204" pitchFamily="34" charset="0"/>
              </a:rPr>
              <a:t>EMBRACA: TALAZOPARIB vs Chemotherapy</a:t>
            </a:r>
          </a:p>
        </p:txBody>
      </p:sp>
      <p:pic>
        <p:nvPicPr>
          <p:cNvPr id="15" name="Picture 14">
            <a:extLst>
              <a:ext uri="{FF2B5EF4-FFF2-40B4-BE49-F238E27FC236}">
                <a16:creationId xmlns:a16="http://schemas.microsoft.com/office/drawing/2014/main" id="{FF4A9489-A192-D09C-AAA3-C8B744AA5410}"/>
              </a:ext>
            </a:extLst>
          </p:cNvPr>
          <p:cNvPicPr>
            <a:picLocks noChangeAspect="1"/>
          </p:cNvPicPr>
          <p:nvPr/>
        </p:nvPicPr>
        <p:blipFill>
          <a:blip r:embed="rId3"/>
          <a:stretch>
            <a:fillRect/>
          </a:stretch>
        </p:blipFill>
        <p:spPr>
          <a:xfrm>
            <a:off x="729924" y="2768318"/>
            <a:ext cx="5289374" cy="2460174"/>
          </a:xfrm>
          <a:prstGeom prst="rect">
            <a:avLst/>
          </a:prstGeom>
        </p:spPr>
      </p:pic>
      <p:pic>
        <p:nvPicPr>
          <p:cNvPr id="16" name="Picture 15">
            <a:extLst>
              <a:ext uri="{FF2B5EF4-FFF2-40B4-BE49-F238E27FC236}">
                <a16:creationId xmlns:a16="http://schemas.microsoft.com/office/drawing/2014/main" id="{172DC87A-5308-2561-930B-CCBC336DD56A}"/>
              </a:ext>
            </a:extLst>
          </p:cNvPr>
          <p:cNvPicPr>
            <a:picLocks noChangeAspect="1"/>
          </p:cNvPicPr>
          <p:nvPr/>
        </p:nvPicPr>
        <p:blipFill>
          <a:blip r:embed="rId4"/>
          <a:stretch>
            <a:fillRect/>
          </a:stretch>
        </p:blipFill>
        <p:spPr>
          <a:xfrm>
            <a:off x="6384995" y="2768318"/>
            <a:ext cx="5289374" cy="2403401"/>
          </a:xfrm>
          <a:prstGeom prst="rect">
            <a:avLst/>
          </a:prstGeom>
        </p:spPr>
      </p:pic>
      <p:sp>
        <p:nvSpPr>
          <p:cNvPr id="18" name="TextBox 17">
            <a:extLst>
              <a:ext uri="{FF2B5EF4-FFF2-40B4-BE49-F238E27FC236}">
                <a16:creationId xmlns:a16="http://schemas.microsoft.com/office/drawing/2014/main" id="{034789CE-F994-F375-3D9C-D0ADDDB618DB}"/>
              </a:ext>
            </a:extLst>
          </p:cNvPr>
          <p:cNvSpPr txBox="1"/>
          <p:nvPr/>
        </p:nvSpPr>
        <p:spPr>
          <a:xfrm>
            <a:off x="3041666" y="6516060"/>
            <a:ext cx="9075691" cy="276999"/>
          </a:xfrm>
          <a:prstGeom prst="rect">
            <a:avLst/>
          </a:prstGeom>
          <a:noFill/>
        </p:spPr>
        <p:txBody>
          <a:bodyPr wrap="none" rtlCol="0">
            <a:spAutoFit/>
          </a:bodyPr>
          <a:lstStyle/>
          <a:p>
            <a:pPr algn="r" defTabSz="514337"/>
            <a:r>
              <a:rPr lang="en-US" sz="1200" dirty="0"/>
              <a:t>Robson M et al. N </a:t>
            </a:r>
            <a:r>
              <a:rPr lang="en-US" sz="1200" dirty="0" err="1"/>
              <a:t>Engl</a:t>
            </a:r>
            <a:r>
              <a:rPr lang="en-US" sz="1200" dirty="0"/>
              <a:t> J Med 2017;377(6):523-33; Robson M et al. Ann Oncol 2019;30(4):558-66; Litton J et al. N </a:t>
            </a:r>
            <a:r>
              <a:rPr lang="en-US" sz="1200" dirty="0" err="1"/>
              <a:t>Engl</a:t>
            </a:r>
            <a:r>
              <a:rPr lang="en-US" sz="1200" dirty="0"/>
              <a:t> J Med 2018;379:753-63.</a:t>
            </a:r>
          </a:p>
        </p:txBody>
      </p:sp>
      <p:sp>
        <p:nvSpPr>
          <p:cNvPr id="19" name="Title 1">
            <a:extLst>
              <a:ext uri="{FF2B5EF4-FFF2-40B4-BE49-F238E27FC236}">
                <a16:creationId xmlns:a16="http://schemas.microsoft.com/office/drawing/2014/main" id="{AE0259AF-2924-607B-146D-73FF78994625}"/>
              </a:ext>
            </a:extLst>
          </p:cNvPr>
          <p:cNvSpPr>
            <a:spLocks noGrp="1"/>
          </p:cNvSpPr>
          <p:nvPr>
            <p:ph type="title"/>
          </p:nvPr>
        </p:nvSpPr>
        <p:spPr>
          <a:xfrm>
            <a:off x="393539" y="266755"/>
            <a:ext cx="11477017" cy="1325563"/>
          </a:xfrm>
        </p:spPr>
        <p:txBody>
          <a:bodyPr>
            <a:noAutofit/>
          </a:bodyPr>
          <a:lstStyle/>
          <a:p>
            <a:r>
              <a:rPr lang="en-US" b="1" dirty="0">
                <a:solidFill>
                  <a:srgbClr val="003352"/>
                </a:solidFill>
                <a:latin typeface="Arial" panose="020B0604020202020204" pitchFamily="34" charset="0"/>
                <a:cs typeface="Arial" panose="020B0604020202020204" pitchFamily="34" charset="0"/>
              </a:rPr>
              <a:t>PARP Inhibitors in Germline BRCA-associated MBC</a:t>
            </a:r>
          </a:p>
        </p:txBody>
      </p:sp>
    </p:spTree>
    <p:extLst>
      <p:ext uri="{BB962C8B-B14F-4D97-AF65-F5344CB8AC3E}">
        <p14:creationId xmlns:p14="http://schemas.microsoft.com/office/powerpoint/2010/main" val="3058588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E6539-7A10-AC37-72A6-AE846776A9B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AC7519-D270-A13E-AA39-734B331EEA06}"/>
              </a:ext>
            </a:extLst>
          </p:cNvPr>
          <p:cNvSpPr>
            <a:spLocks noGrp="1"/>
          </p:cNvSpPr>
          <p:nvPr>
            <p:ph type="sldNum" sz="quarter" idx="12"/>
          </p:nvPr>
        </p:nvSpPr>
        <p:spPr/>
        <p:txBody>
          <a:bodyPr/>
          <a:lstStyle/>
          <a:p>
            <a:fld id="{9CF06D28-0BE3-284D-A172-81E312E501C2}" type="slidenum">
              <a:rPr lang="en-US" smtClean="0"/>
              <a:t>12</a:t>
            </a:fld>
            <a:endParaRPr lang="en-US"/>
          </a:p>
        </p:txBody>
      </p:sp>
      <p:sp>
        <p:nvSpPr>
          <p:cNvPr id="7" name="Rectangle 6">
            <a:extLst>
              <a:ext uri="{FF2B5EF4-FFF2-40B4-BE49-F238E27FC236}">
                <a16:creationId xmlns:a16="http://schemas.microsoft.com/office/drawing/2014/main" id="{6E2E0308-0412-F1BF-03F2-31015068A60C}"/>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Rectangle 7">
            <a:extLst>
              <a:ext uri="{FF2B5EF4-FFF2-40B4-BE49-F238E27FC236}">
                <a16:creationId xmlns:a16="http://schemas.microsoft.com/office/drawing/2014/main" id="{13154B62-6F19-E1BD-61BA-67B4C79C06CB}"/>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26" name="Title 1">
            <a:extLst>
              <a:ext uri="{FF2B5EF4-FFF2-40B4-BE49-F238E27FC236}">
                <a16:creationId xmlns:a16="http://schemas.microsoft.com/office/drawing/2014/main" id="{98117685-1B75-BFAB-9E35-16F6D01EFDE3}"/>
              </a:ext>
            </a:extLst>
          </p:cNvPr>
          <p:cNvSpPr txBox="1">
            <a:spLocks/>
          </p:cNvSpPr>
          <p:nvPr/>
        </p:nvSpPr>
        <p:spPr>
          <a:xfrm>
            <a:off x="0" y="330255"/>
            <a:ext cx="1219200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sz="3550" dirty="0">
                <a:solidFill>
                  <a:srgbClr val="003352"/>
                </a:solidFill>
              </a:rPr>
              <a:t>PARP Inhibitors in Germline BRCA-associated MBC: Improvement in Outcomes Compared to Chemotherapy</a:t>
            </a:r>
          </a:p>
        </p:txBody>
      </p:sp>
      <p:pic>
        <p:nvPicPr>
          <p:cNvPr id="27" name="Picture 26">
            <a:extLst>
              <a:ext uri="{FF2B5EF4-FFF2-40B4-BE49-F238E27FC236}">
                <a16:creationId xmlns:a16="http://schemas.microsoft.com/office/drawing/2014/main" id="{D4376663-573B-9C06-DFB6-A28BF1BA8A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936" y="2503292"/>
            <a:ext cx="5359564" cy="3160907"/>
          </a:xfrm>
          <a:prstGeom prst="rect">
            <a:avLst/>
          </a:prstGeom>
        </p:spPr>
      </p:pic>
      <p:sp>
        <p:nvSpPr>
          <p:cNvPr id="28" name="TextBox 27">
            <a:extLst>
              <a:ext uri="{FF2B5EF4-FFF2-40B4-BE49-F238E27FC236}">
                <a16:creationId xmlns:a16="http://schemas.microsoft.com/office/drawing/2014/main" id="{FFFD23E9-A811-47B6-E056-584D000C597B}"/>
              </a:ext>
            </a:extLst>
          </p:cNvPr>
          <p:cNvSpPr txBox="1"/>
          <p:nvPr/>
        </p:nvSpPr>
        <p:spPr>
          <a:xfrm>
            <a:off x="711623" y="1925900"/>
            <a:ext cx="5325976" cy="400110"/>
          </a:xfrm>
          <a:prstGeom prst="rect">
            <a:avLst/>
          </a:prstGeom>
          <a:solidFill>
            <a:srgbClr val="003352"/>
          </a:solidFill>
        </p:spPr>
        <p:txBody>
          <a:bodyPr wrap="square" rtlCol="0">
            <a:spAutoFit/>
          </a:bodyPr>
          <a:lstStyle/>
          <a:p>
            <a:r>
              <a:rPr lang="en-US" sz="2000" b="1" dirty="0" err="1">
                <a:solidFill>
                  <a:schemeClr val="bg1"/>
                </a:solidFill>
                <a:latin typeface="Arial" panose="020B0604020202020204" pitchFamily="34" charset="0"/>
                <a:cs typeface="Arial" panose="020B0604020202020204" pitchFamily="34" charset="0"/>
              </a:rPr>
              <a:t>OlympiAD</a:t>
            </a:r>
            <a:r>
              <a:rPr lang="en-US" sz="2000" b="1" dirty="0">
                <a:solidFill>
                  <a:schemeClr val="bg1"/>
                </a:solidFill>
                <a:latin typeface="Arial" panose="020B0604020202020204" pitchFamily="34" charset="0"/>
                <a:cs typeface="Arial" panose="020B0604020202020204" pitchFamily="34" charset="0"/>
              </a:rPr>
              <a:t>: OLAPARIB vs Chemotherapy</a:t>
            </a:r>
          </a:p>
        </p:txBody>
      </p:sp>
      <p:sp>
        <p:nvSpPr>
          <p:cNvPr id="29" name="TextBox 28">
            <a:extLst>
              <a:ext uri="{FF2B5EF4-FFF2-40B4-BE49-F238E27FC236}">
                <a16:creationId xmlns:a16="http://schemas.microsoft.com/office/drawing/2014/main" id="{3EE5170B-8E8D-6C31-F497-4DCFF3DB0D44}"/>
              </a:ext>
            </a:extLst>
          </p:cNvPr>
          <p:cNvSpPr txBox="1"/>
          <p:nvPr/>
        </p:nvSpPr>
        <p:spPr>
          <a:xfrm>
            <a:off x="6195077" y="1925900"/>
            <a:ext cx="5681748" cy="400110"/>
          </a:xfrm>
          <a:prstGeom prst="rect">
            <a:avLst/>
          </a:prstGeom>
          <a:solidFill>
            <a:srgbClr val="B5728D"/>
          </a:solidFill>
        </p:spPr>
        <p:txBody>
          <a:bodyPr wrap="none" rtlCol="0">
            <a:spAutoFit/>
          </a:bodyPr>
          <a:lstStyle/>
          <a:p>
            <a:r>
              <a:rPr lang="en-US" sz="2000" b="1" dirty="0">
                <a:solidFill>
                  <a:schemeClr val="bg1"/>
                </a:solidFill>
                <a:latin typeface="Arial" panose="020B0604020202020204" pitchFamily="34" charset="0"/>
                <a:cs typeface="Arial" panose="020B0604020202020204" pitchFamily="34" charset="0"/>
              </a:rPr>
              <a:t>EMBRACA: TALAZOPARIB vs Chemotherapy</a:t>
            </a:r>
          </a:p>
        </p:txBody>
      </p:sp>
      <p:pic>
        <p:nvPicPr>
          <p:cNvPr id="30" name="Picture 4" descr="Image result for embraca study talazoparib results">
            <a:hlinkClick r:id="rId4"/>
            <a:extLst>
              <a:ext uri="{FF2B5EF4-FFF2-40B4-BE49-F238E27FC236}">
                <a16:creationId xmlns:a16="http://schemas.microsoft.com/office/drawing/2014/main" id="{DE095AB5-95FF-2C23-6FE4-718BD73D1453}"/>
              </a:ext>
            </a:extLst>
          </p:cNvPr>
          <p:cNvPicPr>
            <a:picLocks noChangeAspect="1" noChangeArrowheads="1"/>
          </p:cNvPicPr>
          <p:nvPr/>
        </p:nvPicPr>
        <p:blipFill rotWithShape="1">
          <a:blip r:embed="rId5" cstate="print"/>
          <a:srcRect t="4963"/>
          <a:stretch/>
        </p:blipFill>
        <p:spPr bwMode="auto">
          <a:xfrm>
            <a:off x="6032502" y="2477892"/>
            <a:ext cx="6069257" cy="3160906"/>
          </a:xfrm>
          <a:prstGeom prst="rect">
            <a:avLst/>
          </a:prstGeom>
          <a:noFill/>
        </p:spPr>
      </p:pic>
      <p:sp>
        <p:nvSpPr>
          <p:cNvPr id="31" name="TextBox 30">
            <a:extLst>
              <a:ext uri="{FF2B5EF4-FFF2-40B4-BE49-F238E27FC236}">
                <a16:creationId xmlns:a16="http://schemas.microsoft.com/office/drawing/2014/main" id="{01CA06B1-5F9F-E34B-0E58-B3FD9E626BAA}"/>
              </a:ext>
            </a:extLst>
          </p:cNvPr>
          <p:cNvSpPr txBox="1"/>
          <p:nvPr/>
        </p:nvSpPr>
        <p:spPr>
          <a:xfrm>
            <a:off x="3041666" y="6516060"/>
            <a:ext cx="9075691" cy="276999"/>
          </a:xfrm>
          <a:prstGeom prst="rect">
            <a:avLst/>
          </a:prstGeom>
          <a:noFill/>
        </p:spPr>
        <p:txBody>
          <a:bodyPr wrap="none" rtlCol="0">
            <a:spAutoFit/>
          </a:bodyPr>
          <a:lstStyle/>
          <a:p>
            <a:pPr algn="r" defTabSz="514337"/>
            <a:r>
              <a:rPr lang="en-US" sz="1200" dirty="0"/>
              <a:t>Robson M et al. N </a:t>
            </a:r>
            <a:r>
              <a:rPr lang="en-US" sz="1200" dirty="0" err="1"/>
              <a:t>Engl</a:t>
            </a:r>
            <a:r>
              <a:rPr lang="en-US" sz="1200" dirty="0"/>
              <a:t> J Med 2017;377(6):523-33; Robson M et al. Ann Oncol 2019;30(4):558-66; Litton J et al. N </a:t>
            </a:r>
            <a:r>
              <a:rPr lang="en-US" sz="1200" dirty="0" err="1"/>
              <a:t>Engl</a:t>
            </a:r>
            <a:r>
              <a:rPr lang="en-US" sz="1200" dirty="0"/>
              <a:t> J Med 2018;379:753-63.</a:t>
            </a:r>
          </a:p>
        </p:txBody>
      </p:sp>
    </p:spTree>
    <p:extLst>
      <p:ext uri="{BB962C8B-B14F-4D97-AF65-F5344CB8AC3E}">
        <p14:creationId xmlns:p14="http://schemas.microsoft.com/office/powerpoint/2010/main" val="1450255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465FA-E394-7740-F5BC-7F17DCB0A0F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C490EA-7BDE-70F1-16F6-A8F2C595EE0F}"/>
              </a:ext>
            </a:extLst>
          </p:cNvPr>
          <p:cNvSpPr>
            <a:spLocks noGrp="1"/>
          </p:cNvSpPr>
          <p:nvPr>
            <p:ph type="sldNum" sz="quarter" idx="12"/>
          </p:nvPr>
        </p:nvSpPr>
        <p:spPr/>
        <p:txBody>
          <a:bodyPr/>
          <a:lstStyle/>
          <a:p>
            <a:fld id="{9CF06D28-0BE3-284D-A172-81E312E501C2}" type="slidenum">
              <a:rPr lang="en-US" smtClean="0"/>
              <a:t>13</a:t>
            </a:fld>
            <a:endParaRPr lang="en-US"/>
          </a:p>
        </p:txBody>
      </p:sp>
      <p:sp>
        <p:nvSpPr>
          <p:cNvPr id="7" name="Rectangle 6">
            <a:extLst>
              <a:ext uri="{FF2B5EF4-FFF2-40B4-BE49-F238E27FC236}">
                <a16:creationId xmlns:a16="http://schemas.microsoft.com/office/drawing/2014/main" id="{289E6ED9-D62D-E8DD-81D1-62A97E60117F}"/>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Rectangle 7">
            <a:extLst>
              <a:ext uri="{FF2B5EF4-FFF2-40B4-BE49-F238E27FC236}">
                <a16:creationId xmlns:a16="http://schemas.microsoft.com/office/drawing/2014/main" id="{04876A98-46F1-56F3-02D6-98BD54323B41}"/>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5" name="Picture 4">
            <a:extLst>
              <a:ext uri="{FF2B5EF4-FFF2-40B4-BE49-F238E27FC236}">
                <a16:creationId xmlns:a16="http://schemas.microsoft.com/office/drawing/2014/main" id="{871EBC7C-A954-C03A-F870-8BE988DC7005}"/>
              </a:ext>
            </a:extLst>
          </p:cNvPr>
          <p:cNvPicPr>
            <a:picLocks noChangeAspect="1"/>
          </p:cNvPicPr>
          <p:nvPr/>
        </p:nvPicPr>
        <p:blipFill>
          <a:blip r:embed="rId3"/>
          <a:stretch>
            <a:fillRect/>
          </a:stretch>
        </p:blipFill>
        <p:spPr>
          <a:xfrm>
            <a:off x="708839" y="2599862"/>
            <a:ext cx="5143265" cy="2792399"/>
          </a:xfrm>
          <a:prstGeom prst="rect">
            <a:avLst/>
          </a:prstGeom>
        </p:spPr>
      </p:pic>
      <p:sp>
        <p:nvSpPr>
          <p:cNvPr id="6" name="TextBox 5">
            <a:extLst>
              <a:ext uri="{FF2B5EF4-FFF2-40B4-BE49-F238E27FC236}">
                <a16:creationId xmlns:a16="http://schemas.microsoft.com/office/drawing/2014/main" id="{A1DCF926-A999-EB25-263D-140EA5FB560F}"/>
              </a:ext>
            </a:extLst>
          </p:cNvPr>
          <p:cNvSpPr txBox="1"/>
          <p:nvPr/>
        </p:nvSpPr>
        <p:spPr>
          <a:xfrm>
            <a:off x="715108" y="1925901"/>
            <a:ext cx="5322491" cy="4115110"/>
          </a:xfrm>
          <a:prstGeom prst="rect">
            <a:avLst/>
          </a:prstGeom>
          <a:solidFill>
            <a:srgbClr val="DEEBF8">
              <a:alpha val="20000"/>
            </a:srgbClr>
          </a:solidFill>
        </p:spPr>
        <p:txBody>
          <a:bodyPr wrap="square" rtlCol="0">
            <a:noAutofit/>
          </a:bodyPr>
          <a:lstStyle/>
          <a:p>
            <a:pPr algn="ctr" defTabSz="457189" eaLnBrk="1" fontAlgn="auto" hangingPunct="1">
              <a:spcBef>
                <a:spcPts val="0"/>
              </a:spcBef>
              <a:spcAft>
                <a:spcPts val="0"/>
              </a:spcAft>
            </a:pPr>
            <a:endParaRPr lang="en-US" sz="1350" dirty="0">
              <a:solidFill>
                <a:srgbClr val="404040"/>
              </a:solidFill>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83A2FBC2-2647-4864-B246-E38AA516B4DA}"/>
              </a:ext>
            </a:extLst>
          </p:cNvPr>
          <p:cNvSpPr txBox="1"/>
          <p:nvPr/>
        </p:nvSpPr>
        <p:spPr>
          <a:xfrm>
            <a:off x="6188808" y="1925900"/>
            <a:ext cx="5681748" cy="4002563"/>
          </a:xfrm>
          <a:prstGeom prst="rect">
            <a:avLst/>
          </a:prstGeom>
          <a:solidFill>
            <a:srgbClr val="FFE2FE">
              <a:alpha val="20000"/>
            </a:srgbClr>
          </a:solidFill>
        </p:spPr>
        <p:txBody>
          <a:bodyPr wrap="square" rtlCol="0">
            <a:noAutofit/>
          </a:bodyPr>
          <a:lstStyle/>
          <a:p>
            <a:pPr algn="ctr" defTabSz="457189" eaLnBrk="1" fontAlgn="auto" hangingPunct="1">
              <a:spcBef>
                <a:spcPts val="0"/>
              </a:spcBef>
              <a:spcAft>
                <a:spcPts val="0"/>
              </a:spcAft>
            </a:pPr>
            <a:endParaRPr lang="en-US" sz="1350" dirty="0">
              <a:solidFill>
                <a:srgbClr val="404040"/>
              </a:solidFill>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C1E343A9-ED58-21E8-42F2-3460B8EBA313}"/>
              </a:ext>
            </a:extLst>
          </p:cNvPr>
          <p:cNvPicPr>
            <a:picLocks noChangeAspect="1"/>
          </p:cNvPicPr>
          <p:nvPr/>
        </p:nvPicPr>
        <p:blipFill rotWithShape="1">
          <a:blip r:embed="rId4"/>
          <a:srcRect r="3026"/>
          <a:stretch/>
        </p:blipFill>
        <p:spPr>
          <a:xfrm>
            <a:off x="6217423" y="2930769"/>
            <a:ext cx="5608758" cy="2438400"/>
          </a:xfrm>
          <a:prstGeom prst="rect">
            <a:avLst/>
          </a:prstGeom>
        </p:spPr>
      </p:pic>
      <p:sp>
        <p:nvSpPr>
          <p:cNvPr id="11" name="TextBox 10">
            <a:extLst>
              <a:ext uri="{FF2B5EF4-FFF2-40B4-BE49-F238E27FC236}">
                <a16:creationId xmlns:a16="http://schemas.microsoft.com/office/drawing/2014/main" id="{E30DC010-BDD0-6828-FBAD-F343D345F5D5}"/>
              </a:ext>
            </a:extLst>
          </p:cNvPr>
          <p:cNvSpPr txBox="1"/>
          <p:nvPr/>
        </p:nvSpPr>
        <p:spPr>
          <a:xfrm>
            <a:off x="715108" y="1925900"/>
            <a:ext cx="5322491" cy="400110"/>
          </a:xfrm>
          <a:prstGeom prst="rect">
            <a:avLst/>
          </a:prstGeom>
          <a:solidFill>
            <a:srgbClr val="003352"/>
          </a:solidFill>
        </p:spPr>
        <p:txBody>
          <a:bodyPr wrap="square" rtlCol="0">
            <a:spAutoFit/>
          </a:bodyPr>
          <a:lstStyle/>
          <a:p>
            <a:r>
              <a:rPr lang="en-US" sz="2000" b="1" dirty="0" err="1">
                <a:solidFill>
                  <a:schemeClr val="bg1"/>
                </a:solidFill>
                <a:latin typeface="Arial" panose="020B0604020202020204" pitchFamily="34" charset="0"/>
                <a:cs typeface="Arial" panose="020B0604020202020204" pitchFamily="34" charset="0"/>
              </a:rPr>
              <a:t>OlympiAD</a:t>
            </a:r>
            <a:r>
              <a:rPr lang="en-US" sz="2000" b="1" dirty="0">
                <a:solidFill>
                  <a:schemeClr val="bg1"/>
                </a:solidFill>
                <a:latin typeface="Arial" panose="020B0604020202020204" pitchFamily="34" charset="0"/>
                <a:cs typeface="Arial" panose="020B0604020202020204" pitchFamily="34" charset="0"/>
              </a:rPr>
              <a:t>: OLAPARIB vs Chemotherapy</a:t>
            </a:r>
          </a:p>
        </p:txBody>
      </p:sp>
      <p:sp>
        <p:nvSpPr>
          <p:cNvPr id="12" name="TextBox 11">
            <a:extLst>
              <a:ext uri="{FF2B5EF4-FFF2-40B4-BE49-F238E27FC236}">
                <a16:creationId xmlns:a16="http://schemas.microsoft.com/office/drawing/2014/main" id="{ACAEE6FF-626F-D214-507B-D16748EC533B}"/>
              </a:ext>
            </a:extLst>
          </p:cNvPr>
          <p:cNvSpPr txBox="1"/>
          <p:nvPr/>
        </p:nvSpPr>
        <p:spPr>
          <a:xfrm>
            <a:off x="6195077" y="1925900"/>
            <a:ext cx="5681748" cy="400110"/>
          </a:xfrm>
          <a:prstGeom prst="rect">
            <a:avLst/>
          </a:prstGeom>
          <a:solidFill>
            <a:srgbClr val="B5728D"/>
          </a:solid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EMBRACA: TALAZOPARIB vs Chemotherapy</a:t>
            </a:r>
          </a:p>
        </p:txBody>
      </p:sp>
      <p:sp>
        <p:nvSpPr>
          <p:cNvPr id="21" name="Title 1">
            <a:extLst>
              <a:ext uri="{FF2B5EF4-FFF2-40B4-BE49-F238E27FC236}">
                <a16:creationId xmlns:a16="http://schemas.microsoft.com/office/drawing/2014/main" id="{15D0D46D-671E-CBE4-D087-B2BBCDECA969}"/>
              </a:ext>
            </a:extLst>
          </p:cNvPr>
          <p:cNvSpPr>
            <a:spLocks noGrp="1"/>
          </p:cNvSpPr>
          <p:nvPr>
            <p:ph type="title"/>
          </p:nvPr>
        </p:nvSpPr>
        <p:spPr>
          <a:xfrm>
            <a:off x="322437" y="302997"/>
            <a:ext cx="11602450" cy="1325563"/>
          </a:xfrm>
        </p:spPr>
        <p:txBody>
          <a:bodyPr>
            <a:noAutofit/>
          </a:bodyPr>
          <a:lstStyle/>
          <a:p>
            <a:r>
              <a:rPr lang="en-US" b="1" dirty="0">
                <a:solidFill>
                  <a:srgbClr val="003352"/>
                </a:solidFill>
                <a:latin typeface="Arial" panose="020B0604020202020204" pitchFamily="34" charset="0"/>
                <a:cs typeface="Arial" panose="020B0604020202020204" pitchFamily="34" charset="0"/>
              </a:rPr>
              <a:t>PARP Inhibitors in Germline BRCA-associated MBC: Improvement in QoL Compared to Chemotherapy</a:t>
            </a:r>
          </a:p>
        </p:txBody>
      </p:sp>
      <p:sp>
        <p:nvSpPr>
          <p:cNvPr id="22" name="TextBox 21">
            <a:extLst>
              <a:ext uri="{FF2B5EF4-FFF2-40B4-BE49-F238E27FC236}">
                <a16:creationId xmlns:a16="http://schemas.microsoft.com/office/drawing/2014/main" id="{6CF9E59B-D498-C048-D573-BF70292AEDCE}"/>
              </a:ext>
            </a:extLst>
          </p:cNvPr>
          <p:cNvSpPr txBox="1"/>
          <p:nvPr/>
        </p:nvSpPr>
        <p:spPr>
          <a:xfrm>
            <a:off x="7512193" y="6516060"/>
            <a:ext cx="4619406" cy="276999"/>
          </a:xfrm>
          <a:prstGeom prst="rect">
            <a:avLst/>
          </a:prstGeom>
          <a:noFill/>
        </p:spPr>
        <p:txBody>
          <a:bodyPr wrap="none" rtlCol="0">
            <a:spAutoFit/>
          </a:bodyPr>
          <a:lstStyle/>
          <a:p>
            <a:pPr algn="r" defTabSz="514337"/>
            <a:r>
              <a:rPr lang="en-US" sz="1200" dirty="0"/>
              <a:t>Robson M et al. </a:t>
            </a:r>
            <a:r>
              <a:rPr lang="en-US" sz="1200" dirty="0" err="1"/>
              <a:t>Eur</a:t>
            </a:r>
            <a:r>
              <a:rPr lang="en-US" sz="1200" dirty="0"/>
              <a:t> J Cancer 2019;120:20-30; Litton J et al. AACR 2020</a:t>
            </a:r>
          </a:p>
        </p:txBody>
      </p:sp>
    </p:spTree>
    <p:extLst>
      <p:ext uri="{BB962C8B-B14F-4D97-AF65-F5344CB8AC3E}">
        <p14:creationId xmlns:p14="http://schemas.microsoft.com/office/powerpoint/2010/main" val="686485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DF380-26ED-826A-83AE-21EF628EA22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377AF3-03D9-7790-BCFE-CD5E95EEE188}"/>
              </a:ext>
            </a:extLst>
          </p:cNvPr>
          <p:cNvSpPr txBox="1">
            <a:spLocks/>
          </p:cNvSpPr>
          <p:nvPr/>
        </p:nvSpPr>
        <p:spPr>
          <a:xfrm>
            <a:off x="839788" y="1844675"/>
            <a:ext cx="5157787" cy="3684588"/>
          </a:xfrm>
          <a:prstGeom prst="rect">
            <a:avLst/>
          </a:prstGeom>
        </p:spPr>
        <p:txBody>
          <a:bodyPr vert="horz" lIns="91440" tIns="45720" rIns="91440" bIns="45720" rtlCol="0" anchorCtr="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28600" indent="-228600">
              <a:lnSpc>
                <a:spcPct val="90000"/>
              </a:lnSpc>
              <a:spcBef>
                <a:spcPts val="1000"/>
              </a:spcBef>
              <a:buClr>
                <a:schemeClr val="tx2"/>
              </a:buClr>
            </a:pPr>
            <a:r>
              <a:rPr lang="en-US" sz="2800" dirty="0"/>
              <a:t>Deliver a toxic payload directly to the cancer cell</a:t>
            </a:r>
          </a:p>
          <a:p>
            <a:pPr marL="228600" indent="-228600">
              <a:lnSpc>
                <a:spcPct val="90000"/>
              </a:lnSpc>
              <a:spcBef>
                <a:spcPts val="1000"/>
              </a:spcBef>
              <a:buClr>
                <a:schemeClr val="tx2"/>
              </a:buClr>
            </a:pPr>
            <a:endParaRPr lang="en-US" sz="2800" dirty="0"/>
          </a:p>
        </p:txBody>
      </p:sp>
      <p:sp>
        <p:nvSpPr>
          <p:cNvPr id="6" name="TextBox 5">
            <a:extLst>
              <a:ext uri="{FF2B5EF4-FFF2-40B4-BE49-F238E27FC236}">
                <a16:creationId xmlns:a16="http://schemas.microsoft.com/office/drawing/2014/main" id="{AE7C9F9D-501F-4512-B17F-4ACD33693EDD}"/>
              </a:ext>
            </a:extLst>
          </p:cNvPr>
          <p:cNvSpPr txBox="1"/>
          <p:nvPr/>
        </p:nvSpPr>
        <p:spPr>
          <a:xfrm>
            <a:off x="6746209" y="6025426"/>
            <a:ext cx="5650548" cy="823912"/>
          </a:xfrm>
          <a:prstGeom prst="rect">
            <a:avLst/>
          </a:prstGeom>
        </p:spPr>
        <p:txBody>
          <a:bodyPr vert="horz" lIns="91440" tIns="45720" rIns="91440" bIns="45720" rtlCol="0" anchor="b">
            <a:normAutofit/>
          </a:bodyPr>
          <a:lstStyle/>
          <a:p>
            <a:pPr>
              <a:lnSpc>
                <a:spcPct val="90000"/>
              </a:lnSpc>
              <a:spcBef>
                <a:spcPts val="1000"/>
              </a:spcBef>
            </a:pPr>
            <a:r>
              <a:rPr lang="en-US" sz="1200" kern="1200" dirty="0">
                <a:latin typeface="+mn-lt"/>
                <a:ea typeface="+mn-ea"/>
                <a:cs typeface="+mn-cs"/>
              </a:rPr>
              <a:t>Image from: Gaertner KM et al. The Journal of Targeted Therapies in Cancer 2015</a:t>
            </a:r>
          </a:p>
        </p:txBody>
      </p:sp>
      <p:pic>
        <p:nvPicPr>
          <p:cNvPr id="5" name="Picture 4" descr="A picture containing object&#10;&#10;Description generated with high confidence">
            <a:extLst>
              <a:ext uri="{FF2B5EF4-FFF2-40B4-BE49-F238E27FC236}">
                <a16:creationId xmlns:a16="http://schemas.microsoft.com/office/drawing/2014/main" id="{96801682-08A2-22FC-5E99-3BA853669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2669312"/>
            <a:ext cx="5183188" cy="3356114"/>
          </a:xfrm>
          <a:prstGeom prst="rect">
            <a:avLst/>
          </a:prstGeom>
          <a:noFill/>
        </p:spPr>
      </p:pic>
      <p:sp>
        <p:nvSpPr>
          <p:cNvPr id="11" name="Slide Number Placeholder 6">
            <a:extLst>
              <a:ext uri="{FF2B5EF4-FFF2-40B4-BE49-F238E27FC236}">
                <a16:creationId xmlns:a16="http://schemas.microsoft.com/office/drawing/2014/main" id="{6B52844B-6099-50E2-F470-53A9666E0296}"/>
              </a:ext>
            </a:extLst>
          </p:cNvPr>
          <p:cNvSpPr>
            <a:spLocks noGrp="1"/>
          </p:cNvSpPr>
          <p:nvPr>
            <p:ph type="sldNum" sz="quarter" idx="12"/>
          </p:nvPr>
        </p:nvSpPr>
        <p:spPr>
          <a:xfrm>
            <a:off x="11649997" y="6108949"/>
            <a:ext cx="467360" cy="365125"/>
          </a:xfrm>
        </p:spPr>
        <p:txBody>
          <a:bodyPr/>
          <a:lstStyle/>
          <a:p>
            <a:pPr>
              <a:spcAft>
                <a:spcPts val="600"/>
              </a:spcAft>
            </a:pPr>
            <a:fld id="{9CF06D28-0BE3-284D-A172-81E312E501C2}" type="slidenum">
              <a:rPr lang="en-US" smtClean="0"/>
              <a:pPr>
                <a:spcAft>
                  <a:spcPts val="600"/>
                </a:spcAft>
              </a:pPr>
              <a:t>14</a:t>
            </a:fld>
            <a:endParaRPr lang="en-US"/>
          </a:p>
        </p:txBody>
      </p:sp>
      <p:sp>
        <p:nvSpPr>
          <p:cNvPr id="7" name="Text Placeholder 7">
            <a:extLst>
              <a:ext uri="{FF2B5EF4-FFF2-40B4-BE49-F238E27FC236}">
                <a16:creationId xmlns:a16="http://schemas.microsoft.com/office/drawing/2014/main" id="{9EF2EDC6-E824-54B5-C4FE-2F91E9647779}"/>
              </a:ext>
            </a:extLst>
          </p:cNvPr>
          <p:cNvSpPr txBox="1">
            <a:spLocks/>
          </p:cNvSpPr>
          <p:nvPr/>
        </p:nvSpPr>
        <p:spPr>
          <a:xfrm>
            <a:off x="1084640" y="3747057"/>
            <a:ext cx="5000248" cy="2278369"/>
          </a:xfrm>
          <a:prstGeom prst="rect">
            <a:avLst/>
          </a:prstGeom>
          <a:solidFill>
            <a:srgbClr val="ED7D31">
              <a:alpha val="7573"/>
            </a:srgbClr>
          </a:solidFill>
          <a:ln w="19050">
            <a:solidFill>
              <a:schemeClr val="tx1"/>
            </a:solidFill>
          </a:ln>
        </p:spPr>
        <p:txBody>
          <a:bodyPr lIns="243840" tIns="243840" rIns="243840" bIns="243840" anchor="ctr" anchorCtr="0">
            <a:noAutofit/>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457189" fontAlgn="auto">
              <a:lnSpc>
                <a:spcPct val="110000"/>
              </a:lnSpc>
              <a:spcBef>
                <a:spcPts val="800"/>
              </a:spcBef>
              <a:spcAft>
                <a:spcPts val="0"/>
              </a:spcAft>
              <a:buNone/>
            </a:pPr>
            <a:r>
              <a:rPr lang="en-US" sz="2667" dirty="0">
                <a:latin typeface="Arial" panose="020B0604020202020204" pitchFamily="34" charset="0"/>
                <a:ea typeface="+mn-ea"/>
                <a:cs typeface="Arial" panose="020B0604020202020204" pitchFamily="34" charset="0"/>
              </a:rPr>
              <a:t>All the approved </a:t>
            </a:r>
            <a:br>
              <a:rPr lang="en-US" sz="2667" dirty="0">
                <a:latin typeface="Arial" panose="020B0604020202020204" pitchFamily="34" charset="0"/>
                <a:ea typeface="+mn-ea"/>
                <a:cs typeface="Arial" panose="020B0604020202020204" pitchFamily="34" charset="0"/>
              </a:rPr>
            </a:br>
            <a:r>
              <a:rPr lang="en-US" sz="2667" dirty="0">
                <a:latin typeface="Arial" panose="020B0604020202020204" pitchFamily="34" charset="0"/>
                <a:ea typeface="+mn-ea"/>
                <a:cs typeface="Arial" panose="020B0604020202020204" pitchFamily="34" charset="0"/>
              </a:rPr>
              <a:t>ADCs share the same basic </a:t>
            </a:r>
            <a:r>
              <a:rPr lang="en-US" sz="2667" b="1" dirty="0">
                <a:latin typeface="Arial" panose="020B0604020202020204" pitchFamily="34" charset="0"/>
                <a:ea typeface="+mn-ea"/>
                <a:cs typeface="Arial" panose="020B0604020202020204" pitchFamily="34" charset="0"/>
              </a:rPr>
              <a:t>ANTIBODY – LINKER – PAYLOAD </a:t>
            </a:r>
            <a:r>
              <a:rPr lang="en-US" sz="2667" dirty="0">
                <a:latin typeface="Arial" panose="020B0604020202020204" pitchFamily="34" charset="0"/>
                <a:ea typeface="+mn-ea"/>
                <a:cs typeface="Arial" panose="020B0604020202020204" pitchFamily="34" charset="0"/>
              </a:rPr>
              <a:t>structure </a:t>
            </a:r>
          </a:p>
        </p:txBody>
      </p:sp>
      <p:sp>
        <p:nvSpPr>
          <p:cNvPr id="10" name="Title 1">
            <a:extLst>
              <a:ext uri="{FF2B5EF4-FFF2-40B4-BE49-F238E27FC236}">
                <a16:creationId xmlns:a16="http://schemas.microsoft.com/office/drawing/2014/main" id="{62DEFCDA-63DE-C2C4-952E-EA08D1A1DC44}"/>
              </a:ext>
            </a:extLst>
          </p:cNvPr>
          <p:cNvSpPr txBox="1">
            <a:spLocks/>
          </p:cNvSpPr>
          <p:nvPr/>
        </p:nvSpPr>
        <p:spPr>
          <a:xfrm>
            <a:off x="607125" y="281067"/>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sz="3800">
                <a:solidFill>
                  <a:srgbClr val="002060"/>
                </a:solidFill>
              </a:rPr>
              <a:t>Antibody Drug Conjugates (ADCs)</a:t>
            </a:r>
            <a:endParaRPr lang="en-US" sz="3800" i="1" dirty="0">
              <a:solidFill>
                <a:srgbClr val="002060"/>
              </a:solidFill>
            </a:endParaRPr>
          </a:p>
        </p:txBody>
      </p:sp>
      <p:sp>
        <p:nvSpPr>
          <p:cNvPr id="12" name="Rectangle 11">
            <a:extLst>
              <a:ext uri="{FF2B5EF4-FFF2-40B4-BE49-F238E27FC236}">
                <a16:creationId xmlns:a16="http://schemas.microsoft.com/office/drawing/2014/main" id="{6092624C-C71E-C39E-3C4E-59871000B8AE}"/>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3" name="Rectangle 12">
            <a:extLst>
              <a:ext uri="{FF2B5EF4-FFF2-40B4-BE49-F238E27FC236}">
                <a16:creationId xmlns:a16="http://schemas.microsoft.com/office/drawing/2014/main" id="{31CD0B17-3F21-F447-F4A7-74EF7A4BAEDC}"/>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1483556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42CE5-DC85-8BAA-A93A-D5F3291AAC7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AF3215-16F3-1434-E584-22299EF3C205}"/>
              </a:ext>
            </a:extLst>
          </p:cNvPr>
          <p:cNvSpPr>
            <a:spLocks noGrp="1"/>
          </p:cNvSpPr>
          <p:nvPr>
            <p:ph type="sldNum" sz="quarter" idx="12"/>
          </p:nvPr>
        </p:nvSpPr>
        <p:spPr/>
        <p:txBody>
          <a:bodyPr/>
          <a:lstStyle/>
          <a:p>
            <a:fld id="{9CF06D28-0BE3-284D-A172-81E312E501C2}" type="slidenum">
              <a:rPr lang="en-US" smtClean="0"/>
              <a:t>15</a:t>
            </a:fld>
            <a:endParaRPr lang="en-US"/>
          </a:p>
        </p:txBody>
      </p:sp>
      <p:sp>
        <p:nvSpPr>
          <p:cNvPr id="7" name="Rectangle 6">
            <a:extLst>
              <a:ext uri="{FF2B5EF4-FFF2-40B4-BE49-F238E27FC236}">
                <a16:creationId xmlns:a16="http://schemas.microsoft.com/office/drawing/2014/main" id="{5365B345-D3CE-DCF6-7BBC-C5170E3243E3}"/>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Rectangle 7">
            <a:extLst>
              <a:ext uri="{FF2B5EF4-FFF2-40B4-BE49-F238E27FC236}">
                <a16:creationId xmlns:a16="http://schemas.microsoft.com/office/drawing/2014/main" id="{DBED3C11-303D-4A60-5F11-2C91D8D36B80}"/>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20" name="Title 1">
            <a:extLst>
              <a:ext uri="{FF2B5EF4-FFF2-40B4-BE49-F238E27FC236}">
                <a16:creationId xmlns:a16="http://schemas.microsoft.com/office/drawing/2014/main" id="{0E763FBE-5514-3D76-8186-17C045818F5B}"/>
              </a:ext>
            </a:extLst>
          </p:cNvPr>
          <p:cNvSpPr txBox="1">
            <a:spLocks/>
          </p:cNvSpPr>
          <p:nvPr/>
        </p:nvSpPr>
        <p:spPr>
          <a:xfrm>
            <a:off x="598788" y="209656"/>
            <a:ext cx="116644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002060"/>
                </a:solidFill>
                <a:latin typeface="Arial" panose="020B0604020202020204" pitchFamily="34" charset="0"/>
                <a:cs typeface="Arial" panose="020B0604020202020204" pitchFamily="34" charset="0"/>
              </a:rPr>
              <a:t>Current Landscape of ADCs in Advanced TNBC</a:t>
            </a:r>
          </a:p>
        </p:txBody>
      </p:sp>
      <p:pic>
        <p:nvPicPr>
          <p:cNvPr id="21" name="Picture 20">
            <a:extLst>
              <a:ext uri="{FF2B5EF4-FFF2-40B4-BE49-F238E27FC236}">
                <a16:creationId xmlns:a16="http://schemas.microsoft.com/office/drawing/2014/main" id="{DE8EA286-2550-D041-DA8C-E2265D265001}"/>
              </a:ext>
            </a:extLst>
          </p:cNvPr>
          <p:cNvPicPr>
            <a:picLocks noChangeAspect="1"/>
          </p:cNvPicPr>
          <p:nvPr/>
        </p:nvPicPr>
        <p:blipFill>
          <a:blip r:embed="rId3"/>
          <a:srcRect l="48552"/>
          <a:stretch>
            <a:fillRect/>
          </a:stretch>
        </p:blipFill>
        <p:spPr>
          <a:xfrm>
            <a:off x="180813" y="1795163"/>
            <a:ext cx="6065011" cy="4154223"/>
          </a:xfrm>
          <a:prstGeom prst="rect">
            <a:avLst/>
          </a:prstGeom>
        </p:spPr>
      </p:pic>
      <p:sp>
        <p:nvSpPr>
          <p:cNvPr id="25" name="TextBox 24">
            <a:extLst>
              <a:ext uri="{FF2B5EF4-FFF2-40B4-BE49-F238E27FC236}">
                <a16:creationId xmlns:a16="http://schemas.microsoft.com/office/drawing/2014/main" id="{8012823A-277F-1747-6588-B7143C1A3138}"/>
              </a:ext>
            </a:extLst>
          </p:cNvPr>
          <p:cNvSpPr txBox="1"/>
          <p:nvPr/>
        </p:nvSpPr>
        <p:spPr>
          <a:xfrm>
            <a:off x="4779001" y="6509844"/>
            <a:ext cx="7338356" cy="276999"/>
          </a:xfrm>
          <a:prstGeom prst="rect">
            <a:avLst/>
          </a:prstGeom>
          <a:noFill/>
        </p:spPr>
        <p:txBody>
          <a:bodyPr wrap="none" rtlCol="0">
            <a:spAutoFit/>
          </a:bodyPr>
          <a:lstStyle/>
          <a:p>
            <a:pPr algn="r"/>
            <a:r>
              <a:rPr lang="en-US" sz="1200" dirty="0"/>
              <a:t>Modified from Garrido-Castro AC. SABCS 2023; Modified from </a:t>
            </a:r>
            <a:r>
              <a:rPr lang="en-US" sz="1200" dirty="0" err="1"/>
              <a:t>Bardia</a:t>
            </a:r>
            <a:r>
              <a:rPr lang="en-US" sz="1200" dirty="0"/>
              <a:t> A et al. ESMO 2020; Modi S et al. ASCO 2022.</a:t>
            </a:r>
          </a:p>
        </p:txBody>
      </p:sp>
      <p:pic>
        <p:nvPicPr>
          <p:cNvPr id="26" name="Picture 25">
            <a:extLst>
              <a:ext uri="{FF2B5EF4-FFF2-40B4-BE49-F238E27FC236}">
                <a16:creationId xmlns:a16="http://schemas.microsoft.com/office/drawing/2014/main" id="{7FB37764-E6F0-E3AC-12F6-A3645442087A}"/>
              </a:ext>
            </a:extLst>
          </p:cNvPr>
          <p:cNvPicPr>
            <a:picLocks noChangeAspect="1"/>
          </p:cNvPicPr>
          <p:nvPr/>
        </p:nvPicPr>
        <p:blipFill>
          <a:blip r:embed="rId3"/>
          <a:srcRect r="51046"/>
          <a:stretch>
            <a:fillRect/>
          </a:stretch>
        </p:blipFill>
        <p:spPr>
          <a:xfrm>
            <a:off x="6231995" y="1795164"/>
            <a:ext cx="5770951" cy="4154222"/>
          </a:xfrm>
          <a:prstGeom prst="rect">
            <a:avLst/>
          </a:prstGeom>
        </p:spPr>
      </p:pic>
    </p:spTree>
    <p:extLst>
      <p:ext uri="{BB962C8B-B14F-4D97-AF65-F5344CB8AC3E}">
        <p14:creationId xmlns:p14="http://schemas.microsoft.com/office/powerpoint/2010/main" val="1328702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7CA9A-F8D9-B334-5559-01AEF11488B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136C25-216A-E2D1-2B84-48A5DC677BBD}"/>
              </a:ext>
            </a:extLst>
          </p:cNvPr>
          <p:cNvSpPr>
            <a:spLocks noGrp="1"/>
          </p:cNvSpPr>
          <p:nvPr>
            <p:ph type="sldNum" sz="quarter" idx="12"/>
          </p:nvPr>
        </p:nvSpPr>
        <p:spPr/>
        <p:txBody>
          <a:bodyPr/>
          <a:lstStyle/>
          <a:p>
            <a:fld id="{9CF06D28-0BE3-284D-A172-81E312E501C2}" type="slidenum">
              <a:rPr lang="en-US" smtClean="0"/>
              <a:t>16</a:t>
            </a:fld>
            <a:endParaRPr lang="en-US"/>
          </a:p>
        </p:txBody>
      </p:sp>
      <p:sp>
        <p:nvSpPr>
          <p:cNvPr id="7" name="Rectangle 6">
            <a:extLst>
              <a:ext uri="{FF2B5EF4-FFF2-40B4-BE49-F238E27FC236}">
                <a16:creationId xmlns:a16="http://schemas.microsoft.com/office/drawing/2014/main" id="{250DDDBD-39F7-F101-8AD7-3B579BE09131}"/>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Rectangle 7">
            <a:extLst>
              <a:ext uri="{FF2B5EF4-FFF2-40B4-BE49-F238E27FC236}">
                <a16:creationId xmlns:a16="http://schemas.microsoft.com/office/drawing/2014/main" id="{873AA1A9-6502-B6DF-7732-759930875C72}"/>
              </a:ext>
            </a:extLst>
          </p:cNvPr>
          <p:cNvSpPr/>
          <p:nvPr/>
        </p:nvSpPr>
        <p:spPr>
          <a:xfrm>
            <a:off x="3820510" y="97256"/>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3" name="Title 1">
            <a:extLst>
              <a:ext uri="{FF2B5EF4-FFF2-40B4-BE49-F238E27FC236}">
                <a16:creationId xmlns:a16="http://schemas.microsoft.com/office/drawing/2014/main" id="{AAA21455-591A-A3BC-C6FE-F5C7C94CF7BE}"/>
              </a:ext>
            </a:extLst>
          </p:cNvPr>
          <p:cNvSpPr txBox="1">
            <a:spLocks/>
          </p:cNvSpPr>
          <p:nvPr/>
        </p:nvSpPr>
        <p:spPr>
          <a:xfrm>
            <a:off x="577524" y="288787"/>
            <a:ext cx="1125760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3352"/>
                </a:solidFill>
                <a:latin typeface="Arial" panose="020B0604020202020204" pitchFamily="34" charset="0"/>
                <a:cs typeface="Arial" panose="020B0604020202020204" pitchFamily="34" charset="0"/>
              </a:rPr>
              <a:t>ASCENT: Sacituzumab </a:t>
            </a:r>
            <a:r>
              <a:rPr lang="en-US" sz="3200" b="1" dirty="0" err="1">
                <a:solidFill>
                  <a:srgbClr val="003352"/>
                </a:solidFill>
                <a:latin typeface="Arial" panose="020B0604020202020204" pitchFamily="34" charset="0"/>
                <a:cs typeface="Arial" panose="020B0604020202020204" pitchFamily="34" charset="0"/>
              </a:rPr>
              <a:t>Govitecan</a:t>
            </a:r>
            <a:r>
              <a:rPr lang="en-US" sz="3200" b="1" dirty="0">
                <a:solidFill>
                  <a:srgbClr val="003352"/>
                </a:solidFill>
                <a:latin typeface="Arial" panose="020B0604020202020204" pitchFamily="34" charset="0"/>
                <a:cs typeface="Arial" panose="020B0604020202020204" pitchFamily="34" charset="0"/>
              </a:rPr>
              <a:t> (SG) vs </a:t>
            </a:r>
          </a:p>
          <a:p>
            <a:pPr algn="ctr"/>
            <a:r>
              <a:rPr lang="en-US" sz="3200" b="1" dirty="0">
                <a:solidFill>
                  <a:srgbClr val="003352"/>
                </a:solidFill>
                <a:latin typeface="Arial" panose="020B0604020202020204" pitchFamily="34" charset="0"/>
                <a:cs typeface="Arial" panose="020B0604020202020204" pitchFamily="34" charset="0"/>
              </a:rPr>
              <a:t>Chemotherapy in </a:t>
            </a:r>
            <a:r>
              <a:rPr lang="en-US" sz="3200" b="1" dirty="0" err="1">
                <a:solidFill>
                  <a:srgbClr val="003352"/>
                </a:solidFill>
                <a:latin typeface="Arial" panose="020B0604020202020204" pitchFamily="34" charset="0"/>
                <a:cs typeface="Arial" panose="020B0604020202020204" pitchFamily="34" charset="0"/>
              </a:rPr>
              <a:t>mTNBC</a:t>
            </a:r>
            <a:r>
              <a:rPr lang="en-US" sz="3200" b="1" dirty="0">
                <a:solidFill>
                  <a:srgbClr val="003352"/>
                </a:solidFill>
                <a:latin typeface="Arial" panose="020B0604020202020204" pitchFamily="34" charset="0"/>
                <a:cs typeface="Arial" panose="020B0604020202020204" pitchFamily="34" charset="0"/>
              </a:rPr>
              <a:t> After Prior Chemotherapy</a:t>
            </a:r>
          </a:p>
        </p:txBody>
      </p:sp>
      <p:pic>
        <p:nvPicPr>
          <p:cNvPr id="4" name="Picture 3">
            <a:extLst>
              <a:ext uri="{FF2B5EF4-FFF2-40B4-BE49-F238E27FC236}">
                <a16:creationId xmlns:a16="http://schemas.microsoft.com/office/drawing/2014/main" id="{F02E1E69-E784-C87E-6344-D65A1FC582DE}"/>
              </a:ext>
            </a:extLst>
          </p:cNvPr>
          <p:cNvPicPr>
            <a:picLocks noChangeAspect="1"/>
          </p:cNvPicPr>
          <p:nvPr/>
        </p:nvPicPr>
        <p:blipFill>
          <a:blip r:embed="rId3"/>
          <a:stretch>
            <a:fillRect/>
          </a:stretch>
        </p:blipFill>
        <p:spPr>
          <a:xfrm>
            <a:off x="417830" y="2206912"/>
            <a:ext cx="11417300" cy="3848100"/>
          </a:xfrm>
          <a:prstGeom prst="rect">
            <a:avLst/>
          </a:prstGeom>
        </p:spPr>
      </p:pic>
      <p:sp>
        <p:nvSpPr>
          <p:cNvPr id="5" name="TextBox 4">
            <a:extLst>
              <a:ext uri="{FF2B5EF4-FFF2-40B4-BE49-F238E27FC236}">
                <a16:creationId xmlns:a16="http://schemas.microsoft.com/office/drawing/2014/main" id="{733B695B-974D-998B-2FD1-F5A050F53432}"/>
              </a:ext>
            </a:extLst>
          </p:cNvPr>
          <p:cNvSpPr txBox="1"/>
          <p:nvPr/>
        </p:nvSpPr>
        <p:spPr>
          <a:xfrm>
            <a:off x="7027218" y="6531232"/>
            <a:ext cx="5085303" cy="276999"/>
          </a:xfrm>
          <a:prstGeom prst="rect">
            <a:avLst/>
          </a:prstGeom>
          <a:noFill/>
        </p:spPr>
        <p:txBody>
          <a:bodyPr wrap="none" rtlCol="0">
            <a:spAutoFit/>
          </a:bodyPr>
          <a:lstStyle/>
          <a:p>
            <a:pPr algn="r"/>
            <a:r>
              <a:rPr lang="en-US" sz="1200" dirty="0" err="1"/>
              <a:t>Bardia</a:t>
            </a:r>
            <a:r>
              <a:rPr lang="en-US" sz="1200" dirty="0"/>
              <a:t> A et al. ESMO 2020; </a:t>
            </a:r>
            <a:r>
              <a:rPr lang="en-US" sz="1200" dirty="0" err="1"/>
              <a:t>Rugo</a:t>
            </a:r>
            <a:r>
              <a:rPr lang="en-US" sz="1200" dirty="0"/>
              <a:t> H et al. ASCO 2022; </a:t>
            </a:r>
            <a:r>
              <a:rPr lang="en-US" sz="1200" dirty="0" err="1"/>
              <a:t>Rugo</a:t>
            </a:r>
            <a:r>
              <a:rPr lang="en-US" sz="1200" dirty="0"/>
              <a:t> H et al. ESMO 2022.</a:t>
            </a:r>
          </a:p>
        </p:txBody>
      </p:sp>
    </p:spTree>
    <p:extLst>
      <p:ext uri="{BB962C8B-B14F-4D97-AF65-F5344CB8AC3E}">
        <p14:creationId xmlns:p14="http://schemas.microsoft.com/office/powerpoint/2010/main" val="458633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3922C-14C9-943A-0EDC-49ACF5AABA0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F30B466-3D2F-8EB4-6FE5-76B678FC3EC7}"/>
              </a:ext>
            </a:extLst>
          </p:cNvPr>
          <p:cNvSpPr>
            <a:spLocks noGrp="1"/>
          </p:cNvSpPr>
          <p:nvPr>
            <p:ph type="title"/>
          </p:nvPr>
        </p:nvSpPr>
        <p:spPr>
          <a:xfrm>
            <a:off x="701213" y="414770"/>
            <a:ext cx="11394276" cy="685235"/>
          </a:xfrm>
        </p:spPr>
        <p:txBody>
          <a:bodyPr/>
          <a:lstStyle/>
          <a:p>
            <a:r>
              <a:rPr lang="en-US" sz="3733" dirty="0">
                <a:solidFill>
                  <a:srgbClr val="002060"/>
                </a:solidFill>
              </a:rPr>
              <a:t>ASCENT: SG Prolongs </a:t>
            </a:r>
            <a:r>
              <a:rPr lang="en-US" sz="3733" dirty="0" err="1">
                <a:solidFill>
                  <a:srgbClr val="002060"/>
                </a:solidFill>
              </a:rPr>
              <a:t>mPFS</a:t>
            </a:r>
            <a:r>
              <a:rPr lang="en-US" sz="3733" dirty="0">
                <a:solidFill>
                  <a:srgbClr val="002060"/>
                </a:solidFill>
              </a:rPr>
              <a:t> </a:t>
            </a:r>
          </a:p>
        </p:txBody>
      </p:sp>
      <p:sp>
        <p:nvSpPr>
          <p:cNvPr id="12" name="Text Placeholder 4">
            <a:extLst>
              <a:ext uri="{FF2B5EF4-FFF2-40B4-BE49-F238E27FC236}">
                <a16:creationId xmlns:a16="http://schemas.microsoft.com/office/drawing/2014/main" id="{3DD4698D-CFC6-3FB1-CC6B-67F7DE31FFD5}"/>
              </a:ext>
            </a:extLst>
          </p:cNvPr>
          <p:cNvSpPr txBox="1">
            <a:spLocks/>
          </p:cNvSpPr>
          <p:nvPr/>
        </p:nvSpPr>
        <p:spPr>
          <a:xfrm>
            <a:off x="211162" y="6564943"/>
            <a:ext cx="9628095" cy="31101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9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9170">
              <a:spcBef>
                <a:spcPts val="1333"/>
              </a:spcBef>
            </a:pPr>
            <a:endParaRPr lang="en-US" sz="1067" dirty="0">
              <a:solidFill>
                <a:prstClr val="black"/>
              </a:solidFill>
              <a:ea typeface="Helvetica" charset="0"/>
              <a:cs typeface="Helvetica" charset="0"/>
            </a:endParaRPr>
          </a:p>
        </p:txBody>
      </p:sp>
      <p:graphicFrame>
        <p:nvGraphicFramePr>
          <p:cNvPr id="15" name="Table 14">
            <a:extLst>
              <a:ext uri="{FF2B5EF4-FFF2-40B4-BE49-F238E27FC236}">
                <a16:creationId xmlns:a16="http://schemas.microsoft.com/office/drawing/2014/main" id="{C37F707B-169A-2C9A-BA75-47A487777C9B}"/>
              </a:ext>
            </a:extLst>
          </p:cNvPr>
          <p:cNvGraphicFramePr>
            <a:graphicFrameLocks noGrp="1"/>
          </p:cNvGraphicFramePr>
          <p:nvPr/>
        </p:nvGraphicFramePr>
        <p:xfrm>
          <a:off x="5473062" y="1284675"/>
          <a:ext cx="6176783" cy="1347717"/>
        </p:xfrm>
        <a:graphic>
          <a:graphicData uri="http://schemas.openxmlformats.org/drawingml/2006/table">
            <a:tbl>
              <a:tblPr firstRow="1" bandRow="1">
                <a:tableStyleId>{7DF18680-E054-41AD-8BC1-D1AEF772440D}</a:tableStyleId>
              </a:tblPr>
              <a:tblGrid>
                <a:gridCol w="2790701">
                  <a:extLst>
                    <a:ext uri="{9D8B030D-6E8A-4147-A177-3AD203B41FA5}">
                      <a16:colId xmlns:a16="http://schemas.microsoft.com/office/drawing/2014/main" val="124576450"/>
                    </a:ext>
                  </a:extLst>
                </a:gridCol>
                <a:gridCol w="1529783">
                  <a:extLst>
                    <a:ext uri="{9D8B030D-6E8A-4147-A177-3AD203B41FA5}">
                      <a16:colId xmlns:a16="http://schemas.microsoft.com/office/drawing/2014/main" val="2296479947"/>
                    </a:ext>
                  </a:extLst>
                </a:gridCol>
                <a:gridCol w="1856299">
                  <a:extLst>
                    <a:ext uri="{9D8B030D-6E8A-4147-A177-3AD203B41FA5}">
                      <a16:colId xmlns:a16="http://schemas.microsoft.com/office/drawing/2014/main" val="20001"/>
                    </a:ext>
                  </a:extLst>
                </a:gridCol>
              </a:tblGrid>
              <a:tr h="341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Arial" panose="020B0604020202020204" pitchFamily="34" charset="0"/>
                          <a:cs typeface="Arial" panose="020B0604020202020204" pitchFamily="34" charset="0"/>
                        </a:rPr>
                        <a:t>BICR Analysis</a:t>
                      </a:r>
                    </a:p>
                  </a:txBody>
                  <a:tcPr anchor="b">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spcBef>
                          <a:spcPts val="0"/>
                        </a:spcBef>
                      </a:pPr>
                      <a:r>
                        <a:rPr lang="en-US" sz="1600" b="1" kern="1200" dirty="0">
                          <a:solidFill>
                            <a:schemeClr val="bg1"/>
                          </a:solidFill>
                          <a:latin typeface="Arial" panose="020B0604020202020204" pitchFamily="34" charset="0"/>
                          <a:ea typeface="+mn-ea"/>
                          <a:cs typeface="Arial" panose="020B0604020202020204" pitchFamily="34" charset="0"/>
                        </a:rPr>
                        <a:t>SG (n=235)</a:t>
                      </a: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57B9B5"/>
                    </a:solidFill>
                  </a:tcPr>
                </a:tc>
                <a:tc>
                  <a:txBody>
                    <a:bodyPr/>
                    <a:lstStyle/>
                    <a:p>
                      <a:pPr algn="ctr">
                        <a:spcBef>
                          <a:spcPts val="0"/>
                        </a:spcBef>
                      </a:pPr>
                      <a:r>
                        <a:rPr lang="en-US" sz="1600" dirty="0">
                          <a:latin typeface="Arial" panose="020B0604020202020204" pitchFamily="34" charset="0"/>
                          <a:cs typeface="Arial" panose="020B0604020202020204" pitchFamily="34" charset="0"/>
                        </a:rPr>
                        <a:t>TPC (n=233)</a:t>
                      </a: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r h="335280">
                <a:tc>
                  <a:txBody>
                    <a:bodyPr/>
                    <a:lstStyle/>
                    <a:p>
                      <a:pPr>
                        <a:lnSpc>
                          <a:spcPct val="100000"/>
                        </a:lnSpc>
                      </a:pPr>
                      <a:r>
                        <a:rPr lang="en-US" sz="1600" b="1" i="0" dirty="0">
                          <a:solidFill>
                            <a:schemeClr val="tx1"/>
                          </a:solidFill>
                          <a:latin typeface="Arial" panose="020B0604020202020204" pitchFamily="34" charset="0"/>
                          <a:ea typeface="Cambria" panose="02040503050406030204" pitchFamily="18" charset="0"/>
                          <a:cs typeface="Arial" panose="020B0604020202020204" pitchFamily="34" charset="0"/>
                        </a:rPr>
                        <a:t>No. of events</a:t>
                      </a:r>
                    </a:p>
                  </a:txBody>
                  <a:tcPr>
                    <a:lnT w="28575" cap="flat" cmpd="sng" algn="ctr">
                      <a:solidFill>
                        <a:schemeClr val="tx1"/>
                      </a:solidFill>
                      <a:prstDash val="solid"/>
                      <a:round/>
                      <a:headEnd type="none" w="med" len="med"/>
                      <a:tailEnd type="none" w="med" len="med"/>
                    </a:lnT>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600" dirty="0">
                          <a:solidFill>
                            <a:schemeClr val="tx1"/>
                          </a:solidFill>
                          <a:latin typeface="Arial" panose="020B0604020202020204" pitchFamily="34" charset="0"/>
                          <a:ea typeface="Cambria" panose="02040503050406030204" pitchFamily="18" charset="0"/>
                          <a:cs typeface="Arial" panose="020B0604020202020204" pitchFamily="34" charset="0"/>
                        </a:rPr>
                        <a:t>166</a:t>
                      </a:r>
                    </a:p>
                  </a:txBody>
                  <a:tcPr>
                    <a:lnT w="28575"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schemeClr val="tx1"/>
                          </a:solidFill>
                          <a:latin typeface="Arial" panose="020B0604020202020204" pitchFamily="34" charset="0"/>
                          <a:ea typeface="Cambria" panose="02040503050406030204" pitchFamily="18" charset="0"/>
                          <a:cs typeface="Arial" panose="020B0604020202020204" pitchFamily="34" charset="0"/>
                        </a:rPr>
                        <a:t>150</a:t>
                      </a:r>
                    </a:p>
                  </a:txBody>
                  <a:tcPr>
                    <a:lnT w="28575"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286871168"/>
                  </a:ext>
                </a:extLst>
              </a:tr>
              <a:tr h="3352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0000"/>
                        </a:lnSpc>
                      </a:pPr>
                      <a:r>
                        <a:rPr lang="en-US" sz="1600" b="1" i="0" dirty="0">
                          <a:solidFill>
                            <a:schemeClr val="tx1"/>
                          </a:solidFill>
                          <a:latin typeface="Arial" panose="020B0604020202020204" pitchFamily="34" charset="0"/>
                          <a:ea typeface="Cambria" panose="02040503050406030204" pitchFamily="18" charset="0"/>
                          <a:cs typeface="Arial" panose="020B0604020202020204" pitchFamily="34" charset="0"/>
                        </a:rPr>
                        <a:t>Median PFS—mo (95% CI)</a:t>
                      </a:r>
                    </a:p>
                  </a:txBody>
                  <a:tcPr>
                    <a:solidFill>
                      <a:srgbClr val="E7F3F3"/>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600" dirty="0">
                          <a:solidFill>
                            <a:schemeClr val="tx1"/>
                          </a:solidFill>
                          <a:latin typeface="Arial" panose="020B0604020202020204" pitchFamily="34" charset="0"/>
                          <a:ea typeface="Cambria" panose="02040503050406030204" pitchFamily="18" charset="0"/>
                          <a:cs typeface="Arial" panose="020B0604020202020204" pitchFamily="34" charset="0"/>
                        </a:rPr>
                        <a:t>5.6 (4.3-6.3)</a:t>
                      </a:r>
                    </a:p>
                  </a:txBody>
                  <a:tcPr>
                    <a:solidFill>
                      <a:srgbClr val="E7F3F3"/>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schemeClr val="tx1"/>
                          </a:solidFill>
                          <a:latin typeface="Arial" panose="020B0604020202020204" pitchFamily="34" charset="0"/>
                          <a:ea typeface="Cambria" panose="02040503050406030204" pitchFamily="18" charset="0"/>
                          <a:cs typeface="Arial" panose="020B0604020202020204" pitchFamily="34" charset="0"/>
                        </a:rPr>
                        <a:t>1.7 (1.5-2.6)</a:t>
                      </a:r>
                    </a:p>
                  </a:txBody>
                  <a:tcPr>
                    <a:solidFill>
                      <a:srgbClr val="E7F3F3"/>
                    </a:solidFill>
                  </a:tcPr>
                </a:tc>
                <a:extLst>
                  <a:ext uri="{0D108BD9-81ED-4DB2-BD59-A6C34878D82A}">
                    <a16:rowId xmlns:a16="http://schemas.microsoft.com/office/drawing/2014/main" val="3996731985"/>
                  </a:ext>
                </a:extLst>
              </a:tr>
              <a:tr h="33528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latin typeface="Arial" panose="020B0604020202020204" pitchFamily="34" charset="0"/>
                          <a:ea typeface="Cambria" panose="02040503050406030204" pitchFamily="18" charset="0"/>
                          <a:cs typeface="Arial" panose="020B0604020202020204" pitchFamily="34" charset="0"/>
                        </a:rPr>
                        <a:t>HR (95% CI), </a:t>
                      </a:r>
                      <a:r>
                        <a:rPr lang="en-US" sz="1600" b="1" i="1" dirty="0">
                          <a:solidFill>
                            <a:schemeClr val="tx1"/>
                          </a:solidFill>
                          <a:latin typeface="Arial" panose="020B0604020202020204" pitchFamily="34" charset="0"/>
                          <a:ea typeface="Cambria" panose="02040503050406030204" pitchFamily="18" charset="0"/>
                          <a:cs typeface="Arial" panose="020B0604020202020204" pitchFamily="34" charset="0"/>
                        </a:rPr>
                        <a:t>P</a:t>
                      </a:r>
                      <a:r>
                        <a:rPr lang="en-US" sz="1600" b="1" i="0" dirty="0">
                          <a:solidFill>
                            <a:schemeClr val="tx1"/>
                          </a:solidFill>
                          <a:latin typeface="Arial" panose="020B0604020202020204" pitchFamily="34" charset="0"/>
                          <a:ea typeface="Cambria" panose="02040503050406030204" pitchFamily="18" charset="0"/>
                          <a:cs typeface="Arial" panose="020B0604020202020204" pitchFamily="34" charset="0"/>
                        </a:rPr>
                        <a:t>-value</a:t>
                      </a:r>
                    </a:p>
                  </a:txBody>
                  <a:tcPr>
                    <a:lnB w="12700" cap="flat" cmpd="sng" algn="ctr">
                      <a:solidFill>
                        <a:schemeClr val="tx1"/>
                      </a:solidFill>
                      <a:prstDash val="solid"/>
                      <a:round/>
                      <a:headEnd type="none" w="med" len="med"/>
                      <a:tailEnd type="none" w="med" len="med"/>
                    </a:lnB>
                    <a:no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600" b="1" dirty="0">
                          <a:solidFill>
                            <a:schemeClr val="tx1"/>
                          </a:solidFill>
                          <a:latin typeface="Arial" panose="020B0604020202020204" pitchFamily="34" charset="0"/>
                          <a:ea typeface="Cambria" panose="02040503050406030204" pitchFamily="18" charset="0"/>
                          <a:cs typeface="Arial" panose="020B0604020202020204" pitchFamily="34" charset="0"/>
                        </a:rPr>
                        <a:t>0.41 </a:t>
                      </a:r>
                      <a:r>
                        <a:rPr lang="en-US" sz="1600" dirty="0">
                          <a:solidFill>
                            <a:schemeClr val="tx1"/>
                          </a:solidFill>
                          <a:latin typeface="Arial" panose="020B0604020202020204" pitchFamily="34" charset="0"/>
                          <a:ea typeface="Cambria" panose="02040503050406030204" pitchFamily="18" charset="0"/>
                          <a:cs typeface="Arial" panose="020B0604020202020204" pitchFamily="34" charset="0"/>
                        </a:rPr>
                        <a:t>(0.32-0.52), </a:t>
                      </a:r>
                      <a:r>
                        <a:rPr lang="en-US" sz="1600" b="1" i="1" dirty="0">
                          <a:solidFill>
                            <a:schemeClr val="tx1"/>
                          </a:solidFill>
                          <a:latin typeface="Arial" panose="020B0604020202020204" pitchFamily="34" charset="0"/>
                          <a:ea typeface="Cambria" panose="02040503050406030204" pitchFamily="18" charset="0"/>
                          <a:cs typeface="Arial" panose="020B0604020202020204" pitchFamily="34" charset="0"/>
                        </a:rPr>
                        <a:t>P</a:t>
                      </a:r>
                      <a:r>
                        <a:rPr lang="en-US" sz="1600" b="1" i="0" dirty="0">
                          <a:solidFill>
                            <a:schemeClr val="tx1"/>
                          </a:solidFill>
                          <a:latin typeface="Arial" panose="020B0604020202020204" pitchFamily="34" charset="0"/>
                          <a:ea typeface="Cambria" panose="02040503050406030204" pitchFamily="18" charset="0"/>
                          <a:cs typeface="Arial" panose="020B0604020202020204" pitchFamily="34" charset="0"/>
                        </a:rPr>
                        <a:t>&lt;0.0001</a:t>
                      </a:r>
                    </a:p>
                  </a:txBody>
                  <a:tcPr>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300" dirty="0">
                        <a:solidFill>
                          <a:schemeClr val="tx1"/>
                        </a:solidFill>
                        <a:latin typeface="+mn-lt"/>
                        <a:ea typeface="Cambria" panose="02040503050406030204" pitchFamily="18" charset="0"/>
                        <a:cs typeface="Arial" panose="020B0604020202020204" pitchFamily="34" charset="0"/>
                      </a:endParaRPr>
                    </a:p>
                  </a:txBody>
                  <a:tcPr>
                    <a:solidFill>
                      <a:srgbClr val="E7F3F3"/>
                    </a:solidFill>
                  </a:tcPr>
                </a:tc>
                <a:extLst>
                  <a:ext uri="{0D108BD9-81ED-4DB2-BD59-A6C34878D82A}">
                    <a16:rowId xmlns:a16="http://schemas.microsoft.com/office/drawing/2014/main" val="790887328"/>
                  </a:ext>
                </a:extLst>
              </a:tr>
            </a:tbl>
          </a:graphicData>
        </a:graphic>
      </p:graphicFrame>
      <p:sp>
        <p:nvSpPr>
          <p:cNvPr id="3" name="Rectangle 2">
            <a:extLst>
              <a:ext uri="{FF2B5EF4-FFF2-40B4-BE49-F238E27FC236}">
                <a16:creationId xmlns:a16="http://schemas.microsoft.com/office/drawing/2014/main" id="{3CCB351A-BFE8-CC35-58A8-125017A1CFB9}"/>
              </a:ext>
            </a:extLst>
          </p:cNvPr>
          <p:cNvSpPr/>
          <p:nvPr/>
        </p:nvSpPr>
        <p:spPr>
          <a:xfrm>
            <a:off x="543774" y="5966462"/>
            <a:ext cx="11541391" cy="248786"/>
          </a:xfrm>
          <a:prstGeom prst="rect">
            <a:avLst/>
          </a:prstGeom>
        </p:spPr>
        <p:txBody>
          <a:bodyPr wrap="square" lIns="91440" tIns="45720" rIns="91440" bIns="45720">
            <a:spAutoFit/>
          </a:bodyPr>
          <a:lstStyle/>
          <a:p>
            <a:pPr defTabSz="607731">
              <a:lnSpc>
                <a:spcPct val="120000"/>
              </a:lnSpc>
              <a:spcBef>
                <a:spcPts val="1200"/>
              </a:spcBef>
              <a:spcAft>
                <a:spcPts val="600"/>
              </a:spcAft>
            </a:pPr>
            <a:r>
              <a:rPr lang="en-US" sz="933" dirty="0">
                <a:solidFill>
                  <a:prstClr val="black"/>
                </a:solidFill>
                <a:latin typeface="Arial" panose="020B0604020202020204" pitchFamily="34" charset="0"/>
                <a:cs typeface="Arial" panose="020B0604020202020204" pitchFamily="34" charset="0"/>
              </a:rPr>
              <a:t> </a:t>
            </a:r>
            <a:endParaRPr lang="en-US" sz="933" b="1" dirty="0">
              <a:solidFill>
                <a:prstClr val="black"/>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B5F43DDA-1355-73BF-9DDF-7B3B0F6C17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213" y="1016935"/>
            <a:ext cx="11226511" cy="5367675"/>
          </a:xfrm>
          <a:prstGeom prst="rect">
            <a:avLst/>
          </a:prstGeom>
        </p:spPr>
      </p:pic>
      <p:sp>
        <p:nvSpPr>
          <p:cNvPr id="10" name="TextBox 9">
            <a:extLst>
              <a:ext uri="{FF2B5EF4-FFF2-40B4-BE49-F238E27FC236}">
                <a16:creationId xmlns:a16="http://schemas.microsoft.com/office/drawing/2014/main" id="{07F65874-5FFA-1A32-C81F-969DD9A7D6AB}"/>
              </a:ext>
            </a:extLst>
          </p:cNvPr>
          <p:cNvSpPr txBox="1"/>
          <p:nvPr/>
        </p:nvSpPr>
        <p:spPr>
          <a:xfrm>
            <a:off x="7277117" y="6526711"/>
            <a:ext cx="5058325" cy="276999"/>
          </a:xfrm>
          <a:prstGeom prst="rect">
            <a:avLst/>
          </a:prstGeom>
          <a:noFill/>
        </p:spPr>
        <p:txBody>
          <a:bodyPr wrap="square" rtlCol="0">
            <a:spAutoFit/>
          </a:bodyPr>
          <a:lstStyle/>
          <a:p>
            <a:pPr defTabSz="1219170">
              <a:defRPr/>
            </a:pPr>
            <a:r>
              <a:rPr lang="en-US" sz="1200" dirty="0" err="1">
                <a:ea typeface="Microsoft YaHei"/>
                <a:cs typeface="Arial" panose="020B0604020202020204" pitchFamily="34" charset="0"/>
              </a:rPr>
              <a:t>Bardia</a:t>
            </a:r>
            <a:r>
              <a:rPr lang="en-US" sz="1200" dirty="0">
                <a:ea typeface="Microsoft YaHei"/>
                <a:cs typeface="Arial" panose="020B0604020202020204" pitchFamily="34" charset="0"/>
              </a:rPr>
              <a:t> A, et al. </a:t>
            </a:r>
            <a:r>
              <a:rPr lang="en-US" sz="1200" i="1" dirty="0">
                <a:ea typeface="Microsoft YaHei"/>
                <a:cs typeface="Arial" panose="020B0604020202020204" pitchFamily="34" charset="0"/>
              </a:rPr>
              <a:t>N Engl J Med</a:t>
            </a:r>
            <a:r>
              <a:rPr lang="en-US" sz="1200" dirty="0">
                <a:ea typeface="Microsoft YaHei"/>
                <a:cs typeface="Arial" panose="020B0604020202020204" pitchFamily="34" charset="0"/>
              </a:rPr>
              <a:t>. 2021;384:1529-1541; </a:t>
            </a:r>
            <a:r>
              <a:rPr lang="en-US" sz="1200" dirty="0" err="1">
                <a:ea typeface="Microsoft YaHei"/>
                <a:cs typeface="Arial" panose="020B0604020202020204" pitchFamily="34" charset="0"/>
              </a:rPr>
              <a:t>Bardia</a:t>
            </a:r>
            <a:r>
              <a:rPr lang="en-US" sz="1200" dirty="0">
                <a:ea typeface="Microsoft YaHei"/>
                <a:cs typeface="Arial" panose="020B0604020202020204" pitchFamily="34" charset="0"/>
              </a:rPr>
              <a:t> et al ASCO 2022. </a:t>
            </a:r>
            <a:endParaRPr lang="en-US" sz="1200" dirty="0"/>
          </a:p>
        </p:txBody>
      </p:sp>
      <p:sp>
        <p:nvSpPr>
          <p:cNvPr id="6" name="Rectangle 5">
            <a:extLst>
              <a:ext uri="{FF2B5EF4-FFF2-40B4-BE49-F238E27FC236}">
                <a16:creationId xmlns:a16="http://schemas.microsoft.com/office/drawing/2014/main" id="{4A3079C5-C497-7A8A-6E4F-36F2278B578E}"/>
              </a:ext>
            </a:extLst>
          </p:cNvPr>
          <p:cNvSpPr/>
          <p:nvPr/>
        </p:nvSpPr>
        <p:spPr>
          <a:xfrm>
            <a:off x="1765738" y="-758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7" name="Rectangle 6">
            <a:extLst>
              <a:ext uri="{FF2B5EF4-FFF2-40B4-BE49-F238E27FC236}">
                <a16:creationId xmlns:a16="http://schemas.microsoft.com/office/drawing/2014/main" id="{F1D9F6EB-6755-A265-7245-71F53A3E94C6}"/>
              </a:ext>
            </a:extLst>
          </p:cNvPr>
          <p:cNvSpPr/>
          <p:nvPr/>
        </p:nvSpPr>
        <p:spPr>
          <a:xfrm>
            <a:off x="3820510" y="-29744"/>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2114344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075D0-ABBB-370C-03AC-AE3453DEA1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8854FD-0D1F-157C-C182-7B6F5F65B2DC}"/>
              </a:ext>
            </a:extLst>
          </p:cNvPr>
          <p:cNvSpPr>
            <a:spLocks noGrp="1"/>
          </p:cNvSpPr>
          <p:nvPr>
            <p:ph type="title"/>
          </p:nvPr>
        </p:nvSpPr>
        <p:spPr>
          <a:xfrm>
            <a:off x="521273" y="457106"/>
            <a:ext cx="11394276" cy="685235"/>
          </a:xfrm>
        </p:spPr>
        <p:txBody>
          <a:bodyPr>
            <a:normAutofit/>
          </a:bodyPr>
          <a:lstStyle/>
          <a:p>
            <a:r>
              <a:rPr lang="en-US" dirty="0">
                <a:solidFill>
                  <a:srgbClr val="002060"/>
                </a:solidFill>
              </a:rPr>
              <a:t>ASCENT: SG Significantly Improves OS</a:t>
            </a:r>
          </a:p>
        </p:txBody>
      </p:sp>
      <p:graphicFrame>
        <p:nvGraphicFramePr>
          <p:cNvPr id="15" name="Table 14">
            <a:extLst>
              <a:ext uri="{FF2B5EF4-FFF2-40B4-BE49-F238E27FC236}">
                <a16:creationId xmlns:a16="http://schemas.microsoft.com/office/drawing/2014/main" id="{8CA07ED3-61A6-AFF4-325D-7C7CCCB17CB8}"/>
              </a:ext>
            </a:extLst>
          </p:cNvPr>
          <p:cNvGraphicFramePr>
            <a:graphicFrameLocks noGrp="1"/>
          </p:cNvGraphicFramePr>
          <p:nvPr>
            <p:extLst>
              <p:ext uri="{D42A27DB-BD31-4B8C-83A1-F6EECF244321}">
                <p14:modId xmlns:p14="http://schemas.microsoft.com/office/powerpoint/2010/main" val="253647102"/>
              </p:ext>
            </p:extLst>
          </p:nvPr>
        </p:nvGraphicFramePr>
        <p:xfrm>
          <a:off x="5944137" y="1394124"/>
          <a:ext cx="5657506" cy="1347717"/>
        </p:xfrm>
        <a:graphic>
          <a:graphicData uri="http://schemas.openxmlformats.org/drawingml/2006/table">
            <a:tbl>
              <a:tblPr firstRow="1" bandRow="1">
                <a:tableStyleId>{7DF18680-E054-41AD-8BC1-D1AEF772440D}</a:tableStyleId>
              </a:tblPr>
              <a:tblGrid>
                <a:gridCol w="2624447">
                  <a:extLst>
                    <a:ext uri="{9D8B030D-6E8A-4147-A177-3AD203B41FA5}">
                      <a16:colId xmlns:a16="http://schemas.microsoft.com/office/drawing/2014/main" val="124576450"/>
                    </a:ext>
                  </a:extLst>
                </a:gridCol>
                <a:gridCol w="1638795">
                  <a:extLst>
                    <a:ext uri="{9D8B030D-6E8A-4147-A177-3AD203B41FA5}">
                      <a16:colId xmlns:a16="http://schemas.microsoft.com/office/drawing/2014/main" val="2296479947"/>
                    </a:ext>
                  </a:extLst>
                </a:gridCol>
                <a:gridCol w="1394264">
                  <a:extLst>
                    <a:ext uri="{9D8B030D-6E8A-4147-A177-3AD203B41FA5}">
                      <a16:colId xmlns:a16="http://schemas.microsoft.com/office/drawing/2014/main" val="20001"/>
                    </a:ext>
                  </a:extLst>
                </a:gridCol>
              </a:tblGrid>
              <a:tr h="341877">
                <a:tc>
                  <a:txBody>
                    <a:bodyPr/>
                    <a:lstStyle/>
                    <a:p>
                      <a:pPr>
                        <a:spcBef>
                          <a:spcPts val="0"/>
                        </a:spcBef>
                      </a:pPr>
                      <a:endParaRPr lang="en-US" sz="1600" dirty="0">
                        <a:solidFill>
                          <a:schemeClr val="tx1"/>
                        </a:solidFill>
                        <a:latin typeface="Arial" panose="020B0604020202020204" pitchFamily="34" charset="0"/>
                        <a:cs typeface="Arial" panose="020B0604020202020204" pitchFamily="34" charset="0"/>
                      </a:endParaRPr>
                    </a:p>
                  </a:txBody>
                  <a:tcPr anchor="b">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spcBef>
                          <a:spcPts val="0"/>
                        </a:spcBef>
                      </a:pPr>
                      <a:r>
                        <a:rPr lang="en-US" sz="1600" b="1" kern="1200" dirty="0">
                          <a:solidFill>
                            <a:schemeClr val="bg1"/>
                          </a:solidFill>
                          <a:latin typeface="Arial" panose="020B0604020202020204" pitchFamily="34" charset="0"/>
                          <a:ea typeface="+mn-ea"/>
                          <a:cs typeface="Arial" panose="020B0604020202020204" pitchFamily="34" charset="0"/>
                        </a:rPr>
                        <a:t>SG (n=235)</a:t>
                      </a: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57B9B5"/>
                    </a:solidFill>
                  </a:tcPr>
                </a:tc>
                <a:tc>
                  <a:txBody>
                    <a:bodyPr/>
                    <a:lstStyle/>
                    <a:p>
                      <a:pPr algn="ctr">
                        <a:spcBef>
                          <a:spcPts val="0"/>
                        </a:spcBef>
                      </a:pPr>
                      <a:r>
                        <a:rPr lang="en-US" sz="1600" dirty="0">
                          <a:latin typeface="Arial" panose="020B0604020202020204" pitchFamily="34" charset="0"/>
                          <a:cs typeface="Arial" panose="020B0604020202020204" pitchFamily="34" charset="0"/>
                        </a:rPr>
                        <a:t>TPC (n=233)</a:t>
                      </a: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r h="335280">
                <a:tc>
                  <a:txBody>
                    <a:bodyPr/>
                    <a:lstStyle/>
                    <a:p>
                      <a:pPr>
                        <a:lnSpc>
                          <a:spcPct val="100000"/>
                        </a:lnSpc>
                      </a:pPr>
                      <a:r>
                        <a:rPr lang="en-US" sz="1600" b="1" i="0" dirty="0">
                          <a:solidFill>
                            <a:schemeClr val="tx1"/>
                          </a:solidFill>
                          <a:latin typeface="Arial" panose="020B0604020202020204" pitchFamily="34" charset="0"/>
                          <a:ea typeface="Cambria" panose="02040503050406030204" pitchFamily="18" charset="0"/>
                          <a:cs typeface="Arial" panose="020B0604020202020204" pitchFamily="34" charset="0"/>
                        </a:rPr>
                        <a:t>No. of events</a:t>
                      </a:r>
                    </a:p>
                  </a:txBody>
                  <a:tcPr anchor="ctr">
                    <a:lnT w="28575" cap="flat" cmpd="sng" algn="ctr">
                      <a:solidFill>
                        <a:schemeClr val="tx1"/>
                      </a:solidFill>
                      <a:prstDash val="solid"/>
                      <a:round/>
                      <a:headEnd type="none" w="med" len="med"/>
                      <a:tailEnd type="none" w="med" len="med"/>
                    </a:lnT>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600" dirty="0">
                          <a:solidFill>
                            <a:schemeClr val="tx1"/>
                          </a:solidFill>
                          <a:latin typeface="Arial" panose="020B0604020202020204" pitchFamily="34" charset="0"/>
                          <a:ea typeface="Cambria" panose="02040503050406030204" pitchFamily="18" charset="0"/>
                          <a:cs typeface="Arial" panose="020B0604020202020204" pitchFamily="34" charset="0"/>
                        </a:rPr>
                        <a:t>155</a:t>
                      </a:r>
                    </a:p>
                  </a:txBody>
                  <a:tcPr anchor="ctr">
                    <a:lnT w="28575"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schemeClr val="tx1"/>
                          </a:solidFill>
                          <a:latin typeface="Arial" panose="020B0604020202020204" pitchFamily="34" charset="0"/>
                          <a:ea typeface="Cambria" panose="02040503050406030204" pitchFamily="18" charset="0"/>
                          <a:cs typeface="Arial" panose="020B0604020202020204" pitchFamily="34" charset="0"/>
                        </a:rPr>
                        <a:t>185</a:t>
                      </a:r>
                    </a:p>
                  </a:txBody>
                  <a:tcPr anchor="ctr">
                    <a:lnT w="28575"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286871168"/>
                  </a:ext>
                </a:extLst>
              </a:tr>
              <a:tr h="3352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0000"/>
                        </a:lnSpc>
                      </a:pPr>
                      <a:r>
                        <a:rPr lang="en-US" sz="1600" b="1" i="0" dirty="0">
                          <a:solidFill>
                            <a:schemeClr val="tx1"/>
                          </a:solidFill>
                          <a:latin typeface="Arial" panose="020B0604020202020204" pitchFamily="34" charset="0"/>
                          <a:ea typeface="Cambria" panose="02040503050406030204" pitchFamily="18" charset="0"/>
                          <a:cs typeface="Arial" panose="020B0604020202020204" pitchFamily="34" charset="0"/>
                        </a:rPr>
                        <a:t>Median OS—mo (95% CI)</a:t>
                      </a:r>
                    </a:p>
                  </a:txBody>
                  <a:tcPr anchor="ctr">
                    <a:solidFill>
                      <a:srgbClr val="E7F3F3"/>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600" dirty="0">
                          <a:solidFill>
                            <a:schemeClr val="tx1"/>
                          </a:solidFill>
                          <a:latin typeface="Arial" panose="020B0604020202020204" pitchFamily="34" charset="0"/>
                          <a:ea typeface="Cambria" panose="02040503050406030204" pitchFamily="18" charset="0"/>
                          <a:cs typeface="Arial" panose="020B0604020202020204" pitchFamily="34" charset="0"/>
                        </a:rPr>
                        <a:t>12.1 (10.7-14.0)</a:t>
                      </a:r>
                    </a:p>
                  </a:txBody>
                  <a:tcPr anchor="ctr">
                    <a:solidFill>
                      <a:srgbClr val="E7F3F3"/>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schemeClr val="tx1"/>
                          </a:solidFill>
                          <a:latin typeface="Arial" panose="020B0604020202020204" pitchFamily="34" charset="0"/>
                          <a:ea typeface="Cambria" panose="02040503050406030204" pitchFamily="18" charset="0"/>
                          <a:cs typeface="Arial" panose="020B0604020202020204" pitchFamily="34" charset="0"/>
                        </a:rPr>
                        <a:t>6.7 (5.8-7.7)</a:t>
                      </a:r>
                    </a:p>
                  </a:txBody>
                  <a:tcPr anchor="ctr">
                    <a:solidFill>
                      <a:srgbClr val="E7F3F3"/>
                    </a:solidFill>
                  </a:tcPr>
                </a:tc>
                <a:extLst>
                  <a:ext uri="{0D108BD9-81ED-4DB2-BD59-A6C34878D82A}">
                    <a16:rowId xmlns:a16="http://schemas.microsoft.com/office/drawing/2014/main" val="3996731985"/>
                  </a:ext>
                </a:extLst>
              </a:tr>
              <a:tr h="33528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latin typeface="Arial" panose="020B0604020202020204" pitchFamily="34" charset="0"/>
                          <a:ea typeface="Cambria" panose="02040503050406030204" pitchFamily="18" charset="0"/>
                          <a:cs typeface="Arial" panose="020B0604020202020204" pitchFamily="34" charset="0"/>
                        </a:rPr>
                        <a:t>HR (95% CI), </a:t>
                      </a:r>
                      <a:r>
                        <a:rPr lang="en-US" sz="1600" b="1" i="1" dirty="0">
                          <a:solidFill>
                            <a:schemeClr val="tx1"/>
                          </a:solidFill>
                          <a:latin typeface="Arial" panose="020B0604020202020204" pitchFamily="34" charset="0"/>
                          <a:ea typeface="Cambria" panose="02040503050406030204" pitchFamily="18" charset="0"/>
                          <a:cs typeface="Arial" panose="020B0604020202020204" pitchFamily="34" charset="0"/>
                        </a:rPr>
                        <a:t>P</a:t>
                      </a:r>
                      <a:r>
                        <a:rPr lang="en-US" sz="1600" b="1" i="0" dirty="0">
                          <a:solidFill>
                            <a:schemeClr val="tx1"/>
                          </a:solidFill>
                          <a:latin typeface="Arial" panose="020B0604020202020204" pitchFamily="34" charset="0"/>
                          <a:ea typeface="Cambria" panose="02040503050406030204" pitchFamily="18" charset="0"/>
                          <a:cs typeface="Arial" panose="020B0604020202020204" pitchFamily="34" charset="0"/>
                        </a:rPr>
                        <a:t>-value</a:t>
                      </a:r>
                    </a:p>
                  </a:txBody>
                  <a:tcPr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1600" b="1" dirty="0">
                          <a:solidFill>
                            <a:schemeClr val="tx1"/>
                          </a:solidFill>
                          <a:latin typeface="Arial" panose="020B0604020202020204" pitchFamily="34" charset="0"/>
                          <a:ea typeface="Cambria" panose="02040503050406030204" pitchFamily="18" charset="0"/>
                          <a:cs typeface="Arial" panose="020B0604020202020204" pitchFamily="34" charset="0"/>
                        </a:rPr>
                        <a:t>0.48 </a:t>
                      </a:r>
                      <a:r>
                        <a:rPr lang="en-US" sz="1600" dirty="0">
                          <a:solidFill>
                            <a:schemeClr val="tx1"/>
                          </a:solidFill>
                          <a:latin typeface="Arial" panose="020B0604020202020204" pitchFamily="34" charset="0"/>
                          <a:ea typeface="Cambria" panose="02040503050406030204" pitchFamily="18" charset="0"/>
                          <a:cs typeface="Arial" panose="020B0604020202020204" pitchFamily="34" charset="0"/>
                        </a:rPr>
                        <a:t>(0.38-0.59), </a:t>
                      </a:r>
                      <a:r>
                        <a:rPr lang="en-US" sz="1600" b="1" i="1" dirty="0">
                          <a:solidFill>
                            <a:schemeClr val="tx1"/>
                          </a:solidFill>
                          <a:latin typeface="Arial" panose="020B0604020202020204" pitchFamily="34" charset="0"/>
                          <a:ea typeface="Cambria" panose="02040503050406030204" pitchFamily="18" charset="0"/>
                          <a:cs typeface="Arial" panose="020B0604020202020204" pitchFamily="34" charset="0"/>
                        </a:rPr>
                        <a:t>P</a:t>
                      </a:r>
                      <a:r>
                        <a:rPr lang="en-US" sz="1600" b="1" i="0" dirty="0">
                          <a:solidFill>
                            <a:schemeClr val="tx1"/>
                          </a:solidFill>
                          <a:latin typeface="Arial" panose="020B0604020202020204" pitchFamily="34" charset="0"/>
                          <a:ea typeface="Cambria" panose="02040503050406030204" pitchFamily="18" charset="0"/>
                          <a:cs typeface="Arial" panose="020B0604020202020204" pitchFamily="34" charset="0"/>
                        </a:rPr>
                        <a:t>&lt;0.0001</a:t>
                      </a:r>
                    </a:p>
                  </a:txBody>
                  <a:tcPr anchor="ctr">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300" dirty="0">
                        <a:solidFill>
                          <a:schemeClr val="tx1"/>
                        </a:solidFill>
                        <a:latin typeface="+mn-lt"/>
                        <a:ea typeface="Cambria" panose="02040503050406030204" pitchFamily="18" charset="0"/>
                        <a:cs typeface="Arial" panose="020B0604020202020204" pitchFamily="34" charset="0"/>
                      </a:endParaRPr>
                    </a:p>
                  </a:txBody>
                  <a:tcPr>
                    <a:solidFill>
                      <a:srgbClr val="E7F3F3"/>
                    </a:solidFill>
                  </a:tcPr>
                </a:tc>
                <a:extLst>
                  <a:ext uri="{0D108BD9-81ED-4DB2-BD59-A6C34878D82A}">
                    <a16:rowId xmlns:a16="http://schemas.microsoft.com/office/drawing/2014/main" val="790887328"/>
                  </a:ext>
                </a:extLst>
              </a:tr>
            </a:tbl>
          </a:graphicData>
        </a:graphic>
      </p:graphicFrame>
      <p:pic>
        <p:nvPicPr>
          <p:cNvPr id="7" name="Picture 6">
            <a:extLst>
              <a:ext uri="{FF2B5EF4-FFF2-40B4-BE49-F238E27FC236}">
                <a16:creationId xmlns:a16="http://schemas.microsoft.com/office/drawing/2014/main" id="{A2AF3A2A-40C0-388A-8240-3498091D9A0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95270" y="1414743"/>
            <a:ext cx="10801463" cy="5172532"/>
          </a:xfrm>
          <a:prstGeom prst="rect">
            <a:avLst/>
          </a:prstGeom>
        </p:spPr>
      </p:pic>
      <p:sp>
        <p:nvSpPr>
          <p:cNvPr id="8" name="TextBox 7">
            <a:extLst>
              <a:ext uri="{FF2B5EF4-FFF2-40B4-BE49-F238E27FC236}">
                <a16:creationId xmlns:a16="http://schemas.microsoft.com/office/drawing/2014/main" id="{22B9165C-5808-4F98-DEBE-7BFE9D229E16}"/>
              </a:ext>
            </a:extLst>
          </p:cNvPr>
          <p:cNvSpPr txBox="1"/>
          <p:nvPr/>
        </p:nvSpPr>
        <p:spPr>
          <a:xfrm>
            <a:off x="4842942" y="6546869"/>
            <a:ext cx="7859895" cy="276999"/>
          </a:xfrm>
          <a:prstGeom prst="rect">
            <a:avLst/>
          </a:prstGeom>
          <a:noFill/>
        </p:spPr>
        <p:txBody>
          <a:bodyPr wrap="square" rtlCol="0">
            <a:spAutoFit/>
          </a:bodyPr>
          <a:lstStyle/>
          <a:p>
            <a:pPr defTabSz="607731"/>
            <a:r>
              <a:rPr lang="en-US" sz="1200" dirty="0" err="1">
                <a:ea typeface="Microsoft YaHei"/>
                <a:cs typeface="Arial" panose="020B0604020202020204" pitchFamily="34" charset="0"/>
              </a:rPr>
              <a:t>Bardia</a:t>
            </a:r>
            <a:r>
              <a:rPr lang="en-US" sz="1200" dirty="0">
                <a:ea typeface="Microsoft YaHei"/>
                <a:cs typeface="Arial" panose="020B0604020202020204" pitchFamily="34" charset="0"/>
              </a:rPr>
              <a:t> et al. ESMO 2020. Abstract LBA17; </a:t>
            </a:r>
            <a:r>
              <a:rPr lang="en-US" sz="1200" dirty="0" err="1">
                <a:ea typeface="Microsoft YaHei"/>
                <a:cs typeface="Arial" panose="020B0604020202020204" pitchFamily="34" charset="0"/>
              </a:rPr>
              <a:t>Bardia</a:t>
            </a:r>
            <a:r>
              <a:rPr lang="en-US" sz="1200" dirty="0">
                <a:ea typeface="Microsoft YaHei"/>
                <a:cs typeface="Arial" panose="020B0604020202020204" pitchFamily="34" charset="0"/>
              </a:rPr>
              <a:t> et al ASCO 2022. </a:t>
            </a:r>
            <a:r>
              <a:rPr lang="en-US" sz="1200" dirty="0" err="1">
                <a:ea typeface="Microsoft YaHei"/>
                <a:cs typeface="Arial" panose="020B0604020202020204" pitchFamily="34" charset="0"/>
              </a:rPr>
              <a:t>Bardia</a:t>
            </a:r>
            <a:r>
              <a:rPr lang="en-US" sz="1200" dirty="0">
                <a:ea typeface="Microsoft YaHei"/>
                <a:cs typeface="Arial" panose="020B0604020202020204" pitchFamily="34" charset="0"/>
              </a:rPr>
              <a:t> et al. J Clin Oncol. 2024;42(15):1738-1744. </a:t>
            </a:r>
            <a:endParaRPr lang="en-US" sz="1200" dirty="0"/>
          </a:p>
        </p:txBody>
      </p:sp>
      <p:pic>
        <p:nvPicPr>
          <p:cNvPr id="4" name="Picture 3" descr="Table&#10;&#10;Description automatically generated">
            <a:extLst>
              <a:ext uri="{FF2B5EF4-FFF2-40B4-BE49-F238E27FC236}">
                <a16:creationId xmlns:a16="http://schemas.microsoft.com/office/drawing/2014/main" id="{110DD1AD-FB69-6D60-6F78-EEA501EF20E7}"/>
              </a:ext>
            </a:extLst>
          </p:cNvPr>
          <p:cNvPicPr>
            <a:picLocks noChangeAspect="1"/>
          </p:cNvPicPr>
          <p:nvPr/>
        </p:nvPicPr>
        <p:blipFill>
          <a:blip r:embed="rId4"/>
          <a:stretch>
            <a:fillRect/>
          </a:stretch>
        </p:blipFill>
        <p:spPr>
          <a:xfrm>
            <a:off x="8174322" y="2939471"/>
            <a:ext cx="3868879" cy="1347717"/>
          </a:xfrm>
          <a:prstGeom prst="rect">
            <a:avLst/>
          </a:prstGeom>
          <a:noFill/>
          <a:ln w="57150">
            <a:solidFill>
              <a:schemeClr val="accent4"/>
            </a:solidFill>
          </a:ln>
        </p:spPr>
      </p:pic>
      <p:sp>
        <p:nvSpPr>
          <p:cNvPr id="5" name="Rectangle 4">
            <a:extLst>
              <a:ext uri="{FF2B5EF4-FFF2-40B4-BE49-F238E27FC236}">
                <a16:creationId xmlns:a16="http://schemas.microsoft.com/office/drawing/2014/main" id="{5EF11462-997B-F0B7-C95A-8EB9D1C80BED}"/>
              </a:ext>
            </a:extLst>
          </p:cNvPr>
          <p:cNvSpPr/>
          <p:nvPr/>
        </p:nvSpPr>
        <p:spPr>
          <a:xfrm>
            <a:off x="1765738" y="-758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6" name="Rectangle 5">
            <a:extLst>
              <a:ext uri="{FF2B5EF4-FFF2-40B4-BE49-F238E27FC236}">
                <a16:creationId xmlns:a16="http://schemas.microsoft.com/office/drawing/2014/main" id="{A68B54E8-2916-0DA1-9E7D-209FF637B2A7}"/>
              </a:ext>
            </a:extLst>
          </p:cNvPr>
          <p:cNvSpPr/>
          <p:nvPr/>
        </p:nvSpPr>
        <p:spPr>
          <a:xfrm>
            <a:off x="3820510" y="34132"/>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9" name="Rectangle 8">
            <a:extLst>
              <a:ext uri="{FF2B5EF4-FFF2-40B4-BE49-F238E27FC236}">
                <a16:creationId xmlns:a16="http://schemas.microsoft.com/office/drawing/2014/main" id="{5DC24D95-5A00-6713-556E-19E2D36EC51A}"/>
              </a:ext>
            </a:extLst>
          </p:cNvPr>
          <p:cNvSpPr/>
          <p:nvPr/>
        </p:nvSpPr>
        <p:spPr>
          <a:xfrm>
            <a:off x="1918138" y="76543"/>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3015436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A3D6D-FC24-72C3-DA55-5B5C62AC676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9967D20-BA4D-37D6-6131-3395AF373339}"/>
              </a:ext>
            </a:extLst>
          </p:cNvPr>
          <p:cNvSpPr/>
          <p:nvPr/>
        </p:nvSpPr>
        <p:spPr>
          <a:xfrm>
            <a:off x="3820510" y="34132"/>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5" name="Title 4">
            <a:extLst>
              <a:ext uri="{FF2B5EF4-FFF2-40B4-BE49-F238E27FC236}">
                <a16:creationId xmlns:a16="http://schemas.microsoft.com/office/drawing/2014/main" id="{EBA34069-6FA9-7EF3-90F3-CAB265D2A7FD}"/>
              </a:ext>
            </a:extLst>
          </p:cNvPr>
          <p:cNvSpPr>
            <a:spLocks noGrp="1"/>
          </p:cNvSpPr>
          <p:nvPr>
            <p:ph type="title"/>
          </p:nvPr>
        </p:nvSpPr>
        <p:spPr>
          <a:xfrm>
            <a:off x="508000" y="584984"/>
            <a:ext cx="4083256" cy="1916916"/>
          </a:xfrm>
        </p:spPr>
        <p:txBody>
          <a:bodyPr>
            <a:noAutofit/>
          </a:bodyPr>
          <a:lstStyle/>
          <a:p>
            <a:pPr algn="l"/>
            <a:r>
              <a:rPr lang="en-US" dirty="0">
                <a:solidFill>
                  <a:srgbClr val="002060"/>
                </a:solidFill>
              </a:rPr>
              <a:t>ASCENT:</a:t>
            </a:r>
            <a:br>
              <a:rPr lang="en-US" dirty="0">
                <a:solidFill>
                  <a:srgbClr val="002060"/>
                </a:solidFill>
              </a:rPr>
            </a:br>
            <a:r>
              <a:rPr lang="en-US" dirty="0">
                <a:solidFill>
                  <a:srgbClr val="002060"/>
                </a:solidFill>
              </a:rPr>
              <a:t>Safety Profile</a:t>
            </a:r>
          </a:p>
        </p:txBody>
      </p:sp>
      <p:sp>
        <p:nvSpPr>
          <p:cNvPr id="7" name="TextBox 6">
            <a:extLst>
              <a:ext uri="{FF2B5EF4-FFF2-40B4-BE49-F238E27FC236}">
                <a16:creationId xmlns:a16="http://schemas.microsoft.com/office/drawing/2014/main" id="{4236C28E-48C7-5CF1-3BC4-C7BCFF6BEFE6}"/>
              </a:ext>
            </a:extLst>
          </p:cNvPr>
          <p:cNvSpPr txBox="1"/>
          <p:nvPr/>
        </p:nvSpPr>
        <p:spPr>
          <a:xfrm>
            <a:off x="349673" y="3200481"/>
            <a:ext cx="3333327" cy="1200327"/>
          </a:xfrm>
          <a:prstGeom prst="rect">
            <a:avLst/>
          </a:prstGeom>
          <a:noFill/>
        </p:spPr>
        <p:txBody>
          <a:bodyPr wrap="square" lIns="91411" tIns="45719" rIns="91411" bIns="45719" rtlCol="0">
            <a:spAutoFit/>
          </a:bodyPr>
          <a:lstStyle/>
          <a:p>
            <a:pPr marL="342900" indent="-342900" defTabSz="607731">
              <a:buFont typeface="Arial" panose="020B0604020202020204" pitchFamily="34" charset="0"/>
              <a:buChar char="•"/>
            </a:pPr>
            <a:r>
              <a:rPr lang="en-US" sz="2400" dirty="0">
                <a:solidFill>
                  <a:prstClr val="black"/>
                </a:solidFill>
                <a:latin typeface="Calibri"/>
              </a:rPr>
              <a:t>Treatment-related discontinuation rates: SG 4.7%; TPC 5.4% </a:t>
            </a:r>
          </a:p>
        </p:txBody>
      </p:sp>
      <p:sp>
        <p:nvSpPr>
          <p:cNvPr id="8" name="TextBox 7">
            <a:extLst>
              <a:ext uri="{FF2B5EF4-FFF2-40B4-BE49-F238E27FC236}">
                <a16:creationId xmlns:a16="http://schemas.microsoft.com/office/drawing/2014/main" id="{6E7407B9-2942-3C40-8C22-1EFFEAD43711}"/>
              </a:ext>
            </a:extLst>
          </p:cNvPr>
          <p:cNvSpPr txBox="1"/>
          <p:nvPr/>
        </p:nvSpPr>
        <p:spPr>
          <a:xfrm>
            <a:off x="105441" y="6474145"/>
            <a:ext cx="3710117" cy="307655"/>
          </a:xfrm>
          <a:prstGeom prst="rect">
            <a:avLst/>
          </a:prstGeom>
          <a:noFill/>
        </p:spPr>
        <p:txBody>
          <a:bodyPr wrap="square" lIns="121800" tIns="60900" rIns="121800" bIns="60900" rtlCol="0">
            <a:spAutoFit/>
          </a:bodyPr>
          <a:lstStyle/>
          <a:p>
            <a:pPr defTabSz="607731"/>
            <a:r>
              <a:rPr lang="en-US" sz="1200" dirty="0" err="1">
                <a:ea typeface="Microsoft YaHei"/>
                <a:cs typeface="Arial" panose="020B0604020202020204" pitchFamily="34" charset="0"/>
              </a:rPr>
              <a:t>Bardia</a:t>
            </a:r>
            <a:r>
              <a:rPr lang="en-US" sz="1200" dirty="0">
                <a:ea typeface="Microsoft YaHei"/>
                <a:cs typeface="Arial" panose="020B0604020202020204" pitchFamily="34" charset="0"/>
              </a:rPr>
              <a:t> A, et al. N Engl J Med. 2021;384:1529-1541.</a:t>
            </a:r>
            <a:endParaRPr lang="en-US" sz="1200" dirty="0">
              <a:latin typeface="Corbel" panose="020B0503020204020204" pitchFamily="34" charset="0"/>
              <a:ea typeface="Microsoft YaHei"/>
            </a:endParaRPr>
          </a:p>
        </p:txBody>
      </p:sp>
      <p:pic>
        <p:nvPicPr>
          <p:cNvPr id="4" name="Picture 3" descr="A picture containing text, screenshot, number, menu&#10;&#10;Description automatically generated">
            <a:extLst>
              <a:ext uri="{FF2B5EF4-FFF2-40B4-BE49-F238E27FC236}">
                <a16:creationId xmlns:a16="http://schemas.microsoft.com/office/drawing/2014/main" id="{47AF88FB-BBBE-8046-BF44-1697F6BB9E8B}"/>
              </a:ext>
            </a:extLst>
          </p:cNvPr>
          <p:cNvPicPr>
            <a:picLocks noChangeAspect="1"/>
          </p:cNvPicPr>
          <p:nvPr/>
        </p:nvPicPr>
        <p:blipFill>
          <a:blip r:embed="rId2"/>
          <a:stretch>
            <a:fillRect/>
          </a:stretch>
        </p:blipFill>
        <p:spPr>
          <a:xfrm>
            <a:off x="4591256" y="0"/>
            <a:ext cx="7600744" cy="6858000"/>
          </a:xfrm>
          <a:prstGeom prst="rect">
            <a:avLst/>
          </a:prstGeom>
        </p:spPr>
      </p:pic>
      <p:sp>
        <p:nvSpPr>
          <p:cNvPr id="9" name="Rectangle 8">
            <a:extLst>
              <a:ext uri="{FF2B5EF4-FFF2-40B4-BE49-F238E27FC236}">
                <a16:creationId xmlns:a16="http://schemas.microsoft.com/office/drawing/2014/main" id="{74E9DE68-76F2-49EA-9B70-930A2D93DEC7}"/>
              </a:ext>
            </a:extLst>
          </p:cNvPr>
          <p:cNvSpPr/>
          <p:nvPr/>
        </p:nvSpPr>
        <p:spPr>
          <a:xfrm>
            <a:off x="7685590" y="1743919"/>
            <a:ext cx="706039" cy="24692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607731"/>
            <a:endParaRPr lang="en-US" sz="2400">
              <a:solidFill>
                <a:prstClr val="white"/>
              </a:solidFill>
              <a:latin typeface="Calibri"/>
            </a:endParaRPr>
          </a:p>
        </p:txBody>
      </p:sp>
      <p:sp>
        <p:nvSpPr>
          <p:cNvPr id="10" name="Rectangle 9">
            <a:extLst>
              <a:ext uri="{FF2B5EF4-FFF2-40B4-BE49-F238E27FC236}">
                <a16:creationId xmlns:a16="http://schemas.microsoft.com/office/drawing/2014/main" id="{1B17B1B6-1BBE-3EA0-9321-CDAECF7485D9}"/>
              </a:ext>
            </a:extLst>
          </p:cNvPr>
          <p:cNvSpPr/>
          <p:nvPr/>
        </p:nvSpPr>
        <p:spPr>
          <a:xfrm>
            <a:off x="7685590" y="2610734"/>
            <a:ext cx="706039" cy="24692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607731"/>
            <a:endParaRPr lang="en-US" sz="2400">
              <a:solidFill>
                <a:prstClr val="white"/>
              </a:solidFill>
              <a:latin typeface="Calibri"/>
            </a:endParaRPr>
          </a:p>
        </p:txBody>
      </p:sp>
      <p:sp>
        <p:nvSpPr>
          <p:cNvPr id="11" name="Rectangle 10">
            <a:extLst>
              <a:ext uri="{FF2B5EF4-FFF2-40B4-BE49-F238E27FC236}">
                <a16:creationId xmlns:a16="http://schemas.microsoft.com/office/drawing/2014/main" id="{E691774C-92A8-F3EC-CB7D-EDB813DEE6C3}"/>
              </a:ext>
            </a:extLst>
          </p:cNvPr>
          <p:cNvSpPr/>
          <p:nvPr/>
        </p:nvSpPr>
        <p:spPr>
          <a:xfrm>
            <a:off x="7668218" y="3030717"/>
            <a:ext cx="706039" cy="24692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607731"/>
            <a:endParaRPr lang="en-US" sz="2400">
              <a:solidFill>
                <a:prstClr val="white"/>
              </a:solidFill>
              <a:latin typeface="Calibri"/>
            </a:endParaRPr>
          </a:p>
        </p:txBody>
      </p:sp>
      <p:sp>
        <p:nvSpPr>
          <p:cNvPr id="3" name="Rectangle 2">
            <a:extLst>
              <a:ext uri="{FF2B5EF4-FFF2-40B4-BE49-F238E27FC236}">
                <a16:creationId xmlns:a16="http://schemas.microsoft.com/office/drawing/2014/main" id="{508EE0C9-C478-2B76-AB0A-CDC430757835}"/>
              </a:ext>
            </a:extLst>
          </p:cNvPr>
          <p:cNvSpPr/>
          <p:nvPr/>
        </p:nvSpPr>
        <p:spPr>
          <a:xfrm>
            <a:off x="1765738" y="-758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2" name="Rounded Rectangle 11">
            <a:extLst>
              <a:ext uri="{FF2B5EF4-FFF2-40B4-BE49-F238E27FC236}">
                <a16:creationId xmlns:a16="http://schemas.microsoft.com/office/drawing/2014/main" id="{A2C09661-FBAD-FB87-209E-753EE56EA1DA}"/>
              </a:ext>
            </a:extLst>
          </p:cNvPr>
          <p:cNvSpPr/>
          <p:nvPr/>
        </p:nvSpPr>
        <p:spPr>
          <a:xfrm>
            <a:off x="4622786" y="1743919"/>
            <a:ext cx="7495641" cy="246927"/>
          </a:xfrm>
          <a:prstGeom prst="roundRect">
            <a:avLst/>
          </a:prstGeom>
          <a:noFill/>
          <a:ln w="381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2C997E8B-A83A-ADDC-D4C0-D0844ED24FFB}"/>
              </a:ext>
            </a:extLst>
          </p:cNvPr>
          <p:cNvSpPr/>
          <p:nvPr/>
        </p:nvSpPr>
        <p:spPr>
          <a:xfrm>
            <a:off x="4617533" y="2600510"/>
            <a:ext cx="7495641" cy="246927"/>
          </a:xfrm>
          <a:prstGeom prst="roundRect">
            <a:avLst/>
          </a:prstGeom>
          <a:noFill/>
          <a:ln w="381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8C8E6E92-0BD8-679D-E1B8-F782E5F824A0}"/>
              </a:ext>
            </a:extLst>
          </p:cNvPr>
          <p:cNvSpPr/>
          <p:nvPr/>
        </p:nvSpPr>
        <p:spPr>
          <a:xfrm>
            <a:off x="4617532" y="3031429"/>
            <a:ext cx="7495641" cy="626171"/>
          </a:xfrm>
          <a:prstGeom prst="roundRect">
            <a:avLst/>
          </a:prstGeom>
          <a:noFill/>
          <a:ln w="38100">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8605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54A581-B318-F449-93C1-6DAA27F0973D}"/>
              </a:ext>
            </a:extLst>
          </p:cNvPr>
          <p:cNvSpPr>
            <a:spLocks noGrp="1"/>
          </p:cNvSpPr>
          <p:nvPr>
            <p:ph type="title"/>
          </p:nvPr>
        </p:nvSpPr>
        <p:spPr/>
        <p:txBody>
          <a:bodyPr/>
          <a:lstStyle/>
          <a:p>
            <a:r>
              <a:rPr lang="en-US" dirty="0">
                <a:solidFill>
                  <a:srgbClr val="002060"/>
                </a:solidFill>
              </a:rPr>
              <a:t>Disclosures</a:t>
            </a:r>
          </a:p>
        </p:txBody>
      </p:sp>
      <p:sp>
        <p:nvSpPr>
          <p:cNvPr id="4" name="Content Placeholder 3">
            <a:extLst>
              <a:ext uri="{FF2B5EF4-FFF2-40B4-BE49-F238E27FC236}">
                <a16:creationId xmlns:a16="http://schemas.microsoft.com/office/drawing/2014/main" id="{806A97BC-42DC-E94C-821B-8DA0B2501D51}"/>
              </a:ext>
            </a:extLst>
          </p:cNvPr>
          <p:cNvSpPr>
            <a:spLocks noGrp="1"/>
          </p:cNvSpPr>
          <p:nvPr>
            <p:ph idx="1"/>
          </p:nvPr>
        </p:nvSpPr>
        <p:spPr>
          <a:xfrm>
            <a:off x="838200" y="2177963"/>
            <a:ext cx="10515600" cy="4449763"/>
          </a:xfrm>
        </p:spPr>
        <p:txBody>
          <a:bodyPr/>
          <a:lstStyle/>
          <a:p>
            <a:r>
              <a:rPr lang="en-US" dirty="0"/>
              <a:t>Research to the Institution – AstraZeneca, Eisai, Incyte, </a:t>
            </a:r>
            <a:r>
              <a:rPr lang="en-US" dirty="0" err="1"/>
              <a:t>Zentalis</a:t>
            </a:r>
            <a:r>
              <a:rPr lang="en-US" dirty="0"/>
              <a:t>, Merck, Gilead, </a:t>
            </a:r>
            <a:r>
              <a:rPr lang="en-US" dirty="0" err="1"/>
              <a:t>Ideaya</a:t>
            </a:r>
            <a:r>
              <a:rPr lang="en-US" dirty="0"/>
              <a:t> </a:t>
            </a:r>
          </a:p>
          <a:p>
            <a:pPr marL="0" indent="0">
              <a:buNone/>
            </a:pPr>
            <a:endParaRPr lang="en-US" dirty="0"/>
          </a:p>
          <a:p>
            <a:r>
              <a:rPr lang="en-US" dirty="0"/>
              <a:t>Consulting/Advisory Role – AstraZeneca, Pfizer, Daiichi Sankyo</a:t>
            </a:r>
          </a:p>
          <a:p>
            <a:endParaRPr lang="en-US" dirty="0"/>
          </a:p>
          <a:p>
            <a:r>
              <a:rPr lang="en-US" dirty="0"/>
              <a:t>Executive Officer, Alliance Foundation Trials </a:t>
            </a:r>
          </a:p>
        </p:txBody>
      </p:sp>
      <p:sp>
        <p:nvSpPr>
          <p:cNvPr id="2" name="Slide Number Placeholder 1">
            <a:extLst>
              <a:ext uri="{FF2B5EF4-FFF2-40B4-BE49-F238E27FC236}">
                <a16:creationId xmlns:a16="http://schemas.microsoft.com/office/drawing/2014/main" id="{19B0502D-CD4B-C94F-B007-E5E1B26ED90A}"/>
              </a:ext>
            </a:extLst>
          </p:cNvPr>
          <p:cNvSpPr>
            <a:spLocks noGrp="1"/>
          </p:cNvSpPr>
          <p:nvPr>
            <p:ph type="sldNum" sz="quarter" idx="12"/>
          </p:nvPr>
        </p:nvSpPr>
        <p:spPr/>
        <p:txBody>
          <a:bodyPr/>
          <a:lstStyle/>
          <a:p>
            <a:fld id="{9CF06D28-0BE3-284D-A172-81E312E501C2}" type="slidenum">
              <a:rPr lang="en-US" smtClean="0"/>
              <a:t>2</a:t>
            </a:fld>
            <a:endParaRPr lang="en-US"/>
          </a:p>
        </p:txBody>
      </p:sp>
      <p:sp>
        <p:nvSpPr>
          <p:cNvPr id="7" name="Rectangle 6">
            <a:extLst>
              <a:ext uri="{FF2B5EF4-FFF2-40B4-BE49-F238E27FC236}">
                <a16:creationId xmlns:a16="http://schemas.microsoft.com/office/drawing/2014/main" id="{10DD3836-AD37-9743-ED41-84DDDB9E4D02}"/>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Rectangle 7">
            <a:extLst>
              <a:ext uri="{FF2B5EF4-FFF2-40B4-BE49-F238E27FC236}">
                <a16:creationId xmlns:a16="http://schemas.microsoft.com/office/drawing/2014/main" id="{5EFDDF9A-F3F3-C37D-C731-C32D47B92001}"/>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403253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C72E5-A849-68D6-DCF8-883D2F7E952B}"/>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E0E62A70-40BA-6E45-1388-EB70735DBAA2}"/>
              </a:ext>
            </a:extLst>
          </p:cNvPr>
          <p:cNvSpPr/>
          <p:nvPr/>
        </p:nvSpPr>
        <p:spPr>
          <a:xfrm>
            <a:off x="600344" y="1607058"/>
            <a:ext cx="10991312" cy="4811887"/>
          </a:xfrm>
          <a:prstGeom prst="rect">
            <a:avLst/>
          </a:prstGeom>
          <a:solidFill>
            <a:srgbClr val="41B7E6">
              <a:alpha val="1310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C9D15D6-9759-85D2-4D6D-CF9DEEDFBCCB}"/>
              </a:ext>
            </a:extLst>
          </p:cNvPr>
          <p:cNvSpPr txBox="1"/>
          <p:nvPr/>
        </p:nvSpPr>
        <p:spPr>
          <a:xfrm>
            <a:off x="1122459" y="5054977"/>
            <a:ext cx="5808492" cy="1215717"/>
          </a:xfrm>
          <a:prstGeom prst="rect">
            <a:avLst/>
          </a:prstGeom>
          <a:noFill/>
        </p:spPr>
        <p:txBody>
          <a:bodyPr wrap="square" rtlCol="0">
            <a:spAutoFit/>
          </a:bodyPr>
          <a:lstStyle/>
          <a:p>
            <a:pPr defTabSz="609585">
              <a:defRPr/>
            </a:pPr>
            <a:r>
              <a:rPr lang="en-US" sz="1600" b="1" dirty="0">
                <a:solidFill>
                  <a:srgbClr val="14679B"/>
                </a:solidFill>
                <a:latin typeface="Arial" panose="020B0604020202020204" pitchFamily="34" charset="0"/>
                <a:cs typeface="Arial" panose="020B0604020202020204" pitchFamily="34" charset="0"/>
              </a:rPr>
              <a:t>STRATIFICATION FACTORS:</a:t>
            </a:r>
          </a:p>
          <a:p>
            <a:pPr marL="365760" indent="-182880" defTabSz="609585">
              <a:spcBef>
                <a:spcPts val="600"/>
              </a:spcBef>
              <a:buClr>
                <a:srgbClr val="00B0F0"/>
              </a:buClr>
              <a:buSzPct val="130000"/>
              <a:buFont typeface="Arial" panose="020B0604020202020204" pitchFamily="34" charset="0"/>
              <a:buChar char="•"/>
              <a:defRPr/>
            </a:pPr>
            <a:r>
              <a:rPr lang="en-US" sz="1400" dirty="0">
                <a:solidFill>
                  <a:srgbClr val="14679B"/>
                </a:solidFill>
                <a:latin typeface="Arial" panose="020B0604020202020204" pitchFamily="34" charset="0"/>
                <a:cs typeface="Arial" panose="020B0604020202020204" pitchFamily="34" charset="0"/>
              </a:rPr>
              <a:t>HER2 (1+ vs 2+/ISH-)</a:t>
            </a:r>
          </a:p>
          <a:p>
            <a:pPr marL="365760" indent="-182880" defTabSz="609585">
              <a:spcBef>
                <a:spcPts val="600"/>
              </a:spcBef>
              <a:buClr>
                <a:srgbClr val="00B0F0"/>
              </a:buClr>
              <a:buSzPct val="130000"/>
              <a:buFont typeface="Arial" panose="020B0604020202020204" pitchFamily="34" charset="0"/>
              <a:buChar char="•"/>
              <a:defRPr/>
            </a:pPr>
            <a:r>
              <a:rPr lang="en-US" sz="1400" dirty="0">
                <a:solidFill>
                  <a:srgbClr val="14679B"/>
                </a:solidFill>
                <a:latin typeface="Arial" panose="020B0604020202020204" pitchFamily="34" charset="0"/>
                <a:cs typeface="Arial" panose="020B0604020202020204" pitchFamily="34" charset="0"/>
              </a:rPr>
              <a:t>N prior lines of chemotherapy (1 vs 2)</a:t>
            </a:r>
          </a:p>
          <a:p>
            <a:pPr marL="365760" indent="-182880" defTabSz="609585">
              <a:spcBef>
                <a:spcPts val="600"/>
              </a:spcBef>
              <a:buClr>
                <a:srgbClr val="00B0F0"/>
              </a:buClr>
              <a:buSzPct val="130000"/>
              <a:buFont typeface="Arial" panose="020B0604020202020204" pitchFamily="34" charset="0"/>
              <a:buChar char="•"/>
              <a:defRPr/>
            </a:pPr>
            <a:r>
              <a:rPr lang="en-US" sz="1400" dirty="0">
                <a:solidFill>
                  <a:srgbClr val="14679B"/>
                </a:solidFill>
                <a:latin typeface="Arial" panose="020B0604020202020204" pitchFamily="34" charset="0"/>
                <a:cs typeface="Arial" panose="020B0604020202020204" pitchFamily="34" charset="0"/>
              </a:rPr>
              <a:t>HR status (positive [with vs without previous CDK4/6i] vs negative)</a:t>
            </a:r>
          </a:p>
        </p:txBody>
      </p:sp>
      <p:cxnSp>
        <p:nvCxnSpPr>
          <p:cNvPr id="15" name="Straight Connector 14">
            <a:extLst>
              <a:ext uri="{FF2B5EF4-FFF2-40B4-BE49-F238E27FC236}">
                <a16:creationId xmlns:a16="http://schemas.microsoft.com/office/drawing/2014/main" id="{151EB714-A7EC-1EAF-008B-F5D6F5C5AD6B}"/>
              </a:ext>
            </a:extLst>
          </p:cNvPr>
          <p:cNvCxnSpPr>
            <a:cxnSpLocks/>
          </p:cNvCxnSpPr>
          <p:nvPr/>
        </p:nvCxnSpPr>
        <p:spPr>
          <a:xfrm flipH="1" flipV="1">
            <a:off x="5237281" y="3244782"/>
            <a:ext cx="760437" cy="2416"/>
          </a:xfrm>
          <a:prstGeom prst="line">
            <a:avLst/>
          </a:prstGeom>
          <a:ln w="66675">
            <a:solidFill>
              <a:srgbClr val="00335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73A19AF-874A-E322-775F-A9EBA97E6CF8}"/>
              </a:ext>
            </a:extLst>
          </p:cNvPr>
          <p:cNvSpPr txBox="1"/>
          <p:nvPr/>
        </p:nvSpPr>
        <p:spPr>
          <a:xfrm>
            <a:off x="6204839" y="6537728"/>
            <a:ext cx="5494902" cy="276999"/>
          </a:xfrm>
          <a:prstGeom prst="rect">
            <a:avLst/>
          </a:prstGeom>
          <a:noFill/>
        </p:spPr>
        <p:txBody>
          <a:bodyPr wrap="none" rtlCol="0">
            <a:spAutoFit/>
          </a:bodyPr>
          <a:lstStyle/>
          <a:p>
            <a:pPr algn="r"/>
            <a:r>
              <a:rPr lang="en-US" sz="1200" dirty="0">
                <a:solidFill>
                  <a:srgbClr val="002060"/>
                </a:solidFill>
              </a:rPr>
              <a:t>Modi S et al. ASCO 2022, Abstract LBA3; Modi S et al. N Engl J Med 2022;387(1):9-20.</a:t>
            </a:r>
          </a:p>
        </p:txBody>
      </p:sp>
      <p:sp>
        <p:nvSpPr>
          <p:cNvPr id="7" name="Title 1">
            <a:extLst>
              <a:ext uri="{FF2B5EF4-FFF2-40B4-BE49-F238E27FC236}">
                <a16:creationId xmlns:a16="http://schemas.microsoft.com/office/drawing/2014/main" id="{15A9FAAB-1349-184B-2F93-89FB952241A3}"/>
              </a:ext>
            </a:extLst>
          </p:cNvPr>
          <p:cNvSpPr txBox="1">
            <a:spLocks/>
          </p:cNvSpPr>
          <p:nvPr/>
        </p:nvSpPr>
        <p:spPr>
          <a:xfrm>
            <a:off x="600344" y="28669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2060"/>
                </a:solidFill>
                <a:latin typeface="Arial" panose="020B0604020202020204" pitchFamily="34" charset="0"/>
                <a:cs typeface="Arial" panose="020B0604020202020204" pitchFamily="34" charset="0"/>
              </a:rPr>
              <a:t>DESTINY-Breast04: T-</a:t>
            </a:r>
            <a:r>
              <a:rPr lang="en-US" sz="3600" b="1" dirty="0" err="1">
                <a:solidFill>
                  <a:srgbClr val="002060"/>
                </a:solidFill>
                <a:latin typeface="Arial" panose="020B0604020202020204" pitchFamily="34" charset="0"/>
                <a:cs typeface="Arial" panose="020B0604020202020204" pitchFamily="34" charset="0"/>
              </a:rPr>
              <a:t>DXd</a:t>
            </a:r>
            <a:r>
              <a:rPr lang="en-US" sz="3600" b="1" dirty="0">
                <a:solidFill>
                  <a:srgbClr val="002060"/>
                </a:solidFill>
                <a:latin typeface="Arial" panose="020B0604020202020204" pitchFamily="34" charset="0"/>
                <a:cs typeface="Arial" panose="020B0604020202020204" pitchFamily="34" charset="0"/>
              </a:rPr>
              <a:t> vs Chemotherapy in HER2-low MBC After Prior Chemotherapy</a:t>
            </a:r>
          </a:p>
        </p:txBody>
      </p:sp>
      <p:sp>
        <p:nvSpPr>
          <p:cNvPr id="20" name="Rectangle 19">
            <a:extLst>
              <a:ext uri="{FF2B5EF4-FFF2-40B4-BE49-F238E27FC236}">
                <a16:creationId xmlns:a16="http://schemas.microsoft.com/office/drawing/2014/main" id="{EBDAAD80-1E2C-B54D-DCF1-A181B693FE35}"/>
              </a:ext>
            </a:extLst>
          </p:cNvPr>
          <p:cNvSpPr/>
          <p:nvPr/>
        </p:nvSpPr>
        <p:spPr>
          <a:xfrm>
            <a:off x="7033379" y="2238406"/>
            <a:ext cx="2699200" cy="967194"/>
          </a:xfrm>
          <a:prstGeom prst="rect">
            <a:avLst/>
          </a:prstGeom>
          <a:solidFill>
            <a:srgbClr val="59B5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Arial" panose="020B0604020202020204" pitchFamily="34" charset="0"/>
                <a:cs typeface="Arial" panose="020B0604020202020204" pitchFamily="34" charset="0"/>
              </a:rPr>
              <a:t>T-</a:t>
            </a:r>
            <a:r>
              <a:rPr lang="en-US" sz="3600" b="1" dirty="0" err="1">
                <a:solidFill>
                  <a:prstClr val="white"/>
                </a:solidFill>
                <a:latin typeface="Arial" panose="020B0604020202020204" pitchFamily="34" charset="0"/>
                <a:cs typeface="Arial" panose="020B0604020202020204" pitchFamily="34" charset="0"/>
              </a:rPr>
              <a:t>DXd</a:t>
            </a:r>
            <a:endParaRPr lang="en-US" sz="3600" b="1" dirty="0">
              <a:solidFill>
                <a:prstClr val="white"/>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DD4D6707-6F48-EF4D-4165-0CCB081A608A}"/>
              </a:ext>
            </a:extLst>
          </p:cNvPr>
          <p:cNvSpPr/>
          <p:nvPr/>
        </p:nvSpPr>
        <p:spPr>
          <a:xfrm>
            <a:off x="7033379" y="3243031"/>
            <a:ext cx="2699200" cy="165685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defRPr/>
            </a:pPr>
            <a:r>
              <a:rPr lang="en-US" sz="2800" b="1" dirty="0">
                <a:solidFill>
                  <a:schemeClr val="bg1"/>
                </a:solidFill>
                <a:latin typeface="Arial" panose="020B0604020202020204" pitchFamily="34" charset="0"/>
                <a:cs typeface="Arial" panose="020B0604020202020204" pitchFamily="34" charset="0"/>
              </a:rPr>
              <a:t>Chemotherapy</a:t>
            </a:r>
            <a:endParaRPr lang="en-US" sz="3200" b="1" dirty="0">
              <a:solidFill>
                <a:schemeClr val="bg1"/>
              </a:solidFill>
              <a:latin typeface="Arial" panose="020B0604020202020204" pitchFamily="34" charset="0"/>
              <a:cs typeface="Arial" panose="020B0604020202020204" pitchFamily="34" charset="0"/>
            </a:endParaRPr>
          </a:p>
          <a:p>
            <a:pPr algn="ctr" defTabSz="609585">
              <a:defRPr/>
            </a:pPr>
            <a:r>
              <a:rPr lang="en-US" dirty="0">
                <a:solidFill>
                  <a:schemeClr val="bg1"/>
                </a:solidFill>
                <a:latin typeface="Arial" panose="020B0604020202020204" pitchFamily="34" charset="0"/>
                <a:cs typeface="Arial" panose="020B0604020202020204" pitchFamily="34" charset="0"/>
              </a:rPr>
              <a:t>Capecitabine, </a:t>
            </a:r>
            <a:r>
              <a:rPr lang="en-US" dirty="0" err="1">
                <a:solidFill>
                  <a:schemeClr val="bg1"/>
                </a:solidFill>
                <a:latin typeface="Arial" panose="020B0604020202020204" pitchFamily="34" charset="0"/>
                <a:cs typeface="Arial" panose="020B0604020202020204" pitchFamily="34" charset="0"/>
              </a:rPr>
              <a:t>eribulin</a:t>
            </a:r>
            <a:r>
              <a:rPr lang="en-US" dirty="0">
                <a:solidFill>
                  <a:schemeClr val="bg1"/>
                </a:solidFill>
                <a:latin typeface="Arial" panose="020B0604020202020204" pitchFamily="34" charset="0"/>
                <a:cs typeface="Arial" panose="020B0604020202020204" pitchFamily="34" charset="0"/>
              </a:rPr>
              <a:t>, gemcitabine, </a:t>
            </a:r>
          </a:p>
          <a:p>
            <a:pPr algn="ctr" defTabSz="609585">
              <a:defRPr/>
            </a:pPr>
            <a:r>
              <a:rPr lang="en-US" dirty="0">
                <a:solidFill>
                  <a:schemeClr val="bg1"/>
                </a:solidFill>
                <a:latin typeface="Arial" panose="020B0604020202020204" pitchFamily="34" charset="0"/>
                <a:cs typeface="Arial" panose="020B0604020202020204" pitchFamily="34" charset="0"/>
              </a:rPr>
              <a:t>paclitaxel, or </a:t>
            </a:r>
            <a:r>
              <a:rPr lang="en-US" i="1" dirty="0">
                <a:solidFill>
                  <a:schemeClr val="bg1"/>
                </a:solidFill>
                <a:latin typeface="Arial" panose="020B0604020202020204" pitchFamily="34" charset="0"/>
                <a:cs typeface="Arial" panose="020B0604020202020204" pitchFamily="34" charset="0"/>
              </a:rPr>
              <a:t>nab</a:t>
            </a:r>
            <a:r>
              <a:rPr lang="en-US" dirty="0">
                <a:solidFill>
                  <a:schemeClr val="bg1"/>
                </a:solidFill>
                <a:latin typeface="Arial" panose="020B0604020202020204" pitchFamily="34" charset="0"/>
                <a:cs typeface="Arial" panose="020B0604020202020204" pitchFamily="34" charset="0"/>
              </a:rPr>
              <a:t>-paclitaxel</a:t>
            </a:r>
          </a:p>
        </p:txBody>
      </p:sp>
      <p:sp>
        <p:nvSpPr>
          <p:cNvPr id="22" name="Rectangle 21">
            <a:extLst>
              <a:ext uri="{FF2B5EF4-FFF2-40B4-BE49-F238E27FC236}">
                <a16:creationId xmlns:a16="http://schemas.microsoft.com/office/drawing/2014/main" id="{F6065D08-C791-B89B-3021-9D04D4E88BD9}"/>
              </a:ext>
            </a:extLst>
          </p:cNvPr>
          <p:cNvSpPr/>
          <p:nvPr/>
        </p:nvSpPr>
        <p:spPr>
          <a:xfrm>
            <a:off x="991334" y="1898269"/>
            <a:ext cx="4558279" cy="3001619"/>
          </a:xfrm>
          <a:prstGeom prst="rect">
            <a:avLst/>
          </a:prstGeom>
          <a:solidFill>
            <a:srgbClr val="14679B"/>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rtlCol="0" anchor="t" anchorCtr="0"/>
          <a:lstStyle/>
          <a:p>
            <a:pPr defTabSz="609585">
              <a:defRPr/>
            </a:pPr>
            <a:r>
              <a:rPr lang="en-US" b="1" u="sng" dirty="0">
                <a:solidFill>
                  <a:prstClr val="white"/>
                </a:solidFill>
                <a:latin typeface="Arial" panose="020B0604020202020204" pitchFamily="34" charset="0"/>
                <a:cs typeface="Arial" panose="020B0604020202020204" pitchFamily="34" charset="0"/>
              </a:rPr>
              <a:t>KEY ELIGIBILITY CRITERIA</a:t>
            </a:r>
          </a:p>
          <a:p>
            <a:pPr marL="182880" defTabSz="609585">
              <a:spcBef>
                <a:spcPts val="600"/>
              </a:spcBef>
              <a:defRPr/>
            </a:pPr>
            <a:r>
              <a:rPr lang="en-US" sz="1600" b="1" dirty="0">
                <a:solidFill>
                  <a:prstClr val="white"/>
                </a:solidFill>
                <a:latin typeface="Arial" panose="020B0604020202020204" pitchFamily="34" charset="0"/>
                <a:cs typeface="Arial" panose="020B0604020202020204" pitchFamily="34" charset="0"/>
              </a:rPr>
              <a:t>Advanced or metastatic breast cancer: </a:t>
            </a:r>
          </a:p>
          <a:p>
            <a:pPr marL="519113" lvl="1" indent="-231775" defTabSz="609585">
              <a:spcBef>
                <a:spcPts val="600"/>
              </a:spcBef>
              <a:buClr>
                <a:srgbClr val="45B1E2"/>
              </a:buClr>
              <a:buFont typeface="Arial" panose="020B0604020202020204" pitchFamily="34" charset="0"/>
              <a:buChar char="•"/>
              <a:defRPr/>
            </a:pPr>
            <a:r>
              <a:rPr lang="en-US" sz="1600" dirty="0">
                <a:solidFill>
                  <a:prstClr val="white"/>
                </a:solidFill>
                <a:latin typeface="Arial" panose="020B0604020202020204" pitchFamily="34" charset="0"/>
                <a:cs typeface="Arial" panose="020B0604020202020204" pitchFamily="34" charset="0"/>
              </a:rPr>
              <a:t>≥1 prior endocrine therapy if HR+</a:t>
            </a:r>
          </a:p>
          <a:p>
            <a:pPr marL="519113" lvl="1" indent="-231775" defTabSz="609585">
              <a:spcBef>
                <a:spcPts val="600"/>
              </a:spcBef>
              <a:buClr>
                <a:srgbClr val="45B1E2"/>
              </a:buClr>
              <a:buFont typeface="Arial" panose="020B0604020202020204" pitchFamily="34" charset="0"/>
              <a:buChar char="•"/>
              <a:defRPr/>
            </a:pPr>
            <a:r>
              <a:rPr lang="en-US" sz="1600" dirty="0">
                <a:solidFill>
                  <a:prstClr val="white"/>
                </a:solidFill>
                <a:latin typeface="Arial" panose="020B0604020202020204" pitchFamily="34" charset="0"/>
                <a:cs typeface="Arial" panose="020B0604020202020204" pitchFamily="34" charset="0"/>
              </a:rPr>
              <a:t>1-2 prior chemotherapy regimens </a:t>
            </a:r>
            <a:br>
              <a:rPr lang="en-US" sz="1600" dirty="0">
                <a:solidFill>
                  <a:prstClr val="white"/>
                </a:solidFill>
                <a:latin typeface="Arial" panose="020B0604020202020204" pitchFamily="34" charset="0"/>
                <a:cs typeface="Arial" panose="020B0604020202020204" pitchFamily="34" charset="0"/>
              </a:rPr>
            </a:br>
            <a:r>
              <a:rPr lang="en-US" sz="1600" dirty="0">
                <a:solidFill>
                  <a:prstClr val="white"/>
                </a:solidFill>
                <a:latin typeface="Arial" panose="020B0604020202020204" pitchFamily="34" charset="0"/>
                <a:cs typeface="Arial" panose="020B0604020202020204" pitchFamily="34" charset="0"/>
              </a:rPr>
              <a:t>for metastatic disease or recurrence during or within 6 </a:t>
            </a:r>
            <a:r>
              <a:rPr lang="en-US" sz="1600" dirty="0" err="1">
                <a:solidFill>
                  <a:prstClr val="white"/>
                </a:solidFill>
                <a:latin typeface="Arial" panose="020B0604020202020204" pitchFamily="34" charset="0"/>
                <a:cs typeface="Arial" panose="020B0604020202020204" pitchFamily="34" charset="0"/>
              </a:rPr>
              <a:t>mo</a:t>
            </a:r>
            <a:r>
              <a:rPr lang="en-US" sz="1600" dirty="0">
                <a:solidFill>
                  <a:prstClr val="white"/>
                </a:solidFill>
                <a:latin typeface="Arial" panose="020B0604020202020204" pitchFamily="34" charset="0"/>
                <a:cs typeface="Arial" panose="020B0604020202020204" pitchFamily="34" charset="0"/>
              </a:rPr>
              <a:t> after adjuvant chemotherapy</a:t>
            </a:r>
          </a:p>
          <a:p>
            <a:pPr marL="182880" defTabSz="609585">
              <a:spcBef>
                <a:spcPts val="600"/>
              </a:spcBef>
              <a:defRPr/>
            </a:pPr>
            <a:r>
              <a:rPr lang="en-US" sz="1600" b="1" dirty="0">
                <a:solidFill>
                  <a:prstClr val="white"/>
                </a:solidFill>
                <a:latin typeface="Arial" panose="020B0604020202020204" pitchFamily="34" charset="0"/>
                <a:cs typeface="Arial" panose="020B0604020202020204" pitchFamily="34" charset="0"/>
              </a:rPr>
              <a:t>HER2 IHC 1+ or 2+/ISH- (as confirmed </a:t>
            </a:r>
            <a:br>
              <a:rPr lang="en-US" sz="1600" b="1" dirty="0">
                <a:solidFill>
                  <a:prstClr val="white"/>
                </a:solidFill>
                <a:latin typeface="Arial" panose="020B0604020202020204" pitchFamily="34" charset="0"/>
                <a:cs typeface="Arial" panose="020B0604020202020204" pitchFamily="34" charset="0"/>
              </a:rPr>
            </a:br>
            <a:r>
              <a:rPr lang="en-US" sz="1600" b="1" dirty="0">
                <a:solidFill>
                  <a:prstClr val="white"/>
                </a:solidFill>
                <a:latin typeface="Arial" panose="020B0604020202020204" pitchFamily="34" charset="0"/>
                <a:cs typeface="Arial" panose="020B0604020202020204" pitchFamily="34" charset="0"/>
              </a:rPr>
              <a:t>per central lab assessment) on archival </a:t>
            </a:r>
            <a:br>
              <a:rPr lang="en-US" sz="1600" b="1" dirty="0">
                <a:solidFill>
                  <a:prstClr val="white"/>
                </a:solidFill>
                <a:latin typeface="Arial" panose="020B0604020202020204" pitchFamily="34" charset="0"/>
                <a:cs typeface="Arial" panose="020B0604020202020204" pitchFamily="34" charset="0"/>
              </a:rPr>
            </a:br>
            <a:r>
              <a:rPr lang="en-US" sz="1600" b="1" dirty="0">
                <a:solidFill>
                  <a:prstClr val="white"/>
                </a:solidFill>
                <a:latin typeface="Arial" panose="020B0604020202020204" pitchFamily="34" charset="0"/>
                <a:cs typeface="Arial" panose="020B0604020202020204" pitchFamily="34" charset="0"/>
              </a:rPr>
              <a:t>or recent tumor biopsy</a:t>
            </a:r>
          </a:p>
        </p:txBody>
      </p:sp>
      <p:sp>
        <p:nvSpPr>
          <p:cNvPr id="4" name="Slide Number Placeholder 5">
            <a:extLst>
              <a:ext uri="{FF2B5EF4-FFF2-40B4-BE49-F238E27FC236}">
                <a16:creationId xmlns:a16="http://schemas.microsoft.com/office/drawing/2014/main" id="{59160723-028F-4752-5716-FD2A0B4E7F4D}"/>
              </a:ext>
            </a:extLst>
          </p:cNvPr>
          <p:cNvSpPr txBox="1">
            <a:spLocks/>
          </p:cNvSpPr>
          <p:nvPr/>
        </p:nvSpPr>
        <p:spPr>
          <a:xfrm>
            <a:off x="11227223" y="6375637"/>
            <a:ext cx="728870" cy="365125"/>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92FA74-D6B5-344A-BA61-FC8BFB38C071}" type="slidenum">
              <a:rPr lang="en-US" smtClean="0"/>
              <a:pPr/>
              <a:t>20</a:t>
            </a:fld>
            <a:endParaRPr lang="en-US" dirty="0"/>
          </a:p>
        </p:txBody>
      </p:sp>
      <p:grpSp>
        <p:nvGrpSpPr>
          <p:cNvPr id="8" name="Group 7">
            <a:extLst>
              <a:ext uri="{FF2B5EF4-FFF2-40B4-BE49-F238E27FC236}">
                <a16:creationId xmlns:a16="http://schemas.microsoft.com/office/drawing/2014/main" id="{D4E237B6-AC00-F2A1-1C49-A4420C4D0762}"/>
              </a:ext>
            </a:extLst>
          </p:cNvPr>
          <p:cNvGrpSpPr>
            <a:grpSpLocks noChangeAspect="1"/>
          </p:cNvGrpSpPr>
          <p:nvPr/>
        </p:nvGrpSpPr>
        <p:grpSpPr>
          <a:xfrm>
            <a:off x="6429150" y="2956566"/>
            <a:ext cx="501801" cy="601161"/>
            <a:chOff x="8724266" y="2362200"/>
            <a:chExt cx="381634" cy="457200"/>
          </a:xfrm>
        </p:grpSpPr>
        <p:cxnSp>
          <p:nvCxnSpPr>
            <p:cNvPr id="9" name="Straight Arrow Connector 8">
              <a:extLst>
                <a:ext uri="{FF2B5EF4-FFF2-40B4-BE49-F238E27FC236}">
                  <a16:creationId xmlns:a16="http://schemas.microsoft.com/office/drawing/2014/main" id="{C27B1C79-C998-F2FE-70C5-C01A2E6A216F}"/>
                </a:ext>
              </a:extLst>
            </p:cNvPr>
            <p:cNvCxnSpPr>
              <a:cxnSpLocks/>
            </p:cNvCxnSpPr>
            <p:nvPr/>
          </p:nvCxnSpPr>
          <p:spPr>
            <a:xfrm flipV="1">
              <a:off x="8724266" y="2362200"/>
              <a:ext cx="381634" cy="228600"/>
            </a:xfrm>
            <a:prstGeom prst="straightConnector1">
              <a:avLst/>
            </a:prstGeom>
            <a:ln w="60325" cap="rnd">
              <a:solidFill>
                <a:srgbClr val="00335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2B5EB08-74B4-BE23-3887-B672844240B3}"/>
                </a:ext>
              </a:extLst>
            </p:cNvPr>
            <p:cNvCxnSpPr>
              <a:cxnSpLocks/>
            </p:cNvCxnSpPr>
            <p:nvPr/>
          </p:nvCxnSpPr>
          <p:spPr>
            <a:xfrm>
              <a:off x="8724266" y="2590800"/>
              <a:ext cx="381634" cy="228600"/>
            </a:xfrm>
            <a:prstGeom prst="straightConnector1">
              <a:avLst/>
            </a:prstGeom>
            <a:ln w="60325" cap="rnd">
              <a:solidFill>
                <a:srgbClr val="003352"/>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Oval 15">
            <a:extLst>
              <a:ext uri="{FF2B5EF4-FFF2-40B4-BE49-F238E27FC236}">
                <a16:creationId xmlns:a16="http://schemas.microsoft.com/office/drawing/2014/main" id="{DCED99ED-E78D-F1AE-721C-ADFED2B6F823}"/>
              </a:ext>
            </a:extLst>
          </p:cNvPr>
          <p:cNvSpPr/>
          <p:nvPr/>
        </p:nvSpPr>
        <p:spPr>
          <a:xfrm>
            <a:off x="5861151" y="2944407"/>
            <a:ext cx="638591" cy="659495"/>
          </a:xfrm>
          <a:prstGeom prst="ellipse">
            <a:avLst/>
          </a:prstGeom>
          <a:solidFill>
            <a:srgbClr val="146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1600">
              <a:solidFill>
                <a:prstClr val="white"/>
              </a:solidFill>
            </a:endParaRPr>
          </a:p>
        </p:txBody>
      </p:sp>
      <p:sp>
        <p:nvSpPr>
          <p:cNvPr id="17" name="TextBox 16">
            <a:extLst>
              <a:ext uri="{FF2B5EF4-FFF2-40B4-BE49-F238E27FC236}">
                <a16:creationId xmlns:a16="http://schemas.microsoft.com/office/drawing/2014/main" id="{F4451632-453A-557F-10A4-2E28B9E8FF16}"/>
              </a:ext>
            </a:extLst>
          </p:cNvPr>
          <p:cNvSpPr txBox="1"/>
          <p:nvPr/>
        </p:nvSpPr>
        <p:spPr>
          <a:xfrm>
            <a:off x="5929114" y="2980705"/>
            <a:ext cx="508448" cy="584775"/>
          </a:xfrm>
          <a:prstGeom prst="rect">
            <a:avLst/>
          </a:prstGeom>
          <a:noFill/>
        </p:spPr>
        <p:txBody>
          <a:bodyPr wrap="square" rtlCol="0">
            <a:spAutoFit/>
          </a:bodyPr>
          <a:lstStyle/>
          <a:p>
            <a:pPr algn="ctr" defTabSz="609585">
              <a:defRPr/>
            </a:pPr>
            <a:r>
              <a:rPr lang="en-US" sz="1600" b="1" dirty="0">
                <a:solidFill>
                  <a:prstClr val="white"/>
                </a:solidFill>
                <a:latin typeface="Arial" panose="020B0604020202020204" pitchFamily="34" charset="0"/>
                <a:cs typeface="Arial" panose="020B0604020202020204" pitchFamily="34" charset="0"/>
              </a:rPr>
              <a:t>R</a:t>
            </a:r>
            <a:br>
              <a:rPr lang="en-US" sz="1600" b="1" dirty="0">
                <a:solidFill>
                  <a:prstClr val="white"/>
                </a:solidFill>
                <a:latin typeface="Arial" panose="020B0604020202020204" pitchFamily="34" charset="0"/>
                <a:cs typeface="Arial" panose="020B0604020202020204" pitchFamily="34" charset="0"/>
              </a:rPr>
            </a:br>
            <a:r>
              <a:rPr lang="en-US" sz="1600" b="1" dirty="0">
                <a:solidFill>
                  <a:prstClr val="white"/>
                </a:solidFill>
                <a:latin typeface="Arial" panose="020B0604020202020204" pitchFamily="34" charset="0"/>
                <a:cs typeface="Arial" panose="020B0604020202020204" pitchFamily="34" charset="0"/>
              </a:rPr>
              <a:t>2:1</a:t>
            </a:r>
          </a:p>
        </p:txBody>
      </p:sp>
      <p:sp>
        <p:nvSpPr>
          <p:cNvPr id="13" name="Rectangle 12">
            <a:extLst>
              <a:ext uri="{FF2B5EF4-FFF2-40B4-BE49-F238E27FC236}">
                <a16:creationId xmlns:a16="http://schemas.microsoft.com/office/drawing/2014/main" id="{CBDCDB3B-E2C1-1396-BCF9-24950B3CFADA}"/>
              </a:ext>
            </a:extLst>
          </p:cNvPr>
          <p:cNvSpPr/>
          <p:nvPr/>
        </p:nvSpPr>
        <p:spPr>
          <a:xfrm>
            <a:off x="1765738" y="-758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4" name="Rectangle 13">
            <a:extLst>
              <a:ext uri="{FF2B5EF4-FFF2-40B4-BE49-F238E27FC236}">
                <a16:creationId xmlns:a16="http://schemas.microsoft.com/office/drawing/2014/main" id="{79A0E551-5E8E-C28C-DA2E-82B1E0786752}"/>
              </a:ext>
            </a:extLst>
          </p:cNvPr>
          <p:cNvSpPr/>
          <p:nvPr/>
        </p:nvSpPr>
        <p:spPr>
          <a:xfrm>
            <a:off x="3820510" y="-57478"/>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1201608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E24A0-4C95-49C0-D98D-B9CD2691B140}"/>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0DA56F93-2C1F-1140-7CE7-1F070DE5CA5D}"/>
              </a:ext>
            </a:extLst>
          </p:cNvPr>
          <p:cNvSpPr/>
          <p:nvPr/>
        </p:nvSpPr>
        <p:spPr>
          <a:xfrm>
            <a:off x="600344" y="1607058"/>
            <a:ext cx="10991312" cy="4811887"/>
          </a:xfrm>
          <a:prstGeom prst="rect">
            <a:avLst/>
          </a:prstGeom>
          <a:solidFill>
            <a:srgbClr val="41B7E6">
              <a:alpha val="1310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EA85616-60FC-DDCA-A55F-E29D22EB355E}"/>
              </a:ext>
            </a:extLst>
          </p:cNvPr>
          <p:cNvSpPr txBox="1"/>
          <p:nvPr/>
        </p:nvSpPr>
        <p:spPr>
          <a:xfrm>
            <a:off x="1122459" y="5054977"/>
            <a:ext cx="5808492" cy="1215717"/>
          </a:xfrm>
          <a:prstGeom prst="rect">
            <a:avLst/>
          </a:prstGeom>
          <a:noFill/>
        </p:spPr>
        <p:txBody>
          <a:bodyPr wrap="square" rtlCol="0">
            <a:spAutoFit/>
          </a:bodyPr>
          <a:lstStyle/>
          <a:p>
            <a:pPr defTabSz="609585">
              <a:defRPr/>
            </a:pPr>
            <a:r>
              <a:rPr lang="en-US" sz="1600" b="1" dirty="0">
                <a:solidFill>
                  <a:srgbClr val="14679B"/>
                </a:solidFill>
                <a:latin typeface="Arial" panose="020B0604020202020204" pitchFamily="34" charset="0"/>
                <a:cs typeface="Arial" panose="020B0604020202020204" pitchFamily="34" charset="0"/>
              </a:rPr>
              <a:t>STRATIFICATION FACTORS:</a:t>
            </a:r>
          </a:p>
          <a:p>
            <a:pPr marL="365760" indent="-182880" defTabSz="609585">
              <a:spcBef>
                <a:spcPts val="600"/>
              </a:spcBef>
              <a:buClr>
                <a:srgbClr val="00B0F0"/>
              </a:buClr>
              <a:buSzPct val="130000"/>
              <a:buFont typeface="Arial" panose="020B0604020202020204" pitchFamily="34" charset="0"/>
              <a:buChar char="•"/>
              <a:defRPr/>
            </a:pPr>
            <a:r>
              <a:rPr lang="en-US" sz="1400" dirty="0">
                <a:solidFill>
                  <a:srgbClr val="14679B"/>
                </a:solidFill>
                <a:latin typeface="Arial" panose="020B0604020202020204" pitchFamily="34" charset="0"/>
                <a:cs typeface="Arial" panose="020B0604020202020204" pitchFamily="34" charset="0"/>
              </a:rPr>
              <a:t>HER2 (1+ vs 2+/ISH-)</a:t>
            </a:r>
          </a:p>
          <a:p>
            <a:pPr marL="365760" indent="-182880" defTabSz="609585">
              <a:spcBef>
                <a:spcPts val="600"/>
              </a:spcBef>
              <a:buClr>
                <a:srgbClr val="00B0F0"/>
              </a:buClr>
              <a:buSzPct val="130000"/>
              <a:buFont typeface="Arial" panose="020B0604020202020204" pitchFamily="34" charset="0"/>
              <a:buChar char="•"/>
              <a:defRPr/>
            </a:pPr>
            <a:r>
              <a:rPr lang="en-US" sz="1400" dirty="0">
                <a:solidFill>
                  <a:srgbClr val="14679B"/>
                </a:solidFill>
                <a:latin typeface="Arial" panose="020B0604020202020204" pitchFamily="34" charset="0"/>
                <a:cs typeface="Arial" panose="020B0604020202020204" pitchFamily="34" charset="0"/>
              </a:rPr>
              <a:t>N prior lines of chemotherapy (1 vs 2)</a:t>
            </a:r>
          </a:p>
          <a:p>
            <a:pPr marL="365760" indent="-182880" defTabSz="609585">
              <a:spcBef>
                <a:spcPts val="600"/>
              </a:spcBef>
              <a:buClr>
                <a:srgbClr val="00B0F0"/>
              </a:buClr>
              <a:buSzPct val="130000"/>
              <a:buFont typeface="Arial" panose="020B0604020202020204" pitchFamily="34" charset="0"/>
              <a:buChar char="•"/>
              <a:defRPr/>
            </a:pPr>
            <a:r>
              <a:rPr lang="en-US" sz="1400" dirty="0">
                <a:solidFill>
                  <a:srgbClr val="14679B"/>
                </a:solidFill>
                <a:latin typeface="Arial" panose="020B0604020202020204" pitchFamily="34" charset="0"/>
                <a:cs typeface="Arial" panose="020B0604020202020204" pitchFamily="34" charset="0"/>
              </a:rPr>
              <a:t>HR status (positive [with vs without previous CDK4/6i] vs negative)</a:t>
            </a:r>
          </a:p>
        </p:txBody>
      </p:sp>
      <p:cxnSp>
        <p:nvCxnSpPr>
          <p:cNvPr id="15" name="Straight Connector 14">
            <a:extLst>
              <a:ext uri="{FF2B5EF4-FFF2-40B4-BE49-F238E27FC236}">
                <a16:creationId xmlns:a16="http://schemas.microsoft.com/office/drawing/2014/main" id="{C014AD35-7F66-9B36-E71E-F1C8C9015E58}"/>
              </a:ext>
            </a:extLst>
          </p:cNvPr>
          <p:cNvCxnSpPr>
            <a:cxnSpLocks/>
          </p:cNvCxnSpPr>
          <p:nvPr/>
        </p:nvCxnSpPr>
        <p:spPr>
          <a:xfrm flipH="1" flipV="1">
            <a:off x="5237281" y="3244782"/>
            <a:ext cx="760437" cy="2416"/>
          </a:xfrm>
          <a:prstGeom prst="line">
            <a:avLst/>
          </a:prstGeom>
          <a:ln w="66675">
            <a:solidFill>
              <a:srgbClr val="00335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9A5436C-CCD6-9566-B755-2AC0D46B2447}"/>
              </a:ext>
            </a:extLst>
          </p:cNvPr>
          <p:cNvSpPr txBox="1"/>
          <p:nvPr/>
        </p:nvSpPr>
        <p:spPr>
          <a:xfrm>
            <a:off x="6204839" y="6537728"/>
            <a:ext cx="5494902" cy="276999"/>
          </a:xfrm>
          <a:prstGeom prst="rect">
            <a:avLst/>
          </a:prstGeom>
          <a:noFill/>
        </p:spPr>
        <p:txBody>
          <a:bodyPr wrap="none" rtlCol="0">
            <a:spAutoFit/>
          </a:bodyPr>
          <a:lstStyle/>
          <a:p>
            <a:pPr algn="r"/>
            <a:r>
              <a:rPr lang="en-US" sz="1200" dirty="0">
                <a:solidFill>
                  <a:srgbClr val="002060"/>
                </a:solidFill>
              </a:rPr>
              <a:t>Modi S et al. ASCO 2022, Abstract LBA3; Modi S et al. N Engl J Med 2022;387(1):9-20.</a:t>
            </a:r>
          </a:p>
        </p:txBody>
      </p:sp>
      <p:sp>
        <p:nvSpPr>
          <p:cNvPr id="7" name="Title 1">
            <a:extLst>
              <a:ext uri="{FF2B5EF4-FFF2-40B4-BE49-F238E27FC236}">
                <a16:creationId xmlns:a16="http://schemas.microsoft.com/office/drawing/2014/main" id="{8FF379C9-2528-5FE9-45E8-B75F32E4C8C7}"/>
              </a:ext>
            </a:extLst>
          </p:cNvPr>
          <p:cNvSpPr txBox="1">
            <a:spLocks/>
          </p:cNvSpPr>
          <p:nvPr/>
        </p:nvSpPr>
        <p:spPr>
          <a:xfrm>
            <a:off x="600344" y="28669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2060"/>
                </a:solidFill>
                <a:latin typeface="Arial" panose="020B0604020202020204" pitchFamily="34" charset="0"/>
                <a:cs typeface="Arial" panose="020B0604020202020204" pitchFamily="34" charset="0"/>
              </a:rPr>
              <a:t>DESTINY-Breast04: T-</a:t>
            </a:r>
            <a:r>
              <a:rPr lang="en-US" sz="3600" b="1" dirty="0" err="1">
                <a:solidFill>
                  <a:srgbClr val="002060"/>
                </a:solidFill>
                <a:latin typeface="Arial" panose="020B0604020202020204" pitchFamily="34" charset="0"/>
                <a:cs typeface="Arial" panose="020B0604020202020204" pitchFamily="34" charset="0"/>
              </a:rPr>
              <a:t>DXd</a:t>
            </a:r>
            <a:r>
              <a:rPr lang="en-US" sz="3600" b="1" dirty="0">
                <a:solidFill>
                  <a:srgbClr val="002060"/>
                </a:solidFill>
                <a:latin typeface="Arial" panose="020B0604020202020204" pitchFamily="34" charset="0"/>
                <a:cs typeface="Arial" panose="020B0604020202020204" pitchFamily="34" charset="0"/>
              </a:rPr>
              <a:t> vs Chemotherapy in HER2-low MBC After Prior Chemotherapy</a:t>
            </a:r>
          </a:p>
        </p:txBody>
      </p:sp>
      <p:sp>
        <p:nvSpPr>
          <p:cNvPr id="20" name="Rectangle 19">
            <a:extLst>
              <a:ext uri="{FF2B5EF4-FFF2-40B4-BE49-F238E27FC236}">
                <a16:creationId xmlns:a16="http://schemas.microsoft.com/office/drawing/2014/main" id="{6F7ABDE9-B798-72F9-4113-E9D4B23E3AFB}"/>
              </a:ext>
            </a:extLst>
          </p:cNvPr>
          <p:cNvSpPr/>
          <p:nvPr/>
        </p:nvSpPr>
        <p:spPr>
          <a:xfrm>
            <a:off x="7033379" y="2238406"/>
            <a:ext cx="2699200" cy="967194"/>
          </a:xfrm>
          <a:prstGeom prst="rect">
            <a:avLst/>
          </a:prstGeom>
          <a:solidFill>
            <a:srgbClr val="59B5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Arial" panose="020B0604020202020204" pitchFamily="34" charset="0"/>
                <a:cs typeface="Arial" panose="020B0604020202020204" pitchFamily="34" charset="0"/>
              </a:rPr>
              <a:t>T-</a:t>
            </a:r>
            <a:r>
              <a:rPr lang="en-US" sz="3600" b="1" dirty="0" err="1">
                <a:solidFill>
                  <a:prstClr val="white"/>
                </a:solidFill>
                <a:latin typeface="Arial" panose="020B0604020202020204" pitchFamily="34" charset="0"/>
                <a:cs typeface="Arial" panose="020B0604020202020204" pitchFamily="34" charset="0"/>
              </a:rPr>
              <a:t>DXd</a:t>
            </a:r>
            <a:endParaRPr lang="en-US" sz="3600" b="1" dirty="0">
              <a:solidFill>
                <a:prstClr val="white"/>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A2AD040B-19EC-2831-961D-1DABBE9FAFC2}"/>
              </a:ext>
            </a:extLst>
          </p:cNvPr>
          <p:cNvSpPr/>
          <p:nvPr/>
        </p:nvSpPr>
        <p:spPr>
          <a:xfrm>
            <a:off x="7033379" y="3243031"/>
            <a:ext cx="2699200" cy="165685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defRPr/>
            </a:pPr>
            <a:r>
              <a:rPr lang="en-US" sz="2800" b="1" dirty="0">
                <a:solidFill>
                  <a:schemeClr val="bg1"/>
                </a:solidFill>
                <a:latin typeface="Arial" panose="020B0604020202020204" pitchFamily="34" charset="0"/>
                <a:cs typeface="Arial" panose="020B0604020202020204" pitchFamily="34" charset="0"/>
              </a:rPr>
              <a:t>Chemotherapy</a:t>
            </a:r>
            <a:endParaRPr lang="en-US" sz="3200" b="1" dirty="0">
              <a:solidFill>
                <a:schemeClr val="bg1"/>
              </a:solidFill>
              <a:latin typeface="Arial" panose="020B0604020202020204" pitchFamily="34" charset="0"/>
              <a:cs typeface="Arial" panose="020B0604020202020204" pitchFamily="34" charset="0"/>
            </a:endParaRPr>
          </a:p>
          <a:p>
            <a:pPr algn="ctr" defTabSz="609585">
              <a:defRPr/>
            </a:pPr>
            <a:r>
              <a:rPr lang="en-US" dirty="0">
                <a:solidFill>
                  <a:schemeClr val="bg1"/>
                </a:solidFill>
                <a:latin typeface="Arial" panose="020B0604020202020204" pitchFamily="34" charset="0"/>
                <a:cs typeface="Arial" panose="020B0604020202020204" pitchFamily="34" charset="0"/>
              </a:rPr>
              <a:t>Capecitabine, </a:t>
            </a:r>
            <a:r>
              <a:rPr lang="en-US" dirty="0" err="1">
                <a:solidFill>
                  <a:schemeClr val="bg1"/>
                </a:solidFill>
                <a:latin typeface="Arial" panose="020B0604020202020204" pitchFamily="34" charset="0"/>
                <a:cs typeface="Arial" panose="020B0604020202020204" pitchFamily="34" charset="0"/>
              </a:rPr>
              <a:t>eribulin</a:t>
            </a:r>
            <a:r>
              <a:rPr lang="en-US" dirty="0">
                <a:solidFill>
                  <a:schemeClr val="bg1"/>
                </a:solidFill>
                <a:latin typeface="Arial" panose="020B0604020202020204" pitchFamily="34" charset="0"/>
                <a:cs typeface="Arial" panose="020B0604020202020204" pitchFamily="34" charset="0"/>
              </a:rPr>
              <a:t>, gemcitabine, </a:t>
            </a:r>
          </a:p>
          <a:p>
            <a:pPr algn="ctr" defTabSz="609585">
              <a:defRPr/>
            </a:pPr>
            <a:r>
              <a:rPr lang="en-US" dirty="0">
                <a:solidFill>
                  <a:schemeClr val="bg1"/>
                </a:solidFill>
                <a:latin typeface="Arial" panose="020B0604020202020204" pitchFamily="34" charset="0"/>
                <a:cs typeface="Arial" panose="020B0604020202020204" pitchFamily="34" charset="0"/>
              </a:rPr>
              <a:t>paclitaxel, or </a:t>
            </a:r>
            <a:r>
              <a:rPr lang="en-US" i="1" dirty="0">
                <a:solidFill>
                  <a:schemeClr val="bg1"/>
                </a:solidFill>
                <a:latin typeface="Arial" panose="020B0604020202020204" pitchFamily="34" charset="0"/>
                <a:cs typeface="Arial" panose="020B0604020202020204" pitchFamily="34" charset="0"/>
              </a:rPr>
              <a:t>nab</a:t>
            </a:r>
            <a:r>
              <a:rPr lang="en-US" dirty="0">
                <a:solidFill>
                  <a:schemeClr val="bg1"/>
                </a:solidFill>
                <a:latin typeface="Arial" panose="020B0604020202020204" pitchFamily="34" charset="0"/>
                <a:cs typeface="Arial" panose="020B0604020202020204" pitchFamily="34" charset="0"/>
              </a:rPr>
              <a:t>-paclitaxel</a:t>
            </a:r>
          </a:p>
        </p:txBody>
      </p:sp>
      <p:sp>
        <p:nvSpPr>
          <p:cNvPr id="22" name="Rectangle 21">
            <a:extLst>
              <a:ext uri="{FF2B5EF4-FFF2-40B4-BE49-F238E27FC236}">
                <a16:creationId xmlns:a16="http://schemas.microsoft.com/office/drawing/2014/main" id="{134485F3-E0AC-5B6A-D2B4-81B713924208}"/>
              </a:ext>
            </a:extLst>
          </p:cNvPr>
          <p:cNvSpPr/>
          <p:nvPr/>
        </p:nvSpPr>
        <p:spPr>
          <a:xfrm>
            <a:off x="991334" y="1898269"/>
            <a:ext cx="4558279" cy="3001619"/>
          </a:xfrm>
          <a:prstGeom prst="rect">
            <a:avLst/>
          </a:prstGeom>
          <a:solidFill>
            <a:srgbClr val="14679B"/>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rtlCol="0" anchor="t" anchorCtr="0"/>
          <a:lstStyle/>
          <a:p>
            <a:pPr defTabSz="609585">
              <a:defRPr/>
            </a:pPr>
            <a:r>
              <a:rPr lang="en-US" b="1" u="sng" dirty="0">
                <a:solidFill>
                  <a:prstClr val="white"/>
                </a:solidFill>
                <a:latin typeface="Arial" panose="020B0604020202020204" pitchFamily="34" charset="0"/>
                <a:cs typeface="Arial" panose="020B0604020202020204" pitchFamily="34" charset="0"/>
              </a:rPr>
              <a:t>KEY ELIGIBILITY CRITERIA</a:t>
            </a:r>
          </a:p>
          <a:p>
            <a:pPr marL="182880" defTabSz="609585">
              <a:spcBef>
                <a:spcPts val="600"/>
              </a:spcBef>
              <a:defRPr/>
            </a:pPr>
            <a:r>
              <a:rPr lang="en-US" sz="1600" b="1" dirty="0">
                <a:solidFill>
                  <a:prstClr val="white"/>
                </a:solidFill>
                <a:latin typeface="Arial" panose="020B0604020202020204" pitchFamily="34" charset="0"/>
                <a:cs typeface="Arial" panose="020B0604020202020204" pitchFamily="34" charset="0"/>
              </a:rPr>
              <a:t>Advanced or metastatic breast cancer: </a:t>
            </a:r>
          </a:p>
          <a:p>
            <a:pPr marL="519113" lvl="1" indent="-231775" defTabSz="609585">
              <a:spcBef>
                <a:spcPts val="600"/>
              </a:spcBef>
              <a:buClr>
                <a:srgbClr val="45B1E2"/>
              </a:buClr>
              <a:buFont typeface="Arial" panose="020B0604020202020204" pitchFamily="34" charset="0"/>
              <a:buChar char="•"/>
              <a:defRPr/>
            </a:pPr>
            <a:r>
              <a:rPr lang="en-US" sz="1600" dirty="0">
                <a:solidFill>
                  <a:prstClr val="white"/>
                </a:solidFill>
                <a:latin typeface="Arial" panose="020B0604020202020204" pitchFamily="34" charset="0"/>
                <a:cs typeface="Arial" panose="020B0604020202020204" pitchFamily="34" charset="0"/>
              </a:rPr>
              <a:t>≥1 prior endocrine therapy if HR+</a:t>
            </a:r>
          </a:p>
          <a:p>
            <a:pPr marL="519113" lvl="1" indent="-231775" defTabSz="609585">
              <a:spcBef>
                <a:spcPts val="600"/>
              </a:spcBef>
              <a:buClr>
                <a:srgbClr val="45B1E2"/>
              </a:buClr>
              <a:buFont typeface="Arial" panose="020B0604020202020204" pitchFamily="34" charset="0"/>
              <a:buChar char="•"/>
              <a:defRPr/>
            </a:pPr>
            <a:r>
              <a:rPr lang="en-US" sz="1600" dirty="0">
                <a:solidFill>
                  <a:prstClr val="white"/>
                </a:solidFill>
                <a:latin typeface="Arial" panose="020B0604020202020204" pitchFamily="34" charset="0"/>
                <a:cs typeface="Arial" panose="020B0604020202020204" pitchFamily="34" charset="0"/>
              </a:rPr>
              <a:t>1-2 prior chemotherapy regimens </a:t>
            </a:r>
            <a:br>
              <a:rPr lang="en-US" sz="1600" dirty="0">
                <a:solidFill>
                  <a:prstClr val="white"/>
                </a:solidFill>
                <a:latin typeface="Arial" panose="020B0604020202020204" pitchFamily="34" charset="0"/>
                <a:cs typeface="Arial" panose="020B0604020202020204" pitchFamily="34" charset="0"/>
              </a:rPr>
            </a:br>
            <a:r>
              <a:rPr lang="en-US" sz="1600" dirty="0">
                <a:solidFill>
                  <a:prstClr val="white"/>
                </a:solidFill>
                <a:latin typeface="Arial" panose="020B0604020202020204" pitchFamily="34" charset="0"/>
                <a:cs typeface="Arial" panose="020B0604020202020204" pitchFamily="34" charset="0"/>
              </a:rPr>
              <a:t>for metastatic disease or recurrence during or within 6 </a:t>
            </a:r>
            <a:r>
              <a:rPr lang="en-US" sz="1600" dirty="0" err="1">
                <a:solidFill>
                  <a:prstClr val="white"/>
                </a:solidFill>
                <a:latin typeface="Arial" panose="020B0604020202020204" pitchFamily="34" charset="0"/>
                <a:cs typeface="Arial" panose="020B0604020202020204" pitchFamily="34" charset="0"/>
              </a:rPr>
              <a:t>mo</a:t>
            </a:r>
            <a:r>
              <a:rPr lang="en-US" sz="1600" dirty="0">
                <a:solidFill>
                  <a:prstClr val="white"/>
                </a:solidFill>
                <a:latin typeface="Arial" panose="020B0604020202020204" pitchFamily="34" charset="0"/>
                <a:cs typeface="Arial" panose="020B0604020202020204" pitchFamily="34" charset="0"/>
              </a:rPr>
              <a:t> after adjuvant chemotherapy</a:t>
            </a:r>
          </a:p>
          <a:p>
            <a:pPr marL="182880" defTabSz="609585">
              <a:spcBef>
                <a:spcPts val="600"/>
              </a:spcBef>
              <a:defRPr/>
            </a:pPr>
            <a:r>
              <a:rPr lang="en-US" sz="1600" b="1" dirty="0">
                <a:solidFill>
                  <a:prstClr val="white"/>
                </a:solidFill>
                <a:latin typeface="Arial" panose="020B0604020202020204" pitchFamily="34" charset="0"/>
                <a:cs typeface="Arial" panose="020B0604020202020204" pitchFamily="34" charset="0"/>
              </a:rPr>
              <a:t>HER2 IHC 1+ or 2+/ISH- (as confirmed </a:t>
            </a:r>
            <a:br>
              <a:rPr lang="en-US" sz="1600" b="1" dirty="0">
                <a:solidFill>
                  <a:prstClr val="white"/>
                </a:solidFill>
                <a:latin typeface="Arial" panose="020B0604020202020204" pitchFamily="34" charset="0"/>
                <a:cs typeface="Arial" panose="020B0604020202020204" pitchFamily="34" charset="0"/>
              </a:rPr>
            </a:br>
            <a:r>
              <a:rPr lang="en-US" sz="1600" b="1" dirty="0">
                <a:solidFill>
                  <a:prstClr val="white"/>
                </a:solidFill>
                <a:latin typeface="Arial" panose="020B0604020202020204" pitchFamily="34" charset="0"/>
                <a:cs typeface="Arial" panose="020B0604020202020204" pitchFamily="34" charset="0"/>
              </a:rPr>
              <a:t>per central lab assessment) on archival </a:t>
            </a:r>
            <a:br>
              <a:rPr lang="en-US" sz="1600" b="1" dirty="0">
                <a:solidFill>
                  <a:prstClr val="white"/>
                </a:solidFill>
                <a:latin typeface="Arial" panose="020B0604020202020204" pitchFamily="34" charset="0"/>
                <a:cs typeface="Arial" panose="020B0604020202020204" pitchFamily="34" charset="0"/>
              </a:rPr>
            </a:br>
            <a:r>
              <a:rPr lang="en-US" sz="1600" b="1" dirty="0">
                <a:solidFill>
                  <a:prstClr val="white"/>
                </a:solidFill>
                <a:latin typeface="Arial" panose="020B0604020202020204" pitchFamily="34" charset="0"/>
                <a:cs typeface="Arial" panose="020B0604020202020204" pitchFamily="34" charset="0"/>
              </a:rPr>
              <a:t>or recent tumor biopsy</a:t>
            </a:r>
          </a:p>
        </p:txBody>
      </p:sp>
      <p:sp>
        <p:nvSpPr>
          <p:cNvPr id="4" name="Slide Number Placeholder 5">
            <a:extLst>
              <a:ext uri="{FF2B5EF4-FFF2-40B4-BE49-F238E27FC236}">
                <a16:creationId xmlns:a16="http://schemas.microsoft.com/office/drawing/2014/main" id="{C5B03B88-032D-1801-FB2B-FB0F9DB6BF68}"/>
              </a:ext>
            </a:extLst>
          </p:cNvPr>
          <p:cNvSpPr txBox="1">
            <a:spLocks/>
          </p:cNvSpPr>
          <p:nvPr/>
        </p:nvSpPr>
        <p:spPr>
          <a:xfrm>
            <a:off x="11227223" y="6375637"/>
            <a:ext cx="728870" cy="365125"/>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92FA74-D6B5-344A-BA61-FC8BFB38C071}" type="slidenum">
              <a:rPr lang="en-US" smtClean="0"/>
              <a:pPr/>
              <a:t>21</a:t>
            </a:fld>
            <a:endParaRPr lang="en-US" dirty="0"/>
          </a:p>
        </p:txBody>
      </p:sp>
      <p:grpSp>
        <p:nvGrpSpPr>
          <p:cNvPr id="8" name="Group 7">
            <a:extLst>
              <a:ext uri="{FF2B5EF4-FFF2-40B4-BE49-F238E27FC236}">
                <a16:creationId xmlns:a16="http://schemas.microsoft.com/office/drawing/2014/main" id="{344DF1D8-8BD2-773A-7B6B-A906A049155E}"/>
              </a:ext>
            </a:extLst>
          </p:cNvPr>
          <p:cNvGrpSpPr>
            <a:grpSpLocks noChangeAspect="1"/>
          </p:cNvGrpSpPr>
          <p:nvPr/>
        </p:nvGrpSpPr>
        <p:grpSpPr>
          <a:xfrm>
            <a:off x="6429150" y="2956566"/>
            <a:ext cx="501801" cy="601161"/>
            <a:chOff x="8724266" y="2362200"/>
            <a:chExt cx="381634" cy="457200"/>
          </a:xfrm>
        </p:grpSpPr>
        <p:cxnSp>
          <p:nvCxnSpPr>
            <p:cNvPr id="9" name="Straight Arrow Connector 8">
              <a:extLst>
                <a:ext uri="{FF2B5EF4-FFF2-40B4-BE49-F238E27FC236}">
                  <a16:creationId xmlns:a16="http://schemas.microsoft.com/office/drawing/2014/main" id="{545D20BD-0C08-66BF-74DF-8D60A74D1F0D}"/>
                </a:ext>
              </a:extLst>
            </p:cNvPr>
            <p:cNvCxnSpPr>
              <a:cxnSpLocks/>
            </p:cNvCxnSpPr>
            <p:nvPr/>
          </p:nvCxnSpPr>
          <p:spPr>
            <a:xfrm flipV="1">
              <a:off x="8724266" y="2362200"/>
              <a:ext cx="381634" cy="228600"/>
            </a:xfrm>
            <a:prstGeom prst="straightConnector1">
              <a:avLst/>
            </a:prstGeom>
            <a:ln w="60325" cap="rnd">
              <a:solidFill>
                <a:srgbClr val="00335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8E47606-E8AE-F4A5-C5D5-0DAF53A651BB}"/>
                </a:ext>
              </a:extLst>
            </p:cNvPr>
            <p:cNvCxnSpPr>
              <a:cxnSpLocks/>
            </p:cNvCxnSpPr>
            <p:nvPr/>
          </p:nvCxnSpPr>
          <p:spPr>
            <a:xfrm>
              <a:off x="8724266" y="2590800"/>
              <a:ext cx="381634" cy="228600"/>
            </a:xfrm>
            <a:prstGeom prst="straightConnector1">
              <a:avLst/>
            </a:prstGeom>
            <a:ln w="60325" cap="rnd">
              <a:solidFill>
                <a:srgbClr val="003352"/>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Oval 15">
            <a:extLst>
              <a:ext uri="{FF2B5EF4-FFF2-40B4-BE49-F238E27FC236}">
                <a16:creationId xmlns:a16="http://schemas.microsoft.com/office/drawing/2014/main" id="{BCCB2893-E511-03AF-B8BA-7ADCFCF7F7D4}"/>
              </a:ext>
            </a:extLst>
          </p:cNvPr>
          <p:cNvSpPr/>
          <p:nvPr/>
        </p:nvSpPr>
        <p:spPr>
          <a:xfrm>
            <a:off x="5861151" y="2944407"/>
            <a:ext cx="638591" cy="659495"/>
          </a:xfrm>
          <a:prstGeom prst="ellipse">
            <a:avLst/>
          </a:prstGeom>
          <a:solidFill>
            <a:srgbClr val="146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1600">
              <a:solidFill>
                <a:prstClr val="white"/>
              </a:solidFill>
            </a:endParaRPr>
          </a:p>
        </p:txBody>
      </p:sp>
      <p:sp>
        <p:nvSpPr>
          <p:cNvPr id="17" name="TextBox 16">
            <a:extLst>
              <a:ext uri="{FF2B5EF4-FFF2-40B4-BE49-F238E27FC236}">
                <a16:creationId xmlns:a16="http://schemas.microsoft.com/office/drawing/2014/main" id="{60E9B8A7-A2A3-C342-ECE4-7A1E64E039A7}"/>
              </a:ext>
            </a:extLst>
          </p:cNvPr>
          <p:cNvSpPr txBox="1"/>
          <p:nvPr/>
        </p:nvSpPr>
        <p:spPr>
          <a:xfrm>
            <a:off x="5929114" y="2980705"/>
            <a:ext cx="508448" cy="584775"/>
          </a:xfrm>
          <a:prstGeom prst="rect">
            <a:avLst/>
          </a:prstGeom>
          <a:noFill/>
        </p:spPr>
        <p:txBody>
          <a:bodyPr wrap="square" rtlCol="0">
            <a:spAutoFit/>
          </a:bodyPr>
          <a:lstStyle/>
          <a:p>
            <a:pPr algn="ctr" defTabSz="609585">
              <a:defRPr/>
            </a:pPr>
            <a:r>
              <a:rPr lang="en-US" sz="1600" b="1" dirty="0">
                <a:solidFill>
                  <a:prstClr val="white"/>
                </a:solidFill>
                <a:latin typeface="Arial" panose="020B0604020202020204" pitchFamily="34" charset="0"/>
                <a:cs typeface="Arial" panose="020B0604020202020204" pitchFamily="34" charset="0"/>
              </a:rPr>
              <a:t>R</a:t>
            </a:r>
            <a:br>
              <a:rPr lang="en-US" sz="1600" b="1" dirty="0">
                <a:solidFill>
                  <a:prstClr val="white"/>
                </a:solidFill>
                <a:latin typeface="Arial" panose="020B0604020202020204" pitchFamily="34" charset="0"/>
                <a:cs typeface="Arial" panose="020B0604020202020204" pitchFamily="34" charset="0"/>
              </a:rPr>
            </a:br>
            <a:r>
              <a:rPr lang="en-US" sz="1600" b="1" dirty="0">
                <a:solidFill>
                  <a:prstClr val="white"/>
                </a:solidFill>
                <a:latin typeface="Arial" panose="020B0604020202020204" pitchFamily="34" charset="0"/>
                <a:cs typeface="Arial" panose="020B0604020202020204" pitchFamily="34" charset="0"/>
              </a:rPr>
              <a:t>2:1</a:t>
            </a:r>
          </a:p>
        </p:txBody>
      </p:sp>
      <p:sp>
        <p:nvSpPr>
          <p:cNvPr id="13" name="Rectangle 12">
            <a:extLst>
              <a:ext uri="{FF2B5EF4-FFF2-40B4-BE49-F238E27FC236}">
                <a16:creationId xmlns:a16="http://schemas.microsoft.com/office/drawing/2014/main" id="{0C5EF2E4-EAC6-D7A2-3D0A-04450375B3D5}"/>
              </a:ext>
            </a:extLst>
          </p:cNvPr>
          <p:cNvSpPr/>
          <p:nvPr/>
        </p:nvSpPr>
        <p:spPr>
          <a:xfrm>
            <a:off x="1765738" y="-758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4" name="Rectangle 13">
            <a:extLst>
              <a:ext uri="{FF2B5EF4-FFF2-40B4-BE49-F238E27FC236}">
                <a16:creationId xmlns:a16="http://schemas.microsoft.com/office/drawing/2014/main" id="{5E7B2A2D-DB02-F62D-4A71-C3653CA581B7}"/>
              </a:ext>
            </a:extLst>
          </p:cNvPr>
          <p:cNvSpPr/>
          <p:nvPr/>
        </p:nvSpPr>
        <p:spPr>
          <a:xfrm>
            <a:off x="3820510" y="-57478"/>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2" name="Picture 1">
            <a:extLst>
              <a:ext uri="{FF2B5EF4-FFF2-40B4-BE49-F238E27FC236}">
                <a16:creationId xmlns:a16="http://schemas.microsoft.com/office/drawing/2014/main" id="{4802ACDA-2F13-3756-FA93-4EE3026524E5}"/>
              </a:ext>
            </a:extLst>
          </p:cNvPr>
          <p:cNvPicPr>
            <a:picLocks noChangeAspect="1"/>
          </p:cNvPicPr>
          <p:nvPr/>
        </p:nvPicPr>
        <p:blipFill rotWithShape="1">
          <a:blip r:embed="rId3"/>
          <a:srcRect l="73871" t="25783" r="2410" b="10121"/>
          <a:stretch/>
        </p:blipFill>
        <p:spPr>
          <a:xfrm>
            <a:off x="9959820" y="2584152"/>
            <a:ext cx="2063268" cy="3136166"/>
          </a:xfrm>
          <a:prstGeom prst="rect">
            <a:avLst/>
          </a:prstGeom>
          <a:ln w="19050">
            <a:solidFill>
              <a:srgbClr val="002060"/>
            </a:solidFill>
          </a:ln>
        </p:spPr>
      </p:pic>
      <p:sp>
        <p:nvSpPr>
          <p:cNvPr id="3" name="Text Placeholder 3">
            <a:extLst>
              <a:ext uri="{FF2B5EF4-FFF2-40B4-BE49-F238E27FC236}">
                <a16:creationId xmlns:a16="http://schemas.microsoft.com/office/drawing/2014/main" id="{717642A6-A82A-ABE6-DFFA-983AFF116546}"/>
              </a:ext>
            </a:extLst>
          </p:cNvPr>
          <p:cNvSpPr txBox="1">
            <a:spLocks/>
          </p:cNvSpPr>
          <p:nvPr/>
        </p:nvSpPr>
        <p:spPr>
          <a:xfrm>
            <a:off x="8513379" y="5828632"/>
            <a:ext cx="3442714" cy="391619"/>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800" kern="1200">
                <a:solidFill>
                  <a:schemeClr val="bg1">
                    <a:lumMod val="50000"/>
                  </a:schemeClr>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Arial" panose="020B0604020202020204" pitchFamily="34" charset="0"/>
              <a:buNone/>
              <a:tabLst/>
              <a:defRPr sz="1400" kern="1200">
                <a:solidFill>
                  <a:srgbClr val="272524"/>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System Font Regular"/>
              <a:buNone/>
              <a:tabLst/>
              <a:defRPr sz="1200" kern="1200">
                <a:solidFill>
                  <a:srgbClr val="272524"/>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tabLst/>
              <a:defRPr sz="1000" kern="1200">
                <a:solidFill>
                  <a:srgbClr val="272524"/>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System Font Regular"/>
              <a:buNone/>
              <a:tabLst/>
              <a:defRPr sz="1000" kern="1200">
                <a:solidFill>
                  <a:srgbClr val="272524"/>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200" dirty="0">
                <a:solidFill>
                  <a:srgbClr val="000000"/>
                </a:solidFill>
              </a:rPr>
              <a:t>Drago JZ et al. </a:t>
            </a:r>
            <a:r>
              <a:rPr lang="en-US" sz="1200" i="1" dirty="0">
                <a:solidFill>
                  <a:srgbClr val="000000"/>
                </a:solidFill>
              </a:rPr>
              <a:t>Nat Rev Clin Oncol</a:t>
            </a:r>
            <a:r>
              <a:rPr lang="en-US" sz="1200" dirty="0">
                <a:solidFill>
                  <a:srgbClr val="000000"/>
                </a:solidFill>
              </a:rPr>
              <a:t>. 2021;18(6):327-344; </a:t>
            </a:r>
            <a:r>
              <a:rPr lang="en-US" sz="1200" dirty="0" err="1">
                <a:solidFill>
                  <a:srgbClr val="000000"/>
                </a:solidFill>
              </a:rPr>
              <a:t>Schettini</a:t>
            </a:r>
            <a:r>
              <a:rPr lang="en-US" sz="1200" dirty="0">
                <a:solidFill>
                  <a:srgbClr val="000000"/>
                </a:solidFill>
              </a:rPr>
              <a:t> ESMO Breast Virtual Meeting 2020 </a:t>
            </a:r>
            <a:r>
              <a:rPr lang="en-US" sz="1200" dirty="0" err="1">
                <a:solidFill>
                  <a:srgbClr val="000000"/>
                </a:solidFill>
              </a:rPr>
              <a:t>Abstr</a:t>
            </a:r>
            <a:r>
              <a:rPr lang="en-US" sz="1200" dirty="0">
                <a:solidFill>
                  <a:srgbClr val="000000"/>
                </a:solidFill>
              </a:rPr>
              <a:t> 23P </a:t>
            </a:r>
          </a:p>
        </p:txBody>
      </p:sp>
    </p:spTree>
    <p:extLst>
      <p:ext uri="{BB962C8B-B14F-4D97-AF65-F5344CB8AC3E}">
        <p14:creationId xmlns:p14="http://schemas.microsoft.com/office/powerpoint/2010/main" val="2259600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C1F6E-D337-E07B-2D31-7CA982B6D1A8}"/>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44ED5D2F-73D3-0319-5A53-C6A081001782}"/>
              </a:ext>
            </a:extLst>
          </p:cNvPr>
          <p:cNvSpPr txBox="1"/>
          <p:nvPr/>
        </p:nvSpPr>
        <p:spPr>
          <a:xfrm>
            <a:off x="4013663" y="6537728"/>
            <a:ext cx="7686078" cy="276999"/>
          </a:xfrm>
          <a:prstGeom prst="rect">
            <a:avLst/>
          </a:prstGeom>
          <a:noFill/>
        </p:spPr>
        <p:txBody>
          <a:bodyPr wrap="none" rtlCol="0">
            <a:spAutoFit/>
          </a:bodyPr>
          <a:lstStyle/>
          <a:p>
            <a:pPr algn="r"/>
            <a:r>
              <a:rPr lang="en-US" sz="1200" dirty="0">
                <a:solidFill>
                  <a:srgbClr val="002060"/>
                </a:solidFill>
              </a:rPr>
              <a:t>Modi S et al. ASCO 2022, Abstract LBA3; Modi S et al. N Engl J Med 2022;387(1):9-20; Yang C. Ther Adv Med Oncol 2023.</a:t>
            </a:r>
          </a:p>
        </p:txBody>
      </p:sp>
      <p:sp>
        <p:nvSpPr>
          <p:cNvPr id="7" name="Title 1">
            <a:extLst>
              <a:ext uri="{FF2B5EF4-FFF2-40B4-BE49-F238E27FC236}">
                <a16:creationId xmlns:a16="http://schemas.microsoft.com/office/drawing/2014/main" id="{B52D6304-535F-62AA-FDA2-C6EF00499085}"/>
              </a:ext>
            </a:extLst>
          </p:cNvPr>
          <p:cNvSpPr txBox="1">
            <a:spLocks/>
          </p:cNvSpPr>
          <p:nvPr/>
        </p:nvSpPr>
        <p:spPr>
          <a:xfrm>
            <a:off x="892443" y="286695"/>
            <a:ext cx="1109939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002060"/>
                </a:solidFill>
                <a:latin typeface="Arial" panose="020B0604020202020204" pitchFamily="34" charset="0"/>
                <a:cs typeface="Arial" panose="020B0604020202020204" pitchFamily="34" charset="0"/>
              </a:rPr>
              <a:t>DB04: Results in the TNBC (HER2 low) cohort </a:t>
            </a:r>
          </a:p>
        </p:txBody>
      </p:sp>
      <p:sp>
        <p:nvSpPr>
          <p:cNvPr id="4" name="Slide Number Placeholder 5">
            <a:extLst>
              <a:ext uri="{FF2B5EF4-FFF2-40B4-BE49-F238E27FC236}">
                <a16:creationId xmlns:a16="http://schemas.microsoft.com/office/drawing/2014/main" id="{A059A227-CA9A-DCCB-1D57-AACDE363E3FC}"/>
              </a:ext>
            </a:extLst>
          </p:cNvPr>
          <p:cNvSpPr txBox="1">
            <a:spLocks/>
          </p:cNvSpPr>
          <p:nvPr/>
        </p:nvSpPr>
        <p:spPr>
          <a:xfrm>
            <a:off x="11227223" y="6375637"/>
            <a:ext cx="728870" cy="365125"/>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92FA74-D6B5-344A-BA61-FC8BFB38C071}" type="slidenum">
              <a:rPr lang="en-US" smtClean="0"/>
              <a:pPr/>
              <a:t>22</a:t>
            </a:fld>
            <a:endParaRPr lang="en-US" dirty="0"/>
          </a:p>
        </p:txBody>
      </p:sp>
      <p:sp>
        <p:nvSpPr>
          <p:cNvPr id="13" name="Rectangle 12">
            <a:extLst>
              <a:ext uri="{FF2B5EF4-FFF2-40B4-BE49-F238E27FC236}">
                <a16:creationId xmlns:a16="http://schemas.microsoft.com/office/drawing/2014/main" id="{D3044FC5-ED5E-56B8-6502-2F3C30C580DF}"/>
              </a:ext>
            </a:extLst>
          </p:cNvPr>
          <p:cNvSpPr/>
          <p:nvPr/>
        </p:nvSpPr>
        <p:spPr>
          <a:xfrm>
            <a:off x="1765738" y="-8908"/>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4" name="Rectangle 13">
            <a:extLst>
              <a:ext uri="{FF2B5EF4-FFF2-40B4-BE49-F238E27FC236}">
                <a16:creationId xmlns:a16="http://schemas.microsoft.com/office/drawing/2014/main" id="{34729BE9-A589-5C8E-D019-20CA5349C6A9}"/>
              </a:ext>
            </a:extLst>
          </p:cNvPr>
          <p:cNvSpPr/>
          <p:nvPr/>
        </p:nvSpPr>
        <p:spPr>
          <a:xfrm>
            <a:off x="3820510" y="-57478"/>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3" name="Picture 2" descr="A collage of graphs and charts&#10;&#10;AI-generated content may be incorrect.">
            <a:extLst>
              <a:ext uri="{FF2B5EF4-FFF2-40B4-BE49-F238E27FC236}">
                <a16:creationId xmlns:a16="http://schemas.microsoft.com/office/drawing/2014/main" id="{D2BD7CBD-57A0-E9F3-883C-D141F1EA53C0}"/>
              </a:ext>
            </a:extLst>
          </p:cNvPr>
          <p:cNvPicPr>
            <a:picLocks noChangeAspect="1"/>
          </p:cNvPicPr>
          <p:nvPr/>
        </p:nvPicPr>
        <p:blipFill>
          <a:blip r:embed="rId3"/>
          <a:srcRect t="49567"/>
          <a:stretch>
            <a:fillRect/>
          </a:stretch>
        </p:blipFill>
        <p:spPr>
          <a:xfrm>
            <a:off x="1177683" y="1774349"/>
            <a:ext cx="9618480" cy="3837847"/>
          </a:xfrm>
          <a:prstGeom prst="rect">
            <a:avLst/>
          </a:prstGeom>
        </p:spPr>
      </p:pic>
    </p:spTree>
    <p:extLst>
      <p:ext uri="{BB962C8B-B14F-4D97-AF65-F5344CB8AC3E}">
        <p14:creationId xmlns:p14="http://schemas.microsoft.com/office/powerpoint/2010/main" val="2291032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2DB7A-7980-26E8-3FCE-7E4FAF8E12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41BECC-2419-B2CD-0437-D834FB9C40C7}"/>
              </a:ext>
            </a:extLst>
          </p:cNvPr>
          <p:cNvSpPr>
            <a:spLocks noGrp="1"/>
          </p:cNvSpPr>
          <p:nvPr>
            <p:ph type="title"/>
          </p:nvPr>
        </p:nvSpPr>
        <p:spPr>
          <a:xfrm>
            <a:off x="2437061" y="2571753"/>
            <a:ext cx="7317879" cy="322956"/>
          </a:xfrm>
        </p:spPr>
        <p:txBody>
          <a:bodyPr/>
          <a:lstStyle/>
          <a:p>
            <a:r>
              <a:rPr lang="en-US" sz="656" dirty="0">
                <a:latin typeface="Arial" charset="0"/>
                <a:ea typeface="+mn-ea"/>
                <a:cs typeface="+mn-cs"/>
              </a:rPr>
              <a:t>Slide 16</a:t>
            </a:r>
          </a:p>
        </p:txBody>
      </p:sp>
      <p:pic>
        <p:nvPicPr>
          <p:cNvPr id="1026" name="Picture 2">
            <a:extLst>
              <a:ext uri="{FF2B5EF4-FFF2-40B4-BE49-F238E27FC236}">
                <a16:creationId xmlns:a16="http://schemas.microsoft.com/office/drawing/2014/main" id="{2D570699-5E05-E897-7C1E-18E93DF2D6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769" b="17029"/>
          <a:stretch>
            <a:fillRect/>
          </a:stretch>
        </p:blipFill>
        <p:spPr bwMode="auto">
          <a:xfrm>
            <a:off x="374848" y="1498600"/>
            <a:ext cx="11413764" cy="463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86104000-722B-02C0-FD97-6B79E9BE851B}"/>
              </a:ext>
            </a:extLst>
          </p:cNvPr>
          <p:cNvSpPr/>
          <p:nvPr/>
        </p:nvSpPr>
        <p:spPr>
          <a:xfrm>
            <a:off x="1791138" y="-8908"/>
            <a:ext cx="1902372" cy="389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6" name="Rectangle 5">
            <a:extLst>
              <a:ext uri="{FF2B5EF4-FFF2-40B4-BE49-F238E27FC236}">
                <a16:creationId xmlns:a16="http://schemas.microsoft.com/office/drawing/2014/main" id="{0876EBF2-3D78-F673-04FC-B6275A3DDFA5}"/>
              </a:ext>
            </a:extLst>
          </p:cNvPr>
          <p:cNvSpPr/>
          <p:nvPr/>
        </p:nvSpPr>
        <p:spPr>
          <a:xfrm>
            <a:off x="3820510" y="-57478"/>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TextBox 7">
            <a:extLst>
              <a:ext uri="{FF2B5EF4-FFF2-40B4-BE49-F238E27FC236}">
                <a16:creationId xmlns:a16="http://schemas.microsoft.com/office/drawing/2014/main" id="{FE77CE22-C570-C266-EE88-E0E695812739}"/>
              </a:ext>
            </a:extLst>
          </p:cNvPr>
          <p:cNvSpPr txBox="1"/>
          <p:nvPr/>
        </p:nvSpPr>
        <p:spPr>
          <a:xfrm>
            <a:off x="6204839" y="6537728"/>
            <a:ext cx="5494902" cy="276999"/>
          </a:xfrm>
          <a:prstGeom prst="rect">
            <a:avLst/>
          </a:prstGeom>
          <a:noFill/>
        </p:spPr>
        <p:txBody>
          <a:bodyPr wrap="none" rtlCol="0">
            <a:spAutoFit/>
          </a:bodyPr>
          <a:lstStyle/>
          <a:p>
            <a:pPr algn="r"/>
            <a:r>
              <a:rPr lang="en-US" sz="1200" dirty="0">
                <a:solidFill>
                  <a:srgbClr val="002060"/>
                </a:solidFill>
              </a:rPr>
              <a:t>Modi S et al. ASCO 2022, Abstract LBA3; Modi S et al. N Engl J Med 2022;387(1):9-20.</a:t>
            </a:r>
          </a:p>
        </p:txBody>
      </p:sp>
      <p:sp>
        <p:nvSpPr>
          <p:cNvPr id="9" name="Title 1">
            <a:extLst>
              <a:ext uri="{FF2B5EF4-FFF2-40B4-BE49-F238E27FC236}">
                <a16:creationId xmlns:a16="http://schemas.microsoft.com/office/drawing/2014/main" id="{2B6E5A82-C473-DDEB-9023-45688C457B81}"/>
              </a:ext>
            </a:extLst>
          </p:cNvPr>
          <p:cNvSpPr txBox="1">
            <a:spLocks/>
          </p:cNvSpPr>
          <p:nvPr/>
        </p:nvSpPr>
        <p:spPr>
          <a:xfrm>
            <a:off x="600343" y="286695"/>
            <a:ext cx="1109939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002060"/>
                </a:solidFill>
                <a:latin typeface="Arial" panose="020B0604020202020204" pitchFamily="34" charset="0"/>
                <a:cs typeface="Arial" panose="020B0604020202020204" pitchFamily="34" charset="0"/>
              </a:rPr>
              <a:t>DB04: Drug-Related TEAEs in ≥20% of Patients </a:t>
            </a:r>
          </a:p>
        </p:txBody>
      </p:sp>
    </p:spTree>
    <p:extLst>
      <p:ext uri="{BB962C8B-B14F-4D97-AF65-F5344CB8AC3E}">
        <p14:creationId xmlns:p14="http://schemas.microsoft.com/office/powerpoint/2010/main" val="35859618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9063B-F383-42BF-36A8-8572ECFA39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CC4CC0-C7D5-1D58-9797-5F7ACD1EDDA4}"/>
              </a:ext>
            </a:extLst>
          </p:cNvPr>
          <p:cNvSpPr>
            <a:spLocks noGrp="1"/>
          </p:cNvSpPr>
          <p:nvPr>
            <p:ph type="title"/>
          </p:nvPr>
        </p:nvSpPr>
        <p:spPr>
          <a:xfrm>
            <a:off x="890017" y="532111"/>
            <a:ext cx="10030968" cy="819958"/>
          </a:xfrm>
        </p:spPr>
        <p:txBody>
          <a:bodyPr>
            <a:noAutofit/>
          </a:bodyPr>
          <a:lstStyle/>
          <a:p>
            <a:r>
              <a:rPr lang="en-US" sz="3800" dirty="0">
                <a:solidFill>
                  <a:srgbClr val="002060"/>
                </a:solidFill>
              </a:rPr>
              <a:t>DB04: Adverse Events of Special Interest</a:t>
            </a:r>
          </a:p>
        </p:txBody>
      </p:sp>
      <p:graphicFrame>
        <p:nvGraphicFramePr>
          <p:cNvPr id="4" name="Table 4">
            <a:extLst>
              <a:ext uri="{FF2B5EF4-FFF2-40B4-BE49-F238E27FC236}">
                <a16:creationId xmlns:a16="http://schemas.microsoft.com/office/drawing/2014/main" id="{D1F7F672-0137-ED28-6E31-5692AE46F434}"/>
              </a:ext>
            </a:extLst>
          </p:cNvPr>
          <p:cNvGraphicFramePr>
            <a:graphicFrameLocks noGrp="1"/>
          </p:cNvGraphicFramePr>
          <p:nvPr/>
        </p:nvGraphicFramePr>
        <p:xfrm>
          <a:off x="2072639" y="1933605"/>
          <a:ext cx="7051550" cy="3195320"/>
        </p:xfrm>
        <a:graphic>
          <a:graphicData uri="http://schemas.openxmlformats.org/drawingml/2006/table">
            <a:tbl>
              <a:tblPr firstRow="1" bandRow="1">
                <a:tableStyleId>{5940675A-B579-460E-94D1-54222C63F5DA}</a:tableStyleId>
              </a:tblPr>
              <a:tblGrid>
                <a:gridCol w="3829050">
                  <a:extLst>
                    <a:ext uri="{9D8B030D-6E8A-4147-A177-3AD203B41FA5}">
                      <a16:colId xmlns:a16="http://schemas.microsoft.com/office/drawing/2014/main" val="197323980"/>
                    </a:ext>
                  </a:extLst>
                </a:gridCol>
                <a:gridCol w="1552575">
                  <a:extLst>
                    <a:ext uri="{9D8B030D-6E8A-4147-A177-3AD203B41FA5}">
                      <a16:colId xmlns:a16="http://schemas.microsoft.com/office/drawing/2014/main" val="3630624800"/>
                    </a:ext>
                  </a:extLst>
                </a:gridCol>
                <a:gridCol w="1669925">
                  <a:extLst>
                    <a:ext uri="{9D8B030D-6E8A-4147-A177-3AD203B41FA5}">
                      <a16:colId xmlns:a16="http://schemas.microsoft.com/office/drawing/2014/main" val="3569978151"/>
                    </a:ext>
                  </a:extLst>
                </a:gridCol>
              </a:tblGrid>
              <a:tr h="370840">
                <a:tc>
                  <a:txBody>
                    <a:bodyPr/>
                    <a:lstStyle/>
                    <a:p>
                      <a:endParaRPr lang="en-US" sz="1400" b="1" dirty="0">
                        <a:solidFill>
                          <a:srgbClr val="002060"/>
                        </a:solidFill>
                        <a:latin typeface="Arial" panose="020B0604020202020204" pitchFamily="34" charset="0"/>
                        <a:cs typeface="Arial" panose="020B0604020202020204" pitchFamily="34" charset="0"/>
                      </a:endParaRPr>
                    </a:p>
                    <a:p>
                      <a:r>
                        <a:rPr lang="en-US" sz="1400" b="1" dirty="0">
                          <a:solidFill>
                            <a:srgbClr val="002060"/>
                          </a:solidFill>
                          <a:latin typeface="Arial" panose="020B0604020202020204" pitchFamily="34" charset="0"/>
                          <a:cs typeface="Arial" panose="020B0604020202020204" pitchFamily="34" charset="0"/>
                        </a:rPr>
                        <a:t>AESI</a:t>
                      </a:r>
                    </a:p>
                  </a:txBody>
                  <a:tcPr/>
                </a:tc>
                <a:tc>
                  <a:txBody>
                    <a:bodyPr/>
                    <a:lstStyle/>
                    <a:p>
                      <a:pPr algn="ctr"/>
                      <a:r>
                        <a:rPr lang="en-US" sz="1400" b="1" dirty="0">
                          <a:solidFill>
                            <a:schemeClr val="bg1"/>
                          </a:solidFill>
                          <a:latin typeface="Arial" panose="020B0604020202020204" pitchFamily="34" charset="0"/>
                          <a:cs typeface="Arial" panose="020B0604020202020204" pitchFamily="34" charset="0"/>
                        </a:rPr>
                        <a:t>Trastuzumab Deruxtecan</a:t>
                      </a:r>
                    </a:p>
                  </a:txBody>
                  <a:tcPr>
                    <a:solidFill>
                      <a:srgbClr val="0088CC"/>
                    </a:solidFill>
                  </a:tcPr>
                </a:tc>
                <a:tc>
                  <a:txBody>
                    <a:bodyPr/>
                    <a:lstStyle/>
                    <a:p>
                      <a:pPr algn="ctr"/>
                      <a:r>
                        <a:rPr lang="en-US" sz="1400" b="1" dirty="0">
                          <a:solidFill>
                            <a:schemeClr val="bg1"/>
                          </a:solidFill>
                          <a:latin typeface="Arial" panose="020B0604020202020204" pitchFamily="34" charset="0"/>
                          <a:cs typeface="Arial" panose="020B0604020202020204" pitchFamily="34" charset="0"/>
                        </a:rPr>
                        <a:t>Treatment of Physician Choice</a:t>
                      </a:r>
                    </a:p>
                  </a:txBody>
                  <a:tcPr>
                    <a:solidFill>
                      <a:srgbClr val="002060"/>
                    </a:solidFill>
                  </a:tcPr>
                </a:tc>
                <a:extLst>
                  <a:ext uri="{0D108BD9-81ED-4DB2-BD59-A6C34878D82A}">
                    <a16:rowId xmlns:a16="http://schemas.microsoft.com/office/drawing/2014/main" val="3284264463"/>
                  </a:ext>
                </a:extLst>
              </a:tr>
              <a:tr h="0">
                <a:tc>
                  <a:txBody>
                    <a:bodyPr/>
                    <a:lstStyle/>
                    <a:p>
                      <a:endParaRPr lang="en-US" sz="1400" b="0" dirty="0">
                        <a:latin typeface="Arial" panose="020B0604020202020204" pitchFamily="34" charset="0"/>
                        <a:cs typeface="Arial" panose="020B0604020202020204" pitchFamily="34" charset="0"/>
                      </a:endParaRPr>
                    </a:p>
                  </a:txBody>
                  <a:tcPr/>
                </a:tc>
                <a:tc>
                  <a:txBody>
                    <a:bodyPr/>
                    <a:lstStyle/>
                    <a:p>
                      <a:pPr algn="ctr"/>
                      <a:r>
                        <a:rPr lang="en-US" sz="1400" b="1" dirty="0">
                          <a:solidFill>
                            <a:srgbClr val="002060"/>
                          </a:solidFill>
                          <a:latin typeface="Arial" panose="020B0604020202020204" pitchFamily="34" charset="0"/>
                          <a:cs typeface="Arial" panose="020B0604020202020204" pitchFamily="34" charset="0"/>
                        </a:rPr>
                        <a:t>n=373</a:t>
                      </a:r>
                    </a:p>
                  </a:txBody>
                  <a:tcPr/>
                </a:tc>
                <a:tc>
                  <a:txBody>
                    <a:bodyPr/>
                    <a:lstStyle/>
                    <a:p>
                      <a:pPr algn="ctr"/>
                      <a:r>
                        <a:rPr lang="en-US" sz="1400" b="1" dirty="0">
                          <a:solidFill>
                            <a:srgbClr val="002060"/>
                          </a:solidFill>
                          <a:latin typeface="Arial" panose="020B0604020202020204" pitchFamily="34" charset="0"/>
                          <a:cs typeface="Arial" panose="020B0604020202020204" pitchFamily="34" charset="0"/>
                        </a:rPr>
                        <a:t>n=184</a:t>
                      </a:r>
                    </a:p>
                  </a:txBody>
                  <a:tcPr/>
                </a:tc>
                <a:extLst>
                  <a:ext uri="{0D108BD9-81ED-4DB2-BD59-A6C34878D82A}">
                    <a16:rowId xmlns:a16="http://schemas.microsoft.com/office/drawing/2014/main" val="2411469532"/>
                  </a:ext>
                </a:extLst>
              </a:tr>
              <a:tr h="370840">
                <a:tc>
                  <a:txBody>
                    <a:bodyPr/>
                    <a:lstStyle/>
                    <a:p>
                      <a:r>
                        <a:rPr lang="en-US" sz="1400" b="0" dirty="0">
                          <a:latin typeface="Arial" panose="020B0604020202020204" pitchFamily="34" charset="0"/>
                          <a:cs typeface="Arial" panose="020B0604020202020204" pitchFamily="34" charset="0"/>
                        </a:rPr>
                        <a:t>Grade </a:t>
                      </a:r>
                      <a:r>
                        <a:rPr lang="en-US" sz="1400" b="0" u="sng" dirty="0">
                          <a:latin typeface="Arial" panose="020B0604020202020204" pitchFamily="34" charset="0"/>
                          <a:cs typeface="Arial" panose="020B0604020202020204" pitchFamily="34" charset="0"/>
                        </a:rPr>
                        <a:t>&gt;</a:t>
                      </a:r>
                      <a:r>
                        <a:rPr lang="en-US" sz="1400" b="0" dirty="0">
                          <a:latin typeface="Arial" panose="020B0604020202020204" pitchFamily="34" charset="0"/>
                          <a:cs typeface="Arial" panose="020B0604020202020204" pitchFamily="34" charset="0"/>
                        </a:rPr>
                        <a:t>3 Adverse Events, Total % </a:t>
                      </a:r>
                    </a:p>
                  </a:txBody>
                  <a:tcPr/>
                </a:tc>
                <a:tc>
                  <a:txBody>
                    <a:bodyPr/>
                    <a:lstStyle/>
                    <a:p>
                      <a:pPr algn="ctr"/>
                      <a:r>
                        <a:rPr lang="en-US" sz="1400" b="0" dirty="0">
                          <a:latin typeface="Arial" panose="020B0604020202020204" pitchFamily="34" charset="0"/>
                          <a:cs typeface="Arial" panose="020B0604020202020204" pitchFamily="34" charset="0"/>
                        </a:rPr>
                        <a:t>54.4%</a:t>
                      </a:r>
                    </a:p>
                  </a:txBody>
                  <a:tcPr/>
                </a:tc>
                <a:tc>
                  <a:txBody>
                    <a:bodyPr/>
                    <a:lstStyle/>
                    <a:p>
                      <a:pPr algn="ctr"/>
                      <a:r>
                        <a:rPr lang="en-US" sz="1400" b="0" dirty="0">
                          <a:latin typeface="Arial" panose="020B0604020202020204" pitchFamily="34" charset="0"/>
                          <a:cs typeface="Arial" panose="020B0604020202020204" pitchFamily="34" charset="0"/>
                        </a:rPr>
                        <a:t>67.4%</a:t>
                      </a:r>
                    </a:p>
                  </a:txBody>
                  <a:tcPr/>
                </a:tc>
                <a:extLst>
                  <a:ext uri="{0D108BD9-81ED-4DB2-BD59-A6C34878D82A}">
                    <a16:rowId xmlns:a16="http://schemas.microsoft.com/office/drawing/2014/main" val="3486195314"/>
                  </a:ext>
                </a:extLst>
              </a:tr>
              <a:tr h="370840">
                <a:tc>
                  <a:txBody>
                    <a:bodyPr/>
                    <a:lstStyle/>
                    <a:p>
                      <a:r>
                        <a:rPr lang="en-US" sz="1400" b="1" dirty="0">
                          <a:solidFill>
                            <a:schemeClr val="bg1"/>
                          </a:solidFill>
                          <a:latin typeface="Arial" panose="020B0604020202020204" pitchFamily="34" charset="0"/>
                          <a:cs typeface="Arial" panose="020B0604020202020204" pitchFamily="34" charset="0"/>
                        </a:rPr>
                        <a:t>All-Grade</a:t>
                      </a:r>
                    </a:p>
                  </a:txBody>
                  <a:tcPr>
                    <a:solidFill>
                      <a:srgbClr val="002060"/>
                    </a:solidFill>
                  </a:tcPr>
                </a:tc>
                <a:tc>
                  <a:txBody>
                    <a:bodyPr/>
                    <a:lstStyle/>
                    <a:p>
                      <a:pPr algn="ctr"/>
                      <a:endParaRPr lang="en-US" sz="1400" b="1" dirty="0">
                        <a:solidFill>
                          <a:schemeClr val="bg1"/>
                        </a:solidFill>
                        <a:latin typeface="Arial" panose="020B0604020202020204" pitchFamily="34" charset="0"/>
                        <a:cs typeface="Arial" panose="020B0604020202020204" pitchFamily="34" charset="0"/>
                      </a:endParaRPr>
                    </a:p>
                  </a:txBody>
                  <a:tcPr>
                    <a:solidFill>
                      <a:srgbClr val="002060"/>
                    </a:solidFill>
                  </a:tcPr>
                </a:tc>
                <a:tc>
                  <a:txBody>
                    <a:bodyPr/>
                    <a:lstStyle/>
                    <a:p>
                      <a:pPr algn="ctr"/>
                      <a:endParaRPr lang="en-US" sz="1400" b="1" dirty="0">
                        <a:solidFill>
                          <a:schemeClr val="bg1"/>
                        </a:solidFill>
                        <a:latin typeface="Arial" panose="020B0604020202020204" pitchFamily="34" charset="0"/>
                        <a:cs typeface="Arial" panose="020B0604020202020204" pitchFamily="34" charset="0"/>
                      </a:endParaRPr>
                    </a:p>
                  </a:txBody>
                  <a:tcPr>
                    <a:solidFill>
                      <a:srgbClr val="002060"/>
                    </a:solidFill>
                  </a:tcPr>
                </a:tc>
                <a:extLst>
                  <a:ext uri="{0D108BD9-81ED-4DB2-BD59-A6C34878D82A}">
                    <a16:rowId xmlns:a16="http://schemas.microsoft.com/office/drawing/2014/main" val="1193122273"/>
                  </a:ext>
                </a:extLst>
              </a:tr>
              <a:tr h="370840">
                <a:tc>
                  <a:txBody>
                    <a:bodyPr/>
                    <a:lstStyle/>
                    <a:p>
                      <a:pPr marL="0" marR="0" lvl="0" indent="0" algn="l" defTabSz="914264"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Nausea</a:t>
                      </a:r>
                    </a:p>
                  </a:txBody>
                  <a:tcPr/>
                </a:tc>
                <a:tc>
                  <a:txBody>
                    <a:bodyPr/>
                    <a:lstStyle/>
                    <a:p>
                      <a:pPr algn="ctr"/>
                      <a:r>
                        <a:rPr lang="en-US" sz="1400" b="0" dirty="0">
                          <a:latin typeface="Arial" panose="020B0604020202020204" pitchFamily="34" charset="0"/>
                          <a:cs typeface="Arial" panose="020B0604020202020204" pitchFamily="34" charset="0"/>
                        </a:rPr>
                        <a:t>76.0%</a:t>
                      </a:r>
                    </a:p>
                  </a:txBody>
                  <a:tcPr/>
                </a:tc>
                <a:tc>
                  <a:txBody>
                    <a:bodyPr/>
                    <a:lstStyle/>
                    <a:p>
                      <a:pPr algn="ctr"/>
                      <a:r>
                        <a:rPr lang="en-US" sz="1400" b="0" dirty="0">
                          <a:latin typeface="Arial" panose="020B0604020202020204" pitchFamily="34" charset="0"/>
                          <a:cs typeface="Arial" panose="020B0604020202020204" pitchFamily="34" charset="0"/>
                        </a:rPr>
                        <a:t>30.2%</a:t>
                      </a:r>
                    </a:p>
                  </a:txBody>
                  <a:tcPr/>
                </a:tc>
                <a:extLst>
                  <a:ext uri="{0D108BD9-81ED-4DB2-BD59-A6C34878D82A}">
                    <a16:rowId xmlns:a16="http://schemas.microsoft.com/office/drawing/2014/main" val="2330587368"/>
                  </a:ext>
                </a:extLst>
              </a:tr>
              <a:tr h="370840">
                <a:tc>
                  <a:txBody>
                    <a:bodyPr/>
                    <a:lstStyle/>
                    <a:p>
                      <a:r>
                        <a:rPr lang="en-US" sz="1400" b="0" dirty="0">
                          <a:latin typeface="Arial" panose="020B0604020202020204" pitchFamily="34" charset="0"/>
                          <a:cs typeface="Arial" panose="020B0604020202020204" pitchFamily="34" charset="0"/>
                        </a:rPr>
                        <a:t>Vomiting </a:t>
                      </a:r>
                    </a:p>
                  </a:txBody>
                  <a:tcPr/>
                </a:tc>
                <a:tc>
                  <a:txBody>
                    <a:bodyPr/>
                    <a:lstStyle/>
                    <a:p>
                      <a:pPr algn="ctr"/>
                      <a:r>
                        <a:rPr lang="en-US" sz="1400" b="0" dirty="0">
                          <a:latin typeface="Arial" panose="020B0604020202020204" pitchFamily="34" charset="0"/>
                          <a:cs typeface="Arial" panose="020B0604020202020204" pitchFamily="34" charset="0"/>
                        </a:rPr>
                        <a:t>40.7%</a:t>
                      </a:r>
                    </a:p>
                  </a:txBody>
                  <a:tcPr/>
                </a:tc>
                <a:tc>
                  <a:txBody>
                    <a:bodyPr/>
                    <a:lstStyle/>
                    <a:p>
                      <a:pPr algn="ctr"/>
                      <a:r>
                        <a:rPr lang="en-US" sz="1400" b="0" dirty="0">
                          <a:latin typeface="Arial" panose="020B0604020202020204" pitchFamily="34" charset="0"/>
                          <a:cs typeface="Arial" panose="020B0604020202020204" pitchFamily="34" charset="0"/>
                        </a:rPr>
                        <a:t>13.4%</a:t>
                      </a:r>
                    </a:p>
                  </a:txBody>
                  <a:tcPr/>
                </a:tc>
                <a:extLst>
                  <a:ext uri="{0D108BD9-81ED-4DB2-BD59-A6C34878D82A}">
                    <a16:rowId xmlns:a16="http://schemas.microsoft.com/office/drawing/2014/main" val="2711291358"/>
                  </a:ext>
                </a:extLst>
              </a:tr>
              <a:tr h="370840">
                <a:tc>
                  <a:txBody>
                    <a:bodyPr/>
                    <a:lstStyle/>
                    <a:p>
                      <a:r>
                        <a:rPr lang="en-US" sz="1400" b="0" dirty="0">
                          <a:latin typeface="Arial" panose="020B0604020202020204" pitchFamily="34" charset="0"/>
                          <a:cs typeface="Arial" panose="020B0604020202020204" pitchFamily="34" charset="0"/>
                        </a:rPr>
                        <a:t>Decreased Neutrophil Count</a:t>
                      </a:r>
                    </a:p>
                  </a:txBody>
                  <a:tcPr/>
                </a:tc>
                <a:tc>
                  <a:txBody>
                    <a:bodyPr/>
                    <a:lstStyle/>
                    <a:p>
                      <a:pPr algn="ctr"/>
                      <a:r>
                        <a:rPr lang="en-US" sz="1400" b="0" dirty="0">
                          <a:latin typeface="Arial" panose="020B0604020202020204" pitchFamily="34" charset="0"/>
                          <a:cs typeface="Arial" panose="020B0604020202020204" pitchFamily="34" charset="0"/>
                        </a:rPr>
                        <a:t>22.1%</a:t>
                      </a:r>
                    </a:p>
                  </a:txBody>
                  <a:tcPr/>
                </a:tc>
                <a:tc>
                  <a:txBody>
                    <a:bodyPr/>
                    <a:lstStyle/>
                    <a:p>
                      <a:pPr algn="ctr"/>
                      <a:r>
                        <a:rPr lang="en-US" sz="1400" b="0" dirty="0">
                          <a:latin typeface="Arial" panose="020B0604020202020204" pitchFamily="34" charset="0"/>
                          <a:cs typeface="Arial" panose="020B0604020202020204" pitchFamily="34" charset="0"/>
                        </a:rPr>
                        <a:t>36.0%</a:t>
                      </a:r>
                    </a:p>
                  </a:txBody>
                  <a:tcPr/>
                </a:tc>
                <a:extLst>
                  <a:ext uri="{0D108BD9-81ED-4DB2-BD59-A6C34878D82A}">
                    <a16:rowId xmlns:a16="http://schemas.microsoft.com/office/drawing/2014/main" val="2285833318"/>
                  </a:ext>
                </a:extLst>
              </a:tr>
              <a:tr h="370840">
                <a:tc>
                  <a:txBody>
                    <a:bodyPr/>
                    <a:lstStyle/>
                    <a:p>
                      <a:r>
                        <a:rPr lang="en-US" sz="1400" b="0" dirty="0">
                          <a:latin typeface="Arial" panose="020B0604020202020204" pitchFamily="34" charset="0"/>
                          <a:cs typeface="Arial" panose="020B0604020202020204" pitchFamily="34" charset="0"/>
                        </a:rPr>
                        <a:t>ILD or Pneumonitis, n (%):</a:t>
                      </a:r>
                    </a:p>
                    <a:p>
                      <a:r>
                        <a:rPr lang="en-US" sz="1400" b="0" dirty="0">
                          <a:latin typeface="Arial" panose="020B0604020202020204" pitchFamily="34" charset="0"/>
                          <a:cs typeface="Arial" panose="020B0604020202020204" pitchFamily="34" charset="0"/>
                        </a:rPr>
                        <a:t>Primary Data Cutoff: 01.11.2022</a:t>
                      </a:r>
                    </a:p>
                  </a:txBody>
                  <a:tcPr/>
                </a:tc>
                <a:tc>
                  <a:txBody>
                    <a:bodyPr/>
                    <a:lstStyle/>
                    <a:p>
                      <a:pPr algn="ctr"/>
                      <a:endParaRPr lang="en-US" sz="1400" b="0" dirty="0">
                        <a:latin typeface="Arial" panose="020B0604020202020204" pitchFamily="34" charset="0"/>
                        <a:cs typeface="Arial" panose="020B0604020202020204" pitchFamily="34" charset="0"/>
                      </a:endParaRPr>
                    </a:p>
                    <a:p>
                      <a:pPr algn="ctr"/>
                      <a:r>
                        <a:rPr lang="en-US" sz="1400" b="0" dirty="0">
                          <a:latin typeface="Arial" panose="020B0604020202020204" pitchFamily="34" charset="0"/>
                          <a:cs typeface="Arial" panose="020B0604020202020204" pitchFamily="34" charset="0"/>
                        </a:rPr>
                        <a:t>45 (12.1%)</a:t>
                      </a:r>
                    </a:p>
                  </a:txBody>
                  <a:tcPr/>
                </a:tc>
                <a:tc>
                  <a:txBody>
                    <a:bodyPr/>
                    <a:lstStyle/>
                    <a:p>
                      <a:pPr algn="ctr"/>
                      <a:endParaRPr lang="en-US" sz="1400" b="0" dirty="0">
                        <a:latin typeface="Arial" panose="020B0604020202020204" pitchFamily="34" charset="0"/>
                        <a:cs typeface="Arial" panose="020B0604020202020204" pitchFamily="34" charset="0"/>
                      </a:endParaRPr>
                    </a:p>
                    <a:p>
                      <a:pPr algn="ctr"/>
                      <a:r>
                        <a:rPr lang="en-US" sz="1400" b="0" dirty="0">
                          <a:latin typeface="Arial" panose="020B0604020202020204" pitchFamily="34" charset="0"/>
                          <a:cs typeface="Arial" panose="020B0604020202020204" pitchFamily="34" charset="0"/>
                        </a:rPr>
                        <a:t>1 (0.6%)</a:t>
                      </a:r>
                    </a:p>
                  </a:txBody>
                  <a:tcPr/>
                </a:tc>
                <a:extLst>
                  <a:ext uri="{0D108BD9-81ED-4DB2-BD59-A6C34878D82A}">
                    <a16:rowId xmlns:a16="http://schemas.microsoft.com/office/drawing/2014/main" val="3317884421"/>
                  </a:ext>
                </a:extLst>
              </a:tr>
            </a:tbl>
          </a:graphicData>
        </a:graphic>
      </p:graphicFrame>
      <p:sp>
        <p:nvSpPr>
          <p:cNvPr id="19" name="TextBox 18">
            <a:extLst>
              <a:ext uri="{FF2B5EF4-FFF2-40B4-BE49-F238E27FC236}">
                <a16:creationId xmlns:a16="http://schemas.microsoft.com/office/drawing/2014/main" id="{721E6FCA-BB6D-8669-5EB8-7FD2A09DA997}"/>
              </a:ext>
            </a:extLst>
          </p:cNvPr>
          <p:cNvSpPr txBox="1"/>
          <p:nvPr/>
        </p:nvSpPr>
        <p:spPr>
          <a:xfrm>
            <a:off x="2072639" y="5170295"/>
            <a:ext cx="7051550" cy="646331"/>
          </a:xfrm>
          <a:prstGeom prst="rect">
            <a:avLst/>
          </a:prstGeom>
          <a:noFill/>
        </p:spPr>
        <p:txBody>
          <a:bodyPr wrap="square" rtlCol="0">
            <a:spAutoFit/>
          </a:bodyPr>
          <a:lstStyle/>
          <a:p>
            <a:r>
              <a:rPr lang="en-US" sz="1200" b="1" dirty="0">
                <a:solidFill>
                  <a:srgbClr val="002060"/>
                </a:solidFill>
                <a:latin typeface="Arial" panose="020B0604020202020204" pitchFamily="34" charset="0"/>
                <a:cs typeface="Arial" panose="020B0604020202020204" pitchFamily="34" charset="0"/>
              </a:rPr>
              <a:t>Median Treatment Duration</a:t>
            </a:r>
          </a:p>
          <a:p>
            <a:r>
              <a:rPr lang="en-US" sz="1200" dirty="0">
                <a:latin typeface="Arial" panose="020B0604020202020204" pitchFamily="34" charset="0"/>
                <a:cs typeface="Arial" panose="020B0604020202020204" pitchFamily="34" charset="0"/>
              </a:rPr>
              <a:t>Trastuzumab deruxtecan: 8.2 months (range, 0.2-39.1 months)</a:t>
            </a:r>
          </a:p>
          <a:p>
            <a:r>
              <a:rPr lang="en-US" sz="1200" dirty="0">
                <a:latin typeface="Arial" panose="020B0604020202020204" pitchFamily="34" charset="0"/>
                <a:cs typeface="Arial" panose="020B0604020202020204" pitchFamily="34" charset="0"/>
              </a:rPr>
              <a:t>Treatment of Physician Choice: 3.5 months (range, 0.3-19.7 months)</a:t>
            </a:r>
          </a:p>
        </p:txBody>
      </p:sp>
      <p:sp>
        <p:nvSpPr>
          <p:cNvPr id="13" name="TextBox 12">
            <a:extLst>
              <a:ext uri="{FF2B5EF4-FFF2-40B4-BE49-F238E27FC236}">
                <a16:creationId xmlns:a16="http://schemas.microsoft.com/office/drawing/2014/main" id="{5C15D9F2-2E84-2770-C6BA-149129CC4C29}"/>
              </a:ext>
            </a:extLst>
          </p:cNvPr>
          <p:cNvSpPr txBox="1"/>
          <p:nvPr/>
        </p:nvSpPr>
        <p:spPr>
          <a:xfrm>
            <a:off x="5905501" y="1448835"/>
            <a:ext cx="3133726" cy="369332"/>
          </a:xfrm>
          <a:prstGeom prst="rect">
            <a:avLst/>
          </a:prstGeom>
          <a:noFill/>
        </p:spPr>
        <p:txBody>
          <a:bodyPr wrap="square" rtlCol="0">
            <a:spAutoFit/>
          </a:bodyPr>
          <a:lstStyle/>
          <a:p>
            <a:pPr algn="ctr"/>
            <a:r>
              <a:rPr lang="en-US" b="1" dirty="0">
                <a:solidFill>
                  <a:srgbClr val="002060"/>
                </a:solidFill>
                <a:latin typeface="Arial" panose="020B0604020202020204" pitchFamily="34" charset="0"/>
                <a:cs typeface="Arial" panose="020B0604020202020204" pitchFamily="34" charset="0"/>
              </a:rPr>
              <a:t>FAS</a:t>
            </a:r>
          </a:p>
        </p:txBody>
      </p:sp>
      <p:cxnSp>
        <p:nvCxnSpPr>
          <p:cNvPr id="15" name="Straight Connector 14">
            <a:extLst>
              <a:ext uri="{FF2B5EF4-FFF2-40B4-BE49-F238E27FC236}">
                <a16:creationId xmlns:a16="http://schemas.microsoft.com/office/drawing/2014/main" id="{0CC30964-455B-44E9-0C0D-E3B2BE5E548A}"/>
              </a:ext>
            </a:extLst>
          </p:cNvPr>
          <p:cNvCxnSpPr>
            <a:cxnSpLocks/>
          </p:cNvCxnSpPr>
          <p:nvPr/>
        </p:nvCxnSpPr>
        <p:spPr>
          <a:xfrm flipV="1">
            <a:off x="5886449" y="1804040"/>
            <a:ext cx="3133725" cy="788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5E286C6-455A-1459-3A60-BEEB4CD8A5DA}"/>
              </a:ext>
            </a:extLst>
          </p:cNvPr>
          <p:cNvSpPr txBox="1"/>
          <p:nvPr/>
        </p:nvSpPr>
        <p:spPr>
          <a:xfrm>
            <a:off x="9465298" y="1780482"/>
            <a:ext cx="2053601" cy="923330"/>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Median duration of </a:t>
            </a:r>
            <a:r>
              <a:rPr lang="en-US" sz="1800" b="0" i="0" u="none" strike="noStrike" baseline="0" dirty="0">
                <a:latin typeface="Arial" panose="020B0604020202020204" pitchFamily="34" charset="0"/>
                <a:cs typeface="Arial" panose="020B0604020202020204" pitchFamily="34" charset="0"/>
              </a:rPr>
              <a:t>follow-up: </a:t>
            </a:r>
          </a:p>
          <a:p>
            <a:r>
              <a:rPr lang="en-US" sz="1800" b="0" i="0" u="none" strike="noStrike" baseline="0" dirty="0">
                <a:latin typeface="Arial" panose="020B0604020202020204" pitchFamily="34" charset="0"/>
                <a:cs typeface="Arial" panose="020B0604020202020204" pitchFamily="34" charset="0"/>
              </a:rPr>
              <a:t>32 months</a:t>
            </a:r>
          </a:p>
        </p:txBody>
      </p:sp>
      <p:sp>
        <p:nvSpPr>
          <p:cNvPr id="7" name="TextBox 6">
            <a:extLst>
              <a:ext uri="{FF2B5EF4-FFF2-40B4-BE49-F238E27FC236}">
                <a16:creationId xmlns:a16="http://schemas.microsoft.com/office/drawing/2014/main" id="{DC1A14C2-E115-A00D-7644-7C02F119A45F}"/>
              </a:ext>
            </a:extLst>
          </p:cNvPr>
          <p:cNvSpPr txBox="1"/>
          <p:nvPr/>
        </p:nvSpPr>
        <p:spPr>
          <a:xfrm>
            <a:off x="9536651" y="3415970"/>
            <a:ext cx="1982249" cy="1754326"/>
          </a:xfrm>
          <a:prstGeom prst="rect">
            <a:avLst/>
          </a:prstGeom>
          <a:noFill/>
          <a:ln w="73025">
            <a:solidFill>
              <a:schemeClr val="accent2"/>
            </a:solidFill>
          </a:ln>
        </p:spPr>
        <p:txBody>
          <a:bodyPr wrap="square" rtlCol="0">
            <a:spAutoFit/>
          </a:bodyPr>
          <a:lstStyle/>
          <a:p>
            <a:pPr defTabSz="607731"/>
            <a:r>
              <a:rPr lang="en-US" u="sng" dirty="0">
                <a:solidFill>
                  <a:prstClr val="black"/>
                </a:solidFill>
                <a:latin typeface="Calibri"/>
              </a:rPr>
              <a:t>ILD </a:t>
            </a:r>
          </a:p>
          <a:p>
            <a:pPr defTabSz="607731"/>
            <a:r>
              <a:rPr lang="en-US" dirty="0">
                <a:solidFill>
                  <a:prstClr val="black"/>
                </a:solidFill>
                <a:latin typeface="Calibri"/>
              </a:rPr>
              <a:t>All grade 12%</a:t>
            </a:r>
          </a:p>
          <a:p>
            <a:pPr defTabSz="607731"/>
            <a:r>
              <a:rPr lang="en-US" dirty="0">
                <a:solidFill>
                  <a:prstClr val="black"/>
                </a:solidFill>
                <a:latin typeface="Calibri"/>
              </a:rPr>
              <a:t>Gr 1 3.5%</a:t>
            </a:r>
          </a:p>
          <a:p>
            <a:pPr defTabSz="607731"/>
            <a:r>
              <a:rPr lang="en-US" dirty="0">
                <a:solidFill>
                  <a:prstClr val="black"/>
                </a:solidFill>
                <a:latin typeface="Calibri"/>
              </a:rPr>
              <a:t>Gr 2 6.5%</a:t>
            </a:r>
          </a:p>
          <a:p>
            <a:pPr defTabSz="607731"/>
            <a:r>
              <a:rPr lang="en-US" dirty="0">
                <a:solidFill>
                  <a:prstClr val="black"/>
                </a:solidFill>
                <a:latin typeface="Calibri"/>
              </a:rPr>
              <a:t>Gr 3 1.3%</a:t>
            </a:r>
          </a:p>
          <a:p>
            <a:pPr defTabSz="607731"/>
            <a:r>
              <a:rPr lang="en-US" dirty="0">
                <a:solidFill>
                  <a:prstClr val="black"/>
                </a:solidFill>
                <a:latin typeface="Calibri"/>
              </a:rPr>
              <a:t>Gr 5 0.8%</a:t>
            </a:r>
          </a:p>
        </p:txBody>
      </p:sp>
      <p:sp>
        <p:nvSpPr>
          <p:cNvPr id="5" name="Rectangle 4">
            <a:extLst>
              <a:ext uri="{FF2B5EF4-FFF2-40B4-BE49-F238E27FC236}">
                <a16:creationId xmlns:a16="http://schemas.microsoft.com/office/drawing/2014/main" id="{4B063E6D-9C10-05E4-D536-9BB916A60513}"/>
              </a:ext>
            </a:extLst>
          </p:cNvPr>
          <p:cNvSpPr/>
          <p:nvPr/>
        </p:nvSpPr>
        <p:spPr>
          <a:xfrm>
            <a:off x="1765738" y="17105"/>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TextBox 7">
            <a:extLst>
              <a:ext uri="{FF2B5EF4-FFF2-40B4-BE49-F238E27FC236}">
                <a16:creationId xmlns:a16="http://schemas.microsoft.com/office/drawing/2014/main" id="{76141582-FC51-3D30-B107-A16075F6D430}"/>
              </a:ext>
            </a:extLst>
          </p:cNvPr>
          <p:cNvSpPr txBox="1"/>
          <p:nvPr/>
        </p:nvSpPr>
        <p:spPr>
          <a:xfrm>
            <a:off x="6204839" y="6537728"/>
            <a:ext cx="5494902" cy="276999"/>
          </a:xfrm>
          <a:prstGeom prst="rect">
            <a:avLst/>
          </a:prstGeom>
          <a:noFill/>
        </p:spPr>
        <p:txBody>
          <a:bodyPr wrap="none" rtlCol="0">
            <a:spAutoFit/>
          </a:bodyPr>
          <a:lstStyle/>
          <a:p>
            <a:pPr algn="r"/>
            <a:r>
              <a:rPr lang="en-US" sz="1200" dirty="0">
                <a:solidFill>
                  <a:srgbClr val="002060"/>
                </a:solidFill>
              </a:rPr>
              <a:t>Modi S et al. ASCO 2022, Abstract LBA3; Modi S et al. N Engl J Med 2022;387(1):9-20.</a:t>
            </a:r>
          </a:p>
        </p:txBody>
      </p:sp>
      <p:sp>
        <p:nvSpPr>
          <p:cNvPr id="9" name="Rectangle 8">
            <a:extLst>
              <a:ext uri="{FF2B5EF4-FFF2-40B4-BE49-F238E27FC236}">
                <a16:creationId xmlns:a16="http://schemas.microsoft.com/office/drawing/2014/main" id="{7D02B96E-46F7-6A9A-CD94-EB51F860DCC3}"/>
              </a:ext>
            </a:extLst>
          </p:cNvPr>
          <p:cNvSpPr/>
          <p:nvPr/>
        </p:nvSpPr>
        <p:spPr>
          <a:xfrm>
            <a:off x="3820510" y="-57478"/>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2892785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6835B-CA5A-25AC-CCB2-2D5404015930}"/>
            </a:ext>
          </a:extLst>
        </p:cNvPr>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2BF632BE-2891-45D9-CE61-E9361B8621A8}"/>
              </a:ext>
            </a:extLst>
          </p:cNvPr>
          <p:cNvGraphicFramePr>
            <a:graphicFrameLocks noGrp="1"/>
          </p:cNvGraphicFramePr>
          <p:nvPr>
            <p:ph sz="quarter" idx="13"/>
            <p:extLst>
              <p:ext uri="{D42A27DB-BD31-4B8C-83A1-F6EECF244321}">
                <p14:modId xmlns:p14="http://schemas.microsoft.com/office/powerpoint/2010/main" val="634843319"/>
              </p:ext>
            </p:extLst>
          </p:nvPr>
        </p:nvGraphicFramePr>
        <p:xfrm>
          <a:off x="571500" y="1347381"/>
          <a:ext cx="10972801" cy="4702864"/>
        </p:xfrm>
        <a:graphic>
          <a:graphicData uri="http://schemas.openxmlformats.org/drawingml/2006/table">
            <a:tbl>
              <a:tblPr firstRow="1" bandRow="1">
                <a:tableStyleId>{7DF18680-E054-41AD-8BC1-D1AEF772440D}</a:tableStyleId>
              </a:tblPr>
              <a:tblGrid>
                <a:gridCol w="3275910">
                  <a:extLst>
                    <a:ext uri="{9D8B030D-6E8A-4147-A177-3AD203B41FA5}">
                      <a16:colId xmlns:a16="http://schemas.microsoft.com/office/drawing/2014/main" val="3408044267"/>
                    </a:ext>
                  </a:extLst>
                </a:gridCol>
                <a:gridCol w="2046573">
                  <a:extLst>
                    <a:ext uri="{9D8B030D-6E8A-4147-A177-3AD203B41FA5}">
                      <a16:colId xmlns:a16="http://schemas.microsoft.com/office/drawing/2014/main" val="1348559496"/>
                    </a:ext>
                  </a:extLst>
                </a:gridCol>
                <a:gridCol w="1870582">
                  <a:extLst>
                    <a:ext uri="{9D8B030D-6E8A-4147-A177-3AD203B41FA5}">
                      <a16:colId xmlns:a16="http://schemas.microsoft.com/office/drawing/2014/main" val="96878462"/>
                    </a:ext>
                  </a:extLst>
                </a:gridCol>
                <a:gridCol w="1967005">
                  <a:extLst>
                    <a:ext uri="{9D8B030D-6E8A-4147-A177-3AD203B41FA5}">
                      <a16:colId xmlns:a16="http://schemas.microsoft.com/office/drawing/2014/main" val="2886898658"/>
                    </a:ext>
                  </a:extLst>
                </a:gridCol>
                <a:gridCol w="1812731">
                  <a:extLst>
                    <a:ext uri="{9D8B030D-6E8A-4147-A177-3AD203B41FA5}">
                      <a16:colId xmlns:a16="http://schemas.microsoft.com/office/drawing/2014/main" val="2750191342"/>
                    </a:ext>
                  </a:extLst>
                </a:gridCol>
              </a:tblGrid>
              <a:tr h="610221">
                <a:tc>
                  <a:txBody>
                    <a:bodyPr/>
                    <a:lstStyle/>
                    <a:p>
                      <a:endParaRPr lang="en-US" sz="1800" dirty="0">
                        <a:solidFill>
                          <a:schemeClr val="bg1"/>
                        </a:solidFill>
                        <a:latin typeface="Arial" panose="020B0604020202020204" pitchFamily="34" charset="0"/>
                        <a:cs typeface="Arial" panose="020B0604020202020204" pitchFamily="34" charset="0"/>
                      </a:endParaRPr>
                    </a:p>
                  </a:txBody>
                  <a:tcPr>
                    <a:solidFill>
                      <a:srgbClr val="003352"/>
                    </a:solidFill>
                  </a:tcPr>
                </a:tc>
                <a:tc gridSpan="2">
                  <a:txBody>
                    <a:bodyPr/>
                    <a:lstStyle/>
                    <a:p>
                      <a:pPr algn="ctr"/>
                      <a:r>
                        <a:rPr lang="en-US" sz="1800" dirty="0">
                          <a:solidFill>
                            <a:schemeClr val="bg1"/>
                          </a:solidFill>
                          <a:latin typeface="Arial" panose="020B0604020202020204" pitchFamily="34" charset="0"/>
                          <a:cs typeface="Arial" panose="020B0604020202020204" pitchFamily="34" charset="0"/>
                        </a:rPr>
                        <a:t>Trastuzumab </a:t>
                      </a:r>
                      <a:r>
                        <a:rPr lang="en-US" sz="1800" dirty="0" err="1">
                          <a:solidFill>
                            <a:schemeClr val="bg1"/>
                          </a:solidFill>
                          <a:latin typeface="Arial" panose="020B0604020202020204" pitchFamily="34" charset="0"/>
                          <a:cs typeface="Arial" panose="020B0604020202020204" pitchFamily="34" charset="0"/>
                        </a:rPr>
                        <a:t>deruxtecan</a:t>
                      </a:r>
                      <a:endParaRPr lang="en-US" sz="1800" dirty="0">
                        <a:solidFill>
                          <a:schemeClr val="bg1"/>
                        </a:solidFill>
                        <a:latin typeface="Arial" panose="020B0604020202020204" pitchFamily="34" charset="0"/>
                        <a:cs typeface="Arial" panose="020B0604020202020204" pitchFamily="34" charset="0"/>
                      </a:endParaRPr>
                    </a:p>
                    <a:p>
                      <a:pPr algn="ctr"/>
                      <a:r>
                        <a:rPr lang="en-US" sz="1400" dirty="0">
                          <a:solidFill>
                            <a:schemeClr val="bg1"/>
                          </a:solidFill>
                          <a:latin typeface="Arial" panose="020B0604020202020204" pitchFamily="34" charset="0"/>
                          <a:cs typeface="Arial" panose="020B0604020202020204" pitchFamily="34" charset="0"/>
                        </a:rPr>
                        <a:t>(DESTINY-Breast04)</a:t>
                      </a:r>
                    </a:p>
                  </a:txBody>
                  <a:tcPr>
                    <a:solidFill>
                      <a:srgbClr val="003352"/>
                    </a:solidFill>
                  </a:tcPr>
                </a:tc>
                <a:tc hMerge="1">
                  <a:txBody>
                    <a:bodyPr/>
                    <a:lstStyle/>
                    <a:p>
                      <a:endParaRPr lang="en-US" dirty="0">
                        <a:solidFill>
                          <a:schemeClr val="bg1"/>
                        </a:solidFill>
                      </a:endParaRPr>
                    </a:p>
                  </a:txBody>
                  <a:tcPr>
                    <a:solidFill>
                      <a:srgbClr val="002557"/>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Arial" panose="020B0604020202020204" pitchFamily="34" charset="0"/>
                          <a:cs typeface="Arial" panose="020B0604020202020204" pitchFamily="34" charset="0"/>
                        </a:rPr>
                        <a:t>Sacituzumab </a:t>
                      </a:r>
                      <a:br>
                        <a:rPr lang="en-US" sz="1800" dirty="0">
                          <a:solidFill>
                            <a:schemeClr val="bg1"/>
                          </a:solidFill>
                          <a:latin typeface="Arial" panose="020B0604020202020204" pitchFamily="34" charset="0"/>
                          <a:cs typeface="Arial" panose="020B0604020202020204" pitchFamily="34" charset="0"/>
                        </a:rPr>
                      </a:br>
                      <a:r>
                        <a:rPr lang="en-US" sz="1800" dirty="0" err="1">
                          <a:solidFill>
                            <a:schemeClr val="bg1"/>
                          </a:solidFill>
                          <a:latin typeface="Arial" panose="020B0604020202020204" pitchFamily="34" charset="0"/>
                          <a:cs typeface="Arial" panose="020B0604020202020204" pitchFamily="34" charset="0"/>
                        </a:rPr>
                        <a:t>govitecan</a:t>
                      </a:r>
                      <a:r>
                        <a:rPr lang="en-US" sz="1800" baseline="30000" dirty="0">
                          <a:solidFill>
                            <a:schemeClr val="bg1"/>
                          </a:solidFill>
                          <a:latin typeface="Arial" panose="020B0604020202020204" pitchFamily="34" charset="0"/>
                          <a:cs typeface="Arial" panose="020B0604020202020204" pitchFamily="34" charset="0"/>
                        </a:rPr>
                        <a:t> </a:t>
                      </a:r>
                      <a:r>
                        <a:rPr lang="en-US" sz="1400" baseline="0" dirty="0">
                          <a:solidFill>
                            <a:schemeClr val="bg1"/>
                          </a:solidFill>
                          <a:latin typeface="Arial" panose="020B0604020202020204" pitchFamily="34" charset="0"/>
                          <a:cs typeface="Arial" panose="020B0604020202020204" pitchFamily="34" charset="0"/>
                        </a:rPr>
                        <a:t>(ASCENT)</a:t>
                      </a:r>
                    </a:p>
                  </a:txBody>
                  <a:tcPr>
                    <a:solidFill>
                      <a:srgbClr val="003352"/>
                    </a:solidFill>
                  </a:tcPr>
                </a:tc>
                <a:tc hMerge="1">
                  <a:txBody>
                    <a:bodyPr/>
                    <a:lstStyle/>
                    <a:p>
                      <a:endParaRPr dirty="0"/>
                    </a:p>
                  </a:txBody>
                  <a:tcPr>
                    <a:solidFill>
                      <a:srgbClr val="002557"/>
                    </a:solidFill>
                  </a:tcPr>
                </a:tc>
                <a:extLst>
                  <a:ext uri="{0D108BD9-81ED-4DB2-BD59-A6C34878D82A}">
                    <a16:rowId xmlns:a16="http://schemas.microsoft.com/office/drawing/2014/main" val="2817597167"/>
                  </a:ext>
                </a:extLst>
              </a:tr>
              <a:tr h="369344">
                <a:tc>
                  <a:txBody>
                    <a:bodyPr/>
                    <a:lstStyle/>
                    <a:p>
                      <a:r>
                        <a:rPr lang="en-US" sz="1700" b="1" dirty="0">
                          <a:solidFill>
                            <a:srgbClr val="003352"/>
                          </a:solidFill>
                          <a:latin typeface="Arial" panose="020B0604020202020204" pitchFamily="34" charset="0"/>
                          <a:cs typeface="Arial" panose="020B0604020202020204" pitchFamily="34" charset="0"/>
                        </a:rPr>
                        <a:t>Adverse Event</a:t>
                      </a:r>
                    </a:p>
                  </a:txBody>
                  <a:tcPr>
                    <a:solidFill>
                      <a:srgbClr val="CEEAF4"/>
                    </a:solidFill>
                  </a:tcPr>
                </a:tc>
                <a:tc>
                  <a:txBody>
                    <a:bodyPr/>
                    <a:lstStyle/>
                    <a:p>
                      <a:pPr algn="ctr"/>
                      <a:r>
                        <a:rPr lang="en-US" sz="1700" b="1" dirty="0">
                          <a:solidFill>
                            <a:srgbClr val="003352"/>
                          </a:solidFill>
                          <a:latin typeface="Arial" panose="020B0604020202020204" pitchFamily="34" charset="0"/>
                          <a:cs typeface="Arial" panose="020B0604020202020204" pitchFamily="34" charset="0"/>
                        </a:rPr>
                        <a:t>Any grade</a:t>
                      </a:r>
                    </a:p>
                  </a:txBody>
                  <a:tcPr>
                    <a:solidFill>
                      <a:srgbClr val="CEEAF4"/>
                    </a:solidFill>
                  </a:tcPr>
                </a:tc>
                <a:tc>
                  <a:txBody>
                    <a:bodyPr/>
                    <a:lstStyle/>
                    <a:p>
                      <a:pPr algn="ctr"/>
                      <a:r>
                        <a:rPr lang="en-US" sz="1700" b="1" dirty="0">
                          <a:solidFill>
                            <a:srgbClr val="003352"/>
                          </a:solidFill>
                          <a:latin typeface="Arial" panose="020B0604020202020204" pitchFamily="34" charset="0"/>
                          <a:cs typeface="Arial" panose="020B0604020202020204" pitchFamily="34" charset="0"/>
                        </a:rPr>
                        <a:t>Grade ≥3</a:t>
                      </a:r>
                    </a:p>
                  </a:txBody>
                  <a:tcPr>
                    <a:solidFill>
                      <a:srgbClr val="CEEAF4"/>
                    </a:solidFill>
                  </a:tcPr>
                </a:tc>
                <a:tc>
                  <a:txBody>
                    <a:bodyPr/>
                    <a:lstStyle/>
                    <a:p>
                      <a:pPr algn="ctr"/>
                      <a:r>
                        <a:rPr lang="en-US" sz="1700" b="1" dirty="0">
                          <a:solidFill>
                            <a:srgbClr val="003352"/>
                          </a:solidFill>
                          <a:latin typeface="Arial" panose="020B0604020202020204" pitchFamily="34" charset="0"/>
                          <a:cs typeface="Arial" panose="020B0604020202020204" pitchFamily="34" charset="0"/>
                        </a:rPr>
                        <a:t>Any grade</a:t>
                      </a:r>
                    </a:p>
                  </a:txBody>
                  <a:tcPr>
                    <a:solidFill>
                      <a:srgbClr val="CEEAF4"/>
                    </a:solidFill>
                  </a:tcPr>
                </a:tc>
                <a:tc>
                  <a:txBody>
                    <a:bodyPr/>
                    <a:lstStyle/>
                    <a:p>
                      <a:pPr algn="ctr"/>
                      <a:r>
                        <a:rPr lang="en-US" sz="1700" b="1" dirty="0">
                          <a:solidFill>
                            <a:srgbClr val="003352"/>
                          </a:solidFill>
                          <a:latin typeface="Arial" panose="020B0604020202020204" pitchFamily="34" charset="0"/>
                          <a:cs typeface="Arial" panose="020B0604020202020204" pitchFamily="34" charset="0"/>
                        </a:rPr>
                        <a:t>Grade ≥3</a:t>
                      </a:r>
                    </a:p>
                  </a:txBody>
                  <a:tcPr>
                    <a:solidFill>
                      <a:srgbClr val="CEEAF4"/>
                    </a:solidFill>
                  </a:tcPr>
                </a:tc>
                <a:extLst>
                  <a:ext uri="{0D108BD9-81ED-4DB2-BD59-A6C34878D82A}">
                    <a16:rowId xmlns:a16="http://schemas.microsoft.com/office/drawing/2014/main" val="1676268925"/>
                  </a:ext>
                </a:extLst>
              </a:tr>
              <a:tr h="369344">
                <a:tc>
                  <a:txBody>
                    <a:bodyPr/>
                    <a:lstStyle/>
                    <a:p>
                      <a:r>
                        <a:rPr lang="en-US" sz="1700" dirty="0">
                          <a:solidFill>
                            <a:srgbClr val="003352"/>
                          </a:solidFill>
                          <a:latin typeface="Arial" panose="020B0604020202020204" pitchFamily="34" charset="0"/>
                          <a:cs typeface="Arial" panose="020B0604020202020204" pitchFamily="34" charset="0"/>
                        </a:rPr>
                        <a:t>Low neutrophil count</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33%</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14%</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63%</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34%</a:t>
                      </a:r>
                    </a:p>
                  </a:txBody>
                  <a:tcPr>
                    <a:solidFill>
                      <a:schemeClr val="bg1">
                        <a:lumMod val="95000"/>
                      </a:schemeClr>
                    </a:solidFill>
                  </a:tcPr>
                </a:tc>
                <a:extLst>
                  <a:ext uri="{0D108BD9-81ED-4DB2-BD59-A6C34878D82A}">
                    <a16:rowId xmlns:a16="http://schemas.microsoft.com/office/drawing/2014/main" val="2880542567"/>
                  </a:ext>
                </a:extLst>
              </a:tr>
              <a:tr h="369344">
                <a:tc>
                  <a:txBody>
                    <a:bodyPr/>
                    <a:lstStyle/>
                    <a:p>
                      <a:r>
                        <a:rPr lang="en-US" sz="1700" dirty="0">
                          <a:solidFill>
                            <a:srgbClr val="003352"/>
                          </a:solidFill>
                          <a:latin typeface="Arial" panose="020B0604020202020204" pitchFamily="34" charset="0"/>
                          <a:cs typeface="Arial" panose="020B0604020202020204" pitchFamily="34" charset="0"/>
                        </a:rPr>
                        <a:t>Anemia</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33%</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8%</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34%</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8%</a:t>
                      </a:r>
                    </a:p>
                  </a:txBody>
                  <a:tcPr>
                    <a:solidFill>
                      <a:srgbClr val="CEEAF4"/>
                    </a:solidFill>
                  </a:tcPr>
                </a:tc>
                <a:extLst>
                  <a:ext uri="{0D108BD9-81ED-4DB2-BD59-A6C34878D82A}">
                    <a16:rowId xmlns:a16="http://schemas.microsoft.com/office/drawing/2014/main" val="200500057"/>
                  </a:ext>
                </a:extLst>
              </a:tr>
              <a:tr h="369344">
                <a:tc>
                  <a:txBody>
                    <a:bodyPr/>
                    <a:lstStyle/>
                    <a:p>
                      <a:r>
                        <a:rPr lang="en-US" sz="1700" dirty="0">
                          <a:solidFill>
                            <a:srgbClr val="003352"/>
                          </a:solidFill>
                          <a:latin typeface="Arial" panose="020B0604020202020204" pitchFamily="34" charset="0"/>
                          <a:cs typeface="Arial" panose="020B0604020202020204" pitchFamily="34" charset="0"/>
                        </a:rPr>
                        <a:t>Low platelet count</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24%</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5%</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5%</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1%</a:t>
                      </a:r>
                    </a:p>
                  </a:txBody>
                  <a:tcPr>
                    <a:solidFill>
                      <a:schemeClr val="bg1">
                        <a:lumMod val="95000"/>
                      </a:schemeClr>
                    </a:solidFill>
                  </a:tcPr>
                </a:tc>
                <a:extLst>
                  <a:ext uri="{0D108BD9-81ED-4DB2-BD59-A6C34878D82A}">
                    <a16:rowId xmlns:a16="http://schemas.microsoft.com/office/drawing/2014/main" val="3635847819"/>
                  </a:ext>
                </a:extLst>
              </a:tr>
              <a:tr h="369344">
                <a:tc>
                  <a:txBody>
                    <a:bodyPr/>
                    <a:lstStyle/>
                    <a:p>
                      <a:r>
                        <a:rPr lang="en-US" sz="1700" dirty="0">
                          <a:solidFill>
                            <a:srgbClr val="003352"/>
                          </a:solidFill>
                          <a:latin typeface="Arial" panose="020B0604020202020204" pitchFamily="34" charset="0"/>
                          <a:cs typeface="Arial" panose="020B0604020202020204" pitchFamily="34" charset="0"/>
                        </a:rPr>
                        <a:t>Nausea</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73%</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5%</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57%</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2%</a:t>
                      </a:r>
                    </a:p>
                  </a:txBody>
                  <a:tcPr>
                    <a:solidFill>
                      <a:srgbClr val="CEEAF4"/>
                    </a:solidFill>
                  </a:tcPr>
                </a:tc>
                <a:extLst>
                  <a:ext uri="{0D108BD9-81ED-4DB2-BD59-A6C34878D82A}">
                    <a16:rowId xmlns:a16="http://schemas.microsoft.com/office/drawing/2014/main" val="1503676512"/>
                  </a:ext>
                </a:extLst>
              </a:tr>
              <a:tr h="369344">
                <a:tc>
                  <a:txBody>
                    <a:bodyPr/>
                    <a:lstStyle/>
                    <a:p>
                      <a:r>
                        <a:rPr lang="en-US" sz="1700" dirty="0">
                          <a:solidFill>
                            <a:srgbClr val="003352"/>
                          </a:solidFill>
                          <a:latin typeface="Arial" panose="020B0604020202020204" pitchFamily="34" charset="0"/>
                          <a:cs typeface="Arial" panose="020B0604020202020204" pitchFamily="34" charset="0"/>
                        </a:rPr>
                        <a:t>Vomiting</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34%</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1%</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29%</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1%</a:t>
                      </a:r>
                    </a:p>
                  </a:txBody>
                  <a:tcPr>
                    <a:solidFill>
                      <a:schemeClr val="bg1">
                        <a:lumMod val="95000"/>
                      </a:schemeClr>
                    </a:solidFill>
                  </a:tcPr>
                </a:tc>
                <a:extLst>
                  <a:ext uri="{0D108BD9-81ED-4DB2-BD59-A6C34878D82A}">
                    <a16:rowId xmlns:a16="http://schemas.microsoft.com/office/drawing/2014/main" val="25929275"/>
                  </a:ext>
                </a:extLst>
              </a:tr>
              <a:tr h="369344">
                <a:tc>
                  <a:txBody>
                    <a:bodyPr/>
                    <a:lstStyle/>
                    <a:p>
                      <a:r>
                        <a:rPr lang="en-US" sz="1700" dirty="0">
                          <a:solidFill>
                            <a:srgbClr val="003352"/>
                          </a:solidFill>
                          <a:latin typeface="Arial" panose="020B0604020202020204" pitchFamily="34" charset="0"/>
                          <a:cs typeface="Arial" panose="020B0604020202020204" pitchFamily="34" charset="0"/>
                        </a:rPr>
                        <a:t>Diarrhea</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22%</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1%</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59%</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10%</a:t>
                      </a:r>
                    </a:p>
                  </a:txBody>
                  <a:tcPr>
                    <a:solidFill>
                      <a:srgbClr val="CEEAF4"/>
                    </a:solidFill>
                  </a:tcPr>
                </a:tc>
                <a:extLst>
                  <a:ext uri="{0D108BD9-81ED-4DB2-BD59-A6C34878D82A}">
                    <a16:rowId xmlns:a16="http://schemas.microsoft.com/office/drawing/2014/main" val="2061585175"/>
                  </a:ext>
                </a:extLst>
              </a:tr>
              <a:tr h="369344">
                <a:tc>
                  <a:txBody>
                    <a:bodyPr/>
                    <a:lstStyle/>
                    <a:p>
                      <a:r>
                        <a:rPr lang="en-US" sz="1700" dirty="0">
                          <a:solidFill>
                            <a:srgbClr val="003352"/>
                          </a:solidFill>
                          <a:latin typeface="Arial" panose="020B0604020202020204" pitchFamily="34" charset="0"/>
                          <a:cs typeface="Arial" panose="020B0604020202020204" pitchFamily="34" charset="0"/>
                        </a:rPr>
                        <a:t>Fatigue</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48%</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8%</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45%</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3%</a:t>
                      </a:r>
                    </a:p>
                  </a:txBody>
                  <a:tcPr>
                    <a:solidFill>
                      <a:schemeClr val="bg1">
                        <a:lumMod val="95000"/>
                      </a:schemeClr>
                    </a:solidFill>
                  </a:tcPr>
                </a:tc>
                <a:extLst>
                  <a:ext uri="{0D108BD9-81ED-4DB2-BD59-A6C34878D82A}">
                    <a16:rowId xmlns:a16="http://schemas.microsoft.com/office/drawing/2014/main" val="3296842295"/>
                  </a:ext>
                </a:extLst>
              </a:tr>
              <a:tr h="369344">
                <a:tc>
                  <a:txBody>
                    <a:bodyPr/>
                    <a:lstStyle/>
                    <a:p>
                      <a:r>
                        <a:rPr lang="en-US" sz="1700" dirty="0">
                          <a:solidFill>
                            <a:srgbClr val="003352"/>
                          </a:solidFill>
                          <a:latin typeface="Arial" panose="020B0604020202020204" pitchFamily="34" charset="0"/>
                          <a:cs typeface="Arial" panose="020B0604020202020204" pitchFamily="34" charset="0"/>
                        </a:rPr>
                        <a:t>Hair loss</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38%</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N/A</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46%</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N/A</a:t>
                      </a:r>
                    </a:p>
                  </a:txBody>
                  <a:tcPr>
                    <a:solidFill>
                      <a:srgbClr val="CEEAF4"/>
                    </a:solidFill>
                  </a:tcPr>
                </a:tc>
                <a:extLst>
                  <a:ext uri="{0D108BD9-81ED-4DB2-BD59-A6C34878D82A}">
                    <a16:rowId xmlns:a16="http://schemas.microsoft.com/office/drawing/2014/main" val="2076182952"/>
                  </a:ext>
                </a:extLst>
              </a:tr>
              <a:tr h="369344">
                <a:tc>
                  <a:txBody>
                    <a:bodyPr/>
                    <a:lstStyle/>
                    <a:p>
                      <a:r>
                        <a:rPr lang="en-US" sz="1700" dirty="0">
                          <a:solidFill>
                            <a:srgbClr val="003352"/>
                          </a:solidFill>
                          <a:latin typeface="Arial" panose="020B0604020202020204" pitchFamily="34" charset="0"/>
                          <a:cs typeface="Arial" panose="020B0604020202020204" pitchFamily="34" charset="0"/>
                        </a:rPr>
                        <a:t>Mouth sores</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10%</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1%</a:t>
                      </a:r>
                    </a:p>
                  </a:txBody>
                  <a:tcPr>
                    <a:solidFill>
                      <a:schemeClr val="bg1">
                        <a:lumMod val="95000"/>
                      </a:schemeClr>
                    </a:solidFill>
                  </a:tcPr>
                </a:tc>
                <a:extLst>
                  <a:ext uri="{0D108BD9-81ED-4DB2-BD59-A6C34878D82A}">
                    <a16:rowId xmlns:a16="http://schemas.microsoft.com/office/drawing/2014/main" val="2481628572"/>
                  </a:ext>
                </a:extLst>
              </a:tr>
              <a:tr h="369344">
                <a:tc>
                  <a:txBody>
                    <a:bodyPr/>
                    <a:lstStyle/>
                    <a:p>
                      <a:r>
                        <a:rPr lang="en-US" sz="1700" dirty="0">
                          <a:solidFill>
                            <a:srgbClr val="003352"/>
                          </a:solidFill>
                          <a:latin typeface="Arial" panose="020B0604020202020204" pitchFamily="34" charset="0"/>
                          <a:cs typeface="Arial" panose="020B0604020202020204" pitchFamily="34" charset="0"/>
                        </a:rPr>
                        <a:t>Inflammation of lungs</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12%</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2%</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0.4%</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0.4%</a:t>
                      </a:r>
                    </a:p>
                  </a:txBody>
                  <a:tcPr>
                    <a:solidFill>
                      <a:srgbClr val="CEEAF4"/>
                    </a:solidFill>
                  </a:tcPr>
                </a:tc>
                <a:extLst>
                  <a:ext uri="{0D108BD9-81ED-4DB2-BD59-A6C34878D82A}">
                    <a16:rowId xmlns:a16="http://schemas.microsoft.com/office/drawing/2014/main" val="3860234726"/>
                  </a:ext>
                </a:extLst>
              </a:tr>
            </a:tbl>
          </a:graphicData>
        </a:graphic>
      </p:graphicFrame>
      <p:sp>
        <p:nvSpPr>
          <p:cNvPr id="7" name="TextBox 6">
            <a:extLst>
              <a:ext uri="{FF2B5EF4-FFF2-40B4-BE49-F238E27FC236}">
                <a16:creationId xmlns:a16="http://schemas.microsoft.com/office/drawing/2014/main" id="{D7EBD238-C331-7AF7-E6CF-80C996F50471}"/>
              </a:ext>
            </a:extLst>
          </p:cNvPr>
          <p:cNvSpPr txBox="1"/>
          <p:nvPr/>
        </p:nvSpPr>
        <p:spPr>
          <a:xfrm>
            <a:off x="693107" y="6522988"/>
            <a:ext cx="11297195" cy="276999"/>
          </a:xfrm>
          <a:prstGeom prst="rect">
            <a:avLst/>
          </a:prstGeom>
          <a:noFill/>
        </p:spPr>
        <p:txBody>
          <a:bodyPr wrap="none" rtlCol="0">
            <a:spAutoFit/>
          </a:bodyPr>
          <a:lstStyle/>
          <a:p>
            <a:pPr defTabSz="457119">
              <a:defRPr/>
            </a:pPr>
            <a:r>
              <a:rPr kumimoji="0" lang="en-US" sz="1200" b="0" i="0" u="none" strike="noStrike" kern="1200" cap="none" spc="0" normalizeH="0" baseline="0" noProof="0" dirty="0">
                <a:ln>
                  <a:noFill/>
                </a:ln>
                <a:effectLst/>
                <a:uLnTx/>
                <a:uFillTx/>
                <a:ea typeface="+mn-ea"/>
                <a:cs typeface="+mn-cs"/>
              </a:rPr>
              <a:t>Modi S et al. N </a:t>
            </a:r>
            <a:r>
              <a:rPr kumimoji="0" lang="en-US" sz="1200" b="0" i="0" u="none" strike="noStrike" kern="1200" cap="none" spc="0" normalizeH="0" baseline="0" noProof="0" dirty="0" err="1">
                <a:ln>
                  <a:noFill/>
                </a:ln>
                <a:effectLst/>
                <a:uLnTx/>
                <a:uFillTx/>
                <a:ea typeface="+mn-ea"/>
                <a:cs typeface="+mn-cs"/>
              </a:rPr>
              <a:t>Eng</a:t>
            </a:r>
            <a:r>
              <a:rPr lang="en-US" sz="1200" dirty="0"/>
              <a:t>l J Med 2022; Bardia A et al. ESMO 2023; </a:t>
            </a:r>
            <a:r>
              <a:rPr lang="en-US" sz="1200" dirty="0" err="1"/>
              <a:t>Rugo</a:t>
            </a:r>
            <a:r>
              <a:rPr lang="en-US" sz="1200" dirty="0"/>
              <a:t> HS et al. J Clin Oncol 2022; Rugo HS et al. Lancet 2023; Bardia A et al. N Engl J Med 2021; Fan Y et al. ASCO 2024.</a:t>
            </a:r>
          </a:p>
        </p:txBody>
      </p:sp>
      <p:sp>
        <p:nvSpPr>
          <p:cNvPr id="4" name="TextBox 3">
            <a:extLst>
              <a:ext uri="{FF2B5EF4-FFF2-40B4-BE49-F238E27FC236}">
                <a16:creationId xmlns:a16="http://schemas.microsoft.com/office/drawing/2014/main" id="{22E49568-ADA2-9AAA-1D39-E2D7FB37E7A2}"/>
              </a:ext>
            </a:extLst>
          </p:cNvPr>
          <p:cNvSpPr txBox="1"/>
          <p:nvPr/>
        </p:nvSpPr>
        <p:spPr>
          <a:xfrm>
            <a:off x="571500" y="6122197"/>
            <a:ext cx="3517310" cy="215444"/>
          </a:xfrm>
          <a:prstGeom prst="rect">
            <a:avLst/>
          </a:prstGeom>
          <a:noFill/>
        </p:spPr>
        <p:txBody>
          <a:bodyPr wrap="none" rtlCol="0">
            <a:spAutoFit/>
          </a:bodyPr>
          <a:lstStyle/>
          <a:p>
            <a:r>
              <a:rPr lang="en-US" sz="800" dirty="0"/>
              <a:t>N/A, not applicable; ”-”, not reported. *Includes fatigue, asthenia and malaise.</a:t>
            </a:r>
          </a:p>
        </p:txBody>
      </p:sp>
      <p:sp>
        <p:nvSpPr>
          <p:cNvPr id="10" name="Title 1">
            <a:extLst>
              <a:ext uri="{FF2B5EF4-FFF2-40B4-BE49-F238E27FC236}">
                <a16:creationId xmlns:a16="http://schemas.microsoft.com/office/drawing/2014/main" id="{80A1DCB9-5145-87E5-68C3-8E0191CDF52D}"/>
              </a:ext>
            </a:extLst>
          </p:cNvPr>
          <p:cNvSpPr>
            <a:spLocks noGrp="1"/>
          </p:cNvSpPr>
          <p:nvPr>
            <p:ph type="title"/>
          </p:nvPr>
        </p:nvSpPr>
        <p:spPr>
          <a:xfrm>
            <a:off x="630930" y="418124"/>
            <a:ext cx="10972800" cy="950532"/>
          </a:xfrm>
        </p:spPr>
        <p:txBody>
          <a:bodyPr>
            <a:normAutofit/>
          </a:bodyPr>
          <a:lstStyle/>
          <a:p>
            <a:r>
              <a:rPr lang="en-US" sz="3800" b="1" dirty="0">
                <a:solidFill>
                  <a:srgbClr val="003352"/>
                </a:solidFill>
                <a:latin typeface="Arial" panose="020B0604020202020204" pitchFamily="34" charset="0"/>
                <a:cs typeface="Arial" panose="020B0604020202020204" pitchFamily="34" charset="0"/>
              </a:rPr>
              <a:t>Side Effect Profiles Differ Across ADCs</a:t>
            </a:r>
          </a:p>
        </p:txBody>
      </p:sp>
      <p:sp>
        <p:nvSpPr>
          <p:cNvPr id="3" name="Slide Number Placeholder 5">
            <a:extLst>
              <a:ext uri="{FF2B5EF4-FFF2-40B4-BE49-F238E27FC236}">
                <a16:creationId xmlns:a16="http://schemas.microsoft.com/office/drawing/2014/main" id="{133FDE47-A4B8-61A9-B91A-1AB68AAC80B1}"/>
              </a:ext>
            </a:extLst>
          </p:cNvPr>
          <p:cNvSpPr txBox="1">
            <a:spLocks/>
          </p:cNvSpPr>
          <p:nvPr/>
        </p:nvSpPr>
        <p:spPr>
          <a:xfrm>
            <a:off x="11227223" y="6375637"/>
            <a:ext cx="728870" cy="365125"/>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92FA74-D6B5-344A-BA61-FC8BFB38C071}" type="slidenum">
              <a:rPr lang="en-US" smtClean="0"/>
              <a:pPr/>
              <a:t>25</a:t>
            </a:fld>
            <a:endParaRPr lang="en-US" dirty="0"/>
          </a:p>
        </p:txBody>
      </p:sp>
      <p:sp>
        <p:nvSpPr>
          <p:cNvPr id="9" name="Rectangle 8">
            <a:extLst>
              <a:ext uri="{FF2B5EF4-FFF2-40B4-BE49-F238E27FC236}">
                <a16:creationId xmlns:a16="http://schemas.microsoft.com/office/drawing/2014/main" id="{90D909E6-4C3C-B01E-5F77-4FFF583470C4}"/>
              </a:ext>
            </a:extLst>
          </p:cNvPr>
          <p:cNvSpPr/>
          <p:nvPr/>
        </p:nvSpPr>
        <p:spPr>
          <a:xfrm>
            <a:off x="1765738" y="-59095"/>
            <a:ext cx="1902372" cy="4400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1" name="Rectangle 10">
            <a:extLst>
              <a:ext uri="{FF2B5EF4-FFF2-40B4-BE49-F238E27FC236}">
                <a16:creationId xmlns:a16="http://schemas.microsoft.com/office/drawing/2014/main" id="{5F1DC181-042B-E542-2715-B6699EA4CB1F}"/>
              </a:ext>
            </a:extLst>
          </p:cNvPr>
          <p:cNvSpPr/>
          <p:nvPr/>
        </p:nvSpPr>
        <p:spPr>
          <a:xfrm>
            <a:off x="3820510" y="-57478"/>
            <a:ext cx="5996152" cy="438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3" name="Rounded Rectangle 12">
            <a:extLst>
              <a:ext uri="{FF2B5EF4-FFF2-40B4-BE49-F238E27FC236}">
                <a16:creationId xmlns:a16="http://schemas.microsoft.com/office/drawing/2014/main" id="{641161C5-6708-0E52-AEF8-69AC7C39DE48}"/>
              </a:ext>
            </a:extLst>
          </p:cNvPr>
          <p:cNvSpPr/>
          <p:nvPr/>
        </p:nvSpPr>
        <p:spPr>
          <a:xfrm>
            <a:off x="482600" y="2336800"/>
            <a:ext cx="11061701" cy="1181100"/>
          </a:xfrm>
          <a:prstGeom prst="roundRect">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959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C1E65-ADB7-550E-DF71-57E7CA5DD2A4}"/>
            </a:ext>
          </a:extLst>
        </p:cNvPr>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4EA68EDD-30B7-8D7B-7320-F1A4F1F4DDFC}"/>
              </a:ext>
            </a:extLst>
          </p:cNvPr>
          <p:cNvGraphicFramePr>
            <a:graphicFrameLocks noGrp="1"/>
          </p:cNvGraphicFramePr>
          <p:nvPr>
            <p:ph sz="quarter" idx="13"/>
          </p:nvPr>
        </p:nvGraphicFramePr>
        <p:xfrm>
          <a:off x="571500" y="1347381"/>
          <a:ext cx="10972801" cy="4702864"/>
        </p:xfrm>
        <a:graphic>
          <a:graphicData uri="http://schemas.openxmlformats.org/drawingml/2006/table">
            <a:tbl>
              <a:tblPr firstRow="1" bandRow="1">
                <a:tableStyleId>{7DF18680-E054-41AD-8BC1-D1AEF772440D}</a:tableStyleId>
              </a:tblPr>
              <a:tblGrid>
                <a:gridCol w="3275910">
                  <a:extLst>
                    <a:ext uri="{9D8B030D-6E8A-4147-A177-3AD203B41FA5}">
                      <a16:colId xmlns:a16="http://schemas.microsoft.com/office/drawing/2014/main" val="3408044267"/>
                    </a:ext>
                  </a:extLst>
                </a:gridCol>
                <a:gridCol w="2046573">
                  <a:extLst>
                    <a:ext uri="{9D8B030D-6E8A-4147-A177-3AD203B41FA5}">
                      <a16:colId xmlns:a16="http://schemas.microsoft.com/office/drawing/2014/main" val="1348559496"/>
                    </a:ext>
                  </a:extLst>
                </a:gridCol>
                <a:gridCol w="1870582">
                  <a:extLst>
                    <a:ext uri="{9D8B030D-6E8A-4147-A177-3AD203B41FA5}">
                      <a16:colId xmlns:a16="http://schemas.microsoft.com/office/drawing/2014/main" val="96878462"/>
                    </a:ext>
                  </a:extLst>
                </a:gridCol>
                <a:gridCol w="1967005">
                  <a:extLst>
                    <a:ext uri="{9D8B030D-6E8A-4147-A177-3AD203B41FA5}">
                      <a16:colId xmlns:a16="http://schemas.microsoft.com/office/drawing/2014/main" val="2886898658"/>
                    </a:ext>
                  </a:extLst>
                </a:gridCol>
                <a:gridCol w="1812731">
                  <a:extLst>
                    <a:ext uri="{9D8B030D-6E8A-4147-A177-3AD203B41FA5}">
                      <a16:colId xmlns:a16="http://schemas.microsoft.com/office/drawing/2014/main" val="2750191342"/>
                    </a:ext>
                  </a:extLst>
                </a:gridCol>
              </a:tblGrid>
              <a:tr h="610221">
                <a:tc>
                  <a:txBody>
                    <a:bodyPr/>
                    <a:lstStyle/>
                    <a:p>
                      <a:endParaRPr lang="en-US" sz="1800" dirty="0">
                        <a:solidFill>
                          <a:schemeClr val="bg1"/>
                        </a:solidFill>
                        <a:latin typeface="Arial" panose="020B0604020202020204" pitchFamily="34" charset="0"/>
                        <a:cs typeface="Arial" panose="020B0604020202020204" pitchFamily="34" charset="0"/>
                      </a:endParaRPr>
                    </a:p>
                  </a:txBody>
                  <a:tcPr>
                    <a:solidFill>
                      <a:srgbClr val="003352"/>
                    </a:solidFill>
                  </a:tcPr>
                </a:tc>
                <a:tc gridSpan="2">
                  <a:txBody>
                    <a:bodyPr/>
                    <a:lstStyle/>
                    <a:p>
                      <a:pPr algn="ctr"/>
                      <a:r>
                        <a:rPr lang="en-US" sz="1800" dirty="0">
                          <a:solidFill>
                            <a:schemeClr val="bg1"/>
                          </a:solidFill>
                          <a:latin typeface="Arial" panose="020B0604020202020204" pitchFamily="34" charset="0"/>
                          <a:cs typeface="Arial" panose="020B0604020202020204" pitchFamily="34" charset="0"/>
                        </a:rPr>
                        <a:t>Trastuzumab </a:t>
                      </a:r>
                      <a:r>
                        <a:rPr lang="en-US" sz="1800" dirty="0" err="1">
                          <a:solidFill>
                            <a:schemeClr val="bg1"/>
                          </a:solidFill>
                          <a:latin typeface="Arial" panose="020B0604020202020204" pitchFamily="34" charset="0"/>
                          <a:cs typeface="Arial" panose="020B0604020202020204" pitchFamily="34" charset="0"/>
                        </a:rPr>
                        <a:t>deruxtecan</a:t>
                      </a:r>
                      <a:endParaRPr lang="en-US" sz="1800" dirty="0">
                        <a:solidFill>
                          <a:schemeClr val="bg1"/>
                        </a:solidFill>
                        <a:latin typeface="Arial" panose="020B0604020202020204" pitchFamily="34" charset="0"/>
                        <a:cs typeface="Arial" panose="020B0604020202020204" pitchFamily="34" charset="0"/>
                      </a:endParaRPr>
                    </a:p>
                    <a:p>
                      <a:pPr algn="ctr"/>
                      <a:r>
                        <a:rPr lang="en-US" sz="1400" dirty="0">
                          <a:solidFill>
                            <a:schemeClr val="bg1"/>
                          </a:solidFill>
                          <a:latin typeface="Arial" panose="020B0604020202020204" pitchFamily="34" charset="0"/>
                          <a:cs typeface="Arial" panose="020B0604020202020204" pitchFamily="34" charset="0"/>
                        </a:rPr>
                        <a:t>(DESTINY-Breast04)</a:t>
                      </a:r>
                    </a:p>
                  </a:txBody>
                  <a:tcPr>
                    <a:solidFill>
                      <a:srgbClr val="003352"/>
                    </a:solidFill>
                  </a:tcPr>
                </a:tc>
                <a:tc hMerge="1">
                  <a:txBody>
                    <a:bodyPr/>
                    <a:lstStyle/>
                    <a:p>
                      <a:endParaRPr lang="en-US" dirty="0">
                        <a:solidFill>
                          <a:schemeClr val="bg1"/>
                        </a:solidFill>
                      </a:endParaRPr>
                    </a:p>
                  </a:txBody>
                  <a:tcPr>
                    <a:solidFill>
                      <a:srgbClr val="002557"/>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Arial" panose="020B0604020202020204" pitchFamily="34" charset="0"/>
                          <a:cs typeface="Arial" panose="020B0604020202020204" pitchFamily="34" charset="0"/>
                        </a:rPr>
                        <a:t>Sacituzumab </a:t>
                      </a:r>
                      <a:br>
                        <a:rPr lang="en-US" sz="1800" dirty="0">
                          <a:solidFill>
                            <a:schemeClr val="bg1"/>
                          </a:solidFill>
                          <a:latin typeface="Arial" panose="020B0604020202020204" pitchFamily="34" charset="0"/>
                          <a:cs typeface="Arial" panose="020B0604020202020204" pitchFamily="34" charset="0"/>
                        </a:rPr>
                      </a:br>
                      <a:r>
                        <a:rPr lang="en-US" sz="1800" dirty="0" err="1">
                          <a:solidFill>
                            <a:schemeClr val="bg1"/>
                          </a:solidFill>
                          <a:latin typeface="Arial" panose="020B0604020202020204" pitchFamily="34" charset="0"/>
                          <a:cs typeface="Arial" panose="020B0604020202020204" pitchFamily="34" charset="0"/>
                        </a:rPr>
                        <a:t>govitecan</a:t>
                      </a:r>
                      <a:r>
                        <a:rPr lang="en-US" sz="1800" baseline="30000" dirty="0">
                          <a:solidFill>
                            <a:schemeClr val="bg1"/>
                          </a:solidFill>
                          <a:latin typeface="Arial" panose="020B0604020202020204" pitchFamily="34" charset="0"/>
                          <a:cs typeface="Arial" panose="020B0604020202020204" pitchFamily="34" charset="0"/>
                        </a:rPr>
                        <a:t> </a:t>
                      </a:r>
                      <a:r>
                        <a:rPr lang="en-US" sz="1400" baseline="0" dirty="0">
                          <a:solidFill>
                            <a:schemeClr val="bg1"/>
                          </a:solidFill>
                          <a:latin typeface="Arial" panose="020B0604020202020204" pitchFamily="34" charset="0"/>
                          <a:cs typeface="Arial" panose="020B0604020202020204" pitchFamily="34" charset="0"/>
                        </a:rPr>
                        <a:t>(ASCENT)</a:t>
                      </a:r>
                    </a:p>
                  </a:txBody>
                  <a:tcPr>
                    <a:solidFill>
                      <a:srgbClr val="003352"/>
                    </a:solidFill>
                  </a:tcPr>
                </a:tc>
                <a:tc hMerge="1">
                  <a:txBody>
                    <a:bodyPr/>
                    <a:lstStyle/>
                    <a:p>
                      <a:endParaRPr dirty="0"/>
                    </a:p>
                  </a:txBody>
                  <a:tcPr>
                    <a:solidFill>
                      <a:srgbClr val="002557"/>
                    </a:solidFill>
                  </a:tcPr>
                </a:tc>
                <a:extLst>
                  <a:ext uri="{0D108BD9-81ED-4DB2-BD59-A6C34878D82A}">
                    <a16:rowId xmlns:a16="http://schemas.microsoft.com/office/drawing/2014/main" val="2817597167"/>
                  </a:ext>
                </a:extLst>
              </a:tr>
              <a:tr h="369344">
                <a:tc>
                  <a:txBody>
                    <a:bodyPr/>
                    <a:lstStyle/>
                    <a:p>
                      <a:r>
                        <a:rPr lang="en-US" sz="1700" b="1" dirty="0">
                          <a:solidFill>
                            <a:srgbClr val="003352"/>
                          </a:solidFill>
                          <a:latin typeface="Arial" panose="020B0604020202020204" pitchFamily="34" charset="0"/>
                          <a:cs typeface="Arial" panose="020B0604020202020204" pitchFamily="34" charset="0"/>
                        </a:rPr>
                        <a:t>Adverse Event</a:t>
                      </a:r>
                    </a:p>
                  </a:txBody>
                  <a:tcPr>
                    <a:solidFill>
                      <a:srgbClr val="CEEAF4"/>
                    </a:solidFill>
                  </a:tcPr>
                </a:tc>
                <a:tc>
                  <a:txBody>
                    <a:bodyPr/>
                    <a:lstStyle/>
                    <a:p>
                      <a:pPr algn="ctr"/>
                      <a:r>
                        <a:rPr lang="en-US" sz="1700" b="1" dirty="0">
                          <a:solidFill>
                            <a:srgbClr val="003352"/>
                          </a:solidFill>
                          <a:latin typeface="Arial" panose="020B0604020202020204" pitchFamily="34" charset="0"/>
                          <a:cs typeface="Arial" panose="020B0604020202020204" pitchFamily="34" charset="0"/>
                        </a:rPr>
                        <a:t>Any grade</a:t>
                      </a:r>
                    </a:p>
                  </a:txBody>
                  <a:tcPr>
                    <a:solidFill>
                      <a:srgbClr val="CEEAF4"/>
                    </a:solidFill>
                  </a:tcPr>
                </a:tc>
                <a:tc>
                  <a:txBody>
                    <a:bodyPr/>
                    <a:lstStyle/>
                    <a:p>
                      <a:pPr algn="ctr"/>
                      <a:r>
                        <a:rPr lang="en-US" sz="1700" b="1" dirty="0">
                          <a:solidFill>
                            <a:srgbClr val="003352"/>
                          </a:solidFill>
                          <a:latin typeface="Arial" panose="020B0604020202020204" pitchFamily="34" charset="0"/>
                          <a:cs typeface="Arial" panose="020B0604020202020204" pitchFamily="34" charset="0"/>
                        </a:rPr>
                        <a:t>Grade ≥3</a:t>
                      </a:r>
                    </a:p>
                  </a:txBody>
                  <a:tcPr>
                    <a:solidFill>
                      <a:srgbClr val="CEEAF4"/>
                    </a:solidFill>
                  </a:tcPr>
                </a:tc>
                <a:tc>
                  <a:txBody>
                    <a:bodyPr/>
                    <a:lstStyle/>
                    <a:p>
                      <a:pPr algn="ctr"/>
                      <a:r>
                        <a:rPr lang="en-US" sz="1700" b="1" dirty="0">
                          <a:solidFill>
                            <a:srgbClr val="003352"/>
                          </a:solidFill>
                          <a:latin typeface="Arial" panose="020B0604020202020204" pitchFamily="34" charset="0"/>
                          <a:cs typeface="Arial" panose="020B0604020202020204" pitchFamily="34" charset="0"/>
                        </a:rPr>
                        <a:t>Any grade</a:t>
                      </a:r>
                    </a:p>
                  </a:txBody>
                  <a:tcPr>
                    <a:solidFill>
                      <a:srgbClr val="CEEAF4"/>
                    </a:solidFill>
                  </a:tcPr>
                </a:tc>
                <a:tc>
                  <a:txBody>
                    <a:bodyPr/>
                    <a:lstStyle/>
                    <a:p>
                      <a:pPr algn="ctr"/>
                      <a:r>
                        <a:rPr lang="en-US" sz="1700" b="1" dirty="0">
                          <a:solidFill>
                            <a:srgbClr val="003352"/>
                          </a:solidFill>
                          <a:latin typeface="Arial" panose="020B0604020202020204" pitchFamily="34" charset="0"/>
                          <a:cs typeface="Arial" panose="020B0604020202020204" pitchFamily="34" charset="0"/>
                        </a:rPr>
                        <a:t>Grade ≥3</a:t>
                      </a:r>
                    </a:p>
                  </a:txBody>
                  <a:tcPr>
                    <a:solidFill>
                      <a:srgbClr val="CEEAF4"/>
                    </a:solidFill>
                  </a:tcPr>
                </a:tc>
                <a:extLst>
                  <a:ext uri="{0D108BD9-81ED-4DB2-BD59-A6C34878D82A}">
                    <a16:rowId xmlns:a16="http://schemas.microsoft.com/office/drawing/2014/main" val="1676268925"/>
                  </a:ext>
                </a:extLst>
              </a:tr>
              <a:tr h="369344">
                <a:tc>
                  <a:txBody>
                    <a:bodyPr/>
                    <a:lstStyle/>
                    <a:p>
                      <a:r>
                        <a:rPr lang="en-US" sz="1700" dirty="0">
                          <a:solidFill>
                            <a:srgbClr val="003352"/>
                          </a:solidFill>
                          <a:latin typeface="Arial" panose="020B0604020202020204" pitchFamily="34" charset="0"/>
                          <a:cs typeface="Arial" panose="020B0604020202020204" pitchFamily="34" charset="0"/>
                        </a:rPr>
                        <a:t>Low neutrophil count</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33%</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14%</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63%</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34%</a:t>
                      </a:r>
                    </a:p>
                  </a:txBody>
                  <a:tcPr>
                    <a:solidFill>
                      <a:schemeClr val="bg1">
                        <a:lumMod val="95000"/>
                      </a:schemeClr>
                    </a:solidFill>
                  </a:tcPr>
                </a:tc>
                <a:extLst>
                  <a:ext uri="{0D108BD9-81ED-4DB2-BD59-A6C34878D82A}">
                    <a16:rowId xmlns:a16="http://schemas.microsoft.com/office/drawing/2014/main" val="2880542567"/>
                  </a:ext>
                </a:extLst>
              </a:tr>
              <a:tr h="369344">
                <a:tc>
                  <a:txBody>
                    <a:bodyPr/>
                    <a:lstStyle/>
                    <a:p>
                      <a:r>
                        <a:rPr lang="en-US" sz="1700" dirty="0">
                          <a:solidFill>
                            <a:srgbClr val="003352"/>
                          </a:solidFill>
                          <a:latin typeface="Arial" panose="020B0604020202020204" pitchFamily="34" charset="0"/>
                          <a:cs typeface="Arial" panose="020B0604020202020204" pitchFamily="34" charset="0"/>
                        </a:rPr>
                        <a:t>Anemia</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33%</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8%</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34%</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8%</a:t>
                      </a:r>
                    </a:p>
                  </a:txBody>
                  <a:tcPr>
                    <a:solidFill>
                      <a:srgbClr val="CEEAF4"/>
                    </a:solidFill>
                  </a:tcPr>
                </a:tc>
                <a:extLst>
                  <a:ext uri="{0D108BD9-81ED-4DB2-BD59-A6C34878D82A}">
                    <a16:rowId xmlns:a16="http://schemas.microsoft.com/office/drawing/2014/main" val="200500057"/>
                  </a:ext>
                </a:extLst>
              </a:tr>
              <a:tr h="369344">
                <a:tc>
                  <a:txBody>
                    <a:bodyPr/>
                    <a:lstStyle/>
                    <a:p>
                      <a:r>
                        <a:rPr lang="en-US" sz="1700" dirty="0">
                          <a:solidFill>
                            <a:srgbClr val="003352"/>
                          </a:solidFill>
                          <a:latin typeface="Arial" panose="020B0604020202020204" pitchFamily="34" charset="0"/>
                          <a:cs typeface="Arial" panose="020B0604020202020204" pitchFamily="34" charset="0"/>
                        </a:rPr>
                        <a:t>Low platelet count</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24%</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5%</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5%</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1%</a:t>
                      </a:r>
                    </a:p>
                  </a:txBody>
                  <a:tcPr>
                    <a:solidFill>
                      <a:schemeClr val="bg1">
                        <a:lumMod val="95000"/>
                      </a:schemeClr>
                    </a:solidFill>
                  </a:tcPr>
                </a:tc>
                <a:extLst>
                  <a:ext uri="{0D108BD9-81ED-4DB2-BD59-A6C34878D82A}">
                    <a16:rowId xmlns:a16="http://schemas.microsoft.com/office/drawing/2014/main" val="3635847819"/>
                  </a:ext>
                </a:extLst>
              </a:tr>
              <a:tr h="369344">
                <a:tc>
                  <a:txBody>
                    <a:bodyPr/>
                    <a:lstStyle/>
                    <a:p>
                      <a:r>
                        <a:rPr lang="en-US" sz="1700" dirty="0">
                          <a:solidFill>
                            <a:srgbClr val="003352"/>
                          </a:solidFill>
                          <a:latin typeface="Arial" panose="020B0604020202020204" pitchFamily="34" charset="0"/>
                          <a:cs typeface="Arial" panose="020B0604020202020204" pitchFamily="34" charset="0"/>
                        </a:rPr>
                        <a:t>Nausea</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73%</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5%</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57%</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2%</a:t>
                      </a:r>
                    </a:p>
                  </a:txBody>
                  <a:tcPr>
                    <a:solidFill>
                      <a:srgbClr val="CEEAF4"/>
                    </a:solidFill>
                  </a:tcPr>
                </a:tc>
                <a:extLst>
                  <a:ext uri="{0D108BD9-81ED-4DB2-BD59-A6C34878D82A}">
                    <a16:rowId xmlns:a16="http://schemas.microsoft.com/office/drawing/2014/main" val="1503676512"/>
                  </a:ext>
                </a:extLst>
              </a:tr>
              <a:tr h="369344">
                <a:tc>
                  <a:txBody>
                    <a:bodyPr/>
                    <a:lstStyle/>
                    <a:p>
                      <a:r>
                        <a:rPr lang="en-US" sz="1700" dirty="0">
                          <a:solidFill>
                            <a:srgbClr val="003352"/>
                          </a:solidFill>
                          <a:latin typeface="Arial" panose="020B0604020202020204" pitchFamily="34" charset="0"/>
                          <a:cs typeface="Arial" panose="020B0604020202020204" pitchFamily="34" charset="0"/>
                        </a:rPr>
                        <a:t>Vomiting</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34%</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1%</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29%</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1%</a:t>
                      </a:r>
                    </a:p>
                  </a:txBody>
                  <a:tcPr>
                    <a:solidFill>
                      <a:schemeClr val="bg1">
                        <a:lumMod val="95000"/>
                      </a:schemeClr>
                    </a:solidFill>
                  </a:tcPr>
                </a:tc>
                <a:extLst>
                  <a:ext uri="{0D108BD9-81ED-4DB2-BD59-A6C34878D82A}">
                    <a16:rowId xmlns:a16="http://schemas.microsoft.com/office/drawing/2014/main" val="25929275"/>
                  </a:ext>
                </a:extLst>
              </a:tr>
              <a:tr h="369344">
                <a:tc>
                  <a:txBody>
                    <a:bodyPr/>
                    <a:lstStyle/>
                    <a:p>
                      <a:r>
                        <a:rPr lang="en-US" sz="1700" dirty="0">
                          <a:solidFill>
                            <a:srgbClr val="003352"/>
                          </a:solidFill>
                          <a:latin typeface="Arial" panose="020B0604020202020204" pitchFamily="34" charset="0"/>
                          <a:cs typeface="Arial" panose="020B0604020202020204" pitchFamily="34" charset="0"/>
                        </a:rPr>
                        <a:t>Diarrhea</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22%</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1%</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59%</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10%</a:t>
                      </a:r>
                    </a:p>
                  </a:txBody>
                  <a:tcPr>
                    <a:solidFill>
                      <a:srgbClr val="CEEAF4"/>
                    </a:solidFill>
                  </a:tcPr>
                </a:tc>
                <a:extLst>
                  <a:ext uri="{0D108BD9-81ED-4DB2-BD59-A6C34878D82A}">
                    <a16:rowId xmlns:a16="http://schemas.microsoft.com/office/drawing/2014/main" val="2061585175"/>
                  </a:ext>
                </a:extLst>
              </a:tr>
              <a:tr h="369344">
                <a:tc>
                  <a:txBody>
                    <a:bodyPr/>
                    <a:lstStyle/>
                    <a:p>
                      <a:r>
                        <a:rPr lang="en-US" sz="1700" dirty="0">
                          <a:solidFill>
                            <a:srgbClr val="003352"/>
                          </a:solidFill>
                          <a:latin typeface="Arial" panose="020B0604020202020204" pitchFamily="34" charset="0"/>
                          <a:cs typeface="Arial" panose="020B0604020202020204" pitchFamily="34" charset="0"/>
                        </a:rPr>
                        <a:t>Fatigue</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48%</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8%</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45%</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3%</a:t>
                      </a:r>
                    </a:p>
                  </a:txBody>
                  <a:tcPr>
                    <a:solidFill>
                      <a:schemeClr val="bg1">
                        <a:lumMod val="95000"/>
                      </a:schemeClr>
                    </a:solidFill>
                  </a:tcPr>
                </a:tc>
                <a:extLst>
                  <a:ext uri="{0D108BD9-81ED-4DB2-BD59-A6C34878D82A}">
                    <a16:rowId xmlns:a16="http://schemas.microsoft.com/office/drawing/2014/main" val="3296842295"/>
                  </a:ext>
                </a:extLst>
              </a:tr>
              <a:tr h="369344">
                <a:tc>
                  <a:txBody>
                    <a:bodyPr/>
                    <a:lstStyle/>
                    <a:p>
                      <a:r>
                        <a:rPr lang="en-US" sz="1700" dirty="0">
                          <a:solidFill>
                            <a:srgbClr val="003352"/>
                          </a:solidFill>
                          <a:latin typeface="Arial" panose="020B0604020202020204" pitchFamily="34" charset="0"/>
                          <a:cs typeface="Arial" panose="020B0604020202020204" pitchFamily="34" charset="0"/>
                        </a:rPr>
                        <a:t>Hair loss</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38%</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N/A</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46%</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N/A</a:t>
                      </a:r>
                    </a:p>
                  </a:txBody>
                  <a:tcPr>
                    <a:solidFill>
                      <a:srgbClr val="CEEAF4"/>
                    </a:solidFill>
                  </a:tcPr>
                </a:tc>
                <a:extLst>
                  <a:ext uri="{0D108BD9-81ED-4DB2-BD59-A6C34878D82A}">
                    <a16:rowId xmlns:a16="http://schemas.microsoft.com/office/drawing/2014/main" val="2076182952"/>
                  </a:ext>
                </a:extLst>
              </a:tr>
              <a:tr h="369344">
                <a:tc>
                  <a:txBody>
                    <a:bodyPr/>
                    <a:lstStyle/>
                    <a:p>
                      <a:r>
                        <a:rPr lang="en-US" sz="1700" dirty="0">
                          <a:solidFill>
                            <a:srgbClr val="003352"/>
                          </a:solidFill>
                          <a:latin typeface="Arial" panose="020B0604020202020204" pitchFamily="34" charset="0"/>
                          <a:cs typeface="Arial" panose="020B0604020202020204" pitchFamily="34" charset="0"/>
                        </a:rPr>
                        <a:t>Mouth sores</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10%</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1%</a:t>
                      </a:r>
                    </a:p>
                  </a:txBody>
                  <a:tcPr>
                    <a:solidFill>
                      <a:schemeClr val="bg1">
                        <a:lumMod val="95000"/>
                      </a:schemeClr>
                    </a:solidFill>
                  </a:tcPr>
                </a:tc>
                <a:extLst>
                  <a:ext uri="{0D108BD9-81ED-4DB2-BD59-A6C34878D82A}">
                    <a16:rowId xmlns:a16="http://schemas.microsoft.com/office/drawing/2014/main" val="2481628572"/>
                  </a:ext>
                </a:extLst>
              </a:tr>
              <a:tr h="369344">
                <a:tc>
                  <a:txBody>
                    <a:bodyPr/>
                    <a:lstStyle/>
                    <a:p>
                      <a:r>
                        <a:rPr lang="en-US" sz="1700" dirty="0">
                          <a:solidFill>
                            <a:srgbClr val="003352"/>
                          </a:solidFill>
                          <a:latin typeface="Arial" panose="020B0604020202020204" pitchFamily="34" charset="0"/>
                          <a:cs typeface="Arial" panose="020B0604020202020204" pitchFamily="34" charset="0"/>
                        </a:rPr>
                        <a:t>Inflammation of lungs</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12%</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2%</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0.4%</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0.4%</a:t>
                      </a:r>
                    </a:p>
                  </a:txBody>
                  <a:tcPr>
                    <a:solidFill>
                      <a:srgbClr val="CEEAF4"/>
                    </a:solidFill>
                  </a:tcPr>
                </a:tc>
                <a:extLst>
                  <a:ext uri="{0D108BD9-81ED-4DB2-BD59-A6C34878D82A}">
                    <a16:rowId xmlns:a16="http://schemas.microsoft.com/office/drawing/2014/main" val="3860234726"/>
                  </a:ext>
                </a:extLst>
              </a:tr>
            </a:tbl>
          </a:graphicData>
        </a:graphic>
      </p:graphicFrame>
      <p:sp>
        <p:nvSpPr>
          <p:cNvPr id="7" name="TextBox 6">
            <a:extLst>
              <a:ext uri="{FF2B5EF4-FFF2-40B4-BE49-F238E27FC236}">
                <a16:creationId xmlns:a16="http://schemas.microsoft.com/office/drawing/2014/main" id="{8AECF0D3-E142-C3FD-D34F-434788F41AA6}"/>
              </a:ext>
            </a:extLst>
          </p:cNvPr>
          <p:cNvSpPr txBox="1"/>
          <p:nvPr/>
        </p:nvSpPr>
        <p:spPr>
          <a:xfrm>
            <a:off x="693107" y="6522988"/>
            <a:ext cx="11297195" cy="276999"/>
          </a:xfrm>
          <a:prstGeom prst="rect">
            <a:avLst/>
          </a:prstGeom>
          <a:noFill/>
        </p:spPr>
        <p:txBody>
          <a:bodyPr wrap="none" rtlCol="0">
            <a:spAutoFit/>
          </a:bodyPr>
          <a:lstStyle/>
          <a:p>
            <a:pPr defTabSz="457119">
              <a:defRPr/>
            </a:pPr>
            <a:r>
              <a:rPr kumimoji="0" lang="en-US" sz="1200" b="0" i="0" u="none" strike="noStrike" kern="1200" cap="none" spc="0" normalizeH="0" baseline="0" noProof="0" dirty="0">
                <a:ln>
                  <a:noFill/>
                </a:ln>
                <a:effectLst/>
                <a:uLnTx/>
                <a:uFillTx/>
                <a:ea typeface="+mn-ea"/>
                <a:cs typeface="+mn-cs"/>
              </a:rPr>
              <a:t>Modi S et al. N </a:t>
            </a:r>
            <a:r>
              <a:rPr kumimoji="0" lang="en-US" sz="1200" b="0" i="0" u="none" strike="noStrike" kern="1200" cap="none" spc="0" normalizeH="0" baseline="0" noProof="0" dirty="0" err="1">
                <a:ln>
                  <a:noFill/>
                </a:ln>
                <a:effectLst/>
                <a:uLnTx/>
                <a:uFillTx/>
                <a:ea typeface="+mn-ea"/>
                <a:cs typeface="+mn-cs"/>
              </a:rPr>
              <a:t>Eng</a:t>
            </a:r>
            <a:r>
              <a:rPr lang="en-US" sz="1200" dirty="0"/>
              <a:t>l J Med 2022; Bardia A et al. ESMO 2023; </a:t>
            </a:r>
            <a:r>
              <a:rPr lang="en-US" sz="1200" dirty="0" err="1"/>
              <a:t>Rugo</a:t>
            </a:r>
            <a:r>
              <a:rPr lang="en-US" sz="1200" dirty="0"/>
              <a:t> HS et al. J Clin Oncol 2022; Rugo HS et al. Lancet 2023; Bardia A et al. N Engl J Med 2021; Fan Y et al. ASCO 2024.</a:t>
            </a:r>
          </a:p>
        </p:txBody>
      </p:sp>
      <p:sp>
        <p:nvSpPr>
          <p:cNvPr id="4" name="TextBox 3">
            <a:extLst>
              <a:ext uri="{FF2B5EF4-FFF2-40B4-BE49-F238E27FC236}">
                <a16:creationId xmlns:a16="http://schemas.microsoft.com/office/drawing/2014/main" id="{8AF3F19F-B7AD-17B6-F978-56329D5D58DA}"/>
              </a:ext>
            </a:extLst>
          </p:cNvPr>
          <p:cNvSpPr txBox="1"/>
          <p:nvPr/>
        </p:nvSpPr>
        <p:spPr>
          <a:xfrm>
            <a:off x="571500" y="6122197"/>
            <a:ext cx="3517310" cy="215444"/>
          </a:xfrm>
          <a:prstGeom prst="rect">
            <a:avLst/>
          </a:prstGeom>
          <a:noFill/>
        </p:spPr>
        <p:txBody>
          <a:bodyPr wrap="none" rtlCol="0">
            <a:spAutoFit/>
          </a:bodyPr>
          <a:lstStyle/>
          <a:p>
            <a:r>
              <a:rPr lang="en-US" sz="800" dirty="0"/>
              <a:t>N/A, not applicable; ”-”, not reported. *Includes fatigue, asthenia and malaise.</a:t>
            </a:r>
          </a:p>
        </p:txBody>
      </p:sp>
      <p:sp>
        <p:nvSpPr>
          <p:cNvPr id="10" name="Title 1">
            <a:extLst>
              <a:ext uri="{FF2B5EF4-FFF2-40B4-BE49-F238E27FC236}">
                <a16:creationId xmlns:a16="http://schemas.microsoft.com/office/drawing/2014/main" id="{116DF34A-A0B7-6655-A476-79C626EB96C9}"/>
              </a:ext>
            </a:extLst>
          </p:cNvPr>
          <p:cNvSpPr>
            <a:spLocks noGrp="1"/>
          </p:cNvSpPr>
          <p:nvPr>
            <p:ph type="title"/>
          </p:nvPr>
        </p:nvSpPr>
        <p:spPr>
          <a:xfrm>
            <a:off x="630930" y="418124"/>
            <a:ext cx="10972800" cy="950532"/>
          </a:xfrm>
        </p:spPr>
        <p:txBody>
          <a:bodyPr>
            <a:normAutofit/>
          </a:bodyPr>
          <a:lstStyle/>
          <a:p>
            <a:r>
              <a:rPr lang="en-US" sz="3800" b="1" dirty="0">
                <a:solidFill>
                  <a:srgbClr val="003352"/>
                </a:solidFill>
                <a:latin typeface="Arial" panose="020B0604020202020204" pitchFamily="34" charset="0"/>
                <a:cs typeface="Arial" panose="020B0604020202020204" pitchFamily="34" charset="0"/>
              </a:rPr>
              <a:t>Side Effect Profiles Differ Across ADCs</a:t>
            </a:r>
          </a:p>
        </p:txBody>
      </p:sp>
      <p:sp>
        <p:nvSpPr>
          <p:cNvPr id="3" name="Slide Number Placeholder 5">
            <a:extLst>
              <a:ext uri="{FF2B5EF4-FFF2-40B4-BE49-F238E27FC236}">
                <a16:creationId xmlns:a16="http://schemas.microsoft.com/office/drawing/2014/main" id="{02A88AA2-8563-AACA-125A-CA9B9B3FCB94}"/>
              </a:ext>
            </a:extLst>
          </p:cNvPr>
          <p:cNvSpPr txBox="1">
            <a:spLocks/>
          </p:cNvSpPr>
          <p:nvPr/>
        </p:nvSpPr>
        <p:spPr>
          <a:xfrm>
            <a:off x="11227223" y="6375637"/>
            <a:ext cx="728870" cy="365125"/>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92FA74-D6B5-344A-BA61-FC8BFB38C071}" type="slidenum">
              <a:rPr lang="en-US" smtClean="0"/>
              <a:pPr/>
              <a:t>26</a:t>
            </a:fld>
            <a:endParaRPr lang="en-US" dirty="0"/>
          </a:p>
        </p:txBody>
      </p:sp>
      <p:sp>
        <p:nvSpPr>
          <p:cNvPr id="9" name="Rectangle 8">
            <a:extLst>
              <a:ext uri="{FF2B5EF4-FFF2-40B4-BE49-F238E27FC236}">
                <a16:creationId xmlns:a16="http://schemas.microsoft.com/office/drawing/2014/main" id="{128342A3-CD4E-321B-24A1-06DBF5A7F4D0}"/>
              </a:ext>
            </a:extLst>
          </p:cNvPr>
          <p:cNvSpPr/>
          <p:nvPr/>
        </p:nvSpPr>
        <p:spPr>
          <a:xfrm>
            <a:off x="1765738" y="-59095"/>
            <a:ext cx="1902372" cy="4400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1" name="Rectangle 10">
            <a:extLst>
              <a:ext uri="{FF2B5EF4-FFF2-40B4-BE49-F238E27FC236}">
                <a16:creationId xmlns:a16="http://schemas.microsoft.com/office/drawing/2014/main" id="{91744B21-B972-C391-06F9-B36125AECED3}"/>
              </a:ext>
            </a:extLst>
          </p:cNvPr>
          <p:cNvSpPr/>
          <p:nvPr/>
        </p:nvSpPr>
        <p:spPr>
          <a:xfrm>
            <a:off x="3820510" y="-57478"/>
            <a:ext cx="5996152" cy="438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3" name="Rounded Rectangle 12">
            <a:extLst>
              <a:ext uri="{FF2B5EF4-FFF2-40B4-BE49-F238E27FC236}">
                <a16:creationId xmlns:a16="http://schemas.microsoft.com/office/drawing/2014/main" id="{24781926-2594-C13F-40EC-726999D4AF42}"/>
              </a:ext>
            </a:extLst>
          </p:cNvPr>
          <p:cNvSpPr/>
          <p:nvPr/>
        </p:nvSpPr>
        <p:spPr>
          <a:xfrm>
            <a:off x="482600" y="3416300"/>
            <a:ext cx="11061701" cy="1181100"/>
          </a:xfrm>
          <a:prstGeom prst="roundRect">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60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AB96D-C44F-F2F8-86F9-883531BF51D1}"/>
            </a:ext>
          </a:extLst>
        </p:cNvPr>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554BD953-765B-511B-7F5F-2F2A68FB4D87}"/>
              </a:ext>
            </a:extLst>
          </p:cNvPr>
          <p:cNvGraphicFramePr>
            <a:graphicFrameLocks noGrp="1"/>
          </p:cNvGraphicFramePr>
          <p:nvPr>
            <p:ph sz="quarter" idx="13"/>
          </p:nvPr>
        </p:nvGraphicFramePr>
        <p:xfrm>
          <a:off x="571500" y="1347381"/>
          <a:ext cx="10972801" cy="4702864"/>
        </p:xfrm>
        <a:graphic>
          <a:graphicData uri="http://schemas.openxmlformats.org/drawingml/2006/table">
            <a:tbl>
              <a:tblPr firstRow="1" bandRow="1">
                <a:tableStyleId>{7DF18680-E054-41AD-8BC1-D1AEF772440D}</a:tableStyleId>
              </a:tblPr>
              <a:tblGrid>
                <a:gridCol w="3275910">
                  <a:extLst>
                    <a:ext uri="{9D8B030D-6E8A-4147-A177-3AD203B41FA5}">
                      <a16:colId xmlns:a16="http://schemas.microsoft.com/office/drawing/2014/main" val="3408044267"/>
                    </a:ext>
                  </a:extLst>
                </a:gridCol>
                <a:gridCol w="2046573">
                  <a:extLst>
                    <a:ext uri="{9D8B030D-6E8A-4147-A177-3AD203B41FA5}">
                      <a16:colId xmlns:a16="http://schemas.microsoft.com/office/drawing/2014/main" val="1348559496"/>
                    </a:ext>
                  </a:extLst>
                </a:gridCol>
                <a:gridCol w="1870582">
                  <a:extLst>
                    <a:ext uri="{9D8B030D-6E8A-4147-A177-3AD203B41FA5}">
                      <a16:colId xmlns:a16="http://schemas.microsoft.com/office/drawing/2014/main" val="96878462"/>
                    </a:ext>
                  </a:extLst>
                </a:gridCol>
                <a:gridCol w="1967005">
                  <a:extLst>
                    <a:ext uri="{9D8B030D-6E8A-4147-A177-3AD203B41FA5}">
                      <a16:colId xmlns:a16="http://schemas.microsoft.com/office/drawing/2014/main" val="2886898658"/>
                    </a:ext>
                  </a:extLst>
                </a:gridCol>
                <a:gridCol w="1812731">
                  <a:extLst>
                    <a:ext uri="{9D8B030D-6E8A-4147-A177-3AD203B41FA5}">
                      <a16:colId xmlns:a16="http://schemas.microsoft.com/office/drawing/2014/main" val="2750191342"/>
                    </a:ext>
                  </a:extLst>
                </a:gridCol>
              </a:tblGrid>
              <a:tr h="610221">
                <a:tc>
                  <a:txBody>
                    <a:bodyPr/>
                    <a:lstStyle/>
                    <a:p>
                      <a:endParaRPr lang="en-US" sz="1800" dirty="0">
                        <a:solidFill>
                          <a:schemeClr val="bg1"/>
                        </a:solidFill>
                        <a:latin typeface="Arial" panose="020B0604020202020204" pitchFamily="34" charset="0"/>
                        <a:cs typeface="Arial" panose="020B0604020202020204" pitchFamily="34" charset="0"/>
                      </a:endParaRPr>
                    </a:p>
                  </a:txBody>
                  <a:tcPr>
                    <a:solidFill>
                      <a:srgbClr val="003352"/>
                    </a:solidFill>
                  </a:tcPr>
                </a:tc>
                <a:tc gridSpan="2">
                  <a:txBody>
                    <a:bodyPr/>
                    <a:lstStyle/>
                    <a:p>
                      <a:pPr algn="ctr"/>
                      <a:r>
                        <a:rPr lang="en-US" sz="1800" dirty="0">
                          <a:solidFill>
                            <a:schemeClr val="bg1"/>
                          </a:solidFill>
                          <a:latin typeface="Arial" panose="020B0604020202020204" pitchFamily="34" charset="0"/>
                          <a:cs typeface="Arial" panose="020B0604020202020204" pitchFamily="34" charset="0"/>
                        </a:rPr>
                        <a:t>Trastuzumab </a:t>
                      </a:r>
                      <a:r>
                        <a:rPr lang="en-US" sz="1800" dirty="0" err="1">
                          <a:solidFill>
                            <a:schemeClr val="bg1"/>
                          </a:solidFill>
                          <a:latin typeface="Arial" panose="020B0604020202020204" pitchFamily="34" charset="0"/>
                          <a:cs typeface="Arial" panose="020B0604020202020204" pitchFamily="34" charset="0"/>
                        </a:rPr>
                        <a:t>deruxtecan</a:t>
                      </a:r>
                      <a:endParaRPr lang="en-US" sz="1800" dirty="0">
                        <a:solidFill>
                          <a:schemeClr val="bg1"/>
                        </a:solidFill>
                        <a:latin typeface="Arial" panose="020B0604020202020204" pitchFamily="34" charset="0"/>
                        <a:cs typeface="Arial" panose="020B0604020202020204" pitchFamily="34" charset="0"/>
                      </a:endParaRPr>
                    </a:p>
                    <a:p>
                      <a:pPr algn="ctr"/>
                      <a:r>
                        <a:rPr lang="en-US" sz="1400" dirty="0">
                          <a:solidFill>
                            <a:schemeClr val="bg1"/>
                          </a:solidFill>
                          <a:latin typeface="Arial" panose="020B0604020202020204" pitchFamily="34" charset="0"/>
                          <a:cs typeface="Arial" panose="020B0604020202020204" pitchFamily="34" charset="0"/>
                        </a:rPr>
                        <a:t>(DESTINY-Breast04)</a:t>
                      </a:r>
                    </a:p>
                  </a:txBody>
                  <a:tcPr>
                    <a:solidFill>
                      <a:srgbClr val="003352"/>
                    </a:solidFill>
                  </a:tcPr>
                </a:tc>
                <a:tc hMerge="1">
                  <a:txBody>
                    <a:bodyPr/>
                    <a:lstStyle/>
                    <a:p>
                      <a:endParaRPr lang="en-US" dirty="0">
                        <a:solidFill>
                          <a:schemeClr val="bg1"/>
                        </a:solidFill>
                      </a:endParaRPr>
                    </a:p>
                  </a:txBody>
                  <a:tcPr>
                    <a:solidFill>
                      <a:srgbClr val="002557"/>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Arial" panose="020B0604020202020204" pitchFamily="34" charset="0"/>
                          <a:cs typeface="Arial" panose="020B0604020202020204" pitchFamily="34" charset="0"/>
                        </a:rPr>
                        <a:t>Sacituzumab </a:t>
                      </a:r>
                      <a:br>
                        <a:rPr lang="en-US" sz="1800" dirty="0">
                          <a:solidFill>
                            <a:schemeClr val="bg1"/>
                          </a:solidFill>
                          <a:latin typeface="Arial" panose="020B0604020202020204" pitchFamily="34" charset="0"/>
                          <a:cs typeface="Arial" panose="020B0604020202020204" pitchFamily="34" charset="0"/>
                        </a:rPr>
                      </a:br>
                      <a:r>
                        <a:rPr lang="en-US" sz="1800" dirty="0" err="1">
                          <a:solidFill>
                            <a:schemeClr val="bg1"/>
                          </a:solidFill>
                          <a:latin typeface="Arial" panose="020B0604020202020204" pitchFamily="34" charset="0"/>
                          <a:cs typeface="Arial" panose="020B0604020202020204" pitchFamily="34" charset="0"/>
                        </a:rPr>
                        <a:t>govitecan</a:t>
                      </a:r>
                      <a:r>
                        <a:rPr lang="en-US" sz="1800" baseline="30000" dirty="0">
                          <a:solidFill>
                            <a:schemeClr val="bg1"/>
                          </a:solidFill>
                          <a:latin typeface="Arial" panose="020B0604020202020204" pitchFamily="34" charset="0"/>
                          <a:cs typeface="Arial" panose="020B0604020202020204" pitchFamily="34" charset="0"/>
                        </a:rPr>
                        <a:t> </a:t>
                      </a:r>
                      <a:r>
                        <a:rPr lang="en-US" sz="1400" baseline="0" dirty="0">
                          <a:solidFill>
                            <a:schemeClr val="bg1"/>
                          </a:solidFill>
                          <a:latin typeface="Arial" panose="020B0604020202020204" pitchFamily="34" charset="0"/>
                          <a:cs typeface="Arial" panose="020B0604020202020204" pitchFamily="34" charset="0"/>
                        </a:rPr>
                        <a:t>(ASCENT)</a:t>
                      </a:r>
                    </a:p>
                  </a:txBody>
                  <a:tcPr>
                    <a:solidFill>
                      <a:srgbClr val="003352"/>
                    </a:solidFill>
                  </a:tcPr>
                </a:tc>
                <a:tc hMerge="1">
                  <a:txBody>
                    <a:bodyPr/>
                    <a:lstStyle/>
                    <a:p>
                      <a:endParaRPr dirty="0"/>
                    </a:p>
                  </a:txBody>
                  <a:tcPr>
                    <a:solidFill>
                      <a:srgbClr val="002557"/>
                    </a:solidFill>
                  </a:tcPr>
                </a:tc>
                <a:extLst>
                  <a:ext uri="{0D108BD9-81ED-4DB2-BD59-A6C34878D82A}">
                    <a16:rowId xmlns:a16="http://schemas.microsoft.com/office/drawing/2014/main" val="2817597167"/>
                  </a:ext>
                </a:extLst>
              </a:tr>
              <a:tr h="369344">
                <a:tc>
                  <a:txBody>
                    <a:bodyPr/>
                    <a:lstStyle/>
                    <a:p>
                      <a:r>
                        <a:rPr lang="en-US" sz="1700" b="1" dirty="0">
                          <a:solidFill>
                            <a:srgbClr val="003352"/>
                          </a:solidFill>
                          <a:latin typeface="Arial" panose="020B0604020202020204" pitchFamily="34" charset="0"/>
                          <a:cs typeface="Arial" panose="020B0604020202020204" pitchFamily="34" charset="0"/>
                        </a:rPr>
                        <a:t>Adverse Event</a:t>
                      </a:r>
                    </a:p>
                  </a:txBody>
                  <a:tcPr>
                    <a:solidFill>
                      <a:srgbClr val="CEEAF4"/>
                    </a:solidFill>
                  </a:tcPr>
                </a:tc>
                <a:tc>
                  <a:txBody>
                    <a:bodyPr/>
                    <a:lstStyle/>
                    <a:p>
                      <a:pPr algn="ctr"/>
                      <a:r>
                        <a:rPr lang="en-US" sz="1700" b="1" dirty="0">
                          <a:solidFill>
                            <a:srgbClr val="003352"/>
                          </a:solidFill>
                          <a:latin typeface="Arial" panose="020B0604020202020204" pitchFamily="34" charset="0"/>
                          <a:cs typeface="Arial" panose="020B0604020202020204" pitchFamily="34" charset="0"/>
                        </a:rPr>
                        <a:t>Any grade</a:t>
                      </a:r>
                    </a:p>
                  </a:txBody>
                  <a:tcPr>
                    <a:solidFill>
                      <a:srgbClr val="CEEAF4"/>
                    </a:solidFill>
                  </a:tcPr>
                </a:tc>
                <a:tc>
                  <a:txBody>
                    <a:bodyPr/>
                    <a:lstStyle/>
                    <a:p>
                      <a:pPr algn="ctr"/>
                      <a:r>
                        <a:rPr lang="en-US" sz="1700" b="1" dirty="0">
                          <a:solidFill>
                            <a:srgbClr val="003352"/>
                          </a:solidFill>
                          <a:latin typeface="Arial" panose="020B0604020202020204" pitchFamily="34" charset="0"/>
                          <a:cs typeface="Arial" panose="020B0604020202020204" pitchFamily="34" charset="0"/>
                        </a:rPr>
                        <a:t>Grade ≥3</a:t>
                      </a:r>
                    </a:p>
                  </a:txBody>
                  <a:tcPr>
                    <a:solidFill>
                      <a:srgbClr val="CEEAF4"/>
                    </a:solidFill>
                  </a:tcPr>
                </a:tc>
                <a:tc>
                  <a:txBody>
                    <a:bodyPr/>
                    <a:lstStyle/>
                    <a:p>
                      <a:pPr algn="ctr"/>
                      <a:r>
                        <a:rPr lang="en-US" sz="1700" b="1" dirty="0">
                          <a:solidFill>
                            <a:srgbClr val="003352"/>
                          </a:solidFill>
                          <a:latin typeface="Arial" panose="020B0604020202020204" pitchFamily="34" charset="0"/>
                          <a:cs typeface="Arial" panose="020B0604020202020204" pitchFamily="34" charset="0"/>
                        </a:rPr>
                        <a:t>Any grade</a:t>
                      </a:r>
                    </a:p>
                  </a:txBody>
                  <a:tcPr>
                    <a:solidFill>
                      <a:srgbClr val="CEEAF4"/>
                    </a:solidFill>
                  </a:tcPr>
                </a:tc>
                <a:tc>
                  <a:txBody>
                    <a:bodyPr/>
                    <a:lstStyle/>
                    <a:p>
                      <a:pPr algn="ctr"/>
                      <a:r>
                        <a:rPr lang="en-US" sz="1700" b="1" dirty="0">
                          <a:solidFill>
                            <a:srgbClr val="003352"/>
                          </a:solidFill>
                          <a:latin typeface="Arial" panose="020B0604020202020204" pitchFamily="34" charset="0"/>
                          <a:cs typeface="Arial" panose="020B0604020202020204" pitchFamily="34" charset="0"/>
                        </a:rPr>
                        <a:t>Grade ≥3</a:t>
                      </a:r>
                    </a:p>
                  </a:txBody>
                  <a:tcPr>
                    <a:solidFill>
                      <a:srgbClr val="CEEAF4"/>
                    </a:solidFill>
                  </a:tcPr>
                </a:tc>
                <a:extLst>
                  <a:ext uri="{0D108BD9-81ED-4DB2-BD59-A6C34878D82A}">
                    <a16:rowId xmlns:a16="http://schemas.microsoft.com/office/drawing/2014/main" val="1676268925"/>
                  </a:ext>
                </a:extLst>
              </a:tr>
              <a:tr h="369344">
                <a:tc>
                  <a:txBody>
                    <a:bodyPr/>
                    <a:lstStyle/>
                    <a:p>
                      <a:r>
                        <a:rPr lang="en-US" sz="1700" dirty="0">
                          <a:solidFill>
                            <a:srgbClr val="003352"/>
                          </a:solidFill>
                          <a:latin typeface="Arial" panose="020B0604020202020204" pitchFamily="34" charset="0"/>
                          <a:cs typeface="Arial" panose="020B0604020202020204" pitchFamily="34" charset="0"/>
                        </a:rPr>
                        <a:t>Low neutrophil count</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33%</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14%</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63%</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34%</a:t>
                      </a:r>
                    </a:p>
                  </a:txBody>
                  <a:tcPr>
                    <a:solidFill>
                      <a:schemeClr val="bg1">
                        <a:lumMod val="95000"/>
                      </a:schemeClr>
                    </a:solidFill>
                  </a:tcPr>
                </a:tc>
                <a:extLst>
                  <a:ext uri="{0D108BD9-81ED-4DB2-BD59-A6C34878D82A}">
                    <a16:rowId xmlns:a16="http://schemas.microsoft.com/office/drawing/2014/main" val="2880542567"/>
                  </a:ext>
                </a:extLst>
              </a:tr>
              <a:tr h="369344">
                <a:tc>
                  <a:txBody>
                    <a:bodyPr/>
                    <a:lstStyle/>
                    <a:p>
                      <a:r>
                        <a:rPr lang="en-US" sz="1700" dirty="0">
                          <a:solidFill>
                            <a:srgbClr val="003352"/>
                          </a:solidFill>
                          <a:latin typeface="Arial" panose="020B0604020202020204" pitchFamily="34" charset="0"/>
                          <a:cs typeface="Arial" panose="020B0604020202020204" pitchFamily="34" charset="0"/>
                        </a:rPr>
                        <a:t>Anemia</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33%</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8%</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34%</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8%</a:t>
                      </a:r>
                    </a:p>
                  </a:txBody>
                  <a:tcPr>
                    <a:solidFill>
                      <a:srgbClr val="CEEAF4"/>
                    </a:solidFill>
                  </a:tcPr>
                </a:tc>
                <a:extLst>
                  <a:ext uri="{0D108BD9-81ED-4DB2-BD59-A6C34878D82A}">
                    <a16:rowId xmlns:a16="http://schemas.microsoft.com/office/drawing/2014/main" val="200500057"/>
                  </a:ext>
                </a:extLst>
              </a:tr>
              <a:tr h="369344">
                <a:tc>
                  <a:txBody>
                    <a:bodyPr/>
                    <a:lstStyle/>
                    <a:p>
                      <a:r>
                        <a:rPr lang="en-US" sz="1700" dirty="0">
                          <a:solidFill>
                            <a:srgbClr val="003352"/>
                          </a:solidFill>
                          <a:latin typeface="Arial" panose="020B0604020202020204" pitchFamily="34" charset="0"/>
                          <a:cs typeface="Arial" panose="020B0604020202020204" pitchFamily="34" charset="0"/>
                        </a:rPr>
                        <a:t>Low platelet count</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24%</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5%</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5%</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1%</a:t>
                      </a:r>
                    </a:p>
                  </a:txBody>
                  <a:tcPr>
                    <a:solidFill>
                      <a:schemeClr val="bg1">
                        <a:lumMod val="95000"/>
                      </a:schemeClr>
                    </a:solidFill>
                  </a:tcPr>
                </a:tc>
                <a:extLst>
                  <a:ext uri="{0D108BD9-81ED-4DB2-BD59-A6C34878D82A}">
                    <a16:rowId xmlns:a16="http://schemas.microsoft.com/office/drawing/2014/main" val="3635847819"/>
                  </a:ext>
                </a:extLst>
              </a:tr>
              <a:tr h="369344">
                <a:tc>
                  <a:txBody>
                    <a:bodyPr/>
                    <a:lstStyle/>
                    <a:p>
                      <a:r>
                        <a:rPr lang="en-US" sz="1700" dirty="0">
                          <a:solidFill>
                            <a:srgbClr val="003352"/>
                          </a:solidFill>
                          <a:latin typeface="Arial" panose="020B0604020202020204" pitchFamily="34" charset="0"/>
                          <a:cs typeface="Arial" panose="020B0604020202020204" pitchFamily="34" charset="0"/>
                        </a:rPr>
                        <a:t>Nausea</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73%</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5%</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57%</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2%</a:t>
                      </a:r>
                    </a:p>
                  </a:txBody>
                  <a:tcPr>
                    <a:solidFill>
                      <a:srgbClr val="CEEAF4"/>
                    </a:solidFill>
                  </a:tcPr>
                </a:tc>
                <a:extLst>
                  <a:ext uri="{0D108BD9-81ED-4DB2-BD59-A6C34878D82A}">
                    <a16:rowId xmlns:a16="http://schemas.microsoft.com/office/drawing/2014/main" val="1503676512"/>
                  </a:ext>
                </a:extLst>
              </a:tr>
              <a:tr h="369344">
                <a:tc>
                  <a:txBody>
                    <a:bodyPr/>
                    <a:lstStyle/>
                    <a:p>
                      <a:r>
                        <a:rPr lang="en-US" sz="1700" dirty="0">
                          <a:solidFill>
                            <a:srgbClr val="003352"/>
                          </a:solidFill>
                          <a:latin typeface="Arial" panose="020B0604020202020204" pitchFamily="34" charset="0"/>
                          <a:cs typeface="Arial" panose="020B0604020202020204" pitchFamily="34" charset="0"/>
                        </a:rPr>
                        <a:t>Vomiting</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34%</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1%</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29%</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1%</a:t>
                      </a:r>
                    </a:p>
                  </a:txBody>
                  <a:tcPr>
                    <a:solidFill>
                      <a:schemeClr val="bg1">
                        <a:lumMod val="95000"/>
                      </a:schemeClr>
                    </a:solidFill>
                  </a:tcPr>
                </a:tc>
                <a:extLst>
                  <a:ext uri="{0D108BD9-81ED-4DB2-BD59-A6C34878D82A}">
                    <a16:rowId xmlns:a16="http://schemas.microsoft.com/office/drawing/2014/main" val="25929275"/>
                  </a:ext>
                </a:extLst>
              </a:tr>
              <a:tr h="369344">
                <a:tc>
                  <a:txBody>
                    <a:bodyPr/>
                    <a:lstStyle/>
                    <a:p>
                      <a:r>
                        <a:rPr lang="en-US" sz="1700" dirty="0">
                          <a:solidFill>
                            <a:srgbClr val="003352"/>
                          </a:solidFill>
                          <a:latin typeface="Arial" panose="020B0604020202020204" pitchFamily="34" charset="0"/>
                          <a:cs typeface="Arial" panose="020B0604020202020204" pitchFamily="34" charset="0"/>
                        </a:rPr>
                        <a:t>Diarrhea</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22%</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1%</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59%</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10%</a:t>
                      </a:r>
                    </a:p>
                  </a:txBody>
                  <a:tcPr>
                    <a:solidFill>
                      <a:srgbClr val="CEEAF4"/>
                    </a:solidFill>
                  </a:tcPr>
                </a:tc>
                <a:extLst>
                  <a:ext uri="{0D108BD9-81ED-4DB2-BD59-A6C34878D82A}">
                    <a16:rowId xmlns:a16="http://schemas.microsoft.com/office/drawing/2014/main" val="2061585175"/>
                  </a:ext>
                </a:extLst>
              </a:tr>
              <a:tr h="369344">
                <a:tc>
                  <a:txBody>
                    <a:bodyPr/>
                    <a:lstStyle/>
                    <a:p>
                      <a:r>
                        <a:rPr lang="en-US" sz="1700" dirty="0">
                          <a:solidFill>
                            <a:srgbClr val="003352"/>
                          </a:solidFill>
                          <a:latin typeface="Arial" panose="020B0604020202020204" pitchFamily="34" charset="0"/>
                          <a:cs typeface="Arial" panose="020B0604020202020204" pitchFamily="34" charset="0"/>
                        </a:rPr>
                        <a:t>Fatigue</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48%</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8%</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45%</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3%</a:t>
                      </a:r>
                    </a:p>
                  </a:txBody>
                  <a:tcPr>
                    <a:solidFill>
                      <a:schemeClr val="bg1">
                        <a:lumMod val="95000"/>
                      </a:schemeClr>
                    </a:solidFill>
                  </a:tcPr>
                </a:tc>
                <a:extLst>
                  <a:ext uri="{0D108BD9-81ED-4DB2-BD59-A6C34878D82A}">
                    <a16:rowId xmlns:a16="http://schemas.microsoft.com/office/drawing/2014/main" val="3296842295"/>
                  </a:ext>
                </a:extLst>
              </a:tr>
              <a:tr h="369344">
                <a:tc>
                  <a:txBody>
                    <a:bodyPr/>
                    <a:lstStyle/>
                    <a:p>
                      <a:r>
                        <a:rPr lang="en-US" sz="1700" dirty="0">
                          <a:solidFill>
                            <a:srgbClr val="003352"/>
                          </a:solidFill>
                          <a:latin typeface="Arial" panose="020B0604020202020204" pitchFamily="34" charset="0"/>
                          <a:cs typeface="Arial" panose="020B0604020202020204" pitchFamily="34" charset="0"/>
                        </a:rPr>
                        <a:t>Hair loss</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38%</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N/A</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46%</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N/A</a:t>
                      </a:r>
                    </a:p>
                  </a:txBody>
                  <a:tcPr>
                    <a:solidFill>
                      <a:srgbClr val="CEEAF4"/>
                    </a:solidFill>
                  </a:tcPr>
                </a:tc>
                <a:extLst>
                  <a:ext uri="{0D108BD9-81ED-4DB2-BD59-A6C34878D82A}">
                    <a16:rowId xmlns:a16="http://schemas.microsoft.com/office/drawing/2014/main" val="2076182952"/>
                  </a:ext>
                </a:extLst>
              </a:tr>
              <a:tr h="369344">
                <a:tc>
                  <a:txBody>
                    <a:bodyPr/>
                    <a:lstStyle/>
                    <a:p>
                      <a:r>
                        <a:rPr lang="en-US" sz="1700" dirty="0">
                          <a:solidFill>
                            <a:srgbClr val="003352"/>
                          </a:solidFill>
                          <a:latin typeface="Arial" panose="020B0604020202020204" pitchFamily="34" charset="0"/>
                          <a:cs typeface="Arial" panose="020B0604020202020204" pitchFamily="34" charset="0"/>
                        </a:rPr>
                        <a:t>Mouth sores</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10%</a:t>
                      </a:r>
                    </a:p>
                  </a:txBody>
                  <a:tcPr>
                    <a:solidFill>
                      <a:schemeClr val="bg1">
                        <a:lumMod val="95000"/>
                      </a:schemeClr>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1%</a:t>
                      </a:r>
                    </a:p>
                  </a:txBody>
                  <a:tcPr>
                    <a:solidFill>
                      <a:schemeClr val="bg1">
                        <a:lumMod val="95000"/>
                      </a:schemeClr>
                    </a:solidFill>
                  </a:tcPr>
                </a:tc>
                <a:extLst>
                  <a:ext uri="{0D108BD9-81ED-4DB2-BD59-A6C34878D82A}">
                    <a16:rowId xmlns:a16="http://schemas.microsoft.com/office/drawing/2014/main" val="2481628572"/>
                  </a:ext>
                </a:extLst>
              </a:tr>
              <a:tr h="369344">
                <a:tc>
                  <a:txBody>
                    <a:bodyPr/>
                    <a:lstStyle/>
                    <a:p>
                      <a:r>
                        <a:rPr lang="en-US" sz="1700" dirty="0">
                          <a:solidFill>
                            <a:srgbClr val="003352"/>
                          </a:solidFill>
                          <a:latin typeface="Arial" panose="020B0604020202020204" pitchFamily="34" charset="0"/>
                          <a:cs typeface="Arial" panose="020B0604020202020204" pitchFamily="34" charset="0"/>
                        </a:rPr>
                        <a:t>Inflammation of lungs</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12%</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2%</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0.4%</a:t>
                      </a:r>
                    </a:p>
                  </a:txBody>
                  <a:tcPr>
                    <a:solidFill>
                      <a:srgbClr val="CEEAF4"/>
                    </a:solidFill>
                  </a:tcPr>
                </a:tc>
                <a:tc>
                  <a:txBody>
                    <a:bodyPr/>
                    <a:lstStyle/>
                    <a:p>
                      <a:pPr algn="ctr"/>
                      <a:r>
                        <a:rPr lang="en-US" sz="1700" dirty="0">
                          <a:solidFill>
                            <a:srgbClr val="003352"/>
                          </a:solidFill>
                          <a:latin typeface="Arial" panose="020B0604020202020204" pitchFamily="34" charset="0"/>
                          <a:cs typeface="Arial" panose="020B0604020202020204" pitchFamily="34" charset="0"/>
                        </a:rPr>
                        <a:t>0.4%</a:t>
                      </a:r>
                    </a:p>
                  </a:txBody>
                  <a:tcPr>
                    <a:solidFill>
                      <a:srgbClr val="CEEAF4"/>
                    </a:solidFill>
                  </a:tcPr>
                </a:tc>
                <a:extLst>
                  <a:ext uri="{0D108BD9-81ED-4DB2-BD59-A6C34878D82A}">
                    <a16:rowId xmlns:a16="http://schemas.microsoft.com/office/drawing/2014/main" val="3860234726"/>
                  </a:ext>
                </a:extLst>
              </a:tr>
            </a:tbl>
          </a:graphicData>
        </a:graphic>
      </p:graphicFrame>
      <p:sp>
        <p:nvSpPr>
          <p:cNvPr id="7" name="TextBox 6">
            <a:extLst>
              <a:ext uri="{FF2B5EF4-FFF2-40B4-BE49-F238E27FC236}">
                <a16:creationId xmlns:a16="http://schemas.microsoft.com/office/drawing/2014/main" id="{CE1BF33C-FA74-7F45-31D7-DD7768E9DD74}"/>
              </a:ext>
            </a:extLst>
          </p:cNvPr>
          <p:cNvSpPr txBox="1"/>
          <p:nvPr/>
        </p:nvSpPr>
        <p:spPr>
          <a:xfrm>
            <a:off x="693107" y="6522988"/>
            <a:ext cx="11297195" cy="276999"/>
          </a:xfrm>
          <a:prstGeom prst="rect">
            <a:avLst/>
          </a:prstGeom>
          <a:noFill/>
        </p:spPr>
        <p:txBody>
          <a:bodyPr wrap="none" rtlCol="0">
            <a:spAutoFit/>
          </a:bodyPr>
          <a:lstStyle/>
          <a:p>
            <a:pPr defTabSz="457119">
              <a:defRPr/>
            </a:pPr>
            <a:r>
              <a:rPr kumimoji="0" lang="en-US" sz="1200" b="0" i="0" u="none" strike="noStrike" kern="1200" cap="none" spc="0" normalizeH="0" baseline="0" noProof="0" dirty="0">
                <a:ln>
                  <a:noFill/>
                </a:ln>
                <a:effectLst/>
                <a:uLnTx/>
                <a:uFillTx/>
                <a:ea typeface="+mn-ea"/>
                <a:cs typeface="+mn-cs"/>
              </a:rPr>
              <a:t>Modi S et al. N </a:t>
            </a:r>
            <a:r>
              <a:rPr kumimoji="0" lang="en-US" sz="1200" b="0" i="0" u="none" strike="noStrike" kern="1200" cap="none" spc="0" normalizeH="0" baseline="0" noProof="0" dirty="0" err="1">
                <a:ln>
                  <a:noFill/>
                </a:ln>
                <a:effectLst/>
                <a:uLnTx/>
                <a:uFillTx/>
                <a:ea typeface="+mn-ea"/>
                <a:cs typeface="+mn-cs"/>
              </a:rPr>
              <a:t>Eng</a:t>
            </a:r>
            <a:r>
              <a:rPr lang="en-US" sz="1200" dirty="0"/>
              <a:t>l J Med 2022; Bardia A et al. ESMO 2023; </a:t>
            </a:r>
            <a:r>
              <a:rPr lang="en-US" sz="1200" dirty="0" err="1"/>
              <a:t>Rugo</a:t>
            </a:r>
            <a:r>
              <a:rPr lang="en-US" sz="1200" dirty="0"/>
              <a:t> HS et al. J Clin Oncol 2022; Rugo HS et al. Lancet 2023; Bardia A et al. N Engl J Med 2021; Fan Y et al. ASCO 2024.</a:t>
            </a:r>
          </a:p>
        </p:txBody>
      </p:sp>
      <p:sp>
        <p:nvSpPr>
          <p:cNvPr id="4" name="TextBox 3">
            <a:extLst>
              <a:ext uri="{FF2B5EF4-FFF2-40B4-BE49-F238E27FC236}">
                <a16:creationId xmlns:a16="http://schemas.microsoft.com/office/drawing/2014/main" id="{0E11D6B1-AFF3-74F9-3491-9BFB32219AA0}"/>
              </a:ext>
            </a:extLst>
          </p:cNvPr>
          <p:cNvSpPr txBox="1"/>
          <p:nvPr/>
        </p:nvSpPr>
        <p:spPr>
          <a:xfrm>
            <a:off x="571500" y="6122197"/>
            <a:ext cx="3517310" cy="215444"/>
          </a:xfrm>
          <a:prstGeom prst="rect">
            <a:avLst/>
          </a:prstGeom>
          <a:noFill/>
        </p:spPr>
        <p:txBody>
          <a:bodyPr wrap="none" rtlCol="0">
            <a:spAutoFit/>
          </a:bodyPr>
          <a:lstStyle/>
          <a:p>
            <a:r>
              <a:rPr lang="en-US" sz="800" dirty="0"/>
              <a:t>N/A, not applicable; ”-”, not reported. *Includes fatigue, asthenia and malaise.</a:t>
            </a:r>
          </a:p>
        </p:txBody>
      </p:sp>
      <p:sp>
        <p:nvSpPr>
          <p:cNvPr id="10" name="Title 1">
            <a:extLst>
              <a:ext uri="{FF2B5EF4-FFF2-40B4-BE49-F238E27FC236}">
                <a16:creationId xmlns:a16="http://schemas.microsoft.com/office/drawing/2014/main" id="{A31E1BB6-D8F3-60B4-9B08-DA8DA3643315}"/>
              </a:ext>
            </a:extLst>
          </p:cNvPr>
          <p:cNvSpPr>
            <a:spLocks noGrp="1"/>
          </p:cNvSpPr>
          <p:nvPr>
            <p:ph type="title"/>
          </p:nvPr>
        </p:nvSpPr>
        <p:spPr>
          <a:xfrm>
            <a:off x="630930" y="418124"/>
            <a:ext cx="10972800" cy="950532"/>
          </a:xfrm>
        </p:spPr>
        <p:txBody>
          <a:bodyPr>
            <a:normAutofit/>
          </a:bodyPr>
          <a:lstStyle/>
          <a:p>
            <a:r>
              <a:rPr lang="en-US" sz="3800" b="1" dirty="0">
                <a:solidFill>
                  <a:srgbClr val="003352"/>
                </a:solidFill>
                <a:latin typeface="Arial" panose="020B0604020202020204" pitchFamily="34" charset="0"/>
                <a:cs typeface="Arial" panose="020B0604020202020204" pitchFamily="34" charset="0"/>
              </a:rPr>
              <a:t>Side Effect Profiles Differ Across ADCs</a:t>
            </a:r>
          </a:p>
        </p:txBody>
      </p:sp>
      <p:sp>
        <p:nvSpPr>
          <p:cNvPr id="3" name="Slide Number Placeholder 5">
            <a:extLst>
              <a:ext uri="{FF2B5EF4-FFF2-40B4-BE49-F238E27FC236}">
                <a16:creationId xmlns:a16="http://schemas.microsoft.com/office/drawing/2014/main" id="{59C065F6-5DC9-EA88-AC7A-69CA0D143B75}"/>
              </a:ext>
            </a:extLst>
          </p:cNvPr>
          <p:cNvSpPr txBox="1">
            <a:spLocks/>
          </p:cNvSpPr>
          <p:nvPr/>
        </p:nvSpPr>
        <p:spPr>
          <a:xfrm>
            <a:off x="11227223" y="6375637"/>
            <a:ext cx="728870" cy="365125"/>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92FA74-D6B5-344A-BA61-FC8BFB38C071}" type="slidenum">
              <a:rPr lang="en-US" smtClean="0"/>
              <a:pPr/>
              <a:t>27</a:t>
            </a:fld>
            <a:endParaRPr lang="en-US" dirty="0"/>
          </a:p>
        </p:txBody>
      </p:sp>
      <p:sp>
        <p:nvSpPr>
          <p:cNvPr id="9" name="Rectangle 8">
            <a:extLst>
              <a:ext uri="{FF2B5EF4-FFF2-40B4-BE49-F238E27FC236}">
                <a16:creationId xmlns:a16="http://schemas.microsoft.com/office/drawing/2014/main" id="{E28C786E-944B-1005-0544-C72CDBD84E2A}"/>
              </a:ext>
            </a:extLst>
          </p:cNvPr>
          <p:cNvSpPr/>
          <p:nvPr/>
        </p:nvSpPr>
        <p:spPr>
          <a:xfrm>
            <a:off x="1765738" y="-59095"/>
            <a:ext cx="1902372" cy="4400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1" name="Rectangle 10">
            <a:extLst>
              <a:ext uri="{FF2B5EF4-FFF2-40B4-BE49-F238E27FC236}">
                <a16:creationId xmlns:a16="http://schemas.microsoft.com/office/drawing/2014/main" id="{D2699A6A-104F-7ACD-164C-51B6E7A46336}"/>
              </a:ext>
            </a:extLst>
          </p:cNvPr>
          <p:cNvSpPr/>
          <p:nvPr/>
        </p:nvSpPr>
        <p:spPr>
          <a:xfrm>
            <a:off x="3820510" y="-57478"/>
            <a:ext cx="5996152" cy="438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3" name="Rounded Rectangle 12">
            <a:extLst>
              <a:ext uri="{FF2B5EF4-FFF2-40B4-BE49-F238E27FC236}">
                <a16:creationId xmlns:a16="http://schemas.microsoft.com/office/drawing/2014/main" id="{11DB3184-3427-EABF-1271-E6833C165F1D}"/>
              </a:ext>
            </a:extLst>
          </p:cNvPr>
          <p:cNvSpPr/>
          <p:nvPr/>
        </p:nvSpPr>
        <p:spPr>
          <a:xfrm>
            <a:off x="482600" y="4902200"/>
            <a:ext cx="11061701" cy="1181100"/>
          </a:xfrm>
          <a:prstGeom prst="roundRect">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588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E96AA-B6CC-7CFF-F92F-8CB329A294DE}"/>
              </a:ext>
            </a:extLst>
          </p:cNvPr>
          <p:cNvSpPr>
            <a:spLocks noGrp="1"/>
          </p:cNvSpPr>
          <p:nvPr>
            <p:ph type="title"/>
          </p:nvPr>
        </p:nvSpPr>
        <p:spPr>
          <a:xfrm>
            <a:off x="648028" y="655536"/>
            <a:ext cx="11384593" cy="699672"/>
          </a:xfrm>
        </p:spPr>
        <p:txBody>
          <a:bodyPr>
            <a:normAutofit/>
          </a:bodyPr>
          <a:lstStyle/>
          <a:p>
            <a:r>
              <a:rPr lang="en-US" sz="3900" b="1" dirty="0">
                <a:solidFill>
                  <a:srgbClr val="003352"/>
                </a:solidFill>
                <a:latin typeface="Arial" panose="020B0604020202020204" pitchFamily="34" charset="0"/>
                <a:cs typeface="Arial" panose="020B0604020202020204" pitchFamily="34" charset="0"/>
              </a:rPr>
              <a:t>Biomarkers for Treatment of Advanced TNBC</a:t>
            </a:r>
          </a:p>
        </p:txBody>
      </p:sp>
      <p:graphicFrame>
        <p:nvGraphicFramePr>
          <p:cNvPr id="4" name="Table 3">
            <a:extLst>
              <a:ext uri="{FF2B5EF4-FFF2-40B4-BE49-F238E27FC236}">
                <a16:creationId xmlns:a16="http://schemas.microsoft.com/office/drawing/2014/main" id="{D9476650-2313-EACF-8713-7AA413C74513}"/>
              </a:ext>
            </a:extLst>
          </p:cNvPr>
          <p:cNvGraphicFramePr>
            <a:graphicFrameLocks noGrp="1"/>
          </p:cNvGraphicFramePr>
          <p:nvPr>
            <p:extLst>
              <p:ext uri="{D42A27DB-BD31-4B8C-83A1-F6EECF244321}">
                <p14:modId xmlns:p14="http://schemas.microsoft.com/office/powerpoint/2010/main" val="1186638725"/>
              </p:ext>
            </p:extLst>
          </p:nvPr>
        </p:nvGraphicFramePr>
        <p:xfrm>
          <a:off x="686972" y="1469547"/>
          <a:ext cx="10818055" cy="4732917"/>
        </p:xfrm>
        <a:graphic>
          <a:graphicData uri="http://schemas.openxmlformats.org/drawingml/2006/table">
            <a:tbl>
              <a:tblPr firstRow="1" bandRow="1">
                <a:tableStyleId>{5C22544A-7EE6-4342-B048-85BDC9FD1C3A}</a:tableStyleId>
              </a:tblPr>
              <a:tblGrid>
                <a:gridCol w="2589628">
                  <a:extLst>
                    <a:ext uri="{9D8B030D-6E8A-4147-A177-3AD203B41FA5}">
                      <a16:colId xmlns:a16="http://schemas.microsoft.com/office/drawing/2014/main" val="3944890920"/>
                    </a:ext>
                  </a:extLst>
                </a:gridCol>
                <a:gridCol w="3390900">
                  <a:extLst>
                    <a:ext uri="{9D8B030D-6E8A-4147-A177-3AD203B41FA5}">
                      <a16:colId xmlns:a16="http://schemas.microsoft.com/office/drawing/2014/main" val="548883978"/>
                    </a:ext>
                  </a:extLst>
                </a:gridCol>
                <a:gridCol w="2797712">
                  <a:extLst>
                    <a:ext uri="{9D8B030D-6E8A-4147-A177-3AD203B41FA5}">
                      <a16:colId xmlns:a16="http://schemas.microsoft.com/office/drawing/2014/main" val="3195666599"/>
                    </a:ext>
                  </a:extLst>
                </a:gridCol>
                <a:gridCol w="2039815">
                  <a:extLst>
                    <a:ext uri="{9D8B030D-6E8A-4147-A177-3AD203B41FA5}">
                      <a16:colId xmlns:a16="http://schemas.microsoft.com/office/drawing/2014/main" val="1121033261"/>
                    </a:ext>
                  </a:extLst>
                </a:gridCol>
              </a:tblGrid>
              <a:tr h="394781">
                <a:tc>
                  <a:txBody>
                    <a:bodyPr/>
                    <a:lstStyle/>
                    <a:p>
                      <a:pPr algn="ctr"/>
                      <a:r>
                        <a:rPr lang="en-US" sz="1800" dirty="0">
                          <a:latin typeface="Arial" panose="020B0604020202020204" pitchFamily="34" charset="0"/>
                          <a:cs typeface="Arial" panose="020B0604020202020204" pitchFamily="34" charset="0"/>
                        </a:rPr>
                        <a:t>BIOMARKER</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3352"/>
                    </a:solidFill>
                  </a:tcPr>
                </a:tc>
                <a:tc>
                  <a:txBody>
                    <a:bodyPr/>
                    <a:lstStyle/>
                    <a:p>
                      <a:pPr algn="ctr"/>
                      <a:r>
                        <a:rPr lang="en-US" sz="1800" dirty="0">
                          <a:latin typeface="Arial" panose="020B0604020202020204" pitchFamily="34" charset="0"/>
                          <a:cs typeface="Arial" panose="020B0604020202020204" pitchFamily="34" charset="0"/>
                        </a:rPr>
                        <a:t>FREQUENCY</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3352"/>
                    </a:solidFill>
                  </a:tcPr>
                </a:tc>
                <a:tc>
                  <a:txBody>
                    <a:bodyPr/>
                    <a:lstStyle/>
                    <a:p>
                      <a:pPr algn="ctr"/>
                      <a:r>
                        <a:rPr lang="en-US" sz="1800" dirty="0">
                          <a:latin typeface="Arial" panose="020B0604020202020204" pitchFamily="34" charset="0"/>
                          <a:cs typeface="Arial" panose="020B0604020202020204" pitchFamily="34" charset="0"/>
                        </a:rPr>
                        <a:t>DIAGNOSTIC METHOD</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3352"/>
                    </a:solidFill>
                  </a:tcPr>
                </a:tc>
                <a:tc>
                  <a:txBody>
                    <a:bodyPr/>
                    <a:lstStyle/>
                    <a:p>
                      <a:pPr algn="ctr"/>
                      <a:r>
                        <a:rPr lang="en-US" sz="1800" dirty="0">
                          <a:latin typeface="Arial" panose="020B0604020202020204" pitchFamily="34" charset="0"/>
                          <a:cs typeface="Arial" panose="020B0604020202020204" pitchFamily="34" charset="0"/>
                        </a:rPr>
                        <a:t>TREATMENT</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3352"/>
                    </a:solidFill>
                  </a:tcPr>
                </a:tc>
                <a:extLst>
                  <a:ext uri="{0D108BD9-81ED-4DB2-BD59-A6C34878D82A}">
                    <a16:rowId xmlns:a16="http://schemas.microsoft.com/office/drawing/2014/main" val="200989824"/>
                  </a:ext>
                </a:extLst>
              </a:tr>
              <a:tr h="616508">
                <a:tc>
                  <a:txBody>
                    <a:bodyPr/>
                    <a:lstStyle/>
                    <a:p>
                      <a:r>
                        <a:rPr lang="en-US" sz="1600" b="1" dirty="0">
                          <a:solidFill>
                            <a:srgbClr val="003352"/>
                          </a:solidFill>
                          <a:latin typeface="Arial" panose="020B0604020202020204" pitchFamily="34" charset="0"/>
                          <a:cs typeface="Arial" panose="020B0604020202020204" pitchFamily="34" charset="0"/>
                        </a:rPr>
                        <a:t>PD-L1-positive</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CEEAF4"/>
                    </a:solidFill>
                  </a:tcPr>
                </a:tc>
                <a:tc>
                  <a:txBody>
                    <a:bodyPr/>
                    <a:lstStyle/>
                    <a:p>
                      <a:r>
                        <a:rPr lang="en-US" sz="1600" b="1" dirty="0">
                          <a:solidFill>
                            <a:srgbClr val="003352"/>
                          </a:solidFill>
                          <a:latin typeface="Arial" panose="020B0604020202020204" pitchFamily="34" charset="0"/>
                          <a:cs typeface="Arial" panose="020B0604020202020204" pitchFamily="34" charset="0"/>
                        </a:rPr>
                        <a:t>~35-40% of metastatic TNBC</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CEEAF4"/>
                    </a:solidFill>
                  </a:tcPr>
                </a:tc>
                <a:tc>
                  <a:txBody>
                    <a:bodyPr/>
                    <a:lstStyle/>
                    <a:p>
                      <a:r>
                        <a:rPr lang="en-US" sz="1600" b="1" dirty="0">
                          <a:solidFill>
                            <a:srgbClr val="003352"/>
                          </a:solidFill>
                          <a:latin typeface="Arial" panose="020B0604020202020204" pitchFamily="34" charset="0"/>
                          <a:cs typeface="Arial" panose="020B0604020202020204" pitchFamily="34" charset="0"/>
                        </a:rPr>
                        <a:t>IHC (22C3 assay) </a:t>
                      </a:r>
                      <a:r>
                        <a:rPr lang="en-US" sz="1600" b="0" dirty="0">
                          <a:solidFill>
                            <a:srgbClr val="003352"/>
                          </a:solidFill>
                          <a:latin typeface="Arial" panose="020B0604020202020204" pitchFamily="34" charset="0"/>
                          <a:cs typeface="Arial" panose="020B0604020202020204" pitchFamily="34" charset="0"/>
                        </a:rPr>
                        <a:t>(tissue) </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CEEAF4"/>
                    </a:solidFill>
                  </a:tcPr>
                </a:tc>
                <a:tc>
                  <a:txBody>
                    <a:bodyPr/>
                    <a:lstStyle/>
                    <a:p>
                      <a:r>
                        <a:rPr lang="en-US" sz="1600" b="1" dirty="0">
                          <a:solidFill>
                            <a:srgbClr val="003352"/>
                          </a:solidFill>
                          <a:latin typeface="Arial" panose="020B0604020202020204" pitchFamily="34" charset="0"/>
                          <a:cs typeface="Arial" panose="020B0604020202020204" pitchFamily="34" charset="0"/>
                        </a:rPr>
                        <a:t>Pembrolizumab </a:t>
                      </a:r>
                    </a:p>
                    <a:p>
                      <a:r>
                        <a:rPr lang="en-US" sz="1600" b="1" dirty="0">
                          <a:solidFill>
                            <a:srgbClr val="003352"/>
                          </a:solidFill>
                          <a:latin typeface="Arial" panose="020B0604020202020204" pitchFamily="34" charset="0"/>
                          <a:cs typeface="Arial" panose="020B0604020202020204" pitchFamily="34" charset="0"/>
                        </a:rPr>
                        <a:t>(+ chemotherapy)</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CEEAF4"/>
                    </a:solidFill>
                  </a:tcPr>
                </a:tc>
                <a:extLst>
                  <a:ext uri="{0D108BD9-81ED-4DB2-BD59-A6C34878D82A}">
                    <a16:rowId xmlns:a16="http://schemas.microsoft.com/office/drawing/2014/main" val="3047324287"/>
                  </a:ext>
                </a:extLst>
              </a:tr>
              <a:tr h="876090">
                <a:tc>
                  <a:txBody>
                    <a:bodyPr/>
                    <a:lstStyle/>
                    <a:p>
                      <a:r>
                        <a:rPr lang="en-US" sz="1600" b="1" dirty="0">
                          <a:solidFill>
                            <a:srgbClr val="003352"/>
                          </a:solidFill>
                          <a:latin typeface="Arial" panose="020B0604020202020204" pitchFamily="34" charset="0"/>
                          <a:cs typeface="Arial" panose="020B0604020202020204" pitchFamily="34" charset="0"/>
                        </a:rPr>
                        <a:t>gBRCA1/BRCA2 mutation</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1" dirty="0">
                          <a:solidFill>
                            <a:srgbClr val="003352"/>
                          </a:solidFill>
                          <a:latin typeface="Arial" panose="020B0604020202020204" pitchFamily="34" charset="0"/>
                          <a:cs typeface="Arial" panose="020B0604020202020204" pitchFamily="34" charset="0"/>
                        </a:rPr>
                        <a:t>~10% of metastatic TNBC</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US" sz="1600" b="1" dirty="0">
                          <a:solidFill>
                            <a:srgbClr val="003352"/>
                          </a:solidFill>
                          <a:latin typeface="Arial" panose="020B0604020202020204" pitchFamily="34" charset="0"/>
                          <a:cs typeface="Arial" panose="020B0604020202020204" pitchFamily="34" charset="0"/>
                        </a:rPr>
                        <a:t>Germline testing </a:t>
                      </a:r>
                      <a:r>
                        <a:rPr lang="en-US" sz="1600" b="0" dirty="0">
                          <a:solidFill>
                            <a:srgbClr val="003352"/>
                          </a:solidFill>
                          <a:latin typeface="Arial" panose="020B0604020202020204" pitchFamily="34" charset="0"/>
                          <a:cs typeface="Arial" panose="020B0604020202020204" pitchFamily="34" charset="0"/>
                        </a:rPr>
                        <a:t>(blood or saliva)</a:t>
                      </a:r>
                      <a:endParaRPr lang="en-US" sz="1600" b="1" dirty="0">
                        <a:solidFill>
                          <a:srgbClr val="003352"/>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US" sz="1600" b="1" dirty="0">
                          <a:solidFill>
                            <a:srgbClr val="003352"/>
                          </a:solidFill>
                          <a:latin typeface="Arial" panose="020B0604020202020204" pitchFamily="34" charset="0"/>
                          <a:cs typeface="Arial" panose="020B0604020202020204" pitchFamily="34" charset="0"/>
                        </a:rPr>
                        <a:t>Olaparib</a:t>
                      </a:r>
                    </a:p>
                    <a:p>
                      <a:r>
                        <a:rPr lang="en-US" sz="1600" b="1" dirty="0" err="1">
                          <a:solidFill>
                            <a:srgbClr val="003352"/>
                          </a:solidFill>
                          <a:latin typeface="Arial" panose="020B0604020202020204" pitchFamily="34" charset="0"/>
                          <a:cs typeface="Arial" panose="020B0604020202020204" pitchFamily="34" charset="0"/>
                        </a:rPr>
                        <a:t>Talazoparib</a:t>
                      </a:r>
                      <a:endParaRPr lang="en-US" sz="1600" b="1" dirty="0">
                        <a:solidFill>
                          <a:srgbClr val="003352"/>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21483346"/>
                  </a:ext>
                </a:extLst>
              </a:tr>
              <a:tr h="616508">
                <a:tc>
                  <a:txBody>
                    <a:bodyPr/>
                    <a:lstStyle/>
                    <a:p>
                      <a:r>
                        <a:rPr lang="en-US" sz="1600" b="1" dirty="0">
                          <a:solidFill>
                            <a:srgbClr val="003352"/>
                          </a:solidFill>
                          <a:latin typeface="Arial" panose="020B0604020202020204" pitchFamily="34" charset="0"/>
                          <a:cs typeface="Arial" panose="020B0604020202020204" pitchFamily="34" charset="0"/>
                        </a:rPr>
                        <a:t>HER2-low</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CEEAF4"/>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1" dirty="0">
                          <a:solidFill>
                            <a:srgbClr val="003352"/>
                          </a:solidFill>
                          <a:latin typeface="Arial" panose="020B0604020202020204" pitchFamily="34" charset="0"/>
                          <a:cs typeface="Arial" panose="020B0604020202020204" pitchFamily="34" charset="0"/>
                        </a:rPr>
                        <a:t>~40% of metastatic TNBC</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CEEAF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3352"/>
                          </a:solidFill>
                          <a:latin typeface="Arial" panose="020B0604020202020204" pitchFamily="34" charset="0"/>
                          <a:cs typeface="Arial" panose="020B0604020202020204" pitchFamily="34" charset="0"/>
                        </a:rPr>
                        <a:t>IHC </a:t>
                      </a:r>
                      <a:r>
                        <a:rPr lang="en-US" sz="1600" b="0" dirty="0">
                          <a:solidFill>
                            <a:srgbClr val="003352"/>
                          </a:solidFill>
                          <a:latin typeface="Arial" panose="020B0604020202020204" pitchFamily="34" charset="0"/>
                          <a:cs typeface="Arial" panose="020B0604020202020204" pitchFamily="34" charset="0"/>
                        </a:rPr>
                        <a:t>(tissue) </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CEEAF4"/>
                    </a:solidFill>
                  </a:tcPr>
                </a:tc>
                <a:tc>
                  <a:txBody>
                    <a:bodyPr/>
                    <a:lstStyle/>
                    <a:p>
                      <a:r>
                        <a:rPr lang="en-US" sz="1600" b="1" dirty="0">
                          <a:solidFill>
                            <a:srgbClr val="003352"/>
                          </a:solidFill>
                          <a:latin typeface="Arial" panose="020B0604020202020204" pitchFamily="34" charset="0"/>
                          <a:cs typeface="Arial" panose="020B0604020202020204" pitchFamily="34" charset="0"/>
                        </a:rPr>
                        <a:t>Trastuzumab </a:t>
                      </a:r>
                      <a:r>
                        <a:rPr lang="en-US" sz="1600" b="1" dirty="0" err="1">
                          <a:solidFill>
                            <a:srgbClr val="003352"/>
                          </a:solidFill>
                          <a:latin typeface="Arial" panose="020B0604020202020204" pitchFamily="34" charset="0"/>
                          <a:cs typeface="Arial" panose="020B0604020202020204" pitchFamily="34" charset="0"/>
                        </a:rPr>
                        <a:t>deruxtecan</a:t>
                      </a:r>
                      <a:endParaRPr lang="en-US" sz="1600" b="1" dirty="0">
                        <a:solidFill>
                          <a:srgbClr val="003352"/>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CEEAF4"/>
                    </a:solidFill>
                  </a:tcPr>
                </a:tc>
                <a:extLst>
                  <a:ext uri="{0D108BD9-81ED-4DB2-BD59-A6C34878D82A}">
                    <a16:rowId xmlns:a16="http://schemas.microsoft.com/office/drawing/2014/main" val="2911526582"/>
                  </a:ext>
                </a:extLst>
              </a:tr>
              <a:tr h="616508">
                <a:tc>
                  <a:txBody>
                    <a:bodyPr/>
                    <a:lstStyle/>
                    <a:p>
                      <a:r>
                        <a:rPr lang="en-US" sz="1600" dirty="0">
                          <a:solidFill>
                            <a:srgbClr val="003352"/>
                          </a:solidFill>
                          <a:latin typeface="Arial" panose="020B0604020202020204" pitchFamily="34" charset="0"/>
                          <a:cs typeface="Arial" panose="020B0604020202020204" pitchFamily="34" charset="0"/>
                        </a:rPr>
                        <a:t>MSI-high/MMR-deficient</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0" dirty="0">
                          <a:solidFill>
                            <a:srgbClr val="003352"/>
                          </a:solidFill>
                          <a:latin typeface="Arial" panose="020B0604020202020204" pitchFamily="34" charset="0"/>
                          <a:cs typeface="Arial" panose="020B0604020202020204" pitchFamily="34" charset="0"/>
                        </a:rPr>
                        <a:t>~0.5-1.5% of breast cancer</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US" sz="1600" dirty="0">
                          <a:solidFill>
                            <a:srgbClr val="003352"/>
                          </a:solidFill>
                          <a:latin typeface="Arial" panose="020B0604020202020204" pitchFamily="34" charset="0"/>
                          <a:cs typeface="Arial" panose="020B0604020202020204" pitchFamily="34" charset="0"/>
                        </a:rPr>
                        <a:t>IHC, NGS, PCR</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US" sz="1600" dirty="0">
                          <a:solidFill>
                            <a:srgbClr val="003352"/>
                          </a:solidFill>
                          <a:latin typeface="Arial" panose="020B0604020202020204" pitchFamily="34" charset="0"/>
                          <a:cs typeface="Arial" panose="020B0604020202020204" pitchFamily="34" charset="0"/>
                        </a:rPr>
                        <a:t>Pembrolizumab</a:t>
                      </a:r>
                    </a:p>
                    <a:p>
                      <a:r>
                        <a:rPr lang="en-US" sz="1600" dirty="0" err="1">
                          <a:solidFill>
                            <a:srgbClr val="003352"/>
                          </a:solidFill>
                          <a:latin typeface="Arial" panose="020B0604020202020204" pitchFamily="34" charset="0"/>
                          <a:cs typeface="Arial" panose="020B0604020202020204" pitchFamily="34" charset="0"/>
                        </a:rPr>
                        <a:t>Dostarlimab</a:t>
                      </a:r>
                      <a:endParaRPr lang="en-US" sz="1600" dirty="0">
                        <a:solidFill>
                          <a:srgbClr val="003352"/>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73916927"/>
                  </a:ext>
                </a:extLst>
              </a:tr>
              <a:tr h="394781">
                <a:tc>
                  <a:txBody>
                    <a:bodyPr/>
                    <a:lstStyle/>
                    <a:p>
                      <a:r>
                        <a:rPr lang="en-US" sz="1600" dirty="0">
                          <a:solidFill>
                            <a:srgbClr val="003352"/>
                          </a:solidFill>
                          <a:latin typeface="Arial" panose="020B0604020202020204" pitchFamily="34" charset="0"/>
                          <a:cs typeface="Arial" panose="020B0604020202020204" pitchFamily="34" charset="0"/>
                        </a:rPr>
                        <a:t>TMB-high (≥10 mut/Mb)</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CEEAF4"/>
                    </a:solidFill>
                  </a:tcPr>
                </a:tc>
                <a:tc>
                  <a:txBody>
                    <a:bodyPr/>
                    <a:lstStyle/>
                    <a:p>
                      <a:r>
                        <a:rPr lang="en-US" sz="1600" b="0" dirty="0">
                          <a:solidFill>
                            <a:srgbClr val="003352"/>
                          </a:solidFill>
                          <a:latin typeface="Arial" panose="020B0604020202020204" pitchFamily="34" charset="0"/>
                          <a:cs typeface="Arial" panose="020B0604020202020204" pitchFamily="34" charset="0"/>
                        </a:rPr>
                        <a:t>~8.5% of metastatic breast cancer</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CEEAF4"/>
                    </a:solidFill>
                  </a:tcPr>
                </a:tc>
                <a:tc>
                  <a:txBody>
                    <a:bodyPr/>
                    <a:lstStyle/>
                    <a:p>
                      <a:r>
                        <a:rPr lang="en-US" sz="1600" dirty="0">
                          <a:solidFill>
                            <a:srgbClr val="003352"/>
                          </a:solidFill>
                          <a:latin typeface="Arial" panose="020B0604020202020204" pitchFamily="34" charset="0"/>
                          <a:cs typeface="Arial" panose="020B0604020202020204" pitchFamily="34" charset="0"/>
                        </a:rPr>
                        <a:t>NGS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CEEAF4"/>
                    </a:solidFill>
                  </a:tcPr>
                </a:tc>
                <a:tc>
                  <a:txBody>
                    <a:bodyPr/>
                    <a:lstStyle/>
                    <a:p>
                      <a:r>
                        <a:rPr lang="en-US" sz="1600" dirty="0">
                          <a:solidFill>
                            <a:srgbClr val="003352"/>
                          </a:solidFill>
                          <a:latin typeface="Arial" panose="020B0604020202020204" pitchFamily="34" charset="0"/>
                          <a:cs typeface="Arial" panose="020B0604020202020204" pitchFamily="34" charset="0"/>
                        </a:rPr>
                        <a:t>Pembrolizumab</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CEEAF4"/>
                    </a:solidFill>
                  </a:tcPr>
                </a:tc>
                <a:extLst>
                  <a:ext uri="{0D108BD9-81ED-4DB2-BD59-A6C34878D82A}">
                    <a16:rowId xmlns:a16="http://schemas.microsoft.com/office/drawing/2014/main" val="2898129657"/>
                  </a:ext>
                </a:extLst>
              </a:tr>
              <a:tr h="616508">
                <a:tc>
                  <a:txBody>
                    <a:bodyPr/>
                    <a:lstStyle/>
                    <a:p>
                      <a:r>
                        <a:rPr lang="en-US" sz="1600" dirty="0">
                          <a:solidFill>
                            <a:srgbClr val="003352"/>
                          </a:solidFill>
                          <a:latin typeface="Arial" panose="020B0604020202020204" pitchFamily="34" charset="0"/>
                          <a:cs typeface="Arial" panose="020B0604020202020204" pitchFamily="34" charset="0"/>
                        </a:rPr>
                        <a:t>NTRK fusion</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rgbClr val="003352"/>
                          </a:solidFill>
                          <a:latin typeface="Arial" panose="020B0604020202020204" pitchFamily="34" charset="0"/>
                          <a:cs typeface="Arial" panose="020B0604020202020204" pitchFamily="34" charset="0"/>
                        </a:rPr>
                        <a:t>~0.4% of breast cancer</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US" sz="1600" dirty="0">
                          <a:solidFill>
                            <a:srgbClr val="003352"/>
                          </a:solidFill>
                          <a:latin typeface="Arial" panose="020B0604020202020204" pitchFamily="34" charset="0"/>
                          <a:cs typeface="Arial" panose="020B0604020202020204" pitchFamily="34" charset="0"/>
                        </a:rPr>
                        <a:t>FISH, NGS, PCR</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US" sz="1600" dirty="0">
                          <a:solidFill>
                            <a:srgbClr val="003352"/>
                          </a:solidFill>
                          <a:latin typeface="Arial" panose="020B0604020202020204" pitchFamily="34" charset="0"/>
                          <a:cs typeface="Arial" panose="020B0604020202020204" pitchFamily="34" charset="0"/>
                        </a:rPr>
                        <a:t>Larotrectinib</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a:solidFill>
                            <a:srgbClr val="003352"/>
                          </a:solidFill>
                          <a:latin typeface="Arial" panose="020B0604020202020204" pitchFamily="34" charset="0"/>
                          <a:cs typeface="Arial" panose="020B0604020202020204" pitchFamily="34" charset="0"/>
                        </a:rPr>
                        <a:t>Entrectinib</a:t>
                      </a:r>
                      <a:br>
                        <a:rPr lang="en-US" sz="1600" dirty="0">
                          <a:solidFill>
                            <a:srgbClr val="003352"/>
                          </a:solidFill>
                          <a:latin typeface="Arial" panose="020B0604020202020204" pitchFamily="34" charset="0"/>
                          <a:cs typeface="Arial" panose="020B0604020202020204" pitchFamily="34" charset="0"/>
                        </a:rPr>
                      </a:br>
                      <a:r>
                        <a:rPr lang="en-US" sz="1600" dirty="0" err="1">
                          <a:solidFill>
                            <a:srgbClr val="003352"/>
                          </a:solidFill>
                          <a:latin typeface="Arial" panose="020B0604020202020204" pitchFamily="34" charset="0"/>
                          <a:cs typeface="Arial" panose="020B0604020202020204" pitchFamily="34" charset="0"/>
                        </a:rPr>
                        <a:t>Repotrectinib</a:t>
                      </a:r>
                      <a:endParaRPr lang="en-US" sz="1600" dirty="0">
                        <a:solidFill>
                          <a:srgbClr val="003352"/>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10795089"/>
                  </a:ext>
                </a:extLst>
              </a:tr>
              <a:tr h="394781">
                <a:tc>
                  <a:txBody>
                    <a:bodyPr/>
                    <a:lstStyle/>
                    <a:p>
                      <a:r>
                        <a:rPr lang="en-US" sz="1600" dirty="0">
                          <a:solidFill>
                            <a:srgbClr val="003352"/>
                          </a:solidFill>
                          <a:latin typeface="Arial" panose="020B0604020202020204" pitchFamily="34" charset="0"/>
                          <a:cs typeface="Arial" panose="020B0604020202020204" pitchFamily="34" charset="0"/>
                        </a:rPr>
                        <a:t>RET fusion</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CEEAF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rgbClr val="003352"/>
                          </a:solidFill>
                          <a:latin typeface="Arial" panose="020B0604020202020204" pitchFamily="34" charset="0"/>
                          <a:cs typeface="Arial" panose="020B0604020202020204" pitchFamily="34" charset="0"/>
                        </a:rPr>
                        <a:t>~1% of breast cancer</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CEEAF4"/>
                    </a:solidFill>
                  </a:tcPr>
                </a:tc>
                <a:tc>
                  <a:txBody>
                    <a:bodyPr/>
                    <a:lstStyle/>
                    <a:p>
                      <a:r>
                        <a:rPr lang="en-US" sz="1600" dirty="0">
                          <a:solidFill>
                            <a:srgbClr val="003352"/>
                          </a:solidFill>
                          <a:latin typeface="Arial" panose="020B0604020202020204" pitchFamily="34" charset="0"/>
                          <a:cs typeface="Arial" panose="020B0604020202020204" pitchFamily="34" charset="0"/>
                        </a:rPr>
                        <a:t>NGS</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CEEAF4"/>
                    </a:solidFill>
                  </a:tcPr>
                </a:tc>
                <a:tc>
                  <a:txBody>
                    <a:bodyPr/>
                    <a:lstStyle/>
                    <a:p>
                      <a:r>
                        <a:rPr lang="en-US" sz="1600" dirty="0" err="1">
                          <a:solidFill>
                            <a:srgbClr val="003352"/>
                          </a:solidFill>
                          <a:latin typeface="Arial" panose="020B0604020202020204" pitchFamily="34" charset="0"/>
                          <a:cs typeface="Arial" panose="020B0604020202020204" pitchFamily="34" charset="0"/>
                        </a:rPr>
                        <a:t>Selpercatinib</a:t>
                      </a:r>
                      <a:endParaRPr lang="en-US" sz="1600" dirty="0">
                        <a:solidFill>
                          <a:srgbClr val="003352"/>
                        </a:solidFill>
                        <a:latin typeface="Arial" panose="020B0604020202020204" pitchFamily="34" charset="0"/>
                        <a:cs typeface="Arial" panose="020B0604020202020204" pitchFamily="34"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CEEAF4"/>
                    </a:solidFill>
                  </a:tcPr>
                </a:tc>
                <a:extLst>
                  <a:ext uri="{0D108BD9-81ED-4DB2-BD59-A6C34878D82A}">
                    <a16:rowId xmlns:a16="http://schemas.microsoft.com/office/drawing/2014/main" val="3115268316"/>
                  </a:ext>
                </a:extLst>
              </a:tr>
            </a:tbl>
          </a:graphicData>
        </a:graphic>
      </p:graphicFrame>
      <p:sp>
        <p:nvSpPr>
          <p:cNvPr id="3" name="TextBox 2">
            <a:extLst>
              <a:ext uri="{FF2B5EF4-FFF2-40B4-BE49-F238E27FC236}">
                <a16:creationId xmlns:a16="http://schemas.microsoft.com/office/drawing/2014/main" id="{047486F7-A109-7B70-D43D-688C95D6AC14}"/>
              </a:ext>
            </a:extLst>
          </p:cNvPr>
          <p:cNvSpPr txBox="1"/>
          <p:nvPr/>
        </p:nvSpPr>
        <p:spPr>
          <a:xfrm>
            <a:off x="428794" y="6373357"/>
            <a:ext cx="11162864" cy="461665"/>
          </a:xfrm>
          <a:prstGeom prst="rect">
            <a:avLst/>
          </a:prstGeom>
          <a:noFill/>
        </p:spPr>
        <p:txBody>
          <a:bodyPr wrap="none" rtlCol="0">
            <a:spAutoFit/>
          </a:bodyPr>
          <a:lstStyle/>
          <a:p>
            <a:pPr algn="r" defTabSz="914377"/>
            <a:r>
              <a:rPr lang="en-US" sz="1200" dirty="0"/>
              <a:t>Cortes J et al. Lancet. 2020; O’Shaughnessy J et al. Breast Cancer Res. 2020; Modi S et al. N Engl J Med 2022;</a:t>
            </a:r>
          </a:p>
          <a:p>
            <a:pPr algn="r" defTabSz="914377"/>
            <a:r>
              <a:rPr lang="en-US" sz="1200" dirty="0"/>
              <a:t>Bonneville R et al. JCO Precis Oncol. 2017; Barroso-Sousa R et al. Ann Oncol. 2020; Westphalen CB et al. </a:t>
            </a:r>
            <a:r>
              <a:rPr lang="en-US" sz="1200" dirty="0" err="1"/>
              <a:t>npj</a:t>
            </a:r>
            <a:r>
              <a:rPr lang="en-US" sz="1200" dirty="0"/>
              <a:t> Precis Oncol. 2021; </a:t>
            </a:r>
            <a:r>
              <a:rPr lang="en-US" sz="1200" dirty="0" err="1"/>
              <a:t>Paratala</a:t>
            </a:r>
            <a:r>
              <a:rPr lang="en-US" sz="1200" dirty="0"/>
              <a:t> BS et al. Nat </a:t>
            </a:r>
            <a:r>
              <a:rPr lang="en-US" sz="1200" dirty="0" err="1"/>
              <a:t>Commun</a:t>
            </a:r>
            <a:r>
              <a:rPr lang="en-US" sz="1200" dirty="0"/>
              <a:t>. 2018;9(1):4821.</a:t>
            </a:r>
            <a:endParaRPr lang="en-US" sz="1200" b="0" dirty="0">
              <a:ea typeface="ＭＳ Ｐゴシック" charset="0"/>
              <a:cs typeface="Arial" charset="0"/>
            </a:endParaRPr>
          </a:p>
        </p:txBody>
      </p:sp>
      <p:sp>
        <p:nvSpPr>
          <p:cNvPr id="9" name="Frame 8">
            <a:extLst>
              <a:ext uri="{FF2B5EF4-FFF2-40B4-BE49-F238E27FC236}">
                <a16:creationId xmlns:a16="http://schemas.microsoft.com/office/drawing/2014/main" id="{C5331A0A-6321-DEA8-8B15-D9EBD166A1D2}"/>
              </a:ext>
            </a:extLst>
          </p:cNvPr>
          <p:cNvSpPr/>
          <p:nvPr/>
        </p:nvSpPr>
        <p:spPr>
          <a:xfrm>
            <a:off x="686971" y="1867511"/>
            <a:ext cx="10818055" cy="2094715"/>
          </a:xfrm>
          <a:prstGeom prst="frame">
            <a:avLst>
              <a:gd name="adj1" fmla="val 2624"/>
            </a:avLst>
          </a:prstGeom>
          <a:solidFill>
            <a:srgbClr val="C00000"/>
          </a:solidFill>
          <a:ln>
            <a:solidFill>
              <a:srgbClr val="B572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Slide Number Placeholder 5">
            <a:extLst>
              <a:ext uri="{FF2B5EF4-FFF2-40B4-BE49-F238E27FC236}">
                <a16:creationId xmlns:a16="http://schemas.microsoft.com/office/drawing/2014/main" id="{6A47969B-060B-FF0B-C812-CA67BFBBCA50}"/>
              </a:ext>
            </a:extLst>
          </p:cNvPr>
          <p:cNvSpPr txBox="1">
            <a:spLocks/>
          </p:cNvSpPr>
          <p:nvPr/>
        </p:nvSpPr>
        <p:spPr>
          <a:xfrm>
            <a:off x="11227223" y="6375637"/>
            <a:ext cx="728870" cy="365125"/>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92FA74-D6B5-344A-BA61-FC8BFB38C071}" type="slidenum">
              <a:rPr lang="en-US" smtClean="0"/>
              <a:pPr/>
              <a:t>28</a:t>
            </a:fld>
            <a:endParaRPr lang="en-US" dirty="0"/>
          </a:p>
        </p:txBody>
      </p:sp>
      <p:sp>
        <p:nvSpPr>
          <p:cNvPr id="5" name="Rectangle 4">
            <a:extLst>
              <a:ext uri="{FF2B5EF4-FFF2-40B4-BE49-F238E27FC236}">
                <a16:creationId xmlns:a16="http://schemas.microsoft.com/office/drawing/2014/main" id="{A353FBCE-9EA0-86CC-32F8-94F8192B0383}"/>
              </a:ext>
            </a:extLst>
          </p:cNvPr>
          <p:cNvSpPr/>
          <p:nvPr/>
        </p:nvSpPr>
        <p:spPr>
          <a:xfrm>
            <a:off x="1765738" y="-59095"/>
            <a:ext cx="1902372" cy="4400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6" name="Rectangle 5">
            <a:extLst>
              <a:ext uri="{FF2B5EF4-FFF2-40B4-BE49-F238E27FC236}">
                <a16:creationId xmlns:a16="http://schemas.microsoft.com/office/drawing/2014/main" id="{3A97F351-2945-A199-5C4F-C8197AA1B076}"/>
              </a:ext>
            </a:extLst>
          </p:cNvPr>
          <p:cNvSpPr/>
          <p:nvPr/>
        </p:nvSpPr>
        <p:spPr>
          <a:xfrm>
            <a:off x="3820510" y="-57478"/>
            <a:ext cx="5996152" cy="438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1526616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C9E5E-3BB1-3213-4E06-AB67E09F1946}"/>
            </a:ext>
          </a:extLst>
        </p:cNvPr>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E37B1D0F-27D9-6179-0F95-39C699658908}"/>
              </a:ext>
            </a:extLst>
          </p:cNvPr>
          <p:cNvCxnSpPr/>
          <p:nvPr/>
        </p:nvCxnSpPr>
        <p:spPr>
          <a:xfrm>
            <a:off x="3206519" y="2656625"/>
            <a:ext cx="0" cy="264533"/>
          </a:xfrm>
          <a:prstGeom prst="straightConnector1">
            <a:avLst/>
          </a:prstGeom>
          <a:ln w="41275" cap="rnd">
            <a:solidFill>
              <a:srgbClr val="FFA3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10DB89D-B7FB-3019-5E38-6B068DBAB6F9}"/>
              </a:ext>
            </a:extLst>
          </p:cNvPr>
          <p:cNvCxnSpPr/>
          <p:nvPr/>
        </p:nvCxnSpPr>
        <p:spPr>
          <a:xfrm>
            <a:off x="8390428" y="2656625"/>
            <a:ext cx="0" cy="264533"/>
          </a:xfrm>
          <a:prstGeom prst="straightConnector1">
            <a:avLst/>
          </a:prstGeom>
          <a:ln w="41275" cap="rnd">
            <a:solidFill>
              <a:srgbClr val="FFA3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1F6A26F-DB05-4C31-5945-01A8A5BE6885}"/>
              </a:ext>
            </a:extLst>
          </p:cNvPr>
          <p:cNvSpPr/>
          <p:nvPr/>
        </p:nvSpPr>
        <p:spPr>
          <a:xfrm>
            <a:off x="5765365" y="1475510"/>
            <a:ext cx="5048927" cy="1110424"/>
          </a:xfrm>
          <a:prstGeom prst="rect">
            <a:avLst/>
          </a:prstGeom>
          <a:solidFill>
            <a:srgbClr val="CEEAF4">
              <a:alpha val="570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PD-L1-negative</a:t>
            </a:r>
          </a:p>
        </p:txBody>
      </p:sp>
      <p:sp>
        <p:nvSpPr>
          <p:cNvPr id="20" name="Rectangle 19">
            <a:extLst>
              <a:ext uri="{FF2B5EF4-FFF2-40B4-BE49-F238E27FC236}">
                <a16:creationId xmlns:a16="http://schemas.microsoft.com/office/drawing/2014/main" id="{F4318FA2-1285-CD6A-E593-4A62798348C9}"/>
              </a:ext>
            </a:extLst>
          </p:cNvPr>
          <p:cNvSpPr/>
          <p:nvPr/>
        </p:nvSpPr>
        <p:spPr>
          <a:xfrm>
            <a:off x="5925703" y="1865505"/>
            <a:ext cx="2144729" cy="610588"/>
          </a:xfrm>
          <a:prstGeom prst="rect">
            <a:avLst/>
          </a:prstGeom>
          <a:solidFill>
            <a:srgbClr val="003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Chemotherapy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(e.g., </a:t>
            </a:r>
            <a:r>
              <a:rPr kumimoji="0" lang="en-US" sz="14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taxane</a:t>
            </a:r>
            <a:r>
              <a:rPr kumimoji="0" 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platinum)</a:t>
            </a:r>
            <a:endParaRPr kumimoji="0" lang="en-US" sz="1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27B28843-2CDC-D546-4108-62BA7300581A}"/>
              </a:ext>
            </a:extLst>
          </p:cNvPr>
          <p:cNvSpPr/>
          <p:nvPr/>
        </p:nvSpPr>
        <p:spPr>
          <a:xfrm>
            <a:off x="8191533" y="1865505"/>
            <a:ext cx="2457681" cy="612648"/>
          </a:xfrm>
          <a:prstGeom prst="rect">
            <a:avLst/>
          </a:prstGeom>
          <a:solidFill>
            <a:srgbClr val="003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Olaparib or </a:t>
            </a:r>
            <a:r>
              <a:rPr kumimoji="0" lang="en-US" sz="1800" b="1"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talazoparib</a:t>
            </a:r>
            <a:r>
              <a:rPr kumimoji="0" lang="en-US" sz="1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(if </a:t>
            </a:r>
            <a:r>
              <a:rPr kumimoji="0" lang="en-US" sz="14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BRCAm</a:t>
            </a:r>
            <a:r>
              <a:rPr kumimoji="0" 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D3C75133-C990-D8A2-EAAB-7E06C8D3D5A7}"/>
              </a:ext>
            </a:extLst>
          </p:cNvPr>
          <p:cNvSpPr/>
          <p:nvPr/>
        </p:nvSpPr>
        <p:spPr>
          <a:xfrm>
            <a:off x="1377717" y="1475510"/>
            <a:ext cx="4266547" cy="1110424"/>
          </a:xfrm>
          <a:prstGeom prst="rect">
            <a:avLst/>
          </a:prstGeom>
          <a:solidFill>
            <a:srgbClr val="CEEAF4">
              <a:alpha val="570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PD-L1-positive</a:t>
            </a:r>
          </a:p>
        </p:txBody>
      </p:sp>
      <p:sp>
        <p:nvSpPr>
          <p:cNvPr id="28" name="Rectangle 27">
            <a:extLst>
              <a:ext uri="{FF2B5EF4-FFF2-40B4-BE49-F238E27FC236}">
                <a16:creationId xmlns:a16="http://schemas.microsoft.com/office/drawing/2014/main" id="{5AA10C6D-2C64-308E-3B17-F9A32D2D68A5}"/>
              </a:ext>
            </a:extLst>
          </p:cNvPr>
          <p:cNvSpPr/>
          <p:nvPr/>
        </p:nvSpPr>
        <p:spPr>
          <a:xfrm>
            <a:off x="1561621" y="1865505"/>
            <a:ext cx="3905993" cy="610588"/>
          </a:xfrm>
          <a:prstGeom prst="rect">
            <a:avLst/>
          </a:prstGeom>
          <a:solidFill>
            <a:srgbClr val="003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Chemotherapy + pembrolizumab</a:t>
            </a:r>
          </a:p>
        </p:txBody>
      </p:sp>
      <p:sp>
        <p:nvSpPr>
          <p:cNvPr id="30" name="TextBox 29">
            <a:extLst>
              <a:ext uri="{FF2B5EF4-FFF2-40B4-BE49-F238E27FC236}">
                <a16:creationId xmlns:a16="http://schemas.microsoft.com/office/drawing/2014/main" id="{25C1F166-16D6-EC38-7A07-6F88D0B5C2AD}"/>
              </a:ext>
            </a:extLst>
          </p:cNvPr>
          <p:cNvSpPr txBox="1"/>
          <p:nvPr/>
        </p:nvSpPr>
        <p:spPr>
          <a:xfrm>
            <a:off x="789094" y="1824094"/>
            <a:ext cx="4844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1L</a:t>
            </a:r>
          </a:p>
        </p:txBody>
      </p:sp>
      <p:sp>
        <p:nvSpPr>
          <p:cNvPr id="34" name="TextBox 33">
            <a:extLst>
              <a:ext uri="{FF2B5EF4-FFF2-40B4-BE49-F238E27FC236}">
                <a16:creationId xmlns:a16="http://schemas.microsoft.com/office/drawing/2014/main" id="{26F4FA2C-3B34-F0A3-D77C-9D6C91E32FC5}"/>
              </a:ext>
            </a:extLst>
          </p:cNvPr>
          <p:cNvSpPr txBox="1"/>
          <p:nvPr/>
        </p:nvSpPr>
        <p:spPr>
          <a:xfrm>
            <a:off x="1372073" y="6049636"/>
            <a:ext cx="971149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cs typeface="Arial" panose="020B0604020202020204" pitchFamily="34" charset="0"/>
              </a:rPr>
              <a:t>*TMB-H: Pembrolizumab; MSI-H: Pembrolizumab, </a:t>
            </a:r>
            <a:r>
              <a:rPr kumimoji="0" lang="en-US" sz="11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cs typeface="Arial" panose="020B0604020202020204" pitchFamily="34" charset="0"/>
              </a:rPr>
              <a:t>Dostarlimab</a:t>
            </a:r>
            <a:r>
              <a:rPr kumimoji="0" lang="en-US" sz="11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cs typeface="Arial" panose="020B0604020202020204" pitchFamily="34" charset="0"/>
              </a:rPr>
              <a:t>; </a:t>
            </a:r>
            <a:r>
              <a:rPr kumimoji="0" lang="en-US" sz="11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cs typeface="Arial" panose="020B0604020202020204" pitchFamily="34" charset="0"/>
              </a:rPr>
              <a:t>NTRK</a:t>
            </a:r>
            <a:r>
              <a:rPr kumimoji="0" lang="en-US" sz="11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cs typeface="Arial" panose="020B0604020202020204" pitchFamily="34" charset="0"/>
              </a:rPr>
              <a:t> fusion: Larotrectinib, </a:t>
            </a:r>
            <a:r>
              <a:rPr kumimoji="0" lang="en-US" sz="11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cs typeface="Arial" panose="020B0604020202020204" pitchFamily="34" charset="0"/>
              </a:rPr>
              <a:t>Entrectinib</a:t>
            </a:r>
            <a:r>
              <a:rPr kumimoji="0" lang="en-US" sz="11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cs typeface="Arial" panose="020B0604020202020204" pitchFamily="34" charset="0"/>
              </a:rPr>
              <a:t>, </a:t>
            </a:r>
            <a:r>
              <a:rPr kumimoji="0" lang="en-US" sz="11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cs typeface="Arial" panose="020B0604020202020204" pitchFamily="34" charset="0"/>
              </a:rPr>
              <a:t>Repotrectinib</a:t>
            </a:r>
            <a:r>
              <a:rPr kumimoji="0" lang="en-US" sz="11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cs typeface="Arial" panose="020B0604020202020204" pitchFamily="34" charset="0"/>
              </a:rPr>
              <a:t>; </a:t>
            </a:r>
            <a:r>
              <a:rPr kumimoji="0" lang="en-US" sz="11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cs typeface="Arial" panose="020B0604020202020204" pitchFamily="34" charset="0"/>
              </a:rPr>
              <a:t>RET</a:t>
            </a:r>
            <a:r>
              <a:rPr kumimoji="0" lang="en-US" sz="11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cs typeface="Arial" panose="020B0604020202020204" pitchFamily="34" charset="0"/>
              </a:rPr>
              <a:t> fusion: </a:t>
            </a:r>
            <a:r>
              <a:rPr kumimoji="0" lang="en-US" sz="11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cs typeface="Arial" panose="020B0604020202020204" pitchFamily="34" charset="0"/>
              </a:rPr>
              <a:t>Selpercatinib</a:t>
            </a:r>
            <a:endParaRPr kumimoji="0" lang="en-US" sz="11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cs typeface="Arial" panose="020B0604020202020204" pitchFamily="34" charset="0"/>
            </a:endParaRPr>
          </a:p>
        </p:txBody>
      </p:sp>
      <p:sp>
        <p:nvSpPr>
          <p:cNvPr id="29" name="Title 1">
            <a:extLst>
              <a:ext uri="{FF2B5EF4-FFF2-40B4-BE49-F238E27FC236}">
                <a16:creationId xmlns:a16="http://schemas.microsoft.com/office/drawing/2014/main" id="{F4D17FCD-CC27-12E1-2F56-2F3006238986}"/>
              </a:ext>
            </a:extLst>
          </p:cNvPr>
          <p:cNvSpPr txBox="1">
            <a:spLocks/>
          </p:cNvSpPr>
          <p:nvPr/>
        </p:nvSpPr>
        <p:spPr>
          <a:xfrm>
            <a:off x="640080" y="337596"/>
            <a:ext cx="114681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defRPr/>
            </a:pPr>
            <a:r>
              <a:rPr lang="en-GB" sz="3800" b="1" dirty="0">
                <a:solidFill>
                  <a:srgbClr val="003352"/>
                </a:solidFill>
                <a:latin typeface="Arial" panose="020B0604020202020204" pitchFamily="34" charset="0"/>
                <a:cs typeface="Arial" panose="020B0604020202020204" pitchFamily="34" charset="0"/>
              </a:rPr>
              <a:t>Treatment Algorithm for </a:t>
            </a:r>
            <a:r>
              <a:rPr lang="en-GB" sz="3800" b="1" dirty="0" err="1">
                <a:solidFill>
                  <a:srgbClr val="003352"/>
                </a:solidFill>
                <a:latin typeface="Arial" panose="020B0604020202020204" pitchFamily="34" charset="0"/>
                <a:cs typeface="Arial" panose="020B0604020202020204" pitchFamily="34" charset="0"/>
              </a:rPr>
              <a:t>mTNBC</a:t>
            </a:r>
            <a:r>
              <a:rPr lang="en-GB" sz="3800" b="1" dirty="0">
                <a:solidFill>
                  <a:srgbClr val="003352"/>
                </a:solidFill>
                <a:latin typeface="Arial" panose="020B0604020202020204" pitchFamily="34" charset="0"/>
                <a:cs typeface="Arial" panose="020B0604020202020204" pitchFamily="34" charset="0"/>
              </a:rPr>
              <a:t> </a:t>
            </a:r>
            <a:endParaRPr lang="en-US" sz="3800" dirty="0">
              <a:solidFill>
                <a:srgbClr val="003352"/>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314BB2B-0DCF-C807-53B1-DA2BF664F746}"/>
              </a:ext>
            </a:extLst>
          </p:cNvPr>
          <p:cNvSpPr/>
          <p:nvPr/>
        </p:nvSpPr>
        <p:spPr>
          <a:xfrm>
            <a:off x="1377718" y="2958773"/>
            <a:ext cx="9436587" cy="1110423"/>
          </a:xfrm>
          <a:prstGeom prst="rect">
            <a:avLst/>
          </a:prstGeom>
          <a:solidFill>
            <a:srgbClr val="CEEAF4">
              <a:alpha val="570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ndParaRPr>
          </a:p>
        </p:txBody>
      </p:sp>
      <p:sp>
        <p:nvSpPr>
          <p:cNvPr id="3" name="Rectangle 2">
            <a:extLst>
              <a:ext uri="{FF2B5EF4-FFF2-40B4-BE49-F238E27FC236}">
                <a16:creationId xmlns:a16="http://schemas.microsoft.com/office/drawing/2014/main" id="{2BD7FC4A-B92F-1F89-EC08-1A50C6566BAF}"/>
              </a:ext>
            </a:extLst>
          </p:cNvPr>
          <p:cNvSpPr/>
          <p:nvPr/>
        </p:nvSpPr>
        <p:spPr>
          <a:xfrm>
            <a:off x="1377717" y="4456581"/>
            <a:ext cx="9436591" cy="1450832"/>
          </a:xfrm>
          <a:prstGeom prst="rect">
            <a:avLst/>
          </a:prstGeom>
          <a:solidFill>
            <a:srgbClr val="CEEAF4">
              <a:alpha val="570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ndParaRPr>
          </a:p>
        </p:txBody>
      </p:sp>
      <p:cxnSp>
        <p:nvCxnSpPr>
          <p:cNvPr id="4" name="Straight Arrow Connector 3">
            <a:extLst>
              <a:ext uri="{FF2B5EF4-FFF2-40B4-BE49-F238E27FC236}">
                <a16:creationId xmlns:a16="http://schemas.microsoft.com/office/drawing/2014/main" id="{36BED870-822F-DF90-1DFA-16917A71E923}"/>
              </a:ext>
            </a:extLst>
          </p:cNvPr>
          <p:cNvCxnSpPr/>
          <p:nvPr/>
        </p:nvCxnSpPr>
        <p:spPr>
          <a:xfrm>
            <a:off x="3218724" y="4131291"/>
            <a:ext cx="0" cy="264533"/>
          </a:xfrm>
          <a:prstGeom prst="straightConnector1">
            <a:avLst/>
          </a:prstGeom>
          <a:ln w="41275" cap="rnd">
            <a:solidFill>
              <a:srgbClr val="FFA3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76EC06D-B4CF-2544-A7CD-8BA310E48BF1}"/>
              </a:ext>
            </a:extLst>
          </p:cNvPr>
          <p:cNvCxnSpPr/>
          <p:nvPr/>
        </p:nvCxnSpPr>
        <p:spPr>
          <a:xfrm>
            <a:off x="8390428" y="4131291"/>
            <a:ext cx="0" cy="264533"/>
          </a:xfrm>
          <a:prstGeom prst="straightConnector1">
            <a:avLst/>
          </a:prstGeom>
          <a:ln w="41275" cap="rnd">
            <a:solidFill>
              <a:srgbClr val="FFA30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83A1FA40-3FF8-1F29-9259-8EE88B31ACE3}"/>
              </a:ext>
            </a:extLst>
          </p:cNvPr>
          <p:cNvSpPr/>
          <p:nvPr/>
        </p:nvSpPr>
        <p:spPr>
          <a:xfrm>
            <a:off x="4127919" y="3143126"/>
            <a:ext cx="2270377" cy="746508"/>
          </a:xfrm>
          <a:prstGeom prst="rect">
            <a:avLst/>
          </a:prstGeom>
          <a:solidFill>
            <a:srgbClr val="45B1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Sacituzumab </a:t>
            </a:r>
            <a:r>
              <a:rPr kumimoji="0" lang="en-US" sz="1600" b="1" i="0" u="none" strike="noStrike" kern="1200" cap="none" spc="0" normalizeH="0" baseline="0" noProof="0" dirty="0" err="1">
                <a:ln>
                  <a:noFill/>
                </a:ln>
                <a:solidFill>
                  <a:srgbClr val="003353"/>
                </a:solidFill>
                <a:effectLst/>
                <a:uLnTx/>
                <a:uFillTx/>
                <a:latin typeface="Arial" panose="020B0604020202020204" pitchFamily="34" charset="0"/>
                <a:cs typeface="Arial" panose="020B0604020202020204" pitchFamily="34" charset="0"/>
              </a:rPr>
              <a:t>govitecan</a:t>
            </a:r>
            <a:endParaRPr kumimoji="0" lang="en-US" sz="16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3DF38116-68F8-1B92-F60B-1E10ED7FDBCE}"/>
              </a:ext>
            </a:extLst>
          </p:cNvPr>
          <p:cNvSpPr/>
          <p:nvPr/>
        </p:nvSpPr>
        <p:spPr>
          <a:xfrm>
            <a:off x="1561621" y="3143125"/>
            <a:ext cx="2431645" cy="746509"/>
          </a:xfrm>
          <a:prstGeom prst="rect">
            <a:avLst/>
          </a:prstGeom>
          <a:solidFill>
            <a:srgbClr val="45B1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Olaparib or </a:t>
            </a:r>
            <a:r>
              <a:rPr kumimoji="0" lang="en-US" sz="1600" b="1" i="0" u="none" strike="noStrike" kern="1200" cap="none" spc="0" normalizeH="0" baseline="0" noProof="0" dirty="0" err="1">
                <a:ln>
                  <a:noFill/>
                </a:ln>
                <a:solidFill>
                  <a:srgbClr val="003353"/>
                </a:solidFill>
                <a:effectLst/>
                <a:uLnTx/>
                <a:uFillTx/>
                <a:latin typeface="Arial" panose="020B0604020202020204" pitchFamily="34" charset="0"/>
                <a:cs typeface="Arial" panose="020B0604020202020204" pitchFamily="34" charset="0"/>
              </a:rPr>
              <a:t>talazoparib</a:t>
            </a:r>
            <a:r>
              <a:rPr kumimoji="0" lang="en-US" sz="16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(if </a:t>
            </a:r>
            <a:r>
              <a:rPr kumimoji="0" lang="en-US" sz="1400" b="0" i="0" u="none" strike="noStrike" kern="1200" cap="none" spc="0" normalizeH="0" baseline="0" noProof="0" dirty="0" err="1">
                <a:ln>
                  <a:noFill/>
                </a:ln>
                <a:solidFill>
                  <a:srgbClr val="003353"/>
                </a:solidFill>
                <a:effectLst/>
                <a:uLnTx/>
                <a:uFillTx/>
                <a:latin typeface="Arial" panose="020B0604020202020204" pitchFamily="34" charset="0"/>
                <a:cs typeface="Arial" panose="020B0604020202020204" pitchFamily="34" charset="0"/>
              </a:rPr>
              <a:t>BRCAm</a:t>
            </a:r>
            <a:r>
              <a:rPr kumimoji="0" lang="en-US" sz="1400" b="0"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a:t>
            </a:r>
          </a:p>
        </p:txBody>
      </p:sp>
      <p:sp>
        <p:nvSpPr>
          <p:cNvPr id="38" name="Rectangle 37">
            <a:extLst>
              <a:ext uri="{FF2B5EF4-FFF2-40B4-BE49-F238E27FC236}">
                <a16:creationId xmlns:a16="http://schemas.microsoft.com/office/drawing/2014/main" id="{421CED62-95E0-7D78-F0BD-AF3A94114E02}"/>
              </a:ext>
            </a:extLst>
          </p:cNvPr>
          <p:cNvSpPr/>
          <p:nvPr/>
        </p:nvSpPr>
        <p:spPr>
          <a:xfrm>
            <a:off x="6532951" y="3147458"/>
            <a:ext cx="1816638" cy="746508"/>
          </a:xfrm>
          <a:prstGeom prst="rect">
            <a:avLst/>
          </a:prstGeom>
          <a:solidFill>
            <a:srgbClr val="45B1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T-</a:t>
            </a:r>
            <a:r>
              <a:rPr kumimoji="0" lang="en-US" sz="1600" b="1" i="0" u="none" strike="noStrike" kern="1200" cap="none" spc="0" normalizeH="0" baseline="0" noProof="0" dirty="0" err="1">
                <a:ln>
                  <a:noFill/>
                </a:ln>
                <a:solidFill>
                  <a:srgbClr val="003353"/>
                </a:solidFill>
                <a:effectLst/>
                <a:uLnTx/>
                <a:uFillTx/>
                <a:latin typeface="Arial" panose="020B0604020202020204" pitchFamily="34" charset="0"/>
                <a:cs typeface="Arial" panose="020B0604020202020204" pitchFamily="34" charset="0"/>
              </a:rPr>
              <a:t>DXd</a:t>
            </a:r>
            <a:endParaRPr kumimoji="0" lang="en-US" sz="16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(if HER2-low)</a:t>
            </a:r>
          </a:p>
        </p:txBody>
      </p:sp>
      <p:sp>
        <p:nvSpPr>
          <p:cNvPr id="39" name="Rectangle 38">
            <a:extLst>
              <a:ext uri="{FF2B5EF4-FFF2-40B4-BE49-F238E27FC236}">
                <a16:creationId xmlns:a16="http://schemas.microsoft.com/office/drawing/2014/main" id="{983A2EEB-BF56-FD73-1F07-75086FD4AE91}"/>
              </a:ext>
            </a:extLst>
          </p:cNvPr>
          <p:cNvSpPr/>
          <p:nvPr/>
        </p:nvSpPr>
        <p:spPr>
          <a:xfrm>
            <a:off x="1561621" y="4729100"/>
            <a:ext cx="1452727" cy="884140"/>
          </a:xfrm>
          <a:prstGeom prst="rect">
            <a:avLst/>
          </a:prstGeom>
          <a:solidFill>
            <a:srgbClr val="ACD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Sacituzumab </a:t>
            </a:r>
            <a:r>
              <a:rPr kumimoji="0" lang="en-US" sz="1600" b="1" i="0" u="none" strike="noStrike" kern="1200" cap="none" spc="0" normalizeH="0" baseline="0" noProof="0" dirty="0" err="1">
                <a:ln>
                  <a:noFill/>
                </a:ln>
                <a:solidFill>
                  <a:srgbClr val="003353"/>
                </a:solidFill>
                <a:effectLst/>
                <a:uLnTx/>
                <a:uFillTx/>
                <a:latin typeface="Arial" panose="020B0604020202020204" pitchFamily="34" charset="0"/>
                <a:cs typeface="Arial" panose="020B0604020202020204" pitchFamily="34" charset="0"/>
              </a:rPr>
              <a:t>govitecan</a:t>
            </a:r>
            <a:endParaRPr kumimoji="0" lang="en-US" sz="16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43BFA23E-4B1F-4B01-0BFE-E4EDC6EFEAD4}"/>
              </a:ext>
            </a:extLst>
          </p:cNvPr>
          <p:cNvSpPr/>
          <p:nvPr/>
        </p:nvSpPr>
        <p:spPr>
          <a:xfrm>
            <a:off x="4521266" y="4728356"/>
            <a:ext cx="1308099" cy="884141"/>
          </a:xfrm>
          <a:prstGeom prst="rect">
            <a:avLst/>
          </a:prstGeom>
          <a:solidFill>
            <a:srgbClr val="ACD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Olaparib or </a:t>
            </a:r>
            <a:r>
              <a:rPr kumimoji="0" lang="en-US" sz="1600" b="1" i="0" u="none" strike="noStrike" kern="1200" cap="none" spc="0" normalizeH="0" baseline="0" noProof="0" dirty="0" err="1">
                <a:ln>
                  <a:noFill/>
                </a:ln>
                <a:solidFill>
                  <a:srgbClr val="003353"/>
                </a:solidFill>
                <a:effectLst/>
                <a:uLnTx/>
                <a:uFillTx/>
                <a:latin typeface="Arial" panose="020B0604020202020204" pitchFamily="34" charset="0"/>
                <a:cs typeface="Arial" panose="020B0604020202020204" pitchFamily="34" charset="0"/>
              </a:rPr>
              <a:t>talazoparib</a:t>
            </a:r>
            <a:r>
              <a:rPr kumimoji="0" lang="en-US" sz="16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(if </a:t>
            </a:r>
            <a:r>
              <a:rPr kumimoji="0" lang="en-US" sz="1200" b="0" i="0" u="none" strike="noStrike" kern="1200" cap="none" spc="0" normalizeH="0" baseline="0" noProof="0" dirty="0" err="1">
                <a:ln>
                  <a:noFill/>
                </a:ln>
                <a:solidFill>
                  <a:srgbClr val="003353"/>
                </a:solidFill>
                <a:effectLst/>
                <a:uLnTx/>
                <a:uFillTx/>
                <a:latin typeface="Arial" panose="020B0604020202020204" pitchFamily="34" charset="0"/>
                <a:cs typeface="Arial" panose="020B0604020202020204" pitchFamily="34" charset="0"/>
              </a:rPr>
              <a:t>BRCAm</a:t>
            </a:r>
            <a:r>
              <a:rPr kumimoji="0" lang="en-US" sz="1200" b="0"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a:t>
            </a:r>
          </a:p>
        </p:txBody>
      </p:sp>
      <p:sp>
        <p:nvSpPr>
          <p:cNvPr id="41" name="Rectangle 40">
            <a:extLst>
              <a:ext uri="{FF2B5EF4-FFF2-40B4-BE49-F238E27FC236}">
                <a16:creationId xmlns:a16="http://schemas.microsoft.com/office/drawing/2014/main" id="{8CB33E43-7723-1334-42D1-6D0199831593}"/>
              </a:ext>
            </a:extLst>
          </p:cNvPr>
          <p:cNvSpPr/>
          <p:nvPr/>
        </p:nvSpPr>
        <p:spPr>
          <a:xfrm>
            <a:off x="3110686" y="4728356"/>
            <a:ext cx="1308099" cy="884140"/>
          </a:xfrm>
          <a:prstGeom prst="rect">
            <a:avLst/>
          </a:prstGeom>
          <a:solidFill>
            <a:srgbClr val="ACD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T-</a:t>
            </a:r>
            <a:r>
              <a:rPr kumimoji="0" lang="en-US" sz="1600" b="1" i="0" u="none" strike="noStrike" kern="1200" cap="none" spc="0" normalizeH="0" baseline="0" noProof="0" dirty="0" err="1">
                <a:ln>
                  <a:noFill/>
                </a:ln>
                <a:solidFill>
                  <a:srgbClr val="003353"/>
                </a:solidFill>
                <a:effectLst/>
                <a:uLnTx/>
                <a:uFillTx/>
                <a:latin typeface="Arial" panose="020B0604020202020204" pitchFamily="34" charset="0"/>
                <a:cs typeface="Arial" panose="020B0604020202020204" pitchFamily="34" charset="0"/>
              </a:rPr>
              <a:t>DXd</a:t>
            </a:r>
            <a:endParaRPr kumimoji="0" lang="en-US" sz="16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(if HER2-low)</a:t>
            </a:r>
          </a:p>
        </p:txBody>
      </p:sp>
      <p:sp>
        <p:nvSpPr>
          <p:cNvPr id="42" name="Rectangle 41">
            <a:extLst>
              <a:ext uri="{FF2B5EF4-FFF2-40B4-BE49-F238E27FC236}">
                <a16:creationId xmlns:a16="http://schemas.microsoft.com/office/drawing/2014/main" id="{1DB302D7-2D83-E288-4060-46425165E88F}"/>
              </a:ext>
            </a:extLst>
          </p:cNvPr>
          <p:cNvSpPr/>
          <p:nvPr/>
        </p:nvSpPr>
        <p:spPr>
          <a:xfrm>
            <a:off x="5925703" y="4729099"/>
            <a:ext cx="2384543" cy="881931"/>
          </a:xfrm>
          <a:prstGeom prst="rect">
            <a:avLst/>
          </a:prstGeom>
          <a:solidFill>
            <a:srgbClr val="ACD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Chemotherapy</a:t>
            </a:r>
            <a:endParaRPr kumimoji="0" lang="en-US" sz="18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(e.g., </a:t>
            </a:r>
            <a:r>
              <a:rPr kumimoji="0" lang="en-US" sz="1400" b="0" i="0" u="none" strike="noStrike" kern="1200" cap="none" spc="0" normalizeH="0" baseline="0" noProof="0" dirty="0" err="1">
                <a:ln>
                  <a:noFill/>
                </a:ln>
                <a:solidFill>
                  <a:srgbClr val="003353"/>
                </a:solidFill>
                <a:effectLst/>
                <a:uLnTx/>
                <a:uFillTx/>
                <a:latin typeface="Arial" panose="020B0604020202020204" pitchFamily="34" charset="0"/>
                <a:cs typeface="Arial" panose="020B0604020202020204" pitchFamily="34" charset="0"/>
              </a:rPr>
              <a:t>eribulin</a:t>
            </a:r>
            <a:r>
              <a:rPr kumimoji="0" lang="en-US" sz="1400" b="0"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 capecitabine, gemcitabine, vinorelbine)</a:t>
            </a:r>
          </a:p>
        </p:txBody>
      </p:sp>
      <p:sp>
        <p:nvSpPr>
          <p:cNvPr id="43" name="Rectangle 42">
            <a:extLst>
              <a:ext uri="{FF2B5EF4-FFF2-40B4-BE49-F238E27FC236}">
                <a16:creationId xmlns:a16="http://schemas.microsoft.com/office/drawing/2014/main" id="{822FC4EA-2E3B-E844-1764-63D35AB5192F}"/>
              </a:ext>
            </a:extLst>
          </p:cNvPr>
          <p:cNvSpPr/>
          <p:nvPr/>
        </p:nvSpPr>
        <p:spPr>
          <a:xfrm>
            <a:off x="8390428" y="4729099"/>
            <a:ext cx="2258787" cy="884140"/>
          </a:xfrm>
          <a:prstGeom prst="rect">
            <a:avLst/>
          </a:prstGeom>
          <a:solidFill>
            <a:srgbClr val="ACD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Biomarker positive*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(TMB-H, MSI-H/</a:t>
            </a:r>
            <a:r>
              <a:rPr kumimoji="0" lang="en-US" sz="1200" b="0" i="0" u="none" strike="noStrike" kern="1200" cap="none" spc="0" normalizeH="0" baseline="0" noProof="0" dirty="0" err="1">
                <a:ln>
                  <a:noFill/>
                </a:ln>
                <a:solidFill>
                  <a:srgbClr val="003353"/>
                </a:solidFill>
                <a:effectLst/>
                <a:uLnTx/>
                <a:uFillTx/>
                <a:latin typeface="Arial" panose="020B0604020202020204" pitchFamily="34" charset="0"/>
                <a:cs typeface="Arial" panose="020B0604020202020204" pitchFamily="34" charset="0"/>
              </a:rPr>
              <a:t>dMMR</a:t>
            </a:r>
            <a:r>
              <a:rPr kumimoji="0" lang="en-US" sz="1200" b="0"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 </a:t>
            </a:r>
            <a:r>
              <a:rPr kumimoji="0" lang="en-US" sz="1200" b="0" i="1"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NTRK</a:t>
            </a:r>
            <a:r>
              <a:rPr kumimoji="0" lang="en-US" sz="1200" b="0"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 fusion, </a:t>
            </a:r>
            <a:r>
              <a:rPr kumimoji="0" lang="en-US" sz="1200" b="0" i="1"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RET</a:t>
            </a:r>
            <a:r>
              <a:rPr kumimoji="0" lang="en-US" sz="1200" b="0"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 fusion)</a:t>
            </a:r>
          </a:p>
        </p:txBody>
      </p:sp>
      <p:sp>
        <p:nvSpPr>
          <p:cNvPr id="44" name="TextBox 43">
            <a:extLst>
              <a:ext uri="{FF2B5EF4-FFF2-40B4-BE49-F238E27FC236}">
                <a16:creationId xmlns:a16="http://schemas.microsoft.com/office/drawing/2014/main" id="{BA1CDF2D-4D60-8296-3991-6E5676381857}"/>
              </a:ext>
            </a:extLst>
          </p:cNvPr>
          <p:cNvSpPr txBox="1"/>
          <p:nvPr/>
        </p:nvSpPr>
        <p:spPr>
          <a:xfrm>
            <a:off x="789094" y="3336815"/>
            <a:ext cx="4844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2L</a:t>
            </a:r>
          </a:p>
        </p:txBody>
      </p:sp>
      <p:sp>
        <p:nvSpPr>
          <p:cNvPr id="45" name="TextBox 44">
            <a:extLst>
              <a:ext uri="{FF2B5EF4-FFF2-40B4-BE49-F238E27FC236}">
                <a16:creationId xmlns:a16="http://schemas.microsoft.com/office/drawing/2014/main" id="{B285DB72-92ED-DB6C-21AC-2B2DBEAC58DF}"/>
              </a:ext>
            </a:extLst>
          </p:cNvPr>
          <p:cNvSpPr txBox="1"/>
          <p:nvPr/>
        </p:nvSpPr>
        <p:spPr>
          <a:xfrm>
            <a:off x="789094" y="4990166"/>
            <a:ext cx="63350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3L+</a:t>
            </a:r>
          </a:p>
        </p:txBody>
      </p:sp>
      <p:sp>
        <p:nvSpPr>
          <p:cNvPr id="46" name="Rectangle 45">
            <a:extLst>
              <a:ext uri="{FF2B5EF4-FFF2-40B4-BE49-F238E27FC236}">
                <a16:creationId xmlns:a16="http://schemas.microsoft.com/office/drawing/2014/main" id="{A97C8E7C-8120-52F8-9021-E9CD0C2658FF}"/>
              </a:ext>
            </a:extLst>
          </p:cNvPr>
          <p:cNvSpPr/>
          <p:nvPr/>
        </p:nvSpPr>
        <p:spPr>
          <a:xfrm>
            <a:off x="8484243" y="3145808"/>
            <a:ext cx="2146136" cy="749808"/>
          </a:xfrm>
          <a:prstGeom prst="rect">
            <a:avLst/>
          </a:prstGeom>
          <a:solidFill>
            <a:srgbClr val="45B1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Chemotherapy</a:t>
            </a:r>
            <a:endParaRPr kumimoji="0" lang="en-US" sz="18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(e.g., </a:t>
            </a:r>
            <a:r>
              <a:rPr kumimoji="0" lang="en-US" sz="1400" b="0" i="0" u="none" strike="noStrike" kern="1200" cap="none" spc="0" normalizeH="0" baseline="0" noProof="0" dirty="0" err="1">
                <a:ln>
                  <a:noFill/>
                </a:ln>
                <a:solidFill>
                  <a:srgbClr val="003353"/>
                </a:solidFill>
                <a:effectLst/>
                <a:uLnTx/>
                <a:uFillTx/>
                <a:latin typeface="Arial" panose="020B0604020202020204" pitchFamily="34" charset="0"/>
                <a:cs typeface="Arial" panose="020B0604020202020204" pitchFamily="34" charset="0"/>
              </a:rPr>
              <a:t>taxane</a:t>
            </a:r>
            <a:r>
              <a:rPr kumimoji="0" lang="en-US" sz="1400" b="0"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 platinum)</a:t>
            </a:r>
          </a:p>
        </p:txBody>
      </p:sp>
      <p:sp>
        <p:nvSpPr>
          <p:cNvPr id="7" name="Frame 6">
            <a:extLst>
              <a:ext uri="{FF2B5EF4-FFF2-40B4-BE49-F238E27FC236}">
                <a16:creationId xmlns:a16="http://schemas.microsoft.com/office/drawing/2014/main" id="{61DCC24A-1713-37AB-C897-BCB00C7E9129}"/>
              </a:ext>
            </a:extLst>
          </p:cNvPr>
          <p:cNvSpPr/>
          <p:nvPr/>
        </p:nvSpPr>
        <p:spPr>
          <a:xfrm>
            <a:off x="640080" y="1502224"/>
            <a:ext cx="10633803" cy="1092306"/>
          </a:xfrm>
          <a:prstGeom prst="frame">
            <a:avLst>
              <a:gd name="adj1" fmla="val 2684"/>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2" name="Frame 11">
            <a:extLst>
              <a:ext uri="{FF2B5EF4-FFF2-40B4-BE49-F238E27FC236}">
                <a16:creationId xmlns:a16="http://schemas.microsoft.com/office/drawing/2014/main" id="{21A3B528-CD1F-B83C-216F-0C5BF8106E8D}"/>
              </a:ext>
            </a:extLst>
          </p:cNvPr>
          <p:cNvSpPr/>
          <p:nvPr/>
        </p:nvSpPr>
        <p:spPr>
          <a:xfrm>
            <a:off x="640081" y="2915721"/>
            <a:ext cx="10633802" cy="3045510"/>
          </a:xfrm>
          <a:prstGeom prst="frame">
            <a:avLst>
              <a:gd name="adj1" fmla="val 1167"/>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22" name="Slide Number Placeholder 5">
            <a:extLst>
              <a:ext uri="{FF2B5EF4-FFF2-40B4-BE49-F238E27FC236}">
                <a16:creationId xmlns:a16="http://schemas.microsoft.com/office/drawing/2014/main" id="{2D2822AA-8DAE-E53F-6B65-8D6F4071B7E6}"/>
              </a:ext>
            </a:extLst>
          </p:cNvPr>
          <p:cNvSpPr txBox="1">
            <a:spLocks/>
          </p:cNvSpPr>
          <p:nvPr/>
        </p:nvSpPr>
        <p:spPr>
          <a:xfrm>
            <a:off x="11227223" y="6375637"/>
            <a:ext cx="728870" cy="365125"/>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92FA74-D6B5-344A-BA61-FC8BFB38C071}" type="slidenum">
              <a:rPr lang="en-US" smtClean="0"/>
              <a:pPr/>
              <a:t>29</a:t>
            </a:fld>
            <a:endParaRPr lang="en-US" dirty="0"/>
          </a:p>
        </p:txBody>
      </p:sp>
      <p:sp>
        <p:nvSpPr>
          <p:cNvPr id="5" name="TextBox 4">
            <a:extLst>
              <a:ext uri="{FF2B5EF4-FFF2-40B4-BE49-F238E27FC236}">
                <a16:creationId xmlns:a16="http://schemas.microsoft.com/office/drawing/2014/main" id="{C9CE352B-1ECA-14DE-C544-5DD7617ABBA3}"/>
              </a:ext>
            </a:extLst>
          </p:cNvPr>
          <p:cNvSpPr txBox="1"/>
          <p:nvPr/>
        </p:nvSpPr>
        <p:spPr>
          <a:xfrm>
            <a:off x="8966513" y="514662"/>
            <a:ext cx="2989580" cy="830997"/>
          </a:xfrm>
          <a:prstGeom prst="rect">
            <a:avLst/>
          </a:prstGeom>
          <a:solidFill>
            <a:schemeClr val="accent2">
              <a:lumMod val="60000"/>
              <a:lumOff val="40000"/>
            </a:schemeClr>
          </a:solidFill>
          <a:ln>
            <a:solidFill>
              <a:schemeClr val="accent2"/>
            </a:solidFill>
          </a:ln>
        </p:spPr>
        <p:txBody>
          <a:bodyPr wrap="square" rtlCol="0">
            <a:spAutoFit/>
          </a:bodyPr>
          <a:lstStyle/>
          <a:p>
            <a:pPr algn="ctr" defTabSz="607731">
              <a:defRPr/>
            </a:pPr>
            <a:r>
              <a:rPr lang="en-US" sz="2400" b="1" i="1" dirty="0">
                <a:solidFill>
                  <a:prstClr val="black"/>
                </a:solidFill>
                <a:latin typeface="Calibri"/>
              </a:rPr>
              <a:t>Clinical trials are an option at any line!</a:t>
            </a:r>
          </a:p>
        </p:txBody>
      </p:sp>
      <p:sp>
        <p:nvSpPr>
          <p:cNvPr id="8" name="Rectangle 7">
            <a:extLst>
              <a:ext uri="{FF2B5EF4-FFF2-40B4-BE49-F238E27FC236}">
                <a16:creationId xmlns:a16="http://schemas.microsoft.com/office/drawing/2014/main" id="{A1526FF3-C346-8862-69EB-E9426CD660F1}"/>
              </a:ext>
            </a:extLst>
          </p:cNvPr>
          <p:cNvSpPr/>
          <p:nvPr/>
        </p:nvSpPr>
        <p:spPr>
          <a:xfrm>
            <a:off x="1765738" y="-8908"/>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0" name="Rectangle 9">
            <a:extLst>
              <a:ext uri="{FF2B5EF4-FFF2-40B4-BE49-F238E27FC236}">
                <a16:creationId xmlns:a16="http://schemas.microsoft.com/office/drawing/2014/main" id="{80E3A136-E043-9E84-AB71-46D7C9521594}"/>
              </a:ext>
            </a:extLst>
          </p:cNvPr>
          <p:cNvSpPr/>
          <p:nvPr/>
        </p:nvSpPr>
        <p:spPr>
          <a:xfrm>
            <a:off x="3820510" y="-57478"/>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195580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6207C-6D1E-18F1-8BEB-CFF515DE1E8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C89AE6F-5D55-A794-C19F-F622E8174D5C}"/>
              </a:ext>
            </a:extLst>
          </p:cNvPr>
          <p:cNvSpPr>
            <a:spLocks noGrp="1"/>
          </p:cNvSpPr>
          <p:nvPr>
            <p:ph type="title"/>
          </p:nvPr>
        </p:nvSpPr>
        <p:spPr>
          <a:xfrm>
            <a:off x="838200" y="512418"/>
            <a:ext cx="10515600" cy="752475"/>
          </a:xfrm>
        </p:spPr>
        <p:txBody>
          <a:bodyPr/>
          <a:lstStyle/>
          <a:p>
            <a:r>
              <a:rPr lang="en-US" dirty="0">
                <a:solidFill>
                  <a:srgbClr val="002060"/>
                </a:solidFill>
              </a:rPr>
              <a:t>Outline</a:t>
            </a:r>
          </a:p>
        </p:txBody>
      </p:sp>
      <p:sp>
        <p:nvSpPr>
          <p:cNvPr id="4" name="Content Placeholder 3">
            <a:extLst>
              <a:ext uri="{FF2B5EF4-FFF2-40B4-BE49-F238E27FC236}">
                <a16:creationId xmlns:a16="http://schemas.microsoft.com/office/drawing/2014/main" id="{505EB70B-169B-96F9-6DF9-31F9D68C89B8}"/>
              </a:ext>
            </a:extLst>
          </p:cNvPr>
          <p:cNvSpPr>
            <a:spLocks noGrp="1"/>
          </p:cNvSpPr>
          <p:nvPr>
            <p:ph idx="1"/>
          </p:nvPr>
        </p:nvSpPr>
        <p:spPr>
          <a:xfrm>
            <a:off x="838200" y="1830232"/>
            <a:ext cx="10515600" cy="4449763"/>
          </a:xfrm>
        </p:spPr>
        <p:txBody>
          <a:bodyPr>
            <a:normAutofit/>
          </a:bodyPr>
          <a:lstStyle/>
          <a:p>
            <a:r>
              <a:rPr lang="en-US" dirty="0"/>
              <a:t>Triple-Negative Breast Cancer (TNBC)</a:t>
            </a:r>
          </a:p>
          <a:p>
            <a:r>
              <a:rPr lang="en-US" dirty="0"/>
              <a:t>Standard of care therapies for Metastatic TNBC</a:t>
            </a:r>
          </a:p>
          <a:p>
            <a:r>
              <a:rPr lang="en-US" dirty="0"/>
              <a:t>Emerging Therapies in Metastatic TNBC</a:t>
            </a:r>
          </a:p>
          <a:p>
            <a:pPr lvl="1"/>
            <a:r>
              <a:rPr lang="en-US" dirty="0"/>
              <a:t>Antibody Drug Conjugates (new and not so new!)</a:t>
            </a:r>
          </a:p>
          <a:p>
            <a:pPr lvl="1"/>
            <a:r>
              <a:rPr lang="en-US" dirty="0"/>
              <a:t>PARP1 selective inhibitors</a:t>
            </a:r>
          </a:p>
          <a:p>
            <a:pPr lvl="1"/>
            <a:r>
              <a:rPr lang="en-US" dirty="0"/>
              <a:t>Bispecific Antibodies</a:t>
            </a:r>
          </a:p>
          <a:p>
            <a:r>
              <a:rPr lang="en-US" dirty="0"/>
              <a:t>Questions that remain to be addressed</a:t>
            </a:r>
          </a:p>
          <a:p>
            <a:pPr lvl="1"/>
            <a:r>
              <a:rPr lang="en-US" dirty="0"/>
              <a:t>Early </a:t>
            </a:r>
            <a:r>
              <a:rPr lang="en-US" dirty="0" err="1"/>
              <a:t>relapsers</a:t>
            </a:r>
            <a:r>
              <a:rPr lang="en-US" dirty="0"/>
              <a:t> during adjuvant therapy or with short DFI </a:t>
            </a:r>
          </a:p>
          <a:p>
            <a:pPr lvl="1"/>
            <a:r>
              <a:rPr lang="en-US" dirty="0"/>
              <a:t>Sequencing questions</a:t>
            </a:r>
          </a:p>
          <a:p>
            <a:pPr lvl="1"/>
            <a:endParaRPr lang="en-US" dirty="0"/>
          </a:p>
        </p:txBody>
      </p:sp>
      <p:sp>
        <p:nvSpPr>
          <p:cNvPr id="2" name="Slide Number Placeholder 1">
            <a:extLst>
              <a:ext uri="{FF2B5EF4-FFF2-40B4-BE49-F238E27FC236}">
                <a16:creationId xmlns:a16="http://schemas.microsoft.com/office/drawing/2014/main" id="{A4C3820E-76A8-3D47-9C49-DFCCAEA8F8AB}"/>
              </a:ext>
            </a:extLst>
          </p:cNvPr>
          <p:cNvSpPr>
            <a:spLocks noGrp="1"/>
          </p:cNvSpPr>
          <p:nvPr>
            <p:ph type="sldNum" sz="quarter" idx="12"/>
          </p:nvPr>
        </p:nvSpPr>
        <p:spPr/>
        <p:txBody>
          <a:bodyPr/>
          <a:lstStyle/>
          <a:p>
            <a:fld id="{9CF06D28-0BE3-284D-A172-81E312E501C2}" type="slidenum">
              <a:rPr lang="en-US" smtClean="0"/>
              <a:t>3</a:t>
            </a:fld>
            <a:endParaRPr lang="en-US"/>
          </a:p>
        </p:txBody>
      </p:sp>
      <p:sp>
        <p:nvSpPr>
          <p:cNvPr id="7" name="Rectangle 6">
            <a:extLst>
              <a:ext uri="{FF2B5EF4-FFF2-40B4-BE49-F238E27FC236}">
                <a16:creationId xmlns:a16="http://schemas.microsoft.com/office/drawing/2014/main" id="{3885547A-31E9-B14B-FBCA-6CC2468D2D97}"/>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Rectangle 7">
            <a:extLst>
              <a:ext uri="{FF2B5EF4-FFF2-40B4-BE49-F238E27FC236}">
                <a16:creationId xmlns:a16="http://schemas.microsoft.com/office/drawing/2014/main" id="{0E008AC1-5EFC-7A75-1243-883D99107E36}"/>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4139212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324C5-D59F-D147-B3EC-05A43874F83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CF20CC4-E38C-8B99-2BA4-43C293B66D16}"/>
              </a:ext>
            </a:extLst>
          </p:cNvPr>
          <p:cNvSpPr>
            <a:spLocks noGrp="1"/>
          </p:cNvSpPr>
          <p:nvPr>
            <p:ph type="title"/>
          </p:nvPr>
        </p:nvSpPr>
        <p:spPr>
          <a:xfrm>
            <a:off x="838200" y="512418"/>
            <a:ext cx="10515600" cy="752475"/>
          </a:xfrm>
        </p:spPr>
        <p:txBody>
          <a:bodyPr/>
          <a:lstStyle/>
          <a:p>
            <a:r>
              <a:rPr lang="en-US" dirty="0">
                <a:solidFill>
                  <a:srgbClr val="002060"/>
                </a:solidFill>
              </a:rPr>
              <a:t>Outline</a:t>
            </a:r>
          </a:p>
        </p:txBody>
      </p:sp>
      <p:sp>
        <p:nvSpPr>
          <p:cNvPr id="4" name="Content Placeholder 3">
            <a:extLst>
              <a:ext uri="{FF2B5EF4-FFF2-40B4-BE49-F238E27FC236}">
                <a16:creationId xmlns:a16="http://schemas.microsoft.com/office/drawing/2014/main" id="{5933A922-BC9F-CEF2-8756-9CD47D39641D}"/>
              </a:ext>
            </a:extLst>
          </p:cNvPr>
          <p:cNvSpPr>
            <a:spLocks noGrp="1"/>
          </p:cNvSpPr>
          <p:nvPr>
            <p:ph idx="1"/>
          </p:nvPr>
        </p:nvSpPr>
        <p:spPr>
          <a:xfrm>
            <a:off x="838200" y="1830232"/>
            <a:ext cx="10515600" cy="4449763"/>
          </a:xfrm>
        </p:spPr>
        <p:txBody>
          <a:bodyPr>
            <a:normAutofit/>
          </a:bodyPr>
          <a:lstStyle/>
          <a:p>
            <a:r>
              <a:rPr lang="en-US" dirty="0"/>
              <a:t>Triple-Negative Breast Cancer (TNBC)</a:t>
            </a:r>
          </a:p>
          <a:p>
            <a:r>
              <a:rPr lang="en-US" dirty="0"/>
              <a:t>Standard of care therapies for Metastatic TNBC</a:t>
            </a:r>
          </a:p>
          <a:p>
            <a:r>
              <a:rPr lang="en-US" b="1" dirty="0"/>
              <a:t>Emerging Therapies in Metastatic TNBC</a:t>
            </a:r>
          </a:p>
          <a:p>
            <a:pPr lvl="1"/>
            <a:r>
              <a:rPr lang="en-US" b="1" dirty="0"/>
              <a:t>Antibody Drug Conjugates (new and not so new!)</a:t>
            </a:r>
          </a:p>
          <a:p>
            <a:pPr lvl="1"/>
            <a:r>
              <a:rPr lang="en-US" b="1" dirty="0"/>
              <a:t>PARP1 selective inhibitors</a:t>
            </a:r>
          </a:p>
          <a:p>
            <a:pPr lvl="1"/>
            <a:r>
              <a:rPr lang="en-US" b="1" dirty="0"/>
              <a:t>Bispecific Antibodies</a:t>
            </a:r>
          </a:p>
          <a:p>
            <a:r>
              <a:rPr lang="en-US" dirty="0"/>
              <a:t>Questions that remain to be addressed</a:t>
            </a:r>
          </a:p>
          <a:p>
            <a:pPr lvl="1"/>
            <a:r>
              <a:rPr lang="en-US" dirty="0"/>
              <a:t>Early </a:t>
            </a:r>
            <a:r>
              <a:rPr lang="en-US" dirty="0" err="1"/>
              <a:t>relapsers</a:t>
            </a:r>
            <a:r>
              <a:rPr lang="en-US" dirty="0"/>
              <a:t> during adjuvant therapy or with short DFI </a:t>
            </a:r>
          </a:p>
          <a:p>
            <a:pPr lvl="1"/>
            <a:r>
              <a:rPr lang="en-US" dirty="0"/>
              <a:t>Sequencing questions</a:t>
            </a:r>
          </a:p>
          <a:p>
            <a:pPr lvl="1"/>
            <a:endParaRPr lang="en-US" dirty="0"/>
          </a:p>
        </p:txBody>
      </p:sp>
      <p:sp>
        <p:nvSpPr>
          <p:cNvPr id="2" name="Slide Number Placeholder 1">
            <a:extLst>
              <a:ext uri="{FF2B5EF4-FFF2-40B4-BE49-F238E27FC236}">
                <a16:creationId xmlns:a16="http://schemas.microsoft.com/office/drawing/2014/main" id="{04770B5B-310B-3220-6F17-37ECD6A1F5D1}"/>
              </a:ext>
            </a:extLst>
          </p:cNvPr>
          <p:cNvSpPr>
            <a:spLocks noGrp="1"/>
          </p:cNvSpPr>
          <p:nvPr>
            <p:ph type="sldNum" sz="quarter" idx="12"/>
          </p:nvPr>
        </p:nvSpPr>
        <p:spPr/>
        <p:txBody>
          <a:bodyPr/>
          <a:lstStyle/>
          <a:p>
            <a:fld id="{9CF06D28-0BE3-284D-A172-81E312E501C2}" type="slidenum">
              <a:rPr lang="en-US" smtClean="0"/>
              <a:t>30</a:t>
            </a:fld>
            <a:endParaRPr lang="en-US"/>
          </a:p>
        </p:txBody>
      </p:sp>
      <p:sp>
        <p:nvSpPr>
          <p:cNvPr id="7" name="Rectangle 6">
            <a:extLst>
              <a:ext uri="{FF2B5EF4-FFF2-40B4-BE49-F238E27FC236}">
                <a16:creationId xmlns:a16="http://schemas.microsoft.com/office/drawing/2014/main" id="{526D6426-6445-C87B-6030-C122602B0544}"/>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Rectangle 7">
            <a:extLst>
              <a:ext uri="{FF2B5EF4-FFF2-40B4-BE49-F238E27FC236}">
                <a16:creationId xmlns:a16="http://schemas.microsoft.com/office/drawing/2014/main" id="{6B12E970-49D3-2BE3-2D4C-28CF40911A43}"/>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1731123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C244A-BB2C-A1E6-89FE-875E93F9E96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6462DE9-3BFE-5A48-097A-38F358314613}"/>
              </a:ext>
            </a:extLst>
          </p:cNvPr>
          <p:cNvSpPr>
            <a:spLocks noGrp="1"/>
          </p:cNvSpPr>
          <p:nvPr>
            <p:ph type="title"/>
          </p:nvPr>
        </p:nvSpPr>
        <p:spPr>
          <a:xfrm>
            <a:off x="838200" y="512418"/>
            <a:ext cx="10515600" cy="752475"/>
          </a:xfrm>
        </p:spPr>
        <p:txBody>
          <a:bodyPr/>
          <a:lstStyle/>
          <a:p>
            <a:r>
              <a:rPr lang="en-US" dirty="0">
                <a:solidFill>
                  <a:srgbClr val="002060"/>
                </a:solidFill>
              </a:rPr>
              <a:t>Outline</a:t>
            </a:r>
          </a:p>
        </p:txBody>
      </p:sp>
      <p:sp>
        <p:nvSpPr>
          <p:cNvPr id="4" name="Content Placeholder 3">
            <a:extLst>
              <a:ext uri="{FF2B5EF4-FFF2-40B4-BE49-F238E27FC236}">
                <a16:creationId xmlns:a16="http://schemas.microsoft.com/office/drawing/2014/main" id="{BD4FED36-AAFE-8FC5-FB0C-3C137F26020E}"/>
              </a:ext>
            </a:extLst>
          </p:cNvPr>
          <p:cNvSpPr>
            <a:spLocks noGrp="1"/>
          </p:cNvSpPr>
          <p:nvPr>
            <p:ph idx="1"/>
          </p:nvPr>
        </p:nvSpPr>
        <p:spPr>
          <a:xfrm>
            <a:off x="838200" y="1830232"/>
            <a:ext cx="10515600" cy="4449763"/>
          </a:xfrm>
        </p:spPr>
        <p:txBody>
          <a:bodyPr>
            <a:normAutofit/>
          </a:bodyPr>
          <a:lstStyle/>
          <a:p>
            <a:r>
              <a:rPr lang="en-US" dirty="0"/>
              <a:t>Triple-Negative Breast Cancer (TNBC)</a:t>
            </a:r>
          </a:p>
          <a:p>
            <a:r>
              <a:rPr lang="en-US" dirty="0"/>
              <a:t>Standard of care therapies for Metastatic TNBC</a:t>
            </a:r>
          </a:p>
          <a:p>
            <a:r>
              <a:rPr lang="en-US" dirty="0"/>
              <a:t>Emerging Therapies in Metastatic TNBC</a:t>
            </a:r>
          </a:p>
          <a:p>
            <a:pPr lvl="1"/>
            <a:r>
              <a:rPr lang="en-US" b="1" dirty="0"/>
              <a:t>Antibody Drug Conjugates (new and not so new!)</a:t>
            </a:r>
          </a:p>
          <a:p>
            <a:pPr lvl="1"/>
            <a:r>
              <a:rPr lang="en-US" dirty="0"/>
              <a:t>PARP1 selective inhibitors</a:t>
            </a:r>
          </a:p>
          <a:p>
            <a:pPr lvl="1"/>
            <a:r>
              <a:rPr lang="en-US" dirty="0"/>
              <a:t>Bispecific Antibodies</a:t>
            </a:r>
          </a:p>
          <a:p>
            <a:r>
              <a:rPr lang="en-US" dirty="0"/>
              <a:t>Questions that remain to be addressed</a:t>
            </a:r>
          </a:p>
          <a:p>
            <a:pPr lvl="1"/>
            <a:r>
              <a:rPr lang="en-US" dirty="0"/>
              <a:t>Early </a:t>
            </a:r>
            <a:r>
              <a:rPr lang="en-US" dirty="0" err="1"/>
              <a:t>relapsers</a:t>
            </a:r>
            <a:r>
              <a:rPr lang="en-US" dirty="0"/>
              <a:t> during adjuvant therapy or with short DFI </a:t>
            </a:r>
          </a:p>
          <a:p>
            <a:pPr lvl="1"/>
            <a:r>
              <a:rPr lang="en-US" dirty="0"/>
              <a:t>Sequencing questions</a:t>
            </a:r>
          </a:p>
          <a:p>
            <a:pPr lvl="1"/>
            <a:endParaRPr lang="en-US" dirty="0"/>
          </a:p>
        </p:txBody>
      </p:sp>
      <p:sp>
        <p:nvSpPr>
          <p:cNvPr id="2" name="Slide Number Placeholder 1">
            <a:extLst>
              <a:ext uri="{FF2B5EF4-FFF2-40B4-BE49-F238E27FC236}">
                <a16:creationId xmlns:a16="http://schemas.microsoft.com/office/drawing/2014/main" id="{03DCDDAD-CAA4-AE06-0227-621F4423A068}"/>
              </a:ext>
            </a:extLst>
          </p:cNvPr>
          <p:cNvSpPr>
            <a:spLocks noGrp="1"/>
          </p:cNvSpPr>
          <p:nvPr>
            <p:ph type="sldNum" sz="quarter" idx="12"/>
          </p:nvPr>
        </p:nvSpPr>
        <p:spPr/>
        <p:txBody>
          <a:bodyPr/>
          <a:lstStyle/>
          <a:p>
            <a:fld id="{9CF06D28-0BE3-284D-A172-81E312E501C2}" type="slidenum">
              <a:rPr lang="en-US" smtClean="0"/>
              <a:t>31</a:t>
            </a:fld>
            <a:endParaRPr lang="en-US"/>
          </a:p>
        </p:txBody>
      </p:sp>
      <p:sp>
        <p:nvSpPr>
          <p:cNvPr id="7" name="Rectangle 6">
            <a:extLst>
              <a:ext uri="{FF2B5EF4-FFF2-40B4-BE49-F238E27FC236}">
                <a16:creationId xmlns:a16="http://schemas.microsoft.com/office/drawing/2014/main" id="{F3FBED28-1122-D5AD-6B5A-9DC914BD2126}"/>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Rectangle 7">
            <a:extLst>
              <a:ext uri="{FF2B5EF4-FFF2-40B4-BE49-F238E27FC236}">
                <a16:creationId xmlns:a16="http://schemas.microsoft.com/office/drawing/2014/main" id="{2BC3B5D6-6431-956F-D85F-31F6C90B327D}"/>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5" name="Rounded Rectangle 4">
            <a:extLst>
              <a:ext uri="{FF2B5EF4-FFF2-40B4-BE49-F238E27FC236}">
                <a16:creationId xmlns:a16="http://schemas.microsoft.com/office/drawing/2014/main" id="{90DF3551-4F05-A3E0-4756-7C996B96F9D5}"/>
              </a:ext>
            </a:extLst>
          </p:cNvPr>
          <p:cNvSpPr/>
          <p:nvPr/>
        </p:nvSpPr>
        <p:spPr>
          <a:xfrm>
            <a:off x="7975600" y="3178675"/>
            <a:ext cx="2095500" cy="618626"/>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PD-L1 positive</a:t>
            </a:r>
          </a:p>
        </p:txBody>
      </p:sp>
      <p:sp>
        <p:nvSpPr>
          <p:cNvPr id="6" name="TextBox 5">
            <a:extLst>
              <a:ext uri="{FF2B5EF4-FFF2-40B4-BE49-F238E27FC236}">
                <a16:creationId xmlns:a16="http://schemas.microsoft.com/office/drawing/2014/main" id="{1CFDB883-6D3D-68A2-6A90-F8B37459C008}"/>
              </a:ext>
            </a:extLst>
          </p:cNvPr>
          <p:cNvSpPr txBox="1"/>
          <p:nvPr/>
        </p:nvSpPr>
        <p:spPr>
          <a:xfrm>
            <a:off x="1143000" y="3251200"/>
            <a:ext cx="6743700" cy="431800"/>
          </a:xfrm>
          <a:prstGeom prst="rect">
            <a:avLst/>
          </a:prstGeom>
          <a:noFill/>
          <a:ln w="28575">
            <a:solidFill>
              <a:schemeClr val="accent2"/>
            </a:solidFill>
          </a:ln>
        </p:spPr>
        <p:txBody>
          <a:bodyPr wrap="square" rtlCol="0">
            <a:spAutoFit/>
          </a:bodyPr>
          <a:lstStyle/>
          <a:p>
            <a:endParaRPr lang="en-US" dirty="0"/>
          </a:p>
        </p:txBody>
      </p:sp>
    </p:spTree>
    <p:extLst>
      <p:ext uri="{BB962C8B-B14F-4D97-AF65-F5344CB8AC3E}">
        <p14:creationId xmlns:p14="http://schemas.microsoft.com/office/powerpoint/2010/main" val="3911623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B2502FA-A43A-2C1E-0703-75FCDA31D8E6}"/>
              </a:ext>
            </a:extLst>
          </p:cNvPr>
          <p:cNvSpPr txBox="1"/>
          <p:nvPr/>
        </p:nvSpPr>
        <p:spPr>
          <a:xfrm>
            <a:off x="8602370" y="6546763"/>
            <a:ext cx="3111878" cy="276999"/>
          </a:xfrm>
          <a:prstGeom prst="rect">
            <a:avLst/>
          </a:prstGeom>
          <a:noFill/>
        </p:spPr>
        <p:txBody>
          <a:bodyPr wrap="none" rtlCol="0">
            <a:spAutoFit/>
          </a:bodyPr>
          <a:lstStyle/>
          <a:p>
            <a:pPr algn="r" defTabSz="914377"/>
            <a:r>
              <a:rPr lang="en-US" sz="1200" dirty="0" err="1"/>
              <a:t>Tolaney</a:t>
            </a:r>
            <a:r>
              <a:rPr lang="en-US" sz="1200" dirty="0"/>
              <a:t> SM et al. ASCO 2025. Abstract LBA109.</a:t>
            </a:r>
            <a:endParaRPr lang="en-US" sz="1200" b="0" dirty="0">
              <a:ea typeface="ＭＳ Ｐゴシック" charset="0"/>
              <a:cs typeface="Arial" charset="0"/>
            </a:endParaRPr>
          </a:p>
        </p:txBody>
      </p:sp>
      <p:grpSp>
        <p:nvGrpSpPr>
          <p:cNvPr id="7" name="Group 6">
            <a:extLst>
              <a:ext uri="{FF2B5EF4-FFF2-40B4-BE49-F238E27FC236}">
                <a16:creationId xmlns:a16="http://schemas.microsoft.com/office/drawing/2014/main" id="{954FF197-0665-7550-6323-5D407E7B4382}"/>
              </a:ext>
            </a:extLst>
          </p:cNvPr>
          <p:cNvGrpSpPr/>
          <p:nvPr/>
        </p:nvGrpSpPr>
        <p:grpSpPr>
          <a:xfrm>
            <a:off x="312743" y="2259000"/>
            <a:ext cx="11672028" cy="3781288"/>
            <a:chOff x="542191" y="1416663"/>
            <a:chExt cx="11672028" cy="3781288"/>
          </a:xfrm>
        </p:grpSpPr>
        <p:grpSp>
          <p:nvGrpSpPr>
            <p:cNvPr id="9" name="Group 8">
              <a:extLst>
                <a:ext uri="{FF2B5EF4-FFF2-40B4-BE49-F238E27FC236}">
                  <a16:creationId xmlns:a16="http://schemas.microsoft.com/office/drawing/2014/main" id="{652DBF66-E1BB-4D63-BEBC-1D0615E2D5F0}"/>
                </a:ext>
              </a:extLst>
            </p:cNvPr>
            <p:cNvGrpSpPr/>
            <p:nvPr/>
          </p:nvGrpSpPr>
          <p:grpSpPr>
            <a:xfrm>
              <a:off x="3345253" y="2161886"/>
              <a:ext cx="1506805" cy="1014998"/>
              <a:chOff x="3608391" y="2951688"/>
              <a:chExt cx="1650716" cy="1454275"/>
            </a:xfrm>
          </p:grpSpPr>
          <p:cxnSp>
            <p:nvCxnSpPr>
              <p:cNvPr id="34" name="Elbow Connector 30">
                <a:extLst>
                  <a:ext uri="{FF2B5EF4-FFF2-40B4-BE49-F238E27FC236}">
                    <a16:creationId xmlns:a16="http://schemas.microsoft.com/office/drawing/2014/main" id="{10FBAF2A-2C95-B913-CE41-C8AC92D590D7}"/>
                  </a:ext>
                </a:extLst>
              </p:cNvPr>
              <p:cNvCxnSpPr>
                <a:cxnSpLocks/>
              </p:cNvCxnSpPr>
              <p:nvPr/>
            </p:nvCxnSpPr>
            <p:spPr>
              <a:xfrm flipV="1">
                <a:off x="3608391" y="2951688"/>
                <a:ext cx="1645921" cy="789222"/>
              </a:xfrm>
              <a:prstGeom prst="bentConnector3">
                <a:avLst>
                  <a:gd name="adj1" fmla="val 78736"/>
                </a:avLst>
              </a:prstGeom>
              <a:noFill/>
              <a:ln w="28575" cap="flat" cmpd="sng" algn="ctr">
                <a:solidFill>
                  <a:srgbClr val="002557"/>
                </a:solidFill>
                <a:prstDash val="solid"/>
                <a:miter lim="800000"/>
                <a:tailEnd type="triangle"/>
              </a:ln>
              <a:effectLst/>
            </p:spPr>
          </p:cxnSp>
          <p:cxnSp>
            <p:nvCxnSpPr>
              <p:cNvPr id="35" name="Elbow Connector 31">
                <a:extLst>
                  <a:ext uri="{FF2B5EF4-FFF2-40B4-BE49-F238E27FC236}">
                    <a16:creationId xmlns:a16="http://schemas.microsoft.com/office/drawing/2014/main" id="{E3993257-E77D-D273-B0EB-1FFE92A8BD60}"/>
                  </a:ext>
                </a:extLst>
              </p:cNvPr>
              <p:cNvCxnSpPr>
                <a:cxnSpLocks/>
              </p:cNvCxnSpPr>
              <p:nvPr/>
            </p:nvCxnSpPr>
            <p:spPr>
              <a:xfrm rot="10800000" flipH="1" flipV="1">
                <a:off x="3613187" y="3740910"/>
                <a:ext cx="1645920" cy="665053"/>
              </a:xfrm>
              <a:prstGeom prst="bentConnector3">
                <a:avLst>
                  <a:gd name="adj1" fmla="val 78368"/>
                </a:avLst>
              </a:prstGeom>
              <a:noFill/>
              <a:ln w="28575" cap="flat" cmpd="sng" algn="ctr">
                <a:solidFill>
                  <a:srgbClr val="002557"/>
                </a:solidFill>
                <a:prstDash val="solid"/>
                <a:miter lim="800000"/>
                <a:tailEnd type="triangle"/>
              </a:ln>
              <a:effectLst/>
            </p:spPr>
          </p:cxnSp>
        </p:grpSp>
        <p:sp>
          <p:nvSpPr>
            <p:cNvPr id="11" name="Rectangle 10">
              <a:extLst>
                <a:ext uri="{FF2B5EF4-FFF2-40B4-BE49-F238E27FC236}">
                  <a16:creationId xmlns:a16="http://schemas.microsoft.com/office/drawing/2014/main" id="{0666AE13-00C8-E94D-508C-44A4BCF374E9}"/>
                </a:ext>
              </a:extLst>
            </p:cNvPr>
            <p:cNvSpPr/>
            <p:nvPr/>
          </p:nvSpPr>
          <p:spPr>
            <a:xfrm>
              <a:off x="4909561" y="1416663"/>
              <a:ext cx="3377926" cy="1241385"/>
            </a:xfrm>
            <a:prstGeom prst="rect">
              <a:avLst/>
            </a:prstGeom>
            <a:solidFill>
              <a:srgbClr val="3C587F"/>
            </a:solidFill>
            <a:ln>
              <a:solidFill>
                <a:srgbClr val="3C587F"/>
              </a:solidFill>
            </a:ln>
            <a:effectLst/>
          </p:spPr>
          <p:txBody>
            <a:bodyPr rtlCol="0" anchor="ctr"/>
            <a:lstStyle/>
            <a:p>
              <a:pPr algn="ctr" defTabSz="914377">
                <a:spcAft>
                  <a:spcPts val="600"/>
                </a:spcAft>
                <a:defRPr/>
              </a:pPr>
              <a:r>
                <a:rPr lang="en-GB" sz="1400" b="1" kern="0" dirty="0">
                  <a:solidFill>
                    <a:srgbClr val="FFFFFF"/>
                  </a:solidFill>
                  <a:latin typeface="Arial"/>
                  <a:cs typeface="Arial"/>
                  <a:sym typeface="Arial"/>
                </a:rPr>
                <a:t>SG + </a:t>
              </a:r>
              <a:r>
                <a:rPr lang="en-GB" sz="1400" b="1" kern="0" dirty="0" err="1">
                  <a:solidFill>
                    <a:srgbClr val="FFFFFF"/>
                  </a:solidFill>
                  <a:latin typeface="Arial"/>
                  <a:cs typeface="Arial"/>
                  <a:sym typeface="Arial"/>
                </a:rPr>
                <a:t>pembrolizumab</a:t>
              </a:r>
              <a:r>
                <a:rPr lang="en-GB" sz="1400" b="1" kern="0" baseline="30000" dirty="0" err="1">
                  <a:solidFill>
                    <a:schemeClr val="bg1"/>
                  </a:solidFill>
                  <a:latin typeface="Arial"/>
                  <a:cs typeface="Arial"/>
                  <a:sym typeface="Arial"/>
                </a:rPr>
                <a:t>d</a:t>
              </a:r>
              <a:r>
                <a:rPr lang="en-GB" sz="1400" b="1" kern="0" dirty="0">
                  <a:solidFill>
                    <a:srgbClr val="FFFFFF"/>
                  </a:solidFill>
                  <a:latin typeface="Arial"/>
                  <a:cs typeface="Arial"/>
                  <a:sym typeface="Arial"/>
                </a:rPr>
                <a:t> </a:t>
              </a:r>
            </a:p>
            <a:p>
              <a:pPr algn="ctr" defTabSz="914377">
                <a:defRPr/>
              </a:pPr>
              <a:r>
                <a:rPr lang="en-GB" sz="1200" kern="0" dirty="0">
                  <a:solidFill>
                    <a:srgbClr val="FFFFFF"/>
                  </a:solidFill>
                  <a:latin typeface="Arial"/>
                  <a:cs typeface="Arial"/>
                  <a:sym typeface="Arial"/>
                </a:rPr>
                <a:t>(SG 10 mg/kg IV, days 1 and 8 of 21-day cycles; pembrolizumab 200 mg, day 1 of 21-day cycles)</a:t>
              </a:r>
            </a:p>
            <a:p>
              <a:pPr algn="ctr" defTabSz="914377">
                <a:defRPr/>
              </a:pPr>
              <a:r>
                <a:rPr lang="en-GB" sz="1400" b="1" kern="0" dirty="0">
                  <a:solidFill>
                    <a:srgbClr val="FFFFFF"/>
                  </a:solidFill>
                  <a:latin typeface="Arial"/>
                  <a:cs typeface="Arial"/>
                  <a:sym typeface="Arial"/>
                </a:rPr>
                <a:t>n = 221</a:t>
              </a:r>
            </a:p>
          </p:txBody>
        </p:sp>
        <p:sp>
          <p:nvSpPr>
            <p:cNvPr id="25" name="Rectangle 24">
              <a:extLst>
                <a:ext uri="{FF2B5EF4-FFF2-40B4-BE49-F238E27FC236}">
                  <a16:creationId xmlns:a16="http://schemas.microsoft.com/office/drawing/2014/main" id="{3104E1AF-687B-E870-E499-3CD8B2AE2D24}"/>
                </a:ext>
              </a:extLst>
            </p:cNvPr>
            <p:cNvSpPr/>
            <p:nvPr/>
          </p:nvSpPr>
          <p:spPr>
            <a:xfrm>
              <a:off x="4909561" y="2755996"/>
              <a:ext cx="3377924" cy="1590921"/>
            </a:xfrm>
            <a:prstGeom prst="rect">
              <a:avLst/>
            </a:prstGeom>
            <a:solidFill>
              <a:srgbClr val="45B1E2"/>
            </a:solidFill>
            <a:ln>
              <a:noFill/>
            </a:ln>
            <a:effectLst/>
          </p:spPr>
          <p:txBody>
            <a:bodyPr rtlCol="0" anchor="ctr"/>
            <a:lstStyle/>
            <a:p>
              <a:pPr algn="ctr" defTabSz="914377">
                <a:spcAft>
                  <a:spcPts val="600"/>
                </a:spcAft>
                <a:buClr>
                  <a:srgbClr val="FFFFFF"/>
                </a:buClr>
                <a:defRPr/>
              </a:pPr>
              <a:r>
                <a:rPr lang="en-GB" sz="1400" b="1" kern="0" dirty="0">
                  <a:solidFill>
                    <a:schemeClr val="bg1"/>
                  </a:solidFill>
                  <a:latin typeface="Arial"/>
                  <a:cs typeface="Arial"/>
                  <a:sym typeface="Arial"/>
                </a:rPr>
                <a:t>Chemotherapy* + </a:t>
              </a:r>
              <a:r>
                <a:rPr lang="en-GB" sz="1400" b="1" kern="0" dirty="0" err="1">
                  <a:solidFill>
                    <a:schemeClr val="bg1"/>
                  </a:solidFill>
                  <a:latin typeface="Arial"/>
                  <a:cs typeface="Arial"/>
                  <a:sym typeface="Arial"/>
                </a:rPr>
                <a:t>pembrolizumab</a:t>
              </a:r>
              <a:r>
                <a:rPr lang="en-GB" sz="1400" b="1" kern="0" baseline="30000" dirty="0" err="1">
                  <a:solidFill>
                    <a:schemeClr val="bg1"/>
                  </a:solidFill>
                  <a:latin typeface="Arial"/>
                  <a:cs typeface="Arial"/>
                  <a:sym typeface="Arial"/>
                </a:rPr>
                <a:t>d</a:t>
              </a:r>
              <a:r>
                <a:rPr lang="en-GB" sz="1400" b="1" kern="0" baseline="30000" dirty="0">
                  <a:solidFill>
                    <a:srgbClr val="FF0000"/>
                  </a:solidFill>
                  <a:latin typeface="Arial"/>
                  <a:cs typeface="Arial"/>
                  <a:sym typeface="Arial"/>
                </a:rPr>
                <a:t> </a:t>
              </a:r>
            </a:p>
            <a:p>
              <a:pPr algn="ctr" defTabSz="1066800">
                <a:buClr>
                  <a:srgbClr val="FFFFFF"/>
                </a:buClr>
                <a:defRPr/>
              </a:pPr>
              <a:r>
                <a:rPr lang="en-GB" sz="1200" kern="0" dirty="0">
                  <a:solidFill>
                    <a:schemeClr val="bg1"/>
                  </a:solidFill>
                  <a:latin typeface="Arial"/>
                  <a:cs typeface="Arial"/>
                  <a:sym typeface="Arial"/>
                </a:rPr>
                <a:t>(</a:t>
              </a:r>
              <a:r>
                <a:rPr lang="fr-FR" sz="1200" kern="0" dirty="0">
                  <a:solidFill>
                    <a:schemeClr val="bg1"/>
                  </a:solidFill>
                  <a:latin typeface="Arial"/>
                  <a:cs typeface="Arial"/>
                  <a:sym typeface="Arial"/>
                </a:rPr>
                <a:t>paclitaxel 90 mg/m</a:t>
              </a:r>
              <a:r>
                <a:rPr lang="fr-FR" sz="1200" kern="0" baseline="30000" dirty="0">
                  <a:solidFill>
                    <a:schemeClr val="bg1"/>
                  </a:solidFill>
                  <a:latin typeface="Arial"/>
                  <a:cs typeface="Arial"/>
                  <a:sym typeface="Arial"/>
                </a:rPr>
                <a:t>2</a:t>
              </a:r>
              <a:r>
                <a:rPr lang="fr-FR" sz="1200" kern="0" dirty="0">
                  <a:solidFill>
                    <a:schemeClr val="bg1"/>
                  </a:solidFill>
                  <a:latin typeface="Arial"/>
                  <a:cs typeface="Arial"/>
                  <a:sym typeface="Arial"/>
                </a:rPr>
                <a:t> OR </a:t>
              </a:r>
              <a:r>
                <a:rPr lang="fr-FR" sz="1200" i="1" kern="0" dirty="0" err="1">
                  <a:solidFill>
                    <a:schemeClr val="bg1"/>
                  </a:solidFill>
                  <a:latin typeface="Arial"/>
                  <a:cs typeface="Arial"/>
                  <a:sym typeface="Arial"/>
                </a:rPr>
                <a:t>nab</a:t>
              </a:r>
              <a:r>
                <a:rPr lang="fr-FR" sz="1200" kern="0" dirty="0">
                  <a:solidFill>
                    <a:schemeClr val="bg1"/>
                  </a:solidFill>
                  <a:latin typeface="Arial"/>
                  <a:cs typeface="Arial"/>
                  <a:sym typeface="Arial"/>
                </a:rPr>
                <a:t>-paclitaxel </a:t>
              </a:r>
              <a:br>
                <a:rPr lang="fr-FR" sz="1200" kern="0" dirty="0">
                  <a:solidFill>
                    <a:schemeClr val="bg1"/>
                  </a:solidFill>
                  <a:latin typeface="Arial"/>
                  <a:cs typeface="Arial"/>
                  <a:sym typeface="Arial"/>
                </a:rPr>
              </a:br>
              <a:r>
                <a:rPr lang="fr-FR" sz="1200" kern="0" dirty="0">
                  <a:solidFill>
                    <a:schemeClr val="bg1"/>
                  </a:solidFill>
                  <a:latin typeface="Arial"/>
                  <a:cs typeface="Arial"/>
                  <a:sym typeface="Arial"/>
                </a:rPr>
                <a:t>100 mg/m</a:t>
              </a:r>
              <a:r>
                <a:rPr lang="fr-FR" sz="1200" kern="0" baseline="30000" dirty="0">
                  <a:solidFill>
                    <a:schemeClr val="bg1"/>
                  </a:solidFill>
                  <a:latin typeface="Arial"/>
                  <a:cs typeface="Arial"/>
                  <a:sym typeface="Arial"/>
                </a:rPr>
                <a:t>2</a:t>
              </a:r>
              <a:r>
                <a:rPr lang="fr-FR" sz="1200" kern="0" dirty="0">
                  <a:solidFill>
                    <a:schemeClr val="bg1"/>
                  </a:solidFill>
                  <a:latin typeface="Arial"/>
                  <a:cs typeface="Arial"/>
                  <a:sym typeface="Arial"/>
                </a:rPr>
                <a:t> on </a:t>
              </a:r>
              <a:r>
                <a:rPr lang="fr-FR" sz="1200" kern="0" dirty="0" err="1">
                  <a:solidFill>
                    <a:schemeClr val="bg1"/>
                  </a:solidFill>
                  <a:latin typeface="Arial"/>
                  <a:cs typeface="Arial"/>
                  <a:sym typeface="Arial"/>
                </a:rPr>
                <a:t>days</a:t>
              </a:r>
              <a:r>
                <a:rPr lang="fr-FR" sz="1200" kern="0" dirty="0">
                  <a:solidFill>
                    <a:schemeClr val="bg1"/>
                  </a:solidFill>
                  <a:latin typeface="Arial"/>
                  <a:cs typeface="Arial"/>
                  <a:sym typeface="Arial"/>
                </a:rPr>
                <a:t> 1, 8, &amp; 15 of 28-day cycles, OR </a:t>
              </a:r>
              <a:r>
                <a:rPr lang="fr-FR" sz="1200" kern="0" dirty="0" err="1">
                  <a:solidFill>
                    <a:schemeClr val="bg1"/>
                  </a:solidFill>
                  <a:latin typeface="Arial"/>
                  <a:cs typeface="Arial"/>
                  <a:sym typeface="Arial"/>
                </a:rPr>
                <a:t>gemcitabine</a:t>
              </a:r>
              <a:r>
                <a:rPr lang="fr-FR" sz="1200" kern="0" dirty="0">
                  <a:solidFill>
                    <a:schemeClr val="bg1"/>
                  </a:solidFill>
                  <a:latin typeface="Arial"/>
                  <a:cs typeface="Arial"/>
                  <a:sym typeface="Arial"/>
                </a:rPr>
                <a:t> 1000 mg/m</a:t>
              </a:r>
              <a:r>
                <a:rPr lang="fr-FR" sz="1200" kern="0" baseline="30000" dirty="0">
                  <a:solidFill>
                    <a:schemeClr val="bg1"/>
                  </a:solidFill>
                  <a:latin typeface="Arial"/>
                  <a:cs typeface="Arial"/>
                  <a:sym typeface="Arial"/>
                </a:rPr>
                <a:t>2 </a:t>
              </a:r>
              <a:r>
                <a:rPr lang="fr-FR" sz="1200" kern="0" dirty="0">
                  <a:solidFill>
                    <a:schemeClr val="bg1"/>
                  </a:solidFill>
                  <a:latin typeface="Arial"/>
                  <a:cs typeface="Arial"/>
                  <a:sym typeface="Arial"/>
                </a:rPr>
                <a:t>+ </a:t>
              </a:r>
              <a:r>
                <a:rPr lang="fr-FR" sz="1200" kern="0" dirty="0" err="1">
                  <a:solidFill>
                    <a:schemeClr val="bg1"/>
                  </a:solidFill>
                  <a:latin typeface="Arial"/>
                  <a:cs typeface="Arial"/>
                  <a:sym typeface="Arial"/>
                </a:rPr>
                <a:t>carboplatin</a:t>
              </a:r>
              <a:r>
                <a:rPr lang="fr-FR" sz="1200" kern="0" dirty="0">
                  <a:solidFill>
                    <a:schemeClr val="bg1"/>
                  </a:solidFill>
                  <a:latin typeface="Arial"/>
                  <a:cs typeface="Arial"/>
                  <a:sym typeface="Arial"/>
                </a:rPr>
                <a:t> AUC 2 on </a:t>
              </a:r>
              <a:r>
                <a:rPr lang="fr-FR" sz="1200" kern="0" dirty="0" err="1">
                  <a:solidFill>
                    <a:schemeClr val="bg1"/>
                  </a:solidFill>
                  <a:latin typeface="Arial"/>
                  <a:cs typeface="Arial"/>
                  <a:sym typeface="Arial"/>
                </a:rPr>
                <a:t>days</a:t>
              </a:r>
              <a:r>
                <a:rPr lang="fr-FR" sz="1200" kern="0" dirty="0">
                  <a:solidFill>
                    <a:schemeClr val="bg1"/>
                  </a:solidFill>
                  <a:latin typeface="Arial"/>
                  <a:cs typeface="Arial"/>
                  <a:sym typeface="Arial"/>
                </a:rPr>
                <a:t> 1 &amp; 8 of 21-day cycles</a:t>
              </a:r>
              <a:r>
                <a:rPr lang="en-GB" sz="1200" kern="0" dirty="0">
                  <a:solidFill>
                    <a:schemeClr val="bg1"/>
                  </a:solidFill>
                  <a:latin typeface="Arial"/>
                  <a:cs typeface="Arial"/>
                  <a:sym typeface="Arial"/>
                </a:rPr>
                <a:t>; </a:t>
              </a:r>
              <a:r>
                <a:rPr lang="en-GB" sz="1200" kern="0" dirty="0" err="1">
                  <a:solidFill>
                    <a:schemeClr val="bg1"/>
                  </a:solidFill>
                  <a:latin typeface="Arial"/>
                  <a:cs typeface="Arial"/>
                  <a:sym typeface="Arial"/>
                </a:rPr>
                <a:t>pembro</a:t>
              </a:r>
              <a:r>
                <a:rPr lang="en-GB" sz="1200" kern="0" dirty="0">
                  <a:solidFill>
                    <a:schemeClr val="bg1"/>
                  </a:solidFill>
                  <a:latin typeface="Arial"/>
                  <a:cs typeface="Arial"/>
                  <a:sym typeface="Arial"/>
                </a:rPr>
                <a:t> 200 mg on day 1 of 21-day cycles)</a:t>
              </a:r>
              <a:br>
                <a:rPr lang="en-GB" sz="1200" kern="0" dirty="0">
                  <a:solidFill>
                    <a:schemeClr val="bg1"/>
                  </a:solidFill>
                  <a:latin typeface="Arial"/>
                  <a:cs typeface="Arial"/>
                  <a:sym typeface="Arial"/>
                </a:rPr>
              </a:br>
              <a:r>
                <a:rPr lang="en-GB" sz="1400" b="1" kern="0" dirty="0">
                  <a:solidFill>
                    <a:schemeClr val="bg1"/>
                  </a:solidFill>
                  <a:latin typeface="Arial"/>
                  <a:cs typeface="Arial"/>
                  <a:sym typeface="Arial"/>
                </a:rPr>
                <a:t>n = 222</a:t>
              </a:r>
            </a:p>
          </p:txBody>
        </p:sp>
        <p:sp>
          <p:nvSpPr>
            <p:cNvPr id="27" name="Oval 26">
              <a:extLst>
                <a:ext uri="{FF2B5EF4-FFF2-40B4-BE49-F238E27FC236}">
                  <a16:creationId xmlns:a16="http://schemas.microsoft.com/office/drawing/2014/main" id="{A8BBEBF3-C7E1-F15F-578A-57531A27E853}"/>
                </a:ext>
              </a:extLst>
            </p:cNvPr>
            <p:cNvSpPr/>
            <p:nvPr/>
          </p:nvSpPr>
          <p:spPr>
            <a:xfrm>
              <a:off x="3655181" y="2389767"/>
              <a:ext cx="650363" cy="62463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1400" dirty="0">
                  <a:solidFill>
                    <a:srgbClr val="FFFFFF"/>
                  </a:solidFill>
                  <a:latin typeface="Arial"/>
                  <a:sym typeface="Arial"/>
                </a:rPr>
                <a:t>R</a:t>
              </a:r>
              <a:br>
                <a:rPr lang="en-US" sz="1400" dirty="0">
                  <a:solidFill>
                    <a:srgbClr val="FFFFFF"/>
                  </a:solidFill>
                  <a:latin typeface="Arial"/>
                  <a:sym typeface="Arial"/>
                </a:rPr>
              </a:br>
              <a:r>
                <a:rPr lang="en-US" sz="1400" dirty="0">
                  <a:solidFill>
                    <a:srgbClr val="FFFFFF"/>
                  </a:solidFill>
                  <a:latin typeface="Arial"/>
                  <a:sym typeface="Arial"/>
                </a:rPr>
                <a:t>1:1</a:t>
              </a:r>
            </a:p>
          </p:txBody>
        </p:sp>
        <p:sp>
          <p:nvSpPr>
            <p:cNvPr id="28" name="Rectangle 27">
              <a:extLst>
                <a:ext uri="{FF2B5EF4-FFF2-40B4-BE49-F238E27FC236}">
                  <a16:creationId xmlns:a16="http://schemas.microsoft.com/office/drawing/2014/main" id="{6BF8F1B2-A0B6-03FF-354B-EB7D46F672F9}"/>
                </a:ext>
              </a:extLst>
            </p:cNvPr>
            <p:cNvSpPr/>
            <p:nvPr/>
          </p:nvSpPr>
          <p:spPr>
            <a:xfrm>
              <a:off x="542191" y="1535989"/>
              <a:ext cx="2803062" cy="2544227"/>
            </a:xfrm>
            <a:prstGeom prst="rect">
              <a:avLst/>
            </a:prstGeom>
            <a:solidFill>
              <a:schemeClr val="bg1"/>
            </a:solidFill>
            <a:ln w="12700" cap="flat" cmpd="sng" algn="ctr">
              <a:solidFill>
                <a:srgbClr val="002557"/>
              </a:solidFill>
              <a:prstDash val="solid"/>
              <a:round/>
              <a:headEnd type="none" w="med" len="med"/>
              <a:tailEnd type="none" w="med" len="med"/>
            </a:ln>
            <a:effectLst/>
          </p:spPr>
          <p:txBody>
            <a:bodyPr lIns="91440" tIns="45720" rIns="91440" bIns="45720" rtlCol="0" anchor="ctr"/>
            <a:lstStyle/>
            <a:p>
              <a:pPr defTabSz="914377">
                <a:spcBef>
                  <a:spcPts val="600"/>
                </a:spcBef>
                <a:defRPr/>
              </a:pPr>
              <a:r>
                <a:rPr lang="en-US" sz="1400" b="1" kern="0" dirty="0">
                  <a:latin typeface="Arial"/>
                  <a:cs typeface="Arial"/>
                  <a:sym typeface="Arial"/>
                </a:rPr>
                <a:t>Previously untreated, locally advanced unresectable, or metastatic </a:t>
              </a:r>
              <a:r>
                <a:rPr lang="en-US" sz="1400" b="1" kern="0" dirty="0" err="1">
                  <a:latin typeface="Arial"/>
                  <a:cs typeface="Arial"/>
                  <a:sym typeface="Arial"/>
                </a:rPr>
                <a:t>TNBC</a:t>
              </a:r>
              <a:r>
                <a:rPr lang="en-US" sz="1400" b="1" kern="0" baseline="30000" dirty="0" err="1">
                  <a:latin typeface="Arial"/>
                  <a:cs typeface="Arial"/>
                  <a:sym typeface="Arial"/>
                </a:rPr>
                <a:t>a</a:t>
              </a:r>
              <a:r>
                <a:rPr lang="en-US" sz="1400" b="1" kern="0" dirty="0">
                  <a:latin typeface="Arial"/>
                  <a:cs typeface="Arial"/>
                  <a:sym typeface="Arial"/>
                </a:rPr>
                <a:t>:</a:t>
              </a:r>
              <a:endParaRPr lang="en-US" sz="1400" b="1" strike="sngStrike" kern="0" dirty="0">
                <a:latin typeface="Arial"/>
                <a:cs typeface="Arial"/>
                <a:sym typeface="Arial"/>
              </a:endParaRPr>
            </a:p>
            <a:p>
              <a:pPr marL="115570" defTabSz="914377">
                <a:defRPr/>
              </a:pPr>
              <a:endParaRPr lang="en-US" sz="800" b="1" kern="0" dirty="0">
                <a:latin typeface="Arial"/>
                <a:cs typeface="Arial"/>
              </a:endParaRPr>
            </a:p>
            <a:p>
              <a:pPr marL="229870" lvl="1" indent="-229870" defTabSz="914377">
                <a:spcBef>
                  <a:spcPts val="600"/>
                </a:spcBef>
                <a:buClr>
                  <a:srgbClr val="008764"/>
                </a:buClr>
                <a:buFont typeface="Arial" panose="020B0604020202020204" pitchFamily="34" charset="0"/>
                <a:buChar char="•"/>
                <a:defRPr/>
              </a:pPr>
              <a:r>
                <a:rPr lang="en-US" sz="1400" kern="0" dirty="0">
                  <a:latin typeface="Arial"/>
                  <a:cs typeface="Arial"/>
                  <a:sym typeface="Arial"/>
                </a:rPr>
                <a:t>PD-L1-positive (CPS ≥ 10 by the 22C3 </a:t>
              </a:r>
              <a:r>
                <a:rPr lang="en-US" sz="1400" kern="0" dirty="0" err="1">
                  <a:latin typeface="Arial"/>
                  <a:cs typeface="Arial"/>
                  <a:sym typeface="Arial"/>
                </a:rPr>
                <a:t>assay</a:t>
              </a:r>
              <a:r>
                <a:rPr lang="en-US" sz="1400" kern="0" baseline="30000" dirty="0" err="1">
                  <a:latin typeface="Arial"/>
                  <a:cs typeface="Arial"/>
                  <a:sym typeface="Arial"/>
                </a:rPr>
                <a:t>b</a:t>
              </a:r>
              <a:r>
                <a:rPr lang="en-US" sz="1400" kern="0" dirty="0">
                  <a:latin typeface="Arial"/>
                  <a:cs typeface="Arial"/>
                  <a:sym typeface="Arial"/>
                </a:rPr>
                <a:t>) </a:t>
              </a:r>
              <a:endParaRPr lang="en-US" sz="1400" kern="0" dirty="0">
                <a:latin typeface="Arial"/>
                <a:cs typeface="Arial"/>
              </a:endParaRPr>
            </a:p>
            <a:p>
              <a:pPr marL="229870" lvl="1" indent="-229870" defTabSz="914377">
                <a:spcBef>
                  <a:spcPts val="600"/>
                </a:spcBef>
                <a:buClr>
                  <a:srgbClr val="008764"/>
                </a:buClr>
                <a:buFont typeface="Arial" panose="020B0604020202020204" pitchFamily="34" charset="0"/>
                <a:buChar char="•"/>
                <a:defRPr/>
              </a:pPr>
              <a:r>
                <a:rPr lang="en-US" sz="1400" kern="0" dirty="0">
                  <a:latin typeface="Arial"/>
                  <a:cs typeface="Arial"/>
                  <a:sym typeface="Arial"/>
                </a:rPr>
                <a:t>≥ 6 months since treatment in curative setting (prior anti-PD-[L]1 use allowed)</a:t>
              </a:r>
            </a:p>
            <a:p>
              <a:pPr marL="115570" lvl="1" algn="ctr" defTabSz="914377">
                <a:defRPr/>
              </a:pPr>
              <a:endParaRPr lang="en-US" sz="1400" strike="sngStrike" kern="0" baseline="30000" dirty="0">
                <a:latin typeface="Arial"/>
                <a:cs typeface="Arial"/>
              </a:endParaRPr>
            </a:p>
            <a:p>
              <a:pPr marL="115570" lvl="1" algn="ctr" defTabSz="914377">
                <a:defRPr/>
              </a:pPr>
              <a:endParaRPr lang="en-US" sz="800" kern="0" dirty="0">
                <a:latin typeface="Arial"/>
                <a:cs typeface="Arial"/>
              </a:endParaRPr>
            </a:p>
            <a:p>
              <a:pPr marL="115570" lvl="1" algn="ctr" defTabSz="914377">
                <a:defRPr/>
              </a:pPr>
              <a:r>
                <a:rPr lang="en-US" sz="1400" kern="0" dirty="0">
                  <a:latin typeface="Arial"/>
                  <a:cs typeface="Arial"/>
                  <a:sym typeface="Arial"/>
                </a:rPr>
                <a:t>N = 443</a:t>
              </a:r>
              <a:endParaRPr lang="en-US" sz="1400" kern="0" dirty="0">
                <a:latin typeface="Arial"/>
                <a:cs typeface="Arial"/>
              </a:endParaRPr>
            </a:p>
          </p:txBody>
        </p:sp>
        <p:sp>
          <p:nvSpPr>
            <p:cNvPr id="29" name="Rectangle 28">
              <a:extLst>
                <a:ext uri="{FF2B5EF4-FFF2-40B4-BE49-F238E27FC236}">
                  <a16:creationId xmlns:a16="http://schemas.microsoft.com/office/drawing/2014/main" id="{DD2CDC0B-ED9D-9EB0-9431-86106062E3C4}"/>
                </a:ext>
              </a:extLst>
            </p:cNvPr>
            <p:cNvSpPr/>
            <p:nvPr/>
          </p:nvSpPr>
          <p:spPr>
            <a:xfrm>
              <a:off x="10559040" y="1437015"/>
              <a:ext cx="1655179" cy="2832446"/>
            </a:xfrm>
            <a:prstGeom prst="rect">
              <a:avLst/>
            </a:prstGeom>
            <a:solidFill>
              <a:schemeClr val="bg2"/>
            </a:solidFill>
            <a:ln>
              <a:noFill/>
            </a:ln>
            <a:effectLst/>
          </p:spPr>
          <p:txBody>
            <a:bodyPr wrap="square" lIns="182880" anchor="ctr">
              <a:noAutofit/>
            </a:bodyPr>
            <a:lstStyle/>
            <a:p>
              <a:pPr defTabSz="914377">
                <a:spcBef>
                  <a:spcPct val="10000"/>
                </a:spcBef>
                <a:spcAft>
                  <a:spcPts val="600"/>
                </a:spcAft>
                <a:defRPr/>
              </a:pPr>
              <a:r>
                <a:rPr lang="en-US" altLang="en-US" sz="1400" b="1" u="sng" kern="0">
                  <a:latin typeface="Arial"/>
                  <a:ea typeface="MS PGothic" pitchFamily="50" charset="-128"/>
                  <a:cs typeface="Arial" panose="020B0604020202020204" pitchFamily="34" charset="0"/>
                  <a:sym typeface="Arial"/>
                </a:rPr>
                <a:t>End points</a:t>
              </a:r>
            </a:p>
            <a:p>
              <a:pPr defTabSz="914377">
                <a:spcBef>
                  <a:spcPct val="10000"/>
                </a:spcBef>
                <a:spcAft>
                  <a:spcPct val="10000"/>
                </a:spcAft>
                <a:defRPr/>
              </a:pPr>
              <a:r>
                <a:rPr lang="en-US" altLang="en-US" sz="1400" b="1" kern="0">
                  <a:latin typeface="Arial"/>
                  <a:ea typeface="MS PGothic" pitchFamily="50" charset="-128"/>
                  <a:cs typeface="Arial" panose="020B0604020202020204" pitchFamily="34" charset="0"/>
                  <a:sym typeface="Arial"/>
                </a:rPr>
                <a:t>Primary </a:t>
              </a:r>
            </a:p>
            <a:p>
              <a:pPr marL="171446" indent="-171446" defTabSz="914377">
                <a:spcBef>
                  <a:spcPct val="10000"/>
                </a:spcBef>
                <a:spcAft>
                  <a:spcPct val="10000"/>
                </a:spcAft>
                <a:buFont typeface="Arial" panose="020B0604020202020204" pitchFamily="34" charset="0"/>
                <a:buChar char="•"/>
                <a:defRPr/>
              </a:pPr>
              <a:r>
                <a:rPr lang="en-US" altLang="en-US" sz="1400" kern="0">
                  <a:latin typeface="Arial"/>
                  <a:ea typeface="MS PGothic" pitchFamily="50" charset="-128"/>
                  <a:cs typeface="Arial" panose="020B0604020202020204" pitchFamily="34" charset="0"/>
                  <a:sym typeface="Arial"/>
                </a:rPr>
                <a:t>PFS by </a:t>
              </a:r>
              <a:r>
                <a:rPr lang="en-US" altLang="en-US" sz="1400" kern="0" err="1">
                  <a:latin typeface="Arial"/>
                  <a:ea typeface="MS PGothic" pitchFamily="50" charset="-128"/>
                  <a:cs typeface="Arial" panose="020B0604020202020204" pitchFamily="34" charset="0"/>
                  <a:sym typeface="Arial"/>
                </a:rPr>
                <a:t>BICR</a:t>
              </a:r>
              <a:r>
                <a:rPr lang="en-US" altLang="en-US" sz="1400" kern="0" baseline="30000" err="1">
                  <a:latin typeface="Arial"/>
                  <a:ea typeface="MS PGothic" pitchFamily="50" charset="-128"/>
                  <a:cs typeface="Arial" panose="020B0604020202020204" pitchFamily="34" charset="0"/>
                  <a:sym typeface="Arial"/>
                </a:rPr>
                <a:t>e</a:t>
              </a:r>
              <a:endParaRPr lang="en-US" altLang="en-US" sz="1400" kern="0" baseline="30000">
                <a:latin typeface="Arial"/>
                <a:ea typeface="MS PGothic" pitchFamily="50" charset="-128"/>
                <a:cs typeface="Arial" panose="020B0604020202020204" pitchFamily="34" charset="0"/>
                <a:sym typeface="Arial"/>
              </a:endParaRPr>
            </a:p>
            <a:p>
              <a:pPr defTabSz="914377">
                <a:spcBef>
                  <a:spcPct val="10000"/>
                </a:spcBef>
                <a:spcAft>
                  <a:spcPct val="10000"/>
                </a:spcAft>
                <a:defRPr/>
              </a:pPr>
              <a:endParaRPr lang="en-US" altLang="en-US" sz="1400" b="1" kern="0">
                <a:latin typeface="Arial"/>
                <a:ea typeface="MS PGothic" pitchFamily="50" charset="-128"/>
                <a:cs typeface="Arial" panose="020B0604020202020204" pitchFamily="34" charset="0"/>
                <a:sym typeface="Arial"/>
              </a:endParaRPr>
            </a:p>
            <a:p>
              <a:pPr defTabSz="914377">
                <a:spcBef>
                  <a:spcPct val="10000"/>
                </a:spcBef>
                <a:spcAft>
                  <a:spcPct val="10000"/>
                </a:spcAft>
                <a:defRPr/>
              </a:pPr>
              <a:r>
                <a:rPr lang="en-US" altLang="en-US" sz="1400" b="1" kern="0">
                  <a:latin typeface="Arial"/>
                  <a:ea typeface="MS PGothic" pitchFamily="50" charset="-128"/>
                  <a:cs typeface="Arial" panose="020B0604020202020204" pitchFamily="34" charset="0"/>
                  <a:sym typeface="Arial"/>
                </a:rPr>
                <a:t>Secondary </a:t>
              </a:r>
              <a:endParaRPr lang="en-US" altLang="en-US" sz="1400" kern="0">
                <a:latin typeface="Arial"/>
                <a:ea typeface="HGP創英角ｺﾞｼｯｸUB"/>
                <a:cs typeface="Arial" panose="020B0604020202020204" pitchFamily="34" charset="0"/>
                <a:sym typeface="Arial"/>
              </a:endParaRPr>
            </a:p>
            <a:p>
              <a:pPr marL="171446" indent="-171446" defTabSz="914377">
                <a:spcAft>
                  <a:spcPts val="300"/>
                </a:spcAft>
                <a:buFont typeface="Arial" panose="020B0604020202020204" pitchFamily="34" charset="0"/>
                <a:buChar char="•"/>
                <a:defRPr/>
              </a:pPr>
              <a:r>
                <a:rPr lang="en-US" altLang="en-US" sz="1400" kern="0">
                  <a:latin typeface="Arial"/>
                  <a:ea typeface="MS PGothic" pitchFamily="50" charset="-128"/>
                  <a:cs typeface="Arial" panose="020B0604020202020204" pitchFamily="34" charset="0"/>
                  <a:sym typeface="Arial"/>
                </a:rPr>
                <a:t>OS</a:t>
              </a:r>
            </a:p>
            <a:p>
              <a:pPr marL="171446" indent="-171446" defTabSz="914377">
                <a:spcAft>
                  <a:spcPts val="300"/>
                </a:spcAft>
                <a:buFont typeface="Arial" panose="020B0604020202020204" pitchFamily="34" charset="0"/>
                <a:buChar char="•"/>
                <a:defRPr/>
              </a:pPr>
              <a:r>
                <a:rPr lang="en-US" altLang="en-US" sz="1400" kern="0">
                  <a:latin typeface="Arial"/>
                  <a:ea typeface="MS PGothic" pitchFamily="50" charset="-128"/>
                  <a:cs typeface="Arial" panose="020B0604020202020204" pitchFamily="34" charset="0"/>
                  <a:sym typeface="Arial"/>
                </a:rPr>
                <a:t>ORR, DOR</a:t>
              </a:r>
              <a:r>
                <a:rPr lang="en-US" altLang="en-US" sz="1400" kern="0">
                  <a:solidFill>
                    <a:srgbClr val="FF0000"/>
                  </a:solidFill>
                  <a:latin typeface="Arial"/>
                  <a:ea typeface="MS PGothic" pitchFamily="50" charset="-128"/>
                  <a:cs typeface="Arial" panose="020B0604020202020204" pitchFamily="34" charset="0"/>
                  <a:sym typeface="Arial"/>
                </a:rPr>
                <a:t> </a:t>
              </a:r>
              <a:r>
                <a:rPr lang="en-US" altLang="en-US" sz="1400" kern="0">
                  <a:latin typeface="Arial"/>
                  <a:ea typeface="MS PGothic" pitchFamily="50" charset="-128"/>
                  <a:cs typeface="Arial" panose="020B0604020202020204" pitchFamily="34" charset="0"/>
                  <a:sym typeface="Arial"/>
                </a:rPr>
                <a:t>by </a:t>
              </a:r>
              <a:r>
                <a:rPr lang="en-US" altLang="en-US" sz="1400" kern="0" err="1">
                  <a:latin typeface="Arial"/>
                  <a:ea typeface="MS PGothic" pitchFamily="50" charset="-128"/>
                  <a:cs typeface="Arial" panose="020B0604020202020204" pitchFamily="34" charset="0"/>
                  <a:sym typeface="Arial"/>
                </a:rPr>
                <a:t>BICR</a:t>
              </a:r>
              <a:r>
                <a:rPr lang="en-US" altLang="en-US" sz="1400" kern="0" baseline="30000" err="1">
                  <a:latin typeface="Arial"/>
                  <a:ea typeface="MS PGothic" pitchFamily="50" charset="-128"/>
                  <a:cs typeface="Arial" panose="020B0604020202020204" pitchFamily="34" charset="0"/>
                  <a:sym typeface="Arial"/>
                </a:rPr>
                <a:t>e</a:t>
              </a:r>
              <a:r>
                <a:rPr lang="en-US" altLang="en-US" sz="1400" kern="0" baseline="30000">
                  <a:latin typeface="Arial"/>
                  <a:ea typeface="MS PGothic" pitchFamily="50" charset="-128"/>
                  <a:cs typeface="Arial" panose="020B0604020202020204" pitchFamily="34" charset="0"/>
                  <a:sym typeface="Arial"/>
                </a:rPr>
                <a:t> </a:t>
              </a:r>
              <a:endParaRPr lang="en-US" altLang="en-US" sz="1400" kern="0">
                <a:latin typeface="Arial"/>
                <a:ea typeface="MS PGothic" pitchFamily="50" charset="-128"/>
                <a:cs typeface="Arial" panose="020B0604020202020204" pitchFamily="34" charset="0"/>
                <a:sym typeface="Arial"/>
              </a:endParaRPr>
            </a:p>
            <a:p>
              <a:pPr marL="171446" indent="-171446" defTabSz="914377">
                <a:spcAft>
                  <a:spcPts val="300"/>
                </a:spcAft>
                <a:buFont typeface="Arial" panose="020B0604020202020204" pitchFamily="34" charset="0"/>
                <a:buChar char="•"/>
                <a:defRPr/>
              </a:pPr>
              <a:r>
                <a:rPr lang="en-US" altLang="en-US" sz="1400" kern="0">
                  <a:latin typeface="Arial"/>
                  <a:ea typeface="MS PGothic" pitchFamily="50" charset="-128"/>
                  <a:cs typeface="Arial" panose="020B0604020202020204" pitchFamily="34" charset="0"/>
                  <a:sym typeface="Arial"/>
                </a:rPr>
                <a:t>Safety</a:t>
              </a:r>
            </a:p>
            <a:p>
              <a:pPr marL="171446" indent="-171446" defTabSz="914377">
                <a:spcAft>
                  <a:spcPts val="300"/>
                </a:spcAft>
                <a:buFont typeface="Arial" panose="020B0604020202020204" pitchFamily="34" charset="0"/>
                <a:buChar char="•"/>
                <a:defRPr/>
              </a:pPr>
              <a:r>
                <a:rPr lang="en-US" altLang="en-US" sz="1400" kern="0">
                  <a:latin typeface="Arial"/>
                  <a:ea typeface="MS PGothic" pitchFamily="50" charset="-128"/>
                  <a:cs typeface="Arial" panose="020B0604020202020204" pitchFamily="34" charset="0"/>
                  <a:sym typeface="Arial"/>
                </a:rPr>
                <a:t>QoL</a:t>
              </a:r>
            </a:p>
          </p:txBody>
        </p:sp>
        <p:sp>
          <p:nvSpPr>
            <p:cNvPr id="30" name="TextBox 29">
              <a:extLst>
                <a:ext uri="{FF2B5EF4-FFF2-40B4-BE49-F238E27FC236}">
                  <a16:creationId xmlns:a16="http://schemas.microsoft.com/office/drawing/2014/main" id="{96CB0168-9547-3B89-9CAF-51B730C700F6}"/>
                </a:ext>
              </a:extLst>
            </p:cNvPr>
            <p:cNvSpPr txBox="1"/>
            <p:nvPr/>
          </p:nvSpPr>
          <p:spPr>
            <a:xfrm>
              <a:off x="4908349" y="4366954"/>
              <a:ext cx="3377924" cy="830997"/>
            </a:xfrm>
            <a:prstGeom prst="rect">
              <a:avLst/>
            </a:prstGeom>
            <a:noFill/>
            <a:ln>
              <a:solidFill>
                <a:srgbClr val="881222"/>
              </a:solidFill>
            </a:ln>
          </p:spPr>
          <p:txBody>
            <a:bodyPr wrap="square" rtlCol="0">
              <a:spAutoFit/>
            </a:bodyPr>
            <a:lstStyle/>
            <a:p>
              <a:pPr algn="ctr" defTabSz="914377"/>
              <a:r>
                <a:rPr lang="en-US" sz="1200" b="1" i="1" dirty="0">
                  <a:solidFill>
                    <a:srgbClr val="881222"/>
                  </a:solidFill>
                  <a:latin typeface="Arial"/>
                  <a:cs typeface="Arial"/>
                  <a:sym typeface="Arial"/>
                </a:rPr>
                <a:t>*Eligible patients who experienced BICR-verified disease progression were </a:t>
              </a:r>
            </a:p>
            <a:p>
              <a:pPr algn="ctr" defTabSz="914377"/>
              <a:r>
                <a:rPr lang="en-US" sz="1200" b="1" i="1" dirty="0">
                  <a:solidFill>
                    <a:srgbClr val="881222"/>
                  </a:solidFill>
                  <a:latin typeface="Arial"/>
                  <a:cs typeface="Arial"/>
                  <a:sym typeface="Arial"/>
                </a:rPr>
                <a:t>offered to cross-over to </a:t>
              </a:r>
            </a:p>
            <a:p>
              <a:pPr algn="ctr" defTabSz="914377"/>
              <a:r>
                <a:rPr lang="en-US" sz="1200" b="1" i="1" dirty="0">
                  <a:solidFill>
                    <a:srgbClr val="881222"/>
                  </a:solidFill>
                  <a:latin typeface="Arial"/>
                  <a:cs typeface="Arial"/>
                  <a:sym typeface="Arial"/>
                </a:rPr>
                <a:t>receive 2L SG monotherapy</a:t>
              </a:r>
            </a:p>
          </p:txBody>
        </p:sp>
        <p:cxnSp>
          <p:nvCxnSpPr>
            <p:cNvPr id="31" name="Elbow Connector 30">
              <a:extLst>
                <a:ext uri="{FF2B5EF4-FFF2-40B4-BE49-F238E27FC236}">
                  <a16:creationId xmlns:a16="http://schemas.microsoft.com/office/drawing/2014/main" id="{0FB35B79-9CF5-EE14-70C0-C93C4CECB018}"/>
                </a:ext>
              </a:extLst>
            </p:cNvPr>
            <p:cNvCxnSpPr>
              <a:cxnSpLocks/>
            </p:cNvCxnSpPr>
            <p:nvPr/>
          </p:nvCxnSpPr>
          <p:spPr>
            <a:xfrm flipV="1">
              <a:off x="8298979" y="2671259"/>
              <a:ext cx="605919" cy="591382"/>
            </a:xfrm>
            <a:prstGeom prst="bentConnector3">
              <a:avLst>
                <a:gd name="adj1" fmla="val 50000"/>
              </a:avLst>
            </a:prstGeom>
            <a:noFill/>
            <a:ln w="28575" cap="flat" cmpd="sng" algn="ctr">
              <a:solidFill>
                <a:srgbClr val="002557"/>
              </a:solidFill>
              <a:prstDash val="solid"/>
              <a:miter lim="800000"/>
              <a:tailEnd type="triangle"/>
            </a:ln>
            <a:effectLst/>
          </p:spPr>
        </p:cxnSp>
        <p:cxnSp>
          <p:nvCxnSpPr>
            <p:cNvPr id="32" name="Elbow Connector 30">
              <a:extLst>
                <a:ext uri="{FF2B5EF4-FFF2-40B4-BE49-F238E27FC236}">
                  <a16:creationId xmlns:a16="http://schemas.microsoft.com/office/drawing/2014/main" id="{8747885D-B367-DE51-DBD7-EC229DFA8063}"/>
                </a:ext>
              </a:extLst>
            </p:cNvPr>
            <p:cNvCxnSpPr>
              <a:cxnSpLocks/>
            </p:cNvCxnSpPr>
            <p:nvPr/>
          </p:nvCxnSpPr>
          <p:spPr>
            <a:xfrm>
              <a:off x="8298980" y="2077119"/>
              <a:ext cx="605919" cy="591382"/>
            </a:xfrm>
            <a:prstGeom prst="bentConnector3">
              <a:avLst>
                <a:gd name="adj1" fmla="val 50000"/>
              </a:avLst>
            </a:prstGeom>
            <a:noFill/>
            <a:ln w="28575" cap="flat" cmpd="sng" algn="ctr">
              <a:solidFill>
                <a:srgbClr val="002557"/>
              </a:solidFill>
              <a:prstDash val="solid"/>
              <a:miter lim="800000"/>
              <a:tailEnd type="triangle"/>
            </a:ln>
            <a:effectLst/>
          </p:spPr>
        </p:cxnSp>
        <p:sp>
          <p:nvSpPr>
            <p:cNvPr id="33" name="Rectangle 32">
              <a:extLst>
                <a:ext uri="{FF2B5EF4-FFF2-40B4-BE49-F238E27FC236}">
                  <a16:creationId xmlns:a16="http://schemas.microsoft.com/office/drawing/2014/main" id="{775D2E7F-4014-1546-D602-DE7F27CD7B61}"/>
                </a:ext>
              </a:extLst>
            </p:cNvPr>
            <p:cNvSpPr/>
            <p:nvPr/>
          </p:nvSpPr>
          <p:spPr>
            <a:xfrm>
              <a:off x="8916392" y="1856251"/>
              <a:ext cx="1479636" cy="1933996"/>
            </a:xfrm>
            <a:prstGeom prst="rect">
              <a:avLst/>
            </a:prstGeom>
            <a:solidFill>
              <a:schemeClr val="bg1"/>
            </a:solidFill>
            <a:ln w="9525">
              <a:solidFill>
                <a:srgbClr val="002557"/>
              </a:solidFill>
            </a:ln>
            <a:effectLst/>
          </p:spPr>
          <p:txBody>
            <a:bodyPr wrap="square" lIns="182880" anchor="ctr">
              <a:noAutofit/>
            </a:bodyPr>
            <a:lstStyle/>
            <a:p>
              <a:pPr algn="ctr" defTabSz="914377">
                <a:spcBef>
                  <a:spcPct val="10000"/>
                </a:spcBef>
                <a:spcAft>
                  <a:spcPts val="600"/>
                </a:spcAft>
                <a:defRPr/>
              </a:pPr>
              <a:r>
                <a:rPr lang="en-US" altLang="en-US" sz="1400" kern="0" dirty="0">
                  <a:latin typeface="Arial"/>
                  <a:ea typeface="MS PGothic" pitchFamily="50" charset="-128"/>
                  <a:cs typeface="Arial" panose="020B0604020202020204" pitchFamily="34" charset="0"/>
                  <a:sym typeface="Arial"/>
                </a:rPr>
                <a:t>All treatment, including SG or chemo, was continued until BICR-verified disease progression or unacceptable toxicity</a:t>
              </a:r>
            </a:p>
          </p:txBody>
        </p:sp>
      </p:grpSp>
      <p:sp>
        <p:nvSpPr>
          <p:cNvPr id="12" name="Slide Number Placeholder 5">
            <a:extLst>
              <a:ext uri="{FF2B5EF4-FFF2-40B4-BE49-F238E27FC236}">
                <a16:creationId xmlns:a16="http://schemas.microsoft.com/office/drawing/2014/main" id="{8C014183-786D-AA51-E85F-2EC0F685DD2D}"/>
              </a:ext>
            </a:extLst>
          </p:cNvPr>
          <p:cNvSpPr txBox="1">
            <a:spLocks/>
          </p:cNvSpPr>
          <p:nvPr/>
        </p:nvSpPr>
        <p:spPr>
          <a:xfrm>
            <a:off x="11227223" y="6375637"/>
            <a:ext cx="728870" cy="365125"/>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92FA74-D6B5-344A-BA61-FC8BFB38C071}" type="slidenum">
              <a:rPr lang="en-US" smtClean="0"/>
              <a:pPr/>
              <a:t>32</a:t>
            </a:fld>
            <a:endParaRPr lang="en-US" dirty="0"/>
          </a:p>
        </p:txBody>
      </p:sp>
      <p:sp>
        <p:nvSpPr>
          <p:cNvPr id="16" name="Title 1">
            <a:extLst>
              <a:ext uri="{FF2B5EF4-FFF2-40B4-BE49-F238E27FC236}">
                <a16:creationId xmlns:a16="http://schemas.microsoft.com/office/drawing/2014/main" id="{148F1CE2-C36F-6233-2A64-28A58A421190}"/>
              </a:ext>
            </a:extLst>
          </p:cNvPr>
          <p:cNvSpPr txBox="1">
            <a:spLocks/>
          </p:cNvSpPr>
          <p:nvPr/>
        </p:nvSpPr>
        <p:spPr>
          <a:xfrm>
            <a:off x="700150" y="297940"/>
            <a:ext cx="114681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3352"/>
                </a:solidFill>
                <a:latin typeface="Arial" panose="020B0604020202020204" pitchFamily="34" charset="0"/>
                <a:cs typeface="Arial" panose="020B0604020202020204" pitchFamily="34" charset="0"/>
              </a:rPr>
              <a:t>ASCENT-04: Study Schema</a:t>
            </a:r>
          </a:p>
        </p:txBody>
      </p:sp>
      <p:sp>
        <p:nvSpPr>
          <p:cNvPr id="2" name="Rectangle 1">
            <a:extLst>
              <a:ext uri="{FF2B5EF4-FFF2-40B4-BE49-F238E27FC236}">
                <a16:creationId xmlns:a16="http://schemas.microsoft.com/office/drawing/2014/main" id="{5773B6A8-AA92-0C77-AA1C-26A24385A2D5}"/>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4" name="Rectangle 3">
            <a:extLst>
              <a:ext uri="{FF2B5EF4-FFF2-40B4-BE49-F238E27FC236}">
                <a16:creationId xmlns:a16="http://schemas.microsoft.com/office/drawing/2014/main" id="{58D7AE05-5CB6-F3EF-1F32-B2DCFED172E0}"/>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118260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BF864-E256-5233-3264-9948086AE9AF}"/>
            </a:ext>
          </a:extLst>
        </p:cNvPr>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10AD58DE-1504-F929-E4B3-B75DF257EB7E}"/>
              </a:ext>
            </a:extLst>
          </p:cNvPr>
          <p:cNvSpPr txBox="1">
            <a:spLocks/>
          </p:cNvSpPr>
          <p:nvPr/>
        </p:nvSpPr>
        <p:spPr>
          <a:xfrm>
            <a:off x="11227223" y="6375637"/>
            <a:ext cx="728870" cy="365125"/>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92FA74-D6B5-344A-BA61-FC8BFB38C071}" type="slidenum">
              <a:rPr lang="en-US" smtClean="0"/>
              <a:pPr/>
              <a:t>33</a:t>
            </a:fld>
            <a:endParaRPr lang="en-US" dirty="0"/>
          </a:p>
        </p:txBody>
      </p:sp>
      <p:sp>
        <p:nvSpPr>
          <p:cNvPr id="16" name="Title 1">
            <a:extLst>
              <a:ext uri="{FF2B5EF4-FFF2-40B4-BE49-F238E27FC236}">
                <a16:creationId xmlns:a16="http://schemas.microsoft.com/office/drawing/2014/main" id="{3042F825-44CC-18BF-EA8A-12373C320623}"/>
              </a:ext>
            </a:extLst>
          </p:cNvPr>
          <p:cNvSpPr txBox="1">
            <a:spLocks/>
          </p:cNvSpPr>
          <p:nvPr/>
        </p:nvSpPr>
        <p:spPr>
          <a:xfrm>
            <a:off x="700150" y="297940"/>
            <a:ext cx="114681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3352"/>
                </a:solidFill>
                <a:latin typeface="Arial" panose="020B0604020202020204" pitchFamily="34" charset="0"/>
                <a:cs typeface="Arial" panose="020B0604020202020204" pitchFamily="34" charset="0"/>
              </a:rPr>
              <a:t>ASCENT-04: Primary endpoint (PFS by BICR)</a:t>
            </a:r>
          </a:p>
        </p:txBody>
      </p:sp>
      <p:sp>
        <p:nvSpPr>
          <p:cNvPr id="2" name="Rectangle 1">
            <a:extLst>
              <a:ext uri="{FF2B5EF4-FFF2-40B4-BE49-F238E27FC236}">
                <a16:creationId xmlns:a16="http://schemas.microsoft.com/office/drawing/2014/main" id="{822FD549-37C4-2ABD-D649-FDBE45415468}"/>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4" name="Rectangle 3">
            <a:extLst>
              <a:ext uri="{FF2B5EF4-FFF2-40B4-BE49-F238E27FC236}">
                <a16:creationId xmlns:a16="http://schemas.microsoft.com/office/drawing/2014/main" id="{2E163220-96D0-3907-FAFD-E504277FA277}"/>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5" name="Picture 4" descr="A graph of a disease&#10;&#10;AI-generated content may be incorrect.">
            <a:extLst>
              <a:ext uri="{FF2B5EF4-FFF2-40B4-BE49-F238E27FC236}">
                <a16:creationId xmlns:a16="http://schemas.microsoft.com/office/drawing/2014/main" id="{9B74AA5D-AED3-427D-8548-6DB6F4ACDE66}"/>
              </a:ext>
            </a:extLst>
          </p:cNvPr>
          <p:cNvPicPr>
            <a:picLocks noChangeAspect="1"/>
          </p:cNvPicPr>
          <p:nvPr/>
        </p:nvPicPr>
        <p:blipFill>
          <a:blip r:embed="rId3"/>
          <a:srcRect t="11064"/>
          <a:stretch>
            <a:fillRect/>
          </a:stretch>
        </p:blipFill>
        <p:spPr>
          <a:xfrm>
            <a:off x="628056" y="1585403"/>
            <a:ext cx="10725306" cy="4752134"/>
          </a:xfrm>
          <a:prstGeom prst="rect">
            <a:avLst/>
          </a:prstGeom>
        </p:spPr>
      </p:pic>
      <p:sp>
        <p:nvSpPr>
          <p:cNvPr id="3" name="TextBox 2">
            <a:extLst>
              <a:ext uri="{FF2B5EF4-FFF2-40B4-BE49-F238E27FC236}">
                <a16:creationId xmlns:a16="http://schemas.microsoft.com/office/drawing/2014/main" id="{DA5310BC-0AB1-EB82-BF14-F37439A77EFF}"/>
              </a:ext>
            </a:extLst>
          </p:cNvPr>
          <p:cNvSpPr txBox="1"/>
          <p:nvPr/>
        </p:nvSpPr>
        <p:spPr>
          <a:xfrm>
            <a:off x="8602370" y="6546763"/>
            <a:ext cx="3111878" cy="276999"/>
          </a:xfrm>
          <a:prstGeom prst="rect">
            <a:avLst/>
          </a:prstGeom>
          <a:noFill/>
        </p:spPr>
        <p:txBody>
          <a:bodyPr wrap="none" rtlCol="0">
            <a:spAutoFit/>
          </a:bodyPr>
          <a:lstStyle/>
          <a:p>
            <a:pPr algn="r" defTabSz="914377"/>
            <a:r>
              <a:rPr lang="en-US" sz="1200" dirty="0" err="1"/>
              <a:t>Tolaney</a:t>
            </a:r>
            <a:r>
              <a:rPr lang="en-US" sz="1200" dirty="0"/>
              <a:t> SM et al. ASCO 2025. Abstract LBA109.</a:t>
            </a:r>
            <a:endParaRPr lang="en-US" sz="1200" b="0" dirty="0">
              <a:ea typeface="ＭＳ Ｐゴシック" charset="0"/>
              <a:cs typeface="Arial" charset="0"/>
            </a:endParaRPr>
          </a:p>
        </p:txBody>
      </p:sp>
    </p:spTree>
    <p:extLst>
      <p:ext uri="{BB962C8B-B14F-4D97-AF65-F5344CB8AC3E}">
        <p14:creationId xmlns:p14="http://schemas.microsoft.com/office/powerpoint/2010/main" val="33187579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F63D3-DC85-7EAC-E1B7-146F8407C3FB}"/>
            </a:ext>
          </a:extLst>
        </p:cNvPr>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C0CBECB-1C4E-6035-CE60-A8CF6E7E98C6}"/>
              </a:ext>
            </a:extLst>
          </p:cNvPr>
          <p:cNvSpPr txBox="1">
            <a:spLocks/>
          </p:cNvSpPr>
          <p:nvPr/>
        </p:nvSpPr>
        <p:spPr>
          <a:xfrm>
            <a:off x="11227223" y="6375637"/>
            <a:ext cx="728870" cy="365125"/>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92FA74-D6B5-344A-BA61-FC8BFB38C071}" type="slidenum">
              <a:rPr lang="en-US" smtClean="0"/>
              <a:pPr/>
              <a:t>34</a:t>
            </a:fld>
            <a:endParaRPr lang="en-US" dirty="0"/>
          </a:p>
        </p:txBody>
      </p:sp>
      <p:sp>
        <p:nvSpPr>
          <p:cNvPr id="16" name="Title 1">
            <a:extLst>
              <a:ext uri="{FF2B5EF4-FFF2-40B4-BE49-F238E27FC236}">
                <a16:creationId xmlns:a16="http://schemas.microsoft.com/office/drawing/2014/main" id="{71F286DF-3C91-E9B5-089F-164D0302EF33}"/>
              </a:ext>
            </a:extLst>
          </p:cNvPr>
          <p:cNvSpPr txBox="1">
            <a:spLocks/>
          </p:cNvSpPr>
          <p:nvPr/>
        </p:nvSpPr>
        <p:spPr>
          <a:xfrm>
            <a:off x="700150" y="297940"/>
            <a:ext cx="114681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2060"/>
                </a:solidFill>
                <a:latin typeface="Arial" panose="020B0604020202020204" pitchFamily="34" charset="0"/>
                <a:cs typeface="Arial" panose="020B0604020202020204" pitchFamily="34" charset="0"/>
              </a:rPr>
              <a:t>Descriptive Overall Survival at Primary Analysis</a:t>
            </a:r>
          </a:p>
        </p:txBody>
      </p:sp>
      <p:sp>
        <p:nvSpPr>
          <p:cNvPr id="2" name="Rectangle 1">
            <a:extLst>
              <a:ext uri="{FF2B5EF4-FFF2-40B4-BE49-F238E27FC236}">
                <a16:creationId xmlns:a16="http://schemas.microsoft.com/office/drawing/2014/main" id="{95A99BBA-2E9A-65C8-52B2-8A5F2CF432C5}"/>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4" name="Rectangle 3">
            <a:extLst>
              <a:ext uri="{FF2B5EF4-FFF2-40B4-BE49-F238E27FC236}">
                <a16:creationId xmlns:a16="http://schemas.microsoft.com/office/drawing/2014/main" id="{9C9F0FB2-7DA7-892D-7FFF-F710860FBF21}"/>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6" name="Picture 5" descr="A graph of a patient's life&#10;&#10;AI-generated content may be incorrect.">
            <a:extLst>
              <a:ext uri="{FF2B5EF4-FFF2-40B4-BE49-F238E27FC236}">
                <a16:creationId xmlns:a16="http://schemas.microsoft.com/office/drawing/2014/main" id="{E989EC6B-AA1C-8DC3-28EC-4D2B7EA9D3E8}"/>
              </a:ext>
            </a:extLst>
          </p:cNvPr>
          <p:cNvPicPr>
            <a:picLocks noChangeAspect="1"/>
          </p:cNvPicPr>
          <p:nvPr/>
        </p:nvPicPr>
        <p:blipFill>
          <a:blip r:embed="rId3"/>
          <a:stretch>
            <a:fillRect/>
          </a:stretch>
        </p:blipFill>
        <p:spPr>
          <a:xfrm>
            <a:off x="797358" y="1451729"/>
            <a:ext cx="10612780" cy="4752134"/>
          </a:xfrm>
          <a:prstGeom prst="rect">
            <a:avLst/>
          </a:prstGeom>
        </p:spPr>
      </p:pic>
      <p:sp>
        <p:nvSpPr>
          <p:cNvPr id="3" name="TextBox 2">
            <a:extLst>
              <a:ext uri="{FF2B5EF4-FFF2-40B4-BE49-F238E27FC236}">
                <a16:creationId xmlns:a16="http://schemas.microsoft.com/office/drawing/2014/main" id="{6C0CC2A7-62C2-8CF4-63DE-29D385C785F7}"/>
              </a:ext>
            </a:extLst>
          </p:cNvPr>
          <p:cNvSpPr txBox="1"/>
          <p:nvPr/>
        </p:nvSpPr>
        <p:spPr>
          <a:xfrm>
            <a:off x="8602370" y="6546763"/>
            <a:ext cx="3111878" cy="276999"/>
          </a:xfrm>
          <a:prstGeom prst="rect">
            <a:avLst/>
          </a:prstGeom>
          <a:noFill/>
        </p:spPr>
        <p:txBody>
          <a:bodyPr wrap="none" rtlCol="0">
            <a:spAutoFit/>
          </a:bodyPr>
          <a:lstStyle/>
          <a:p>
            <a:pPr algn="r" defTabSz="914377"/>
            <a:r>
              <a:rPr lang="en-US" sz="1200" dirty="0" err="1"/>
              <a:t>Tolaney</a:t>
            </a:r>
            <a:r>
              <a:rPr lang="en-US" sz="1200" dirty="0"/>
              <a:t> SM et al. ASCO 2025. Abstract LBA109.</a:t>
            </a:r>
            <a:endParaRPr lang="en-US" sz="1200" b="0" dirty="0">
              <a:ea typeface="ＭＳ Ｐゴシック" charset="0"/>
              <a:cs typeface="Arial" charset="0"/>
            </a:endParaRPr>
          </a:p>
        </p:txBody>
      </p:sp>
    </p:spTree>
    <p:extLst>
      <p:ext uri="{BB962C8B-B14F-4D97-AF65-F5344CB8AC3E}">
        <p14:creationId xmlns:p14="http://schemas.microsoft.com/office/powerpoint/2010/main" val="2600486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C25B6-A11B-83AD-4261-E35155C6A0F1}"/>
            </a:ext>
          </a:extLst>
        </p:cNvPr>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79AA68AA-47C2-D74F-3E15-767B6E89FC74}"/>
              </a:ext>
            </a:extLst>
          </p:cNvPr>
          <p:cNvSpPr txBox="1">
            <a:spLocks/>
          </p:cNvSpPr>
          <p:nvPr/>
        </p:nvSpPr>
        <p:spPr>
          <a:xfrm>
            <a:off x="11227223" y="6375637"/>
            <a:ext cx="728870" cy="365125"/>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92FA74-D6B5-344A-BA61-FC8BFB38C071}" type="slidenum">
              <a:rPr lang="en-US" smtClean="0"/>
              <a:pPr/>
              <a:t>35</a:t>
            </a:fld>
            <a:endParaRPr lang="en-US" dirty="0"/>
          </a:p>
        </p:txBody>
      </p:sp>
      <p:sp>
        <p:nvSpPr>
          <p:cNvPr id="16" name="Title 1">
            <a:extLst>
              <a:ext uri="{FF2B5EF4-FFF2-40B4-BE49-F238E27FC236}">
                <a16:creationId xmlns:a16="http://schemas.microsoft.com/office/drawing/2014/main" id="{F041D9AA-D303-6E56-C657-72C5021C05AB}"/>
              </a:ext>
            </a:extLst>
          </p:cNvPr>
          <p:cNvSpPr txBox="1">
            <a:spLocks/>
          </p:cNvSpPr>
          <p:nvPr/>
        </p:nvSpPr>
        <p:spPr>
          <a:xfrm>
            <a:off x="700150" y="297940"/>
            <a:ext cx="114681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2060"/>
                </a:solidFill>
                <a:latin typeface="Arial" panose="020B0604020202020204" pitchFamily="34" charset="0"/>
                <a:cs typeface="Arial" panose="020B0604020202020204" pitchFamily="34" charset="0"/>
              </a:rPr>
              <a:t>ASCENT-04: Conclusions</a:t>
            </a:r>
          </a:p>
        </p:txBody>
      </p:sp>
      <p:sp>
        <p:nvSpPr>
          <p:cNvPr id="2" name="Rectangle 1">
            <a:extLst>
              <a:ext uri="{FF2B5EF4-FFF2-40B4-BE49-F238E27FC236}">
                <a16:creationId xmlns:a16="http://schemas.microsoft.com/office/drawing/2014/main" id="{4BAC7ABB-0E0E-A4BD-E9B7-CE5A437C0C17}"/>
              </a:ext>
            </a:extLst>
          </p:cNvPr>
          <p:cNvSpPr/>
          <p:nvPr/>
        </p:nvSpPr>
        <p:spPr>
          <a:xfrm>
            <a:off x="1765738" y="5840"/>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4" name="Rectangle 3">
            <a:extLst>
              <a:ext uri="{FF2B5EF4-FFF2-40B4-BE49-F238E27FC236}">
                <a16:creationId xmlns:a16="http://schemas.microsoft.com/office/drawing/2014/main" id="{C9EB050D-3CB5-B889-D853-80988A0DC718}"/>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9" name="Content Placeholder 3">
            <a:extLst>
              <a:ext uri="{FF2B5EF4-FFF2-40B4-BE49-F238E27FC236}">
                <a16:creationId xmlns:a16="http://schemas.microsoft.com/office/drawing/2014/main" id="{47C8CC41-D3CA-E5D4-7920-8396C9DD0B47}"/>
              </a:ext>
            </a:extLst>
          </p:cNvPr>
          <p:cNvSpPr>
            <a:spLocks noGrp="1"/>
          </p:cNvSpPr>
          <p:nvPr>
            <p:ph sz="quarter" idx="13"/>
          </p:nvPr>
        </p:nvSpPr>
        <p:spPr>
          <a:xfrm>
            <a:off x="609600" y="1623503"/>
            <a:ext cx="11104648" cy="4320097"/>
          </a:xfrm>
        </p:spPr>
        <p:txBody>
          <a:bodyPr>
            <a:noAutofit/>
          </a:bodyPr>
          <a:lstStyle/>
          <a:p>
            <a:r>
              <a:rPr lang="en-US" sz="2400" dirty="0">
                <a:latin typeface="Arial" panose="020B0604020202020204" pitchFamily="34" charset="0"/>
                <a:cs typeface="Arial" panose="020B0604020202020204" pitchFamily="34" charset="0"/>
              </a:rPr>
              <a:t>SG + </a:t>
            </a:r>
            <a:r>
              <a:rPr lang="en-US" sz="2400" dirty="0" err="1">
                <a:latin typeface="Arial" panose="020B0604020202020204" pitchFamily="34" charset="0"/>
                <a:cs typeface="Arial" panose="020B0604020202020204" pitchFamily="34" charset="0"/>
              </a:rPr>
              <a:t>pembro</a:t>
            </a:r>
            <a:r>
              <a:rPr lang="en-US" sz="2400" dirty="0">
                <a:latin typeface="Arial" panose="020B0604020202020204" pitchFamily="34" charset="0"/>
                <a:cs typeface="Arial" panose="020B0604020202020204" pitchFamily="34" charset="0"/>
              </a:rPr>
              <a:t> led to a statistically significant and clinically meaningful improvement in PFS vs chemo + </a:t>
            </a:r>
            <a:r>
              <a:rPr lang="en-US" sz="2400" dirty="0" err="1">
                <a:latin typeface="Arial" panose="020B0604020202020204" pitchFamily="34" charset="0"/>
                <a:cs typeface="Arial" panose="020B0604020202020204" pitchFamily="34" charset="0"/>
              </a:rPr>
              <a:t>pembro</a:t>
            </a:r>
            <a:r>
              <a:rPr lang="en-US" sz="2400" dirty="0">
                <a:latin typeface="Arial" panose="020B0604020202020204" pitchFamily="34" charset="0"/>
                <a:cs typeface="Arial" panose="020B0604020202020204" pitchFamily="34" charset="0"/>
              </a:rPr>
              <a:t> </a:t>
            </a:r>
          </a:p>
          <a:p>
            <a:pPr lvl="1"/>
            <a:r>
              <a:rPr lang="en-US" dirty="0">
                <a:latin typeface="Arial" panose="020B0604020202020204" pitchFamily="34" charset="0"/>
                <a:cs typeface="Arial" panose="020B0604020202020204" pitchFamily="34" charset="0"/>
              </a:rPr>
              <a:t>PFS benefit was observed across prespecified subgroups</a:t>
            </a:r>
          </a:p>
          <a:p>
            <a:pPr marL="457200" lvl="1" indent="0">
              <a:buNone/>
            </a:pPr>
            <a:endParaRPr lang="en-US" sz="1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OS data are immature, but an early trend in improvement was observed</a:t>
            </a:r>
          </a:p>
          <a:p>
            <a:pPr marL="0" indent="0">
              <a:buNone/>
            </a:pPr>
            <a:endParaRPr lang="en-US" sz="1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safety profile of SG + pembro was consistent with the established profiles of either agent; no additive toxicity was observed</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b="1" dirty="0">
                <a:solidFill>
                  <a:srgbClr val="002060"/>
                </a:solidFill>
                <a:latin typeface="Arial"/>
                <a:sym typeface="Arial"/>
              </a:rPr>
              <a:t>Results from ASCENT-04/KEYNOTE-D19 support the use of SG + </a:t>
            </a:r>
            <a:r>
              <a:rPr lang="en-US" sz="2400" b="1" dirty="0" err="1">
                <a:solidFill>
                  <a:srgbClr val="002060"/>
                </a:solidFill>
                <a:latin typeface="Arial"/>
                <a:sym typeface="Arial"/>
              </a:rPr>
              <a:t>pembro</a:t>
            </a:r>
            <a:r>
              <a:rPr lang="en-US" sz="2400" b="1" dirty="0">
                <a:solidFill>
                  <a:srgbClr val="002060"/>
                </a:solidFill>
                <a:latin typeface="Arial"/>
                <a:sym typeface="Arial"/>
              </a:rPr>
              <a:t> as a potential new standard of care for patients with previously untreated, PD-L1+, locally advanced unresectable or metastatic TNBC</a:t>
            </a:r>
            <a:endParaRPr lang="en-US" sz="2400" b="1" dirty="0">
              <a:solidFill>
                <a:srgbClr val="002060"/>
              </a:solidFill>
              <a:latin typeface="Arial"/>
            </a:endParaRPr>
          </a:p>
          <a:p>
            <a:endParaRPr lang="en-US" sz="2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35E4532-CA08-1371-7271-0B75FCDE4BA3}"/>
              </a:ext>
            </a:extLst>
          </p:cNvPr>
          <p:cNvSpPr txBox="1"/>
          <p:nvPr/>
        </p:nvSpPr>
        <p:spPr>
          <a:xfrm>
            <a:off x="8602370" y="6546763"/>
            <a:ext cx="3111878" cy="276999"/>
          </a:xfrm>
          <a:prstGeom prst="rect">
            <a:avLst/>
          </a:prstGeom>
          <a:noFill/>
        </p:spPr>
        <p:txBody>
          <a:bodyPr wrap="none" rtlCol="0">
            <a:spAutoFit/>
          </a:bodyPr>
          <a:lstStyle/>
          <a:p>
            <a:pPr algn="r" defTabSz="914377"/>
            <a:r>
              <a:rPr lang="en-US" sz="1200" dirty="0" err="1"/>
              <a:t>Tolaney</a:t>
            </a:r>
            <a:r>
              <a:rPr lang="en-US" sz="1200" dirty="0"/>
              <a:t> SM et al. ASCO 2025. Abstract LBA109.</a:t>
            </a:r>
            <a:endParaRPr lang="en-US" sz="1200" b="0" dirty="0">
              <a:ea typeface="ＭＳ Ｐゴシック" charset="0"/>
              <a:cs typeface="Arial" charset="0"/>
            </a:endParaRPr>
          </a:p>
        </p:txBody>
      </p:sp>
    </p:spTree>
    <p:extLst>
      <p:ext uri="{BB962C8B-B14F-4D97-AF65-F5344CB8AC3E}">
        <p14:creationId xmlns:p14="http://schemas.microsoft.com/office/powerpoint/2010/main" val="30018744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878C9-A142-2843-624F-07BE66C93ED7}"/>
            </a:ext>
          </a:extLst>
        </p:cNvPr>
        <p:cNvGrpSpPr/>
        <p:nvPr/>
      </p:nvGrpSpPr>
      <p:grpSpPr>
        <a:xfrm>
          <a:off x="0" y="0"/>
          <a:ext cx="0" cy="0"/>
          <a:chOff x="0" y="0"/>
          <a:chExt cx="0" cy="0"/>
        </a:xfrm>
      </p:grpSpPr>
      <p:pic>
        <p:nvPicPr>
          <p:cNvPr id="63" name="Picture 62">
            <a:extLst>
              <a:ext uri="{FF2B5EF4-FFF2-40B4-BE49-F238E27FC236}">
                <a16:creationId xmlns:a16="http://schemas.microsoft.com/office/drawing/2014/main" id="{940EFC33-BF0A-7557-2B61-57BF2AC8A4AA}"/>
              </a:ext>
            </a:extLst>
          </p:cNvPr>
          <p:cNvPicPr>
            <a:picLocks noChangeAspect="1"/>
          </p:cNvPicPr>
          <p:nvPr/>
        </p:nvPicPr>
        <p:blipFill>
          <a:blip r:embed="rId3"/>
          <a:srcRect t="26509"/>
          <a:stretch/>
        </p:blipFill>
        <p:spPr>
          <a:xfrm>
            <a:off x="171118" y="2950732"/>
            <a:ext cx="3900689" cy="1802063"/>
          </a:xfrm>
          <a:prstGeom prst="rect">
            <a:avLst/>
          </a:prstGeom>
        </p:spPr>
      </p:pic>
      <p:pic>
        <p:nvPicPr>
          <p:cNvPr id="64" name="Picture 63">
            <a:extLst>
              <a:ext uri="{FF2B5EF4-FFF2-40B4-BE49-F238E27FC236}">
                <a16:creationId xmlns:a16="http://schemas.microsoft.com/office/drawing/2014/main" id="{A4BE0403-AC1B-D937-EB41-EC9F207EC838}"/>
              </a:ext>
            </a:extLst>
          </p:cNvPr>
          <p:cNvPicPr>
            <a:picLocks noChangeAspect="1"/>
          </p:cNvPicPr>
          <p:nvPr/>
        </p:nvPicPr>
        <p:blipFill>
          <a:blip r:embed="rId4"/>
          <a:srcRect t="28782"/>
          <a:stretch/>
        </p:blipFill>
        <p:spPr>
          <a:xfrm>
            <a:off x="4305480" y="3095737"/>
            <a:ext cx="3722275" cy="1545108"/>
          </a:xfrm>
          <a:prstGeom prst="rect">
            <a:avLst/>
          </a:prstGeom>
        </p:spPr>
      </p:pic>
      <p:sp>
        <p:nvSpPr>
          <p:cNvPr id="65" name="TextBox 64">
            <a:extLst>
              <a:ext uri="{FF2B5EF4-FFF2-40B4-BE49-F238E27FC236}">
                <a16:creationId xmlns:a16="http://schemas.microsoft.com/office/drawing/2014/main" id="{7EAEC8D3-110B-4BA6-C1C7-B82F38808EDA}"/>
              </a:ext>
            </a:extLst>
          </p:cNvPr>
          <p:cNvSpPr txBox="1"/>
          <p:nvPr/>
        </p:nvSpPr>
        <p:spPr>
          <a:xfrm>
            <a:off x="253484" y="2137907"/>
            <a:ext cx="3827565" cy="656655"/>
          </a:xfrm>
          <a:prstGeom prst="rect">
            <a:avLst/>
          </a:prstGeom>
          <a:noFill/>
        </p:spPr>
        <p:txBody>
          <a:bodyPr wrap="square" rtlCol="0">
            <a:spAutoFit/>
          </a:bodyPr>
          <a:lstStyle/>
          <a:p>
            <a:r>
              <a:rPr lang="en-US" b="1" dirty="0">
                <a:solidFill>
                  <a:srgbClr val="004464"/>
                </a:solidFill>
                <a:latin typeface="Arial" panose="020B0604020202020204" pitchFamily="34" charset="0"/>
                <a:cs typeface="Arial" panose="020B0604020202020204" pitchFamily="34" charset="0"/>
              </a:rPr>
              <a:t>Trastuzumab </a:t>
            </a:r>
            <a:r>
              <a:rPr lang="en-US" b="1" dirty="0" err="1">
                <a:solidFill>
                  <a:srgbClr val="004464"/>
                </a:solidFill>
                <a:latin typeface="Arial" panose="020B0604020202020204" pitchFamily="34" charset="0"/>
                <a:cs typeface="Arial" panose="020B0604020202020204" pitchFamily="34" charset="0"/>
              </a:rPr>
              <a:t>deruxtecan</a:t>
            </a:r>
            <a:r>
              <a:rPr lang="en-US" b="1" dirty="0">
                <a:solidFill>
                  <a:srgbClr val="004464"/>
                </a:solidFill>
                <a:latin typeface="Arial" panose="020B0604020202020204" pitchFamily="34" charset="0"/>
                <a:cs typeface="Arial" panose="020B0604020202020204" pitchFamily="34" charset="0"/>
              </a:rPr>
              <a:t> (T-DXd)</a:t>
            </a:r>
          </a:p>
          <a:p>
            <a:pPr algn="ctr"/>
            <a:r>
              <a:rPr lang="en-US" sz="1867" dirty="0">
                <a:solidFill>
                  <a:srgbClr val="004464"/>
                </a:solidFill>
                <a:latin typeface="Arial" panose="020B0604020202020204" pitchFamily="34" charset="0"/>
                <a:cs typeface="Arial" panose="020B0604020202020204" pitchFamily="34" charset="0"/>
              </a:rPr>
              <a:t>anti-HER2 ADC</a:t>
            </a:r>
          </a:p>
        </p:txBody>
      </p:sp>
      <p:sp>
        <p:nvSpPr>
          <p:cNvPr id="73" name="TextBox 72">
            <a:extLst>
              <a:ext uri="{FF2B5EF4-FFF2-40B4-BE49-F238E27FC236}">
                <a16:creationId xmlns:a16="http://schemas.microsoft.com/office/drawing/2014/main" id="{B4A000D4-53A0-96AD-8CCE-B33E3FF26839}"/>
              </a:ext>
            </a:extLst>
          </p:cNvPr>
          <p:cNvSpPr txBox="1"/>
          <p:nvPr/>
        </p:nvSpPr>
        <p:spPr>
          <a:xfrm>
            <a:off x="4308969" y="2107208"/>
            <a:ext cx="3718784" cy="666977"/>
          </a:xfrm>
          <a:prstGeom prst="rect">
            <a:avLst/>
          </a:prstGeom>
          <a:noFill/>
        </p:spPr>
        <p:txBody>
          <a:bodyPr wrap="square" rtlCol="0">
            <a:spAutoFit/>
          </a:bodyPr>
          <a:lstStyle/>
          <a:p>
            <a:pPr algn="ctr"/>
            <a:r>
              <a:rPr lang="en-US" sz="1867" b="1" dirty="0">
                <a:solidFill>
                  <a:srgbClr val="004464"/>
                </a:solidFill>
                <a:latin typeface="Arial" panose="020B0604020202020204" pitchFamily="34" charset="0"/>
                <a:cs typeface="Arial" panose="020B0604020202020204" pitchFamily="34" charset="0"/>
              </a:rPr>
              <a:t>Sacituzumab </a:t>
            </a:r>
            <a:r>
              <a:rPr lang="en-US" sz="1867" b="1" dirty="0" err="1">
                <a:solidFill>
                  <a:srgbClr val="004464"/>
                </a:solidFill>
                <a:latin typeface="Arial" panose="020B0604020202020204" pitchFamily="34" charset="0"/>
                <a:cs typeface="Arial" panose="020B0604020202020204" pitchFamily="34" charset="0"/>
              </a:rPr>
              <a:t>Govitecan</a:t>
            </a:r>
            <a:r>
              <a:rPr lang="en-US" sz="1867" b="1" dirty="0">
                <a:solidFill>
                  <a:srgbClr val="004464"/>
                </a:solidFill>
                <a:latin typeface="Arial" panose="020B0604020202020204" pitchFamily="34" charset="0"/>
                <a:cs typeface="Arial" panose="020B0604020202020204" pitchFamily="34" charset="0"/>
              </a:rPr>
              <a:t> (SG) </a:t>
            </a:r>
          </a:p>
          <a:p>
            <a:pPr algn="ctr"/>
            <a:r>
              <a:rPr lang="en-US" sz="1867" dirty="0">
                <a:solidFill>
                  <a:srgbClr val="004464"/>
                </a:solidFill>
                <a:latin typeface="Arial" panose="020B0604020202020204" pitchFamily="34" charset="0"/>
                <a:cs typeface="Arial" panose="020B0604020202020204" pitchFamily="34" charset="0"/>
              </a:rPr>
              <a:t>anti-Trop2 ADC</a:t>
            </a:r>
          </a:p>
        </p:txBody>
      </p:sp>
      <p:sp>
        <p:nvSpPr>
          <p:cNvPr id="74" name="Rectangle 73">
            <a:extLst>
              <a:ext uri="{FF2B5EF4-FFF2-40B4-BE49-F238E27FC236}">
                <a16:creationId xmlns:a16="http://schemas.microsoft.com/office/drawing/2014/main" id="{F29CC642-A18D-66E5-2F44-3A19775BDF71}"/>
              </a:ext>
            </a:extLst>
          </p:cNvPr>
          <p:cNvSpPr/>
          <p:nvPr/>
        </p:nvSpPr>
        <p:spPr>
          <a:xfrm>
            <a:off x="242758" y="2063775"/>
            <a:ext cx="3829049" cy="3697355"/>
          </a:xfrm>
          <a:prstGeom prst="rect">
            <a:avLst/>
          </a:prstGeom>
          <a:noFill/>
          <a:ln w="254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5" name="Rectangle 74">
            <a:extLst>
              <a:ext uri="{FF2B5EF4-FFF2-40B4-BE49-F238E27FC236}">
                <a16:creationId xmlns:a16="http://schemas.microsoft.com/office/drawing/2014/main" id="{486D8AE4-CA34-132B-7C8B-7E51668B0013}"/>
              </a:ext>
            </a:extLst>
          </p:cNvPr>
          <p:cNvSpPr/>
          <p:nvPr/>
        </p:nvSpPr>
        <p:spPr>
          <a:xfrm>
            <a:off x="4164246" y="2063775"/>
            <a:ext cx="3863508" cy="3697355"/>
          </a:xfrm>
          <a:prstGeom prst="rect">
            <a:avLst/>
          </a:prstGeom>
          <a:noFill/>
          <a:ln w="2540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8" name="TextBox 77">
            <a:extLst>
              <a:ext uri="{FF2B5EF4-FFF2-40B4-BE49-F238E27FC236}">
                <a16:creationId xmlns:a16="http://schemas.microsoft.com/office/drawing/2014/main" id="{9B9A2C40-8623-6AF2-A46E-AC63D08F41C8}"/>
              </a:ext>
            </a:extLst>
          </p:cNvPr>
          <p:cNvSpPr txBox="1"/>
          <p:nvPr/>
        </p:nvSpPr>
        <p:spPr>
          <a:xfrm>
            <a:off x="873572" y="5223169"/>
            <a:ext cx="3086909" cy="338554"/>
          </a:xfrm>
          <a:prstGeom prst="rect">
            <a:avLst/>
          </a:prstGeom>
          <a:solidFill>
            <a:srgbClr val="EFF9FC"/>
          </a:solidFill>
        </p:spPr>
        <p:txBody>
          <a:bodyPr wrap="square" rtlCol="0">
            <a:spAutoFit/>
          </a:bodyPr>
          <a:lstStyle/>
          <a:p>
            <a:r>
              <a:rPr lang="en-US" sz="1600" dirty="0">
                <a:solidFill>
                  <a:srgbClr val="004464"/>
                </a:solidFill>
                <a:latin typeface="Arial" panose="020B0604020202020204" pitchFamily="34" charset="0"/>
                <a:cs typeface="Arial" panose="020B0604020202020204" pitchFamily="34" charset="0"/>
              </a:rPr>
              <a:t>   HER2-low</a:t>
            </a:r>
          </a:p>
        </p:txBody>
      </p:sp>
      <p:sp>
        <p:nvSpPr>
          <p:cNvPr id="79" name="TextBox 78">
            <a:extLst>
              <a:ext uri="{FF2B5EF4-FFF2-40B4-BE49-F238E27FC236}">
                <a16:creationId xmlns:a16="http://schemas.microsoft.com/office/drawing/2014/main" id="{311B3BA9-C5F2-611E-4D9B-178F170BBE9D}"/>
              </a:ext>
            </a:extLst>
          </p:cNvPr>
          <p:cNvSpPr txBox="1"/>
          <p:nvPr/>
        </p:nvSpPr>
        <p:spPr>
          <a:xfrm>
            <a:off x="4933248" y="5201679"/>
            <a:ext cx="2983149" cy="359009"/>
          </a:xfrm>
          <a:prstGeom prst="rect">
            <a:avLst/>
          </a:prstGeom>
          <a:solidFill>
            <a:srgbClr val="EFF9FC"/>
          </a:solidFill>
        </p:spPr>
        <p:txBody>
          <a:bodyPr wrap="square" rtlCol="0">
            <a:spAutoFit/>
          </a:bodyPr>
          <a:lstStyle/>
          <a:p>
            <a:r>
              <a:rPr lang="en-US" sz="1733" dirty="0">
                <a:solidFill>
                  <a:srgbClr val="004464"/>
                </a:solidFill>
                <a:latin typeface="Arial" panose="020B0604020202020204" pitchFamily="34" charset="0"/>
                <a:cs typeface="Arial" panose="020B0604020202020204" pitchFamily="34" charset="0"/>
              </a:rPr>
              <a:t> ~100% (no biomarker)</a:t>
            </a:r>
          </a:p>
        </p:txBody>
      </p:sp>
      <p:sp>
        <p:nvSpPr>
          <p:cNvPr id="80" name="Pie 79">
            <a:extLst>
              <a:ext uri="{FF2B5EF4-FFF2-40B4-BE49-F238E27FC236}">
                <a16:creationId xmlns:a16="http://schemas.microsoft.com/office/drawing/2014/main" id="{64A875E8-3D78-FDAC-22CD-B558E78A108C}"/>
              </a:ext>
            </a:extLst>
          </p:cNvPr>
          <p:cNvSpPr/>
          <p:nvPr/>
        </p:nvSpPr>
        <p:spPr>
          <a:xfrm>
            <a:off x="343617" y="4953148"/>
            <a:ext cx="661491" cy="639353"/>
          </a:xfrm>
          <a:prstGeom prst="pie">
            <a:avLst>
              <a:gd name="adj1" fmla="val 19494889"/>
              <a:gd name="adj2" fmla="val 16200000"/>
            </a:avLst>
          </a:prstGeom>
          <a:gradFill>
            <a:gsLst>
              <a:gs pos="0">
                <a:srgbClr val="F3754F"/>
              </a:gs>
              <a:gs pos="99000">
                <a:schemeClr val="accent6">
                  <a:lumMod val="60000"/>
                  <a:lumOff val="40000"/>
                </a:schemeClr>
              </a:gs>
            </a:gsLst>
          </a:gra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81" name="Pie 80">
            <a:extLst>
              <a:ext uri="{FF2B5EF4-FFF2-40B4-BE49-F238E27FC236}">
                <a16:creationId xmlns:a16="http://schemas.microsoft.com/office/drawing/2014/main" id="{C9D7F6BD-7F9E-E085-2603-2B751ADBF077}"/>
              </a:ext>
            </a:extLst>
          </p:cNvPr>
          <p:cNvSpPr/>
          <p:nvPr/>
        </p:nvSpPr>
        <p:spPr>
          <a:xfrm>
            <a:off x="4362416" y="4962611"/>
            <a:ext cx="670508" cy="648069"/>
          </a:xfrm>
          <a:prstGeom prst="pie">
            <a:avLst>
              <a:gd name="adj1" fmla="val 19494889"/>
              <a:gd name="adj2" fmla="val 19484004"/>
            </a:avLst>
          </a:prstGeom>
          <a:gradFill>
            <a:gsLst>
              <a:gs pos="0">
                <a:srgbClr val="7030A0"/>
              </a:gs>
              <a:gs pos="99000">
                <a:schemeClr val="accent4">
                  <a:lumMod val="60000"/>
                  <a:lumOff val="40000"/>
                </a:schemeClr>
              </a:gs>
            </a:gsLst>
          </a:gra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 name="TextBox 2">
            <a:extLst>
              <a:ext uri="{FF2B5EF4-FFF2-40B4-BE49-F238E27FC236}">
                <a16:creationId xmlns:a16="http://schemas.microsoft.com/office/drawing/2014/main" id="{FD1C73DD-BB9D-AF7C-329B-8D902C30D258}"/>
              </a:ext>
            </a:extLst>
          </p:cNvPr>
          <p:cNvSpPr txBox="1"/>
          <p:nvPr/>
        </p:nvSpPr>
        <p:spPr>
          <a:xfrm>
            <a:off x="7920725" y="2151264"/>
            <a:ext cx="4299624" cy="553998"/>
          </a:xfrm>
          <a:prstGeom prst="rect">
            <a:avLst/>
          </a:prstGeom>
          <a:noFill/>
        </p:spPr>
        <p:txBody>
          <a:bodyPr wrap="square" rtlCol="0">
            <a:spAutoFit/>
          </a:bodyPr>
          <a:lstStyle/>
          <a:p>
            <a:pPr algn="ctr"/>
            <a:r>
              <a:rPr lang="en-US" sz="1500" b="1" dirty="0" err="1">
                <a:solidFill>
                  <a:srgbClr val="004464"/>
                </a:solidFill>
                <a:latin typeface="Arial" panose="020B0604020202020204" pitchFamily="34" charset="0"/>
                <a:cs typeface="Arial" panose="020B0604020202020204" pitchFamily="34" charset="0"/>
              </a:rPr>
              <a:t>Datopotamab</a:t>
            </a:r>
            <a:r>
              <a:rPr lang="en-US" sz="1500" b="1" dirty="0">
                <a:solidFill>
                  <a:srgbClr val="004464"/>
                </a:solidFill>
                <a:latin typeface="Arial" panose="020B0604020202020204" pitchFamily="34" charset="0"/>
                <a:cs typeface="Arial" panose="020B0604020202020204" pitchFamily="34" charset="0"/>
              </a:rPr>
              <a:t> </a:t>
            </a:r>
            <a:r>
              <a:rPr lang="en-US" sz="1500" b="1" dirty="0" err="1">
                <a:solidFill>
                  <a:srgbClr val="004464"/>
                </a:solidFill>
                <a:latin typeface="Arial" panose="020B0604020202020204" pitchFamily="34" charset="0"/>
                <a:cs typeface="Arial" panose="020B0604020202020204" pitchFamily="34" charset="0"/>
              </a:rPr>
              <a:t>Deruxtecan</a:t>
            </a:r>
            <a:r>
              <a:rPr lang="en-US" sz="1500" b="1" dirty="0">
                <a:solidFill>
                  <a:srgbClr val="004464"/>
                </a:solidFill>
                <a:latin typeface="Arial" panose="020B0604020202020204" pitchFamily="34" charset="0"/>
                <a:cs typeface="Arial" panose="020B0604020202020204" pitchFamily="34" charset="0"/>
              </a:rPr>
              <a:t> (Dato-DXd)</a:t>
            </a:r>
          </a:p>
          <a:p>
            <a:pPr algn="ctr"/>
            <a:r>
              <a:rPr lang="en-US" sz="1500" dirty="0">
                <a:solidFill>
                  <a:srgbClr val="004464"/>
                </a:solidFill>
                <a:latin typeface="Arial" panose="020B0604020202020204" pitchFamily="34" charset="0"/>
                <a:cs typeface="Arial" panose="020B0604020202020204" pitchFamily="34" charset="0"/>
              </a:rPr>
              <a:t>anti-Trop2 ADC</a:t>
            </a:r>
          </a:p>
        </p:txBody>
      </p:sp>
      <p:sp>
        <p:nvSpPr>
          <p:cNvPr id="4" name="Rectangle 3">
            <a:extLst>
              <a:ext uri="{FF2B5EF4-FFF2-40B4-BE49-F238E27FC236}">
                <a16:creationId xmlns:a16="http://schemas.microsoft.com/office/drawing/2014/main" id="{A93079D3-A63A-4DE3-FC43-93E68D61C9BB}"/>
              </a:ext>
            </a:extLst>
          </p:cNvPr>
          <p:cNvSpPr/>
          <p:nvPr/>
        </p:nvSpPr>
        <p:spPr>
          <a:xfrm>
            <a:off x="8120193" y="2076526"/>
            <a:ext cx="3900689" cy="3684604"/>
          </a:xfrm>
          <a:prstGeom prst="rect">
            <a:avLst/>
          </a:prstGeom>
          <a:noFill/>
          <a:ln w="1047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60A44BF-6AAD-BB1D-3153-A8E81B17B1B8}"/>
              </a:ext>
            </a:extLst>
          </p:cNvPr>
          <p:cNvPicPr>
            <a:picLocks noChangeAspect="1"/>
          </p:cNvPicPr>
          <p:nvPr/>
        </p:nvPicPr>
        <p:blipFill>
          <a:blip r:embed="rId5"/>
          <a:srcRect l="57630" t="10422" b="-10422"/>
          <a:stretch/>
        </p:blipFill>
        <p:spPr>
          <a:xfrm>
            <a:off x="8487229" y="2950732"/>
            <a:ext cx="3177599" cy="2300690"/>
          </a:xfrm>
          <a:prstGeom prst="rect">
            <a:avLst/>
          </a:prstGeom>
        </p:spPr>
      </p:pic>
      <p:sp>
        <p:nvSpPr>
          <p:cNvPr id="6" name="TextBox 5">
            <a:extLst>
              <a:ext uri="{FF2B5EF4-FFF2-40B4-BE49-F238E27FC236}">
                <a16:creationId xmlns:a16="http://schemas.microsoft.com/office/drawing/2014/main" id="{DB6B7619-B978-E450-859D-A6A203CB7FA3}"/>
              </a:ext>
            </a:extLst>
          </p:cNvPr>
          <p:cNvSpPr txBox="1"/>
          <p:nvPr/>
        </p:nvSpPr>
        <p:spPr>
          <a:xfrm>
            <a:off x="8852050" y="5251671"/>
            <a:ext cx="2983149" cy="359009"/>
          </a:xfrm>
          <a:prstGeom prst="rect">
            <a:avLst/>
          </a:prstGeom>
          <a:solidFill>
            <a:srgbClr val="EFF9FC"/>
          </a:solidFill>
        </p:spPr>
        <p:txBody>
          <a:bodyPr wrap="square" rtlCol="0">
            <a:spAutoFit/>
          </a:bodyPr>
          <a:lstStyle/>
          <a:p>
            <a:r>
              <a:rPr lang="en-US" sz="1733" dirty="0">
                <a:solidFill>
                  <a:srgbClr val="004464"/>
                </a:solidFill>
                <a:latin typeface="Arial" panose="020B0604020202020204" pitchFamily="34" charset="0"/>
                <a:cs typeface="Arial" panose="020B0604020202020204" pitchFamily="34" charset="0"/>
              </a:rPr>
              <a:t> ~100% (no biomarker)</a:t>
            </a:r>
          </a:p>
        </p:txBody>
      </p:sp>
      <p:sp>
        <p:nvSpPr>
          <p:cNvPr id="7" name="Pie 6">
            <a:extLst>
              <a:ext uri="{FF2B5EF4-FFF2-40B4-BE49-F238E27FC236}">
                <a16:creationId xmlns:a16="http://schemas.microsoft.com/office/drawing/2014/main" id="{20884741-1E88-A23C-58E3-1E65786BE13C}"/>
              </a:ext>
            </a:extLst>
          </p:cNvPr>
          <p:cNvSpPr/>
          <p:nvPr/>
        </p:nvSpPr>
        <p:spPr>
          <a:xfrm>
            <a:off x="8281218" y="5012603"/>
            <a:ext cx="670508" cy="648069"/>
          </a:xfrm>
          <a:prstGeom prst="pie">
            <a:avLst>
              <a:gd name="adj1" fmla="val 19494889"/>
              <a:gd name="adj2" fmla="val 19484004"/>
            </a:avLst>
          </a:prstGeom>
          <a:gradFill>
            <a:gsLst>
              <a:gs pos="0">
                <a:srgbClr val="7030A0"/>
              </a:gs>
              <a:gs pos="99000">
                <a:schemeClr val="accent4">
                  <a:lumMod val="60000"/>
                  <a:lumOff val="40000"/>
                </a:schemeClr>
              </a:gs>
            </a:gsLst>
          </a:gra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8" name="TextBox 7">
            <a:extLst>
              <a:ext uri="{FF2B5EF4-FFF2-40B4-BE49-F238E27FC236}">
                <a16:creationId xmlns:a16="http://schemas.microsoft.com/office/drawing/2014/main" id="{94F9629B-9883-CD4A-641F-4116C9ABCB18}"/>
              </a:ext>
            </a:extLst>
          </p:cNvPr>
          <p:cNvSpPr txBox="1"/>
          <p:nvPr/>
        </p:nvSpPr>
        <p:spPr>
          <a:xfrm>
            <a:off x="8431026" y="1606736"/>
            <a:ext cx="3429657" cy="369332"/>
          </a:xfrm>
          <a:prstGeom prst="rect">
            <a:avLst/>
          </a:prstGeom>
          <a:noFill/>
        </p:spPr>
        <p:txBody>
          <a:bodyPr wrap="none" rtlCol="0">
            <a:spAutoFit/>
          </a:bodyPr>
          <a:lstStyle/>
          <a:p>
            <a:r>
              <a:rPr lang="en-US" b="1" dirty="0">
                <a:solidFill>
                  <a:srgbClr val="C00000"/>
                </a:solidFill>
              </a:rPr>
              <a:t>Approved Jan 17, 2025 for HR+ BC</a:t>
            </a:r>
          </a:p>
        </p:txBody>
      </p:sp>
      <p:sp>
        <p:nvSpPr>
          <p:cNvPr id="12" name="Rectangle 11">
            <a:extLst>
              <a:ext uri="{FF2B5EF4-FFF2-40B4-BE49-F238E27FC236}">
                <a16:creationId xmlns:a16="http://schemas.microsoft.com/office/drawing/2014/main" id="{8C6FD564-EFA0-69A4-0BE9-A322F1ED6A05}"/>
              </a:ext>
            </a:extLst>
          </p:cNvPr>
          <p:cNvSpPr/>
          <p:nvPr/>
        </p:nvSpPr>
        <p:spPr>
          <a:xfrm>
            <a:off x="1765738" y="-20965"/>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3" name="Rectangle 12">
            <a:extLst>
              <a:ext uri="{FF2B5EF4-FFF2-40B4-BE49-F238E27FC236}">
                <a16:creationId xmlns:a16="http://schemas.microsoft.com/office/drawing/2014/main" id="{083F77FE-8176-BD2C-4A10-573373A3F727}"/>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5" name="Title 1">
            <a:extLst>
              <a:ext uri="{FF2B5EF4-FFF2-40B4-BE49-F238E27FC236}">
                <a16:creationId xmlns:a16="http://schemas.microsoft.com/office/drawing/2014/main" id="{49E0522C-5430-ED29-AF29-ABB5CB09CAED}"/>
              </a:ext>
            </a:extLst>
          </p:cNvPr>
          <p:cNvSpPr txBox="1">
            <a:spLocks/>
          </p:cNvSpPr>
          <p:nvPr/>
        </p:nvSpPr>
        <p:spPr>
          <a:xfrm>
            <a:off x="0" y="363538"/>
            <a:ext cx="12020882" cy="802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003352"/>
                </a:solidFill>
                <a:latin typeface="Arial" panose="020B0604020202020204" pitchFamily="34" charset="0"/>
                <a:cs typeface="Arial" panose="020B0604020202020204" pitchFamily="34" charset="0"/>
              </a:rPr>
              <a:t>ADCs in advanced TNBC</a:t>
            </a:r>
          </a:p>
        </p:txBody>
      </p:sp>
    </p:spTree>
    <p:extLst>
      <p:ext uri="{BB962C8B-B14F-4D97-AF65-F5344CB8AC3E}">
        <p14:creationId xmlns:p14="http://schemas.microsoft.com/office/powerpoint/2010/main" val="12143452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54545" y="3027680"/>
            <a:ext cx="2371513" cy="362373"/>
          </a:xfrm>
          <a:custGeom>
            <a:avLst/>
            <a:gdLst/>
            <a:ahLst/>
            <a:cxnLst/>
            <a:rect l="l" t="t" r="r" b="b"/>
            <a:pathLst>
              <a:path w="1778634" h="271780">
                <a:moveTo>
                  <a:pt x="1642872" y="0"/>
                </a:moveTo>
                <a:lnTo>
                  <a:pt x="1642872" y="67817"/>
                </a:lnTo>
                <a:lnTo>
                  <a:pt x="0" y="67817"/>
                </a:lnTo>
                <a:lnTo>
                  <a:pt x="0" y="203453"/>
                </a:lnTo>
                <a:lnTo>
                  <a:pt x="1642872" y="203453"/>
                </a:lnTo>
                <a:lnTo>
                  <a:pt x="1642872" y="271271"/>
                </a:lnTo>
                <a:lnTo>
                  <a:pt x="1778508" y="135635"/>
                </a:lnTo>
                <a:lnTo>
                  <a:pt x="1642872" y="0"/>
                </a:lnTo>
                <a:close/>
              </a:path>
            </a:pathLst>
          </a:custGeom>
          <a:solidFill>
            <a:srgbClr val="BEBEBE"/>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p:cNvSpPr txBox="1">
            <a:spLocks noGrp="1"/>
          </p:cNvSpPr>
          <p:nvPr>
            <p:ph type="title"/>
          </p:nvPr>
        </p:nvSpPr>
        <p:spPr>
          <a:xfrm>
            <a:off x="790788" y="468616"/>
            <a:ext cx="9363623" cy="514842"/>
          </a:xfrm>
          <a:prstGeom prst="rect">
            <a:avLst/>
          </a:prstGeom>
        </p:spPr>
        <p:txBody>
          <a:bodyPr vert="horz" wrap="square" lIns="0" tIns="16087" rIns="0" bIns="0" rtlCol="0">
            <a:spAutoFit/>
          </a:bodyPr>
          <a:lstStyle/>
          <a:p>
            <a:pPr marL="1975224">
              <a:spcBef>
                <a:spcPts val="127"/>
              </a:spcBef>
            </a:pPr>
            <a:r>
              <a:rPr sz="3600" dirty="0">
                <a:solidFill>
                  <a:srgbClr val="002060"/>
                </a:solidFill>
              </a:rPr>
              <a:t>BEGONIA</a:t>
            </a:r>
            <a:r>
              <a:rPr sz="3600" spc="-67" dirty="0">
                <a:solidFill>
                  <a:srgbClr val="002060"/>
                </a:solidFill>
              </a:rPr>
              <a:t> </a:t>
            </a:r>
            <a:r>
              <a:rPr sz="3600" dirty="0">
                <a:solidFill>
                  <a:srgbClr val="002060"/>
                </a:solidFill>
              </a:rPr>
              <a:t>Study</a:t>
            </a:r>
            <a:r>
              <a:rPr lang="en-US" sz="3600" dirty="0">
                <a:solidFill>
                  <a:srgbClr val="002060"/>
                </a:solidFill>
              </a:rPr>
              <a:t>: Study design</a:t>
            </a:r>
            <a:r>
              <a:rPr sz="3600" spc="-113" dirty="0">
                <a:solidFill>
                  <a:srgbClr val="002060"/>
                </a:solidFill>
              </a:rPr>
              <a:t> </a:t>
            </a:r>
            <a:r>
              <a:rPr lang="en-US" sz="3600" spc="-113" dirty="0">
                <a:solidFill>
                  <a:srgbClr val="002060"/>
                </a:solidFill>
              </a:rPr>
              <a:t> </a:t>
            </a:r>
            <a:endParaRPr sz="3600" spc="-13" dirty="0">
              <a:solidFill>
                <a:srgbClr val="002060"/>
              </a:solidFill>
            </a:endParaRPr>
          </a:p>
        </p:txBody>
      </p:sp>
      <p:sp>
        <p:nvSpPr>
          <p:cNvPr id="4" name="object 4"/>
          <p:cNvSpPr txBox="1"/>
          <p:nvPr/>
        </p:nvSpPr>
        <p:spPr>
          <a:xfrm>
            <a:off x="489712" y="2090929"/>
            <a:ext cx="3207173" cy="3822414"/>
          </a:xfrm>
          <a:prstGeom prst="rect">
            <a:avLst/>
          </a:prstGeom>
          <a:ln w="6350">
            <a:solidFill>
              <a:srgbClr val="82C0C2"/>
            </a:solidFill>
          </a:ln>
        </p:spPr>
        <p:txBody>
          <a:bodyPr vert="horz" wrap="square" lIns="0" tIns="5927" rIns="0" bIns="0" rtlCol="0">
            <a:spAutoFit/>
          </a:bodyPr>
          <a:lstStyle/>
          <a:p>
            <a:pPr marL="0" marR="0" lvl="0" indent="0" algn="l" defTabSz="1219170" rtl="0" eaLnBrk="1" fontAlgn="auto" latinLnBrk="0" hangingPunct="1">
              <a:lnSpc>
                <a:spcPct val="100000"/>
              </a:lnSpc>
              <a:spcBef>
                <a:spcPts val="47"/>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364904" marR="204042" lvl="0" indent="-243834" algn="l" defTabSz="1219170" rtl="0" eaLnBrk="1" fontAlgn="auto" latinLnBrk="0" hangingPunct="1">
              <a:lnSpc>
                <a:spcPct val="100000"/>
              </a:lnSpc>
              <a:spcBef>
                <a:spcPts val="7"/>
              </a:spcBef>
              <a:spcAft>
                <a:spcPts val="0"/>
              </a:spcAft>
              <a:buClr>
                <a:srgbClr val="1E315F"/>
              </a:buClr>
              <a:buSzTx/>
              <a:buFont typeface="Lucida Grande"/>
              <a:buChar char="◆"/>
              <a:tabLst>
                <a:tab pos="364904" algn="l"/>
              </a:tabLst>
              <a:defRPr/>
            </a:pP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Immune</a:t>
            </a:r>
            <a:r>
              <a:rPr kumimoji="0" sz="1400" b="0" i="0" u="none" strike="noStrike" kern="0" cap="none" spc="7"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checkpoint inhibitors</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67" normalizeH="0" baseline="0" noProof="0" dirty="0">
                <a:ln>
                  <a:noFill/>
                </a:ln>
                <a:solidFill>
                  <a:sysClr val="windowText" lastClr="000000"/>
                </a:solidFill>
                <a:effectLst/>
                <a:uLnTx/>
                <a:uFillTx/>
                <a:latin typeface="Arial Narrow"/>
                <a:ea typeface="+mn-ea"/>
                <a:cs typeface="Arial Narrow"/>
              </a:rPr>
              <a:t>+</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 chemotherapy</a:t>
            </a:r>
            <a:r>
              <a:rPr kumimoji="0" sz="1400" b="0" i="0" u="none" strike="noStrike" kern="0" cap="none" spc="-60"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is the</a:t>
            </a:r>
            <a:r>
              <a:rPr kumimoji="0" sz="1400" b="0" i="0" u="none" strike="noStrike" kern="0" cap="none" spc="-20"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standard</a:t>
            </a:r>
            <a:r>
              <a:rPr kumimoji="0" sz="1400" b="0" i="0" u="none" strike="noStrike" kern="0" cap="none" spc="-40"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of</a:t>
            </a:r>
            <a:r>
              <a:rPr kumimoji="0" sz="1400" b="0" i="0" u="none" strike="noStrike" kern="0" cap="none" spc="-7"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care </a:t>
            </a:r>
            <a:r>
              <a:rPr kumimoji="0" sz="1400" b="0" i="0" u="none" strike="noStrike" kern="0" cap="none" spc="-33" normalizeH="0" baseline="0" noProof="0" dirty="0">
                <a:ln>
                  <a:noFill/>
                </a:ln>
                <a:solidFill>
                  <a:sysClr val="windowText" lastClr="000000"/>
                </a:solidFill>
                <a:effectLst/>
                <a:uLnTx/>
                <a:uFillTx/>
                <a:latin typeface="Arial Narrow"/>
                <a:ea typeface="+mn-ea"/>
                <a:cs typeface="Arial Narrow"/>
              </a:rPr>
              <a:t>for </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patients</a:t>
            </a:r>
            <a:r>
              <a:rPr kumimoji="0" sz="1400" b="0" i="0" u="none" strike="noStrike" kern="0" cap="none" spc="-40"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with</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PD-</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L1</a:t>
            </a:r>
            <a:r>
              <a:rPr kumimoji="0" sz="1400" b="0" i="0" u="none" strike="noStrike" kern="0" cap="none" spc="7"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positive</a:t>
            </a:r>
            <a:r>
              <a:rPr kumimoji="0" sz="1400" b="0" i="0" u="none" strike="noStrike" kern="0" cap="none" spc="-33"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a/mTNBC; </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still,</a:t>
            </a:r>
            <a:r>
              <a:rPr kumimoji="0" sz="1400" b="0" i="0" u="none" strike="noStrike" kern="0" cap="none" spc="-53"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most</a:t>
            </a:r>
            <a:r>
              <a:rPr kumimoji="0" sz="1400" b="0" i="0" u="none" strike="noStrike" kern="0" cap="none" spc="-40"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progress</a:t>
            </a:r>
            <a:r>
              <a:rPr kumimoji="0" sz="1400" b="0" i="0" u="none" strike="noStrike" kern="0" cap="none" spc="-67"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within</a:t>
            </a:r>
            <a:r>
              <a:rPr kumimoji="0" sz="1400" b="0" i="0" u="none" strike="noStrike" kern="0" cap="none" spc="-27"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a</a:t>
            </a:r>
            <a:r>
              <a:rPr kumimoji="0" sz="1400" b="0" i="0" u="none" strike="noStrike" kern="0" cap="none" spc="-27"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year</a:t>
            </a:r>
            <a:r>
              <a:rPr kumimoji="0" sz="1400" b="0" i="0" u="none" strike="noStrike" kern="0" cap="none" spc="-40"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(median </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PFS</a:t>
            </a:r>
            <a:r>
              <a:rPr kumimoji="0" sz="1400" b="0" i="0" u="none" strike="noStrike" kern="0" cap="none" spc="-47"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~9–10</a:t>
            </a:r>
            <a:r>
              <a:rPr kumimoji="0" sz="1400" b="0" i="0" u="none" strike="noStrike" kern="0" cap="none" spc="-47"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months)</a:t>
            </a:r>
            <a:r>
              <a:rPr kumimoji="0" sz="1400" b="0" i="0" u="none" strike="noStrike" kern="0" cap="none" spc="-20" normalizeH="0" baseline="23809" noProof="0" dirty="0">
                <a:ln>
                  <a:noFill/>
                </a:ln>
                <a:solidFill>
                  <a:sysClr val="windowText" lastClr="000000"/>
                </a:solidFill>
                <a:effectLst/>
                <a:uLnTx/>
                <a:uFillTx/>
                <a:latin typeface="Arial Narrow"/>
                <a:ea typeface="+mn-ea"/>
                <a:cs typeface="Arial Narrow"/>
              </a:rPr>
              <a:t>1,2</a:t>
            </a:r>
            <a:endParaRPr kumimoji="0" sz="1400" b="0" i="0" u="none" strike="noStrike" kern="0" cap="none" spc="0" normalizeH="0" baseline="23809" noProof="0">
              <a:ln>
                <a:noFill/>
              </a:ln>
              <a:solidFill>
                <a:sysClr val="windowText" lastClr="000000"/>
              </a:solidFill>
              <a:effectLst/>
              <a:uLnTx/>
              <a:uFillTx/>
              <a:latin typeface="Arial Narrow"/>
              <a:ea typeface="+mn-ea"/>
              <a:cs typeface="Arial Narrow"/>
            </a:endParaRPr>
          </a:p>
          <a:p>
            <a:pPr marL="364904" marR="174409" lvl="0" indent="-243834" algn="l" defTabSz="1219170" rtl="0" eaLnBrk="1" fontAlgn="auto" latinLnBrk="0" hangingPunct="1">
              <a:lnSpc>
                <a:spcPct val="100000"/>
              </a:lnSpc>
              <a:spcBef>
                <a:spcPts val="800"/>
              </a:spcBef>
              <a:spcAft>
                <a:spcPts val="0"/>
              </a:spcAft>
              <a:buClr>
                <a:srgbClr val="1E315F"/>
              </a:buClr>
              <a:buSzTx/>
              <a:buFont typeface="Lucida Grande"/>
              <a:buChar char="◆"/>
              <a:tabLst>
                <a:tab pos="364904" algn="l"/>
              </a:tabLst>
              <a:defRPr/>
            </a:pP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BEGONIA</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is</a:t>
            </a:r>
            <a:r>
              <a:rPr kumimoji="0" sz="1400" b="0" i="0" u="none" strike="noStrike" kern="0" cap="none" spc="7"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evaluating</a:t>
            </a:r>
            <a:r>
              <a:rPr kumimoji="0" sz="1400" b="0" i="0" u="none" strike="noStrike" kern="0" cap="none" spc="-47"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combinations</a:t>
            </a:r>
            <a:r>
              <a:rPr kumimoji="0" sz="1400" b="0" i="0" u="none" strike="noStrike" kern="0" cap="none" spc="-47"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33" normalizeH="0" baseline="0" noProof="0" dirty="0">
                <a:ln>
                  <a:noFill/>
                </a:ln>
                <a:solidFill>
                  <a:sysClr val="windowText" lastClr="000000"/>
                </a:solidFill>
                <a:effectLst/>
                <a:uLnTx/>
                <a:uFillTx/>
                <a:latin typeface="Arial Narrow"/>
                <a:ea typeface="+mn-ea"/>
                <a:cs typeface="Arial Narrow"/>
              </a:rPr>
              <a:t>of </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durvalumab</a:t>
            </a:r>
            <a:r>
              <a:rPr kumimoji="0" sz="1400" b="0" i="0" u="none" strike="noStrike" kern="0" cap="none" spc="-47"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(D),</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an</a:t>
            </a:r>
            <a:r>
              <a:rPr kumimoji="0" sz="1400" b="0" i="0" u="none" strike="noStrike" kern="0" cap="none" spc="-7"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anti</a:t>
            </a:r>
            <a:r>
              <a:rPr kumimoji="0" sz="1400" b="0" i="0" u="none" strike="noStrike" kern="0" cap="none" spc="-13" normalizeH="0" baseline="0" noProof="0" dirty="0">
                <a:ln>
                  <a:noFill/>
                </a:ln>
                <a:solidFill>
                  <a:sysClr val="windowText" lastClr="000000"/>
                </a:solidFill>
                <a:effectLst/>
                <a:uLnTx/>
                <a:uFillTx/>
                <a:latin typeface="Arial"/>
                <a:ea typeface="+mn-ea"/>
                <a:cs typeface="Arial"/>
              </a:rPr>
              <a:t>−</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PD-</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L1</a:t>
            </a:r>
            <a:r>
              <a:rPr kumimoji="0" sz="1400" b="0" i="0" u="none" strike="noStrike" kern="0" cap="none" spc="-27"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antibody, </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with</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other</a:t>
            </a:r>
            <a:r>
              <a:rPr kumimoji="0" sz="1400" b="0" i="0" u="none" strike="noStrike" kern="0" cap="none" spc="-27"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novel</a:t>
            </a:r>
            <a:r>
              <a:rPr kumimoji="0" sz="1400" b="0" i="0" u="none" strike="noStrike" kern="0" cap="none" spc="-27"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therapies</a:t>
            </a:r>
            <a:r>
              <a:rPr kumimoji="0" sz="1400" b="0" i="0" u="none" strike="noStrike" kern="0" cap="none" spc="-67"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in</a:t>
            </a:r>
            <a:r>
              <a:rPr kumimoji="0" sz="1400" b="0" i="0" u="none" strike="noStrike" kern="0" cap="none" spc="-7"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first-</a:t>
            </a:r>
            <a:r>
              <a:rPr kumimoji="0" sz="1400" b="0" i="0" u="none" strike="noStrike" kern="0" cap="none" spc="-27" normalizeH="0" baseline="0" noProof="0" dirty="0">
                <a:ln>
                  <a:noFill/>
                </a:ln>
                <a:solidFill>
                  <a:sysClr val="windowText" lastClr="000000"/>
                </a:solidFill>
                <a:effectLst/>
                <a:uLnTx/>
                <a:uFillTx/>
                <a:latin typeface="Arial Narrow"/>
                <a:ea typeface="+mn-ea"/>
                <a:cs typeface="Arial Narrow"/>
              </a:rPr>
              <a:t>line </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a/mTNBC</a:t>
            </a:r>
            <a:endParaRPr kumimoji="0" sz="1400" b="0" i="0" u="none" strike="noStrike" kern="0" cap="none" spc="0" normalizeH="0" baseline="0" noProof="0">
              <a:ln>
                <a:noFill/>
              </a:ln>
              <a:solidFill>
                <a:sysClr val="windowText" lastClr="000000"/>
              </a:solidFill>
              <a:effectLst/>
              <a:uLnTx/>
              <a:uFillTx/>
              <a:latin typeface="Arial Narrow"/>
              <a:ea typeface="+mn-ea"/>
              <a:cs typeface="Arial Narrow"/>
            </a:endParaRPr>
          </a:p>
          <a:p>
            <a:pPr marL="364904" marR="176102" lvl="0" indent="-243834" algn="just" defTabSz="1219170" rtl="0" eaLnBrk="1" fontAlgn="auto" latinLnBrk="0" hangingPunct="1">
              <a:lnSpc>
                <a:spcPct val="100000"/>
              </a:lnSpc>
              <a:spcBef>
                <a:spcPts val="800"/>
              </a:spcBef>
              <a:spcAft>
                <a:spcPts val="0"/>
              </a:spcAft>
              <a:buClr>
                <a:srgbClr val="1E315F"/>
              </a:buClr>
              <a:buSzTx/>
              <a:buFont typeface="Lucida Grande"/>
              <a:buChar char="◆"/>
              <a:tabLst>
                <a:tab pos="364904" algn="l"/>
              </a:tabLst>
              <a:defRPr/>
            </a:pP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Dato-</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DXd</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is a</a:t>
            </a:r>
            <a:r>
              <a:rPr kumimoji="0" sz="1400" b="0" i="0" u="none" strike="noStrike" kern="0" cap="none" spc="20"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TROP2-directed</a:t>
            </a:r>
            <a:r>
              <a:rPr kumimoji="0" sz="1400" b="0" i="0" u="none" strike="noStrike" kern="0" cap="none" spc="-47"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ADC</a:t>
            </a:r>
            <a:r>
              <a:rPr kumimoji="0" sz="1400" b="0" i="0" u="none" strike="noStrike" kern="0" cap="none" spc="20"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27" normalizeH="0" baseline="0" noProof="0" dirty="0">
                <a:ln>
                  <a:noFill/>
                </a:ln>
                <a:solidFill>
                  <a:sysClr val="windowText" lastClr="000000"/>
                </a:solidFill>
                <a:effectLst/>
                <a:uLnTx/>
                <a:uFillTx/>
                <a:latin typeface="Arial Narrow"/>
                <a:ea typeface="+mn-ea"/>
                <a:cs typeface="Arial Narrow"/>
              </a:rPr>
              <a:t>with </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a</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TOPO</a:t>
            </a:r>
            <a:r>
              <a:rPr kumimoji="0" sz="1400" b="0" i="0" u="none" strike="noStrike" kern="0" cap="none" spc="7"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I</a:t>
            </a:r>
            <a:r>
              <a:rPr kumimoji="0" sz="1400" b="0" i="0" u="none" strike="noStrike" kern="0" cap="none" spc="7"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inhibitor</a:t>
            </a:r>
            <a:r>
              <a:rPr kumimoji="0" sz="1400" b="0" i="0" u="none" strike="noStrike" kern="0" cap="none" spc="-40"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payload</a:t>
            </a:r>
            <a:r>
              <a:rPr kumimoji="0" sz="1400" b="0" i="0" u="none" strike="noStrike" kern="0" cap="none" spc="-53"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and</a:t>
            </a:r>
            <a:r>
              <a:rPr kumimoji="0" sz="1400" b="0" i="0" u="none" strike="noStrike" kern="0" cap="none" spc="-7"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a</a:t>
            </a:r>
            <a:r>
              <a:rPr kumimoji="0" sz="1400" b="0" i="0" u="none" strike="noStrike" kern="0" cap="none" spc="-7"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tumour- selective</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cleavable</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linker</a:t>
            </a:r>
            <a:r>
              <a:rPr kumimoji="0" sz="1400" b="0" i="0" u="none" strike="noStrike" kern="0" cap="none" spc="-20" normalizeH="0" baseline="23809" noProof="0" dirty="0">
                <a:ln>
                  <a:noFill/>
                </a:ln>
                <a:solidFill>
                  <a:sysClr val="windowText" lastClr="000000"/>
                </a:solidFill>
                <a:effectLst/>
                <a:uLnTx/>
                <a:uFillTx/>
                <a:latin typeface="Arial Narrow"/>
                <a:ea typeface="+mn-ea"/>
                <a:cs typeface="Arial Narrow"/>
              </a:rPr>
              <a:t>3</a:t>
            </a:r>
            <a:endParaRPr kumimoji="0" sz="1400" b="0" i="0" u="none" strike="noStrike" kern="0" cap="none" spc="0" normalizeH="0" baseline="23809" noProof="0">
              <a:ln>
                <a:noFill/>
              </a:ln>
              <a:solidFill>
                <a:sysClr val="windowText" lastClr="000000"/>
              </a:solidFill>
              <a:effectLst/>
              <a:uLnTx/>
              <a:uFillTx/>
              <a:latin typeface="Arial Narrow"/>
              <a:ea typeface="+mn-ea"/>
              <a:cs typeface="Arial Narrow"/>
            </a:endParaRPr>
          </a:p>
          <a:p>
            <a:pPr marL="364904" marR="395383" lvl="0" indent="-243834" algn="l" defTabSz="1219170" rtl="0" eaLnBrk="1" fontAlgn="auto" latinLnBrk="0" hangingPunct="1">
              <a:lnSpc>
                <a:spcPct val="100000"/>
              </a:lnSpc>
              <a:spcBef>
                <a:spcPts val="800"/>
              </a:spcBef>
              <a:spcAft>
                <a:spcPts val="0"/>
              </a:spcAft>
              <a:buClr>
                <a:srgbClr val="1E315F"/>
              </a:buClr>
              <a:buSzTx/>
              <a:buFont typeface="Lucida Grande"/>
              <a:buChar char="◆"/>
              <a:tabLst>
                <a:tab pos="364904" algn="l"/>
              </a:tabLst>
              <a:defRPr/>
            </a:pP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At</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median</a:t>
            </a:r>
            <a:r>
              <a:rPr kumimoji="0" sz="1400" b="0" i="0" u="none" strike="noStrike" kern="0" cap="none" spc="-27"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7.2</a:t>
            </a:r>
            <a:r>
              <a:rPr kumimoji="0" sz="1400" b="0" i="0" u="none" strike="noStrike" kern="0" cap="none" spc="-27"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months</a:t>
            </a:r>
            <a:r>
              <a:rPr kumimoji="0" sz="1400" b="0" i="0" u="none" strike="noStrike" kern="0" cap="none" spc="-47"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follow-</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up,</a:t>
            </a:r>
            <a:r>
              <a:rPr kumimoji="0" sz="1400" b="0" i="0" u="none" strike="noStrike" kern="0" cap="none" spc="-27"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33" normalizeH="0" baseline="0" noProof="0" dirty="0">
                <a:ln>
                  <a:noFill/>
                </a:ln>
                <a:solidFill>
                  <a:sysClr val="windowText" lastClr="000000"/>
                </a:solidFill>
                <a:effectLst/>
                <a:uLnTx/>
                <a:uFillTx/>
                <a:latin typeface="Arial Narrow"/>
                <a:ea typeface="+mn-ea"/>
                <a:cs typeface="Arial Narrow"/>
              </a:rPr>
              <a:t>ORR </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was</a:t>
            </a:r>
            <a:r>
              <a:rPr kumimoji="0" sz="1400" b="0" i="0" u="none" strike="noStrike" kern="0" cap="none" spc="-27"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74%</a:t>
            </a:r>
            <a:r>
              <a:rPr kumimoji="0" sz="1400" b="0" i="0" u="none" strike="noStrike" kern="0" cap="none" spc="-47"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for</a:t>
            </a:r>
            <a:r>
              <a:rPr kumimoji="0" sz="1400" b="0" i="0" u="none" strike="noStrike" kern="0" cap="none" spc="-20"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patients</a:t>
            </a:r>
            <a:r>
              <a:rPr kumimoji="0" sz="1400" b="0" i="0" u="none" strike="noStrike" kern="0" cap="none" spc="-60"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treated</a:t>
            </a:r>
            <a:r>
              <a:rPr kumimoji="0" sz="1400" b="0" i="0" u="none" strike="noStrike" kern="0" cap="none" spc="-33"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27" normalizeH="0" baseline="0" noProof="0" dirty="0">
                <a:ln>
                  <a:noFill/>
                </a:ln>
                <a:solidFill>
                  <a:sysClr val="windowText" lastClr="000000"/>
                </a:solidFill>
                <a:effectLst/>
                <a:uLnTx/>
                <a:uFillTx/>
                <a:latin typeface="Arial Narrow"/>
                <a:ea typeface="+mn-ea"/>
                <a:cs typeface="Arial Narrow"/>
              </a:rPr>
              <a:t>with </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Dato-</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DXd</a:t>
            </a:r>
            <a:r>
              <a:rPr kumimoji="0" sz="1400" b="0" i="0" u="none" strike="noStrike" kern="0" cap="none" spc="-40" normalizeH="0" baseline="0" noProof="0" dirty="0">
                <a:ln>
                  <a:noFill/>
                </a:ln>
                <a:solidFill>
                  <a:sysClr val="windowText" lastClr="000000"/>
                </a:solidFill>
                <a:effectLst/>
                <a:uLnTx/>
                <a:uFillTx/>
                <a:latin typeface="Arial Narrow"/>
                <a:ea typeface="+mn-ea"/>
                <a:cs typeface="Arial Narrow"/>
              </a:rPr>
              <a:t> </a:t>
            </a:r>
            <a:r>
              <a:rPr kumimoji="0" sz="1400" b="0" i="0" u="none" strike="noStrike" kern="0" cap="none" spc="0" normalizeH="0" baseline="0" noProof="0" dirty="0">
                <a:ln>
                  <a:noFill/>
                </a:ln>
                <a:solidFill>
                  <a:sysClr val="windowText" lastClr="000000"/>
                </a:solidFill>
                <a:effectLst/>
                <a:uLnTx/>
                <a:uFillTx/>
                <a:latin typeface="Arial Narrow"/>
                <a:ea typeface="+mn-ea"/>
                <a:cs typeface="Arial Narrow"/>
              </a:rPr>
              <a:t>+ D in</a:t>
            </a:r>
            <a:r>
              <a:rPr kumimoji="0" sz="1400" b="0" i="0" u="none" strike="noStrike" kern="0" cap="none" spc="-13" normalizeH="0" baseline="0" noProof="0" dirty="0">
                <a:ln>
                  <a:noFill/>
                </a:ln>
                <a:solidFill>
                  <a:sysClr val="windowText" lastClr="000000"/>
                </a:solidFill>
                <a:effectLst/>
                <a:uLnTx/>
                <a:uFillTx/>
                <a:latin typeface="Arial Narrow"/>
                <a:ea typeface="+mn-ea"/>
                <a:cs typeface="Arial Narrow"/>
              </a:rPr>
              <a:t> BEGONIA</a:t>
            </a:r>
            <a:r>
              <a:rPr kumimoji="0" sz="1400" b="0" i="0" u="none" strike="noStrike" kern="0" cap="none" spc="-20" normalizeH="0" baseline="23809" noProof="0" dirty="0">
                <a:ln>
                  <a:noFill/>
                </a:ln>
                <a:solidFill>
                  <a:sysClr val="windowText" lastClr="000000"/>
                </a:solidFill>
                <a:effectLst/>
                <a:uLnTx/>
                <a:uFillTx/>
                <a:latin typeface="Arial Narrow"/>
                <a:ea typeface="+mn-ea"/>
                <a:cs typeface="Arial Narrow"/>
              </a:rPr>
              <a:t>4</a:t>
            </a:r>
            <a:endParaRPr kumimoji="0" sz="1400" b="0" i="0" u="none" strike="noStrike" kern="0" cap="none" spc="0" normalizeH="0" baseline="23809" noProof="0">
              <a:ln>
                <a:noFill/>
              </a:ln>
              <a:solidFill>
                <a:sysClr val="windowText" lastClr="000000"/>
              </a:solidFill>
              <a:effectLst/>
              <a:uLnTx/>
              <a:uFillTx/>
              <a:latin typeface="Arial Narrow"/>
              <a:ea typeface="+mn-ea"/>
              <a:cs typeface="Arial Narrow"/>
            </a:endParaRPr>
          </a:p>
        </p:txBody>
      </p:sp>
      <p:sp>
        <p:nvSpPr>
          <p:cNvPr id="5" name="object 5"/>
          <p:cNvSpPr txBox="1"/>
          <p:nvPr/>
        </p:nvSpPr>
        <p:spPr>
          <a:xfrm>
            <a:off x="5805424" y="2600959"/>
            <a:ext cx="1792393" cy="232607"/>
          </a:xfrm>
          <a:prstGeom prst="rect">
            <a:avLst/>
          </a:prstGeom>
          <a:solidFill>
            <a:srgbClr val="C5DCC0"/>
          </a:solidFill>
        </p:spPr>
        <p:txBody>
          <a:bodyPr vert="horz" wrap="square" lIns="0" tIns="67733" rIns="0" bIns="0" rtlCol="0">
            <a:spAutoFit/>
          </a:bodyPr>
          <a:lstStyle/>
          <a:p>
            <a:pPr marL="60958" marR="0" lvl="0" indent="0" algn="l" defTabSz="1219170" rtl="0" eaLnBrk="1" fontAlgn="auto" latinLnBrk="0" hangingPunct="1">
              <a:lnSpc>
                <a:spcPct val="100000"/>
              </a:lnSpc>
              <a:spcBef>
                <a:spcPts val="533"/>
              </a:spcBef>
              <a:spcAft>
                <a:spcPts val="0"/>
              </a:spcAft>
              <a:buClrTx/>
              <a:buSzTx/>
              <a:buFontTx/>
              <a:buNone/>
              <a:tabLst/>
              <a:defRPr/>
            </a:pPr>
            <a:r>
              <a:rPr kumimoji="0" sz="1067" b="0" i="0" u="none" strike="noStrike" kern="0" cap="none" spc="0" normalizeH="0" baseline="0" noProof="0" dirty="0">
                <a:ln>
                  <a:noFill/>
                </a:ln>
                <a:solidFill>
                  <a:srgbClr val="585858"/>
                </a:solidFill>
                <a:effectLst/>
                <a:uLnTx/>
                <a:uFillTx/>
                <a:latin typeface="Arial Narrow"/>
                <a:ea typeface="+mn-ea"/>
                <a:cs typeface="Arial Narrow"/>
              </a:rPr>
              <a:t>Arm</a:t>
            </a:r>
            <a:r>
              <a:rPr kumimoji="0" sz="1067" b="0" i="0" u="none" strike="noStrike" kern="0" cap="none" spc="-7" normalizeH="0" baseline="0" noProof="0" dirty="0">
                <a:ln>
                  <a:noFill/>
                </a:ln>
                <a:solidFill>
                  <a:srgbClr val="585858"/>
                </a:solidFill>
                <a:effectLst/>
                <a:uLnTx/>
                <a:uFillTx/>
                <a:latin typeface="Arial Narrow"/>
                <a:ea typeface="+mn-ea"/>
                <a:cs typeface="Arial Narrow"/>
              </a:rPr>
              <a:t> </a:t>
            </a:r>
            <a:r>
              <a:rPr kumimoji="0" sz="1067" b="0" i="0" u="none" strike="noStrike" kern="0" cap="none" spc="0" normalizeH="0" baseline="0" noProof="0" dirty="0">
                <a:ln>
                  <a:noFill/>
                </a:ln>
                <a:solidFill>
                  <a:srgbClr val="585858"/>
                </a:solidFill>
                <a:effectLst/>
                <a:uLnTx/>
                <a:uFillTx/>
                <a:latin typeface="Arial Narrow"/>
                <a:ea typeface="+mn-ea"/>
                <a:cs typeface="Arial Narrow"/>
              </a:rPr>
              <a:t>1:</a:t>
            </a:r>
            <a:r>
              <a:rPr kumimoji="0" sz="1067" b="0" i="0" u="none" strike="noStrike" kern="0" cap="none" spc="-20" normalizeH="0" baseline="0" noProof="0" dirty="0">
                <a:ln>
                  <a:noFill/>
                </a:ln>
                <a:solidFill>
                  <a:srgbClr val="585858"/>
                </a:solidFill>
                <a:effectLst/>
                <a:uLnTx/>
                <a:uFillTx/>
                <a:latin typeface="Arial Narrow"/>
                <a:ea typeface="+mn-ea"/>
                <a:cs typeface="Arial Narrow"/>
              </a:rPr>
              <a:t> </a:t>
            </a:r>
            <a:r>
              <a:rPr kumimoji="0" sz="1067" b="0" i="0" u="none" strike="noStrike" kern="0" cap="none" spc="0" normalizeH="0" baseline="0" noProof="0" dirty="0">
                <a:ln>
                  <a:noFill/>
                </a:ln>
                <a:solidFill>
                  <a:srgbClr val="585858"/>
                </a:solidFill>
                <a:effectLst/>
                <a:uLnTx/>
                <a:uFillTx/>
                <a:latin typeface="Arial Narrow"/>
                <a:ea typeface="+mn-ea"/>
                <a:cs typeface="Arial Narrow"/>
              </a:rPr>
              <a:t>Paclitaxel</a:t>
            </a:r>
            <a:r>
              <a:rPr kumimoji="0" sz="1067" b="0" i="0" u="none" strike="noStrike" kern="0" cap="none" spc="-13" normalizeH="0" baseline="0" noProof="0" dirty="0">
                <a:ln>
                  <a:noFill/>
                </a:ln>
                <a:solidFill>
                  <a:srgbClr val="585858"/>
                </a:solidFill>
                <a:effectLst/>
                <a:uLnTx/>
                <a:uFillTx/>
                <a:latin typeface="Arial Narrow"/>
                <a:ea typeface="+mn-ea"/>
                <a:cs typeface="Arial Narrow"/>
              </a:rPr>
              <a:t> </a:t>
            </a:r>
            <a:r>
              <a:rPr kumimoji="0" sz="1067" b="0" i="0" u="none" strike="noStrike" kern="0" cap="none" spc="0" normalizeH="0" baseline="0" noProof="0" dirty="0">
                <a:ln>
                  <a:noFill/>
                </a:ln>
                <a:solidFill>
                  <a:srgbClr val="585858"/>
                </a:solidFill>
                <a:effectLst/>
                <a:uLnTx/>
                <a:uFillTx/>
                <a:latin typeface="Arial Narrow"/>
                <a:ea typeface="+mn-ea"/>
                <a:cs typeface="Arial Narrow"/>
              </a:rPr>
              <a:t>(P)</a:t>
            </a:r>
            <a:r>
              <a:rPr kumimoji="0" sz="1067" b="0" i="0" u="none" strike="noStrike" kern="0" cap="none" spc="-20" normalizeH="0" baseline="0" noProof="0" dirty="0">
                <a:ln>
                  <a:noFill/>
                </a:ln>
                <a:solidFill>
                  <a:srgbClr val="585858"/>
                </a:solidFill>
                <a:effectLst/>
                <a:uLnTx/>
                <a:uFillTx/>
                <a:latin typeface="Arial Narrow"/>
                <a:ea typeface="+mn-ea"/>
                <a:cs typeface="Arial Narrow"/>
              </a:rPr>
              <a:t> </a:t>
            </a:r>
            <a:r>
              <a:rPr kumimoji="0" sz="1067" b="0" i="0" u="none" strike="noStrike" kern="0" cap="none" spc="0" normalizeH="0" baseline="0" noProof="0" dirty="0">
                <a:ln>
                  <a:noFill/>
                </a:ln>
                <a:solidFill>
                  <a:srgbClr val="585858"/>
                </a:solidFill>
                <a:effectLst/>
                <a:uLnTx/>
                <a:uFillTx/>
                <a:latin typeface="Arial Narrow"/>
                <a:ea typeface="+mn-ea"/>
                <a:cs typeface="Arial Narrow"/>
              </a:rPr>
              <a:t>+</a:t>
            </a:r>
            <a:r>
              <a:rPr kumimoji="0" sz="1067" b="0" i="0" u="none" strike="noStrike" kern="0" cap="none" spc="-13" normalizeH="0" baseline="0" noProof="0" dirty="0">
                <a:ln>
                  <a:noFill/>
                </a:ln>
                <a:solidFill>
                  <a:srgbClr val="585858"/>
                </a:solidFill>
                <a:effectLst/>
                <a:uLnTx/>
                <a:uFillTx/>
                <a:latin typeface="Arial Narrow"/>
                <a:ea typeface="+mn-ea"/>
                <a:cs typeface="Arial Narrow"/>
              </a:rPr>
              <a:t> </a:t>
            </a:r>
            <a:r>
              <a:rPr kumimoji="0" sz="1067" b="0" i="0" u="none" strike="noStrike" kern="0" cap="none" spc="0" normalizeH="0" baseline="0" noProof="0" dirty="0">
                <a:ln>
                  <a:noFill/>
                </a:ln>
                <a:solidFill>
                  <a:srgbClr val="585858"/>
                </a:solidFill>
                <a:effectLst/>
                <a:uLnTx/>
                <a:uFillTx/>
                <a:latin typeface="Arial Narrow"/>
                <a:ea typeface="+mn-ea"/>
                <a:cs typeface="Arial Narrow"/>
              </a:rPr>
              <a:t>D</a:t>
            </a:r>
            <a:r>
              <a:rPr kumimoji="0" sz="1067" b="0" i="0" u="none" strike="noStrike" kern="0" cap="none" spc="13" normalizeH="0" baseline="0" noProof="0" dirty="0">
                <a:ln>
                  <a:noFill/>
                </a:ln>
                <a:solidFill>
                  <a:srgbClr val="585858"/>
                </a:solidFill>
                <a:effectLst/>
                <a:uLnTx/>
                <a:uFillTx/>
                <a:latin typeface="Arial Narrow"/>
                <a:ea typeface="+mn-ea"/>
                <a:cs typeface="Arial Narrow"/>
              </a:rPr>
              <a:t> </a:t>
            </a:r>
            <a:r>
              <a:rPr kumimoji="0" sz="1067" b="0" i="0" u="none" strike="noStrike" kern="0" cap="none" spc="-13" normalizeH="0" baseline="0" noProof="0" dirty="0">
                <a:ln>
                  <a:noFill/>
                </a:ln>
                <a:solidFill>
                  <a:srgbClr val="585858"/>
                </a:solidFill>
                <a:effectLst/>
                <a:uLnTx/>
                <a:uFillTx/>
                <a:latin typeface="Arial Narrow"/>
                <a:ea typeface="+mn-ea"/>
                <a:cs typeface="Arial Narrow"/>
              </a:rPr>
              <a:t>(N=20)</a:t>
            </a:r>
            <a:endParaRPr kumimoji="0" sz="1067" b="0" i="0" u="none" strike="noStrike" kern="0" cap="none" spc="0" normalizeH="0" baseline="0" noProof="0">
              <a:ln>
                <a:noFill/>
              </a:ln>
              <a:solidFill>
                <a:sysClr val="windowText" lastClr="000000"/>
              </a:solidFill>
              <a:effectLst/>
              <a:uLnTx/>
              <a:uFillTx/>
              <a:latin typeface="Arial Narrow"/>
              <a:ea typeface="+mn-ea"/>
              <a:cs typeface="Arial Narrow"/>
            </a:endParaRPr>
          </a:p>
        </p:txBody>
      </p:sp>
      <p:grpSp>
        <p:nvGrpSpPr>
          <p:cNvPr id="6" name="object 6"/>
          <p:cNvGrpSpPr/>
          <p:nvPr/>
        </p:nvGrpSpPr>
        <p:grpSpPr>
          <a:xfrm>
            <a:off x="5740400" y="3009393"/>
            <a:ext cx="1969347" cy="1760220"/>
            <a:chOff x="4305300" y="1876044"/>
            <a:chExt cx="1477010" cy="1320165"/>
          </a:xfrm>
        </p:grpSpPr>
        <p:sp>
          <p:nvSpPr>
            <p:cNvPr id="7" name="object 7"/>
            <p:cNvSpPr/>
            <p:nvPr/>
          </p:nvSpPr>
          <p:spPr>
            <a:xfrm>
              <a:off x="4354068" y="1876056"/>
              <a:ext cx="1344295" cy="483234"/>
            </a:xfrm>
            <a:custGeom>
              <a:avLst/>
              <a:gdLst/>
              <a:ahLst/>
              <a:cxnLst/>
              <a:rect l="l" t="t" r="r" b="b"/>
              <a:pathLst>
                <a:path w="1344295" h="483235">
                  <a:moveTo>
                    <a:pt x="1344155" y="318503"/>
                  </a:moveTo>
                  <a:lnTo>
                    <a:pt x="0" y="318503"/>
                  </a:lnTo>
                  <a:lnTo>
                    <a:pt x="0" y="483108"/>
                  </a:lnTo>
                  <a:lnTo>
                    <a:pt x="1344155" y="483108"/>
                  </a:lnTo>
                  <a:lnTo>
                    <a:pt x="1344155" y="318503"/>
                  </a:lnTo>
                  <a:close/>
                </a:path>
                <a:path w="1344295" h="483235">
                  <a:moveTo>
                    <a:pt x="1344155" y="0"/>
                  </a:moveTo>
                  <a:lnTo>
                    <a:pt x="0" y="0"/>
                  </a:lnTo>
                  <a:lnTo>
                    <a:pt x="0" y="272796"/>
                  </a:lnTo>
                  <a:lnTo>
                    <a:pt x="1344155" y="272796"/>
                  </a:lnTo>
                  <a:lnTo>
                    <a:pt x="1344155" y="0"/>
                  </a:lnTo>
                  <a:close/>
                </a:path>
              </a:pathLst>
            </a:custGeom>
            <a:solidFill>
              <a:srgbClr val="A2C79C">
                <a:alpha val="63136"/>
              </a:srgbClr>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8" name="object 8"/>
            <p:cNvPicPr/>
            <p:nvPr/>
          </p:nvPicPr>
          <p:blipFill>
            <a:blip r:embed="rId3" cstate="print"/>
            <a:stretch>
              <a:fillRect/>
            </a:stretch>
          </p:blipFill>
          <p:spPr>
            <a:xfrm>
              <a:off x="4328159" y="2595372"/>
              <a:ext cx="1450847" cy="547115"/>
            </a:xfrm>
            <a:prstGeom prst="rect">
              <a:avLst/>
            </a:prstGeom>
          </p:spPr>
        </p:pic>
        <p:pic>
          <p:nvPicPr>
            <p:cNvPr id="9" name="object 9"/>
            <p:cNvPicPr/>
            <p:nvPr/>
          </p:nvPicPr>
          <p:blipFill>
            <a:blip r:embed="rId4" cstate="print"/>
            <a:stretch>
              <a:fillRect/>
            </a:stretch>
          </p:blipFill>
          <p:spPr>
            <a:xfrm>
              <a:off x="4305300" y="2575560"/>
              <a:ext cx="1476755" cy="620267"/>
            </a:xfrm>
            <a:prstGeom prst="rect">
              <a:avLst/>
            </a:prstGeom>
          </p:spPr>
        </p:pic>
        <p:sp>
          <p:nvSpPr>
            <p:cNvPr id="10" name="object 10"/>
            <p:cNvSpPr/>
            <p:nvPr/>
          </p:nvSpPr>
          <p:spPr>
            <a:xfrm>
              <a:off x="4354067" y="2621280"/>
              <a:ext cx="1344295" cy="440690"/>
            </a:xfrm>
            <a:custGeom>
              <a:avLst/>
              <a:gdLst/>
              <a:ahLst/>
              <a:cxnLst/>
              <a:rect l="l" t="t" r="r" b="b"/>
              <a:pathLst>
                <a:path w="1344295" h="440689">
                  <a:moveTo>
                    <a:pt x="1344167" y="0"/>
                  </a:moveTo>
                  <a:lnTo>
                    <a:pt x="0" y="0"/>
                  </a:lnTo>
                  <a:lnTo>
                    <a:pt x="0" y="440436"/>
                  </a:lnTo>
                  <a:lnTo>
                    <a:pt x="1344167" y="440436"/>
                  </a:lnTo>
                  <a:lnTo>
                    <a:pt x="1344167" y="0"/>
                  </a:lnTo>
                  <a:close/>
                </a:path>
              </a:pathLst>
            </a:custGeom>
            <a:solidFill>
              <a:srgbClr val="026C71"/>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object 11"/>
            <p:cNvSpPr/>
            <p:nvPr/>
          </p:nvSpPr>
          <p:spPr>
            <a:xfrm>
              <a:off x="4354067" y="2406395"/>
              <a:ext cx="1344295" cy="163195"/>
            </a:xfrm>
            <a:custGeom>
              <a:avLst/>
              <a:gdLst/>
              <a:ahLst/>
              <a:cxnLst/>
              <a:rect l="l" t="t" r="r" b="b"/>
              <a:pathLst>
                <a:path w="1344295" h="163194">
                  <a:moveTo>
                    <a:pt x="1344167" y="0"/>
                  </a:moveTo>
                  <a:lnTo>
                    <a:pt x="0" y="0"/>
                  </a:lnTo>
                  <a:lnTo>
                    <a:pt x="0" y="163068"/>
                  </a:lnTo>
                  <a:lnTo>
                    <a:pt x="1344167" y="163068"/>
                  </a:lnTo>
                  <a:lnTo>
                    <a:pt x="1344167" y="0"/>
                  </a:lnTo>
                  <a:close/>
                </a:path>
              </a:pathLst>
            </a:custGeom>
            <a:solidFill>
              <a:srgbClr val="A2C79C">
                <a:alpha val="63136"/>
              </a:srgbClr>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2" name="object 12"/>
          <p:cNvSpPr txBox="1"/>
          <p:nvPr/>
        </p:nvSpPr>
        <p:spPr>
          <a:xfrm>
            <a:off x="5866436" y="3007843"/>
            <a:ext cx="1700107" cy="1567224"/>
          </a:xfrm>
          <a:prstGeom prst="rect">
            <a:avLst/>
          </a:prstGeom>
        </p:spPr>
        <p:txBody>
          <a:bodyPr vert="horz" wrap="square" lIns="0" tIns="17780" rIns="0" bIns="0" rtlCol="0">
            <a:spAutoFit/>
          </a:bodyPr>
          <a:lstStyle/>
          <a:p>
            <a:pPr marL="0" marR="298865" lvl="0" indent="0" algn="l" defTabSz="1219170" rtl="0" eaLnBrk="1" fontAlgn="auto" latinLnBrk="0" hangingPunct="1">
              <a:lnSpc>
                <a:spcPct val="100000"/>
              </a:lnSpc>
              <a:spcBef>
                <a:spcPts val="140"/>
              </a:spcBef>
              <a:spcAft>
                <a:spcPts val="0"/>
              </a:spcAft>
              <a:buClrTx/>
              <a:buSzTx/>
              <a:buFontTx/>
              <a:buNone/>
              <a:tabLst/>
              <a:defRPr/>
            </a:pPr>
            <a:r>
              <a:rPr kumimoji="0" sz="1067" b="0" i="0" u="none" strike="noStrike" kern="0" cap="none" spc="0" normalizeH="0" baseline="0" noProof="0" dirty="0">
                <a:ln>
                  <a:noFill/>
                </a:ln>
                <a:solidFill>
                  <a:srgbClr val="585858"/>
                </a:solidFill>
                <a:effectLst/>
                <a:uLnTx/>
                <a:uFillTx/>
                <a:latin typeface="Arial Narrow"/>
                <a:ea typeface="+mn-ea"/>
                <a:cs typeface="Arial Narrow"/>
              </a:rPr>
              <a:t>Arm</a:t>
            </a:r>
            <a:r>
              <a:rPr kumimoji="0" sz="1067" b="0" i="0" u="none" strike="noStrike" kern="0" cap="none" spc="-7" normalizeH="0" baseline="0" noProof="0" dirty="0">
                <a:ln>
                  <a:noFill/>
                </a:ln>
                <a:solidFill>
                  <a:srgbClr val="585858"/>
                </a:solidFill>
                <a:effectLst/>
                <a:uLnTx/>
                <a:uFillTx/>
                <a:latin typeface="Arial Narrow"/>
                <a:ea typeface="+mn-ea"/>
                <a:cs typeface="Arial Narrow"/>
              </a:rPr>
              <a:t> </a:t>
            </a:r>
            <a:r>
              <a:rPr kumimoji="0" sz="1067" b="0" i="0" u="none" strike="noStrike" kern="0" cap="none" spc="0" normalizeH="0" baseline="0" noProof="0" dirty="0">
                <a:ln>
                  <a:noFill/>
                </a:ln>
                <a:solidFill>
                  <a:srgbClr val="585858"/>
                </a:solidFill>
                <a:effectLst/>
                <a:uLnTx/>
                <a:uFillTx/>
                <a:latin typeface="Arial Narrow"/>
                <a:ea typeface="+mn-ea"/>
                <a:cs typeface="Arial Narrow"/>
              </a:rPr>
              <a:t>2:</a:t>
            </a:r>
            <a:r>
              <a:rPr kumimoji="0" sz="1067" b="0" i="0" u="none" strike="noStrike" kern="0" cap="none" spc="-20" normalizeH="0" baseline="0" noProof="0" dirty="0">
                <a:ln>
                  <a:noFill/>
                </a:ln>
                <a:solidFill>
                  <a:srgbClr val="585858"/>
                </a:solidFill>
                <a:effectLst/>
                <a:uLnTx/>
                <a:uFillTx/>
                <a:latin typeface="Arial Narrow"/>
                <a:ea typeface="+mn-ea"/>
                <a:cs typeface="Arial Narrow"/>
              </a:rPr>
              <a:t> </a:t>
            </a:r>
            <a:r>
              <a:rPr kumimoji="0" sz="1067" b="0" i="0" u="none" strike="noStrike" kern="0" cap="none" spc="0" normalizeH="0" baseline="0" noProof="0" dirty="0">
                <a:ln>
                  <a:noFill/>
                </a:ln>
                <a:solidFill>
                  <a:srgbClr val="585858"/>
                </a:solidFill>
                <a:effectLst/>
                <a:uLnTx/>
                <a:uFillTx/>
                <a:latin typeface="Arial Narrow"/>
                <a:ea typeface="+mn-ea"/>
                <a:cs typeface="Arial Narrow"/>
              </a:rPr>
              <a:t>Capivasertib</a:t>
            </a:r>
            <a:r>
              <a:rPr kumimoji="0" sz="1067" b="0" i="0" u="none" strike="noStrike" kern="0" cap="none" spc="-33" normalizeH="0" baseline="0" noProof="0" dirty="0">
                <a:ln>
                  <a:noFill/>
                </a:ln>
                <a:solidFill>
                  <a:srgbClr val="585858"/>
                </a:solidFill>
                <a:effectLst/>
                <a:uLnTx/>
                <a:uFillTx/>
                <a:latin typeface="Arial Narrow"/>
                <a:ea typeface="+mn-ea"/>
                <a:cs typeface="Arial Narrow"/>
              </a:rPr>
              <a:t> </a:t>
            </a:r>
            <a:r>
              <a:rPr kumimoji="0" sz="1067" b="0" i="0" u="none" strike="noStrike" kern="0" cap="none" spc="0" normalizeH="0" baseline="0" noProof="0" dirty="0">
                <a:ln>
                  <a:noFill/>
                </a:ln>
                <a:solidFill>
                  <a:srgbClr val="585858"/>
                </a:solidFill>
                <a:effectLst/>
                <a:uLnTx/>
                <a:uFillTx/>
                <a:latin typeface="Arial Narrow"/>
                <a:ea typeface="+mn-ea"/>
                <a:cs typeface="Arial Narrow"/>
              </a:rPr>
              <a:t>+ P</a:t>
            </a:r>
            <a:r>
              <a:rPr kumimoji="0" sz="1067" b="0" i="0" u="none" strike="noStrike" kern="0" cap="none" spc="-7" normalizeH="0" baseline="0" noProof="0" dirty="0">
                <a:ln>
                  <a:noFill/>
                </a:ln>
                <a:solidFill>
                  <a:srgbClr val="585858"/>
                </a:solidFill>
                <a:effectLst/>
                <a:uLnTx/>
                <a:uFillTx/>
                <a:latin typeface="Arial Narrow"/>
                <a:ea typeface="+mn-ea"/>
                <a:cs typeface="Arial Narrow"/>
              </a:rPr>
              <a:t> </a:t>
            </a:r>
            <a:r>
              <a:rPr kumimoji="0" sz="1067" b="0" i="0" u="none" strike="noStrike" kern="0" cap="none" spc="0" normalizeH="0" baseline="0" noProof="0" dirty="0">
                <a:ln>
                  <a:noFill/>
                </a:ln>
                <a:solidFill>
                  <a:srgbClr val="585858"/>
                </a:solidFill>
                <a:effectLst/>
                <a:uLnTx/>
                <a:uFillTx/>
                <a:latin typeface="Arial Narrow"/>
                <a:ea typeface="+mn-ea"/>
                <a:cs typeface="Arial Narrow"/>
              </a:rPr>
              <a:t>+</a:t>
            </a:r>
            <a:r>
              <a:rPr kumimoji="0" sz="1067" b="0" i="0" u="none" strike="noStrike" kern="0" cap="none" spc="7" normalizeH="0" baseline="0" noProof="0" dirty="0">
                <a:ln>
                  <a:noFill/>
                </a:ln>
                <a:solidFill>
                  <a:srgbClr val="585858"/>
                </a:solidFill>
                <a:effectLst/>
                <a:uLnTx/>
                <a:uFillTx/>
                <a:latin typeface="Arial Narrow"/>
                <a:ea typeface="+mn-ea"/>
                <a:cs typeface="Arial Narrow"/>
              </a:rPr>
              <a:t> </a:t>
            </a:r>
            <a:r>
              <a:rPr kumimoji="0" sz="1067" b="0" i="0" u="none" strike="noStrike" kern="0" cap="none" spc="-67" normalizeH="0" baseline="0" noProof="0" dirty="0">
                <a:ln>
                  <a:noFill/>
                </a:ln>
                <a:solidFill>
                  <a:srgbClr val="585858"/>
                </a:solidFill>
                <a:effectLst/>
                <a:uLnTx/>
                <a:uFillTx/>
                <a:latin typeface="Arial Narrow"/>
                <a:ea typeface="+mn-ea"/>
                <a:cs typeface="Arial Narrow"/>
              </a:rPr>
              <a:t>D</a:t>
            </a:r>
            <a:r>
              <a:rPr kumimoji="0" sz="1067" b="0" i="0" u="none" strike="noStrike" kern="0" cap="none" spc="667" normalizeH="0" baseline="0" noProof="0" dirty="0">
                <a:ln>
                  <a:noFill/>
                </a:ln>
                <a:solidFill>
                  <a:srgbClr val="585858"/>
                </a:solidFill>
                <a:effectLst/>
                <a:uLnTx/>
                <a:uFillTx/>
                <a:latin typeface="Arial Narrow"/>
                <a:ea typeface="+mn-ea"/>
                <a:cs typeface="Arial Narrow"/>
              </a:rPr>
              <a:t> </a:t>
            </a:r>
            <a:r>
              <a:rPr kumimoji="0" sz="1067" b="0" i="0" u="none" strike="noStrike" kern="0" cap="none" spc="-13" normalizeH="0" baseline="0" noProof="0" dirty="0">
                <a:ln>
                  <a:noFill/>
                </a:ln>
                <a:solidFill>
                  <a:srgbClr val="585858"/>
                </a:solidFill>
                <a:effectLst/>
                <a:uLnTx/>
                <a:uFillTx/>
                <a:latin typeface="Arial Narrow"/>
                <a:ea typeface="+mn-ea"/>
                <a:cs typeface="Arial Narrow"/>
              </a:rPr>
              <a:t>(N=30)</a:t>
            </a:r>
            <a:endParaRPr kumimoji="0" sz="1067" b="0" i="0" u="none" strike="noStrike" kern="0" cap="none" spc="0" normalizeH="0" baseline="0" noProof="0" dirty="0">
              <a:ln>
                <a:noFill/>
              </a:ln>
              <a:solidFill>
                <a:sysClr val="windowText" lastClr="000000"/>
              </a:solidFill>
              <a:effectLst/>
              <a:uLnTx/>
              <a:uFillTx/>
              <a:latin typeface="Arial Narrow"/>
              <a:ea typeface="+mn-ea"/>
              <a:cs typeface="Arial Narrow"/>
            </a:endParaRPr>
          </a:p>
          <a:p>
            <a:pPr marL="0" marR="6773" lvl="0" indent="0" algn="l" defTabSz="1219170" rtl="0" eaLnBrk="1" fontAlgn="auto" latinLnBrk="0" hangingPunct="1">
              <a:lnSpc>
                <a:spcPts val="2213"/>
              </a:lnSpc>
              <a:spcBef>
                <a:spcPts val="147"/>
              </a:spcBef>
              <a:spcAft>
                <a:spcPts val="0"/>
              </a:spcAft>
              <a:buClrTx/>
              <a:buSzTx/>
              <a:buFontTx/>
              <a:buNone/>
              <a:tabLst/>
              <a:defRPr/>
            </a:pPr>
            <a:r>
              <a:rPr kumimoji="0" sz="1067" b="0" i="0" u="none" strike="noStrike" kern="0" cap="none" spc="0" normalizeH="0" baseline="0" noProof="0" dirty="0">
                <a:ln>
                  <a:noFill/>
                </a:ln>
                <a:solidFill>
                  <a:srgbClr val="585858"/>
                </a:solidFill>
                <a:effectLst/>
                <a:uLnTx/>
                <a:uFillTx/>
                <a:latin typeface="Arial Narrow"/>
                <a:ea typeface="+mn-ea"/>
                <a:cs typeface="Arial Narrow"/>
              </a:rPr>
              <a:t>Arm</a:t>
            </a:r>
            <a:r>
              <a:rPr kumimoji="0" sz="1067" b="0" i="0" u="none" strike="noStrike" kern="0" cap="none" spc="-7" normalizeH="0" baseline="0" noProof="0" dirty="0">
                <a:ln>
                  <a:noFill/>
                </a:ln>
                <a:solidFill>
                  <a:srgbClr val="585858"/>
                </a:solidFill>
                <a:effectLst/>
                <a:uLnTx/>
                <a:uFillTx/>
                <a:latin typeface="Arial Narrow"/>
                <a:ea typeface="+mn-ea"/>
                <a:cs typeface="Arial Narrow"/>
              </a:rPr>
              <a:t> </a:t>
            </a:r>
            <a:r>
              <a:rPr kumimoji="0" sz="1067" b="0" i="0" u="none" strike="noStrike" kern="0" cap="none" spc="0" normalizeH="0" baseline="0" noProof="0" dirty="0">
                <a:ln>
                  <a:noFill/>
                </a:ln>
                <a:solidFill>
                  <a:srgbClr val="585858"/>
                </a:solidFill>
                <a:effectLst/>
                <a:uLnTx/>
                <a:uFillTx/>
                <a:latin typeface="Arial Narrow"/>
                <a:ea typeface="+mn-ea"/>
                <a:cs typeface="Arial Narrow"/>
              </a:rPr>
              <a:t>5:</a:t>
            </a:r>
            <a:r>
              <a:rPr kumimoji="0" sz="1067" b="0" i="0" u="none" strike="noStrike" kern="0" cap="none" spc="-13" normalizeH="0" baseline="0" noProof="0" dirty="0">
                <a:ln>
                  <a:noFill/>
                </a:ln>
                <a:solidFill>
                  <a:srgbClr val="585858"/>
                </a:solidFill>
                <a:effectLst/>
                <a:uLnTx/>
                <a:uFillTx/>
                <a:latin typeface="Arial Narrow"/>
                <a:ea typeface="+mn-ea"/>
                <a:cs typeface="Arial Narrow"/>
              </a:rPr>
              <a:t> </a:t>
            </a:r>
            <a:r>
              <a:rPr kumimoji="0" sz="1067" b="0" i="0" u="none" strike="noStrike" kern="0" cap="none" spc="0" normalizeH="0" baseline="0" noProof="0" dirty="0">
                <a:ln>
                  <a:noFill/>
                </a:ln>
                <a:solidFill>
                  <a:srgbClr val="585858"/>
                </a:solidFill>
                <a:effectLst/>
                <a:uLnTx/>
                <a:uFillTx/>
                <a:latin typeface="Arial Narrow"/>
                <a:ea typeface="+mn-ea"/>
                <a:cs typeface="Arial Narrow"/>
              </a:rPr>
              <a:t>Oleclumab</a:t>
            </a:r>
            <a:r>
              <a:rPr kumimoji="0" sz="1067" b="0" i="0" u="none" strike="noStrike" kern="0" cap="none" spc="-33" normalizeH="0" baseline="0" noProof="0" dirty="0">
                <a:ln>
                  <a:noFill/>
                </a:ln>
                <a:solidFill>
                  <a:srgbClr val="585858"/>
                </a:solidFill>
                <a:effectLst/>
                <a:uLnTx/>
                <a:uFillTx/>
                <a:latin typeface="Arial Narrow"/>
                <a:ea typeface="+mn-ea"/>
                <a:cs typeface="Arial Narrow"/>
              </a:rPr>
              <a:t> </a:t>
            </a:r>
            <a:r>
              <a:rPr kumimoji="0" sz="1067" b="0" i="0" u="none" strike="noStrike" kern="0" cap="none" spc="0" normalizeH="0" baseline="0" noProof="0" dirty="0">
                <a:ln>
                  <a:noFill/>
                </a:ln>
                <a:solidFill>
                  <a:srgbClr val="585858"/>
                </a:solidFill>
                <a:effectLst/>
                <a:uLnTx/>
                <a:uFillTx/>
                <a:latin typeface="Arial Narrow"/>
                <a:ea typeface="+mn-ea"/>
                <a:cs typeface="Arial Narrow"/>
              </a:rPr>
              <a:t>+</a:t>
            </a:r>
            <a:r>
              <a:rPr kumimoji="0" sz="1067" b="0" i="0" u="none" strike="noStrike" kern="0" cap="none" spc="7" normalizeH="0" baseline="0" noProof="0" dirty="0">
                <a:ln>
                  <a:noFill/>
                </a:ln>
                <a:solidFill>
                  <a:srgbClr val="585858"/>
                </a:solidFill>
                <a:effectLst/>
                <a:uLnTx/>
                <a:uFillTx/>
                <a:latin typeface="Arial Narrow"/>
                <a:ea typeface="+mn-ea"/>
                <a:cs typeface="Arial Narrow"/>
              </a:rPr>
              <a:t> </a:t>
            </a:r>
            <a:r>
              <a:rPr kumimoji="0" sz="1067" b="0" i="0" u="none" strike="noStrike" kern="0" cap="none" spc="0" normalizeH="0" baseline="0" noProof="0" dirty="0">
                <a:ln>
                  <a:noFill/>
                </a:ln>
                <a:solidFill>
                  <a:srgbClr val="585858"/>
                </a:solidFill>
                <a:effectLst/>
                <a:uLnTx/>
                <a:uFillTx/>
                <a:latin typeface="Arial Narrow"/>
                <a:ea typeface="+mn-ea"/>
                <a:cs typeface="Arial Narrow"/>
              </a:rPr>
              <a:t>P +</a:t>
            </a:r>
            <a:r>
              <a:rPr kumimoji="0" sz="1067" b="0" i="0" u="none" strike="noStrike" kern="0" cap="none" spc="7" normalizeH="0" baseline="0" noProof="0" dirty="0">
                <a:ln>
                  <a:noFill/>
                </a:ln>
                <a:solidFill>
                  <a:srgbClr val="585858"/>
                </a:solidFill>
                <a:effectLst/>
                <a:uLnTx/>
                <a:uFillTx/>
                <a:latin typeface="Arial Narrow"/>
                <a:ea typeface="+mn-ea"/>
                <a:cs typeface="Arial Narrow"/>
              </a:rPr>
              <a:t> </a:t>
            </a:r>
            <a:r>
              <a:rPr kumimoji="0" sz="1067" b="0" i="0" u="none" strike="noStrike" kern="0" cap="none" spc="0" normalizeH="0" baseline="0" noProof="0" dirty="0">
                <a:ln>
                  <a:noFill/>
                </a:ln>
                <a:solidFill>
                  <a:srgbClr val="585858"/>
                </a:solidFill>
                <a:effectLst/>
                <a:uLnTx/>
                <a:uFillTx/>
                <a:latin typeface="Arial Narrow"/>
                <a:ea typeface="+mn-ea"/>
                <a:cs typeface="Arial Narrow"/>
              </a:rPr>
              <a:t>D </a:t>
            </a:r>
            <a:r>
              <a:rPr kumimoji="0" sz="1067" b="0" i="0" u="none" strike="noStrike" kern="0" cap="none" spc="-13" normalizeH="0" baseline="0" noProof="0" dirty="0">
                <a:ln>
                  <a:noFill/>
                </a:ln>
                <a:solidFill>
                  <a:srgbClr val="585858"/>
                </a:solidFill>
                <a:effectLst/>
                <a:uLnTx/>
                <a:uFillTx/>
                <a:latin typeface="Arial Narrow"/>
                <a:ea typeface="+mn-ea"/>
                <a:cs typeface="Arial Narrow"/>
              </a:rPr>
              <a:t>(N=30)</a:t>
            </a:r>
            <a:r>
              <a:rPr kumimoji="0" sz="1067" b="0" i="0" u="none" strike="noStrike" kern="0" cap="none" spc="667" normalizeH="0" baseline="0" noProof="0" dirty="0">
                <a:ln>
                  <a:noFill/>
                </a:ln>
                <a:solidFill>
                  <a:srgbClr val="585858"/>
                </a:solidFill>
                <a:effectLst/>
                <a:uLnTx/>
                <a:uFillTx/>
                <a:latin typeface="Arial Narrow"/>
                <a:ea typeface="+mn-ea"/>
                <a:cs typeface="Arial Narrow"/>
              </a:rPr>
              <a:t> </a:t>
            </a:r>
            <a:r>
              <a:rPr kumimoji="0" sz="1067" b="0" i="0" u="none" strike="noStrike" kern="0" cap="none" spc="0" normalizeH="0" baseline="0" noProof="0" dirty="0">
                <a:ln>
                  <a:noFill/>
                </a:ln>
                <a:solidFill>
                  <a:srgbClr val="585858"/>
                </a:solidFill>
                <a:effectLst/>
                <a:uLnTx/>
                <a:uFillTx/>
                <a:latin typeface="Arial Narrow"/>
                <a:ea typeface="+mn-ea"/>
                <a:cs typeface="Arial Narrow"/>
              </a:rPr>
              <a:t>Arm 6:</a:t>
            </a:r>
            <a:r>
              <a:rPr kumimoji="0" sz="1067" b="0" i="0" u="none" strike="noStrike" kern="0" cap="none" spc="-7" normalizeH="0" baseline="0" noProof="0" dirty="0">
                <a:ln>
                  <a:noFill/>
                </a:ln>
                <a:solidFill>
                  <a:srgbClr val="585858"/>
                </a:solidFill>
                <a:effectLst/>
                <a:uLnTx/>
                <a:uFillTx/>
                <a:latin typeface="Arial Narrow"/>
                <a:ea typeface="+mn-ea"/>
                <a:cs typeface="Arial Narrow"/>
              </a:rPr>
              <a:t> </a:t>
            </a:r>
            <a:r>
              <a:rPr kumimoji="0" sz="1067" b="0" i="0" u="none" strike="noStrike" kern="0" cap="none" spc="-13" normalizeH="0" baseline="0" noProof="0" dirty="0">
                <a:ln>
                  <a:noFill/>
                </a:ln>
                <a:solidFill>
                  <a:srgbClr val="585858"/>
                </a:solidFill>
                <a:effectLst/>
                <a:uLnTx/>
                <a:uFillTx/>
                <a:latin typeface="Arial Narrow"/>
                <a:ea typeface="+mn-ea"/>
                <a:cs typeface="Arial Narrow"/>
              </a:rPr>
              <a:t>T-</a:t>
            </a:r>
            <a:r>
              <a:rPr kumimoji="0" sz="1067" b="0" i="0" u="none" strike="noStrike" kern="0" cap="none" spc="0" normalizeH="0" baseline="0" noProof="0" dirty="0">
                <a:ln>
                  <a:noFill/>
                </a:ln>
                <a:solidFill>
                  <a:srgbClr val="585858"/>
                </a:solidFill>
                <a:effectLst/>
                <a:uLnTx/>
                <a:uFillTx/>
                <a:latin typeface="Arial Narrow"/>
                <a:ea typeface="+mn-ea"/>
                <a:cs typeface="Arial Narrow"/>
              </a:rPr>
              <a:t>DXd</a:t>
            </a:r>
            <a:r>
              <a:rPr kumimoji="0" sz="1067" b="0" i="0" u="none" strike="noStrike" kern="0" cap="none" spc="-33" normalizeH="0" baseline="0" noProof="0" dirty="0">
                <a:ln>
                  <a:noFill/>
                </a:ln>
                <a:solidFill>
                  <a:srgbClr val="585858"/>
                </a:solidFill>
                <a:effectLst/>
                <a:uLnTx/>
                <a:uFillTx/>
                <a:latin typeface="Arial Narrow"/>
                <a:ea typeface="+mn-ea"/>
                <a:cs typeface="Arial Narrow"/>
              </a:rPr>
              <a:t> </a:t>
            </a:r>
            <a:r>
              <a:rPr kumimoji="0" sz="1067" b="0" i="0" u="none" strike="noStrike" kern="0" cap="none" spc="0" normalizeH="0" baseline="0" noProof="0" dirty="0">
                <a:ln>
                  <a:noFill/>
                </a:ln>
                <a:solidFill>
                  <a:srgbClr val="585858"/>
                </a:solidFill>
                <a:effectLst/>
                <a:uLnTx/>
                <a:uFillTx/>
                <a:latin typeface="Arial Narrow"/>
                <a:ea typeface="+mn-ea"/>
                <a:cs typeface="Arial Narrow"/>
              </a:rPr>
              <a:t>+</a:t>
            </a:r>
            <a:r>
              <a:rPr kumimoji="0" sz="1067" b="0" i="0" u="none" strike="noStrike" kern="0" cap="none" spc="13" normalizeH="0" baseline="0" noProof="0" dirty="0">
                <a:ln>
                  <a:noFill/>
                </a:ln>
                <a:solidFill>
                  <a:srgbClr val="585858"/>
                </a:solidFill>
                <a:effectLst/>
                <a:uLnTx/>
                <a:uFillTx/>
                <a:latin typeface="Arial Narrow"/>
                <a:ea typeface="+mn-ea"/>
                <a:cs typeface="Arial Narrow"/>
              </a:rPr>
              <a:t> </a:t>
            </a:r>
            <a:r>
              <a:rPr kumimoji="0" sz="1067" b="0" i="0" u="none" strike="noStrike" kern="0" cap="none" spc="0" normalizeH="0" baseline="0" noProof="0" dirty="0">
                <a:ln>
                  <a:noFill/>
                </a:ln>
                <a:solidFill>
                  <a:srgbClr val="585858"/>
                </a:solidFill>
                <a:effectLst/>
                <a:uLnTx/>
                <a:uFillTx/>
                <a:latin typeface="Arial Narrow"/>
                <a:ea typeface="+mn-ea"/>
                <a:cs typeface="Arial Narrow"/>
              </a:rPr>
              <a:t>D</a:t>
            </a:r>
            <a:r>
              <a:rPr kumimoji="0" sz="1067" b="0" i="0" u="none" strike="noStrike" kern="0" cap="none" spc="7" normalizeH="0" baseline="0" noProof="0" dirty="0">
                <a:ln>
                  <a:noFill/>
                </a:ln>
                <a:solidFill>
                  <a:srgbClr val="585858"/>
                </a:solidFill>
                <a:effectLst/>
                <a:uLnTx/>
                <a:uFillTx/>
                <a:latin typeface="Arial Narrow"/>
                <a:ea typeface="+mn-ea"/>
                <a:cs typeface="Arial Narrow"/>
              </a:rPr>
              <a:t> </a:t>
            </a:r>
            <a:r>
              <a:rPr kumimoji="0" sz="1067" b="0" i="0" u="none" strike="noStrike" kern="0" cap="none" spc="-13" normalizeH="0" baseline="0" noProof="0" dirty="0">
                <a:ln>
                  <a:noFill/>
                </a:ln>
                <a:solidFill>
                  <a:srgbClr val="585858"/>
                </a:solidFill>
                <a:effectLst/>
                <a:uLnTx/>
                <a:uFillTx/>
                <a:latin typeface="Arial Narrow"/>
                <a:ea typeface="+mn-ea"/>
                <a:cs typeface="Arial Narrow"/>
              </a:rPr>
              <a:t>(N=30)</a:t>
            </a:r>
            <a:endParaRPr kumimoji="0" sz="1067" b="0" i="0" u="none" strike="noStrike" kern="0" cap="none" spc="0" normalizeH="0" baseline="0" noProof="0" dirty="0">
              <a:ln>
                <a:noFill/>
              </a:ln>
              <a:solidFill>
                <a:sysClr val="windowText" lastClr="000000"/>
              </a:solidFill>
              <a:effectLst/>
              <a:uLnTx/>
              <a:uFillTx/>
              <a:latin typeface="Arial Narrow"/>
              <a:ea typeface="+mn-ea"/>
              <a:cs typeface="Arial Narrow"/>
            </a:endParaRPr>
          </a:p>
          <a:p>
            <a:pPr marL="0" marR="77890" lvl="0" indent="0" algn="l" defTabSz="1219170" rtl="0" eaLnBrk="1" fontAlgn="auto" latinLnBrk="0" hangingPunct="1">
              <a:lnSpc>
                <a:spcPct val="100000"/>
              </a:lnSpc>
              <a:spcBef>
                <a:spcPts val="687"/>
              </a:spcBef>
              <a:spcAft>
                <a:spcPts val="0"/>
              </a:spcAft>
              <a:buClrTx/>
              <a:buSzTx/>
              <a:buFontTx/>
              <a:buNone/>
              <a:tabLst/>
              <a:defRPr/>
            </a:pPr>
            <a:r>
              <a:rPr kumimoji="0" sz="1200" b="1" i="0" u="none" strike="noStrike" kern="0" cap="none" spc="0" normalizeH="0" baseline="0" noProof="0" dirty="0">
                <a:ln>
                  <a:noFill/>
                </a:ln>
                <a:solidFill>
                  <a:srgbClr val="FFFFFF"/>
                </a:solidFill>
                <a:effectLst/>
                <a:uLnTx/>
                <a:uFillTx/>
                <a:latin typeface="Arial Narrow"/>
                <a:ea typeface="+mn-ea"/>
                <a:cs typeface="Arial Narrow"/>
              </a:rPr>
              <a:t>Arm</a:t>
            </a:r>
            <a:r>
              <a:rPr kumimoji="0" sz="1200" b="1" i="0" u="none" strike="noStrike" kern="0" cap="none" spc="-7" normalizeH="0" baseline="0" noProof="0" dirty="0">
                <a:ln>
                  <a:noFill/>
                </a:ln>
                <a:solidFill>
                  <a:srgbClr val="FFFFFF"/>
                </a:solidFill>
                <a:effectLst/>
                <a:uLnTx/>
                <a:uFillTx/>
                <a:latin typeface="Arial Narrow"/>
                <a:ea typeface="+mn-ea"/>
                <a:cs typeface="Arial Narrow"/>
              </a:rPr>
              <a:t> </a:t>
            </a:r>
            <a:r>
              <a:rPr kumimoji="0" sz="1200" b="1" i="0" u="none" strike="noStrike" kern="0" cap="none" spc="0" normalizeH="0" baseline="0" noProof="0" dirty="0">
                <a:ln>
                  <a:noFill/>
                </a:ln>
                <a:solidFill>
                  <a:srgbClr val="FFFFFF"/>
                </a:solidFill>
                <a:effectLst/>
                <a:uLnTx/>
                <a:uFillTx/>
                <a:latin typeface="Arial Narrow"/>
                <a:ea typeface="+mn-ea"/>
                <a:cs typeface="Arial Narrow"/>
              </a:rPr>
              <a:t>7:</a:t>
            </a:r>
            <a:r>
              <a:rPr kumimoji="0" sz="1200" b="1" i="0" u="none" strike="noStrike" kern="0" cap="none" spc="-13" normalizeH="0" baseline="0" noProof="0" dirty="0">
                <a:ln>
                  <a:noFill/>
                </a:ln>
                <a:solidFill>
                  <a:srgbClr val="FFFFFF"/>
                </a:solidFill>
                <a:effectLst/>
                <a:uLnTx/>
                <a:uFillTx/>
                <a:latin typeface="Arial Narrow"/>
                <a:ea typeface="+mn-ea"/>
                <a:cs typeface="Arial Narrow"/>
              </a:rPr>
              <a:t> Dato-</a:t>
            </a:r>
            <a:r>
              <a:rPr kumimoji="0" sz="1200" b="1" i="0" u="none" strike="noStrike" kern="0" cap="none" spc="0" normalizeH="0" baseline="0" noProof="0" dirty="0">
                <a:ln>
                  <a:noFill/>
                </a:ln>
                <a:solidFill>
                  <a:srgbClr val="FFFFFF"/>
                </a:solidFill>
                <a:effectLst/>
                <a:uLnTx/>
                <a:uFillTx/>
                <a:latin typeface="Arial Narrow"/>
                <a:ea typeface="+mn-ea"/>
                <a:cs typeface="Arial Narrow"/>
              </a:rPr>
              <a:t>DXd</a:t>
            </a:r>
            <a:r>
              <a:rPr kumimoji="0" sz="1200" b="1" i="0" u="none" strike="noStrike" kern="0" cap="none" spc="33" normalizeH="0" baseline="0" noProof="0" dirty="0">
                <a:ln>
                  <a:noFill/>
                </a:ln>
                <a:solidFill>
                  <a:srgbClr val="FFFFFF"/>
                </a:solidFill>
                <a:effectLst/>
                <a:uLnTx/>
                <a:uFillTx/>
                <a:latin typeface="Arial Narrow"/>
                <a:ea typeface="+mn-ea"/>
                <a:cs typeface="Arial Narrow"/>
              </a:rPr>
              <a:t> </a:t>
            </a:r>
            <a:r>
              <a:rPr kumimoji="0" sz="1200" b="1" i="0" u="none" strike="noStrike" kern="0" cap="none" spc="0" normalizeH="0" baseline="0" noProof="0" dirty="0">
                <a:ln>
                  <a:noFill/>
                </a:ln>
                <a:solidFill>
                  <a:srgbClr val="FFFFFF"/>
                </a:solidFill>
                <a:effectLst/>
                <a:uLnTx/>
                <a:uFillTx/>
                <a:latin typeface="Arial Narrow"/>
                <a:ea typeface="+mn-ea"/>
                <a:cs typeface="Arial Narrow"/>
              </a:rPr>
              <a:t>6</a:t>
            </a:r>
            <a:r>
              <a:rPr kumimoji="0" sz="1200" b="1" i="0" u="none" strike="noStrike" kern="0" cap="none" spc="-7" normalizeH="0" baseline="0" noProof="0" dirty="0">
                <a:ln>
                  <a:noFill/>
                </a:ln>
                <a:solidFill>
                  <a:srgbClr val="FFFFFF"/>
                </a:solidFill>
                <a:effectLst/>
                <a:uLnTx/>
                <a:uFillTx/>
                <a:latin typeface="Arial Narrow"/>
                <a:ea typeface="+mn-ea"/>
                <a:cs typeface="Arial Narrow"/>
              </a:rPr>
              <a:t> </a:t>
            </a:r>
            <a:r>
              <a:rPr kumimoji="0" sz="1200" b="1" i="0" u="none" strike="noStrike" kern="0" cap="none" spc="0" normalizeH="0" baseline="0" noProof="0" dirty="0">
                <a:ln>
                  <a:noFill/>
                </a:ln>
                <a:solidFill>
                  <a:srgbClr val="FFFFFF"/>
                </a:solidFill>
                <a:effectLst/>
                <a:uLnTx/>
                <a:uFillTx/>
                <a:latin typeface="Arial Narrow"/>
                <a:ea typeface="+mn-ea"/>
                <a:cs typeface="Arial Narrow"/>
              </a:rPr>
              <a:t>mg/kg</a:t>
            </a:r>
            <a:r>
              <a:rPr kumimoji="0" sz="1200" b="1" i="0" u="none" strike="noStrike" kern="0" cap="none" spc="-33" normalizeH="0" baseline="0" noProof="0" dirty="0">
                <a:ln>
                  <a:noFill/>
                </a:ln>
                <a:solidFill>
                  <a:srgbClr val="FFFFFF"/>
                </a:solidFill>
                <a:effectLst/>
                <a:uLnTx/>
                <a:uFillTx/>
                <a:latin typeface="Arial Narrow"/>
                <a:ea typeface="+mn-ea"/>
                <a:cs typeface="Arial Narrow"/>
              </a:rPr>
              <a:t> </a:t>
            </a:r>
            <a:r>
              <a:rPr kumimoji="0" sz="1200" b="1" i="0" u="none" strike="noStrike" kern="0" cap="none" spc="-67" normalizeH="0" baseline="0" noProof="0" dirty="0">
                <a:ln>
                  <a:noFill/>
                </a:ln>
                <a:solidFill>
                  <a:srgbClr val="FFFFFF"/>
                </a:solidFill>
                <a:effectLst/>
                <a:uLnTx/>
                <a:uFillTx/>
                <a:latin typeface="Arial Narrow"/>
                <a:ea typeface="+mn-ea"/>
                <a:cs typeface="Arial Narrow"/>
              </a:rPr>
              <a:t>+</a:t>
            </a:r>
            <a:r>
              <a:rPr kumimoji="0" sz="1200" b="1" i="0" u="none" strike="noStrike" kern="0" cap="none" spc="0" normalizeH="0" baseline="0" noProof="0" dirty="0">
                <a:ln>
                  <a:noFill/>
                </a:ln>
                <a:solidFill>
                  <a:srgbClr val="FFFFFF"/>
                </a:solidFill>
                <a:effectLst/>
                <a:uLnTx/>
                <a:uFillTx/>
                <a:latin typeface="Arial Narrow"/>
                <a:ea typeface="+mn-ea"/>
                <a:cs typeface="Arial Narrow"/>
              </a:rPr>
              <a:t> D</a:t>
            </a:r>
            <a:r>
              <a:rPr kumimoji="0" sz="1200" b="1" i="0" u="none" strike="noStrike" kern="0" cap="none" spc="-33" normalizeH="0" baseline="0" noProof="0" dirty="0">
                <a:ln>
                  <a:noFill/>
                </a:ln>
                <a:solidFill>
                  <a:srgbClr val="FFFFFF"/>
                </a:solidFill>
                <a:effectLst/>
                <a:uLnTx/>
                <a:uFillTx/>
                <a:latin typeface="Arial Narrow"/>
                <a:ea typeface="+mn-ea"/>
                <a:cs typeface="Arial Narrow"/>
              </a:rPr>
              <a:t> </a:t>
            </a:r>
            <a:r>
              <a:rPr kumimoji="0" sz="1200" b="1" i="0" u="none" strike="noStrike" kern="0" cap="none" spc="0" normalizeH="0" baseline="0" noProof="0" dirty="0">
                <a:ln>
                  <a:noFill/>
                </a:ln>
                <a:solidFill>
                  <a:srgbClr val="FFFFFF"/>
                </a:solidFill>
                <a:effectLst/>
                <a:uLnTx/>
                <a:uFillTx/>
                <a:latin typeface="Arial Narrow"/>
                <a:ea typeface="+mn-ea"/>
                <a:cs typeface="Arial Narrow"/>
              </a:rPr>
              <a:t>1120</a:t>
            </a:r>
            <a:r>
              <a:rPr kumimoji="0" sz="1200" b="1" i="0" u="none" strike="noStrike" kern="0" cap="none" spc="13" normalizeH="0" baseline="0" noProof="0" dirty="0">
                <a:ln>
                  <a:noFill/>
                </a:ln>
                <a:solidFill>
                  <a:srgbClr val="FFFFFF"/>
                </a:solidFill>
                <a:effectLst/>
                <a:uLnTx/>
                <a:uFillTx/>
                <a:latin typeface="Arial Narrow"/>
                <a:ea typeface="+mn-ea"/>
                <a:cs typeface="Arial Narrow"/>
              </a:rPr>
              <a:t> </a:t>
            </a:r>
            <a:r>
              <a:rPr kumimoji="0" sz="1200" b="1" i="0" u="none" strike="noStrike" kern="0" cap="none" spc="0" normalizeH="0" baseline="0" noProof="0" dirty="0">
                <a:ln>
                  <a:noFill/>
                </a:ln>
                <a:solidFill>
                  <a:srgbClr val="FFFFFF"/>
                </a:solidFill>
                <a:effectLst/>
                <a:uLnTx/>
                <a:uFillTx/>
                <a:latin typeface="Arial Narrow"/>
                <a:ea typeface="+mn-ea"/>
                <a:cs typeface="Arial Narrow"/>
              </a:rPr>
              <a:t>mg</a:t>
            </a:r>
            <a:r>
              <a:rPr kumimoji="0" sz="1200" b="1" i="0" u="none" strike="noStrike" kern="0" cap="none" spc="-27" normalizeH="0" baseline="0" noProof="0" dirty="0">
                <a:ln>
                  <a:noFill/>
                </a:ln>
                <a:solidFill>
                  <a:srgbClr val="FFFFFF"/>
                </a:solidFill>
                <a:effectLst/>
                <a:uLnTx/>
                <a:uFillTx/>
                <a:latin typeface="Arial Narrow"/>
                <a:ea typeface="+mn-ea"/>
                <a:cs typeface="Arial Narrow"/>
              </a:rPr>
              <a:t> </a:t>
            </a:r>
            <a:r>
              <a:rPr kumimoji="0" sz="1200" b="0" i="0" u="none" strike="noStrike" kern="0" cap="none" spc="-13" normalizeH="0" baseline="0" noProof="0" dirty="0">
                <a:ln>
                  <a:noFill/>
                </a:ln>
                <a:solidFill>
                  <a:srgbClr val="FFFFFF"/>
                </a:solidFill>
                <a:effectLst/>
                <a:uLnTx/>
                <a:uFillTx/>
                <a:latin typeface="Arial Narrow"/>
                <a:ea typeface="+mn-ea"/>
                <a:cs typeface="Arial Narrow"/>
              </a:rPr>
              <a:t>(N=30)</a:t>
            </a:r>
            <a:endParaRPr kumimoji="0" sz="1200" b="0" i="0" u="none" strike="noStrike" kern="0" cap="none" spc="0" normalizeH="0" baseline="0" noProof="0" dirty="0">
              <a:ln>
                <a:noFill/>
              </a:ln>
              <a:solidFill>
                <a:sysClr val="windowText" lastClr="000000"/>
              </a:solidFill>
              <a:effectLst/>
              <a:uLnTx/>
              <a:uFillTx/>
              <a:latin typeface="Arial Narrow"/>
              <a:ea typeface="+mn-ea"/>
              <a:cs typeface="Arial Narrow"/>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Narrow"/>
                <a:ea typeface="+mn-ea"/>
                <a:cs typeface="Arial Narrow"/>
              </a:rPr>
              <a:t>Q3W</a:t>
            </a:r>
            <a:r>
              <a:rPr kumimoji="0" sz="1200" b="0" i="0" u="none" strike="noStrike" kern="0" cap="none" spc="-27" normalizeH="0" baseline="0" noProof="0" dirty="0">
                <a:ln>
                  <a:noFill/>
                </a:ln>
                <a:solidFill>
                  <a:srgbClr val="FFFFFF"/>
                </a:solidFill>
                <a:effectLst/>
                <a:uLnTx/>
                <a:uFillTx/>
                <a:latin typeface="Arial Narrow"/>
                <a:ea typeface="+mn-ea"/>
                <a:cs typeface="Arial Narrow"/>
              </a:rPr>
              <a:t> </a:t>
            </a:r>
            <a:r>
              <a:rPr kumimoji="0" sz="1200" b="0" i="0" u="none" strike="noStrike" kern="0" cap="none" spc="0" normalizeH="0" baseline="0" noProof="0" dirty="0">
                <a:ln>
                  <a:noFill/>
                </a:ln>
                <a:solidFill>
                  <a:srgbClr val="FFFFFF"/>
                </a:solidFill>
                <a:effectLst/>
                <a:uLnTx/>
                <a:uFillTx/>
                <a:latin typeface="Arial Narrow"/>
                <a:ea typeface="+mn-ea"/>
                <a:cs typeface="Arial Narrow"/>
              </a:rPr>
              <a:t>until</a:t>
            </a:r>
            <a:r>
              <a:rPr kumimoji="0" sz="1200" b="0" i="0" u="none" strike="noStrike" kern="0" cap="none" spc="-20" normalizeH="0" baseline="0" noProof="0" dirty="0">
                <a:ln>
                  <a:noFill/>
                </a:ln>
                <a:solidFill>
                  <a:srgbClr val="FFFFFF"/>
                </a:solidFill>
                <a:effectLst/>
                <a:uLnTx/>
                <a:uFillTx/>
                <a:latin typeface="Arial Narrow"/>
                <a:ea typeface="+mn-ea"/>
                <a:cs typeface="Arial Narrow"/>
              </a:rPr>
              <a:t> </a:t>
            </a:r>
            <a:r>
              <a:rPr kumimoji="0" sz="1200" b="0" i="0" u="none" strike="noStrike" kern="0" cap="none" spc="-33" normalizeH="0" baseline="0" noProof="0" dirty="0">
                <a:ln>
                  <a:noFill/>
                </a:ln>
                <a:solidFill>
                  <a:srgbClr val="FFFFFF"/>
                </a:solidFill>
                <a:effectLst/>
                <a:uLnTx/>
                <a:uFillTx/>
                <a:latin typeface="Arial Narrow"/>
                <a:ea typeface="+mn-ea"/>
                <a:cs typeface="Arial Narrow"/>
              </a:rPr>
              <a:t>PD</a:t>
            </a:r>
            <a:endParaRPr kumimoji="0" sz="1200" b="0" i="0" u="none" strike="noStrike" kern="0" cap="none" spc="0" normalizeH="0" baseline="0" noProof="0" dirty="0">
              <a:ln>
                <a:noFill/>
              </a:ln>
              <a:solidFill>
                <a:sysClr val="windowText" lastClr="000000"/>
              </a:solidFill>
              <a:effectLst/>
              <a:uLnTx/>
              <a:uFillTx/>
              <a:latin typeface="Arial Narrow"/>
              <a:ea typeface="+mn-ea"/>
              <a:cs typeface="Arial Narrow"/>
            </a:endParaRPr>
          </a:p>
        </p:txBody>
      </p:sp>
      <p:sp>
        <p:nvSpPr>
          <p:cNvPr id="13" name="object 13"/>
          <p:cNvSpPr txBox="1"/>
          <p:nvPr/>
        </p:nvSpPr>
        <p:spPr>
          <a:xfrm>
            <a:off x="3952240" y="2600959"/>
            <a:ext cx="1731433" cy="3322275"/>
          </a:xfrm>
          <a:prstGeom prst="rect">
            <a:avLst/>
          </a:prstGeom>
          <a:solidFill>
            <a:srgbClr val="F1F1F1"/>
          </a:solidFill>
        </p:spPr>
        <p:txBody>
          <a:bodyPr vert="horz" wrap="square" lIns="0" tIns="38945" rIns="0" bIns="0" rtlCol="0">
            <a:spAutoFit/>
          </a:bodyPr>
          <a:lstStyle/>
          <a:p>
            <a:pPr marL="217588" marR="0" lvl="0" indent="-157476" algn="l" defTabSz="1219170" rtl="0" eaLnBrk="1" fontAlgn="auto" latinLnBrk="0" hangingPunct="1">
              <a:lnSpc>
                <a:spcPct val="100000"/>
              </a:lnSpc>
              <a:spcBef>
                <a:spcPts val="305"/>
              </a:spcBef>
              <a:spcAft>
                <a:spcPts val="0"/>
              </a:spcAft>
              <a:buClr>
                <a:srgbClr val="1E315F"/>
              </a:buClr>
              <a:buSzTx/>
              <a:buFont typeface="Arial Narrow"/>
              <a:buChar char="♦"/>
              <a:tabLst>
                <a:tab pos="217588" algn="l"/>
              </a:tabLst>
              <a:defRPr/>
            </a:pPr>
            <a:r>
              <a:rPr kumimoji="0" sz="1200" b="1" i="0" u="none" strike="noStrike" kern="0" cap="none" spc="0" normalizeH="0" baseline="0" noProof="0" dirty="0">
                <a:ln>
                  <a:noFill/>
                </a:ln>
                <a:solidFill>
                  <a:srgbClr val="246F76"/>
                </a:solidFill>
                <a:effectLst/>
                <a:uLnTx/>
                <a:uFillTx/>
                <a:latin typeface="Arial Narrow"/>
                <a:ea typeface="+mn-ea"/>
                <a:cs typeface="Arial Narrow"/>
              </a:rPr>
              <a:t>Females</a:t>
            </a:r>
            <a:r>
              <a:rPr kumimoji="0" sz="1200" b="1" i="0" u="none" strike="noStrike" kern="0" cap="none" spc="-40" normalizeH="0" baseline="0" noProof="0" dirty="0">
                <a:ln>
                  <a:noFill/>
                </a:ln>
                <a:solidFill>
                  <a:srgbClr val="246F76"/>
                </a:solidFill>
                <a:effectLst/>
                <a:uLnTx/>
                <a:uFillTx/>
                <a:latin typeface="Arial Narrow"/>
                <a:ea typeface="+mn-ea"/>
                <a:cs typeface="Arial Narrow"/>
              </a:rPr>
              <a:t> </a:t>
            </a:r>
            <a:r>
              <a:rPr kumimoji="0" sz="1200" b="1" i="0" u="none" strike="noStrike" kern="0" cap="none" spc="0" normalizeH="0" baseline="0" noProof="0" dirty="0">
                <a:ln>
                  <a:noFill/>
                </a:ln>
                <a:solidFill>
                  <a:srgbClr val="246F76"/>
                </a:solidFill>
                <a:effectLst/>
                <a:uLnTx/>
                <a:uFillTx/>
                <a:latin typeface="Arial Narrow"/>
                <a:ea typeface="+mn-ea"/>
                <a:cs typeface="Arial Narrow"/>
              </a:rPr>
              <a:t>aged</a:t>
            </a:r>
            <a:r>
              <a:rPr kumimoji="0" sz="1200" b="1" i="0" u="none" strike="noStrike" kern="0" cap="none" spc="-13" normalizeH="0" baseline="0" noProof="0" dirty="0">
                <a:ln>
                  <a:noFill/>
                </a:ln>
                <a:solidFill>
                  <a:srgbClr val="246F76"/>
                </a:solidFill>
                <a:effectLst/>
                <a:uLnTx/>
                <a:uFillTx/>
                <a:latin typeface="Arial Narrow"/>
                <a:ea typeface="+mn-ea"/>
                <a:cs typeface="Arial Narrow"/>
              </a:rPr>
              <a:t> </a:t>
            </a:r>
            <a:r>
              <a:rPr kumimoji="0" sz="1200" b="1" i="0" u="none" strike="noStrike" kern="0" cap="none" spc="0" normalizeH="0" baseline="0" noProof="0" dirty="0">
                <a:ln>
                  <a:noFill/>
                </a:ln>
                <a:solidFill>
                  <a:srgbClr val="246F76"/>
                </a:solidFill>
                <a:effectLst/>
                <a:uLnTx/>
                <a:uFillTx/>
                <a:latin typeface="Arial Narrow"/>
                <a:ea typeface="+mn-ea"/>
                <a:cs typeface="Arial Narrow"/>
              </a:rPr>
              <a:t>≥18</a:t>
            </a:r>
            <a:r>
              <a:rPr kumimoji="0" sz="1200" b="1" i="0" u="none" strike="noStrike" kern="0" cap="none" spc="-7" normalizeH="0" baseline="0" noProof="0" dirty="0">
                <a:ln>
                  <a:noFill/>
                </a:ln>
                <a:solidFill>
                  <a:srgbClr val="246F76"/>
                </a:solidFill>
                <a:effectLst/>
                <a:uLnTx/>
                <a:uFillTx/>
                <a:latin typeface="Arial Narrow"/>
                <a:ea typeface="+mn-ea"/>
                <a:cs typeface="Arial Narrow"/>
              </a:rPr>
              <a:t> </a:t>
            </a:r>
            <a:r>
              <a:rPr kumimoji="0" sz="1200" b="1" i="0" u="none" strike="noStrike" kern="0" cap="none" spc="-13" normalizeH="0" baseline="0" noProof="0" dirty="0">
                <a:ln>
                  <a:noFill/>
                </a:ln>
                <a:solidFill>
                  <a:srgbClr val="246F76"/>
                </a:solidFill>
                <a:effectLst/>
                <a:uLnTx/>
                <a:uFillTx/>
                <a:latin typeface="Arial Narrow"/>
                <a:ea typeface="+mn-ea"/>
                <a:cs typeface="Arial Narrow"/>
              </a:rPr>
              <a:t>years</a:t>
            </a:r>
            <a:endParaRPr kumimoji="0" sz="1200" b="0" i="0" u="none" strike="noStrike" kern="0" cap="none" spc="0" normalizeH="0" baseline="0" noProof="0" dirty="0">
              <a:ln>
                <a:noFill/>
              </a:ln>
              <a:solidFill>
                <a:sysClr val="windowText" lastClr="000000"/>
              </a:solidFill>
              <a:effectLst/>
              <a:uLnTx/>
              <a:uFillTx/>
              <a:latin typeface="Arial Narrow"/>
              <a:ea typeface="+mn-ea"/>
              <a:cs typeface="Arial Narrow"/>
            </a:endParaRPr>
          </a:p>
          <a:p>
            <a:pPr marL="217588" marR="0" lvl="0" indent="-157476" algn="l" defTabSz="1219170" rtl="0" eaLnBrk="1" fontAlgn="auto" latinLnBrk="0" hangingPunct="1">
              <a:lnSpc>
                <a:spcPct val="100000"/>
              </a:lnSpc>
              <a:spcBef>
                <a:spcPts val="540"/>
              </a:spcBef>
              <a:spcAft>
                <a:spcPts val="0"/>
              </a:spcAft>
              <a:buClr>
                <a:srgbClr val="1E315F"/>
              </a:buClr>
              <a:buSzTx/>
              <a:buFont typeface="Arial Narrow"/>
              <a:buChar char="♦"/>
              <a:tabLst>
                <a:tab pos="217588" algn="l"/>
              </a:tabLst>
              <a:defRPr/>
            </a:pPr>
            <a:r>
              <a:rPr kumimoji="0" sz="1200" b="1" i="0" u="none" strike="noStrike" kern="0" cap="none" spc="0" normalizeH="0" baseline="0" noProof="0" dirty="0">
                <a:ln>
                  <a:noFill/>
                </a:ln>
                <a:solidFill>
                  <a:srgbClr val="246F76"/>
                </a:solidFill>
                <a:effectLst/>
                <a:uLnTx/>
                <a:uFillTx/>
                <a:latin typeface="Arial Narrow"/>
                <a:ea typeface="+mn-ea"/>
                <a:cs typeface="Arial Narrow"/>
              </a:rPr>
              <a:t>Unresectable</a:t>
            </a:r>
            <a:r>
              <a:rPr kumimoji="0" sz="1200" b="1" i="0" u="none" strike="noStrike" kern="0" cap="none" spc="-27" normalizeH="0" baseline="0" noProof="0" dirty="0">
                <a:ln>
                  <a:noFill/>
                </a:ln>
                <a:solidFill>
                  <a:srgbClr val="246F76"/>
                </a:solidFill>
                <a:effectLst/>
                <a:uLnTx/>
                <a:uFillTx/>
                <a:latin typeface="Arial Narrow"/>
                <a:ea typeface="+mn-ea"/>
                <a:cs typeface="Arial Narrow"/>
              </a:rPr>
              <a:t> </a:t>
            </a:r>
            <a:r>
              <a:rPr kumimoji="0" sz="1200" b="1" i="0" u="none" strike="noStrike" kern="0" cap="none" spc="-13" normalizeH="0" baseline="0" noProof="0" dirty="0">
                <a:ln>
                  <a:noFill/>
                </a:ln>
                <a:solidFill>
                  <a:srgbClr val="246F76"/>
                </a:solidFill>
                <a:effectLst/>
                <a:uLnTx/>
                <a:uFillTx/>
                <a:latin typeface="Arial Narrow"/>
                <a:ea typeface="+mn-ea"/>
                <a:cs typeface="Arial Narrow"/>
              </a:rPr>
              <a:t>a/mTNBC</a:t>
            </a:r>
            <a:endParaRPr kumimoji="0" sz="1200" b="0" i="0" u="none" strike="noStrike" kern="0" cap="none" spc="0" normalizeH="0" baseline="0" noProof="0" dirty="0">
              <a:ln>
                <a:noFill/>
              </a:ln>
              <a:solidFill>
                <a:sysClr val="windowText" lastClr="000000"/>
              </a:solidFill>
              <a:effectLst/>
              <a:uLnTx/>
              <a:uFillTx/>
              <a:latin typeface="Arial Narrow"/>
              <a:ea typeface="+mn-ea"/>
              <a:cs typeface="Arial Narrow"/>
            </a:endParaRPr>
          </a:p>
          <a:p>
            <a:pPr marL="216741" marR="210815" lvl="0" indent="-157476" algn="l" defTabSz="1219170" rtl="0" eaLnBrk="1" fontAlgn="auto" latinLnBrk="0" hangingPunct="1">
              <a:lnSpc>
                <a:spcPct val="100000"/>
              </a:lnSpc>
              <a:spcBef>
                <a:spcPts val="533"/>
              </a:spcBef>
              <a:spcAft>
                <a:spcPts val="0"/>
              </a:spcAft>
              <a:buClr>
                <a:srgbClr val="1E315F"/>
              </a:buClr>
              <a:buSzTx/>
              <a:buFont typeface="Arial Narrow"/>
              <a:buChar char="♦"/>
              <a:tabLst>
                <a:tab pos="218435" algn="l"/>
              </a:tabLst>
              <a:defRPr/>
            </a:pPr>
            <a:r>
              <a:rPr kumimoji="0" sz="1200" b="1" i="0" u="none" strike="noStrike" kern="0" cap="none" spc="0" normalizeH="0" baseline="0" noProof="0" dirty="0">
                <a:ln>
                  <a:noFill/>
                </a:ln>
                <a:solidFill>
                  <a:srgbClr val="246F76"/>
                </a:solidFill>
                <a:effectLst/>
                <a:uLnTx/>
                <a:uFillTx/>
                <a:latin typeface="Arial Narrow"/>
                <a:ea typeface="+mn-ea"/>
                <a:cs typeface="Arial Narrow"/>
              </a:rPr>
              <a:t>No</a:t>
            </a:r>
            <a:r>
              <a:rPr kumimoji="0" sz="1200" b="1" i="0" u="none" strike="noStrike" kern="0" cap="none" spc="-20" normalizeH="0" baseline="0" noProof="0" dirty="0">
                <a:ln>
                  <a:noFill/>
                </a:ln>
                <a:solidFill>
                  <a:srgbClr val="246F76"/>
                </a:solidFill>
                <a:effectLst/>
                <a:uLnTx/>
                <a:uFillTx/>
                <a:latin typeface="Arial Narrow"/>
                <a:ea typeface="+mn-ea"/>
                <a:cs typeface="Arial Narrow"/>
              </a:rPr>
              <a:t> </a:t>
            </a:r>
            <a:r>
              <a:rPr kumimoji="0" sz="1200" b="1" i="0" u="none" strike="noStrike" kern="0" cap="none" spc="0" normalizeH="0" baseline="0" noProof="0" dirty="0">
                <a:ln>
                  <a:noFill/>
                </a:ln>
                <a:solidFill>
                  <a:srgbClr val="246F76"/>
                </a:solidFill>
                <a:effectLst/>
                <a:uLnTx/>
                <a:uFillTx/>
                <a:latin typeface="Arial Narrow"/>
                <a:ea typeface="+mn-ea"/>
                <a:cs typeface="Arial Narrow"/>
              </a:rPr>
              <a:t>prior</a:t>
            </a:r>
            <a:r>
              <a:rPr kumimoji="0" sz="1200" b="1" i="0" u="none" strike="noStrike" kern="0" cap="none" spc="-40" normalizeH="0" baseline="0" noProof="0" dirty="0">
                <a:ln>
                  <a:noFill/>
                </a:ln>
                <a:solidFill>
                  <a:srgbClr val="246F76"/>
                </a:solidFill>
                <a:effectLst/>
                <a:uLnTx/>
                <a:uFillTx/>
                <a:latin typeface="Arial Narrow"/>
                <a:ea typeface="+mn-ea"/>
                <a:cs typeface="Arial Narrow"/>
              </a:rPr>
              <a:t> </a:t>
            </a:r>
            <a:r>
              <a:rPr kumimoji="0" sz="1200" b="1" i="0" u="none" strike="noStrike" kern="0" cap="none" spc="0" normalizeH="0" baseline="0" noProof="0" dirty="0">
                <a:ln>
                  <a:noFill/>
                </a:ln>
                <a:solidFill>
                  <a:srgbClr val="246F76"/>
                </a:solidFill>
                <a:effectLst/>
                <a:uLnTx/>
                <a:uFillTx/>
                <a:latin typeface="Arial Narrow"/>
                <a:ea typeface="+mn-ea"/>
                <a:cs typeface="Arial Narrow"/>
              </a:rPr>
              <a:t>treatment</a:t>
            </a:r>
            <a:r>
              <a:rPr kumimoji="0" sz="1200" b="1" i="0" u="none" strike="noStrike" kern="0" cap="none" spc="7" normalizeH="0" baseline="0" noProof="0" dirty="0">
                <a:ln>
                  <a:noFill/>
                </a:ln>
                <a:solidFill>
                  <a:srgbClr val="246F76"/>
                </a:solidFill>
                <a:effectLst/>
                <a:uLnTx/>
                <a:uFillTx/>
                <a:latin typeface="Arial Narrow"/>
                <a:ea typeface="+mn-ea"/>
                <a:cs typeface="Arial Narrow"/>
              </a:rPr>
              <a:t> </a:t>
            </a:r>
            <a:r>
              <a:rPr kumimoji="0" sz="1200" b="1" i="0" u="none" strike="noStrike" kern="0" cap="none" spc="-33" normalizeH="0" baseline="0" noProof="0" dirty="0">
                <a:ln>
                  <a:noFill/>
                </a:ln>
                <a:solidFill>
                  <a:srgbClr val="246F76"/>
                </a:solidFill>
                <a:effectLst/>
                <a:uLnTx/>
                <a:uFillTx/>
                <a:latin typeface="Arial Narrow"/>
                <a:ea typeface="+mn-ea"/>
                <a:cs typeface="Arial Narrow"/>
              </a:rPr>
              <a:t>for</a:t>
            </a:r>
            <a:r>
              <a:rPr kumimoji="0" sz="1200" b="1" i="0" u="none" strike="noStrike" kern="0" cap="none" spc="0" normalizeH="0" baseline="0" noProof="0" dirty="0">
                <a:ln>
                  <a:noFill/>
                </a:ln>
                <a:solidFill>
                  <a:srgbClr val="246F76"/>
                </a:solidFill>
                <a:effectLst/>
                <a:uLnTx/>
                <a:uFillTx/>
                <a:latin typeface="Arial Narrow"/>
                <a:ea typeface="+mn-ea"/>
                <a:cs typeface="Arial Narrow"/>
              </a:rPr>
              <a:t> 	Stage</a:t>
            </a:r>
            <a:r>
              <a:rPr kumimoji="0" sz="1200" b="1" i="0" u="none" strike="noStrike" kern="0" cap="none" spc="-40" normalizeH="0" baseline="0" noProof="0" dirty="0">
                <a:ln>
                  <a:noFill/>
                </a:ln>
                <a:solidFill>
                  <a:srgbClr val="246F76"/>
                </a:solidFill>
                <a:effectLst/>
                <a:uLnTx/>
                <a:uFillTx/>
                <a:latin typeface="Arial Narrow"/>
                <a:ea typeface="+mn-ea"/>
                <a:cs typeface="Arial Narrow"/>
              </a:rPr>
              <a:t> </a:t>
            </a:r>
            <a:r>
              <a:rPr kumimoji="0" sz="1200" b="1" i="0" u="none" strike="noStrike" kern="0" cap="none" spc="0" normalizeH="0" baseline="0" noProof="0" dirty="0">
                <a:ln>
                  <a:noFill/>
                </a:ln>
                <a:solidFill>
                  <a:srgbClr val="246F76"/>
                </a:solidFill>
                <a:effectLst/>
                <a:uLnTx/>
                <a:uFillTx/>
                <a:latin typeface="Arial Narrow"/>
                <a:ea typeface="+mn-ea"/>
                <a:cs typeface="Arial Narrow"/>
              </a:rPr>
              <a:t>IV</a:t>
            </a:r>
            <a:r>
              <a:rPr kumimoji="0" sz="1200" b="1" i="0" u="none" strike="noStrike" kern="0" cap="none" spc="-27" normalizeH="0" baseline="0" noProof="0" dirty="0">
                <a:ln>
                  <a:noFill/>
                </a:ln>
                <a:solidFill>
                  <a:srgbClr val="246F76"/>
                </a:solidFill>
                <a:effectLst/>
                <a:uLnTx/>
                <a:uFillTx/>
                <a:latin typeface="Arial Narrow"/>
                <a:ea typeface="+mn-ea"/>
                <a:cs typeface="Arial Narrow"/>
              </a:rPr>
              <a:t> TNBC</a:t>
            </a:r>
            <a:endParaRPr kumimoji="0" sz="1200" b="0" i="0" u="none" strike="noStrike" kern="0" cap="none" spc="0" normalizeH="0" baseline="0" noProof="0" dirty="0">
              <a:ln>
                <a:noFill/>
              </a:ln>
              <a:solidFill>
                <a:sysClr val="windowText" lastClr="000000"/>
              </a:solidFill>
              <a:effectLst/>
              <a:uLnTx/>
              <a:uFillTx/>
              <a:latin typeface="Arial Narrow"/>
              <a:ea typeface="+mn-ea"/>
              <a:cs typeface="Arial Narrow"/>
            </a:endParaRPr>
          </a:p>
          <a:p>
            <a:pPr marL="217588" marR="0" lvl="0" indent="-157476" algn="l" defTabSz="1219170" rtl="0" eaLnBrk="1" fontAlgn="auto" latinLnBrk="0" hangingPunct="1">
              <a:lnSpc>
                <a:spcPct val="100000"/>
              </a:lnSpc>
              <a:spcBef>
                <a:spcPts val="527"/>
              </a:spcBef>
              <a:spcAft>
                <a:spcPts val="0"/>
              </a:spcAft>
              <a:buClr>
                <a:srgbClr val="1E315F"/>
              </a:buClr>
              <a:buSzTx/>
              <a:buFont typeface="Arial Narrow"/>
              <a:buChar char="♦"/>
              <a:tabLst>
                <a:tab pos="217588" algn="l"/>
              </a:tabLst>
              <a:defRPr/>
            </a:pPr>
            <a:r>
              <a:rPr kumimoji="0" sz="1200" b="1" i="0" u="none" strike="noStrike" kern="0" cap="none" spc="0" normalizeH="0" baseline="0" noProof="0" dirty="0">
                <a:ln>
                  <a:noFill/>
                </a:ln>
                <a:solidFill>
                  <a:srgbClr val="246F76"/>
                </a:solidFill>
                <a:effectLst/>
                <a:uLnTx/>
                <a:uFillTx/>
                <a:latin typeface="Arial Narrow"/>
                <a:ea typeface="+mn-ea"/>
                <a:cs typeface="Arial Narrow"/>
              </a:rPr>
              <a:t>≥12</a:t>
            </a:r>
            <a:r>
              <a:rPr kumimoji="0" sz="1200" b="1" i="0" u="none" strike="noStrike" kern="0" cap="none" spc="-20" normalizeH="0" baseline="0" noProof="0" dirty="0">
                <a:ln>
                  <a:noFill/>
                </a:ln>
                <a:solidFill>
                  <a:srgbClr val="246F76"/>
                </a:solidFill>
                <a:effectLst/>
                <a:uLnTx/>
                <a:uFillTx/>
                <a:latin typeface="Arial Narrow"/>
                <a:ea typeface="+mn-ea"/>
                <a:cs typeface="Arial Narrow"/>
              </a:rPr>
              <a:t> </a:t>
            </a:r>
            <a:r>
              <a:rPr kumimoji="0" sz="1200" b="1" i="0" u="none" strike="noStrike" kern="0" cap="none" spc="0" normalizeH="0" baseline="0" noProof="0" dirty="0">
                <a:ln>
                  <a:noFill/>
                </a:ln>
                <a:solidFill>
                  <a:srgbClr val="246F76"/>
                </a:solidFill>
                <a:effectLst/>
                <a:uLnTx/>
                <a:uFillTx/>
                <a:latin typeface="Arial Narrow"/>
                <a:ea typeface="+mn-ea"/>
                <a:cs typeface="Arial Narrow"/>
              </a:rPr>
              <a:t>months</a:t>
            </a:r>
            <a:r>
              <a:rPr kumimoji="0" sz="1200" b="1" i="0" u="none" strike="noStrike" kern="0" cap="none" spc="-27" normalizeH="0" baseline="0" noProof="0" dirty="0">
                <a:ln>
                  <a:noFill/>
                </a:ln>
                <a:solidFill>
                  <a:srgbClr val="246F76"/>
                </a:solidFill>
                <a:effectLst/>
                <a:uLnTx/>
                <a:uFillTx/>
                <a:latin typeface="Arial Narrow"/>
                <a:ea typeface="+mn-ea"/>
                <a:cs typeface="Arial Narrow"/>
              </a:rPr>
              <a:t> </a:t>
            </a:r>
            <a:r>
              <a:rPr kumimoji="0" sz="1200" b="1" i="0" u="none" strike="noStrike" kern="0" cap="none" spc="0" normalizeH="0" baseline="0" noProof="0" dirty="0">
                <a:ln>
                  <a:noFill/>
                </a:ln>
                <a:solidFill>
                  <a:srgbClr val="246F76"/>
                </a:solidFill>
                <a:effectLst/>
                <a:uLnTx/>
                <a:uFillTx/>
                <a:latin typeface="Arial Narrow"/>
                <a:ea typeface="+mn-ea"/>
                <a:cs typeface="Arial Narrow"/>
              </a:rPr>
              <a:t>since</a:t>
            </a:r>
            <a:r>
              <a:rPr kumimoji="0" sz="1200" b="1" i="0" u="none" strike="noStrike" kern="0" cap="none" spc="-13" normalizeH="0" baseline="0" noProof="0" dirty="0">
                <a:ln>
                  <a:noFill/>
                </a:ln>
                <a:solidFill>
                  <a:srgbClr val="246F76"/>
                </a:solidFill>
                <a:effectLst/>
                <a:uLnTx/>
                <a:uFillTx/>
                <a:latin typeface="Arial Narrow"/>
                <a:ea typeface="+mn-ea"/>
                <a:cs typeface="Arial Narrow"/>
              </a:rPr>
              <a:t> </a:t>
            </a:r>
            <a:r>
              <a:rPr kumimoji="0" sz="1200" b="1" i="0" u="none" strike="noStrike" kern="0" cap="none" spc="-27" normalizeH="0" baseline="0" noProof="0" dirty="0">
                <a:ln>
                  <a:noFill/>
                </a:ln>
                <a:solidFill>
                  <a:srgbClr val="246F76"/>
                </a:solidFill>
                <a:effectLst/>
                <a:uLnTx/>
                <a:uFillTx/>
                <a:latin typeface="Arial Narrow"/>
                <a:ea typeface="+mn-ea"/>
                <a:cs typeface="Arial Narrow"/>
              </a:rPr>
              <a:t>prior</a:t>
            </a:r>
            <a:endParaRPr kumimoji="0" sz="1200" b="0" i="0" u="none" strike="noStrike" kern="0" cap="none" spc="0" normalizeH="0" baseline="0" noProof="0" dirty="0">
              <a:ln>
                <a:noFill/>
              </a:ln>
              <a:solidFill>
                <a:sysClr val="windowText" lastClr="000000"/>
              </a:solidFill>
              <a:effectLst/>
              <a:uLnTx/>
              <a:uFillTx/>
              <a:latin typeface="Arial Narrow"/>
              <a:ea typeface="+mn-ea"/>
              <a:cs typeface="Arial Narrow"/>
            </a:endParaRPr>
          </a:p>
          <a:p>
            <a:pPr marL="218435" marR="0" lvl="0" indent="0" algn="l" defTabSz="1219170" rtl="0" eaLnBrk="1" fontAlgn="auto" latinLnBrk="0" hangingPunct="1">
              <a:lnSpc>
                <a:spcPct val="100000"/>
              </a:lnSpc>
              <a:spcBef>
                <a:spcPts val="0"/>
              </a:spcBef>
              <a:spcAft>
                <a:spcPts val="0"/>
              </a:spcAft>
              <a:buClrTx/>
              <a:buSzTx/>
              <a:buFontTx/>
              <a:buNone/>
              <a:tabLst/>
              <a:defRPr/>
            </a:pPr>
            <a:r>
              <a:rPr kumimoji="0" sz="1200" b="1" i="0" u="none" strike="noStrike" kern="0" cap="none" spc="0" normalizeH="0" baseline="0" noProof="0" dirty="0">
                <a:ln>
                  <a:noFill/>
                </a:ln>
                <a:solidFill>
                  <a:srgbClr val="246F76"/>
                </a:solidFill>
                <a:effectLst/>
                <a:uLnTx/>
                <a:uFillTx/>
                <a:latin typeface="Arial Narrow"/>
                <a:ea typeface="+mn-ea"/>
                <a:cs typeface="Arial Narrow"/>
              </a:rPr>
              <a:t>taxane</a:t>
            </a:r>
            <a:r>
              <a:rPr kumimoji="0" sz="1200" b="1" i="0" u="none" strike="noStrike" kern="0" cap="none" spc="-33" normalizeH="0" baseline="0" noProof="0" dirty="0">
                <a:ln>
                  <a:noFill/>
                </a:ln>
                <a:solidFill>
                  <a:srgbClr val="246F76"/>
                </a:solidFill>
                <a:effectLst/>
                <a:uLnTx/>
                <a:uFillTx/>
                <a:latin typeface="Arial Narrow"/>
                <a:ea typeface="+mn-ea"/>
                <a:cs typeface="Arial Narrow"/>
              </a:rPr>
              <a:t> </a:t>
            </a:r>
            <a:r>
              <a:rPr kumimoji="0" sz="1200" b="1" i="0" u="none" strike="noStrike" kern="0" cap="none" spc="-13" normalizeH="0" baseline="0" noProof="0" dirty="0">
                <a:ln>
                  <a:noFill/>
                </a:ln>
                <a:solidFill>
                  <a:srgbClr val="246F76"/>
                </a:solidFill>
                <a:effectLst/>
                <a:uLnTx/>
                <a:uFillTx/>
                <a:latin typeface="Arial Narrow"/>
                <a:ea typeface="+mn-ea"/>
                <a:cs typeface="Arial Narrow"/>
              </a:rPr>
              <a:t>therapy</a:t>
            </a:r>
            <a:endParaRPr kumimoji="0" sz="1200" b="0" i="0" u="none" strike="noStrike" kern="0" cap="none" spc="0" normalizeH="0" baseline="0" noProof="0" dirty="0">
              <a:ln>
                <a:noFill/>
              </a:ln>
              <a:solidFill>
                <a:sysClr val="windowText" lastClr="000000"/>
              </a:solidFill>
              <a:effectLst/>
              <a:uLnTx/>
              <a:uFillTx/>
              <a:latin typeface="Arial Narrow"/>
              <a:ea typeface="+mn-ea"/>
              <a:cs typeface="Arial Narrow"/>
            </a:endParaRPr>
          </a:p>
          <a:p>
            <a:pPr marL="217588" marR="0" lvl="0" indent="-157476" algn="l" defTabSz="1219170" rtl="0" eaLnBrk="1" fontAlgn="auto" latinLnBrk="0" hangingPunct="1">
              <a:lnSpc>
                <a:spcPct val="100000"/>
              </a:lnSpc>
              <a:spcBef>
                <a:spcPts val="540"/>
              </a:spcBef>
              <a:spcAft>
                <a:spcPts val="0"/>
              </a:spcAft>
              <a:buClr>
                <a:srgbClr val="1E315F"/>
              </a:buClr>
              <a:buSzTx/>
              <a:buFont typeface="Arial Narrow"/>
              <a:buChar char="♦"/>
              <a:tabLst>
                <a:tab pos="217588" algn="l"/>
              </a:tabLst>
              <a:defRPr/>
            </a:pPr>
            <a:r>
              <a:rPr kumimoji="0" sz="1200" b="1" i="0" u="none" strike="noStrike" kern="0" cap="none" spc="0" normalizeH="0" baseline="0" noProof="0" dirty="0">
                <a:ln>
                  <a:noFill/>
                </a:ln>
                <a:solidFill>
                  <a:srgbClr val="246F76"/>
                </a:solidFill>
                <a:effectLst/>
                <a:uLnTx/>
                <a:uFillTx/>
                <a:latin typeface="Arial Narrow"/>
                <a:ea typeface="+mn-ea"/>
                <a:cs typeface="Arial Narrow"/>
              </a:rPr>
              <a:t>ECOG PS</a:t>
            </a:r>
            <a:r>
              <a:rPr kumimoji="0" sz="1200" b="1" i="0" u="none" strike="noStrike" kern="0" cap="none" spc="-20" normalizeH="0" baseline="0" noProof="0" dirty="0">
                <a:ln>
                  <a:noFill/>
                </a:ln>
                <a:solidFill>
                  <a:srgbClr val="246F76"/>
                </a:solidFill>
                <a:effectLst/>
                <a:uLnTx/>
                <a:uFillTx/>
                <a:latin typeface="Arial Narrow"/>
                <a:ea typeface="+mn-ea"/>
                <a:cs typeface="Arial Narrow"/>
              </a:rPr>
              <a:t> </a:t>
            </a:r>
            <a:r>
              <a:rPr kumimoji="0" sz="1200" b="1" i="0" u="none" strike="noStrike" kern="0" cap="none" spc="-13" normalizeH="0" baseline="0" noProof="0" dirty="0">
                <a:ln>
                  <a:noFill/>
                </a:ln>
                <a:solidFill>
                  <a:srgbClr val="246F76"/>
                </a:solidFill>
                <a:effectLst/>
                <a:uLnTx/>
                <a:uFillTx/>
                <a:latin typeface="Arial Narrow"/>
                <a:ea typeface="+mn-ea"/>
                <a:cs typeface="Arial Narrow"/>
              </a:rPr>
              <a:t>0-</a:t>
            </a:r>
            <a:r>
              <a:rPr kumimoji="0" sz="1200" b="1" i="0" u="none" strike="noStrike" kern="0" cap="none" spc="-67" normalizeH="0" baseline="0" noProof="0" dirty="0">
                <a:ln>
                  <a:noFill/>
                </a:ln>
                <a:solidFill>
                  <a:srgbClr val="246F76"/>
                </a:solidFill>
                <a:effectLst/>
                <a:uLnTx/>
                <a:uFillTx/>
                <a:latin typeface="Arial Narrow"/>
                <a:ea typeface="+mn-ea"/>
                <a:cs typeface="Arial Narrow"/>
              </a:rPr>
              <a:t>1</a:t>
            </a:r>
            <a:endParaRPr kumimoji="0" sz="1200" b="0" i="0" u="none" strike="noStrike" kern="0" cap="none" spc="0" normalizeH="0" baseline="0" noProof="0" dirty="0">
              <a:ln>
                <a:noFill/>
              </a:ln>
              <a:solidFill>
                <a:sysClr val="windowText" lastClr="000000"/>
              </a:solidFill>
              <a:effectLst/>
              <a:uLnTx/>
              <a:uFillTx/>
              <a:latin typeface="Arial Narrow"/>
              <a:ea typeface="+mn-ea"/>
              <a:cs typeface="Arial Narrow"/>
            </a:endParaRPr>
          </a:p>
          <a:p>
            <a:pPr marL="216741" marR="547780" lvl="0" indent="-157476" algn="l" defTabSz="1219170" rtl="0" eaLnBrk="1" fontAlgn="auto" latinLnBrk="0" hangingPunct="1">
              <a:lnSpc>
                <a:spcPct val="100000"/>
              </a:lnSpc>
              <a:spcBef>
                <a:spcPts val="533"/>
              </a:spcBef>
              <a:spcAft>
                <a:spcPts val="0"/>
              </a:spcAft>
              <a:buClr>
                <a:srgbClr val="1E315F"/>
              </a:buClr>
              <a:buSzTx/>
              <a:buFont typeface="Arial Narrow"/>
              <a:buChar char="♦"/>
              <a:tabLst>
                <a:tab pos="218435" algn="l"/>
              </a:tabLst>
              <a:defRPr/>
            </a:pPr>
            <a:r>
              <a:rPr kumimoji="0" sz="1200" b="1" i="0" u="none" strike="noStrike" kern="0" cap="none" spc="0" normalizeH="0" baseline="0" noProof="0" dirty="0">
                <a:ln>
                  <a:noFill/>
                </a:ln>
                <a:solidFill>
                  <a:srgbClr val="246F76"/>
                </a:solidFill>
                <a:effectLst/>
                <a:uLnTx/>
                <a:uFillTx/>
                <a:latin typeface="Arial Narrow"/>
                <a:ea typeface="+mn-ea"/>
                <a:cs typeface="Arial Narrow"/>
              </a:rPr>
              <a:t>Adequate</a:t>
            </a:r>
            <a:r>
              <a:rPr kumimoji="0" sz="1200" b="1" i="0" u="none" strike="noStrike" kern="0" cap="none" spc="-20" normalizeH="0" baseline="0" noProof="0" dirty="0">
                <a:ln>
                  <a:noFill/>
                </a:ln>
                <a:solidFill>
                  <a:srgbClr val="246F76"/>
                </a:solidFill>
                <a:effectLst/>
                <a:uLnTx/>
                <a:uFillTx/>
                <a:latin typeface="Arial Narrow"/>
                <a:ea typeface="+mn-ea"/>
                <a:cs typeface="Arial Narrow"/>
              </a:rPr>
              <a:t> </a:t>
            </a:r>
            <a:r>
              <a:rPr kumimoji="0" sz="1200" b="1" i="0" u="none" strike="noStrike" kern="0" cap="none" spc="-13" normalizeH="0" baseline="0" noProof="0" dirty="0">
                <a:ln>
                  <a:noFill/>
                </a:ln>
                <a:solidFill>
                  <a:srgbClr val="246F76"/>
                </a:solidFill>
                <a:effectLst/>
                <a:uLnTx/>
                <a:uFillTx/>
                <a:latin typeface="Arial Narrow"/>
                <a:ea typeface="+mn-ea"/>
                <a:cs typeface="Arial Narrow"/>
              </a:rPr>
              <a:t>organ</a:t>
            </a:r>
            <a:r>
              <a:rPr kumimoji="0" sz="1200" b="1" i="0" u="none" strike="noStrike" kern="0" cap="none" spc="667" normalizeH="0" baseline="0" noProof="0" dirty="0">
                <a:ln>
                  <a:noFill/>
                </a:ln>
                <a:solidFill>
                  <a:srgbClr val="246F76"/>
                </a:solidFill>
                <a:effectLst/>
                <a:uLnTx/>
                <a:uFillTx/>
                <a:latin typeface="Arial Narrow"/>
                <a:ea typeface="+mn-ea"/>
                <a:cs typeface="Arial Narrow"/>
              </a:rPr>
              <a:t> 	</a:t>
            </a:r>
            <a:r>
              <a:rPr kumimoji="0" sz="1200" b="1" i="0" u="none" strike="noStrike" kern="0" cap="none" spc="-13" normalizeH="0" baseline="0" noProof="0" dirty="0">
                <a:ln>
                  <a:noFill/>
                </a:ln>
                <a:solidFill>
                  <a:srgbClr val="246F76"/>
                </a:solidFill>
                <a:effectLst/>
                <a:uLnTx/>
                <a:uFillTx/>
                <a:latin typeface="Arial Narrow"/>
                <a:ea typeface="+mn-ea"/>
                <a:cs typeface="Arial Narrow"/>
              </a:rPr>
              <a:t>function</a:t>
            </a:r>
            <a:endParaRPr kumimoji="0" sz="1200" b="0" i="0" u="none" strike="noStrike" kern="0" cap="none" spc="0" normalizeH="0" baseline="0" noProof="0" dirty="0">
              <a:ln>
                <a:noFill/>
              </a:ln>
              <a:solidFill>
                <a:sysClr val="windowText" lastClr="000000"/>
              </a:solidFill>
              <a:effectLst/>
              <a:uLnTx/>
              <a:uFillTx/>
              <a:latin typeface="Arial Narrow"/>
              <a:ea typeface="+mn-ea"/>
              <a:cs typeface="Arial Narrow"/>
            </a:endParaRPr>
          </a:p>
          <a:p>
            <a:pPr marL="216741" marR="93131" lvl="0" indent="-157476" algn="l" defTabSz="1219170" rtl="0" eaLnBrk="1" fontAlgn="auto" latinLnBrk="0" hangingPunct="1">
              <a:lnSpc>
                <a:spcPct val="100000"/>
              </a:lnSpc>
              <a:spcBef>
                <a:spcPts val="527"/>
              </a:spcBef>
              <a:spcAft>
                <a:spcPts val="0"/>
              </a:spcAft>
              <a:buClr>
                <a:srgbClr val="1E315F"/>
              </a:buClr>
              <a:buSzTx/>
              <a:buFont typeface="Arial Narrow"/>
              <a:buChar char="♦"/>
              <a:tabLst>
                <a:tab pos="218435" algn="l"/>
              </a:tabLst>
              <a:defRPr/>
            </a:pPr>
            <a:r>
              <a:rPr kumimoji="0" sz="1200" b="1" i="0" u="none" strike="noStrike" kern="0" cap="none" spc="0" normalizeH="0" baseline="0" noProof="0" dirty="0">
                <a:ln>
                  <a:noFill/>
                </a:ln>
                <a:solidFill>
                  <a:srgbClr val="246F76"/>
                </a:solidFill>
                <a:effectLst/>
                <a:uLnTx/>
                <a:uFillTx/>
                <a:latin typeface="Arial Narrow"/>
                <a:ea typeface="+mn-ea"/>
                <a:cs typeface="Arial Narrow"/>
              </a:rPr>
              <a:t>Measurable</a:t>
            </a:r>
            <a:r>
              <a:rPr kumimoji="0" sz="1200" b="1" i="0" u="none" strike="noStrike" kern="0" cap="none" spc="-33" normalizeH="0" baseline="0" noProof="0" dirty="0">
                <a:ln>
                  <a:noFill/>
                </a:ln>
                <a:solidFill>
                  <a:srgbClr val="246F76"/>
                </a:solidFill>
                <a:effectLst/>
                <a:uLnTx/>
                <a:uFillTx/>
                <a:latin typeface="Arial Narrow"/>
                <a:ea typeface="+mn-ea"/>
                <a:cs typeface="Arial Narrow"/>
              </a:rPr>
              <a:t> </a:t>
            </a:r>
            <a:r>
              <a:rPr kumimoji="0" sz="1200" b="1" i="0" u="none" strike="noStrike" kern="0" cap="none" spc="0" normalizeH="0" baseline="0" noProof="0" dirty="0">
                <a:ln>
                  <a:noFill/>
                </a:ln>
                <a:solidFill>
                  <a:srgbClr val="246F76"/>
                </a:solidFill>
                <a:effectLst/>
                <a:uLnTx/>
                <a:uFillTx/>
                <a:latin typeface="Arial Narrow"/>
                <a:ea typeface="+mn-ea"/>
                <a:cs typeface="Arial Narrow"/>
              </a:rPr>
              <a:t>disease</a:t>
            </a:r>
            <a:r>
              <a:rPr kumimoji="0" sz="1200" b="1" i="0" u="none" strike="noStrike" kern="0" cap="none" spc="-20" normalizeH="0" baseline="0" noProof="0" dirty="0">
                <a:ln>
                  <a:noFill/>
                </a:ln>
                <a:solidFill>
                  <a:srgbClr val="246F76"/>
                </a:solidFill>
                <a:effectLst/>
                <a:uLnTx/>
                <a:uFillTx/>
                <a:latin typeface="Arial Narrow"/>
                <a:ea typeface="+mn-ea"/>
                <a:cs typeface="Arial Narrow"/>
              </a:rPr>
              <a:t> </a:t>
            </a:r>
            <a:r>
              <a:rPr kumimoji="0" sz="1200" b="1" i="0" u="none" strike="noStrike" kern="0" cap="none" spc="-33" normalizeH="0" baseline="0" noProof="0" dirty="0">
                <a:ln>
                  <a:noFill/>
                </a:ln>
                <a:solidFill>
                  <a:srgbClr val="246F76"/>
                </a:solidFill>
                <a:effectLst/>
                <a:uLnTx/>
                <a:uFillTx/>
                <a:latin typeface="Arial Narrow"/>
                <a:ea typeface="+mn-ea"/>
                <a:cs typeface="Arial Narrow"/>
              </a:rPr>
              <a:t>per</a:t>
            </a:r>
            <a:r>
              <a:rPr kumimoji="0" sz="1200" b="1" i="0" u="none" strike="noStrike" kern="0" cap="none" spc="0" normalizeH="0" baseline="0" noProof="0" dirty="0">
                <a:ln>
                  <a:noFill/>
                </a:ln>
                <a:solidFill>
                  <a:srgbClr val="246F76"/>
                </a:solidFill>
                <a:effectLst/>
                <a:uLnTx/>
                <a:uFillTx/>
                <a:latin typeface="Arial Narrow"/>
                <a:ea typeface="+mn-ea"/>
                <a:cs typeface="Arial Narrow"/>
              </a:rPr>
              <a:t> 	RECIST</a:t>
            </a:r>
            <a:r>
              <a:rPr kumimoji="0" sz="1200" b="1" i="0" u="none" strike="noStrike" kern="0" cap="none" spc="-47" normalizeH="0" baseline="0" noProof="0" dirty="0">
                <a:ln>
                  <a:noFill/>
                </a:ln>
                <a:solidFill>
                  <a:srgbClr val="246F76"/>
                </a:solidFill>
                <a:effectLst/>
                <a:uLnTx/>
                <a:uFillTx/>
                <a:latin typeface="Arial Narrow"/>
                <a:ea typeface="+mn-ea"/>
                <a:cs typeface="Arial Narrow"/>
              </a:rPr>
              <a:t> </a:t>
            </a:r>
            <a:r>
              <a:rPr kumimoji="0" sz="1200" b="1" i="0" u="none" strike="noStrike" kern="0" cap="none" spc="-27" normalizeH="0" baseline="0" noProof="0" dirty="0">
                <a:ln>
                  <a:noFill/>
                </a:ln>
                <a:solidFill>
                  <a:srgbClr val="246F76"/>
                </a:solidFill>
                <a:effectLst/>
                <a:uLnTx/>
                <a:uFillTx/>
                <a:latin typeface="Arial Narrow"/>
                <a:ea typeface="+mn-ea"/>
                <a:cs typeface="Arial Narrow"/>
              </a:rPr>
              <a:t>v1.1</a:t>
            </a:r>
            <a:endParaRPr kumimoji="0" sz="1200" b="0" i="0" u="none" strike="noStrike" kern="0" cap="none" spc="0" normalizeH="0" baseline="0" noProof="0" dirty="0">
              <a:ln>
                <a:noFill/>
              </a:ln>
              <a:solidFill>
                <a:sysClr val="windowText" lastClr="000000"/>
              </a:solidFill>
              <a:effectLst/>
              <a:uLnTx/>
              <a:uFillTx/>
              <a:latin typeface="Arial Narrow"/>
              <a:ea typeface="+mn-ea"/>
              <a:cs typeface="Arial Narrow"/>
            </a:endParaRPr>
          </a:p>
          <a:p>
            <a:pPr marL="216741" marR="128690" lvl="0" indent="-157476" algn="l" defTabSz="1219170" rtl="0" eaLnBrk="1" fontAlgn="auto" latinLnBrk="0" hangingPunct="1">
              <a:lnSpc>
                <a:spcPct val="100000"/>
              </a:lnSpc>
              <a:spcBef>
                <a:spcPts val="540"/>
              </a:spcBef>
              <a:spcAft>
                <a:spcPts val="0"/>
              </a:spcAft>
              <a:buClr>
                <a:srgbClr val="1E315F"/>
              </a:buClr>
              <a:buSzTx/>
              <a:buFont typeface="Arial Narrow"/>
              <a:buChar char="♦"/>
              <a:tabLst>
                <a:tab pos="218435" algn="l"/>
              </a:tabLst>
              <a:defRPr/>
            </a:pPr>
            <a:r>
              <a:rPr kumimoji="0" sz="1200" b="1" i="0" u="none" strike="noStrike" kern="0" cap="none" spc="0" normalizeH="0" baseline="0" noProof="0" dirty="0">
                <a:ln>
                  <a:noFill/>
                </a:ln>
                <a:solidFill>
                  <a:srgbClr val="246F76"/>
                </a:solidFill>
                <a:effectLst/>
                <a:uLnTx/>
                <a:uFillTx/>
                <a:latin typeface="Arial Narrow"/>
                <a:ea typeface="+mn-ea"/>
                <a:cs typeface="Arial Narrow"/>
              </a:rPr>
              <a:t>No</a:t>
            </a:r>
            <a:r>
              <a:rPr kumimoji="0" sz="1200" b="1" i="0" u="none" strike="noStrike" kern="0" cap="none" spc="-33" normalizeH="0" baseline="0" noProof="0" dirty="0">
                <a:ln>
                  <a:noFill/>
                </a:ln>
                <a:solidFill>
                  <a:srgbClr val="246F76"/>
                </a:solidFill>
                <a:effectLst/>
                <a:uLnTx/>
                <a:uFillTx/>
                <a:latin typeface="Arial Narrow"/>
                <a:ea typeface="+mn-ea"/>
                <a:cs typeface="Arial Narrow"/>
              </a:rPr>
              <a:t> </a:t>
            </a:r>
            <a:r>
              <a:rPr kumimoji="0" sz="1200" b="1" i="0" u="none" strike="noStrike" kern="0" cap="none" spc="0" normalizeH="0" baseline="0" noProof="0" dirty="0">
                <a:ln>
                  <a:noFill/>
                </a:ln>
                <a:solidFill>
                  <a:srgbClr val="246F76"/>
                </a:solidFill>
                <a:effectLst/>
                <a:uLnTx/>
                <a:uFillTx/>
                <a:latin typeface="Arial Narrow"/>
                <a:ea typeface="+mn-ea"/>
                <a:cs typeface="Arial Narrow"/>
              </a:rPr>
              <a:t>prior</a:t>
            </a:r>
            <a:r>
              <a:rPr kumimoji="0" sz="1200" b="1" i="0" u="none" strike="noStrike" kern="0" cap="none" spc="-40" normalizeH="0" baseline="0" noProof="0" dirty="0">
                <a:ln>
                  <a:noFill/>
                </a:ln>
                <a:solidFill>
                  <a:srgbClr val="246F76"/>
                </a:solidFill>
                <a:effectLst/>
                <a:uLnTx/>
                <a:uFillTx/>
                <a:latin typeface="Arial Narrow"/>
                <a:ea typeface="+mn-ea"/>
                <a:cs typeface="Arial Narrow"/>
              </a:rPr>
              <a:t> </a:t>
            </a:r>
            <a:r>
              <a:rPr kumimoji="0" sz="1200" b="1" i="0" u="none" strike="noStrike" kern="0" cap="none" spc="0" normalizeH="0" baseline="0" noProof="0" dirty="0">
                <a:ln>
                  <a:noFill/>
                </a:ln>
                <a:solidFill>
                  <a:srgbClr val="246F76"/>
                </a:solidFill>
                <a:effectLst/>
                <a:uLnTx/>
                <a:uFillTx/>
                <a:latin typeface="Arial Narrow"/>
                <a:ea typeface="+mn-ea"/>
                <a:cs typeface="Arial Narrow"/>
              </a:rPr>
              <a:t>treatment</a:t>
            </a:r>
            <a:r>
              <a:rPr kumimoji="0" sz="1200" b="1" i="0" u="none" strike="noStrike" kern="0" cap="none" spc="7" normalizeH="0" baseline="0" noProof="0" dirty="0">
                <a:ln>
                  <a:noFill/>
                </a:ln>
                <a:solidFill>
                  <a:srgbClr val="246F76"/>
                </a:solidFill>
                <a:effectLst/>
                <a:uLnTx/>
                <a:uFillTx/>
                <a:latin typeface="Arial Narrow"/>
                <a:ea typeface="+mn-ea"/>
                <a:cs typeface="Arial Narrow"/>
              </a:rPr>
              <a:t> </a:t>
            </a:r>
            <a:r>
              <a:rPr kumimoji="0" sz="1200" b="1" i="0" u="none" strike="noStrike" kern="0" cap="none" spc="-27" normalizeH="0" baseline="0" noProof="0" dirty="0">
                <a:ln>
                  <a:noFill/>
                </a:ln>
                <a:solidFill>
                  <a:srgbClr val="246F76"/>
                </a:solidFill>
                <a:effectLst/>
                <a:uLnTx/>
                <a:uFillTx/>
                <a:latin typeface="Arial Narrow"/>
                <a:ea typeface="+mn-ea"/>
                <a:cs typeface="Arial Narrow"/>
              </a:rPr>
              <a:t>with</a:t>
            </a:r>
            <a:r>
              <a:rPr kumimoji="0" sz="1200" b="1" i="0" u="none" strike="noStrike" kern="0" cap="none" spc="0" normalizeH="0" baseline="0" noProof="0" dirty="0">
                <a:ln>
                  <a:noFill/>
                </a:ln>
                <a:solidFill>
                  <a:srgbClr val="246F76"/>
                </a:solidFill>
                <a:effectLst/>
                <a:uLnTx/>
                <a:uFillTx/>
                <a:latin typeface="Arial Narrow"/>
                <a:ea typeface="+mn-ea"/>
                <a:cs typeface="Arial Narrow"/>
              </a:rPr>
              <a:t> 	checkpoint</a:t>
            </a:r>
            <a:r>
              <a:rPr kumimoji="0" sz="1200" b="1" i="0" u="none" strike="noStrike" kern="0" cap="none" spc="-33" normalizeH="0" baseline="0" noProof="0" dirty="0">
                <a:ln>
                  <a:noFill/>
                </a:ln>
                <a:solidFill>
                  <a:srgbClr val="246F76"/>
                </a:solidFill>
                <a:effectLst/>
                <a:uLnTx/>
                <a:uFillTx/>
                <a:latin typeface="Arial Narrow"/>
                <a:ea typeface="+mn-ea"/>
                <a:cs typeface="Arial Narrow"/>
              </a:rPr>
              <a:t> </a:t>
            </a:r>
            <a:r>
              <a:rPr kumimoji="0" sz="1200" b="1" i="0" u="none" strike="noStrike" kern="0" cap="none" spc="-13" normalizeH="0" baseline="0" noProof="0" dirty="0">
                <a:ln>
                  <a:noFill/>
                </a:ln>
                <a:solidFill>
                  <a:srgbClr val="246F76"/>
                </a:solidFill>
                <a:effectLst/>
                <a:uLnTx/>
                <a:uFillTx/>
                <a:latin typeface="Arial Narrow"/>
                <a:ea typeface="+mn-ea"/>
                <a:cs typeface="Arial Narrow"/>
              </a:rPr>
              <a:t>inhibitor</a:t>
            </a:r>
            <a:endParaRPr kumimoji="0" sz="1200" b="0" i="0" u="none" strike="noStrike" kern="0" cap="none" spc="0" normalizeH="0" baseline="0" noProof="0" dirty="0">
              <a:ln>
                <a:noFill/>
              </a:ln>
              <a:solidFill>
                <a:sysClr val="windowText" lastClr="000000"/>
              </a:solidFill>
              <a:effectLst/>
              <a:uLnTx/>
              <a:uFillTx/>
              <a:latin typeface="Arial Narrow"/>
              <a:ea typeface="+mn-ea"/>
              <a:cs typeface="Arial Narrow"/>
            </a:endParaRPr>
          </a:p>
          <a:p>
            <a:pPr marL="216741" marR="129537" lvl="0" indent="-157476" algn="l" defTabSz="1219170" rtl="0" eaLnBrk="1" fontAlgn="auto" latinLnBrk="0" hangingPunct="1">
              <a:lnSpc>
                <a:spcPct val="100000"/>
              </a:lnSpc>
              <a:spcBef>
                <a:spcPts val="533"/>
              </a:spcBef>
              <a:spcAft>
                <a:spcPts val="0"/>
              </a:spcAft>
              <a:buClr>
                <a:srgbClr val="1E315F"/>
              </a:buClr>
              <a:buSzTx/>
              <a:buFont typeface="Arial Narrow"/>
              <a:buChar char="♦"/>
              <a:tabLst>
                <a:tab pos="218435" algn="l"/>
              </a:tabLst>
              <a:defRPr/>
            </a:pPr>
            <a:r>
              <a:rPr kumimoji="0" sz="1200" b="1" i="0" u="none" strike="noStrike" kern="0" cap="none" spc="0" normalizeH="0" baseline="0" noProof="0" dirty="0">
                <a:ln>
                  <a:noFill/>
                </a:ln>
                <a:solidFill>
                  <a:srgbClr val="246F76"/>
                </a:solidFill>
                <a:effectLst/>
                <a:uLnTx/>
                <a:uFillTx/>
                <a:latin typeface="Arial Narrow"/>
                <a:ea typeface="+mn-ea"/>
                <a:cs typeface="Arial Narrow"/>
              </a:rPr>
              <a:t>No</a:t>
            </a:r>
            <a:r>
              <a:rPr kumimoji="0" sz="1200" b="1" i="0" u="none" strike="noStrike" kern="0" cap="none" spc="-33" normalizeH="0" baseline="0" noProof="0" dirty="0">
                <a:ln>
                  <a:noFill/>
                </a:ln>
                <a:solidFill>
                  <a:srgbClr val="246F76"/>
                </a:solidFill>
                <a:effectLst/>
                <a:uLnTx/>
                <a:uFillTx/>
                <a:latin typeface="Arial Narrow"/>
                <a:ea typeface="+mn-ea"/>
                <a:cs typeface="Arial Narrow"/>
              </a:rPr>
              <a:t> </a:t>
            </a:r>
            <a:r>
              <a:rPr kumimoji="0" sz="1200" b="1" i="0" u="none" strike="noStrike" kern="0" cap="none" spc="0" normalizeH="0" baseline="0" noProof="0" dirty="0">
                <a:ln>
                  <a:noFill/>
                </a:ln>
                <a:solidFill>
                  <a:srgbClr val="246F76"/>
                </a:solidFill>
                <a:effectLst/>
                <a:uLnTx/>
                <a:uFillTx/>
                <a:latin typeface="Arial Narrow"/>
                <a:ea typeface="+mn-ea"/>
                <a:cs typeface="Arial Narrow"/>
              </a:rPr>
              <a:t>prior</a:t>
            </a:r>
            <a:r>
              <a:rPr kumimoji="0" sz="1200" b="1" i="0" u="none" strike="noStrike" kern="0" cap="none" spc="-40" normalizeH="0" baseline="0" noProof="0" dirty="0">
                <a:ln>
                  <a:noFill/>
                </a:ln>
                <a:solidFill>
                  <a:srgbClr val="246F76"/>
                </a:solidFill>
                <a:effectLst/>
                <a:uLnTx/>
                <a:uFillTx/>
                <a:latin typeface="Arial Narrow"/>
                <a:ea typeface="+mn-ea"/>
                <a:cs typeface="Arial Narrow"/>
              </a:rPr>
              <a:t> </a:t>
            </a:r>
            <a:r>
              <a:rPr kumimoji="0" sz="1200" b="1" i="0" u="none" strike="noStrike" kern="0" cap="none" spc="0" normalizeH="0" baseline="0" noProof="0" dirty="0">
                <a:ln>
                  <a:noFill/>
                </a:ln>
                <a:solidFill>
                  <a:srgbClr val="246F76"/>
                </a:solidFill>
                <a:effectLst/>
                <a:uLnTx/>
                <a:uFillTx/>
                <a:latin typeface="Arial Narrow"/>
                <a:ea typeface="+mn-ea"/>
                <a:cs typeface="Arial Narrow"/>
              </a:rPr>
              <a:t>treatment</a:t>
            </a:r>
            <a:r>
              <a:rPr kumimoji="0" sz="1200" b="1" i="0" u="none" strike="noStrike" kern="0" cap="none" spc="7" normalizeH="0" baseline="0" noProof="0" dirty="0">
                <a:ln>
                  <a:noFill/>
                </a:ln>
                <a:solidFill>
                  <a:srgbClr val="246F76"/>
                </a:solidFill>
                <a:effectLst/>
                <a:uLnTx/>
                <a:uFillTx/>
                <a:latin typeface="Arial Narrow"/>
                <a:ea typeface="+mn-ea"/>
                <a:cs typeface="Arial Narrow"/>
              </a:rPr>
              <a:t> </a:t>
            </a:r>
            <a:r>
              <a:rPr kumimoji="0" sz="1200" b="1" i="0" u="none" strike="noStrike" kern="0" cap="none" spc="-27" normalizeH="0" baseline="0" noProof="0" dirty="0">
                <a:ln>
                  <a:noFill/>
                </a:ln>
                <a:solidFill>
                  <a:srgbClr val="246F76"/>
                </a:solidFill>
                <a:effectLst/>
                <a:uLnTx/>
                <a:uFillTx/>
                <a:latin typeface="Arial Narrow"/>
                <a:ea typeface="+mn-ea"/>
                <a:cs typeface="Arial Narrow"/>
              </a:rPr>
              <a:t>with</a:t>
            </a:r>
            <a:r>
              <a:rPr kumimoji="0" sz="1200" b="1" i="0" u="none" strike="noStrike" kern="0" cap="none" spc="0" normalizeH="0" baseline="0" noProof="0" dirty="0">
                <a:ln>
                  <a:noFill/>
                </a:ln>
                <a:solidFill>
                  <a:srgbClr val="246F76"/>
                </a:solidFill>
                <a:effectLst/>
                <a:uLnTx/>
                <a:uFillTx/>
                <a:latin typeface="Arial Narrow"/>
                <a:ea typeface="+mn-ea"/>
                <a:cs typeface="Arial Narrow"/>
              </a:rPr>
              <a:t> 	TOPO</a:t>
            </a:r>
            <a:r>
              <a:rPr kumimoji="0" sz="1200" b="1" i="0" u="none" strike="noStrike" kern="0" cap="none" spc="-27" normalizeH="0" baseline="0" noProof="0" dirty="0">
                <a:ln>
                  <a:noFill/>
                </a:ln>
                <a:solidFill>
                  <a:srgbClr val="246F76"/>
                </a:solidFill>
                <a:effectLst/>
                <a:uLnTx/>
                <a:uFillTx/>
                <a:latin typeface="Arial Narrow"/>
                <a:ea typeface="+mn-ea"/>
                <a:cs typeface="Arial Narrow"/>
              </a:rPr>
              <a:t> </a:t>
            </a:r>
            <a:r>
              <a:rPr kumimoji="0" sz="1200" b="1" i="0" u="none" strike="noStrike" kern="0" cap="none" spc="-13" normalizeH="0" baseline="0" noProof="0" dirty="0">
                <a:ln>
                  <a:noFill/>
                </a:ln>
                <a:solidFill>
                  <a:srgbClr val="246F76"/>
                </a:solidFill>
                <a:effectLst/>
                <a:uLnTx/>
                <a:uFillTx/>
                <a:latin typeface="Arial Narrow"/>
                <a:ea typeface="+mn-ea"/>
                <a:cs typeface="Arial Narrow"/>
              </a:rPr>
              <a:t>I-</a:t>
            </a:r>
            <a:r>
              <a:rPr kumimoji="0" sz="1200" b="1" i="0" u="none" strike="noStrike" kern="0" cap="none" spc="0" normalizeH="0" baseline="0" noProof="0" dirty="0">
                <a:ln>
                  <a:noFill/>
                </a:ln>
                <a:solidFill>
                  <a:srgbClr val="246F76"/>
                </a:solidFill>
                <a:effectLst/>
                <a:uLnTx/>
                <a:uFillTx/>
                <a:latin typeface="Arial Narrow"/>
                <a:ea typeface="+mn-ea"/>
                <a:cs typeface="Arial Narrow"/>
              </a:rPr>
              <a:t>based </a:t>
            </a:r>
            <a:r>
              <a:rPr kumimoji="0" sz="1200" b="1" i="0" u="none" strike="noStrike" kern="0" cap="none" spc="-27" normalizeH="0" baseline="0" noProof="0" dirty="0">
                <a:ln>
                  <a:noFill/>
                </a:ln>
                <a:solidFill>
                  <a:srgbClr val="246F76"/>
                </a:solidFill>
                <a:effectLst/>
                <a:uLnTx/>
                <a:uFillTx/>
                <a:latin typeface="Arial Narrow"/>
                <a:ea typeface="+mn-ea"/>
                <a:cs typeface="Arial Narrow"/>
              </a:rPr>
              <a:t>ADC</a:t>
            </a:r>
            <a:r>
              <a:rPr kumimoji="0" sz="1200" b="1" i="0" u="none" strike="noStrike" kern="0" cap="none" spc="-40" normalizeH="0" baseline="27777" noProof="0" dirty="0">
                <a:ln>
                  <a:noFill/>
                </a:ln>
                <a:solidFill>
                  <a:srgbClr val="246F76"/>
                </a:solidFill>
                <a:effectLst/>
                <a:uLnTx/>
                <a:uFillTx/>
                <a:latin typeface="Arial Narrow"/>
                <a:ea typeface="+mn-ea"/>
                <a:cs typeface="Arial Narrow"/>
              </a:rPr>
              <a:t>a</a:t>
            </a:r>
            <a:endParaRPr kumimoji="0" sz="1200" b="0" i="0" u="none" strike="noStrike" kern="0" cap="none" spc="0" normalizeH="0" baseline="27777" noProof="0" dirty="0">
              <a:ln>
                <a:noFill/>
              </a:ln>
              <a:solidFill>
                <a:sysClr val="windowText" lastClr="000000"/>
              </a:solidFill>
              <a:effectLst/>
              <a:uLnTx/>
              <a:uFillTx/>
              <a:latin typeface="Arial Narrow"/>
              <a:ea typeface="+mn-ea"/>
              <a:cs typeface="Arial Narrow"/>
            </a:endParaRPr>
          </a:p>
        </p:txBody>
      </p:sp>
      <p:sp>
        <p:nvSpPr>
          <p:cNvPr id="14" name="object 14"/>
          <p:cNvSpPr txBox="1"/>
          <p:nvPr/>
        </p:nvSpPr>
        <p:spPr>
          <a:xfrm>
            <a:off x="7900415" y="5360415"/>
            <a:ext cx="2059093" cy="475409"/>
          </a:xfrm>
          <a:prstGeom prst="rect">
            <a:avLst/>
          </a:prstGeom>
          <a:solidFill>
            <a:srgbClr val="F1F1F1"/>
          </a:solidFill>
        </p:spPr>
        <p:txBody>
          <a:bodyPr vert="horz" wrap="square" lIns="0" tIns="3387" rIns="0" bIns="0" rtlCol="0">
            <a:spAutoFit/>
          </a:bodyPr>
          <a:lstStyle/>
          <a:p>
            <a:pPr marL="0" marR="0" lvl="0" indent="0" algn="l" defTabSz="1219170" rtl="0" eaLnBrk="1" fontAlgn="auto" latinLnBrk="0" hangingPunct="1">
              <a:lnSpc>
                <a:spcPct val="100000"/>
              </a:lnSpc>
              <a:spcBef>
                <a:spcPts val="27"/>
              </a:spcBef>
              <a:spcAft>
                <a:spcPts val="0"/>
              </a:spcAft>
              <a:buClrTx/>
              <a:buSzTx/>
              <a:buFontTx/>
              <a:buNone/>
              <a:tabLst/>
              <a:defRPr/>
            </a:pPr>
            <a:endParaRPr kumimoji="0" sz="933"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162556" marR="154936" lvl="0" indent="13546" algn="l" defTabSz="1219170" rtl="0" eaLnBrk="1" fontAlgn="auto" latinLnBrk="0" hangingPunct="1">
              <a:lnSpc>
                <a:spcPct val="100000"/>
              </a:lnSpc>
              <a:spcBef>
                <a:spcPts val="0"/>
              </a:spcBef>
              <a:spcAft>
                <a:spcPts val="0"/>
              </a:spcAft>
              <a:buClrTx/>
              <a:buSzTx/>
              <a:buFontTx/>
              <a:buNone/>
              <a:tabLst/>
              <a:defRPr/>
            </a:pPr>
            <a:r>
              <a:rPr kumimoji="0" sz="1067" b="0" i="0" u="sng" strike="noStrike" kern="0" cap="none" spc="0" normalizeH="0" baseline="0" noProof="0" dirty="0">
                <a:ln>
                  <a:noFill/>
                </a:ln>
                <a:solidFill>
                  <a:srgbClr val="585858"/>
                </a:solidFill>
                <a:effectLst/>
                <a:uLnTx/>
                <a:uFill>
                  <a:solidFill>
                    <a:srgbClr val="585858"/>
                  </a:solidFill>
                </a:uFill>
                <a:latin typeface="Arial Narrow"/>
                <a:ea typeface="+mn-ea"/>
                <a:cs typeface="Arial Narrow"/>
              </a:rPr>
              <a:t>1</a:t>
            </a:r>
            <a:r>
              <a:rPr kumimoji="0" sz="1067" b="0" i="0" u="sng" strike="noStrike" kern="0" cap="none" spc="0" normalizeH="0" baseline="0" noProof="0" dirty="0">
                <a:ln>
                  <a:noFill/>
                </a:ln>
                <a:solidFill>
                  <a:srgbClr val="585858"/>
                </a:solidFill>
                <a:effectLst/>
                <a:uLnTx/>
                <a:uFill>
                  <a:solidFill>
                    <a:srgbClr val="585858"/>
                  </a:solidFill>
                </a:uFill>
                <a:latin typeface="Arial"/>
                <a:ea typeface="+mn-ea"/>
                <a:cs typeface="Arial"/>
              </a:rPr>
              <a:t>°</a:t>
            </a:r>
            <a:r>
              <a:rPr kumimoji="0" sz="1067" b="0" i="0" u="sng" strike="noStrike" kern="0" cap="none" spc="-47" normalizeH="0" baseline="0" noProof="0" dirty="0">
                <a:ln>
                  <a:noFill/>
                </a:ln>
                <a:solidFill>
                  <a:srgbClr val="585858"/>
                </a:solidFill>
                <a:effectLst/>
                <a:uLnTx/>
                <a:uFill>
                  <a:solidFill>
                    <a:srgbClr val="585858"/>
                  </a:solidFill>
                </a:uFill>
                <a:latin typeface="Arial"/>
                <a:ea typeface="+mn-ea"/>
                <a:cs typeface="Arial"/>
              </a:rPr>
              <a:t> </a:t>
            </a:r>
            <a:r>
              <a:rPr kumimoji="0" sz="1067" b="0" i="0" u="sng" strike="noStrike" kern="0" cap="none" spc="0" normalizeH="0" baseline="0" noProof="0" dirty="0">
                <a:ln>
                  <a:noFill/>
                </a:ln>
                <a:solidFill>
                  <a:srgbClr val="585858"/>
                </a:solidFill>
                <a:effectLst/>
                <a:uLnTx/>
                <a:uFill>
                  <a:solidFill>
                    <a:srgbClr val="585858"/>
                  </a:solidFill>
                </a:uFill>
                <a:latin typeface="Arial Narrow"/>
                <a:ea typeface="+mn-ea"/>
                <a:cs typeface="Arial Narrow"/>
              </a:rPr>
              <a:t>endpoint</a:t>
            </a:r>
            <a:r>
              <a:rPr kumimoji="0" sz="1067" b="0" i="0" u="none" strike="noStrike" kern="0" cap="none" spc="0" normalizeH="0" baseline="0" noProof="0" dirty="0">
                <a:ln>
                  <a:noFill/>
                </a:ln>
                <a:solidFill>
                  <a:srgbClr val="585858"/>
                </a:solidFill>
                <a:effectLst/>
                <a:uLnTx/>
                <a:uFillTx/>
                <a:latin typeface="Arial Narrow"/>
                <a:ea typeface="+mn-ea"/>
                <a:cs typeface="Arial Narrow"/>
              </a:rPr>
              <a:t>:</a:t>
            </a:r>
            <a:r>
              <a:rPr kumimoji="0" sz="1067" b="0" i="0" u="none" strike="noStrike" kern="0" cap="none" spc="-20" normalizeH="0" baseline="0" noProof="0" dirty="0">
                <a:ln>
                  <a:noFill/>
                </a:ln>
                <a:solidFill>
                  <a:srgbClr val="585858"/>
                </a:solidFill>
                <a:effectLst/>
                <a:uLnTx/>
                <a:uFillTx/>
                <a:latin typeface="Arial Narrow"/>
                <a:ea typeface="+mn-ea"/>
                <a:cs typeface="Arial Narrow"/>
              </a:rPr>
              <a:t> </a:t>
            </a:r>
            <a:r>
              <a:rPr kumimoji="0" sz="1067" b="0" i="0" u="none" strike="noStrike" kern="0" cap="none" spc="0" normalizeH="0" baseline="0" noProof="0" dirty="0">
                <a:ln>
                  <a:noFill/>
                </a:ln>
                <a:solidFill>
                  <a:srgbClr val="585858"/>
                </a:solidFill>
                <a:effectLst/>
                <a:uLnTx/>
                <a:uFillTx/>
                <a:latin typeface="Arial Narrow"/>
                <a:ea typeface="+mn-ea"/>
                <a:cs typeface="Arial Narrow"/>
              </a:rPr>
              <a:t>Safety</a:t>
            </a:r>
            <a:r>
              <a:rPr kumimoji="0" sz="1067" b="0" i="0" u="none" strike="noStrike" kern="0" cap="none" spc="-33" normalizeH="0" baseline="0" noProof="0" dirty="0">
                <a:ln>
                  <a:noFill/>
                </a:ln>
                <a:solidFill>
                  <a:srgbClr val="585858"/>
                </a:solidFill>
                <a:effectLst/>
                <a:uLnTx/>
                <a:uFillTx/>
                <a:latin typeface="Arial Narrow"/>
                <a:ea typeface="+mn-ea"/>
                <a:cs typeface="Arial Narrow"/>
              </a:rPr>
              <a:t> </a:t>
            </a:r>
            <a:r>
              <a:rPr kumimoji="0" sz="1067" b="0" i="0" u="none" strike="noStrike" kern="0" cap="none" spc="0" normalizeH="0" baseline="0" noProof="0" dirty="0">
                <a:ln>
                  <a:noFill/>
                </a:ln>
                <a:solidFill>
                  <a:srgbClr val="585858"/>
                </a:solidFill>
                <a:effectLst/>
                <a:uLnTx/>
                <a:uFillTx/>
                <a:latin typeface="Arial Narrow"/>
                <a:ea typeface="+mn-ea"/>
                <a:cs typeface="Arial Narrow"/>
              </a:rPr>
              <a:t>and </a:t>
            </a:r>
            <a:r>
              <a:rPr kumimoji="0" sz="1067" b="0" i="0" u="none" strike="noStrike" kern="0" cap="none" spc="-13" normalizeH="0" baseline="0" noProof="0" dirty="0">
                <a:ln>
                  <a:noFill/>
                </a:ln>
                <a:solidFill>
                  <a:srgbClr val="585858"/>
                </a:solidFill>
                <a:effectLst/>
                <a:uLnTx/>
                <a:uFillTx/>
                <a:latin typeface="Arial Narrow"/>
                <a:ea typeface="+mn-ea"/>
                <a:cs typeface="Arial Narrow"/>
              </a:rPr>
              <a:t>tolerability</a:t>
            </a:r>
            <a:r>
              <a:rPr kumimoji="0" sz="1067" b="0" i="0" u="none" strike="noStrike" kern="0" cap="none" spc="667" normalizeH="0" baseline="0" noProof="0" dirty="0">
                <a:ln>
                  <a:noFill/>
                </a:ln>
                <a:solidFill>
                  <a:srgbClr val="585858"/>
                </a:solidFill>
                <a:effectLst/>
                <a:uLnTx/>
                <a:uFillTx/>
                <a:latin typeface="Arial Narrow"/>
                <a:ea typeface="+mn-ea"/>
                <a:cs typeface="Arial Narrow"/>
              </a:rPr>
              <a:t> </a:t>
            </a:r>
            <a:r>
              <a:rPr kumimoji="0" sz="1067" b="0" i="0" u="sng" strike="noStrike" kern="0" cap="none" spc="0" normalizeH="0" baseline="0" noProof="0" dirty="0">
                <a:ln>
                  <a:noFill/>
                </a:ln>
                <a:solidFill>
                  <a:srgbClr val="585858"/>
                </a:solidFill>
                <a:effectLst/>
                <a:uLnTx/>
                <a:uFill>
                  <a:solidFill>
                    <a:srgbClr val="585858"/>
                  </a:solidFill>
                </a:uFill>
                <a:latin typeface="Arial Narrow"/>
                <a:ea typeface="+mn-ea"/>
                <a:cs typeface="Arial Narrow"/>
              </a:rPr>
              <a:t>2</a:t>
            </a:r>
            <a:r>
              <a:rPr kumimoji="0" sz="1067" b="0" i="0" u="sng" strike="noStrike" kern="0" cap="none" spc="0" normalizeH="0" baseline="0" noProof="0" dirty="0">
                <a:ln>
                  <a:noFill/>
                </a:ln>
                <a:solidFill>
                  <a:srgbClr val="585858"/>
                </a:solidFill>
                <a:effectLst/>
                <a:uLnTx/>
                <a:uFill>
                  <a:solidFill>
                    <a:srgbClr val="585858"/>
                  </a:solidFill>
                </a:uFill>
                <a:latin typeface="Arial"/>
                <a:ea typeface="+mn-ea"/>
                <a:cs typeface="Arial"/>
              </a:rPr>
              <a:t>°</a:t>
            </a:r>
            <a:r>
              <a:rPr kumimoji="0" sz="1067" b="0" i="0" u="sng" strike="noStrike" kern="0" cap="none" spc="-53" normalizeH="0" baseline="0" noProof="0" dirty="0">
                <a:ln>
                  <a:noFill/>
                </a:ln>
                <a:solidFill>
                  <a:srgbClr val="585858"/>
                </a:solidFill>
                <a:effectLst/>
                <a:uLnTx/>
                <a:uFill>
                  <a:solidFill>
                    <a:srgbClr val="585858"/>
                  </a:solidFill>
                </a:uFill>
                <a:latin typeface="Arial"/>
                <a:ea typeface="+mn-ea"/>
                <a:cs typeface="Arial"/>
              </a:rPr>
              <a:t> </a:t>
            </a:r>
            <a:r>
              <a:rPr kumimoji="0" sz="1067" b="0" i="0" u="sng" strike="noStrike" kern="0" cap="none" spc="0" normalizeH="0" baseline="0" noProof="0" dirty="0">
                <a:ln>
                  <a:noFill/>
                </a:ln>
                <a:solidFill>
                  <a:srgbClr val="585858"/>
                </a:solidFill>
                <a:effectLst/>
                <a:uLnTx/>
                <a:uFill>
                  <a:solidFill>
                    <a:srgbClr val="585858"/>
                  </a:solidFill>
                </a:uFill>
                <a:latin typeface="Arial Narrow"/>
                <a:ea typeface="+mn-ea"/>
                <a:cs typeface="Arial Narrow"/>
              </a:rPr>
              <a:t>endpoints</a:t>
            </a:r>
            <a:r>
              <a:rPr kumimoji="0" sz="1067" b="0" i="0" u="none" strike="noStrike" kern="0" cap="none" spc="0" normalizeH="0" baseline="0" noProof="0" dirty="0">
                <a:ln>
                  <a:noFill/>
                </a:ln>
                <a:solidFill>
                  <a:srgbClr val="585858"/>
                </a:solidFill>
                <a:effectLst/>
                <a:uLnTx/>
                <a:uFillTx/>
                <a:latin typeface="Arial Narrow"/>
                <a:ea typeface="+mn-ea"/>
                <a:cs typeface="Arial Narrow"/>
              </a:rPr>
              <a:t>:</a:t>
            </a:r>
            <a:r>
              <a:rPr kumimoji="0" sz="1067" b="0" i="0" u="none" strike="noStrike" kern="0" cap="none" spc="-27" normalizeH="0" baseline="0" noProof="0" dirty="0">
                <a:ln>
                  <a:noFill/>
                </a:ln>
                <a:solidFill>
                  <a:srgbClr val="585858"/>
                </a:solidFill>
                <a:effectLst/>
                <a:uLnTx/>
                <a:uFillTx/>
                <a:latin typeface="Arial Narrow"/>
                <a:ea typeface="+mn-ea"/>
                <a:cs typeface="Arial Narrow"/>
              </a:rPr>
              <a:t> </a:t>
            </a:r>
            <a:r>
              <a:rPr kumimoji="0" sz="1067" b="0" i="0" u="none" strike="noStrike" kern="0" cap="none" spc="0" normalizeH="0" baseline="0" noProof="0" dirty="0">
                <a:ln>
                  <a:noFill/>
                </a:ln>
                <a:solidFill>
                  <a:srgbClr val="585858"/>
                </a:solidFill>
                <a:effectLst/>
                <a:uLnTx/>
                <a:uFillTx/>
                <a:latin typeface="Arial Narrow"/>
                <a:ea typeface="+mn-ea"/>
                <a:cs typeface="Arial Narrow"/>
              </a:rPr>
              <a:t>ORR,</a:t>
            </a:r>
            <a:r>
              <a:rPr kumimoji="0" sz="1067" b="0" i="0" u="none" strike="noStrike" kern="0" cap="none" spc="-7" normalizeH="0" baseline="0" noProof="0" dirty="0">
                <a:ln>
                  <a:noFill/>
                </a:ln>
                <a:solidFill>
                  <a:srgbClr val="585858"/>
                </a:solidFill>
                <a:effectLst/>
                <a:uLnTx/>
                <a:uFillTx/>
                <a:latin typeface="Arial Narrow"/>
                <a:ea typeface="+mn-ea"/>
                <a:cs typeface="Arial Narrow"/>
              </a:rPr>
              <a:t> </a:t>
            </a:r>
            <a:r>
              <a:rPr kumimoji="0" sz="1067" b="0" i="0" u="none" strike="noStrike" kern="0" cap="none" spc="0" normalizeH="0" baseline="0" noProof="0" dirty="0">
                <a:ln>
                  <a:noFill/>
                </a:ln>
                <a:solidFill>
                  <a:srgbClr val="585858"/>
                </a:solidFill>
                <a:effectLst/>
                <a:uLnTx/>
                <a:uFillTx/>
                <a:latin typeface="Arial Narrow"/>
                <a:ea typeface="+mn-ea"/>
                <a:cs typeface="Arial Narrow"/>
              </a:rPr>
              <a:t>PFS,</a:t>
            </a:r>
            <a:r>
              <a:rPr kumimoji="0" sz="1067" b="0" i="0" u="none" strike="noStrike" kern="0" cap="none" spc="-27" normalizeH="0" baseline="0" noProof="0" dirty="0">
                <a:ln>
                  <a:noFill/>
                </a:ln>
                <a:solidFill>
                  <a:srgbClr val="585858"/>
                </a:solidFill>
                <a:effectLst/>
                <a:uLnTx/>
                <a:uFillTx/>
                <a:latin typeface="Arial Narrow"/>
                <a:ea typeface="+mn-ea"/>
                <a:cs typeface="Arial Narrow"/>
              </a:rPr>
              <a:t> </a:t>
            </a:r>
            <a:r>
              <a:rPr kumimoji="0" sz="1067" b="0" i="0" u="none" strike="noStrike" kern="0" cap="none" spc="0" normalizeH="0" baseline="0" noProof="0" dirty="0">
                <a:ln>
                  <a:noFill/>
                </a:ln>
                <a:solidFill>
                  <a:srgbClr val="585858"/>
                </a:solidFill>
                <a:effectLst/>
                <a:uLnTx/>
                <a:uFillTx/>
                <a:latin typeface="Arial Narrow"/>
                <a:ea typeface="+mn-ea"/>
                <a:cs typeface="Arial Narrow"/>
              </a:rPr>
              <a:t>DoR,</a:t>
            </a:r>
            <a:r>
              <a:rPr kumimoji="0" sz="1067" b="0" i="0" u="none" strike="noStrike" kern="0" cap="none" spc="-7" normalizeH="0" baseline="0" noProof="0" dirty="0">
                <a:ln>
                  <a:noFill/>
                </a:ln>
                <a:solidFill>
                  <a:srgbClr val="585858"/>
                </a:solidFill>
                <a:effectLst/>
                <a:uLnTx/>
                <a:uFillTx/>
                <a:latin typeface="Arial Narrow"/>
                <a:ea typeface="+mn-ea"/>
                <a:cs typeface="Arial Narrow"/>
              </a:rPr>
              <a:t> </a:t>
            </a:r>
            <a:r>
              <a:rPr kumimoji="0" sz="1067" b="0" i="0" u="none" strike="noStrike" kern="0" cap="none" spc="-33" normalizeH="0" baseline="0" noProof="0" dirty="0">
                <a:ln>
                  <a:noFill/>
                </a:ln>
                <a:solidFill>
                  <a:srgbClr val="585858"/>
                </a:solidFill>
                <a:effectLst/>
                <a:uLnTx/>
                <a:uFillTx/>
                <a:latin typeface="Arial Narrow"/>
                <a:ea typeface="+mn-ea"/>
                <a:cs typeface="Arial Narrow"/>
              </a:rPr>
              <a:t>OS</a:t>
            </a:r>
            <a:endParaRPr kumimoji="0" sz="1067" b="0" i="0" u="none" strike="noStrike" kern="0" cap="none" spc="0" normalizeH="0" baseline="0" noProof="0">
              <a:ln>
                <a:noFill/>
              </a:ln>
              <a:solidFill>
                <a:sysClr val="windowText" lastClr="000000"/>
              </a:solidFill>
              <a:effectLst/>
              <a:uLnTx/>
              <a:uFillTx/>
              <a:latin typeface="Arial Narrow"/>
              <a:ea typeface="+mn-ea"/>
              <a:cs typeface="Arial Narrow"/>
            </a:endParaRPr>
          </a:p>
        </p:txBody>
      </p:sp>
      <p:sp>
        <p:nvSpPr>
          <p:cNvPr id="15" name="object 15"/>
          <p:cNvSpPr txBox="1"/>
          <p:nvPr/>
        </p:nvSpPr>
        <p:spPr>
          <a:xfrm>
            <a:off x="10391647" y="5360415"/>
            <a:ext cx="1280159" cy="551626"/>
          </a:xfrm>
          <a:prstGeom prst="rect">
            <a:avLst/>
          </a:prstGeom>
          <a:solidFill>
            <a:srgbClr val="F1F1F1"/>
          </a:solidFill>
        </p:spPr>
        <p:txBody>
          <a:bodyPr vert="horz" wrap="square" lIns="0" tIns="58420" rIns="0" bIns="0" rtlCol="0">
            <a:spAutoFit/>
          </a:bodyPr>
          <a:lstStyle/>
          <a:p>
            <a:pPr marL="121917" marR="0" lvl="0" indent="0" algn="l" defTabSz="1219170" rtl="0" eaLnBrk="1" fontAlgn="auto" latinLnBrk="0" hangingPunct="1">
              <a:lnSpc>
                <a:spcPct val="100000"/>
              </a:lnSpc>
              <a:spcBef>
                <a:spcPts val="460"/>
              </a:spcBef>
              <a:spcAft>
                <a:spcPts val="0"/>
              </a:spcAft>
              <a:buClrTx/>
              <a:buSzTx/>
              <a:buFontTx/>
              <a:buNone/>
              <a:tabLst/>
              <a:defRPr/>
            </a:pPr>
            <a:r>
              <a:rPr kumimoji="0" sz="1067" b="0" i="0" u="sng" strike="noStrike" kern="0" cap="none" spc="0" normalizeH="0" baseline="0" noProof="0" dirty="0">
                <a:ln>
                  <a:noFill/>
                </a:ln>
                <a:solidFill>
                  <a:srgbClr val="585858"/>
                </a:solidFill>
                <a:effectLst/>
                <a:uLnTx/>
                <a:uFill>
                  <a:solidFill>
                    <a:srgbClr val="585858"/>
                  </a:solidFill>
                </a:uFill>
                <a:latin typeface="Arial Narrow"/>
                <a:ea typeface="+mn-ea"/>
                <a:cs typeface="Arial Narrow"/>
              </a:rPr>
              <a:t>1</a:t>
            </a:r>
            <a:r>
              <a:rPr kumimoji="0" sz="1067" b="0" i="0" u="sng" strike="noStrike" kern="0" cap="none" spc="0" normalizeH="0" baseline="0" noProof="0" dirty="0">
                <a:ln>
                  <a:noFill/>
                </a:ln>
                <a:solidFill>
                  <a:srgbClr val="585858"/>
                </a:solidFill>
                <a:effectLst/>
                <a:uLnTx/>
                <a:uFill>
                  <a:solidFill>
                    <a:srgbClr val="585858"/>
                  </a:solidFill>
                </a:uFill>
                <a:latin typeface="Arial"/>
                <a:ea typeface="+mn-ea"/>
                <a:cs typeface="Arial"/>
              </a:rPr>
              <a:t>°</a:t>
            </a:r>
            <a:r>
              <a:rPr kumimoji="0" sz="1067" b="0" i="0" u="sng" strike="noStrike" kern="0" cap="none" spc="-47" normalizeH="0" baseline="0" noProof="0" dirty="0">
                <a:ln>
                  <a:noFill/>
                </a:ln>
                <a:solidFill>
                  <a:srgbClr val="585858"/>
                </a:solidFill>
                <a:effectLst/>
                <a:uLnTx/>
                <a:uFill>
                  <a:solidFill>
                    <a:srgbClr val="585858"/>
                  </a:solidFill>
                </a:uFill>
                <a:latin typeface="Arial"/>
                <a:ea typeface="+mn-ea"/>
                <a:cs typeface="Arial"/>
              </a:rPr>
              <a:t> </a:t>
            </a:r>
            <a:r>
              <a:rPr kumimoji="0" sz="1067" b="0" i="0" u="sng" strike="noStrike" kern="0" cap="none" spc="0" normalizeH="0" baseline="0" noProof="0" dirty="0">
                <a:ln>
                  <a:noFill/>
                </a:ln>
                <a:solidFill>
                  <a:srgbClr val="585858"/>
                </a:solidFill>
                <a:effectLst/>
                <a:uLnTx/>
                <a:uFill>
                  <a:solidFill>
                    <a:srgbClr val="585858"/>
                  </a:solidFill>
                </a:uFill>
                <a:latin typeface="Arial Narrow"/>
                <a:ea typeface="+mn-ea"/>
                <a:cs typeface="Arial Narrow"/>
              </a:rPr>
              <a:t>endpoint</a:t>
            </a:r>
            <a:r>
              <a:rPr kumimoji="0" sz="1067" b="0" i="0" u="none" strike="noStrike" kern="0" cap="none" spc="0" normalizeH="0" baseline="0" noProof="0" dirty="0">
                <a:ln>
                  <a:noFill/>
                </a:ln>
                <a:solidFill>
                  <a:srgbClr val="585858"/>
                </a:solidFill>
                <a:effectLst/>
                <a:uLnTx/>
                <a:uFillTx/>
                <a:latin typeface="Arial Narrow"/>
                <a:ea typeface="+mn-ea"/>
                <a:cs typeface="Arial Narrow"/>
              </a:rPr>
              <a:t>:</a:t>
            </a:r>
            <a:r>
              <a:rPr kumimoji="0" sz="1067" b="0" i="0" u="none" strike="noStrike" kern="0" cap="none" spc="-20" normalizeH="0" baseline="0" noProof="0" dirty="0">
                <a:ln>
                  <a:noFill/>
                </a:ln>
                <a:solidFill>
                  <a:srgbClr val="585858"/>
                </a:solidFill>
                <a:effectLst/>
                <a:uLnTx/>
                <a:uFillTx/>
                <a:latin typeface="Arial Narrow"/>
                <a:ea typeface="+mn-ea"/>
                <a:cs typeface="Arial Narrow"/>
              </a:rPr>
              <a:t> </a:t>
            </a:r>
            <a:r>
              <a:rPr kumimoji="0" sz="1067" b="0" i="0" u="none" strike="noStrike" kern="0" cap="none" spc="-33" normalizeH="0" baseline="0" noProof="0" dirty="0">
                <a:ln>
                  <a:noFill/>
                </a:ln>
                <a:solidFill>
                  <a:srgbClr val="585858"/>
                </a:solidFill>
                <a:effectLst/>
                <a:uLnTx/>
                <a:uFillTx/>
                <a:latin typeface="Arial Narrow"/>
                <a:ea typeface="+mn-ea"/>
                <a:cs typeface="Arial Narrow"/>
              </a:rPr>
              <a:t>ORR</a:t>
            </a:r>
            <a:endParaRPr kumimoji="0" sz="1067" b="0" i="0" u="none" strike="noStrike" kern="0" cap="none" spc="0" normalizeH="0" baseline="0" noProof="0">
              <a:ln>
                <a:noFill/>
              </a:ln>
              <a:solidFill>
                <a:sysClr val="windowText" lastClr="000000"/>
              </a:solidFill>
              <a:effectLst/>
              <a:uLnTx/>
              <a:uFillTx/>
              <a:latin typeface="Arial Narrow"/>
              <a:ea typeface="+mn-ea"/>
              <a:cs typeface="Arial Narrow"/>
            </a:endParaRPr>
          </a:p>
          <a:p>
            <a:pPr marL="121917" marR="203195" lvl="0" indent="0" algn="l" defTabSz="1219170" rtl="0" eaLnBrk="1" fontAlgn="auto" latinLnBrk="0" hangingPunct="1">
              <a:lnSpc>
                <a:spcPct val="100000"/>
              </a:lnSpc>
              <a:spcBef>
                <a:spcPts val="0"/>
              </a:spcBef>
              <a:spcAft>
                <a:spcPts val="0"/>
              </a:spcAft>
              <a:buClrTx/>
              <a:buSzTx/>
              <a:buFontTx/>
              <a:buNone/>
              <a:tabLst/>
              <a:defRPr/>
            </a:pPr>
            <a:r>
              <a:rPr kumimoji="0" sz="1067" b="0" i="0" u="sng" strike="noStrike" kern="0" cap="none" spc="0" normalizeH="0" baseline="0" noProof="0" dirty="0">
                <a:ln>
                  <a:noFill/>
                </a:ln>
                <a:solidFill>
                  <a:srgbClr val="585858"/>
                </a:solidFill>
                <a:effectLst/>
                <a:uLnTx/>
                <a:uFill>
                  <a:solidFill>
                    <a:srgbClr val="585858"/>
                  </a:solidFill>
                </a:uFill>
                <a:latin typeface="Arial Narrow"/>
                <a:ea typeface="+mn-ea"/>
                <a:cs typeface="Arial Narrow"/>
              </a:rPr>
              <a:t>2</a:t>
            </a:r>
            <a:r>
              <a:rPr kumimoji="0" sz="1067" b="0" i="0" u="sng" strike="noStrike" kern="0" cap="none" spc="0" normalizeH="0" baseline="0" noProof="0" dirty="0">
                <a:ln>
                  <a:noFill/>
                </a:ln>
                <a:solidFill>
                  <a:srgbClr val="585858"/>
                </a:solidFill>
                <a:effectLst/>
                <a:uLnTx/>
                <a:uFill>
                  <a:solidFill>
                    <a:srgbClr val="585858"/>
                  </a:solidFill>
                </a:uFill>
                <a:latin typeface="Arial"/>
                <a:ea typeface="+mn-ea"/>
                <a:cs typeface="Arial"/>
              </a:rPr>
              <a:t>°</a:t>
            </a:r>
            <a:r>
              <a:rPr kumimoji="0" sz="1067" b="0" i="0" u="sng" strike="noStrike" kern="0" cap="none" spc="-53" normalizeH="0" baseline="0" noProof="0" dirty="0">
                <a:ln>
                  <a:noFill/>
                </a:ln>
                <a:solidFill>
                  <a:srgbClr val="585858"/>
                </a:solidFill>
                <a:effectLst/>
                <a:uLnTx/>
                <a:uFill>
                  <a:solidFill>
                    <a:srgbClr val="585858"/>
                  </a:solidFill>
                </a:uFill>
                <a:latin typeface="Arial"/>
                <a:ea typeface="+mn-ea"/>
                <a:cs typeface="Arial"/>
              </a:rPr>
              <a:t> </a:t>
            </a:r>
            <a:r>
              <a:rPr kumimoji="0" sz="1067" b="0" i="0" u="sng" strike="noStrike" kern="0" cap="none" spc="0" normalizeH="0" baseline="0" noProof="0" dirty="0">
                <a:ln>
                  <a:noFill/>
                </a:ln>
                <a:solidFill>
                  <a:srgbClr val="585858"/>
                </a:solidFill>
                <a:effectLst/>
                <a:uLnTx/>
                <a:uFill>
                  <a:solidFill>
                    <a:srgbClr val="585858"/>
                  </a:solidFill>
                </a:uFill>
                <a:latin typeface="Arial Narrow"/>
                <a:ea typeface="+mn-ea"/>
                <a:cs typeface="Arial Narrow"/>
              </a:rPr>
              <a:t>endpoints</a:t>
            </a:r>
            <a:r>
              <a:rPr kumimoji="0" sz="1067" b="0" i="0" u="none" strike="noStrike" kern="0" cap="none" spc="0" normalizeH="0" baseline="0" noProof="0" dirty="0">
                <a:ln>
                  <a:noFill/>
                </a:ln>
                <a:solidFill>
                  <a:srgbClr val="585858"/>
                </a:solidFill>
                <a:effectLst/>
                <a:uLnTx/>
                <a:uFillTx/>
                <a:latin typeface="Arial Narrow"/>
                <a:ea typeface="+mn-ea"/>
                <a:cs typeface="Arial Narrow"/>
              </a:rPr>
              <a:t>:</a:t>
            </a:r>
            <a:r>
              <a:rPr kumimoji="0" sz="1067" b="0" i="0" u="none" strike="noStrike" kern="0" cap="none" spc="-27" normalizeH="0" baseline="0" noProof="0" dirty="0">
                <a:ln>
                  <a:noFill/>
                </a:ln>
                <a:solidFill>
                  <a:srgbClr val="585858"/>
                </a:solidFill>
                <a:effectLst/>
                <a:uLnTx/>
                <a:uFillTx/>
                <a:latin typeface="Arial Narrow"/>
                <a:ea typeface="+mn-ea"/>
                <a:cs typeface="Arial Narrow"/>
              </a:rPr>
              <a:t> PFS,</a:t>
            </a:r>
            <a:r>
              <a:rPr kumimoji="0" sz="1067" b="0" i="0" u="none" strike="noStrike" kern="0" cap="none" spc="667" normalizeH="0" baseline="0" noProof="0" dirty="0">
                <a:ln>
                  <a:noFill/>
                </a:ln>
                <a:solidFill>
                  <a:srgbClr val="585858"/>
                </a:solidFill>
                <a:effectLst/>
                <a:uLnTx/>
                <a:uFillTx/>
                <a:latin typeface="Arial Narrow"/>
                <a:ea typeface="+mn-ea"/>
                <a:cs typeface="Arial Narrow"/>
              </a:rPr>
              <a:t> </a:t>
            </a:r>
            <a:r>
              <a:rPr kumimoji="0" sz="1067" b="0" i="0" u="none" strike="noStrike" kern="0" cap="none" spc="0" normalizeH="0" baseline="0" noProof="0" dirty="0">
                <a:ln>
                  <a:noFill/>
                </a:ln>
                <a:solidFill>
                  <a:srgbClr val="585858"/>
                </a:solidFill>
                <a:effectLst/>
                <a:uLnTx/>
                <a:uFillTx/>
                <a:latin typeface="Arial Narrow"/>
                <a:ea typeface="+mn-ea"/>
                <a:cs typeface="Arial Narrow"/>
              </a:rPr>
              <a:t>DoR,</a:t>
            </a:r>
            <a:r>
              <a:rPr kumimoji="0" sz="1067" b="0" i="0" u="none" strike="noStrike" kern="0" cap="none" spc="-7" normalizeH="0" baseline="0" noProof="0" dirty="0">
                <a:ln>
                  <a:noFill/>
                </a:ln>
                <a:solidFill>
                  <a:srgbClr val="585858"/>
                </a:solidFill>
                <a:effectLst/>
                <a:uLnTx/>
                <a:uFillTx/>
                <a:latin typeface="Arial Narrow"/>
                <a:ea typeface="+mn-ea"/>
                <a:cs typeface="Arial Narrow"/>
              </a:rPr>
              <a:t> </a:t>
            </a:r>
            <a:r>
              <a:rPr kumimoji="0" sz="1067" b="0" i="0" u="none" strike="noStrike" kern="0" cap="none" spc="0" normalizeH="0" baseline="0" noProof="0" dirty="0">
                <a:ln>
                  <a:noFill/>
                </a:ln>
                <a:solidFill>
                  <a:srgbClr val="585858"/>
                </a:solidFill>
                <a:effectLst/>
                <a:uLnTx/>
                <a:uFillTx/>
                <a:latin typeface="Arial Narrow"/>
                <a:ea typeface="+mn-ea"/>
                <a:cs typeface="Arial Narrow"/>
              </a:rPr>
              <a:t>PFS6,</a:t>
            </a:r>
            <a:r>
              <a:rPr kumimoji="0" sz="1067" b="0" i="0" u="none" strike="noStrike" kern="0" cap="none" spc="-27" normalizeH="0" baseline="0" noProof="0" dirty="0">
                <a:ln>
                  <a:noFill/>
                </a:ln>
                <a:solidFill>
                  <a:srgbClr val="585858"/>
                </a:solidFill>
                <a:effectLst/>
                <a:uLnTx/>
                <a:uFillTx/>
                <a:latin typeface="Arial Narrow"/>
                <a:ea typeface="+mn-ea"/>
                <a:cs typeface="Arial Narrow"/>
              </a:rPr>
              <a:t> </a:t>
            </a:r>
            <a:r>
              <a:rPr kumimoji="0" sz="1067" b="0" i="0" u="none" strike="noStrike" kern="0" cap="none" spc="-33" normalizeH="0" baseline="0" noProof="0" dirty="0">
                <a:ln>
                  <a:noFill/>
                </a:ln>
                <a:solidFill>
                  <a:srgbClr val="585858"/>
                </a:solidFill>
                <a:effectLst/>
                <a:uLnTx/>
                <a:uFillTx/>
                <a:latin typeface="Arial Narrow"/>
                <a:ea typeface="+mn-ea"/>
                <a:cs typeface="Arial Narrow"/>
              </a:rPr>
              <a:t>OS</a:t>
            </a:r>
            <a:endParaRPr kumimoji="0" sz="1067" b="0" i="0" u="none" strike="noStrike" kern="0" cap="none" spc="0" normalizeH="0" baseline="0" noProof="0">
              <a:ln>
                <a:noFill/>
              </a:ln>
              <a:solidFill>
                <a:sysClr val="windowText" lastClr="000000"/>
              </a:solidFill>
              <a:effectLst/>
              <a:uLnTx/>
              <a:uFillTx/>
              <a:latin typeface="Arial Narrow"/>
              <a:ea typeface="+mn-ea"/>
              <a:cs typeface="Arial Narrow"/>
            </a:endParaRPr>
          </a:p>
        </p:txBody>
      </p:sp>
      <p:sp>
        <p:nvSpPr>
          <p:cNvPr id="16" name="object 16"/>
          <p:cNvSpPr txBox="1"/>
          <p:nvPr/>
        </p:nvSpPr>
        <p:spPr>
          <a:xfrm>
            <a:off x="5805424" y="4681727"/>
            <a:ext cx="1792393" cy="343812"/>
          </a:xfrm>
          <a:prstGeom prst="rect">
            <a:avLst/>
          </a:prstGeom>
          <a:solidFill>
            <a:schemeClr val="accent6">
              <a:lumMod val="50000"/>
              <a:alpha val="63136"/>
            </a:schemeClr>
          </a:solidFill>
        </p:spPr>
        <p:txBody>
          <a:bodyPr vert="horz" wrap="square" lIns="0" tIns="15240" rIns="0" bIns="0" rtlCol="0">
            <a:spAutoFit/>
          </a:bodyPr>
          <a:lstStyle/>
          <a:p>
            <a:pPr marL="60958" marR="0" lvl="0" indent="0" algn="l" defTabSz="1219170" rtl="0" eaLnBrk="1" fontAlgn="auto" latinLnBrk="0" hangingPunct="1">
              <a:lnSpc>
                <a:spcPct val="100000"/>
              </a:lnSpc>
              <a:spcBef>
                <a:spcPts val="120"/>
              </a:spcBef>
              <a:spcAft>
                <a:spcPts val="0"/>
              </a:spcAft>
              <a:buClrTx/>
              <a:buSzTx/>
              <a:buFontTx/>
              <a:buNone/>
              <a:tabLst/>
              <a:defRPr/>
            </a:pPr>
            <a:r>
              <a:rPr kumimoji="0" sz="1067" b="1" i="0" u="none" strike="noStrike" kern="0" cap="none" spc="0" normalizeH="0" baseline="0" noProof="0" dirty="0">
                <a:ln>
                  <a:noFill/>
                </a:ln>
                <a:solidFill>
                  <a:schemeClr val="bg1"/>
                </a:solidFill>
                <a:effectLst/>
                <a:uLnTx/>
                <a:uFillTx/>
                <a:latin typeface="Arial Narrow"/>
                <a:ea typeface="+mn-ea"/>
                <a:cs typeface="Arial Narrow"/>
              </a:rPr>
              <a:t>Arm 8:</a:t>
            </a:r>
            <a:r>
              <a:rPr kumimoji="0" sz="1067" b="1" i="0" u="none" strike="noStrike" kern="0" cap="none" spc="7" normalizeH="0" baseline="0" noProof="0" dirty="0">
                <a:ln>
                  <a:noFill/>
                </a:ln>
                <a:solidFill>
                  <a:schemeClr val="bg1"/>
                </a:solidFill>
                <a:effectLst/>
                <a:uLnTx/>
                <a:uFillTx/>
                <a:latin typeface="Arial Narrow"/>
                <a:ea typeface="+mn-ea"/>
                <a:cs typeface="Arial Narrow"/>
              </a:rPr>
              <a:t> </a:t>
            </a:r>
            <a:r>
              <a:rPr kumimoji="0" sz="1067" b="1" i="0" u="none" strike="noStrike" kern="0" cap="none" spc="-13" normalizeH="0" baseline="0" noProof="0" dirty="0">
                <a:ln>
                  <a:noFill/>
                </a:ln>
                <a:solidFill>
                  <a:schemeClr val="bg1"/>
                </a:solidFill>
                <a:effectLst/>
                <a:uLnTx/>
                <a:uFillTx/>
                <a:latin typeface="Arial Narrow"/>
                <a:ea typeface="+mn-ea"/>
                <a:cs typeface="Arial Narrow"/>
              </a:rPr>
              <a:t>Dato-</a:t>
            </a:r>
            <a:r>
              <a:rPr kumimoji="0" sz="1067" b="1" i="0" u="none" strike="noStrike" kern="0" cap="none" spc="0" normalizeH="0" baseline="0" noProof="0" dirty="0">
                <a:ln>
                  <a:noFill/>
                </a:ln>
                <a:solidFill>
                  <a:schemeClr val="bg1"/>
                </a:solidFill>
                <a:effectLst/>
                <a:uLnTx/>
                <a:uFillTx/>
                <a:latin typeface="Arial Narrow"/>
                <a:ea typeface="+mn-ea"/>
                <a:cs typeface="Arial Narrow"/>
              </a:rPr>
              <a:t>DXd</a:t>
            </a:r>
            <a:r>
              <a:rPr kumimoji="0" sz="1067" b="1" i="0" u="none" strike="noStrike" kern="0" cap="none" spc="-27" normalizeH="0" baseline="0" noProof="0" dirty="0">
                <a:ln>
                  <a:noFill/>
                </a:ln>
                <a:solidFill>
                  <a:schemeClr val="bg1"/>
                </a:solidFill>
                <a:effectLst/>
                <a:uLnTx/>
                <a:uFillTx/>
                <a:latin typeface="Arial Narrow"/>
                <a:ea typeface="+mn-ea"/>
                <a:cs typeface="Arial Narrow"/>
              </a:rPr>
              <a:t> </a:t>
            </a:r>
            <a:r>
              <a:rPr kumimoji="0" sz="1067" b="1" i="0" u="none" strike="noStrike" kern="0" cap="none" spc="0" normalizeH="0" baseline="0" noProof="0" dirty="0">
                <a:ln>
                  <a:noFill/>
                </a:ln>
                <a:solidFill>
                  <a:schemeClr val="bg1"/>
                </a:solidFill>
                <a:effectLst/>
                <a:uLnTx/>
                <a:uFillTx/>
                <a:latin typeface="Arial Narrow"/>
                <a:ea typeface="+mn-ea"/>
                <a:cs typeface="Arial Narrow"/>
              </a:rPr>
              <a:t>+</a:t>
            </a:r>
            <a:r>
              <a:rPr kumimoji="0" sz="1067" b="1" i="0" u="none" strike="noStrike" kern="0" cap="none" spc="27" normalizeH="0" baseline="0" noProof="0" dirty="0">
                <a:ln>
                  <a:noFill/>
                </a:ln>
                <a:solidFill>
                  <a:schemeClr val="bg1"/>
                </a:solidFill>
                <a:effectLst/>
                <a:uLnTx/>
                <a:uFillTx/>
                <a:latin typeface="Arial Narrow"/>
                <a:ea typeface="+mn-ea"/>
                <a:cs typeface="Arial Narrow"/>
              </a:rPr>
              <a:t> </a:t>
            </a:r>
            <a:r>
              <a:rPr kumimoji="0" sz="1067" b="1" i="0" u="none" strike="noStrike" kern="0" cap="none" spc="0" normalizeH="0" baseline="0" noProof="0" dirty="0">
                <a:ln>
                  <a:noFill/>
                </a:ln>
                <a:solidFill>
                  <a:schemeClr val="bg1"/>
                </a:solidFill>
                <a:effectLst/>
                <a:uLnTx/>
                <a:uFillTx/>
                <a:latin typeface="Arial Narrow"/>
                <a:ea typeface="+mn-ea"/>
                <a:cs typeface="Arial Narrow"/>
              </a:rPr>
              <a:t>D,</a:t>
            </a:r>
            <a:r>
              <a:rPr kumimoji="0" sz="1067" b="1" i="0" u="none" strike="noStrike" kern="0" cap="none" spc="27" normalizeH="0" baseline="0" noProof="0" dirty="0">
                <a:ln>
                  <a:noFill/>
                </a:ln>
                <a:solidFill>
                  <a:schemeClr val="bg1"/>
                </a:solidFill>
                <a:effectLst/>
                <a:uLnTx/>
                <a:uFillTx/>
                <a:latin typeface="Arial Narrow"/>
                <a:ea typeface="+mn-ea"/>
                <a:cs typeface="Arial Narrow"/>
              </a:rPr>
              <a:t> </a:t>
            </a:r>
            <a:r>
              <a:rPr kumimoji="0" sz="1067" b="1" i="0" u="none" strike="noStrike" kern="0" cap="none" spc="-13" normalizeH="0" baseline="0" noProof="0" dirty="0">
                <a:ln>
                  <a:noFill/>
                </a:ln>
                <a:solidFill>
                  <a:schemeClr val="bg1"/>
                </a:solidFill>
                <a:effectLst/>
                <a:uLnTx/>
                <a:uFillTx/>
                <a:latin typeface="Arial Narrow"/>
                <a:ea typeface="+mn-ea"/>
                <a:cs typeface="Arial Narrow"/>
              </a:rPr>
              <a:t>PD-</a:t>
            </a:r>
            <a:r>
              <a:rPr kumimoji="0" sz="1067" b="1" i="0" u="none" strike="noStrike" kern="0" cap="none" spc="-33" normalizeH="0" baseline="0" noProof="0" dirty="0">
                <a:ln>
                  <a:noFill/>
                </a:ln>
                <a:solidFill>
                  <a:schemeClr val="bg1"/>
                </a:solidFill>
                <a:effectLst/>
                <a:uLnTx/>
                <a:uFillTx/>
                <a:latin typeface="Arial Narrow"/>
                <a:ea typeface="+mn-ea"/>
                <a:cs typeface="Arial Narrow"/>
              </a:rPr>
              <a:t>L1</a:t>
            </a:r>
            <a:endParaRPr kumimoji="0" sz="1067" b="1" i="0" u="none" strike="noStrike" kern="0" cap="none" spc="0" normalizeH="0" baseline="0" noProof="0" dirty="0">
              <a:ln>
                <a:noFill/>
              </a:ln>
              <a:solidFill>
                <a:schemeClr val="bg1"/>
              </a:solidFill>
              <a:effectLst/>
              <a:uLnTx/>
              <a:uFillTx/>
              <a:latin typeface="Arial Narrow"/>
              <a:ea typeface="+mn-ea"/>
              <a:cs typeface="Arial Narrow"/>
            </a:endParaRPr>
          </a:p>
          <a:p>
            <a:pPr marL="60958" marR="0" lvl="0" indent="0" algn="l" defTabSz="1219170" rtl="0" eaLnBrk="1" fontAlgn="auto" latinLnBrk="0" hangingPunct="1">
              <a:lnSpc>
                <a:spcPct val="100000"/>
              </a:lnSpc>
              <a:spcBef>
                <a:spcPts val="0"/>
              </a:spcBef>
              <a:spcAft>
                <a:spcPts val="0"/>
              </a:spcAft>
              <a:buClrTx/>
              <a:buSzTx/>
              <a:buFontTx/>
              <a:buNone/>
              <a:tabLst/>
              <a:defRPr/>
            </a:pPr>
            <a:r>
              <a:rPr kumimoji="0" sz="1067" b="1" i="0" u="none" strike="noStrike" kern="0" cap="none" spc="0" normalizeH="0" baseline="0" noProof="0" dirty="0">
                <a:ln>
                  <a:noFill/>
                </a:ln>
                <a:solidFill>
                  <a:schemeClr val="bg1"/>
                </a:solidFill>
                <a:effectLst/>
                <a:uLnTx/>
                <a:uFillTx/>
                <a:latin typeface="Arial Narrow"/>
                <a:ea typeface="+mn-ea"/>
                <a:cs typeface="Arial Narrow"/>
              </a:rPr>
              <a:t>positive</a:t>
            </a:r>
            <a:r>
              <a:rPr kumimoji="0" sz="1067" b="1" i="0" u="none" strike="noStrike" kern="0" cap="none" spc="-47" normalizeH="0" baseline="0" noProof="0" dirty="0">
                <a:ln>
                  <a:noFill/>
                </a:ln>
                <a:solidFill>
                  <a:schemeClr val="bg1"/>
                </a:solidFill>
                <a:effectLst/>
                <a:uLnTx/>
                <a:uFillTx/>
                <a:latin typeface="Arial Narrow"/>
                <a:ea typeface="+mn-ea"/>
                <a:cs typeface="Arial Narrow"/>
              </a:rPr>
              <a:t> </a:t>
            </a:r>
            <a:r>
              <a:rPr kumimoji="0" sz="1067" b="1" i="0" u="none" strike="noStrike" kern="0" cap="none" spc="-13" normalizeH="0" baseline="0" noProof="0" dirty="0">
                <a:ln>
                  <a:noFill/>
                </a:ln>
                <a:solidFill>
                  <a:schemeClr val="bg1"/>
                </a:solidFill>
                <a:effectLst/>
                <a:uLnTx/>
                <a:uFillTx/>
                <a:latin typeface="Arial Narrow"/>
                <a:ea typeface="+mn-ea"/>
                <a:cs typeface="Arial Narrow"/>
              </a:rPr>
              <a:t>(N=30)</a:t>
            </a:r>
            <a:r>
              <a:rPr kumimoji="0" sz="1000" b="1" i="0" u="none" strike="noStrike" kern="0" cap="none" spc="-20" normalizeH="0" baseline="27777" noProof="0" dirty="0">
                <a:ln>
                  <a:noFill/>
                </a:ln>
                <a:solidFill>
                  <a:schemeClr val="bg1"/>
                </a:solidFill>
                <a:effectLst/>
                <a:uLnTx/>
                <a:uFillTx/>
                <a:latin typeface="Arial Narrow"/>
                <a:ea typeface="+mn-ea"/>
                <a:cs typeface="Arial Narrow"/>
              </a:rPr>
              <a:t>b</a:t>
            </a:r>
            <a:endParaRPr kumimoji="0" sz="1000" b="1" i="0" u="none" strike="noStrike" kern="0" cap="none" spc="0" normalizeH="0" baseline="27777" noProof="0" dirty="0">
              <a:ln>
                <a:noFill/>
              </a:ln>
              <a:solidFill>
                <a:schemeClr val="bg1"/>
              </a:solidFill>
              <a:effectLst/>
              <a:uLnTx/>
              <a:uFillTx/>
              <a:latin typeface="Arial Narrow"/>
              <a:ea typeface="+mn-ea"/>
              <a:cs typeface="Arial Narrow"/>
            </a:endParaRPr>
          </a:p>
        </p:txBody>
      </p:sp>
      <p:sp>
        <p:nvSpPr>
          <p:cNvPr id="17" name="object 17"/>
          <p:cNvSpPr txBox="1"/>
          <p:nvPr/>
        </p:nvSpPr>
        <p:spPr>
          <a:xfrm>
            <a:off x="4219957" y="2264554"/>
            <a:ext cx="4816687" cy="233397"/>
          </a:xfrm>
          <a:prstGeom prst="rect">
            <a:avLst/>
          </a:prstGeom>
        </p:spPr>
        <p:txBody>
          <a:bodyPr vert="horz" wrap="square" lIns="0" tIns="17780" rIns="0" bIns="0" rtlCol="0">
            <a:spAutoFit/>
          </a:bodyPr>
          <a:lstStyle/>
          <a:p>
            <a:pPr marL="0" marR="0" lvl="0" indent="0" algn="l" defTabSz="1219170" rtl="0" eaLnBrk="1" fontAlgn="auto" latinLnBrk="0" hangingPunct="1">
              <a:lnSpc>
                <a:spcPct val="100000"/>
              </a:lnSpc>
              <a:spcBef>
                <a:spcPts val="140"/>
              </a:spcBef>
              <a:spcAft>
                <a:spcPts val="0"/>
              </a:spcAft>
              <a:buClrTx/>
              <a:buSzTx/>
              <a:buFontTx/>
              <a:buNone/>
              <a:tabLst>
                <a:tab pos="1937972" algn="l"/>
                <a:tab pos="4394090" algn="l"/>
              </a:tabLst>
              <a:defRPr/>
            </a:pPr>
            <a:r>
              <a:rPr kumimoji="0" sz="1400" b="1" i="1" u="none" strike="noStrike" kern="0" cap="none" spc="-13" normalizeH="0" baseline="0" noProof="0" dirty="0">
                <a:ln>
                  <a:noFill/>
                </a:ln>
                <a:solidFill>
                  <a:sysClr val="windowText" lastClr="000000"/>
                </a:solidFill>
                <a:effectLst/>
                <a:uLnTx/>
                <a:uFillTx/>
                <a:latin typeface="ArialNarrow-BoldItalic"/>
                <a:ea typeface="+mn-ea"/>
                <a:cs typeface="ArialNarrow-BoldItalic"/>
              </a:rPr>
              <a:t>Eligibility</a:t>
            </a:r>
            <a:r>
              <a:rPr kumimoji="0" sz="1400" b="1" i="1" u="none" strike="noStrike" kern="0" cap="none" spc="27" normalizeH="0" baseline="0" noProof="0" dirty="0">
                <a:ln>
                  <a:noFill/>
                </a:ln>
                <a:solidFill>
                  <a:sysClr val="windowText" lastClr="000000"/>
                </a:solidFill>
                <a:effectLst/>
                <a:uLnTx/>
                <a:uFillTx/>
                <a:latin typeface="ArialNarrow-BoldItalic"/>
                <a:ea typeface="+mn-ea"/>
                <a:cs typeface="ArialNarrow-BoldItalic"/>
              </a:rPr>
              <a:t> </a:t>
            </a:r>
            <a:r>
              <a:rPr kumimoji="0" sz="1400" b="1" i="1" u="none" strike="noStrike" kern="0" cap="none" spc="-13" normalizeH="0" baseline="0" noProof="0" dirty="0">
                <a:ln>
                  <a:noFill/>
                </a:ln>
                <a:solidFill>
                  <a:sysClr val="windowText" lastClr="000000"/>
                </a:solidFill>
                <a:effectLst/>
                <a:uLnTx/>
                <a:uFillTx/>
                <a:latin typeface="ArialNarrow-BoldItalic"/>
                <a:ea typeface="+mn-ea"/>
                <a:cs typeface="ArialNarrow-BoldItalic"/>
              </a:rPr>
              <a:t>criteria</a:t>
            </a:r>
            <a:r>
              <a:rPr kumimoji="0" sz="1400" b="1" i="1" u="none" strike="noStrike" kern="0" cap="none" spc="0" normalizeH="0" baseline="0" noProof="0" dirty="0">
                <a:ln>
                  <a:noFill/>
                </a:ln>
                <a:solidFill>
                  <a:sysClr val="windowText" lastClr="000000"/>
                </a:solidFill>
                <a:effectLst/>
                <a:uLnTx/>
                <a:uFillTx/>
                <a:latin typeface="ArialNarrow-BoldItalic"/>
                <a:ea typeface="+mn-ea"/>
                <a:cs typeface="ArialNarrow-BoldItalic"/>
              </a:rPr>
              <a:t>	</a:t>
            </a:r>
            <a:r>
              <a:rPr kumimoji="0" sz="1400" b="1" i="1" u="none" strike="noStrike" kern="0" cap="none" spc="-13" normalizeH="0" baseline="0" noProof="0" dirty="0">
                <a:ln>
                  <a:noFill/>
                </a:ln>
                <a:solidFill>
                  <a:sysClr val="windowText" lastClr="000000"/>
                </a:solidFill>
                <a:effectLst/>
                <a:uLnTx/>
                <a:uFillTx/>
                <a:latin typeface="ArialNarrow-BoldItalic"/>
                <a:ea typeface="+mn-ea"/>
                <a:cs typeface="ArialNarrow-BoldItalic"/>
              </a:rPr>
              <a:t>Treatment</a:t>
            </a:r>
            <a:r>
              <a:rPr kumimoji="0" sz="1400" b="1" i="1" u="none" strike="noStrike" kern="0" cap="none" spc="33" normalizeH="0" baseline="0" noProof="0" dirty="0">
                <a:ln>
                  <a:noFill/>
                </a:ln>
                <a:solidFill>
                  <a:sysClr val="windowText" lastClr="000000"/>
                </a:solidFill>
                <a:effectLst/>
                <a:uLnTx/>
                <a:uFillTx/>
                <a:latin typeface="ArialNarrow-BoldItalic"/>
                <a:ea typeface="+mn-ea"/>
                <a:cs typeface="ArialNarrow-BoldItalic"/>
              </a:rPr>
              <a:t> </a:t>
            </a:r>
            <a:r>
              <a:rPr kumimoji="0" sz="1400" b="1" i="1" u="none" strike="noStrike" kern="0" cap="none" spc="-27" normalizeH="0" baseline="0" noProof="0" dirty="0">
                <a:ln>
                  <a:noFill/>
                </a:ln>
                <a:solidFill>
                  <a:sysClr val="windowText" lastClr="000000"/>
                </a:solidFill>
                <a:effectLst/>
                <a:uLnTx/>
                <a:uFillTx/>
                <a:latin typeface="ArialNarrow-BoldItalic"/>
                <a:ea typeface="+mn-ea"/>
                <a:cs typeface="ArialNarrow-BoldItalic"/>
              </a:rPr>
              <a:t>arms</a:t>
            </a:r>
            <a:r>
              <a:rPr kumimoji="0" sz="1400" b="1" i="1" u="none" strike="noStrike" kern="0" cap="none" spc="0" normalizeH="0" baseline="0" noProof="0" dirty="0">
                <a:ln>
                  <a:noFill/>
                </a:ln>
                <a:solidFill>
                  <a:sysClr val="windowText" lastClr="000000"/>
                </a:solidFill>
                <a:effectLst/>
                <a:uLnTx/>
                <a:uFillTx/>
                <a:latin typeface="ArialNarrow-BoldItalic"/>
                <a:ea typeface="+mn-ea"/>
                <a:cs typeface="ArialNarrow-BoldItalic"/>
              </a:rPr>
              <a:t>	Part</a:t>
            </a:r>
            <a:r>
              <a:rPr kumimoji="0" sz="1400" b="1" i="1" u="none" strike="noStrike" kern="0" cap="none" spc="-40" normalizeH="0" baseline="0" noProof="0" dirty="0">
                <a:ln>
                  <a:noFill/>
                </a:ln>
                <a:solidFill>
                  <a:sysClr val="windowText" lastClr="000000"/>
                </a:solidFill>
                <a:effectLst/>
                <a:uLnTx/>
                <a:uFillTx/>
                <a:latin typeface="ArialNarrow-BoldItalic"/>
                <a:ea typeface="+mn-ea"/>
                <a:cs typeface="ArialNarrow-BoldItalic"/>
              </a:rPr>
              <a:t> </a:t>
            </a:r>
            <a:r>
              <a:rPr kumimoji="0" sz="1400" b="1" i="1" u="none" strike="noStrike" kern="0" cap="none" spc="-67" normalizeH="0" baseline="0" noProof="0" dirty="0">
                <a:ln>
                  <a:noFill/>
                </a:ln>
                <a:solidFill>
                  <a:sysClr val="windowText" lastClr="000000"/>
                </a:solidFill>
                <a:effectLst/>
                <a:uLnTx/>
                <a:uFillTx/>
                <a:latin typeface="ArialNarrow-BoldItalic"/>
                <a:ea typeface="+mn-ea"/>
                <a:cs typeface="ArialNarrow-BoldItalic"/>
              </a:rPr>
              <a:t>1</a:t>
            </a:r>
            <a:endParaRPr kumimoji="0" sz="1400" b="0" i="0" u="none" strike="noStrike" kern="0" cap="none" spc="0" normalizeH="0" baseline="0" noProof="0">
              <a:ln>
                <a:noFill/>
              </a:ln>
              <a:solidFill>
                <a:sysClr val="windowText" lastClr="000000"/>
              </a:solidFill>
              <a:effectLst/>
              <a:uLnTx/>
              <a:uFillTx/>
              <a:latin typeface="ArialNarrow-BoldItalic"/>
              <a:ea typeface="+mn-ea"/>
              <a:cs typeface="ArialNarrow-BoldItalic"/>
            </a:endParaRPr>
          </a:p>
        </p:txBody>
      </p:sp>
      <p:sp>
        <p:nvSpPr>
          <p:cNvPr id="18" name="object 18"/>
          <p:cNvSpPr txBox="1"/>
          <p:nvPr/>
        </p:nvSpPr>
        <p:spPr>
          <a:xfrm>
            <a:off x="10448117" y="2260620"/>
            <a:ext cx="1186180" cy="233397"/>
          </a:xfrm>
          <a:prstGeom prst="rect">
            <a:avLst/>
          </a:prstGeom>
        </p:spPr>
        <p:txBody>
          <a:bodyPr vert="horz" wrap="square" lIns="0" tIns="17780" rIns="0" bIns="0" rtlCol="0">
            <a:spAutoFit/>
          </a:bodyPr>
          <a:lstStyle/>
          <a:p>
            <a:pPr marL="0" marR="0" lvl="0" indent="0" algn="l" defTabSz="1219170" rtl="0" eaLnBrk="1" fontAlgn="auto" latinLnBrk="0" hangingPunct="1">
              <a:lnSpc>
                <a:spcPct val="100000"/>
              </a:lnSpc>
              <a:spcBef>
                <a:spcPts val="140"/>
              </a:spcBef>
              <a:spcAft>
                <a:spcPts val="0"/>
              </a:spcAft>
              <a:buClrTx/>
              <a:buSzTx/>
              <a:buFontTx/>
              <a:buNone/>
              <a:tabLst/>
              <a:defRPr/>
            </a:pPr>
            <a:r>
              <a:rPr kumimoji="0" sz="1400" b="1" i="1" u="none" strike="noStrike" kern="0" cap="none" spc="0" normalizeH="0" baseline="0" noProof="0" dirty="0">
                <a:ln>
                  <a:noFill/>
                </a:ln>
                <a:solidFill>
                  <a:sysClr val="windowText" lastClr="000000"/>
                </a:solidFill>
                <a:effectLst/>
                <a:uLnTx/>
                <a:uFillTx/>
                <a:latin typeface="ArialNarrow-BoldItalic"/>
                <a:ea typeface="+mn-ea"/>
                <a:cs typeface="ArialNarrow-BoldItalic"/>
              </a:rPr>
              <a:t>Part</a:t>
            </a:r>
            <a:r>
              <a:rPr kumimoji="0" sz="1400" b="1" i="1" u="none" strike="noStrike" kern="0" cap="none" spc="-33" normalizeH="0" baseline="0" noProof="0" dirty="0">
                <a:ln>
                  <a:noFill/>
                </a:ln>
                <a:solidFill>
                  <a:sysClr val="windowText" lastClr="000000"/>
                </a:solidFill>
                <a:effectLst/>
                <a:uLnTx/>
                <a:uFillTx/>
                <a:latin typeface="ArialNarrow-BoldItalic"/>
                <a:ea typeface="+mn-ea"/>
                <a:cs typeface="ArialNarrow-BoldItalic"/>
              </a:rPr>
              <a:t> </a:t>
            </a:r>
            <a:r>
              <a:rPr kumimoji="0" sz="1400" b="1" i="1" u="none" strike="noStrike" kern="0" cap="none" spc="0" normalizeH="0" baseline="0" noProof="0" dirty="0">
                <a:ln>
                  <a:noFill/>
                </a:ln>
                <a:solidFill>
                  <a:sysClr val="windowText" lastClr="000000"/>
                </a:solidFill>
                <a:effectLst/>
                <a:uLnTx/>
                <a:uFillTx/>
                <a:latin typeface="ArialNarrow-BoldItalic"/>
                <a:ea typeface="+mn-ea"/>
                <a:cs typeface="ArialNarrow-BoldItalic"/>
              </a:rPr>
              <a:t>2</a:t>
            </a:r>
            <a:r>
              <a:rPr kumimoji="0" sz="1400" b="1" i="1" u="none" strike="noStrike" kern="0" cap="none" spc="-13" normalizeH="0" baseline="0" noProof="0" dirty="0">
                <a:ln>
                  <a:noFill/>
                </a:ln>
                <a:solidFill>
                  <a:sysClr val="windowText" lastClr="000000"/>
                </a:solidFill>
                <a:effectLst/>
                <a:uLnTx/>
                <a:uFillTx/>
                <a:latin typeface="ArialNarrow-BoldItalic"/>
                <a:ea typeface="+mn-ea"/>
                <a:cs typeface="ArialNarrow-BoldItalic"/>
              </a:rPr>
              <a:t> expansion</a:t>
            </a:r>
            <a:endParaRPr kumimoji="0" sz="1400" b="0" i="0" u="none" strike="noStrike" kern="0" cap="none" spc="0" normalizeH="0" baseline="0" noProof="0">
              <a:ln>
                <a:noFill/>
              </a:ln>
              <a:solidFill>
                <a:sysClr val="windowText" lastClr="000000"/>
              </a:solidFill>
              <a:effectLst/>
              <a:uLnTx/>
              <a:uFillTx/>
              <a:latin typeface="ArialNarrow-BoldItalic"/>
              <a:ea typeface="+mn-ea"/>
              <a:cs typeface="ArialNarrow-BoldItalic"/>
            </a:endParaRPr>
          </a:p>
        </p:txBody>
      </p:sp>
      <p:grpSp>
        <p:nvGrpSpPr>
          <p:cNvPr id="23" name="object 23"/>
          <p:cNvGrpSpPr/>
          <p:nvPr/>
        </p:nvGrpSpPr>
        <p:grpSpPr>
          <a:xfrm>
            <a:off x="7583423" y="3035808"/>
            <a:ext cx="4255347" cy="1991360"/>
            <a:chOff x="5687567" y="1895856"/>
            <a:chExt cx="3191510" cy="1493520"/>
          </a:xfrm>
        </p:grpSpPr>
        <p:sp>
          <p:nvSpPr>
            <p:cNvPr id="24" name="object 24"/>
            <p:cNvSpPr/>
            <p:nvPr/>
          </p:nvSpPr>
          <p:spPr>
            <a:xfrm>
              <a:off x="5740908" y="2130551"/>
              <a:ext cx="3084830" cy="489584"/>
            </a:xfrm>
            <a:custGeom>
              <a:avLst/>
              <a:gdLst/>
              <a:ahLst/>
              <a:cxnLst/>
              <a:rect l="l" t="t" r="r" b="b"/>
              <a:pathLst>
                <a:path w="3084829" h="489585">
                  <a:moveTo>
                    <a:pt x="1778508" y="135636"/>
                  </a:moveTo>
                  <a:lnTo>
                    <a:pt x="1642872" y="0"/>
                  </a:lnTo>
                  <a:lnTo>
                    <a:pt x="1642872" y="67818"/>
                  </a:lnTo>
                  <a:lnTo>
                    <a:pt x="0" y="67818"/>
                  </a:lnTo>
                  <a:lnTo>
                    <a:pt x="0" y="203454"/>
                  </a:lnTo>
                  <a:lnTo>
                    <a:pt x="1642872" y="203454"/>
                  </a:lnTo>
                  <a:lnTo>
                    <a:pt x="1642872" y="271272"/>
                  </a:lnTo>
                  <a:lnTo>
                    <a:pt x="1778508" y="135636"/>
                  </a:lnTo>
                  <a:close/>
                </a:path>
                <a:path w="3084829" h="489585">
                  <a:moveTo>
                    <a:pt x="3084576" y="352806"/>
                  </a:moveTo>
                  <a:lnTo>
                    <a:pt x="2948178" y="216408"/>
                  </a:lnTo>
                  <a:lnTo>
                    <a:pt x="2948178" y="284607"/>
                  </a:lnTo>
                  <a:lnTo>
                    <a:pt x="0" y="284607"/>
                  </a:lnTo>
                  <a:lnTo>
                    <a:pt x="0" y="421005"/>
                  </a:lnTo>
                  <a:lnTo>
                    <a:pt x="2948178" y="421005"/>
                  </a:lnTo>
                  <a:lnTo>
                    <a:pt x="2948178" y="489204"/>
                  </a:lnTo>
                  <a:lnTo>
                    <a:pt x="3084576" y="352806"/>
                  </a:lnTo>
                  <a:close/>
                </a:path>
              </a:pathLst>
            </a:custGeom>
            <a:solidFill>
              <a:srgbClr val="BEBEBE"/>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25" name="object 25"/>
            <p:cNvPicPr/>
            <p:nvPr/>
          </p:nvPicPr>
          <p:blipFill>
            <a:blip r:embed="rId5" cstate="print"/>
            <a:stretch>
              <a:fillRect/>
            </a:stretch>
          </p:blipFill>
          <p:spPr>
            <a:xfrm>
              <a:off x="5687567" y="2694431"/>
              <a:ext cx="3191255" cy="377951"/>
            </a:xfrm>
            <a:prstGeom prst="rect">
              <a:avLst/>
            </a:prstGeom>
          </p:spPr>
        </p:pic>
        <p:sp>
          <p:nvSpPr>
            <p:cNvPr id="26" name="object 26"/>
            <p:cNvSpPr/>
            <p:nvPr/>
          </p:nvSpPr>
          <p:spPr>
            <a:xfrm>
              <a:off x="5740907" y="2709672"/>
              <a:ext cx="3084830" cy="271780"/>
            </a:xfrm>
            <a:custGeom>
              <a:avLst/>
              <a:gdLst/>
              <a:ahLst/>
              <a:cxnLst/>
              <a:rect l="l" t="t" r="r" b="b"/>
              <a:pathLst>
                <a:path w="3084829" h="271780">
                  <a:moveTo>
                    <a:pt x="2948940" y="0"/>
                  </a:moveTo>
                  <a:lnTo>
                    <a:pt x="2948940" y="67818"/>
                  </a:lnTo>
                  <a:lnTo>
                    <a:pt x="0" y="67818"/>
                  </a:lnTo>
                  <a:lnTo>
                    <a:pt x="0" y="203454"/>
                  </a:lnTo>
                  <a:lnTo>
                    <a:pt x="2948940" y="203454"/>
                  </a:lnTo>
                  <a:lnTo>
                    <a:pt x="2948940" y="271272"/>
                  </a:lnTo>
                  <a:lnTo>
                    <a:pt x="3084576" y="135636"/>
                  </a:lnTo>
                  <a:lnTo>
                    <a:pt x="2948940" y="0"/>
                  </a:lnTo>
                  <a:close/>
                </a:path>
              </a:pathLst>
            </a:custGeom>
            <a:solidFill>
              <a:srgbClr val="026C71"/>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7" name="object 27"/>
            <p:cNvSpPr/>
            <p:nvPr/>
          </p:nvSpPr>
          <p:spPr>
            <a:xfrm>
              <a:off x="5740907" y="3118103"/>
              <a:ext cx="184785" cy="271780"/>
            </a:xfrm>
            <a:custGeom>
              <a:avLst/>
              <a:gdLst/>
              <a:ahLst/>
              <a:cxnLst/>
              <a:rect l="l" t="t" r="r" b="b"/>
              <a:pathLst>
                <a:path w="184785" h="271779">
                  <a:moveTo>
                    <a:pt x="92202" y="0"/>
                  </a:moveTo>
                  <a:lnTo>
                    <a:pt x="92202" y="67818"/>
                  </a:lnTo>
                  <a:lnTo>
                    <a:pt x="0" y="67818"/>
                  </a:lnTo>
                  <a:lnTo>
                    <a:pt x="0" y="203454"/>
                  </a:lnTo>
                  <a:lnTo>
                    <a:pt x="92202" y="203454"/>
                  </a:lnTo>
                  <a:lnTo>
                    <a:pt x="92202" y="271272"/>
                  </a:lnTo>
                  <a:lnTo>
                    <a:pt x="184404" y="135636"/>
                  </a:lnTo>
                  <a:lnTo>
                    <a:pt x="92202" y="0"/>
                  </a:lnTo>
                  <a:close/>
                </a:path>
              </a:pathLst>
            </a:custGeom>
            <a:solidFill>
              <a:srgbClr val="BEBEBE"/>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28" name="object 28"/>
            <p:cNvPicPr/>
            <p:nvPr/>
          </p:nvPicPr>
          <p:blipFill>
            <a:blip r:embed="rId6" cstate="print"/>
            <a:stretch>
              <a:fillRect/>
            </a:stretch>
          </p:blipFill>
          <p:spPr>
            <a:xfrm>
              <a:off x="5876543" y="1895856"/>
              <a:ext cx="707135" cy="1181099"/>
            </a:xfrm>
            <a:prstGeom prst="rect">
              <a:avLst/>
            </a:prstGeom>
          </p:spPr>
        </p:pic>
        <p:pic>
          <p:nvPicPr>
            <p:cNvPr id="29" name="object 29"/>
            <p:cNvPicPr/>
            <p:nvPr/>
          </p:nvPicPr>
          <p:blipFill>
            <a:blip r:embed="rId7" cstate="print"/>
            <a:stretch>
              <a:fillRect/>
            </a:stretch>
          </p:blipFill>
          <p:spPr>
            <a:xfrm>
              <a:off x="5859780" y="2220468"/>
              <a:ext cx="758951" cy="563879"/>
            </a:xfrm>
            <a:prstGeom prst="rect">
              <a:avLst/>
            </a:prstGeom>
          </p:spPr>
        </p:pic>
      </p:grpSp>
      <p:sp>
        <p:nvSpPr>
          <p:cNvPr id="30" name="object 30"/>
          <p:cNvSpPr txBox="1"/>
          <p:nvPr/>
        </p:nvSpPr>
        <p:spPr>
          <a:xfrm>
            <a:off x="7912607" y="3062223"/>
            <a:ext cx="789093" cy="977383"/>
          </a:xfrm>
          <a:prstGeom prst="rect">
            <a:avLst/>
          </a:prstGeom>
          <a:solidFill>
            <a:srgbClr val="89A2DA">
              <a:alpha val="56079"/>
            </a:srgbClr>
          </a:solidFill>
          <a:ln w="9525">
            <a:solidFill>
              <a:srgbClr val="FFFFFF"/>
            </a:solidFill>
          </a:ln>
        </p:spPr>
        <p:txBody>
          <a:bodyPr vert="horz"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239601" marR="45719" lvl="0" indent="-187109" algn="l" defTabSz="1219170" rtl="0" eaLnBrk="1" fontAlgn="auto" latinLnBrk="0" hangingPunct="1">
              <a:lnSpc>
                <a:spcPct val="100000"/>
              </a:lnSpc>
              <a:spcBef>
                <a:spcPts val="887"/>
              </a:spcBef>
              <a:spcAft>
                <a:spcPts val="0"/>
              </a:spcAft>
              <a:buClrTx/>
              <a:buSzTx/>
              <a:buFontTx/>
              <a:buNone/>
              <a:tabLst/>
              <a:defRPr/>
            </a:pPr>
            <a:r>
              <a:rPr kumimoji="0" sz="1067" b="1" i="0" u="none" strike="noStrike" kern="0" cap="none" spc="0" normalizeH="0" baseline="0" noProof="0" dirty="0">
                <a:ln>
                  <a:noFill/>
                </a:ln>
                <a:solidFill>
                  <a:srgbClr val="FFFFFF"/>
                </a:solidFill>
                <a:effectLst/>
                <a:uLnTx/>
                <a:uFillTx/>
                <a:latin typeface="Arial Narrow"/>
                <a:ea typeface="+mn-ea"/>
                <a:cs typeface="Arial Narrow"/>
              </a:rPr>
              <a:t>Safety </a:t>
            </a:r>
            <a:r>
              <a:rPr kumimoji="0" sz="1067" b="1" i="0" u="none" strike="noStrike" kern="0" cap="none" spc="-13" normalizeH="0" baseline="0" noProof="0" dirty="0">
                <a:ln>
                  <a:noFill/>
                </a:ln>
                <a:solidFill>
                  <a:srgbClr val="FFFFFF"/>
                </a:solidFill>
                <a:effectLst/>
                <a:uLnTx/>
                <a:uFillTx/>
                <a:latin typeface="Arial Narrow"/>
                <a:ea typeface="+mn-ea"/>
                <a:cs typeface="Arial Narrow"/>
              </a:rPr>
              <a:t>run-</a:t>
            </a:r>
            <a:r>
              <a:rPr kumimoji="0" sz="1067" b="1" i="0" u="none" strike="noStrike" kern="0" cap="none" spc="-33" normalizeH="0" baseline="0" noProof="0" dirty="0">
                <a:ln>
                  <a:noFill/>
                </a:ln>
                <a:solidFill>
                  <a:srgbClr val="FFFFFF"/>
                </a:solidFill>
                <a:effectLst/>
                <a:uLnTx/>
                <a:uFillTx/>
                <a:latin typeface="Arial Narrow"/>
                <a:ea typeface="+mn-ea"/>
                <a:cs typeface="Arial Narrow"/>
              </a:rPr>
              <a:t>in</a:t>
            </a:r>
            <a:r>
              <a:rPr kumimoji="0" sz="1067" b="1" i="0" u="none" strike="noStrike" kern="0" cap="none" spc="667" normalizeH="0" baseline="0" noProof="0" dirty="0">
                <a:ln>
                  <a:noFill/>
                </a:ln>
                <a:solidFill>
                  <a:srgbClr val="FFFFFF"/>
                </a:solidFill>
                <a:effectLst/>
                <a:uLnTx/>
                <a:uFillTx/>
                <a:latin typeface="Arial Narrow"/>
                <a:ea typeface="+mn-ea"/>
                <a:cs typeface="Arial Narrow"/>
              </a:rPr>
              <a:t> </a:t>
            </a:r>
            <a:r>
              <a:rPr kumimoji="0" sz="1067" b="1" i="0" u="none" strike="noStrike" kern="0" cap="none" spc="0" normalizeH="0" baseline="0" noProof="0" dirty="0">
                <a:ln>
                  <a:noFill/>
                </a:ln>
                <a:solidFill>
                  <a:srgbClr val="FFFFFF"/>
                </a:solidFill>
                <a:effectLst/>
                <a:uLnTx/>
                <a:uFillTx/>
                <a:latin typeface="Arial Narrow"/>
                <a:ea typeface="+mn-ea"/>
                <a:cs typeface="Arial Narrow"/>
              </a:rPr>
              <a:t>(up</a:t>
            </a:r>
            <a:r>
              <a:rPr kumimoji="0" sz="1067" b="1" i="0" u="none" strike="noStrike" kern="0" cap="none" spc="-13" normalizeH="0" baseline="0" noProof="0" dirty="0">
                <a:ln>
                  <a:noFill/>
                </a:ln>
                <a:solidFill>
                  <a:srgbClr val="FFFFFF"/>
                </a:solidFill>
                <a:effectLst/>
                <a:uLnTx/>
                <a:uFillTx/>
                <a:latin typeface="Arial Narrow"/>
                <a:ea typeface="+mn-ea"/>
                <a:cs typeface="Arial Narrow"/>
              </a:rPr>
              <a:t> </a:t>
            </a:r>
            <a:r>
              <a:rPr kumimoji="0" sz="1067" b="1" i="0" u="none" strike="noStrike" kern="0" cap="none" spc="-33" normalizeH="0" baseline="0" noProof="0" dirty="0">
                <a:ln>
                  <a:noFill/>
                </a:ln>
                <a:solidFill>
                  <a:srgbClr val="FFFFFF"/>
                </a:solidFill>
                <a:effectLst/>
                <a:uLnTx/>
                <a:uFillTx/>
                <a:latin typeface="Arial Narrow"/>
                <a:ea typeface="+mn-ea"/>
                <a:cs typeface="Arial Narrow"/>
              </a:rPr>
              <a:t>to</a:t>
            </a:r>
            <a:endParaRPr kumimoji="0" sz="1067" b="0" i="0" u="none" strike="noStrike" kern="0" cap="none" spc="0" normalizeH="0" baseline="0" noProof="0">
              <a:ln>
                <a:noFill/>
              </a:ln>
              <a:solidFill>
                <a:sysClr val="windowText" lastClr="000000"/>
              </a:solidFill>
              <a:effectLst/>
              <a:uLnTx/>
              <a:uFillTx/>
              <a:latin typeface="Arial Narrow"/>
              <a:ea typeface="+mn-ea"/>
              <a:cs typeface="Arial Narrow"/>
            </a:endParaRPr>
          </a:p>
          <a:p>
            <a:pPr marL="113450" marR="0" lvl="0" indent="0" algn="l" defTabSz="1219170" rtl="0" eaLnBrk="1" fontAlgn="auto" latinLnBrk="0" hangingPunct="1">
              <a:lnSpc>
                <a:spcPct val="100000"/>
              </a:lnSpc>
              <a:spcBef>
                <a:spcPts val="0"/>
              </a:spcBef>
              <a:spcAft>
                <a:spcPts val="0"/>
              </a:spcAft>
              <a:buClrTx/>
              <a:buSzTx/>
              <a:buFontTx/>
              <a:buNone/>
              <a:tabLst/>
              <a:defRPr/>
            </a:pPr>
            <a:r>
              <a:rPr kumimoji="0" sz="1067" b="1" i="0" u="none" strike="noStrike" kern="0" cap="none" spc="0" normalizeH="0" baseline="0" noProof="0" dirty="0">
                <a:ln>
                  <a:noFill/>
                </a:ln>
                <a:solidFill>
                  <a:srgbClr val="FFFFFF"/>
                </a:solidFill>
                <a:effectLst/>
                <a:uLnTx/>
                <a:uFillTx/>
                <a:latin typeface="Arial Narrow"/>
                <a:ea typeface="+mn-ea"/>
                <a:cs typeface="Arial Narrow"/>
              </a:rPr>
              <a:t>6 </a:t>
            </a:r>
            <a:r>
              <a:rPr kumimoji="0" sz="1067" b="1" i="0" u="none" strike="noStrike" kern="0" cap="none" spc="-13" normalizeH="0" baseline="0" noProof="0" dirty="0">
                <a:ln>
                  <a:noFill/>
                </a:ln>
                <a:solidFill>
                  <a:srgbClr val="FFFFFF"/>
                </a:solidFill>
                <a:effectLst/>
                <a:uLnTx/>
                <a:uFillTx/>
                <a:latin typeface="Arial Narrow"/>
                <a:ea typeface="+mn-ea"/>
                <a:cs typeface="Arial Narrow"/>
              </a:rPr>
              <a:t>patients)</a:t>
            </a:r>
            <a:endParaRPr kumimoji="0" sz="1067" b="0" i="0" u="none" strike="noStrike" kern="0" cap="none" spc="0" normalizeH="0" baseline="0" noProof="0">
              <a:ln>
                <a:noFill/>
              </a:ln>
              <a:solidFill>
                <a:sysClr val="windowText" lastClr="000000"/>
              </a:solidFill>
              <a:effectLst/>
              <a:uLnTx/>
              <a:uFillTx/>
              <a:latin typeface="Arial Narrow"/>
              <a:ea typeface="+mn-ea"/>
              <a:cs typeface="Arial Narrow"/>
            </a:endParaRPr>
          </a:p>
        </p:txBody>
      </p:sp>
      <p:grpSp>
        <p:nvGrpSpPr>
          <p:cNvPr id="31" name="object 31"/>
          <p:cNvGrpSpPr/>
          <p:nvPr/>
        </p:nvGrpSpPr>
        <p:grpSpPr>
          <a:xfrm>
            <a:off x="7894065" y="2533654"/>
            <a:ext cx="2070947" cy="2622127"/>
            <a:chOff x="5920549" y="1519240"/>
            <a:chExt cx="1553210" cy="1966595"/>
          </a:xfrm>
        </p:grpSpPr>
        <p:pic>
          <p:nvPicPr>
            <p:cNvPr id="32" name="object 32"/>
            <p:cNvPicPr/>
            <p:nvPr/>
          </p:nvPicPr>
          <p:blipFill>
            <a:blip r:embed="rId8" cstate="print"/>
            <a:stretch>
              <a:fillRect/>
            </a:stretch>
          </p:blipFill>
          <p:spPr>
            <a:xfrm>
              <a:off x="6519671" y="1895855"/>
              <a:ext cx="888491" cy="1589531"/>
            </a:xfrm>
            <a:prstGeom prst="rect">
              <a:avLst/>
            </a:prstGeom>
          </p:spPr>
        </p:pic>
        <p:pic>
          <p:nvPicPr>
            <p:cNvPr id="33" name="object 33"/>
            <p:cNvPicPr/>
            <p:nvPr/>
          </p:nvPicPr>
          <p:blipFill>
            <a:blip r:embed="rId9" cstate="print"/>
            <a:stretch>
              <a:fillRect/>
            </a:stretch>
          </p:blipFill>
          <p:spPr>
            <a:xfrm>
              <a:off x="6498336" y="2363723"/>
              <a:ext cx="908303" cy="685799"/>
            </a:xfrm>
            <a:prstGeom prst="rect">
              <a:avLst/>
            </a:prstGeom>
          </p:spPr>
        </p:pic>
        <p:sp>
          <p:nvSpPr>
            <p:cNvPr id="34" name="object 34"/>
            <p:cNvSpPr/>
            <p:nvPr/>
          </p:nvSpPr>
          <p:spPr>
            <a:xfrm>
              <a:off x="6577583" y="1915667"/>
              <a:ext cx="772795" cy="1473835"/>
            </a:xfrm>
            <a:custGeom>
              <a:avLst/>
              <a:gdLst/>
              <a:ahLst/>
              <a:cxnLst/>
              <a:rect l="l" t="t" r="r" b="b"/>
              <a:pathLst>
                <a:path w="772795" h="1473835">
                  <a:moveTo>
                    <a:pt x="772668" y="0"/>
                  </a:moveTo>
                  <a:lnTo>
                    <a:pt x="0" y="0"/>
                  </a:lnTo>
                  <a:lnTo>
                    <a:pt x="0" y="1473708"/>
                  </a:lnTo>
                  <a:lnTo>
                    <a:pt x="772668" y="1473708"/>
                  </a:lnTo>
                  <a:lnTo>
                    <a:pt x="772668" y="0"/>
                  </a:lnTo>
                  <a:close/>
                </a:path>
              </a:pathLst>
            </a:custGeom>
            <a:solidFill>
              <a:srgbClr val="89A2DA">
                <a:alpha val="56079"/>
              </a:srgbClr>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5" name="object 35"/>
            <p:cNvSpPr/>
            <p:nvPr/>
          </p:nvSpPr>
          <p:spPr>
            <a:xfrm>
              <a:off x="5925311" y="1524002"/>
              <a:ext cx="1543685" cy="2540"/>
            </a:xfrm>
            <a:custGeom>
              <a:avLst/>
              <a:gdLst/>
              <a:ahLst/>
              <a:cxnLst/>
              <a:rect l="l" t="t" r="r" b="b"/>
              <a:pathLst>
                <a:path w="1543684" h="2540">
                  <a:moveTo>
                    <a:pt x="0" y="2412"/>
                  </a:moveTo>
                  <a:lnTo>
                    <a:pt x="1543164" y="0"/>
                  </a:lnTo>
                </a:path>
              </a:pathLst>
            </a:custGeom>
            <a:ln w="9525">
              <a:solidFill>
                <a:srgbClr val="1B2F5E"/>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36" name="object 36"/>
          <p:cNvSpPr txBox="1"/>
          <p:nvPr/>
        </p:nvSpPr>
        <p:spPr>
          <a:xfrm>
            <a:off x="8770112" y="3062223"/>
            <a:ext cx="1030393" cy="1339085"/>
          </a:xfrm>
          <a:prstGeom prst="rect">
            <a:avLst/>
          </a:prstGeom>
          <a:ln w="9525">
            <a:solidFill>
              <a:srgbClr val="FFFFFF"/>
            </a:solidFill>
          </a:ln>
        </p:spPr>
        <p:txBody>
          <a:bodyPr vert="horz"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0" marR="0" lvl="0" indent="0" algn="ctr" defTabSz="1219170" rtl="0" eaLnBrk="1" fontAlgn="auto" latinLnBrk="0" hangingPunct="1">
              <a:lnSpc>
                <a:spcPct val="100000"/>
              </a:lnSpc>
              <a:spcBef>
                <a:spcPts val="1013"/>
              </a:spcBef>
              <a:spcAft>
                <a:spcPts val="0"/>
              </a:spcAft>
              <a:buClrTx/>
              <a:buSzTx/>
              <a:buFontTx/>
              <a:buNone/>
              <a:tabLst/>
              <a:defRPr/>
            </a:pPr>
            <a:r>
              <a:rPr kumimoji="0" sz="1067" b="1" i="0" u="none" strike="noStrike" kern="0" cap="none" spc="-13" normalizeH="0" baseline="0" noProof="0" dirty="0">
                <a:ln>
                  <a:noFill/>
                </a:ln>
                <a:solidFill>
                  <a:srgbClr val="FFFFFF"/>
                </a:solidFill>
                <a:effectLst/>
                <a:uLnTx/>
                <a:uFillTx/>
                <a:latin typeface="Arial Narrow"/>
                <a:ea typeface="+mn-ea"/>
                <a:cs typeface="Arial Narrow"/>
              </a:rPr>
              <a:t>Simon</a:t>
            </a:r>
            <a:endParaRPr kumimoji="0" sz="1067" b="0" i="0" u="none" strike="noStrike" kern="0" cap="none" spc="0" normalizeH="0" baseline="0" noProof="0">
              <a:ln>
                <a:noFill/>
              </a:ln>
              <a:solidFill>
                <a:sysClr val="windowText" lastClr="000000"/>
              </a:solidFill>
              <a:effectLst/>
              <a:uLnTx/>
              <a:uFillTx/>
              <a:latin typeface="Arial Narrow"/>
              <a:ea typeface="+mn-ea"/>
              <a:cs typeface="Arial Narrow"/>
            </a:endParaRPr>
          </a:p>
          <a:p>
            <a:pPr marL="138003" marR="132923" lvl="0" indent="0" algn="ctr" defTabSz="1219170" rtl="0" eaLnBrk="1" fontAlgn="auto" latinLnBrk="0" hangingPunct="1">
              <a:lnSpc>
                <a:spcPct val="100000"/>
              </a:lnSpc>
              <a:spcBef>
                <a:spcPts val="0"/>
              </a:spcBef>
              <a:spcAft>
                <a:spcPts val="0"/>
              </a:spcAft>
              <a:buClrTx/>
              <a:buSzTx/>
              <a:buFontTx/>
              <a:buNone/>
              <a:tabLst/>
              <a:defRPr/>
            </a:pPr>
            <a:r>
              <a:rPr kumimoji="0" sz="1067" b="1" i="0" u="none" strike="noStrike" kern="0" cap="none" spc="0" normalizeH="0" baseline="0" noProof="0" dirty="0">
                <a:ln>
                  <a:noFill/>
                </a:ln>
                <a:solidFill>
                  <a:srgbClr val="FFFFFF"/>
                </a:solidFill>
                <a:effectLst/>
                <a:uLnTx/>
                <a:uFillTx/>
                <a:latin typeface="Arial Narrow"/>
                <a:ea typeface="+mn-ea"/>
                <a:cs typeface="Arial Narrow"/>
              </a:rPr>
              <a:t>2-stage</a:t>
            </a:r>
            <a:r>
              <a:rPr kumimoji="0" sz="1067" b="1" i="0" u="none" strike="noStrike" kern="0" cap="none" spc="-53" normalizeH="0" baseline="0" noProof="0" dirty="0">
                <a:ln>
                  <a:noFill/>
                </a:ln>
                <a:solidFill>
                  <a:srgbClr val="FFFFFF"/>
                </a:solidFill>
                <a:effectLst/>
                <a:uLnTx/>
                <a:uFillTx/>
                <a:latin typeface="Arial Narrow"/>
                <a:ea typeface="+mn-ea"/>
                <a:cs typeface="Arial Narrow"/>
              </a:rPr>
              <a:t> </a:t>
            </a:r>
            <a:r>
              <a:rPr kumimoji="0" sz="1067" b="1" i="0" u="none" strike="noStrike" kern="0" cap="none" spc="-13" normalizeH="0" baseline="0" noProof="0" dirty="0">
                <a:ln>
                  <a:noFill/>
                </a:ln>
                <a:solidFill>
                  <a:srgbClr val="FFFFFF"/>
                </a:solidFill>
                <a:effectLst/>
                <a:uLnTx/>
                <a:uFillTx/>
                <a:latin typeface="Arial Narrow"/>
                <a:ea typeface="+mn-ea"/>
                <a:cs typeface="Arial Narrow"/>
              </a:rPr>
              <a:t>futility</a:t>
            </a:r>
            <a:r>
              <a:rPr kumimoji="0" sz="1067" b="1" i="0" u="none" strike="noStrike" kern="0" cap="none" spc="667" normalizeH="0" baseline="0" noProof="0" dirty="0">
                <a:ln>
                  <a:noFill/>
                </a:ln>
                <a:solidFill>
                  <a:srgbClr val="FFFFFF"/>
                </a:solidFill>
                <a:effectLst/>
                <a:uLnTx/>
                <a:uFillTx/>
                <a:latin typeface="Arial Narrow"/>
                <a:ea typeface="+mn-ea"/>
                <a:cs typeface="Arial Narrow"/>
              </a:rPr>
              <a:t> </a:t>
            </a:r>
            <a:r>
              <a:rPr kumimoji="0" sz="1067" b="1" i="0" u="none" strike="noStrike" kern="0" cap="none" spc="0" normalizeH="0" baseline="0" noProof="0" dirty="0">
                <a:ln>
                  <a:noFill/>
                </a:ln>
                <a:solidFill>
                  <a:srgbClr val="FFFFFF"/>
                </a:solidFill>
                <a:effectLst/>
                <a:uLnTx/>
                <a:uFillTx/>
                <a:latin typeface="Arial Narrow"/>
                <a:ea typeface="+mn-ea"/>
                <a:cs typeface="Arial Narrow"/>
              </a:rPr>
              <a:t>analysis</a:t>
            </a:r>
            <a:r>
              <a:rPr kumimoji="0" sz="1067" b="1" i="0" u="none" strike="noStrike" kern="0" cap="none" spc="-27" normalizeH="0" baseline="0" noProof="0" dirty="0">
                <a:ln>
                  <a:noFill/>
                </a:ln>
                <a:solidFill>
                  <a:srgbClr val="FFFFFF"/>
                </a:solidFill>
                <a:effectLst/>
                <a:uLnTx/>
                <a:uFillTx/>
                <a:latin typeface="Arial Narrow"/>
                <a:ea typeface="+mn-ea"/>
                <a:cs typeface="Arial Narrow"/>
              </a:rPr>
              <a:t> </a:t>
            </a:r>
            <a:r>
              <a:rPr kumimoji="0" sz="1067" b="1" i="0" u="none" strike="noStrike" kern="0" cap="none" spc="-33" normalizeH="0" baseline="0" noProof="0" dirty="0">
                <a:ln>
                  <a:noFill/>
                </a:ln>
                <a:solidFill>
                  <a:srgbClr val="FFFFFF"/>
                </a:solidFill>
                <a:effectLst/>
                <a:uLnTx/>
                <a:uFillTx/>
                <a:latin typeface="Arial Narrow"/>
                <a:ea typeface="+mn-ea"/>
                <a:cs typeface="Arial Narrow"/>
              </a:rPr>
              <a:t>for</a:t>
            </a:r>
            <a:endParaRPr kumimoji="0" sz="1067" b="0" i="0" u="none" strike="noStrike" kern="0" cap="none" spc="0" normalizeH="0" baseline="0" noProof="0">
              <a:ln>
                <a:noFill/>
              </a:ln>
              <a:solidFill>
                <a:sysClr val="windowText" lastClr="000000"/>
              </a:solidFill>
              <a:effectLst/>
              <a:uLnTx/>
              <a:uFillTx/>
              <a:latin typeface="Arial Narrow"/>
              <a:ea typeface="+mn-ea"/>
              <a:cs typeface="Arial Narrow"/>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sz="1067" b="1" i="0" u="none" strike="noStrike" kern="0" cap="none" spc="0" normalizeH="0" baseline="0" noProof="0" dirty="0">
                <a:ln>
                  <a:noFill/>
                </a:ln>
                <a:solidFill>
                  <a:srgbClr val="FFFFFF"/>
                </a:solidFill>
                <a:effectLst/>
                <a:uLnTx/>
                <a:uFillTx/>
                <a:latin typeface="Arial Narrow"/>
                <a:ea typeface="+mn-ea"/>
                <a:cs typeface="Arial Narrow"/>
              </a:rPr>
              <a:t>Part</a:t>
            </a:r>
            <a:r>
              <a:rPr kumimoji="0" sz="1067" b="1" i="0" u="none" strike="noStrike" kern="0" cap="none" spc="-40" normalizeH="0" baseline="0" noProof="0" dirty="0">
                <a:ln>
                  <a:noFill/>
                </a:ln>
                <a:solidFill>
                  <a:srgbClr val="FFFFFF"/>
                </a:solidFill>
                <a:effectLst/>
                <a:uLnTx/>
                <a:uFillTx/>
                <a:latin typeface="Arial Narrow"/>
                <a:ea typeface="+mn-ea"/>
                <a:cs typeface="Arial Narrow"/>
              </a:rPr>
              <a:t> </a:t>
            </a:r>
            <a:r>
              <a:rPr kumimoji="0" sz="1067" b="1" i="0" u="none" strike="noStrike" kern="0" cap="none" spc="0" normalizeH="0" baseline="0" noProof="0" dirty="0">
                <a:ln>
                  <a:noFill/>
                </a:ln>
                <a:solidFill>
                  <a:srgbClr val="FFFFFF"/>
                </a:solidFill>
                <a:effectLst/>
                <a:uLnTx/>
                <a:uFillTx/>
                <a:latin typeface="Arial Narrow"/>
                <a:ea typeface="+mn-ea"/>
                <a:cs typeface="Arial Narrow"/>
              </a:rPr>
              <a:t>2 </a:t>
            </a:r>
            <a:r>
              <a:rPr kumimoji="0" sz="1067" b="1" i="0" u="none" strike="noStrike" kern="0" cap="none" spc="-13" normalizeH="0" baseline="0" noProof="0" dirty="0">
                <a:ln>
                  <a:noFill/>
                </a:ln>
                <a:solidFill>
                  <a:srgbClr val="FFFFFF"/>
                </a:solidFill>
                <a:effectLst/>
                <a:uLnTx/>
                <a:uFillTx/>
                <a:latin typeface="Arial Narrow"/>
                <a:ea typeface="+mn-ea"/>
                <a:cs typeface="Arial Narrow"/>
              </a:rPr>
              <a:t>expansion</a:t>
            </a:r>
            <a:r>
              <a:rPr kumimoji="0" sz="1000" b="1" i="0" u="none" strike="noStrike" kern="0" cap="none" spc="-20" normalizeH="0" baseline="27777" noProof="0" dirty="0">
                <a:ln>
                  <a:noFill/>
                </a:ln>
                <a:solidFill>
                  <a:srgbClr val="FFFFFF"/>
                </a:solidFill>
                <a:effectLst/>
                <a:uLnTx/>
                <a:uFillTx/>
                <a:latin typeface="Arial Narrow"/>
                <a:ea typeface="+mn-ea"/>
                <a:cs typeface="Arial Narrow"/>
              </a:rPr>
              <a:t>c</a:t>
            </a:r>
            <a:endParaRPr kumimoji="0" sz="1000" b="0" i="0" u="none" strike="noStrike" kern="0" cap="none" spc="0" normalizeH="0" baseline="27777" noProof="0">
              <a:ln>
                <a:noFill/>
              </a:ln>
              <a:solidFill>
                <a:sysClr val="windowText" lastClr="000000"/>
              </a:solidFill>
              <a:effectLst/>
              <a:uLnTx/>
              <a:uFillTx/>
              <a:latin typeface="Arial Narrow"/>
              <a:ea typeface="+mn-ea"/>
              <a:cs typeface="Arial Narrow"/>
            </a:endParaRPr>
          </a:p>
        </p:txBody>
      </p:sp>
      <p:grpSp>
        <p:nvGrpSpPr>
          <p:cNvPr id="37" name="object 37"/>
          <p:cNvGrpSpPr/>
          <p:nvPr/>
        </p:nvGrpSpPr>
        <p:grpSpPr>
          <a:xfrm>
            <a:off x="10367264" y="3027680"/>
            <a:ext cx="1358053" cy="2160693"/>
            <a:chOff x="7775448" y="1889760"/>
            <a:chExt cx="1018540" cy="1620520"/>
          </a:xfrm>
        </p:grpSpPr>
        <p:pic>
          <p:nvPicPr>
            <p:cNvPr id="38" name="object 38"/>
            <p:cNvPicPr/>
            <p:nvPr/>
          </p:nvPicPr>
          <p:blipFill>
            <a:blip r:embed="rId10" cstate="print"/>
            <a:stretch>
              <a:fillRect/>
            </a:stretch>
          </p:blipFill>
          <p:spPr>
            <a:xfrm>
              <a:off x="7815071" y="1889760"/>
              <a:ext cx="888491" cy="1620011"/>
            </a:xfrm>
            <a:prstGeom prst="rect">
              <a:avLst/>
            </a:prstGeom>
          </p:spPr>
        </p:pic>
        <p:pic>
          <p:nvPicPr>
            <p:cNvPr id="39" name="object 39"/>
            <p:cNvPicPr/>
            <p:nvPr/>
          </p:nvPicPr>
          <p:blipFill>
            <a:blip r:embed="rId11" cstate="print"/>
            <a:stretch>
              <a:fillRect/>
            </a:stretch>
          </p:blipFill>
          <p:spPr>
            <a:xfrm>
              <a:off x="7775448" y="2372868"/>
              <a:ext cx="1018031" cy="685799"/>
            </a:xfrm>
            <a:prstGeom prst="rect">
              <a:avLst/>
            </a:prstGeom>
          </p:spPr>
        </p:pic>
      </p:grpSp>
      <p:sp>
        <p:nvSpPr>
          <p:cNvPr id="40" name="object 40"/>
          <p:cNvSpPr txBox="1"/>
          <p:nvPr/>
        </p:nvSpPr>
        <p:spPr>
          <a:xfrm>
            <a:off x="10497312" y="3054096"/>
            <a:ext cx="1030393" cy="1364733"/>
          </a:xfrm>
          <a:prstGeom prst="rect">
            <a:avLst/>
          </a:prstGeom>
          <a:solidFill>
            <a:srgbClr val="89A2DA">
              <a:alpha val="56079"/>
            </a:srgbClr>
          </a:solidFill>
          <a:ln w="9525">
            <a:solidFill>
              <a:srgbClr val="FFFFFF"/>
            </a:solidFill>
          </a:ln>
        </p:spPr>
        <p:txBody>
          <a:bodyPr vert="horz"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0" marR="0" lvl="0" indent="0" algn="l" defTabSz="1219170" rtl="0" eaLnBrk="1" fontAlgn="auto" latinLnBrk="0" hangingPunct="1">
              <a:lnSpc>
                <a:spcPct val="100000"/>
              </a:lnSpc>
              <a:spcBef>
                <a:spcPts val="20"/>
              </a:spcBef>
              <a:spcAft>
                <a:spcPts val="0"/>
              </a:spcAft>
              <a:buClrTx/>
              <a:buSzTx/>
              <a:buFontTx/>
              <a:buNone/>
              <a:tabLst/>
              <a:defRPr/>
            </a:pPr>
            <a:endParaRPr kumimoji="0" sz="1000" b="0" i="0" u="none" strike="noStrike" kern="0" cap="none" spc="0" normalizeH="0" baseline="0" noProof="0">
              <a:ln>
                <a:noFill/>
              </a:ln>
              <a:solidFill>
                <a:sysClr val="windowText" lastClr="000000"/>
              </a:solidFill>
              <a:effectLst/>
              <a:uLnTx/>
              <a:uFillTx/>
              <a:latin typeface="Times New Roman"/>
              <a:ea typeface="+mn-ea"/>
              <a:cs typeface="Times New Roman"/>
            </a:endParaRPr>
          </a:p>
          <a:p>
            <a:pPr marL="21166" marR="12700" lvl="0" indent="847" algn="ctr" defTabSz="1219170" rtl="0" eaLnBrk="1" fontAlgn="auto" latinLnBrk="0" hangingPunct="1">
              <a:lnSpc>
                <a:spcPct val="100000"/>
              </a:lnSpc>
              <a:spcBef>
                <a:spcPts val="0"/>
              </a:spcBef>
              <a:spcAft>
                <a:spcPts val="0"/>
              </a:spcAft>
              <a:buClrTx/>
              <a:buSzTx/>
              <a:buFontTx/>
              <a:buNone/>
              <a:tabLst/>
              <a:defRPr/>
            </a:pPr>
            <a:r>
              <a:rPr kumimoji="0" sz="1067" b="1" i="0" u="none" strike="noStrike" kern="0" cap="none" spc="0" normalizeH="0" baseline="0" noProof="0" dirty="0">
                <a:ln>
                  <a:noFill/>
                </a:ln>
                <a:solidFill>
                  <a:srgbClr val="FFFFFF"/>
                </a:solidFill>
                <a:effectLst/>
                <a:uLnTx/>
                <a:uFillTx/>
                <a:latin typeface="Arial Narrow"/>
                <a:ea typeface="+mn-ea"/>
                <a:cs typeface="Arial Narrow"/>
              </a:rPr>
              <a:t>Arms</a:t>
            </a:r>
            <a:r>
              <a:rPr kumimoji="0" sz="1067" b="1" i="0" u="none" strike="noStrike" kern="0" cap="none" spc="-13" normalizeH="0" baseline="0" noProof="0" dirty="0">
                <a:ln>
                  <a:noFill/>
                </a:ln>
                <a:solidFill>
                  <a:srgbClr val="FFFFFF"/>
                </a:solidFill>
                <a:effectLst/>
                <a:uLnTx/>
                <a:uFillTx/>
                <a:latin typeface="Arial Narrow"/>
                <a:ea typeface="+mn-ea"/>
                <a:cs typeface="Arial Narrow"/>
              </a:rPr>
              <a:t> </a:t>
            </a:r>
            <a:r>
              <a:rPr kumimoji="0" sz="1067" b="1" i="0" u="none" strike="noStrike" kern="0" cap="none" spc="0" normalizeH="0" baseline="0" noProof="0" dirty="0">
                <a:ln>
                  <a:noFill/>
                </a:ln>
                <a:solidFill>
                  <a:srgbClr val="FFFFFF"/>
                </a:solidFill>
                <a:effectLst/>
                <a:uLnTx/>
                <a:uFillTx/>
                <a:latin typeface="Arial Narrow"/>
                <a:ea typeface="+mn-ea"/>
                <a:cs typeface="Arial Narrow"/>
              </a:rPr>
              <a:t>that</a:t>
            </a:r>
            <a:r>
              <a:rPr kumimoji="0" sz="1067" b="1" i="0" u="none" strike="noStrike" kern="0" cap="none" spc="-27" normalizeH="0" baseline="0" noProof="0" dirty="0">
                <a:ln>
                  <a:noFill/>
                </a:ln>
                <a:solidFill>
                  <a:srgbClr val="FFFFFF"/>
                </a:solidFill>
                <a:effectLst/>
                <a:uLnTx/>
                <a:uFillTx/>
                <a:latin typeface="Arial Narrow"/>
                <a:ea typeface="+mn-ea"/>
                <a:cs typeface="Arial Narrow"/>
              </a:rPr>
              <a:t> meet</a:t>
            </a:r>
            <a:r>
              <a:rPr kumimoji="0" sz="1067" b="1" i="0" u="none" strike="noStrike" kern="0" cap="none" spc="667" normalizeH="0" baseline="0" noProof="0" dirty="0">
                <a:ln>
                  <a:noFill/>
                </a:ln>
                <a:solidFill>
                  <a:srgbClr val="FFFFFF"/>
                </a:solidFill>
                <a:effectLst/>
                <a:uLnTx/>
                <a:uFillTx/>
                <a:latin typeface="Arial Narrow"/>
                <a:ea typeface="+mn-ea"/>
                <a:cs typeface="Arial Narrow"/>
              </a:rPr>
              <a:t> </a:t>
            </a:r>
            <a:r>
              <a:rPr kumimoji="0" sz="1067" b="1" i="0" u="none" strike="noStrike" kern="0" cap="none" spc="0" normalizeH="0" baseline="0" noProof="0" dirty="0">
                <a:ln>
                  <a:noFill/>
                </a:ln>
                <a:solidFill>
                  <a:srgbClr val="FFFFFF"/>
                </a:solidFill>
                <a:effectLst/>
                <a:uLnTx/>
                <a:uFillTx/>
                <a:latin typeface="Arial Narrow"/>
                <a:ea typeface="+mn-ea"/>
                <a:cs typeface="Arial Narrow"/>
              </a:rPr>
              <a:t>expansion</a:t>
            </a:r>
            <a:r>
              <a:rPr kumimoji="0" sz="1067" b="1" i="0" u="none" strike="noStrike" kern="0" cap="none" spc="-60" normalizeH="0" baseline="0" noProof="0" dirty="0">
                <a:ln>
                  <a:noFill/>
                </a:ln>
                <a:solidFill>
                  <a:srgbClr val="FFFFFF"/>
                </a:solidFill>
                <a:effectLst/>
                <a:uLnTx/>
                <a:uFillTx/>
                <a:latin typeface="Arial Narrow"/>
                <a:ea typeface="+mn-ea"/>
                <a:cs typeface="Arial Narrow"/>
              </a:rPr>
              <a:t> </a:t>
            </a:r>
            <a:r>
              <a:rPr kumimoji="0" sz="1067" b="1" i="0" u="none" strike="noStrike" kern="0" cap="none" spc="-13" normalizeH="0" baseline="0" noProof="0" dirty="0">
                <a:ln>
                  <a:noFill/>
                </a:ln>
                <a:solidFill>
                  <a:srgbClr val="FFFFFF"/>
                </a:solidFill>
                <a:effectLst/>
                <a:uLnTx/>
                <a:uFillTx/>
                <a:latin typeface="Arial Narrow"/>
                <a:ea typeface="+mn-ea"/>
                <a:cs typeface="Arial Narrow"/>
              </a:rPr>
              <a:t>criteria</a:t>
            </a:r>
            <a:r>
              <a:rPr kumimoji="0" sz="1067" b="1" i="0" u="none" strike="noStrike" kern="0" cap="none" spc="667" normalizeH="0" baseline="0" noProof="0" dirty="0">
                <a:ln>
                  <a:noFill/>
                </a:ln>
                <a:solidFill>
                  <a:srgbClr val="FFFFFF"/>
                </a:solidFill>
                <a:effectLst/>
                <a:uLnTx/>
                <a:uFillTx/>
                <a:latin typeface="Arial Narrow"/>
                <a:ea typeface="+mn-ea"/>
                <a:cs typeface="Arial Narrow"/>
              </a:rPr>
              <a:t> </a:t>
            </a:r>
            <a:r>
              <a:rPr kumimoji="0" sz="1067" b="1" i="0" u="none" strike="noStrike" kern="0" cap="none" spc="0" normalizeH="0" baseline="0" noProof="0" dirty="0">
                <a:ln>
                  <a:noFill/>
                </a:ln>
                <a:solidFill>
                  <a:srgbClr val="FFFFFF"/>
                </a:solidFill>
                <a:effectLst/>
                <a:uLnTx/>
                <a:uFillTx/>
                <a:latin typeface="Arial Narrow"/>
                <a:ea typeface="+mn-ea"/>
                <a:cs typeface="Arial Narrow"/>
              </a:rPr>
              <a:t>enrol</a:t>
            </a:r>
            <a:r>
              <a:rPr kumimoji="0" sz="1067" b="1" i="0" u="none" strike="noStrike" kern="0" cap="none" spc="-13" normalizeH="0" baseline="0" noProof="0" dirty="0">
                <a:ln>
                  <a:noFill/>
                </a:ln>
                <a:solidFill>
                  <a:srgbClr val="FFFFFF"/>
                </a:solidFill>
                <a:effectLst/>
                <a:uLnTx/>
                <a:uFillTx/>
                <a:latin typeface="Arial Narrow"/>
                <a:ea typeface="+mn-ea"/>
                <a:cs typeface="Arial Narrow"/>
              </a:rPr>
              <a:t> </a:t>
            </a:r>
            <a:r>
              <a:rPr kumimoji="0" sz="1067" b="1" i="0" u="none" strike="noStrike" kern="0" cap="none" spc="0" normalizeH="0" baseline="0" noProof="0" dirty="0">
                <a:ln>
                  <a:noFill/>
                </a:ln>
                <a:solidFill>
                  <a:srgbClr val="FFFFFF"/>
                </a:solidFill>
                <a:effectLst/>
                <a:uLnTx/>
                <a:uFillTx/>
                <a:latin typeface="Arial Narrow"/>
                <a:ea typeface="+mn-ea"/>
                <a:cs typeface="Arial Narrow"/>
              </a:rPr>
              <a:t>additional</a:t>
            </a:r>
            <a:r>
              <a:rPr kumimoji="0" sz="1067" b="1" i="0" u="none" strike="noStrike" kern="0" cap="none" spc="-20" normalizeH="0" baseline="0" noProof="0" dirty="0">
                <a:ln>
                  <a:noFill/>
                </a:ln>
                <a:solidFill>
                  <a:srgbClr val="FFFFFF"/>
                </a:solidFill>
                <a:effectLst/>
                <a:uLnTx/>
                <a:uFillTx/>
                <a:latin typeface="Arial Narrow"/>
                <a:ea typeface="+mn-ea"/>
                <a:cs typeface="Arial Narrow"/>
              </a:rPr>
              <a:t> </a:t>
            </a:r>
            <a:r>
              <a:rPr kumimoji="0" sz="1067" b="1" i="0" u="none" strike="noStrike" kern="0" cap="none" spc="-33" normalizeH="0" baseline="0" noProof="0" dirty="0">
                <a:ln>
                  <a:noFill/>
                </a:ln>
                <a:solidFill>
                  <a:srgbClr val="FFFFFF"/>
                </a:solidFill>
                <a:effectLst/>
                <a:uLnTx/>
                <a:uFillTx/>
                <a:latin typeface="Arial Narrow"/>
                <a:ea typeface="+mn-ea"/>
                <a:cs typeface="Arial Narrow"/>
              </a:rPr>
              <a:t>27</a:t>
            </a:r>
            <a:r>
              <a:rPr kumimoji="0" sz="1067" b="1" i="0" u="none" strike="noStrike" kern="0" cap="none" spc="667" normalizeH="0" baseline="0" noProof="0" dirty="0">
                <a:ln>
                  <a:noFill/>
                </a:ln>
                <a:solidFill>
                  <a:srgbClr val="FFFFFF"/>
                </a:solidFill>
                <a:effectLst/>
                <a:uLnTx/>
                <a:uFillTx/>
                <a:latin typeface="Arial Narrow"/>
                <a:ea typeface="+mn-ea"/>
                <a:cs typeface="Arial Narrow"/>
              </a:rPr>
              <a:t> </a:t>
            </a:r>
            <a:r>
              <a:rPr kumimoji="0" sz="1067" b="1" i="0" u="none" strike="noStrike" kern="0" cap="none" spc="-13" normalizeH="0" baseline="0" noProof="0" dirty="0">
                <a:ln>
                  <a:noFill/>
                </a:ln>
                <a:solidFill>
                  <a:srgbClr val="FFFFFF"/>
                </a:solidFill>
                <a:effectLst/>
                <a:uLnTx/>
                <a:uFillTx/>
                <a:latin typeface="Arial Narrow"/>
                <a:ea typeface="+mn-ea"/>
                <a:cs typeface="Arial Narrow"/>
              </a:rPr>
              <a:t>patients</a:t>
            </a:r>
            <a:endParaRPr kumimoji="0" sz="1067" b="0" i="0" u="none" strike="noStrike" kern="0" cap="none" spc="0" normalizeH="0" baseline="0" noProof="0">
              <a:ln>
                <a:noFill/>
              </a:ln>
              <a:solidFill>
                <a:sysClr val="windowText" lastClr="000000"/>
              </a:solidFill>
              <a:effectLst/>
              <a:uLnTx/>
              <a:uFillTx/>
              <a:latin typeface="Arial Narrow"/>
              <a:ea typeface="+mn-ea"/>
              <a:cs typeface="Arial Narrow"/>
            </a:endParaRPr>
          </a:p>
        </p:txBody>
      </p:sp>
      <p:grpSp>
        <p:nvGrpSpPr>
          <p:cNvPr id="41" name="object 41"/>
          <p:cNvGrpSpPr/>
          <p:nvPr/>
        </p:nvGrpSpPr>
        <p:grpSpPr>
          <a:xfrm>
            <a:off x="3822023" y="2086695"/>
            <a:ext cx="8100060" cy="4058920"/>
            <a:chOff x="2866517" y="1184021"/>
            <a:chExt cx="6075045" cy="3044190"/>
          </a:xfrm>
        </p:grpSpPr>
        <p:sp>
          <p:nvSpPr>
            <p:cNvPr id="42" name="object 42"/>
            <p:cNvSpPr/>
            <p:nvPr/>
          </p:nvSpPr>
          <p:spPr>
            <a:xfrm>
              <a:off x="7515606" y="1914906"/>
              <a:ext cx="0" cy="220345"/>
            </a:xfrm>
            <a:custGeom>
              <a:avLst/>
              <a:gdLst/>
              <a:ahLst/>
              <a:cxnLst/>
              <a:rect l="l" t="t" r="r" b="b"/>
              <a:pathLst>
                <a:path h="220344">
                  <a:moveTo>
                    <a:pt x="0" y="0"/>
                  </a:moveTo>
                  <a:lnTo>
                    <a:pt x="0" y="220281"/>
                  </a:lnTo>
                </a:path>
              </a:pathLst>
            </a:custGeom>
            <a:ln w="28575">
              <a:solidFill>
                <a:srgbClr val="7E7E7E"/>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3" name="object 43"/>
            <p:cNvSpPr/>
            <p:nvPr/>
          </p:nvSpPr>
          <p:spPr>
            <a:xfrm>
              <a:off x="7517130" y="2155698"/>
              <a:ext cx="0" cy="220345"/>
            </a:xfrm>
            <a:custGeom>
              <a:avLst/>
              <a:gdLst/>
              <a:ahLst/>
              <a:cxnLst/>
              <a:rect l="l" t="t" r="r" b="b"/>
              <a:pathLst>
                <a:path h="220344">
                  <a:moveTo>
                    <a:pt x="0" y="0"/>
                  </a:moveTo>
                  <a:lnTo>
                    <a:pt x="0" y="220281"/>
                  </a:lnTo>
                </a:path>
              </a:pathLst>
            </a:custGeom>
            <a:ln w="28575">
              <a:solidFill>
                <a:srgbClr val="7E7E7E"/>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4" name="object 44"/>
            <p:cNvSpPr/>
            <p:nvPr/>
          </p:nvSpPr>
          <p:spPr>
            <a:xfrm>
              <a:off x="8827770" y="2373630"/>
              <a:ext cx="0" cy="220345"/>
            </a:xfrm>
            <a:custGeom>
              <a:avLst/>
              <a:gdLst/>
              <a:ahLst/>
              <a:cxnLst/>
              <a:rect l="l" t="t" r="r" b="b"/>
              <a:pathLst>
                <a:path h="220344">
                  <a:moveTo>
                    <a:pt x="0" y="0"/>
                  </a:moveTo>
                  <a:lnTo>
                    <a:pt x="0" y="220281"/>
                  </a:lnTo>
                </a:path>
              </a:pathLst>
            </a:custGeom>
            <a:ln w="28575">
              <a:solidFill>
                <a:srgbClr val="7E7E7E"/>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5" name="object 45"/>
            <p:cNvSpPr/>
            <p:nvPr/>
          </p:nvSpPr>
          <p:spPr>
            <a:xfrm>
              <a:off x="5734812" y="1542288"/>
              <a:ext cx="1778635" cy="271780"/>
            </a:xfrm>
            <a:custGeom>
              <a:avLst/>
              <a:gdLst/>
              <a:ahLst/>
              <a:cxnLst/>
              <a:rect l="l" t="t" r="r" b="b"/>
              <a:pathLst>
                <a:path w="1778634" h="271780">
                  <a:moveTo>
                    <a:pt x="1642872" y="0"/>
                  </a:moveTo>
                  <a:lnTo>
                    <a:pt x="1642872" y="67817"/>
                  </a:lnTo>
                  <a:lnTo>
                    <a:pt x="0" y="67817"/>
                  </a:lnTo>
                  <a:lnTo>
                    <a:pt x="0" y="203453"/>
                  </a:lnTo>
                  <a:lnTo>
                    <a:pt x="1642872" y="203453"/>
                  </a:lnTo>
                  <a:lnTo>
                    <a:pt x="1642872" y="271271"/>
                  </a:lnTo>
                  <a:lnTo>
                    <a:pt x="1778508" y="135635"/>
                  </a:lnTo>
                  <a:lnTo>
                    <a:pt x="1642872" y="0"/>
                  </a:lnTo>
                  <a:close/>
                </a:path>
              </a:pathLst>
            </a:custGeom>
            <a:solidFill>
              <a:srgbClr val="BEBEBE"/>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6" name="object 46"/>
            <p:cNvSpPr/>
            <p:nvPr/>
          </p:nvSpPr>
          <p:spPr>
            <a:xfrm>
              <a:off x="7514082" y="1568958"/>
              <a:ext cx="0" cy="220345"/>
            </a:xfrm>
            <a:custGeom>
              <a:avLst/>
              <a:gdLst/>
              <a:ahLst/>
              <a:cxnLst/>
              <a:rect l="l" t="t" r="r" b="b"/>
              <a:pathLst>
                <a:path h="220344">
                  <a:moveTo>
                    <a:pt x="0" y="0"/>
                  </a:moveTo>
                  <a:lnTo>
                    <a:pt x="0" y="220281"/>
                  </a:lnTo>
                </a:path>
              </a:pathLst>
            </a:custGeom>
            <a:ln w="28575">
              <a:solidFill>
                <a:srgbClr val="7E7E7E"/>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7" name="object 47"/>
            <p:cNvSpPr/>
            <p:nvPr/>
          </p:nvSpPr>
          <p:spPr>
            <a:xfrm>
              <a:off x="7795260" y="1527050"/>
              <a:ext cx="958215" cy="2540"/>
            </a:xfrm>
            <a:custGeom>
              <a:avLst/>
              <a:gdLst/>
              <a:ahLst/>
              <a:cxnLst/>
              <a:rect l="l" t="t" r="r" b="b"/>
              <a:pathLst>
                <a:path w="958215" h="2540">
                  <a:moveTo>
                    <a:pt x="0" y="2412"/>
                  </a:moveTo>
                  <a:lnTo>
                    <a:pt x="958189" y="0"/>
                  </a:lnTo>
                </a:path>
              </a:pathLst>
            </a:custGeom>
            <a:ln w="9524">
              <a:solidFill>
                <a:srgbClr val="1B2F5E"/>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8" name="object 48"/>
            <p:cNvSpPr/>
            <p:nvPr/>
          </p:nvSpPr>
          <p:spPr>
            <a:xfrm>
              <a:off x="2869692" y="1187196"/>
              <a:ext cx="6068695" cy="3037840"/>
            </a:xfrm>
            <a:custGeom>
              <a:avLst/>
              <a:gdLst/>
              <a:ahLst/>
              <a:cxnLst/>
              <a:rect l="l" t="t" r="r" b="b"/>
              <a:pathLst>
                <a:path w="6068695" h="3037840">
                  <a:moveTo>
                    <a:pt x="0" y="0"/>
                  </a:moveTo>
                  <a:lnTo>
                    <a:pt x="6068567" y="0"/>
                  </a:lnTo>
                  <a:lnTo>
                    <a:pt x="6068567" y="3037332"/>
                  </a:lnTo>
                  <a:lnTo>
                    <a:pt x="0" y="3037332"/>
                  </a:lnTo>
                  <a:lnTo>
                    <a:pt x="0" y="0"/>
                  </a:lnTo>
                  <a:close/>
                </a:path>
              </a:pathLst>
            </a:custGeom>
            <a:ln w="6350">
              <a:solidFill>
                <a:srgbClr val="82C0C2"/>
              </a:solidFill>
            </a:ln>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2" name="Rectangle 21">
            <a:extLst>
              <a:ext uri="{FF2B5EF4-FFF2-40B4-BE49-F238E27FC236}">
                <a16:creationId xmlns:a16="http://schemas.microsoft.com/office/drawing/2014/main" id="{BDC77BBA-4296-19BF-0F67-6F6EF31B54B7}"/>
              </a:ext>
            </a:extLst>
          </p:cNvPr>
          <p:cNvSpPr/>
          <p:nvPr/>
        </p:nvSpPr>
        <p:spPr>
          <a:xfrm>
            <a:off x="1765738" y="5840"/>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51" name="Rectangle 50">
            <a:extLst>
              <a:ext uri="{FF2B5EF4-FFF2-40B4-BE49-F238E27FC236}">
                <a16:creationId xmlns:a16="http://schemas.microsoft.com/office/drawing/2014/main" id="{3F05373C-EDAE-7C93-44E3-DD9A4558D548}"/>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52" name="Rounded Rectangle 51">
            <a:extLst>
              <a:ext uri="{FF2B5EF4-FFF2-40B4-BE49-F238E27FC236}">
                <a16:creationId xmlns:a16="http://schemas.microsoft.com/office/drawing/2014/main" id="{262C141D-86D2-DF55-17F0-00599C1F4473}"/>
              </a:ext>
            </a:extLst>
          </p:cNvPr>
          <p:cNvSpPr/>
          <p:nvPr/>
        </p:nvSpPr>
        <p:spPr>
          <a:xfrm>
            <a:off x="5740400" y="3942081"/>
            <a:ext cx="1914143" cy="1213101"/>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44992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CCE6B-46D7-42BA-8579-FCEBAB422B2E}"/>
              </a:ext>
            </a:extLst>
          </p:cNvPr>
          <p:cNvSpPr>
            <a:spLocks noGrp="1"/>
          </p:cNvSpPr>
          <p:nvPr>
            <p:ph type="title"/>
          </p:nvPr>
        </p:nvSpPr>
        <p:spPr>
          <a:xfrm>
            <a:off x="495300" y="409769"/>
            <a:ext cx="10985500" cy="1038373"/>
          </a:xfrm>
        </p:spPr>
        <p:txBody>
          <a:bodyPr anchor="ctr">
            <a:noAutofit/>
          </a:bodyPr>
          <a:lstStyle/>
          <a:p>
            <a:r>
              <a:rPr lang="en-GB" b="1" dirty="0">
                <a:solidFill>
                  <a:srgbClr val="002060"/>
                </a:solidFill>
              </a:rPr>
              <a:t>BEGONIA Arm 7 and 8: Dato-DXd + Durvalumab</a:t>
            </a:r>
          </a:p>
        </p:txBody>
      </p:sp>
      <p:sp>
        <p:nvSpPr>
          <p:cNvPr id="4" name="Footer Placeholder 2">
            <a:extLst>
              <a:ext uri="{FF2B5EF4-FFF2-40B4-BE49-F238E27FC236}">
                <a16:creationId xmlns:a16="http://schemas.microsoft.com/office/drawing/2014/main" id="{83385BE0-8945-93DA-D42A-C1418E0BE383}"/>
              </a:ext>
            </a:extLst>
          </p:cNvPr>
          <p:cNvSpPr txBox="1">
            <a:spLocks/>
          </p:cNvSpPr>
          <p:nvPr/>
        </p:nvSpPr>
        <p:spPr>
          <a:xfrm>
            <a:off x="8692445" y="6273606"/>
            <a:ext cx="3408848" cy="501650"/>
          </a:xfrm>
          <a:prstGeom prst="rect">
            <a:avLst/>
          </a:prstGeom>
        </p:spPr>
        <p:txBody>
          <a:bodyPr vert="horz" lIns="137160" tIns="0" rIns="137160" bIns="91440" rtlCol="0" anchor="b" anchorCtr="0"/>
          <a:lstStyle>
            <a:defPPr>
              <a:defRPr lang="en-US"/>
            </a:defPPr>
            <a:lvl1pPr marL="0" algn="l" defTabSz="914400" rtl="0" eaLnBrk="1" latinLnBrk="0" hangingPunct="1">
              <a:defRPr sz="1000" kern="1200">
                <a:solidFill>
                  <a:schemeClr val="tx1"/>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rgbClr val="000000"/>
                </a:solidFill>
                <a:latin typeface="+mn-lt"/>
                <a:cs typeface="Arial" panose="020B0604020202020204" pitchFamily="34" charset="0"/>
              </a:rPr>
              <a:t>Schmid et al. ESMO 2025. Abstract 555MO. </a:t>
            </a:r>
          </a:p>
        </p:txBody>
      </p:sp>
      <p:grpSp>
        <p:nvGrpSpPr>
          <p:cNvPr id="5" name="Group 4">
            <a:extLst>
              <a:ext uri="{FF2B5EF4-FFF2-40B4-BE49-F238E27FC236}">
                <a16:creationId xmlns:a16="http://schemas.microsoft.com/office/drawing/2014/main" id="{B169D7F7-1969-03C6-44C5-1D936C64E476}"/>
              </a:ext>
            </a:extLst>
          </p:cNvPr>
          <p:cNvGrpSpPr/>
          <p:nvPr/>
        </p:nvGrpSpPr>
        <p:grpSpPr>
          <a:xfrm>
            <a:off x="1333500" y="1999934"/>
            <a:ext cx="9848487" cy="4210366"/>
            <a:chOff x="4828546" y="3066734"/>
            <a:chExt cx="8880741" cy="3407169"/>
          </a:xfrm>
        </p:grpSpPr>
        <p:grpSp>
          <p:nvGrpSpPr>
            <p:cNvPr id="6" name="Group 5">
              <a:extLst>
                <a:ext uri="{FF2B5EF4-FFF2-40B4-BE49-F238E27FC236}">
                  <a16:creationId xmlns:a16="http://schemas.microsoft.com/office/drawing/2014/main" id="{4C3484A1-9669-12A5-78B5-855D25A9D724}"/>
                </a:ext>
              </a:extLst>
            </p:cNvPr>
            <p:cNvGrpSpPr/>
            <p:nvPr/>
          </p:nvGrpSpPr>
          <p:grpSpPr>
            <a:xfrm>
              <a:off x="4828546" y="5174270"/>
              <a:ext cx="1807609" cy="1299633"/>
              <a:chOff x="-1372559" y="1017723"/>
              <a:chExt cx="1807609" cy="1299633"/>
            </a:xfrm>
          </p:grpSpPr>
          <p:sp>
            <p:nvSpPr>
              <p:cNvPr id="34" name="Rectangle 33">
                <a:extLst>
                  <a:ext uri="{FF2B5EF4-FFF2-40B4-BE49-F238E27FC236}">
                    <a16:creationId xmlns:a16="http://schemas.microsoft.com/office/drawing/2014/main" id="{4093D580-9425-86BD-FC65-0F4C78468FBD}"/>
                  </a:ext>
                </a:extLst>
              </p:cNvPr>
              <p:cNvSpPr/>
              <p:nvPr/>
            </p:nvSpPr>
            <p:spPr>
              <a:xfrm>
                <a:off x="-1336878" y="1796655"/>
                <a:ext cx="1771928" cy="520701"/>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Median DoR*</a:t>
                </a:r>
              </a:p>
            </p:txBody>
          </p:sp>
          <p:grpSp>
            <p:nvGrpSpPr>
              <p:cNvPr id="35" name="Group 34">
                <a:extLst>
                  <a:ext uri="{FF2B5EF4-FFF2-40B4-BE49-F238E27FC236}">
                    <a16:creationId xmlns:a16="http://schemas.microsoft.com/office/drawing/2014/main" id="{4CA0769C-E387-74AF-B150-287F9EE2FECF}"/>
                  </a:ext>
                </a:extLst>
              </p:cNvPr>
              <p:cNvGrpSpPr/>
              <p:nvPr/>
            </p:nvGrpSpPr>
            <p:grpSpPr>
              <a:xfrm>
                <a:off x="-1372559" y="1017723"/>
                <a:ext cx="1793666" cy="857006"/>
                <a:chOff x="14145988" y="3150529"/>
                <a:chExt cx="1793666" cy="857006"/>
              </a:xfrm>
            </p:grpSpPr>
            <p:pic>
              <p:nvPicPr>
                <p:cNvPr id="36" name="Picture 35">
                  <a:extLst>
                    <a:ext uri="{FF2B5EF4-FFF2-40B4-BE49-F238E27FC236}">
                      <a16:creationId xmlns:a16="http://schemas.microsoft.com/office/drawing/2014/main" id="{04D47EBC-1A38-997F-4A29-4E2EA638E5AF}"/>
                    </a:ext>
                  </a:extLst>
                </p:cNvPr>
                <p:cNvPicPr>
                  <a:picLocks noChangeAspect="1"/>
                </p:cNvPicPr>
                <p:nvPr/>
              </p:nvPicPr>
              <p:blipFill>
                <a:blip r:embed="rId3" cstate="print">
                  <a:duotone>
                    <a:prstClr val="black"/>
                    <a:schemeClr val="accent1">
                      <a:lumMod val="20000"/>
                      <a:lumOff val="80000"/>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145988" y="3150529"/>
                  <a:ext cx="754673" cy="857006"/>
                </a:xfrm>
                <a:prstGeom prst="rect">
                  <a:avLst/>
                </a:prstGeom>
              </p:spPr>
            </p:pic>
            <p:sp>
              <p:nvSpPr>
                <p:cNvPr id="37" name="Rectangle 36">
                  <a:extLst>
                    <a:ext uri="{FF2B5EF4-FFF2-40B4-BE49-F238E27FC236}">
                      <a16:creationId xmlns:a16="http://schemas.microsoft.com/office/drawing/2014/main" id="{AB583404-FE1B-BAA3-C6AA-EC4AA6FC651E}"/>
                    </a:ext>
                  </a:extLst>
                </p:cNvPr>
                <p:cNvSpPr/>
                <p:nvPr/>
              </p:nvSpPr>
              <p:spPr>
                <a:xfrm>
                  <a:off x="14860286" y="3374282"/>
                  <a:ext cx="1079368" cy="520702"/>
                </a:xfrm>
                <a:prstGeom prst="rect">
                  <a:avLst/>
                </a:prstGeom>
                <a:noFill/>
                <a:ln w="12700" cap="flat" cmpd="sng" algn="ctr">
                  <a:noFill/>
                  <a:prstDash val="solid"/>
                  <a:miter lim="800000"/>
                </a:ln>
                <a:effectLst/>
              </p:spPr>
              <p:txBody>
                <a:bodyPr rtlCol="0" anchor="ctr"/>
                <a:lstStyle/>
                <a:p>
                  <a:pPr marL="0" marR="0" lvl="0" indent="0" algn="l" defTabSz="914364"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accent1">
                          <a:lumMod val="75000"/>
                        </a:schemeClr>
                      </a:solidFill>
                      <a:effectLst/>
                      <a:uLnTx/>
                      <a:uFillTx/>
                      <a:latin typeface="Arial" pitchFamily="34" charset="0"/>
                      <a:ea typeface="+mn-ea"/>
                      <a:cs typeface="Arial" pitchFamily="34" charset="0"/>
                    </a:rPr>
                    <a:t>17.6</a:t>
                  </a:r>
                </a:p>
                <a:p>
                  <a:pPr marL="0" marR="0" lvl="0" indent="0" algn="l" defTabSz="914364" rtl="0" eaLnBrk="1" fontAlgn="auto" latinLnBrk="0" hangingPunct="1">
                    <a:lnSpc>
                      <a:spcPct val="100000"/>
                    </a:lnSpc>
                    <a:spcBef>
                      <a:spcPts val="0"/>
                    </a:spcBef>
                    <a:spcAft>
                      <a:spcPts val="0"/>
                    </a:spcAft>
                    <a:buClrTx/>
                    <a:buSzTx/>
                    <a:buFontTx/>
                    <a:buNone/>
                    <a:tabLst/>
                    <a:defRPr/>
                  </a:pPr>
                  <a:r>
                    <a:rPr lang="en-US" sz="1600" b="1" kern="0" dirty="0">
                      <a:solidFill>
                        <a:schemeClr val="accent1">
                          <a:lumMod val="75000"/>
                        </a:schemeClr>
                      </a:solidFill>
                      <a:latin typeface="Arial" pitchFamily="34" charset="0"/>
                      <a:cs typeface="Arial" pitchFamily="34" charset="0"/>
                    </a:rPr>
                    <a:t>Months</a:t>
                  </a:r>
                  <a:endParaRPr kumimoji="0" lang="en-US" sz="1600" b="1" i="0" u="none" strike="noStrike" kern="0" cap="none" spc="0" normalizeH="0" baseline="30000" noProof="0" dirty="0">
                    <a:ln>
                      <a:noFill/>
                    </a:ln>
                    <a:solidFill>
                      <a:schemeClr val="accent1">
                        <a:lumMod val="75000"/>
                      </a:schemeClr>
                    </a:solidFill>
                    <a:effectLst/>
                    <a:uLnTx/>
                    <a:uFillTx/>
                    <a:latin typeface="Arial" pitchFamily="34" charset="0"/>
                    <a:ea typeface="+mn-ea"/>
                    <a:cs typeface="Arial" pitchFamily="34" charset="0"/>
                  </a:endParaRPr>
                </a:p>
              </p:txBody>
            </p:sp>
          </p:grpSp>
        </p:grpSp>
        <p:grpSp>
          <p:nvGrpSpPr>
            <p:cNvPr id="7" name="Group 6">
              <a:extLst>
                <a:ext uri="{FF2B5EF4-FFF2-40B4-BE49-F238E27FC236}">
                  <a16:creationId xmlns:a16="http://schemas.microsoft.com/office/drawing/2014/main" id="{B617AF54-14DA-7211-6C70-1786B07206A9}"/>
                </a:ext>
              </a:extLst>
            </p:cNvPr>
            <p:cNvGrpSpPr/>
            <p:nvPr/>
          </p:nvGrpSpPr>
          <p:grpSpPr>
            <a:xfrm>
              <a:off x="6726997" y="5174270"/>
              <a:ext cx="1793666" cy="1299633"/>
              <a:chOff x="-1372559" y="1017723"/>
              <a:chExt cx="1793666" cy="1299633"/>
            </a:xfrm>
          </p:grpSpPr>
          <p:sp>
            <p:nvSpPr>
              <p:cNvPr id="30" name="Rectangle 29">
                <a:extLst>
                  <a:ext uri="{FF2B5EF4-FFF2-40B4-BE49-F238E27FC236}">
                    <a16:creationId xmlns:a16="http://schemas.microsoft.com/office/drawing/2014/main" id="{33DC5E42-E3B0-F604-C953-59A1291C5A38}"/>
                  </a:ext>
                </a:extLst>
              </p:cNvPr>
              <p:cNvSpPr/>
              <p:nvPr/>
            </p:nvSpPr>
            <p:spPr>
              <a:xfrm>
                <a:off x="-1336878" y="1796655"/>
                <a:ext cx="1752241" cy="520701"/>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Median PFS*</a:t>
                </a:r>
              </a:p>
            </p:txBody>
          </p:sp>
          <p:grpSp>
            <p:nvGrpSpPr>
              <p:cNvPr id="31" name="Group 30">
                <a:extLst>
                  <a:ext uri="{FF2B5EF4-FFF2-40B4-BE49-F238E27FC236}">
                    <a16:creationId xmlns:a16="http://schemas.microsoft.com/office/drawing/2014/main" id="{BD854B7B-4092-B1BD-5935-054E27647FB5}"/>
                  </a:ext>
                </a:extLst>
              </p:cNvPr>
              <p:cNvGrpSpPr/>
              <p:nvPr/>
            </p:nvGrpSpPr>
            <p:grpSpPr>
              <a:xfrm>
                <a:off x="-1372559" y="1017723"/>
                <a:ext cx="1793666" cy="857006"/>
                <a:chOff x="14145988" y="3150529"/>
                <a:chExt cx="1793666" cy="857006"/>
              </a:xfrm>
            </p:grpSpPr>
            <p:pic>
              <p:nvPicPr>
                <p:cNvPr id="32" name="Picture 31">
                  <a:extLst>
                    <a:ext uri="{FF2B5EF4-FFF2-40B4-BE49-F238E27FC236}">
                      <a16:creationId xmlns:a16="http://schemas.microsoft.com/office/drawing/2014/main" id="{60374B2D-0668-23A5-F869-900DFF102F1B}"/>
                    </a:ext>
                  </a:extLst>
                </p:cNvPr>
                <p:cNvPicPr>
                  <a:picLocks noChangeAspect="1"/>
                </p:cNvPicPr>
                <p:nvPr/>
              </p:nvPicPr>
              <p:blipFill>
                <a:blip r:embed="rId3" cstate="print">
                  <a:duotone>
                    <a:prstClr val="black"/>
                    <a:schemeClr val="accent1">
                      <a:lumMod val="20000"/>
                      <a:lumOff val="80000"/>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145988" y="3150529"/>
                  <a:ext cx="754673" cy="857006"/>
                </a:xfrm>
                <a:prstGeom prst="rect">
                  <a:avLst/>
                </a:prstGeom>
              </p:spPr>
            </p:pic>
            <p:sp>
              <p:nvSpPr>
                <p:cNvPr id="33" name="Rectangle 32">
                  <a:extLst>
                    <a:ext uri="{FF2B5EF4-FFF2-40B4-BE49-F238E27FC236}">
                      <a16:creationId xmlns:a16="http://schemas.microsoft.com/office/drawing/2014/main" id="{94DB015B-9012-516C-481C-CF41B8D566D4}"/>
                    </a:ext>
                  </a:extLst>
                </p:cNvPr>
                <p:cNvSpPr/>
                <p:nvPr/>
              </p:nvSpPr>
              <p:spPr>
                <a:xfrm>
                  <a:off x="14860286" y="3374282"/>
                  <a:ext cx="1079368" cy="520702"/>
                </a:xfrm>
                <a:prstGeom prst="rect">
                  <a:avLst/>
                </a:prstGeom>
                <a:noFill/>
                <a:ln w="12700" cap="flat" cmpd="sng" algn="ctr">
                  <a:noFill/>
                  <a:prstDash val="solid"/>
                  <a:miter lim="800000"/>
                </a:ln>
                <a:effectLst/>
              </p:spPr>
              <p:txBody>
                <a:bodyPr rtlCol="0" anchor="ctr"/>
                <a:lstStyle/>
                <a:p>
                  <a:pPr marL="0" marR="0" lvl="0" indent="0" algn="l" defTabSz="914364"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accent4">
                          <a:lumMod val="75000"/>
                        </a:schemeClr>
                      </a:solidFill>
                      <a:effectLst/>
                      <a:uLnTx/>
                      <a:uFillTx/>
                      <a:latin typeface="Arial" pitchFamily="34" charset="0"/>
                      <a:ea typeface="+mn-ea"/>
                      <a:cs typeface="Arial" pitchFamily="34" charset="0"/>
                    </a:rPr>
                    <a:t>14</a:t>
                  </a:r>
                </a:p>
                <a:p>
                  <a:pPr marL="0" marR="0" lvl="0" indent="0" algn="l" defTabSz="914364" rtl="0" eaLnBrk="1" fontAlgn="auto" latinLnBrk="0" hangingPunct="1">
                    <a:lnSpc>
                      <a:spcPct val="100000"/>
                    </a:lnSpc>
                    <a:spcBef>
                      <a:spcPts val="0"/>
                    </a:spcBef>
                    <a:spcAft>
                      <a:spcPts val="0"/>
                    </a:spcAft>
                    <a:buClrTx/>
                    <a:buSzTx/>
                    <a:buFontTx/>
                    <a:buNone/>
                    <a:tabLst/>
                    <a:defRPr/>
                  </a:pPr>
                  <a:r>
                    <a:rPr lang="en-US" sz="1600" b="1" kern="0" dirty="0">
                      <a:solidFill>
                        <a:schemeClr val="accent4">
                          <a:lumMod val="75000"/>
                        </a:schemeClr>
                      </a:solidFill>
                      <a:latin typeface="Arial" pitchFamily="34" charset="0"/>
                      <a:cs typeface="Arial" pitchFamily="34" charset="0"/>
                    </a:rPr>
                    <a:t>Months</a:t>
                  </a:r>
                  <a:endParaRPr kumimoji="0" lang="en-US" sz="1600" b="1" i="0" u="none" strike="noStrike" kern="0" cap="none" spc="0" normalizeH="0" baseline="30000" noProof="0" dirty="0">
                    <a:ln>
                      <a:noFill/>
                    </a:ln>
                    <a:solidFill>
                      <a:schemeClr val="accent4">
                        <a:lumMod val="75000"/>
                      </a:schemeClr>
                    </a:solidFill>
                    <a:effectLst/>
                    <a:uLnTx/>
                    <a:uFillTx/>
                    <a:latin typeface="Arial" pitchFamily="34" charset="0"/>
                    <a:ea typeface="+mn-ea"/>
                    <a:cs typeface="Arial" pitchFamily="34" charset="0"/>
                  </a:endParaRPr>
                </a:p>
              </p:txBody>
            </p:sp>
          </p:grpSp>
        </p:grpSp>
        <p:grpSp>
          <p:nvGrpSpPr>
            <p:cNvPr id="8" name="Group 7">
              <a:extLst>
                <a:ext uri="{FF2B5EF4-FFF2-40B4-BE49-F238E27FC236}">
                  <a16:creationId xmlns:a16="http://schemas.microsoft.com/office/drawing/2014/main" id="{133AC578-592E-5DD2-2D67-705297AB1257}"/>
                </a:ext>
              </a:extLst>
            </p:cNvPr>
            <p:cNvGrpSpPr/>
            <p:nvPr/>
          </p:nvGrpSpPr>
          <p:grpSpPr>
            <a:xfrm>
              <a:off x="4910817" y="3655022"/>
              <a:ext cx="1953980" cy="1280167"/>
              <a:chOff x="4726233" y="2904567"/>
              <a:chExt cx="1953980" cy="1280167"/>
            </a:xfrm>
          </p:grpSpPr>
          <p:sp>
            <p:nvSpPr>
              <p:cNvPr id="26" name="Rectangle 25">
                <a:extLst>
                  <a:ext uri="{FF2B5EF4-FFF2-40B4-BE49-F238E27FC236}">
                    <a16:creationId xmlns:a16="http://schemas.microsoft.com/office/drawing/2014/main" id="{84D78FBB-8485-F481-F3C4-EC8C4636A5F5}"/>
                  </a:ext>
                </a:extLst>
              </p:cNvPr>
              <p:cNvSpPr/>
              <p:nvPr/>
            </p:nvSpPr>
            <p:spPr>
              <a:xfrm>
                <a:off x="4726234" y="2904567"/>
                <a:ext cx="1590777" cy="624841"/>
              </a:xfrm>
              <a:prstGeom prst="rect">
                <a:avLst/>
              </a:prstGeom>
              <a:noFill/>
              <a:ln w="12700" cap="flat" cmpd="sng" algn="ctr">
                <a:noFill/>
                <a:prstDash val="solid"/>
                <a:miter lim="800000"/>
              </a:ln>
              <a:effectLst/>
            </p:spPr>
            <p:txBody>
              <a:bodyPr rtlCol="0" anchor="ctr"/>
              <a:lstStyle/>
              <a:p>
                <a:pPr defTabSz="1097236">
                  <a:defRPr/>
                </a:pPr>
                <a:r>
                  <a:rPr lang="en-US" sz="3840" b="1" kern="0" dirty="0">
                    <a:solidFill>
                      <a:srgbClr val="002060"/>
                    </a:solidFill>
                    <a:latin typeface="Arial" pitchFamily="34" charset="0"/>
                    <a:cs typeface="Arial" pitchFamily="34" charset="0"/>
                  </a:rPr>
                  <a:t>79</a:t>
                </a:r>
                <a:r>
                  <a:rPr lang="en-US" sz="3360" b="1" kern="0" baseline="30000" dirty="0">
                    <a:solidFill>
                      <a:prstClr val="black"/>
                    </a:solidFill>
                    <a:latin typeface="Arial" pitchFamily="34" charset="0"/>
                    <a:cs typeface="Arial" pitchFamily="34" charset="0"/>
                  </a:rPr>
                  <a:t>%</a:t>
                </a:r>
                <a:endParaRPr lang="en-US" sz="2400" b="1" kern="0" baseline="30000" dirty="0">
                  <a:solidFill>
                    <a:prstClr val="black"/>
                  </a:solidFill>
                  <a:latin typeface="Arial" pitchFamily="34" charset="0"/>
                  <a:cs typeface="Arial" pitchFamily="34" charset="0"/>
                </a:endParaRPr>
              </a:p>
            </p:txBody>
          </p:sp>
          <p:sp>
            <p:nvSpPr>
              <p:cNvPr id="27" name="Rectangle 26">
                <a:extLst>
                  <a:ext uri="{FF2B5EF4-FFF2-40B4-BE49-F238E27FC236}">
                    <a16:creationId xmlns:a16="http://schemas.microsoft.com/office/drawing/2014/main" id="{0197C3EB-0C18-5A11-323F-ACE968664EA6}"/>
                  </a:ext>
                </a:extLst>
              </p:cNvPr>
              <p:cNvSpPr/>
              <p:nvPr/>
            </p:nvSpPr>
            <p:spPr>
              <a:xfrm>
                <a:off x="4749795" y="3682084"/>
                <a:ext cx="1336585" cy="502650"/>
              </a:xfrm>
              <a:prstGeom prst="rect">
                <a:avLst/>
              </a:prstGeom>
              <a:noFill/>
              <a:ln w="12700" cap="flat" cmpd="sng" algn="ctr">
                <a:noFill/>
                <a:prstDash val="solid"/>
                <a:miter lim="800000"/>
              </a:ln>
              <a:effectLst/>
            </p:spPr>
            <p:txBody>
              <a:bodyPr rtlCol="0" anchor="ctr"/>
              <a:lstStyle/>
              <a:p>
                <a:pPr defTabSz="1097236">
                  <a:defRPr/>
                </a:pPr>
                <a:r>
                  <a:rPr lang="en-US" sz="2800" b="1" kern="0" dirty="0">
                    <a:solidFill>
                      <a:prstClr val="black"/>
                    </a:solidFill>
                    <a:latin typeface="Arial" pitchFamily="34" charset="0"/>
                    <a:cs typeface="Arial" pitchFamily="34" charset="0"/>
                  </a:rPr>
                  <a:t>cORR</a:t>
                </a:r>
              </a:p>
            </p:txBody>
          </p:sp>
          <p:sp>
            <p:nvSpPr>
              <p:cNvPr id="28" name="Rounded Rectangle 35">
                <a:extLst>
                  <a:ext uri="{FF2B5EF4-FFF2-40B4-BE49-F238E27FC236}">
                    <a16:creationId xmlns:a16="http://schemas.microsoft.com/office/drawing/2014/main" id="{A9FC3C60-5E44-C640-D63E-EDC25390E24E}"/>
                  </a:ext>
                </a:extLst>
              </p:cNvPr>
              <p:cNvSpPr/>
              <p:nvPr/>
            </p:nvSpPr>
            <p:spPr>
              <a:xfrm>
                <a:off x="4726233" y="3445177"/>
                <a:ext cx="1953980" cy="238921"/>
              </a:xfrm>
              <a:prstGeom prst="roundRect">
                <a:avLst>
                  <a:gd name="adj" fmla="val 50000"/>
                </a:avLst>
              </a:prstGeom>
              <a:solidFill>
                <a:schemeClr val="bg1">
                  <a:lumMod val="85000"/>
                </a:schemeClr>
              </a:solidFill>
              <a:ln w="12700" cap="flat" cmpd="sng" algn="ctr">
                <a:noFill/>
                <a:prstDash val="solid"/>
                <a:miter lim="800000"/>
              </a:ln>
              <a:effectLst/>
            </p:spPr>
            <p:txBody>
              <a:bodyPr rtlCol="0" anchor="ctr"/>
              <a:lstStyle/>
              <a:p>
                <a:pPr algn="ctr" defTabSz="1097236">
                  <a:defRPr/>
                </a:pPr>
                <a:endParaRPr lang="en-US" sz="1680" kern="0" dirty="0">
                  <a:solidFill>
                    <a:prstClr val="white"/>
                  </a:solidFill>
                  <a:latin typeface="Arial" pitchFamily="34" charset="0"/>
                  <a:cs typeface="Arial" pitchFamily="34" charset="0"/>
                </a:endParaRPr>
              </a:p>
            </p:txBody>
          </p:sp>
          <p:sp>
            <p:nvSpPr>
              <p:cNvPr id="29" name="Rounded Rectangle 36">
                <a:extLst>
                  <a:ext uri="{FF2B5EF4-FFF2-40B4-BE49-F238E27FC236}">
                    <a16:creationId xmlns:a16="http://schemas.microsoft.com/office/drawing/2014/main" id="{8EDE72DA-3E67-2954-B1BA-AEB7FFEB0592}"/>
                  </a:ext>
                </a:extLst>
              </p:cNvPr>
              <p:cNvSpPr/>
              <p:nvPr/>
            </p:nvSpPr>
            <p:spPr>
              <a:xfrm>
                <a:off x="4726234" y="3450848"/>
                <a:ext cx="1300387" cy="228660"/>
              </a:xfrm>
              <a:prstGeom prst="roundRect">
                <a:avLst>
                  <a:gd name="adj" fmla="val 50000"/>
                </a:avLst>
              </a:prstGeom>
              <a:solidFill>
                <a:srgbClr val="002060"/>
              </a:solidFill>
              <a:ln w="12700" cap="flat" cmpd="sng" algn="ctr">
                <a:noFill/>
                <a:prstDash val="solid"/>
                <a:miter lim="800000"/>
              </a:ln>
              <a:effectLst/>
            </p:spPr>
            <p:txBody>
              <a:bodyPr rtlCol="0" anchor="ctr"/>
              <a:lstStyle/>
              <a:p>
                <a:pPr algn="ctr" defTabSz="1097236">
                  <a:defRPr/>
                </a:pPr>
                <a:endParaRPr lang="en-US" sz="1920" kern="0" dirty="0">
                  <a:solidFill>
                    <a:srgbClr val="BC487A"/>
                  </a:solidFill>
                  <a:latin typeface="Arial" pitchFamily="34" charset="0"/>
                  <a:cs typeface="Arial" pitchFamily="34" charset="0"/>
                </a:endParaRPr>
              </a:p>
            </p:txBody>
          </p:sp>
        </p:grpSp>
        <p:sp>
          <p:nvSpPr>
            <p:cNvPr id="15" name="TextBox 14">
              <a:extLst>
                <a:ext uri="{FF2B5EF4-FFF2-40B4-BE49-F238E27FC236}">
                  <a16:creationId xmlns:a16="http://schemas.microsoft.com/office/drawing/2014/main" id="{304AD6D9-E51D-4EB3-5570-9052DE00FC2E}"/>
                </a:ext>
              </a:extLst>
            </p:cNvPr>
            <p:cNvSpPr txBox="1"/>
            <p:nvPr/>
          </p:nvSpPr>
          <p:spPr>
            <a:xfrm>
              <a:off x="4934380" y="3066734"/>
              <a:ext cx="3568176" cy="492443"/>
            </a:xfrm>
            <a:prstGeom prst="rect">
              <a:avLst/>
            </a:prstGeom>
            <a:solidFill>
              <a:schemeClr val="accent3">
                <a:lumMod val="20000"/>
                <a:lumOff val="80000"/>
              </a:schemeClr>
            </a:solidFill>
          </p:spPr>
          <p:txBody>
            <a:bodyPr wrap="square" rtlCol="0">
              <a:spAutoFit/>
            </a:bodyPr>
            <a:lstStyle/>
            <a:p>
              <a:r>
                <a:rPr lang="en-US" b="1" dirty="0"/>
                <a:t>Arm 7 </a:t>
              </a:r>
              <a:r>
                <a:rPr lang="en-US" sz="2000" dirty="0"/>
                <a:t>(Median F/up: 35mos)</a:t>
              </a:r>
              <a:endParaRPr lang="en-US" dirty="0"/>
            </a:p>
          </p:txBody>
        </p:sp>
        <p:sp>
          <p:nvSpPr>
            <p:cNvPr id="17" name="TextBox 16">
              <a:extLst>
                <a:ext uri="{FF2B5EF4-FFF2-40B4-BE49-F238E27FC236}">
                  <a16:creationId xmlns:a16="http://schemas.microsoft.com/office/drawing/2014/main" id="{9C6F1B18-762C-9580-9F1E-4C83D02C0EE6}"/>
                </a:ext>
              </a:extLst>
            </p:cNvPr>
            <p:cNvSpPr txBox="1"/>
            <p:nvPr/>
          </p:nvSpPr>
          <p:spPr>
            <a:xfrm>
              <a:off x="6840440" y="3533086"/>
              <a:ext cx="1403658" cy="523220"/>
            </a:xfrm>
            <a:prstGeom prst="rect">
              <a:avLst/>
            </a:prstGeom>
            <a:noFill/>
          </p:spPr>
          <p:txBody>
            <a:bodyPr wrap="square">
              <a:spAutoFit/>
            </a:bodyPr>
            <a:lstStyle/>
            <a:p>
              <a:r>
                <a:rPr kumimoji="0" lang="en-US" sz="2800" b="1" i="0" u="none" strike="noStrike" kern="1200" cap="none" spc="0" normalizeH="0" baseline="0" noProof="0" dirty="0">
                  <a:ln>
                    <a:noFill/>
                  </a:ln>
                  <a:solidFill>
                    <a:prstClr val="white">
                      <a:lumMod val="50000"/>
                    </a:prstClr>
                  </a:solidFill>
                  <a:effectLst/>
                  <a:uLnTx/>
                  <a:uFillTx/>
                  <a:cs typeface="Arial" panose="020B0604020202020204" pitchFamily="34" charset="0"/>
                </a:rPr>
                <a:t>N = 62</a:t>
              </a:r>
              <a:endParaRPr lang="en-US" dirty="0"/>
            </a:p>
          </p:txBody>
        </p:sp>
        <p:grpSp>
          <p:nvGrpSpPr>
            <p:cNvPr id="18" name="Group 17">
              <a:extLst>
                <a:ext uri="{FF2B5EF4-FFF2-40B4-BE49-F238E27FC236}">
                  <a16:creationId xmlns:a16="http://schemas.microsoft.com/office/drawing/2014/main" id="{AB1A94A2-FE9B-4CDD-5B00-8DDE8690D0A7}"/>
                </a:ext>
              </a:extLst>
            </p:cNvPr>
            <p:cNvGrpSpPr/>
            <p:nvPr/>
          </p:nvGrpSpPr>
          <p:grpSpPr>
            <a:xfrm>
              <a:off x="8795314" y="3655022"/>
              <a:ext cx="1953980" cy="1280167"/>
              <a:chOff x="4726233" y="2904567"/>
              <a:chExt cx="1953980" cy="1280167"/>
            </a:xfrm>
          </p:grpSpPr>
          <p:sp>
            <p:nvSpPr>
              <p:cNvPr id="22" name="Rectangle 21">
                <a:extLst>
                  <a:ext uri="{FF2B5EF4-FFF2-40B4-BE49-F238E27FC236}">
                    <a16:creationId xmlns:a16="http://schemas.microsoft.com/office/drawing/2014/main" id="{0DA6BE41-7AFF-029A-5873-9EA1CEEB1788}"/>
                  </a:ext>
                </a:extLst>
              </p:cNvPr>
              <p:cNvSpPr/>
              <p:nvPr/>
            </p:nvSpPr>
            <p:spPr>
              <a:xfrm>
                <a:off x="4726234" y="2904567"/>
                <a:ext cx="1590777" cy="624841"/>
              </a:xfrm>
              <a:prstGeom prst="rect">
                <a:avLst/>
              </a:prstGeom>
              <a:noFill/>
              <a:ln w="12700" cap="flat" cmpd="sng" algn="ctr">
                <a:noFill/>
                <a:prstDash val="solid"/>
                <a:miter lim="800000"/>
              </a:ln>
              <a:effectLst/>
            </p:spPr>
            <p:txBody>
              <a:bodyPr rtlCol="0" anchor="ctr"/>
              <a:lstStyle/>
              <a:p>
                <a:pPr defTabSz="1097236">
                  <a:defRPr/>
                </a:pPr>
                <a:r>
                  <a:rPr lang="en-US" sz="3840" b="1" kern="0" dirty="0">
                    <a:solidFill>
                      <a:srgbClr val="002060"/>
                    </a:solidFill>
                    <a:latin typeface="Arial" pitchFamily="34" charset="0"/>
                    <a:cs typeface="Arial" pitchFamily="34" charset="0"/>
                  </a:rPr>
                  <a:t>81.8</a:t>
                </a:r>
                <a:r>
                  <a:rPr lang="en-US" sz="3360" b="1" kern="0" baseline="30000" dirty="0">
                    <a:solidFill>
                      <a:prstClr val="black"/>
                    </a:solidFill>
                    <a:latin typeface="Arial" pitchFamily="34" charset="0"/>
                    <a:cs typeface="Arial" pitchFamily="34" charset="0"/>
                  </a:rPr>
                  <a:t>%</a:t>
                </a:r>
                <a:endParaRPr lang="en-US" sz="2400" b="1" kern="0" baseline="30000" dirty="0">
                  <a:solidFill>
                    <a:prstClr val="black"/>
                  </a:solidFill>
                  <a:latin typeface="Arial" pitchFamily="34" charset="0"/>
                  <a:cs typeface="Arial" pitchFamily="34" charset="0"/>
                </a:endParaRPr>
              </a:p>
            </p:txBody>
          </p:sp>
          <p:sp>
            <p:nvSpPr>
              <p:cNvPr id="23" name="Rectangle 22">
                <a:extLst>
                  <a:ext uri="{FF2B5EF4-FFF2-40B4-BE49-F238E27FC236}">
                    <a16:creationId xmlns:a16="http://schemas.microsoft.com/office/drawing/2014/main" id="{34AE9DDC-A5F7-4CDC-9103-B90147581386}"/>
                  </a:ext>
                </a:extLst>
              </p:cNvPr>
              <p:cNvSpPr/>
              <p:nvPr/>
            </p:nvSpPr>
            <p:spPr>
              <a:xfrm>
                <a:off x="4749795" y="3682084"/>
                <a:ext cx="1336585" cy="502650"/>
              </a:xfrm>
              <a:prstGeom prst="rect">
                <a:avLst/>
              </a:prstGeom>
              <a:noFill/>
              <a:ln w="12700" cap="flat" cmpd="sng" algn="ctr">
                <a:noFill/>
                <a:prstDash val="solid"/>
                <a:miter lim="800000"/>
              </a:ln>
              <a:effectLst/>
            </p:spPr>
            <p:txBody>
              <a:bodyPr rtlCol="0" anchor="ctr"/>
              <a:lstStyle/>
              <a:p>
                <a:pPr defTabSz="1097236">
                  <a:defRPr/>
                </a:pPr>
                <a:r>
                  <a:rPr lang="en-US" sz="2800" b="1" kern="0" dirty="0">
                    <a:solidFill>
                      <a:prstClr val="black"/>
                    </a:solidFill>
                    <a:latin typeface="Arial" pitchFamily="34" charset="0"/>
                    <a:cs typeface="Arial" pitchFamily="34" charset="0"/>
                  </a:rPr>
                  <a:t>cORR</a:t>
                </a:r>
              </a:p>
            </p:txBody>
          </p:sp>
          <p:sp>
            <p:nvSpPr>
              <p:cNvPr id="24" name="Rounded Rectangle 35">
                <a:extLst>
                  <a:ext uri="{FF2B5EF4-FFF2-40B4-BE49-F238E27FC236}">
                    <a16:creationId xmlns:a16="http://schemas.microsoft.com/office/drawing/2014/main" id="{16E021AE-22B1-8255-A776-DDCD04B039B8}"/>
                  </a:ext>
                </a:extLst>
              </p:cNvPr>
              <p:cNvSpPr/>
              <p:nvPr/>
            </p:nvSpPr>
            <p:spPr>
              <a:xfrm>
                <a:off x="4726233" y="3445177"/>
                <a:ext cx="1953980" cy="238921"/>
              </a:xfrm>
              <a:prstGeom prst="roundRect">
                <a:avLst>
                  <a:gd name="adj" fmla="val 50000"/>
                </a:avLst>
              </a:prstGeom>
              <a:solidFill>
                <a:schemeClr val="bg1">
                  <a:lumMod val="85000"/>
                </a:schemeClr>
              </a:solidFill>
              <a:ln w="12700" cap="flat" cmpd="sng" algn="ctr">
                <a:noFill/>
                <a:prstDash val="solid"/>
                <a:miter lim="800000"/>
              </a:ln>
              <a:effectLst/>
            </p:spPr>
            <p:txBody>
              <a:bodyPr rtlCol="0" anchor="ctr"/>
              <a:lstStyle/>
              <a:p>
                <a:pPr algn="ctr" defTabSz="1097236">
                  <a:defRPr/>
                </a:pPr>
                <a:endParaRPr lang="en-US" sz="1680" kern="0" dirty="0">
                  <a:solidFill>
                    <a:prstClr val="white"/>
                  </a:solidFill>
                  <a:latin typeface="Arial" pitchFamily="34" charset="0"/>
                  <a:cs typeface="Arial" pitchFamily="34" charset="0"/>
                </a:endParaRPr>
              </a:p>
            </p:txBody>
          </p:sp>
          <p:sp>
            <p:nvSpPr>
              <p:cNvPr id="25" name="Rounded Rectangle 36">
                <a:extLst>
                  <a:ext uri="{FF2B5EF4-FFF2-40B4-BE49-F238E27FC236}">
                    <a16:creationId xmlns:a16="http://schemas.microsoft.com/office/drawing/2014/main" id="{76394838-C129-6C1D-45E6-B9C39B27EFD5}"/>
                  </a:ext>
                </a:extLst>
              </p:cNvPr>
              <p:cNvSpPr/>
              <p:nvPr/>
            </p:nvSpPr>
            <p:spPr>
              <a:xfrm>
                <a:off x="4726234" y="3450848"/>
                <a:ext cx="1300387" cy="228660"/>
              </a:xfrm>
              <a:prstGeom prst="roundRect">
                <a:avLst>
                  <a:gd name="adj" fmla="val 50000"/>
                </a:avLst>
              </a:prstGeom>
              <a:solidFill>
                <a:srgbClr val="002060"/>
              </a:solidFill>
              <a:ln w="12700" cap="flat" cmpd="sng" algn="ctr">
                <a:noFill/>
                <a:prstDash val="solid"/>
                <a:miter lim="800000"/>
              </a:ln>
              <a:effectLst/>
            </p:spPr>
            <p:txBody>
              <a:bodyPr rtlCol="0" anchor="ctr"/>
              <a:lstStyle/>
              <a:p>
                <a:pPr algn="ctr" defTabSz="1097236">
                  <a:defRPr/>
                </a:pPr>
                <a:endParaRPr lang="en-US" sz="1920" kern="0" dirty="0">
                  <a:solidFill>
                    <a:srgbClr val="BC487A"/>
                  </a:solidFill>
                  <a:latin typeface="Arial" pitchFamily="34" charset="0"/>
                  <a:cs typeface="Arial" pitchFamily="34" charset="0"/>
                </a:endParaRPr>
              </a:p>
            </p:txBody>
          </p:sp>
        </p:grpSp>
        <p:sp>
          <p:nvSpPr>
            <p:cNvPr id="19" name="TextBox 18">
              <a:extLst>
                <a:ext uri="{FF2B5EF4-FFF2-40B4-BE49-F238E27FC236}">
                  <a16:creationId xmlns:a16="http://schemas.microsoft.com/office/drawing/2014/main" id="{95FA2B92-6652-D94B-0AF5-A932F2ABDDBE}"/>
                </a:ext>
              </a:extLst>
            </p:cNvPr>
            <p:cNvSpPr txBox="1"/>
            <p:nvPr/>
          </p:nvSpPr>
          <p:spPr>
            <a:xfrm>
              <a:off x="8818876" y="3066734"/>
              <a:ext cx="4890411" cy="492443"/>
            </a:xfrm>
            <a:prstGeom prst="rect">
              <a:avLst/>
            </a:prstGeom>
            <a:solidFill>
              <a:schemeClr val="accent4">
                <a:lumMod val="20000"/>
                <a:lumOff val="80000"/>
              </a:schemeClr>
            </a:solidFill>
          </p:spPr>
          <p:txBody>
            <a:bodyPr wrap="square" rtlCol="0">
              <a:spAutoFit/>
            </a:bodyPr>
            <a:lstStyle/>
            <a:p>
              <a:r>
                <a:rPr lang="en-US" b="1" dirty="0"/>
                <a:t>Arm 8 </a:t>
              </a:r>
              <a:r>
                <a:rPr lang="en-US" sz="2000" dirty="0"/>
                <a:t>(Median F/up: 10.7mos)</a:t>
              </a:r>
              <a:endParaRPr lang="en-US" dirty="0"/>
            </a:p>
          </p:txBody>
        </p:sp>
        <p:sp>
          <p:nvSpPr>
            <p:cNvPr id="20" name="TextBox 19">
              <a:extLst>
                <a:ext uri="{FF2B5EF4-FFF2-40B4-BE49-F238E27FC236}">
                  <a16:creationId xmlns:a16="http://schemas.microsoft.com/office/drawing/2014/main" id="{9306FB47-64EE-76C2-015A-273A7BF4802A}"/>
                </a:ext>
              </a:extLst>
            </p:cNvPr>
            <p:cNvSpPr txBox="1"/>
            <p:nvPr/>
          </p:nvSpPr>
          <p:spPr>
            <a:xfrm>
              <a:off x="12181488" y="3533086"/>
              <a:ext cx="1403658" cy="523220"/>
            </a:xfrm>
            <a:prstGeom prst="rect">
              <a:avLst/>
            </a:prstGeom>
            <a:noFill/>
          </p:spPr>
          <p:txBody>
            <a:bodyPr wrap="square">
              <a:spAutoFit/>
            </a:bodyPr>
            <a:lstStyle/>
            <a:p>
              <a:r>
                <a:rPr kumimoji="0" lang="en-US" sz="2800" b="1" i="0" u="none" strike="noStrike" kern="1200" cap="none" spc="0" normalizeH="0" baseline="0" noProof="0" dirty="0">
                  <a:ln>
                    <a:noFill/>
                  </a:ln>
                  <a:solidFill>
                    <a:prstClr val="white">
                      <a:lumMod val="50000"/>
                    </a:prstClr>
                  </a:solidFill>
                  <a:effectLst/>
                  <a:uLnTx/>
                  <a:uFillTx/>
                  <a:cs typeface="Arial" panose="020B0604020202020204" pitchFamily="34" charset="0"/>
                </a:rPr>
                <a:t>N = 33</a:t>
              </a:r>
              <a:endParaRPr lang="en-US" dirty="0"/>
            </a:p>
          </p:txBody>
        </p:sp>
        <p:sp>
          <p:nvSpPr>
            <p:cNvPr id="21" name="TextBox 20">
              <a:extLst>
                <a:ext uri="{FF2B5EF4-FFF2-40B4-BE49-F238E27FC236}">
                  <a16:creationId xmlns:a16="http://schemas.microsoft.com/office/drawing/2014/main" id="{C4543858-CC7A-3B7C-E1DE-F1F75E0829DC}"/>
                </a:ext>
              </a:extLst>
            </p:cNvPr>
            <p:cNvSpPr txBox="1"/>
            <p:nvPr/>
          </p:nvSpPr>
          <p:spPr>
            <a:xfrm>
              <a:off x="8999861" y="5156260"/>
              <a:ext cx="3883456" cy="707886"/>
            </a:xfrm>
            <a:prstGeom prst="rect">
              <a:avLst/>
            </a:prstGeom>
            <a:solidFill>
              <a:schemeClr val="bg1">
                <a:lumMod val="95000"/>
              </a:schemeClr>
            </a:solidFill>
          </p:spPr>
          <p:txBody>
            <a:bodyPr wrap="square">
              <a:spAutoFit/>
            </a:bodyPr>
            <a:lstStyle/>
            <a:p>
              <a:r>
                <a:rPr kumimoji="0" lang="en-US" sz="2000" b="1" i="0" u="none" strike="noStrike" kern="1200" cap="none" spc="0" normalizeH="0" baseline="0" noProof="0" dirty="0">
                  <a:ln>
                    <a:noFill/>
                  </a:ln>
                  <a:effectLst/>
                  <a:uLnTx/>
                  <a:uFillTx/>
                  <a:cs typeface="Arial" panose="020B0604020202020204" pitchFamily="34" charset="0"/>
                </a:rPr>
                <a:t>Median DoR and PFS could not be determined due to short f/up</a:t>
              </a:r>
              <a:endParaRPr lang="en-US" sz="2000" dirty="0"/>
            </a:p>
          </p:txBody>
        </p:sp>
      </p:grpSp>
      <p:sp>
        <p:nvSpPr>
          <p:cNvPr id="38" name="Rectangle 37">
            <a:extLst>
              <a:ext uri="{FF2B5EF4-FFF2-40B4-BE49-F238E27FC236}">
                <a16:creationId xmlns:a16="http://schemas.microsoft.com/office/drawing/2014/main" id="{9D1C0B79-6077-F3B2-F47D-E73B2A331E20}"/>
              </a:ext>
            </a:extLst>
          </p:cNvPr>
          <p:cNvSpPr/>
          <p:nvPr/>
        </p:nvSpPr>
        <p:spPr>
          <a:xfrm>
            <a:off x="1765738" y="-20965"/>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39" name="Rectangle 38">
            <a:extLst>
              <a:ext uri="{FF2B5EF4-FFF2-40B4-BE49-F238E27FC236}">
                <a16:creationId xmlns:a16="http://schemas.microsoft.com/office/drawing/2014/main" id="{9A6DBE6D-7C90-996F-FE73-5C5EF50B486E}"/>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13597265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72648-B8FB-1196-60D7-E84918C84D1A}"/>
            </a:ext>
          </a:extLst>
        </p:cNvPr>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0C52D241-E6F7-48D8-79FF-D4BBEA41E6CA}"/>
              </a:ext>
            </a:extLst>
          </p:cNvPr>
          <p:cNvSpPr txBox="1">
            <a:spLocks/>
          </p:cNvSpPr>
          <p:nvPr/>
        </p:nvSpPr>
        <p:spPr>
          <a:xfrm>
            <a:off x="11227223" y="6375637"/>
            <a:ext cx="728870" cy="365125"/>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92FA74-D6B5-344A-BA61-FC8BFB38C071}" type="slidenum">
              <a:rPr lang="en-US" smtClean="0"/>
              <a:pPr/>
              <a:t>39</a:t>
            </a:fld>
            <a:endParaRPr lang="en-US" dirty="0"/>
          </a:p>
        </p:txBody>
      </p:sp>
      <p:sp>
        <p:nvSpPr>
          <p:cNvPr id="16" name="Title 1">
            <a:extLst>
              <a:ext uri="{FF2B5EF4-FFF2-40B4-BE49-F238E27FC236}">
                <a16:creationId xmlns:a16="http://schemas.microsoft.com/office/drawing/2014/main" id="{639DA725-9E29-5959-8736-A4AB571B6FDA}"/>
              </a:ext>
            </a:extLst>
          </p:cNvPr>
          <p:cNvSpPr txBox="1">
            <a:spLocks/>
          </p:cNvSpPr>
          <p:nvPr/>
        </p:nvSpPr>
        <p:spPr>
          <a:xfrm>
            <a:off x="700150" y="297940"/>
            <a:ext cx="114681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3352"/>
                </a:solidFill>
                <a:latin typeface="Arial" panose="020B0604020202020204" pitchFamily="34" charset="0"/>
                <a:cs typeface="Arial" panose="020B0604020202020204" pitchFamily="34" charset="0"/>
              </a:rPr>
              <a:t>TROPION-Breast05: Study Schema</a:t>
            </a:r>
          </a:p>
        </p:txBody>
      </p:sp>
      <p:sp>
        <p:nvSpPr>
          <p:cNvPr id="2" name="Rectangle 1">
            <a:extLst>
              <a:ext uri="{FF2B5EF4-FFF2-40B4-BE49-F238E27FC236}">
                <a16:creationId xmlns:a16="http://schemas.microsoft.com/office/drawing/2014/main" id="{1C83FF98-A994-E9C8-C249-6C9F156C3974}"/>
              </a:ext>
            </a:extLst>
          </p:cNvPr>
          <p:cNvSpPr/>
          <p:nvPr/>
        </p:nvSpPr>
        <p:spPr>
          <a:xfrm>
            <a:off x="1765738" y="-10363"/>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4" name="Rectangle 3">
            <a:extLst>
              <a:ext uri="{FF2B5EF4-FFF2-40B4-BE49-F238E27FC236}">
                <a16:creationId xmlns:a16="http://schemas.microsoft.com/office/drawing/2014/main" id="{CF5D39D2-A58A-60B8-CC35-2B7FCA595A53}"/>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grpSp>
        <p:nvGrpSpPr>
          <p:cNvPr id="3" name="Group 2">
            <a:extLst>
              <a:ext uri="{FF2B5EF4-FFF2-40B4-BE49-F238E27FC236}">
                <a16:creationId xmlns:a16="http://schemas.microsoft.com/office/drawing/2014/main" id="{2A652B90-B61A-38CB-48E6-5FB65471A67C}"/>
              </a:ext>
            </a:extLst>
          </p:cNvPr>
          <p:cNvGrpSpPr/>
          <p:nvPr/>
        </p:nvGrpSpPr>
        <p:grpSpPr>
          <a:xfrm>
            <a:off x="1155700" y="1663112"/>
            <a:ext cx="9146290" cy="4719599"/>
            <a:chOff x="-12526" y="2590090"/>
            <a:chExt cx="5907178" cy="2885502"/>
          </a:xfrm>
        </p:grpSpPr>
        <p:sp>
          <p:nvSpPr>
            <p:cNvPr id="6" name="Rectangle 5">
              <a:extLst>
                <a:ext uri="{FF2B5EF4-FFF2-40B4-BE49-F238E27FC236}">
                  <a16:creationId xmlns:a16="http://schemas.microsoft.com/office/drawing/2014/main" id="{CB9FA444-15E3-CCE6-2826-993A79D51E24}"/>
                </a:ext>
              </a:extLst>
            </p:cNvPr>
            <p:cNvSpPr/>
            <p:nvPr/>
          </p:nvSpPr>
          <p:spPr>
            <a:xfrm>
              <a:off x="-12526" y="2590090"/>
              <a:ext cx="5907178" cy="2881177"/>
            </a:xfrm>
            <a:prstGeom prst="rect">
              <a:avLst/>
            </a:prstGeom>
            <a:solidFill>
              <a:srgbClr val="41B7E6">
                <a:alpha val="1889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09E6437-D5FC-3D26-8E3E-0CB5AA17A1F2}"/>
                </a:ext>
              </a:extLst>
            </p:cNvPr>
            <p:cNvPicPr>
              <a:picLocks noChangeAspect="1"/>
            </p:cNvPicPr>
            <p:nvPr/>
          </p:nvPicPr>
          <p:blipFill>
            <a:blip r:embed="rId3"/>
            <a:stretch>
              <a:fillRect/>
            </a:stretch>
          </p:blipFill>
          <p:spPr>
            <a:xfrm>
              <a:off x="69713" y="2883313"/>
              <a:ext cx="5759101" cy="2592279"/>
            </a:xfrm>
            <a:prstGeom prst="rect">
              <a:avLst/>
            </a:prstGeom>
          </p:spPr>
        </p:pic>
      </p:grpSp>
    </p:spTree>
    <p:extLst>
      <p:ext uri="{BB962C8B-B14F-4D97-AF65-F5344CB8AC3E}">
        <p14:creationId xmlns:p14="http://schemas.microsoft.com/office/powerpoint/2010/main" val="3052569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0FEE3-17B4-FF09-659D-D214E6DD2E93}"/>
            </a:ext>
          </a:extLst>
        </p:cNvPr>
        <p:cNvGrpSpPr/>
        <p:nvPr/>
      </p:nvGrpSpPr>
      <p:grpSpPr>
        <a:xfrm>
          <a:off x="0" y="0"/>
          <a:ext cx="0" cy="0"/>
          <a:chOff x="0" y="0"/>
          <a:chExt cx="0" cy="0"/>
        </a:xfrm>
      </p:grpSpPr>
      <p:pic>
        <p:nvPicPr>
          <p:cNvPr id="20" name="Picture 3">
            <a:extLst>
              <a:ext uri="{FF2B5EF4-FFF2-40B4-BE49-F238E27FC236}">
                <a16:creationId xmlns:a16="http://schemas.microsoft.com/office/drawing/2014/main" id="{A531E218-A57D-037E-8868-81CE657FFF8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92" t="9458" r="7851" b="3265"/>
          <a:stretch>
            <a:fillRect/>
          </a:stretch>
        </p:blipFill>
        <p:spPr bwMode="auto">
          <a:xfrm>
            <a:off x="9075175" y="383925"/>
            <a:ext cx="2496165" cy="1914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81C370DA-5989-BA0A-DDE2-F23FA88E0CA4}"/>
              </a:ext>
            </a:extLst>
          </p:cNvPr>
          <p:cNvSpPr>
            <a:spLocks noGrp="1"/>
          </p:cNvSpPr>
          <p:nvPr>
            <p:ph type="sldNum" sz="quarter" idx="12"/>
          </p:nvPr>
        </p:nvSpPr>
        <p:spPr/>
        <p:txBody>
          <a:bodyPr/>
          <a:lstStyle/>
          <a:p>
            <a:fld id="{9CF06D28-0BE3-284D-A172-81E312E501C2}" type="slidenum">
              <a:rPr lang="en-US" smtClean="0"/>
              <a:t>4</a:t>
            </a:fld>
            <a:endParaRPr lang="en-US"/>
          </a:p>
        </p:txBody>
      </p:sp>
      <p:sp>
        <p:nvSpPr>
          <p:cNvPr id="7" name="Rectangle 6">
            <a:extLst>
              <a:ext uri="{FF2B5EF4-FFF2-40B4-BE49-F238E27FC236}">
                <a16:creationId xmlns:a16="http://schemas.microsoft.com/office/drawing/2014/main" id="{B1D85CE4-59D0-DD73-23CC-11857DC44814}"/>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Rectangle 7">
            <a:extLst>
              <a:ext uri="{FF2B5EF4-FFF2-40B4-BE49-F238E27FC236}">
                <a16:creationId xmlns:a16="http://schemas.microsoft.com/office/drawing/2014/main" id="{9E1E6E89-617B-45D6-ABB2-1C5A9D19FDDF}"/>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1" name="Rectangle 10">
            <a:extLst>
              <a:ext uri="{FF2B5EF4-FFF2-40B4-BE49-F238E27FC236}">
                <a16:creationId xmlns:a16="http://schemas.microsoft.com/office/drawing/2014/main" id="{79F24EC3-F600-EA3B-3381-EB4359A9C0B0}"/>
              </a:ext>
            </a:extLst>
          </p:cNvPr>
          <p:cNvSpPr/>
          <p:nvPr/>
        </p:nvSpPr>
        <p:spPr>
          <a:xfrm>
            <a:off x="7205280" y="2750644"/>
            <a:ext cx="2239604" cy="11428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Lower survival rates   </a:t>
            </a:r>
          </a:p>
        </p:txBody>
      </p:sp>
      <p:pic>
        <p:nvPicPr>
          <p:cNvPr id="12" name="Picture 2">
            <a:extLst>
              <a:ext uri="{FF2B5EF4-FFF2-40B4-BE49-F238E27FC236}">
                <a16:creationId xmlns:a16="http://schemas.microsoft.com/office/drawing/2014/main" id="{0E988631-C88B-AA8E-9395-019019A08265}"/>
              </a:ext>
            </a:extLst>
          </p:cNvPr>
          <p:cNvPicPr>
            <a:picLocks noChangeAspect="1" noChangeArrowheads="1"/>
          </p:cNvPicPr>
          <p:nvPr/>
        </p:nvPicPr>
        <p:blipFill rotWithShape="1">
          <a:blip r:embed="rId4" cstate="print"/>
          <a:srcRect l="-2441" t="-1518" r="2441" b="1518"/>
          <a:stretch/>
        </p:blipFill>
        <p:spPr bwMode="auto">
          <a:xfrm>
            <a:off x="8375015" y="3758555"/>
            <a:ext cx="3112804" cy="1914139"/>
          </a:xfrm>
          <a:prstGeom prst="rect">
            <a:avLst/>
          </a:prstGeom>
          <a:noFill/>
          <a:ln w="9525">
            <a:noFill/>
            <a:miter lim="800000"/>
            <a:headEnd/>
            <a:tailEnd/>
          </a:ln>
        </p:spPr>
      </p:pic>
      <p:sp>
        <p:nvSpPr>
          <p:cNvPr id="13" name="Rectangle 12">
            <a:extLst>
              <a:ext uri="{FF2B5EF4-FFF2-40B4-BE49-F238E27FC236}">
                <a16:creationId xmlns:a16="http://schemas.microsoft.com/office/drawing/2014/main" id="{70726611-FA9A-67D9-2DA5-1305537FF0AF}"/>
              </a:ext>
            </a:extLst>
          </p:cNvPr>
          <p:cNvSpPr/>
          <p:nvPr/>
        </p:nvSpPr>
        <p:spPr>
          <a:xfrm>
            <a:off x="375229" y="2080925"/>
            <a:ext cx="3517707" cy="13903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ER &lt; 1%, PR &lt; 1%, HER2 negative per ASCO/CAP guidelines </a:t>
            </a:r>
          </a:p>
        </p:txBody>
      </p:sp>
      <p:sp>
        <p:nvSpPr>
          <p:cNvPr id="14" name="Rectangle 13">
            <a:extLst>
              <a:ext uri="{FF2B5EF4-FFF2-40B4-BE49-F238E27FC236}">
                <a16:creationId xmlns:a16="http://schemas.microsoft.com/office/drawing/2014/main" id="{7C2C57A1-E166-B77B-1324-B4ADDC496E9A}"/>
              </a:ext>
            </a:extLst>
          </p:cNvPr>
          <p:cNvSpPr/>
          <p:nvPr/>
        </p:nvSpPr>
        <p:spPr>
          <a:xfrm>
            <a:off x="1020342" y="3968205"/>
            <a:ext cx="3828719" cy="14865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Affects disproportionally young women, </a:t>
            </a:r>
            <a:r>
              <a:rPr lang="en-US" sz="2000" b="1" i="1" dirty="0">
                <a:solidFill>
                  <a:schemeClr val="tx1"/>
                </a:solidFill>
              </a:rPr>
              <a:t>BRCA1</a:t>
            </a:r>
            <a:r>
              <a:rPr lang="en-US" sz="2000" b="1" dirty="0">
                <a:solidFill>
                  <a:schemeClr val="tx1"/>
                </a:solidFill>
              </a:rPr>
              <a:t> carriers, African Americans and Hispanics</a:t>
            </a:r>
          </a:p>
        </p:txBody>
      </p:sp>
      <p:sp>
        <p:nvSpPr>
          <p:cNvPr id="15" name="Rectangle 14">
            <a:extLst>
              <a:ext uri="{FF2B5EF4-FFF2-40B4-BE49-F238E27FC236}">
                <a16:creationId xmlns:a16="http://schemas.microsoft.com/office/drawing/2014/main" id="{D973C169-2F9E-0AF6-5934-5B04D5BC612A}"/>
              </a:ext>
            </a:extLst>
          </p:cNvPr>
          <p:cNvSpPr/>
          <p:nvPr/>
        </p:nvSpPr>
        <p:spPr>
          <a:xfrm>
            <a:off x="6529584" y="590447"/>
            <a:ext cx="2390142" cy="11428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Early recurrences  </a:t>
            </a:r>
          </a:p>
        </p:txBody>
      </p:sp>
      <p:sp>
        <p:nvSpPr>
          <p:cNvPr id="16" name="Rectangle 15">
            <a:extLst>
              <a:ext uri="{FF2B5EF4-FFF2-40B4-BE49-F238E27FC236}">
                <a16:creationId xmlns:a16="http://schemas.microsoft.com/office/drawing/2014/main" id="{74655B25-4235-7478-6ECA-9B46E76FFAE7}"/>
              </a:ext>
            </a:extLst>
          </p:cNvPr>
          <p:cNvSpPr/>
          <p:nvPr/>
        </p:nvSpPr>
        <p:spPr>
          <a:xfrm>
            <a:off x="2076819" y="545685"/>
            <a:ext cx="3357414" cy="7436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10-20% of breast cancers</a:t>
            </a:r>
          </a:p>
        </p:txBody>
      </p:sp>
      <p:sp>
        <p:nvSpPr>
          <p:cNvPr id="17" name="Oval 16">
            <a:extLst>
              <a:ext uri="{FF2B5EF4-FFF2-40B4-BE49-F238E27FC236}">
                <a16:creationId xmlns:a16="http://schemas.microsoft.com/office/drawing/2014/main" id="{F4A6D445-2FEB-4A45-69CF-F558856A26B0}"/>
              </a:ext>
            </a:extLst>
          </p:cNvPr>
          <p:cNvSpPr/>
          <p:nvPr/>
        </p:nvSpPr>
        <p:spPr>
          <a:xfrm>
            <a:off x="3873155" y="1193263"/>
            <a:ext cx="3410825" cy="32298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TNBC</a:t>
            </a:r>
          </a:p>
        </p:txBody>
      </p:sp>
      <p:sp>
        <p:nvSpPr>
          <p:cNvPr id="18" name="Oval 17">
            <a:extLst>
              <a:ext uri="{FF2B5EF4-FFF2-40B4-BE49-F238E27FC236}">
                <a16:creationId xmlns:a16="http://schemas.microsoft.com/office/drawing/2014/main" id="{99107E17-AEB1-055A-2E77-38B0C8EA298D}"/>
              </a:ext>
            </a:extLst>
          </p:cNvPr>
          <p:cNvSpPr/>
          <p:nvPr/>
        </p:nvSpPr>
        <p:spPr bwMode="auto">
          <a:xfrm>
            <a:off x="9404068" y="1218655"/>
            <a:ext cx="770021" cy="990600"/>
          </a:xfrm>
          <a:prstGeom prst="ellipse">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377" eaLnBrk="0" fontAlgn="base" hangingPunct="0">
              <a:spcBef>
                <a:spcPct val="0"/>
              </a:spcBef>
              <a:spcAft>
                <a:spcPct val="0"/>
              </a:spcAft>
            </a:pPr>
            <a:endParaRPr lang="en-US" sz="1400" b="1">
              <a:latin typeface="Symbol" pitchFamily="18" charset="2"/>
            </a:endParaRPr>
          </a:p>
        </p:txBody>
      </p:sp>
      <p:cxnSp>
        <p:nvCxnSpPr>
          <p:cNvPr id="19" name="Straight Connector 18">
            <a:extLst>
              <a:ext uri="{FF2B5EF4-FFF2-40B4-BE49-F238E27FC236}">
                <a16:creationId xmlns:a16="http://schemas.microsoft.com/office/drawing/2014/main" id="{CA790662-B70F-53D5-DD07-E931FBF8D8CE}"/>
              </a:ext>
            </a:extLst>
          </p:cNvPr>
          <p:cNvCxnSpPr/>
          <p:nvPr/>
        </p:nvCxnSpPr>
        <p:spPr>
          <a:xfrm>
            <a:off x="11482465" y="3713375"/>
            <a:ext cx="0" cy="17044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059C5EA7-19ED-C961-148B-DA38E6FCB225}"/>
              </a:ext>
            </a:extLst>
          </p:cNvPr>
          <p:cNvSpPr/>
          <p:nvPr/>
        </p:nvSpPr>
        <p:spPr>
          <a:xfrm>
            <a:off x="8100926" y="6525398"/>
            <a:ext cx="3973204" cy="276999"/>
          </a:xfrm>
          <a:prstGeom prst="rect">
            <a:avLst/>
          </a:prstGeom>
        </p:spPr>
        <p:txBody>
          <a:bodyPr wrap="none">
            <a:spAutoFit/>
          </a:bodyPr>
          <a:lstStyle/>
          <a:p>
            <a:r>
              <a:rPr lang="en-US" sz="1200" dirty="0">
                <a:cs typeface="Arial"/>
              </a:rPr>
              <a:t>Dent et al. </a:t>
            </a:r>
            <a:r>
              <a:rPr lang="en-US" sz="1200" dirty="0" err="1">
                <a:cs typeface="Arial"/>
              </a:rPr>
              <a:t>Clin</a:t>
            </a:r>
            <a:r>
              <a:rPr lang="en-US" sz="1200" dirty="0">
                <a:cs typeface="Arial"/>
              </a:rPr>
              <a:t> Cancer Res 2007; Bauer KR et al. Cancer 2007</a:t>
            </a:r>
          </a:p>
        </p:txBody>
      </p:sp>
    </p:spTree>
    <p:extLst>
      <p:ext uri="{BB962C8B-B14F-4D97-AF65-F5344CB8AC3E}">
        <p14:creationId xmlns:p14="http://schemas.microsoft.com/office/powerpoint/2010/main" val="30810997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8D183-2282-F7CF-7548-0A4E512B6A2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3696AC2-BDAF-C70D-4C43-ED1E8121D677}"/>
              </a:ext>
            </a:extLst>
          </p:cNvPr>
          <p:cNvSpPr>
            <a:spLocks noGrp="1"/>
          </p:cNvSpPr>
          <p:nvPr>
            <p:ph type="title"/>
          </p:nvPr>
        </p:nvSpPr>
        <p:spPr>
          <a:xfrm>
            <a:off x="838200" y="512418"/>
            <a:ext cx="10515600" cy="752475"/>
          </a:xfrm>
        </p:spPr>
        <p:txBody>
          <a:bodyPr/>
          <a:lstStyle/>
          <a:p>
            <a:r>
              <a:rPr lang="en-US" dirty="0">
                <a:solidFill>
                  <a:srgbClr val="002060"/>
                </a:solidFill>
              </a:rPr>
              <a:t>Outline</a:t>
            </a:r>
          </a:p>
        </p:txBody>
      </p:sp>
      <p:sp>
        <p:nvSpPr>
          <p:cNvPr id="4" name="Content Placeholder 3">
            <a:extLst>
              <a:ext uri="{FF2B5EF4-FFF2-40B4-BE49-F238E27FC236}">
                <a16:creationId xmlns:a16="http://schemas.microsoft.com/office/drawing/2014/main" id="{61783237-6AF8-C726-9EFF-5FBABC52D9C9}"/>
              </a:ext>
            </a:extLst>
          </p:cNvPr>
          <p:cNvSpPr>
            <a:spLocks noGrp="1"/>
          </p:cNvSpPr>
          <p:nvPr>
            <p:ph idx="1"/>
          </p:nvPr>
        </p:nvSpPr>
        <p:spPr>
          <a:xfrm>
            <a:off x="838200" y="1830232"/>
            <a:ext cx="10515600" cy="4449763"/>
          </a:xfrm>
        </p:spPr>
        <p:txBody>
          <a:bodyPr>
            <a:normAutofit/>
          </a:bodyPr>
          <a:lstStyle/>
          <a:p>
            <a:r>
              <a:rPr lang="en-US" dirty="0"/>
              <a:t>Triple-Negative Breast Cancer (TNBC)</a:t>
            </a:r>
          </a:p>
          <a:p>
            <a:r>
              <a:rPr lang="en-US" dirty="0"/>
              <a:t>Standard of care therapies for Metastatic TNBC</a:t>
            </a:r>
          </a:p>
          <a:p>
            <a:r>
              <a:rPr lang="en-US" b="1" dirty="0"/>
              <a:t>Emerging Therapies in Metastatic TNBC</a:t>
            </a:r>
          </a:p>
          <a:p>
            <a:pPr lvl="1"/>
            <a:r>
              <a:rPr lang="en-US" b="1" dirty="0"/>
              <a:t>Antibody Drug Conjugates (new and not so new!)</a:t>
            </a:r>
          </a:p>
          <a:p>
            <a:pPr lvl="1"/>
            <a:r>
              <a:rPr lang="en-US" b="1" dirty="0"/>
              <a:t>PARP1 selective inhibitors</a:t>
            </a:r>
          </a:p>
          <a:p>
            <a:pPr lvl="1"/>
            <a:r>
              <a:rPr lang="en-US" b="1" dirty="0"/>
              <a:t>Bispecific Antibodies</a:t>
            </a:r>
          </a:p>
          <a:p>
            <a:r>
              <a:rPr lang="en-US" dirty="0"/>
              <a:t>Questions that remain to be addressed</a:t>
            </a:r>
          </a:p>
          <a:p>
            <a:pPr lvl="1"/>
            <a:r>
              <a:rPr lang="en-US" dirty="0"/>
              <a:t>Early </a:t>
            </a:r>
            <a:r>
              <a:rPr lang="en-US" dirty="0" err="1"/>
              <a:t>relapsers</a:t>
            </a:r>
            <a:r>
              <a:rPr lang="en-US" dirty="0"/>
              <a:t> during adjuvant therapy or with short DFI </a:t>
            </a:r>
          </a:p>
          <a:p>
            <a:pPr lvl="1"/>
            <a:r>
              <a:rPr lang="en-US" dirty="0"/>
              <a:t>Sequencing questions</a:t>
            </a:r>
          </a:p>
          <a:p>
            <a:pPr lvl="1"/>
            <a:endParaRPr lang="en-US" dirty="0"/>
          </a:p>
        </p:txBody>
      </p:sp>
      <p:sp>
        <p:nvSpPr>
          <p:cNvPr id="2" name="Slide Number Placeholder 1">
            <a:extLst>
              <a:ext uri="{FF2B5EF4-FFF2-40B4-BE49-F238E27FC236}">
                <a16:creationId xmlns:a16="http://schemas.microsoft.com/office/drawing/2014/main" id="{2814F6B2-40BD-1D94-0E40-538A4385D855}"/>
              </a:ext>
            </a:extLst>
          </p:cNvPr>
          <p:cNvSpPr>
            <a:spLocks noGrp="1"/>
          </p:cNvSpPr>
          <p:nvPr>
            <p:ph type="sldNum" sz="quarter" idx="12"/>
          </p:nvPr>
        </p:nvSpPr>
        <p:spPr/>
        <p:txBody>
          <a:bodyPr/>
          <a:lstStyle/>
          <a:p>
            <a:fld id="{9CF06D28-0BE3-284D-A172-81E312E501C2}" type="slidenum">
              <a:rPr lang="en-US" smtClean="0"/>
              <a:t>40</a:t>
            </a:fld>
            <a:endParaRPr lang="en-US"/>
          </a:p>
        </p:txBody>
      </p:sp>
      <p:sp>
        <p:nvSpPr>
          <p:cNvPr id="7" name="Rectangle 6">
            <a:extLst>
              <a:ext uri="{FF2B5EF4-FFF2-40B4-BE49-F238E27FC236}">
                <a16:creationId xmlns:a16="http://schemas.microsoft.com/office/drawing/2014/main" id="{807C0FF1-07C2-8398-6E50-21E578FA2E4D}"/>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Rectangle 7">
            <a:extLst>
              <a:ext uri="{FF2B5EF4-FFF2-40B4-BE49-F238E27FC236}">
                <a16:creationId xmlns:a16="http://schemas.microsoft.com/office/drawing/2014/main" id="{BE18C0EB-5EE4-800D-2D7F-108CC62314E8}"/>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13307412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D78F9-EA3F-0B66-B58B-82872761AAC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1564E8D-33A7-7DC6-8DC2-2267F1508B13}"/>
              </a:ext>
            </a:extLst>
          </p:cNvPr>
          <p:cNvSpPr>
            <a:spLocks noGrp="1"/>
          </p:cNvSpPr>
          <p:nvPr>
            <p:ph type="title"/>
          </p:nvPr>
        </p:nvSpPr>
        <p:spPr>
          <a:xfrm>
            <a:off x="838200" y="512418"/>
            <a:ext cx="10515600" cy="752475"/>
          </a:xfrm>
        </p:spPr>
        <p:txBody>
          <a:bodyPr/>
          <a:lstStyle/>
          <a:p>
            <a:r>
              <a:rPr lang="en-US" dirty="0">
                <a:solidFill>
                  <a:srgbClr val="002060"/>
                </a:solidFill>
              </a:rPr>
              <a:t>Outline</a:t>
            </a:r>
          </a:p>
        </p:txBody>
      </p:sp>
      <p:sp>
        <p:nvSpPr>
          <p:cNvPr id="4" name="Content Placeholder 3">
            <a:extLst>
              <a:ext uri="{FF2B5EF4-FFF2-40B4-BE49-F238E27FC236}">
                <a16:creationId xmlns:a16="http://schemas.microsoft.com/office/drawing/2014/main" id="{B08E5FC0-8211-79AC-AE05-67E0088C7607}"/>
              </a:ext>
            </a:extLst>
          </p:cNvPr>
          <p:cNvSpPr>
            <a:spLocks noGrp="1"/>
          </p:cNvSpPr>
          <p:nvPr>
            <p:ph idx="1"/>
          </p:nvPr>
        </p:nvSpPr>
        <p:spPr>
          <a:xfrm>
            <a:off x="838200" y="1830232"/>
            <a:ext cx="10515600" cy="4449763"/>
          </a:xfrm>
        </p:spPr>
        <p:txBody>
          <a:bodyPr>
            <a:normAutofit/>
          </a:bodyPr>
          <a:lstStyle/>
          <a:p>
            <a:r>
              <a:rPr lang="en-US" dirty="0"/>
              <a:t>Triple-Negative Breast Cancer (TNBC)</a:t>
            </a:r>
          </a:p>
          <a:p>
            <a:r>
              <a:rPr lang="en-US" dirty="0"/>
              <a:t>Standard of care therapies for Metastatic TNBC</a:t>
            </a:r>
          </a:p>
          <a:p>
            <a:r>
              <a:rPr lang="en-US" dirty="0"/>
              <a:t>Emerging Therapies in Metastatic TNBC</a:t>
            </a:r>
          </a:p>
          <a:p>
            <a:pPr lvl="1"/>
            <a:r>
              <a:rPr lang="en-US" b="1" dirty="0"/>
              <a:t>Antibody Drug Conjugates (new and not so new!)</a:t>
            </a:r>
          </a:p>
          <a:p>
            <a:pPr lvl="1"/>
            <a:r>
              <a:rPr lang="en-US" dirty="0"/>
              <a:t>PARP1 selective inhibitors</a:t>
            </a:r>
          </a:p>
          <a:p>
            <a:pPr lvl="1"/>
            <a:r>
              <a:rPr lang="en-US" dirty="0"/>
              <a:t>Bispecific Antibodies</a:t>
            </a:r>
          </a:p>
          <a:p>
            <a:r>
              <a:rPr lang="en-US" dirty="0"/>
              <a:t>Questions that remain to be addressed</a:t>
            </a:r>
          </a:p>
          <a:p>
            <a:pPr lvl="1"/>
            <a:r>
              <a:rPr lang="en-US" dirty="0"/>
              <a:t>Early </a:t>
            </a:r>
            <a:r>
              <a:rPr lang="en-US" dirty="0" err="1"/>
              <a:t>relapsers</a:t>
            </a:r>
            <a:r>
              <a:rPr lang="en-US" dirty="0"/>
              <a:t> during adjuvant therapy or with short DFI </a:t>
            </a:r>
          </a:p>
          <a:p>
            <a:pPr lvl="1"/>
            <a:r>
              <a:rPr lang="en-US" dirty="0"/>
              <a:t>Sequencing questions</a:t>
            </a:r>
          </a:p>
          <a:p>
            <a:pPr lvl="1"/>
            <a:endParaRPr lang="en-US" dirty="0"/>
          </a:p>
        </p:txBody>
      </p:sp>
      <p:sp>
        <p:nvSpPr>
          <p:cNvPr id="2" name="Slide Number Placeholder 1">
            <a:extLst>
              <a:ext uri="{FF2B5EF4-FFF2-40B4-BE49-F238E27FC236}">
                <a16:creationId xmlns:a16="http://schemas.microsoft.com/office/drawing/2014/main" id="{40CE01E7-3068-F521-DEDF-F9CCD66BF3E2}"/>
              </a:ext>
            </a:extLst>
          </p:cNvPr>
          <p:cNvSpPr>
            <a:spLocks noGrp="1"/>
          </p:cNvSpPr>
          <p:nvPr>
            <p:ph type="sldNum" sz="quarter" idx="12"/>
          </p:nvPr>
        </p:nvSpPr>
        <p:spPr/>
        <p:txBody>
          <a:bodyPr/>
          <a:lstStyle/>
          <a:p>
            <a:fld id="{9CF06D28-0BE3-284D-A172-81E312E501C2}" type="slidenum">
              <a:rPr lang="en-US" smtClean="0"/>
              <a:t>41</a:t>
            </a:fld>
            <a:endParaRPr lang="en-US"/>
          </a:p>
        </p:txBody>
      </p:sp>
      <p:sp>
        <p:nvSpPr>
          <p:cNvPr id="7" name="Rectangle 6">
            <a:extLst>
              <a:ext uri="{FF2B5EF4-FFF2-40B4-BE49-F238E27FC236}">
                <a16:creationId xmlns:a16="http://schemas.microsoft.com/office/drawing/2014/main" id="{27DC1968-483D-4FDB-3EB9-EC972CC2C205}"/>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Rectangle 7">
            <a:extLst>
              <a:ext uri="{FF2B5EF4-FFF2-40B4-BE49-F238E27FC236}">
                <a16:creationId xmlns:a16="http://schemas.microsoft.com/office/drawing/2014/main" id="{524D2867-B0F9-3EB0-4AA2-19571AA1F75A}"/>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5" name="Rounded Rectangle 4">
            <a:extLst>
              <a:ext uri="{FF2B5EF4-FFF2-40B4-BE49-F238E27FC236}">
                <a16:creationId xmlns:a16="http://schemas.microsoft.com/office/drawing/2014/main" id="{C2BD6E95-E0BE-6C41-A154-900EF4B8B415}"/>
              </a:ext>
            </a:extLst>
          </p:cNvPr>
          <p:cNvSpPr/>
          <p:nvPr/>
        </p:nvSpPr>
        <p:spPr>
          <a:xfrm>
            <a:off x="7975600" y="3178675"/>
            <a:ext cx="2209800" cy="618626"/>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PD-L1 negative</a:t>
            </a:r>
          </a:p>
        </p:txBody>
      </p:sp>
      <p:sp>
        <p:nvSpPr>
          <p:cNvPr id="6" name="TextBox 5">
            <a:extLst>
              <a:ext uri="{FF2B5EF4-FFF2-40B4-BE49-F238E27FC236}">
                <a16:creationId xmlns:a16="http://schemas.microsoft.com/office/drawing/2014/main" id="{05245F88-B995-6284-CE4E-ACF49E813BEF}"/>
              </a:ext>
            </a:extLst>
          </p:cNvPr>
          <p:cNvSpPr txBox="1"/>
          <p:nvPr/>
        </p:nvSpPr>
        <p:spPr>
          <a:xfrm>
            <a:off x="1143000" y="3251200"/>
            <a:ext cx="6743700" cy="431800"/>
          </a:xfrm>
          <a:prstGeom prst="rect">
            <a:avLst/>
          </a:prstGeom>
          <a:noFill/>
          <a:ln w="28575">
            <a:solidFill>
              <a:schemeClr val="accent2"/>
            </a:solidFill>
          </a:ln>
        </p:spPr>
        <p:txBody>
          <a:bodyPr wrap="square" rtlCol="0">
            <a:spAutoFit/>
          </a:bodyPr>
          <a:lstStyle/>
          <a:p>
            <a:endParaRPr lang="en-US" dirty="0"/>
          </a:p>
        </p:txBody>
      </p:sp>
    </p:spTree>
    <p:extLst>
      <p:ext uri="{BB962C8B-B14F-4D97-AF65-F5344CB8AC3E}">
        <p14:creationId xmlns:p14="http://schemas.microsoft.com/office/powerpoint/2010/main" val="21257428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431D5-F2FC-A1AB-2F17-42055DEE83C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8F2A5B-E9C8-78DD-4508-DDBE0B2E959A}"/>
              </a:ext>
            </a:extLst>
          </p:cNvPr>
          <p:cNvSpPr>
            <a:spLocks noGrp="1"/>
          </p:cNvSpPr>
          <p:nvPr>
            <p:ph type="sldNum" sz="quarter" idx="12"/>
          </p:nvPr>
        </p:nvSpPr>
        <p:spPr/>
        <p:txBody>
          <a:bodyPr/>
          <a:lstStyle/>
          <a:p>
            <a:fld id="{9CF06D28-0BE3-284D-A172-81E312E501C2}" type="slidenum">
              <a:rPr lang="en-US" smtClean="0"/>
              <a:t>42</a:t>
            </a:fld>
            <a:endParaRPr lang="en-US"/>
          </a:p>
        </p:txBody>
      </p:sp>
      <p:sp>
        <p:nvSpPr>
          <p:cNvPr id="7" name="Rectangle 6">
            <a:extLst>
              <a:ext uri="{FF2B5EF4-FFF2-40B4-BE49-F238E27FC236}">
                <a16:creationId xmlns:a16="http://schemas.microsoft.com/office/drawing/2014/main" id="{8572AA8C-F722-6F0B-9F25-8CC24EF9D992}"/>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Rectangle 7">
            <a:extLst>
              <a:ext uri="{FF2B5EF4-FFF2-40B4-BE49-F238E27FC236}">
                <a16:creationId xmlns:a16="http://schemas.microsoft.com/office/drawing/2014/main" id="{9A40309A-D18B-6E73-530B-D424F385B311}"/>
              </a:ext>
            </a:extLst>
          </p:cNvPr>
          <p:cNvSpPr/>
          <p:nvPr/>
        </p:nvSpPr>
        <p:spPr>
          <a:xfrm>
            <a:off x="3820510" y="-42594"/>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3" name="Title 1">
            <a:extLst>
              <a:ext uri="{FF2B5EF4-FFF2-40B4-BE49-F238E27FC236}">
                <a16:creationId xmlns:a16="http://schemas.microsoft.com/office/drawing/2014/main" id="{053AB08B-F53E-B7C4-B098-C4D60ABF7049}"/>
              </a:ext>
            </a:extLst>
          </p:cNvPr>
          <p:cNvSpPr txBox="1">
            <a:spLocks/>
          </p:cNvSpPr>
          <p:nvPr/>
        </p:nvSpPr>
        <p:spPr>
          <a:xfrm>
            <a:off x="577524" y="288787"/>
            <a:ext cx="1125760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3352"/>
                </a:solidFill>
                <a:latin typeface="Arial" panose="020B0604020202020204" pitchFamily="34" charset="0"/>
                <a:cs typeface="Arial" panose="020B0604020202020204" pitchFamily="34" charset="0"/>
              </a:rPr>
              <a:t>ASCENT-03: Sacituzumab </a:t>
            </a:r>
            <a:r>
              <a:rPr lang="en-US" sz="3200" b="1" dirty="0" err="1">
                <a:solidFill>
                  <a:srgbClr val="003352"/>
                </a:solidFill>
                <a:latin typeface="Arial" panose="020B0604020202020204" pitchFamily="34" charset="0"/>
                <a:cs typeface="Arial" panose="020B0604020202020204" pitchFamily="34" charset="0"/>
              </a:rPr>
              <a:t>Govitecan</a:t>
            </a:r>
            <a:r>
              <a:rPr lang="en-US" sz="3200" b="1" dirty="0">
                <a:solidFill>
                  <a:srgbClr val="003352"/>
                </a:solidFill>
                <a:latin typeface="Arial" panose="020B0604020202020204" pitchFamily="34" charset="0"/>
                <a:cs typeface="Arial" panose="020B0604020202020204" pitchFamily="34" charset="0"/>
              </a:rPr>
              <a:t> (SG) vs </a:t>
            </a:r>
          </a:p>
          <a:p>
            <a:pPr algn="ctr"/>
            <a:r>
              <a:rPr lang="en-US" sz="3200" b="1" dirty="0">
                <a:solidFill>
                  <a:srgbClr val="003352"/>
                </a:solidFill>
                <a:latin typeface="Arial" panose="020B0604020202020204" pitchFamily="34" charset="0"/>
                <a:cs typeface="Arial" panose="020B0604020202020204" pitchFamily="34" charset="0"/>
              </a:rPr>
              <a:t>Chemotherapy in </a:t>
            </a:r>
            <a:r>
              <a:rPr lang="en-US" sz="3200" b="1" dirty="0" err="1">
                <a:solidFill>
                  <a:srgbClr val="003352"/>
                </a:solidFill>
                <a:latin typeface="Arial" panose="020B0604020202020204" pitchFamily="34" charset="0"/>
                <a:cs typeface="Arial" panose="020B0604020202020204" pitchFamily="34" charset="0"/>
              </a:rPr>
              <a:t>mTNBC</a:t>
            </a:r>
            <a:r>
              <a:rPr lang="en-US" sz="3200" b="1" dirty="0">
                <a:solidFill>
                  <a:srgbClr val="003352"/>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2463578B-E0D5-118B-EC51-A317CEFCCC56}"/>
              </a:ext>
            </a:extLst>
          </p:cNvPr>
          <p:cNvSpPr txBox="1"/>
          <p:nvPr/>
        </p:nvSpPr>
        <p:spPr>
          <a:xfrm>
            <a:off x="9501664" y="6531232"/>
            <a:ext cx="2572757" cy="276999"/>
          </a:xfrm>
          <a:prstGeom prst="rect">
            <a:avLst/>
          </a:prstGeom>
          <a:noFill/>
        </p:spPr>
        <p:txBody>
          <a:bodyPr wrap="none" rtlCol="0">
            <a:spAutoFit/>
          </a:bodyPr>
          <a:lstStyle/>
          <a:p>
            <a:pPr algn="r"/>
            <a:r>
              <a:rPr lang="en-US" sz="1200" dirty="0"/>
              <a:t>Cortes J. ESMO 2025. Abstract LBA20.</a:t>
            </a:r>
          </a:p>
        </p:txBody>
      </p:sp>
      <p:pic>
        <p:nvPicPr>
          <p:cNvPr id="9" name="Picture 8">
            <a:extLst>
              <a:ext uri="{FF2B5EF4-FFF2-40B4-BE49-F238E27FC236}">
                <a16:creationId xmlns:a16="http://schemas.microsoft.com/office/drawing/2014/main" id="{83ECDD40-CE2C-645A-42FA-F8D3ABD98C34}"/>
              </a:ext>
            </a:extLst>
          </p:cNvPr>
          <p:cNvPicPr>
            <a:picLocks noChangeAspect="1"/>
          </p:cNvPicPr>
          <p:nvPr/>
        </p:nvPicPr>
        <p:blipFill>
          <a:blip r:embed="rId3"/>
          <a:stretch>
            <a:fillRect/>
          </a:stretch>
        </p:blipFill>
        <p:spPr>
          <a:xfrm>
            <a:off x="1092199" y="1805882"/>
            <a:ext cx="10534067" cy="4075020"/>
          </a:xfrm>
          <a:prstGeom prst="rect">
            <a:avLst/>
          </a:prstGeom>
        </p:spPr>
      </p:pic>
    </p:spTree>
    <p:extLst>
      <p:ext uri="{BB962C8B-B14F-4D97-AF65-F5344CB8AC3E}">
        <p14:creationId xmlns:p14="http://schemas.microsoft.com/office/powerpoint/2010/main" val="17204758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589BD-86FE-7292-18F3-23C15BEDE3E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1A1E1E-57C2-DB63-EC1D-EAC59D301682}"/>
              </a:ext>
            </a:extLst>
          </p:cNvPr>
          <p:cNvSpPr>
            <a:spLocks noGrp="1"/>
          </p:cNvSpPr>
          <p:nvPr>
            <p:ph type="sldNum" sz="quarter" idx="12"/>
          </p:nvPr>
        </p:nvSpPr>
        <p:spPr/>
        <p:txBody>
          <a:bodyPr/>
          <a:lstStyle/>
          <a:p>
            <a:fld id="{9CF06D28-0BE3-284D-A172-81E312E501C2}" type="slidenum">
              <a:rPr lang="en-US" smtClean="0"/>
              <a:t>43</a:t>
            </a:fld>
            <a:endParaRPr lang="en-US"/>
          </a:p>
        </p:txBody>
      </p:sp>
      <p:sp>
        <p:nvSpPr>
          <p:cNvPr id="7" name="Rectangle 6">
            <a:extLst>
              <a:ext uri="{FF2B5EF4-FFF2-40B4-BE49-F238E27FC236}">
                <a16:creationId xmlns:a16="http://schemas.microsoft.com/office/drawing/2014/main" id="{A1C8529D-8E18-97E4-995F-63816F9FAE74}"/>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Rectangle 7">
            <a:extLst>
              <a:ext uri="{FF2B5EF4-FFF2-40B4-BE49-F238E27FC236}">
                <a16:creationId xmlns:a16="http://schemas.microsoft.com/office/drawing/2014/main" id="{F1CF9AAF-674B-D03E-33CD-D756433ED1EC}"/>
              </a:ext>
            </a:extLst>
          </p:cNvPr>
          <p:cNvSpPr/>
          <p:nvPr/>
        </p:nvSpPr>
        <p:spPr>
          <a:xfrm>
            <a:off x="3809752" y="-55460"/>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3" name="Title 1">
            <a:extLst>
              <a:ext uri="{FF2B5EF4-FFF2-40B4-BE49-F238E27FC236}">
                <a16:creationId xmlns:a16="http://schemas.microsoft.com/office/drawing/2014/main" id="{9FF1E52C-9182-853A-9F23-D52CAF5EDCEB}"/>
              </a:ext>
            </a:extLst>
          </p:cNvPr>
          <p:cNvSpPr txBox="1">
            <a:spLocks/>
          </p:cNvSpPr>
          <p:nvPr/>
        </p:nvSpPr>
        <p:spPr>
          <a:xfrm>
            <a:off x="577524" y="288787"/>
            <a:ext cx="1125760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3352"/>
                </a:solidFill>
                <a:latin typeface="Arial" panose="020B0604020202020204" pitchFamily="34" charset="0"/>
                <a:cs typeface="Arial" panose="020B0604020202020204" pitchFamily="34" charset="0"/>
              </a:rPr>
              <a:t>ASCENT-03: Sacituzumab </a:t>
            </a:r>
            <a:r>
              <a:rPr lang="en-US" sz="3200" b="1" dirty="0" err="1">
                <a:solidFill>
                  <a:srgbClr val="003352"/>
                </a:solidFill>
                <a:latin typeface="Arial" panose="020B0604020202020204" pitchFamily="34" charset="0"/>
                <a:cs typeface="Arial" panose="020B0604020202020204" pitchFamily="34" charset="0"/>
              </a:rPr>
              <a:t>Govitecan</a:t>
            </a:r>
            <a:r>
              <a:rPr lang="en-US" sz="3200" b="1" dirty="0">
                <a:solidFill>
                  <a:srgbClr val="003352"/>
                </a:solidFill>
                <a:latin typeface="Arial" panose="020B0604020202020204" pitchFamily="34" charset="0"/>
                <a:cs typeface="Arial" panose="020B0604020202020204" pitchFamily="34" charset="0"/>
              </a:rPr>
              <a:t> (SG) vs </a:t>
            </a:r>
          </a:p>
          <a:p>
            <a:pPr algn="ctr"/>
            <a:r>
              <a:rPr lang="en-US" sz="3200" b="1" dirty="0">
                <a:solidFill>
                  <a:srgbClr val="003352"/>
                </a:solidFill>
                <a:latin typeface="Arial" panose="020B0604020202020204" pitchFamily="34" charset="0"/>
                <a:cs typeface="Arial" panose="020B0604020202020204" pitchFamily="34" charset="0"/>
              </a:rPr>
              <a:t>Chemotherapy in </a:t>
            </a:r>
            <a:r>
              <a:rPr lang="en-US" sz="3200" b="1" dirty="0" err="1">
                <a:solidFill>
                  <a:srgbClr val="003352"/>
                </a:solidFill>
                <a:latin typeface="Arial" panose="020B0604020202020204" pitchFamily="34" charset="0"/>
                <a:cs typeface="Arial" panose="020B0604020202020204" pitchFamily="34" charset="0"/>
              </a:rPr>
              <a:t>mTNBC</a:t>
            </a:r>
            <a:endParaRPr lang="en-US" sz="3200" b="1" dirty="0">
              <a:solidFill>
                <a:srgbClr val="003352"/>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654E09C-F9CC-16BB-C434-5DFC93BECAA9}"/>
              </a:ext>
            </a:extLst>
          </p:cNvPr>
          <p:cNvPicPr>
            <a:picLocks noChangeAspect="1"/>
          </p:cNvPicPr>
          <p:nvPr/>
        </p:nvPicPr>
        <p:blipFill>
          <a:blip r:embed="rId3"/>
          <a:stretch>
            <a:fillRect/>
          </a:stretch>
        </p:blipFill>
        <p:spPr>
          <a:xfrm>
            <a:off x="1130300" y="1715950"/>
            <a:ext cx="10434146" cy="4219827"/>
          </a:xfrm>
          <a:prstGeom prst="rect">
            <a:avLst/>
          </a:prstGeom>
        </p:spPr>
      </p:pic>
      <p:sp>
        <p:nvSpPr>
          <p:cNvPr id="4" name="TextBox 3">
            <a:extLst>
              <a:ext uri="{FF2B5EF4-FFF2-40B4-BE49-F238E27FC236}">
                <a16:creationId xmlns:a16="http://schemas.microsoft.com/office/drawing/2014/main" id="{361F6249-1104-9828-84B6-579531D1D2DD}"/>
              </a:ext>
            </a:extLst>
          </p:cNvPr>
          <p:cNvSpPr txBox="1"/>
          <p:nvPr/>
        </p:nvSpPr>
        <p:spPr>
          <a:xfrm>
            <a:off x="9501664" y="6531232"/>
            <a:ext cx="2572757" cy="276999"/>
          </a:xfrm>
          <a:prstGeom prst="rect">
            <a:avLst/>
          </a:prstGeom>
          <a:noFill/>
        </p:spPr>
        <p:txBody>
          <a:bodyPr wrap="none" rtlCol="0">
            <a:spAutoFit/>
          </a:bodyPr>
          <a:lstStyle/>
          <a:p>
            <a:pPr algn="r"/>
            <a:r>
              <a:rPr lang="en-US" sz="1200" dirty="0"/>
              <a:t>Cortes J. ESMO 2025. Abstract LBA20.</a:t>
            </a:r>
          </a:p>
        </p:txBody>
      </p:sp>
    </p:spTree>
    <p:extLst>
      <p:ext uri="{BB962C8B-B14F-4D97-AF65-F5344CB8AC3E}">
        <p14:creationId xmlns:p14="http://schemas.microsoft.com/office/powerpoint/2010/main" val="28273643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DE017-FAE0-F771-91FF-28098DEA46A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6DB4C9-3488-321E-E0E7-C91052F1CA9E}"/>
              </a:ext>
            </a:extLst>
          </p:cNvPr>
          <p:cNvSpPr>
            <a:spLocks noGrp="1"/>
          </p:cNvSpPr>
          <p:nvPr>
            <p:ph type="sldNum" sz="quarter" idx="12"/>
          </p:nvPr>
        </p:nvSpPr>
        <p:spPr/>
        <p:txBody>
          <a:bodyPr/>
          <a:lstStyle/>
          <a:p>
            <a:fld id="{9CF06D28-0BE3-284D-A172-81E312E501C2}" type="slidenum">
              <a:rPr lang="en-US" smtClean="0"/>
              <a:t>44</a:t>
            </a:fld>
            <a:endParaRPr lang="en-US"/>
          </a:p>
        </p:txBody>
      </p:sp>
      <p:sp>
        <p:nvSpPr>
          <p:cNvPr id="7" name="Rectangle 6">
            <a:extLst>
              <a:ext uri="{FF2B5EF4-FFF2-40B4-BE49-F238E27FC236}">
                <a16:creationId xmlns:a16="http://schemas.microsoft.com/office/drawing/2014/main" id="{9AC4DEAA-F1A0-2EA0-19A3-842B4D8E83CF}"/>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Rectangle 7">
            <a:extLst>
              <a:ext uri="{FF2B5EF4-FFF2-40B4-BE49-F238E27FC236}">
                <a16:creationId xmlns:a16="http://schemas.microsoft.com/office/drawing/2014/main" id="{754906FD-81A8-390C-7256-F1F45628F916}"/>
              </a:ext>
            </a:extLst>
          </p:cNvPr>
          <p:cNvSpPr/>
          <p:nvPr/>
        </p:nvSpPr>
        <p:spPr>
          <a:xfrm>
            <a:off x="3820510" y="-42594"/>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3" name="Title 1">
            <a:extLst>
              <a:ext uri="{FF2B5EF4-FFF2-40B4-BE49-F238E27FC236}">
                <a16:creationId xmlns:a16="http://schemas.microsoft.com/office/drawing/2014/main" id="{DB985DAB-3156-DEED-F3B8-7D0F82EF876F}"/>
              </a:ext>
            </a:extLst>
          </p:cNvPr>
          <p:cNvSpPr txBox="1">
            <a:spLocks/>
          </p:cNvSpPr>
          <p:nvPr/>
        </p:nvSpPr>
        <p:spPr>
          <a:xfrm>
            <a:off x="577524" y="288787"/>
            <a:ext cx="1125760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003352"/>
                </a:solidFill>
                <a:latin typeface="Arial" panose="020B0604020202020204" pitchFamily="34" charset="0"/>
                <a:cs typeface="Arial" panose="020B0604020202020204" pitchFamily="34" charset="0"/>
              </a:rPr>
              <a:t>ASCENT-03: Progression-Free Survival by BICR</a:t>
            </a:r>
          </a:p>
        </p:txBody>
      </p:sp>
      <p:pic>
        <p:nvPicPr>
          <p:cNvPr id="9" name="Picture 8">
            <a:extLst>
              <a:ext uri="{FF2B5EF4-FFF2-40B4-BE49-F238E27FC236}">
                <a16:creationId xmlns:a16="http://schemas.microsoft.com/office/drawing/2014/main" id="{85D2B983-926E-5903-250D-377D0401C07B}"/>
              </a:ext>
            </a:extLst>
          </p:cNvPr>
          <p:cNvPicPr>
            <a:picLocks noChangeAspect="1"/>
          </p:cNvPicPr>
          <p:nvPr/>
        </p:nvPicPr>
        <p:blipFill>
          <a:blip r:embed="rId3"/>
          <a:srcRect t="12188"/>
          <a:stretch>
            <a:fillRect/>
          </a:stretch>
        </p:blipFill>
        <p:spPr>
          <a:xfrm>
            <a:off x="577524" y="1523069"/>
            <a:ext cx="11040216" cy="4677161"/>
          </a:xfrm>
          <a:prstGeom prst="rect">
            <a:avLst/>
          </a:prstGeom>
        </p:spPr>
      </p:pic>
      <p:sp>
        <p:nvSpPr>
          <p:cNvPr id="4" name="TextBox 3">
            <a:extLst>
              <a:ext uri="{FF2B5EF4-FFF2-40B4-BE49-F238E27FC236}">
                <a16:creationId xmlns:a16="http://schemas.microsoft.com/office/drawing/2014/main" id="{8312889B-08B2-4F71-A4A5-EC5CAD40F49F}"/>
              </a:ext>
            </a:extLst>
          </p:cNvPr>
          <p:cNvSpPr txBox="1"/>
          <p:nvPr/>
        </p:nvSpPr>
        <p:spPr>
          <a:xfrm>
            <a:off x="9501664" y="6531232"/>
            <a:ext cx="2572757" cy="276999"/>
          </a:xfrm>
          <a:prstGeom prst="rect">
            <a:avLst/>
          </a:prstGeom>
          <a:noFill/>
        </p:spPr>
        <p:txBody>
          <a:bodyPr wrap="none" rtlCol="0">
            <a:spAutoFit/>
          </a:bodyPr>
          <a:lstStyle/>
          <a:p>
            <a:pPr algn="r"/>
            <a:r>
              <a:rPr lang="en-US" sz="1200" dirty="0"/>
              <a:t>Cortes J. ESMO 2025. Abstract LBA20.</a:t>
            </a:r>
          </a:p>
        </p:txBody>
      </p:sp>
    </p:spTree>
    <p:extLst>
      <p:ext uri="{BB962C8B-B14F-4D97-AF65-F5344CB8AC3E}">
        <p14:creationId xmlns:p14="http://schemas.microsoft.com/office/powerpoint/2010/main" val="35146893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027D8-811C-C15E-0ACF-913DB951D5C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91575B-EEBB-7DCA-76CD-B7BC563252EA}"/>
              </a:ext>
            </a:extLst>
          </p:cNvPr>
          <p:cNvSpPr>
            <a:spLocks noGrp="1"/>
          </p:cNvSpPr>
          <p:nvPr>
            <p:ph type="sldNum" sz="quarter" idx="12"/>
          </p:nvPr>
        </p:nvSpPr>
        <p:spPr/>
        <p:txBody>
          <a:bodyPr/>
          <a:lstStyle/>
          <a:p>
            <a:fld id="{9CF06D28-0BE3-284D-A172-81E312E501C2}" type="slidenum">
              <a:rPr lang="en-US" smtClean="0"/>
              <a:t>45</a:t>
            </a:fld>
            <a:endParaRPr lang="en-US"/>
          </a:p>
        </p:txBody>
      </p:sp>
      <p:sp>
        <p:nvSpPr>
          <p:cNvPr id="7" name="Rectangle 6">
            <a:extLst>
              <a:ext uri="{FF2B5EF4-FFF2-40B4-BE49-F238E27FC236}">
                <a16:creationId xmlns:a16="http://schemas.microsoft.com/office/drawing/2014/main" id="{3EB557BA-49A9-5EB0-942E-C6306AB52522}"/>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Rectangle 7">
            <a:extLst>
              <a:ext uri="{FF2B5EF4-FFF2-40B4-BE49-F238E27FC236}">
                <a16:creationId xmlns:a16="http://schemas.microsoft.com/office/drawing/2014/main" id="{80416FC7-B0A7-DD7D-DEBD-E386A71CE792}"/>
              </a:ext>
            </a:extLst>
          </p:cNvPr>
          <p:cNvSpPr/>
          <p:nvPr/>
        </p:nvSpPr>
        <p:spPr>
          <a:xfrm>
            <a:off x="3820510" y="-2318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3" name="Title 1">
            <a:extLst>
              <a:ext uri="{FF2B5EF4-FFF2-40B4-BE49-F238E27FC236}">
                <a16:creationId xmlns:a16="http://schemas.microsoft.com/office/drawing/2014/main" id="{3ED62A92-6954-425E-0D0C-8789AA267820}"/>
              </a:ext>
            </a:extLst>
          </p:cNvPr>
          <p:cNvSpPr txBox="1">
            <a:spLocks/>
          </p:cNvSpPr>
          <p:nvPr/>
        </p:nvSpPr>
        <p:spPr>
          <a:xfrm>
            <a:off x="577524" y="288787"/>
            <a:ext cx="1125760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003352"/>
                </a:solidFill>
                <a:latin typeface="Arial" panose="020B0604020202020204" pitchFamily="34" charset="0"/>
                <a:cs typeface="Arial" panose="020B0604020202020204" pitchFamily="34" charset="0"/>
              </a:rPr>
              <a:t>ASCENT-03: Descriptive Overall Survival and PFS2</a:t>
            </a:r>
          </a:p>
        </p:txBody>
      </p:sp>
      <p:pic>
        <p:nvPicPr>
          <p:cNvPr id="6" name="Picture 5">
            <a:extLst>
              <a:ext uri="{FF2B5EF4-FFF2-40B4-BE49-F238E27FC236}">
                <a16:creationId xmlns:a16="http://schemas.microsoft.com/office/drawing/2014/main" id="{4D92B53F-74B0-C673-BDE1-36A8BEB0AB1E}"/>
              </a:ext>
            </a:extLst>
          </p:cNvPr>
          <p:cNvPicPr>
            <a:picLocks noChangeAspect="1"/>
          </p:cNvPicPr>
          <p:nvPr/>
        </p:nvPicPr>
        <p:blipFill>
          <a:blip r:embed="rId3"/>
          <a:srcRect t="11209" b="9063"/>
          <a:stretch>
            <a:fillRect/>
          </a:stretch>
        </p:blipFill>
        <p:spPr>
          <a:xfrm>
            <a:off x="169389" y="1384300"/>
            <a:ext cx="11819412" cy="4825999"/>
          </a:xfrm>
          <a:prstGeom prst="rect">
            <a:avLst/>
          </a:prstGeom>
        </p:spPr>
      </p:pic>
      <p:sp>
        <p:nvSpPr>
          <p:cNvPr id="4" name="TextBox 3">
            <a:extLst>
              <a:ext uri="{FF2B5EF4-FFF2-40B4-BE49-F238E27FC236}">
                <a16:creationId xmlns:a16="http://schemas.microsoft.com/office/drawing/2014/main" id="{9F274687-4DE6-4438-4356-3E601271A54D}"/>
              </a:ext>
            </a:extLst>
          </p:cNvPr>
          <p:cNvSpPr txBox="1"/>
          <p:nvPr/>
        </p:nvSpPr>
        <p:spPr>
          <a:xfrm>
            <a:off x="9501664" y="6531232"/>
            <a:ext cx="2572757" cy="276999"/>
          </a:xfrm>
          <a:prstGeom prst="rect">
            <a:avLst/>
          </a:prstGeom>
          <a:noFill/>
        </p:spPr>
        <p:txBody>
          <a:bodyPr wrap="none" rtlCol="0">
            <a:spAutoFit/>
          </a:bodyPr>
          <a:lstStyle/>
          <a:p>
            <a:pPr algn="r"/>
            <a:r>
              <a:rPr lang="en-US" sz="1200" dirty="0"/>
              <a:t>Cortes J. ESMO 2025. Abstract LBA20.</a:t>
            </a:r>
          </a:p>
        </p:txBody>
      </p:sp>
    </p:spTree>
    <p:extLst>
      <p:ext uri="{BB962C8B-B14F-4D97-AF65-F5344CB8AC3E}">
        <p14:creationId xmlns:p14="http://schemas.microsoft.com/office/powerpoint/2010/main" val="27448204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636C5-FEBC-2573-4BB6-6FE3068496C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79DD59-6251-A32C-0D6C-F3569239AD4B}"/>
              </a:ext>
            </a:extLst>
          </p:cNvPr>
          <p:cNvSpPr>
            <a:spLocks noGrp="1"/>
          </p:cNvSpPr>
          <p:nvPr>
            <p:ph type="sldNum" sz="quarter" idx="12"/>
          </p:nvPr>
        </p:nvSpPr>
        <p:spPr/>
        <p:txBody>
          <a:bodyPr/>
          <a:lstStyle/>
          <a:p>
            <a:fld id="{9CF06D28-0BE3-284D-A172-81E312E501C2}" type="slidenum">
              <a:rPr lang="en-US" smtClean="0"/>
              <a:t>46</a:t>
            </a:fld>
            <a:endParaRPr lang="en-US"/>
          </a:p>
        </p:txBody>
      </p:sp>
      <p:sp>
        <p:nvSpPr>
          <p:cNvPr id="7" name="Rectangle 6">
            <a:extLst>
              <a:ext uri="{FF2B5EF4-FFF2-40B4-BE49-F238E27FC236}">
                <a16:creationId xmlns:a16="http://schemas.microsoft.com/office/drawing/2014/main" id="{B4183E53-A1CA-28AB-A800-D4A76CFC2B58}"/>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Rectangle 7">
            <a:extLst>
              <a:ext uri="{FF2B5EF4-FFF2-40B4-BE49-F238E27FC236}">
                <a16:creationId xmlns:a16="http://schemas.microsoft.com/office/drawing/2014/main" id="{CB90ECFC-108D-F3B7-5589-466DC85FF510}"/>
              </a:ext>
            </a:extLst>
          </p:cNvPr>
          <p:cNvSpPr/>
          <p:nvPr/>
        </p:nvSpPr>
        <p:spPr>
          <a:xfrm>
            <a:off x="3820510" y="11192"/>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3" name="Title 1">
            <a:extLst>
              <a:ext uri="{FF2B5EF4-FFF2-40B4-BE49-F238E27FC236}">
                <a16:creationId xmlns:a16="http://schemas.microsoft.com/office/drawing/2014/main" id="{56596DA5-82B3-686F-3DC5-E41B232070E7}"/>
              </a:ext>
            </a:extLst>
          </p:cNvPr>
          <p:cNvSpPr txBox="1">
            <a:spLocks/>
          </p:cNvSpPr>
          <p:nvPr/>
        </p:nvSpPr>
        <p:spPr>
          <a:xfrm>
            <a:off x="577524" y="288787"/>
            <a:ext cx="1125760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003352"/>
                </a:solidFill>
                <a:latin typeface="Arial" panose="020B0604020202020204" pitchFamily="34" charset="0"/>
                <a:cs typeface="Arial" panose="020B0604020202020204" pitchFamily="34" charset="0"/>
              </a:rPr>
              <a:t>ASCENT-03: Conclusions</a:t>
            </a:r>
          </a:p>
        </p:txBody>
      </p:sp>
      <p:pic>
        <p:nvPicPr>
          <p:cNvPr id="9" name="Picture 8">
            <a:extLst>
              <a:ext uri="{FF2B5EF4-FFF2-40B4-BE49-F238E27FC236}">
                <a16:creationId xmlns:a16="http://schemas.microsoft.com/office/drawing/2014/main" id="{0397ABB9-07F6-9FA1-C789-71112CA4286C}"/>
              </a:ext>
            </a:extLst>
          </p:cNvPr>
          <p:cNvPicPr>
            <a:picLocks noChangeAspect="1"/>
          </p:cNvPicPr>
          <p:nvPr/>
        </p:nvPicPr>
        <p:blipFill>
          <a:blip r:embed="rId3"/>
          <a:srcRect t="12751"/>
          <a:stretch>
            <a:fillRect/>
          </a:stretch>
        </p:blipFill>
        <p:spPr>
          <a:xfrm>
            <a:off x="406399" y="1435100"/>
            <a:ext cx="11568444" cy="4856411"/>
          </a:xfrm>
          <a:prstGeom prst="rect">
            <a:avLst/>
          </a:prstGeom>
        </p:spPr>
      </p:pic>
      <p:sp>
        <p:nvSpPr>
          <p:cNvPr id="4" name="TextBox 3">
            <a:extLst>
              <a:ext uri="{FF2B5EF4-FFF2-40B4-BE49-F238E27FC236}">
                <a16:creationId xmlns:a16="http://schemas.microsoft.com/office/drawing/2014/main" id="{4207A2A2-2E42-D5F7-A63B-3003050225D8}"/>
              </a:ext>
            </a:extLst>
          </p:cNvPr>
          <p:cNvSpPr txBox="1"/>
          <p:nvPr/>
        </p:nvSpPr>
        <p:spPr>
          <a:xfrm>
            <a:off x="9501664" y="6531232"/>
            <a:ext cx="2572757" cy="276999"/>
          </a:xfrm>
          <a:prstGeom prst="rect">
            <a:avLst/>
          </a:prstGeom>
          <a:noFill/>
        </p:spPr>
        <p:txBody>
          <a:bodyPr wrap="none" rtlCol="0">
            <a:spAutoFit/>
          </a:bodyPr>
          <a:lstStyle/>
          <a:p>
            <a:pPr algn="r"/>
            <a:r>
              <a:rPr lang="en-US" sz="1200" dirty="0"/>
              <a:t>Cortes J. ESMO 2025. Abstract LBA20.</a:t>
            </a:r>
          </a:p>
        </p:txBody>
      </p:sp>
    </p:spTree>
    <p:extLst>
      <p:ext uri="{BB962C8B-B14F-4D97-AF65-F5344CB8AC3E}">
        <p14:creationId xmlns:p14="http://schemas.microsoft.com/office/powerpoint/2010/main" val="10170017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40D9C75-4F04-AD4B-B806-73541461BFB9}"/>
              </a:ext>
            </a:extLst>
          </p:cNvPr>
          <p:cNvSpPr txBox="1"/>
          <p:nvPr/>
        </p:nvSpPr>
        <p:spPr>
          <a:xfrm>
            <a:off x="3583489" y="1738599"/>
            <a:ext cx="9144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ln>
                <a:solidFill>
                  <a:prstClr val="black"/>
                </a:solidFill>
                <a:effectLst/>
                <a:uLnTx/>
                <a:uFillTx/>
                <a:latin typeface="Calibri" panose="020F0502020204030204"/>
                <a:ea typeface="+mn-ea"/>
                <a:cs typeface="+mn-cs"/>
              </a:rPr>
              <a:t>ER/PR &lt;1%</a:t>
            </a:r>
          </a:p>
        </p:txBody>
      </p:sp>
      <p:sp>
        <p:nvSpPr>
          <p:cNvPr id="4" name="Rectangle 3">
            <a:extLst>
              <a:ext uri="{FF2B5EF4-FFF2-40B4-BE49-F238E27FC236}">
                <a16:creationId xmlns:a16="http://schemas.microsoft.com/office/drawing/2014/main" id="{6B769BD3-12A9-A3C9-ABA0-5608BB79E288}"/>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0" name="Title 1">
            <a:extLst>
              <a:ext uri="{FF2B5EF4-FFF2-40B4-BE49-F238E27FC236}">
                <a16:creationId xmlns:a16="http://schemas.microsoft.com/office/drawing/2014/main" id="{D1A10211-6262-64D3-8E4E-04CEC0C369A9}"/>
              </a:ext>
            </a:extLst>
          </p:cNvPr>
          <p:cNvSpPr txBox="1">
            <a:spLocks/>
          </p:cNvSpPr>
          <p:nvPr/>
        </p:nvSpPr>
        <p:spPr>
          <a:xfrm>
            <a:off x="577524" y="288787"/>
            <a:ext cx="1125760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3352"/>
                </a:solidFill>
                <a:latin typeface="Arial" panose="020B0604020202020204" pitchFamily="34" charset="0"/>
                <a:cs typeface="Arial" panose="020B0604020202020204" pitchFamily="34" charset="0"/>
              </a:rPr>
              <a:t>TROPION-Breast02: Study Schema</a:t>
            </a:r>
          </a:p>
        </p:txBody>
      </p:sp>
      <p:sp>
        <p:nvSpPr>
          <p:cNvPr id="18" name="Rectangle 17">
            <a:extLst>
              <a:ext uri="{FF2B5EF4-FFF2-40B4-BE49-F238E27FC236}">
                <a16:creationId xmlns:a16="http://schemas.microsoft.com/office/drawing/2014/main" id="{C7ADF72F-A453-03A2-9C0F-01F5794C6A1E}"/>
              </a:ext>
            </a:extLst>
          </p:cNvPr>
          <p:cNvSpPr/>
          <p:nvPr/>
        </p:nvSpPr>
        <p:spPr>
          <a:xfrm>
            <a:off x="3820510" y="21950"/>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9" name="TextBox 18">
            <a:extLst>
              <a:ext uri="{FF2B5EF4-FFF2-40B4-BE49-F238E27FC236}">
                <a16:creationId xmlns:a16="http://schemas.microsoft.com/office/drawing/2014/main" id="{BD1865AD-E670-9334-C51D-8AB58FD79655}"/>
              </a:ext>
            </a:extLst>
          </p:cNvPr>
          <p:cNvSpPr txBox="1"/>
          <p:nvPr/>
        </p:nvSpPr>
        <p:spPr>
          <a:xfrm>
            <a:off x="9606693" y="6531232"/>
            <a:ext cx="2467728" cy="276999"/>
          </a:xfrm>
          <a:prstGeom prst="rect">
            <a:avLst/>
          </a:prstGeom>
          <a:noFill/>
        </p:spPr>
        <p:txBody>
          <a:bodyPr wrap="none" rtlCol="0">
            <a:spAutoFit/>
          </a:bodyPr>
          <a:lstStyle/>
          <a:p>
            <a:pPr algn="r"/>
            <a:r>
              <a:rPr lang="en-US" sz="1200" dirty="0"/>
              <a:t>Dent R. ESMO 2025. Abstract LBA21.</a:t>
            </a:r>
          </a:p>
        </p:txBody>
      </p:sp>
      <p:pic>
        <p:nvPicPr>
          <p:cNvPr id="21" name="Picture 20">
            <a:extLst>
              <a:ext uri="{FF2B5EF4-FFF2-40B4-BE49-F238E27FC236}">
                <a16:creationId xmlns:a16="http://schemas.microsoft.com/office/drawing/2014/main" id="{7105136F-B84B-7221-55F7-538B909F521C}"/>
              </a:ext>
            </a:extLst>
          </p:cNvPr>
          <p:cNvPicPr>
            <a:picLocks noChangeAspect="1"/>
          </p:cNvPicPr>
          <p:nvPr/>
        </p:nvPicPr>
        <p:blipFill>
          <a:blip r:embed="rId3"/>
          <a:srcRect t="13151"/>
          <a:stretch>
            <a:fillRect/>
          </a:stretch>
        </p:blipFill>
        <p:spPr>
          <a:xfrm>
            <a:off x="101600" y="1539180"/>
            <a:ext cx="11977536" cy="4582219"/>
          </a:xfrm>
          <a:prstGeom prst="rect">
            <a:avLst/>
          </a:prstGeom>
        </p:spPr>
      </p:pic>
    </p:spTree>
    <p:extLst>
      <p:ext uri="{BB962C8B-B14F-4D97-AF65-F5344CB8AC3E}">
        <p14:creationId xmlns:p14="http://schemas.microsoft.com/office/powerpoint/2010/main" val="42123727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326F0-6F66-54C9-2B7C-C55FABE3F098}"/>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EE61A95A-B8C7-2EE2-40A6-0DB2503F7CED}"/>
              </a:ext>
            </a:extLst>
          </p:cNvPr>
          <p:cNvSpPr txBox="1"/>
          <p:nvPr/>
        </p:nvSpPr>
        <p:spPr>
          <a:xfrm>
            <a:off x="3583489" y="1738599"/>
            <a:ext cx="9144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ln>
                <a:solidFill>
                  <a:prstClr val="black"/>
                </a:solidFill>
                <a:effectLst/>
                <a:uLnTx/>
                <a:uFillTx/>
                <a:latin typeface="Calibri" panose="020F0502020204030204"/>
                <a:ea typeface="+mn-ea"/>
                <a:cs typeface="+mn-cs"/>
              </a:rPr>
              <a:t>ER/PR &lt;1%</a:t>
            </a:r>
          </a:p>
        </p:txBody>
      </p:sp>
      <p:sp>
        <p:nvSpPr>
          <p:cNvPr id="4" name="Rectangle 3">
            <a:extLst>
              <a:ext uri="{FF2B5EF4-FFF2-40B4-BE49-F238E27FC236}">
                <a16:creationId xmlns:a16="http://schemas.microsoft.com/office/drawing/2014/main" id="{457F1B4E-86C7-249A-C8F3-FD8C621DEFDA}"/>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0" name="Title 1">
            <a:extLst>
              <a:ext uri="{FF2B5EF4-FFF2-40B4-BE49-F238E27FC236}">
                <a16:creationId xmlns:a16="http://schemas.microsoft.com/office/drawing/2014/main" id="{5986DCD8-B907-2AF7-62C4-64D3A4C430AE}"/>
              </a:ext>
            </a:extLst>
          </p:cNvPr>
          <p:cNvSpPr txBox="1">
            <a:spLocks/>
          </p:cNvSpPr>
          <p:nvPr/>
        </p:nvSpPr>
        <p:spPr>
          <a:xfrm>
            <a:off x="577524" y="288787"/>
            <a:ext cx="1125760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3352"/>
                </a:solidFill>
                <a:latin typeface="Arial" panose="020B0604020202020204" pitchFamily="34" charset="0"/>
                <a:cs typeface="Arial" panose="020B0604020202020204" pitchFamily="34" charset="0"/>
              </a:rPr>
              <a:t>TROPION-Breast02: PFS by BICR </a:t>
            </a:r>
          </a:p>
        </p:txBody>
      </p:sp>
      <p:sp>
        <p:nvSpPr>
          <p:cNvPr id="18" name="Rectangle 17">
            <a:extLst>
              <a:ext uri="{FF2B5EF4-FFF2-40B4-BE49-F238E27FC236}">
                <a16:creationId xmlns:a16="http://schemas.microsoft.com/office/drawing/2014/main" id="{9F74A433-0BD3-843E-7249-4E7C049416F3}"/>
              </a:ext>
            </a:extLst>
          </p:cNvPr>
          <p:cNvSpPr/>
          <p:nvPr/>
        </p:nvSpPr>
        <p:spPr>
          <a:xfrm>
            <a:off x="3820510" y="11192"/>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3" name="Picture 2">
            <a:extLst>
              <a:ext uri="{FF2B5EF4-FFF2-40B4-BE49-F238E27FC236}">
                <a16:creationId xmlns:a16="http://schemas.microsoft.com/office/drawing/2014/main" id="{D2542C41-D795-6887-1CD2-B13372B85DAA}"/>
              </a:ext>
            </a:extLst>
          </p:cNvPr>
          <p:cNvPicPr>
            <a:picLocks noChangeAspect="1"/>
          </p:cNvPicPr>
          <p:nvPr/>
        </p:nvPicPr>
        <p:blipFill>
          <a:blip r:embed="rId3"/>
          <a:srcRect t="11587"/>
          <a:stretch>
            <a:fillRect/>
          </a:stretch>
        </p:blipFill>
        <p:spPr>
          <a:xfrm>
            <a:off x="849843" y="1498600"/>
            <a:ext cx="10821019" cy="4775200"/>
          </a:xfrm>
          <a:prstGeom prst="rect">
            <a:avLst/>
          </a:prstGeom>
        </p:spPr>
      </p:pic>
      <p:sp>
        <p:nvSpPr>
          <p:cNvPr id="2" name="TextBox 1">
            <a:extLst>
              <a:ext uri="{FF2B5EF4-FFF2-40B4-BE49-F238E27FC236}">
                <a16:creationId xmlns:a16="http://schemas.microsoft.com/office/drawing/2014/main" id="{2A529DC5-8B15-DC91-9AFE-65408EF5F1C4}"/>
              </a:ext>
            </a:extLst>
          </p:cNvPr>
          <p:cNvSpPr txBox="1"/>
          <p:nvPr/>
        </p:nvSpPr>
        <p:spPr>
          <a:xfrm>
            <a:off x="9606693" y="6531232"/>
            <a:ext cx="2467728" cy="276999"/>
          </a:xfrm>
          <a:prstGeom prst="rect">
            <a:avLst/>
          </a:prstGeom>
          <a:noFill/>
        </p:spPr>
        <p:txBody>
          <a:bodyPr wrap="none" rtlCol="0">
            <a:spAutoFit/>
          </a:bodyPr>
          <a:lstStyle/>
          <a:p>
            <a:pPr algn="r"/>
            <a:r>
              <a:rPr lang="en-US" sz="1200" dirty="0"/>
              <a:t>Dent R. ESMO 2025. Abstract LBA21.</a:t>
            </a:r>
          </a:p>
        </p:txBody>
      </p:sp>
    </p:spTree>
    <p:extLst>
      <p:ext uri="{BB962C8B-B14F-4D97-AF65-F5344CB8AC3E}">
        <p14:creationId xmlns:p14="http://schemas.microsoft.com/office/powerpoint/2010/main" val="11497067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986C1-B4D4-4042-4C69-B50DA7643AC2}"/>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B8BDD526-2196-6487-4041-1B84B611E599}"/>
              </a:ext>
            </a:extLst>
          </p:cNvPr>
          <p:cNvSpPr txBox="1"/>
          <p:nvPr/>
        </p:nvSpPr>
        <p:spPr>
          <a:xfrm>
            <a:off x="3583489" y="1738599"/>
            <a:ext cx="9144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ln>
                <a:solidFill>
                  <a:prstClr val="black"/>
                </a:solidFill>
                <a:effectLst/>
                <a:uLnTx/>
                <a:uFillTx/>
                <a:latin typeface="Calibri" panose="020F0502020204030204"/>
                <a:ea typeface="+mn-ea"/>
                <a:cs typeface="+mn-cs"/>
              </a:rPr>
              <a:t>ER/PR &lt;1%</a:t>
            </a:r>
          </a:p>
        </p:txBody>
      </p:sp>
      <p:sp>
        <p:nvSpPr>
          <p:cNvPr id="4" name="Rectangle 3">
            <a:extLst>
              <a:ext uri="{FF2B5EF4-FFF2-40B4-BE49-F238E27FC236}">
                <a16:creationId xmlns:a16="http://schemas.microsoft.com/office/drawing/2014/main" id="{C8471AC9-205A-5262-1B8E-BD78D8C025B2}"/>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0" name="Title 1">
            <a:extLst>
              <a:ext uri="{FF2B5EF4-FFF2-40B4-BE49-F238E27FC236}">
                <a16:creationId xmlns:a16="http://schemas.microsoft.com/office/drawing/2014/main" id="{4EFF4385-14FE-E741-36EB-48FDDA2B1502}"/>
              </a:ext>
            </a:extLst>
          </p:cNvPr>
          <p:cNvSpPr txBox="1">
            <a:spLocks/>
          </p:cNvSpPr>
          <p:nvPr/>
        </p:nvSpPr>
        <p:spPr>
          <a:xfrm>
            <a:off x="577524" y="288787"/>
            <a:ext cx="1125760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3352"/>
                </a:solidFill>
                <a:latin typeface="Arial" panose="020B0604020202020204" pitchFamily="34" charset="0"/>
                <a:cs typeface="Arial" panose="020B0604020202020204" pitchFamily="34" charset="0"/>
              </a:rPr>
              <a:t>TROPION-Breast02: Overall Survival </a:t>
            </a:r>
          </a:p>
        </p:txBody>
      </p:sp>
      <p:sp>
        <p:nvSpPr>
          <p:cNvPr id="18" name="Rectangle 17">
            <a:extLst>
              <a:ext uri="{FF2B5EF4-FFF2-40B4-BE49-F238E27FC236}">
                <a16:creationId xmlns:a16="http://schemas.microsoft.com/office/drawing/2014/main" id="{33E8FCB6-C756-0326-6BA4-5943CD12113F}"/>
              </a:ext>
            </a:extLst>
          </p:cNvPr>
          <p:cNvSpPr/>
          <p:nvPr/>
        </p:nvSpPr>
        <p:spPr>
          <a:xfrm>
            <a:off x="3820510" y="436"/>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5" name="Picture 4">
            <a:extLst>
              <a:ext uri="{FF2B5EF4-FFF2-40B4-BE49-F238E27FC236}">
                <a16:creationId xmlns:a16="http://schemas.microsoft.com/office/drawing/2014/main" id="{966596FC-A8D4-12A6-1F47-9FDDC5EAF472}"/>
              </a:ext>
            </a:extLst>
          </p:cNvPr>
          <p:cNvPicPr>
            <a:picLocks noChangeAspect="1"/>
          </p:cNvPicPr>
          <p:nvPr/>
        </p:nvPicPr>
        <p:blipFill>
          <a:blip r:embed="rId3"/>
          <a:srcRect t="12933"/>
          <a:stretch>
            <a:fillRect/>
          </a:stretch>
        </p:blipFill>
        <p:spPr>
          <a:xfrm>
            <a:off x="1042907" y="1682646"/>
            <a:ext cx="10119956" cy="4527654"/>
          </a:xfrm>
          <a:prstGeom prst="rect">
            <a:avLst/>
          </a:prstGeom>
        </p:spPr>
      </p:pic>
      <p:sp>
        <p:nvSpPr>
          <p:cNvPr id="2" name="TextBox 1">
            <a:extLst>
              <a:ext uri="{FF2B5EF4-FFF2-40B4-BE49-F238E27FC236}">
                <a16:creationId xmlns:a16="http://schemas.microsoft.com/office/drawing/2014/main" id="{5DC34FE4-4FCC-2881-B24B-7C3CB4976230}"/>
              </a:ext>
            </a:extLst>
          </p:cNvPr>
          <p:cNvSpPr txBox="1"/>
          <p:nvPr/>
        </p:nvSpPr>
        <p:spPr>
          <a:xfrm>
            <a:off x="9606693" y="6531232"/>
            <a:ext cx="2467728" cy="276999"/>
          </a:xfrm>
          <a:prstGeom prst="rect">
            <a:avLst/>
          </a:prstGeom>
          <a:noFill/>
        </p:spPr>
        <p:txBody>
          <a:bodyPr wrap="none" rtlCol="0">
            <a:spAutoFit/>
          </a:bodyPr>
          <a:lstStyle/>
          <a:p>
            <a:pPr algn="r"/>
            <a:r>
              <a:rPr lang="en-US" sz="1200" dirty="0"/>
              <a:t>Dent R. ESMO 2025. Abstract LBA21.</a:t>
            </a:r>
          </a:p>
        </p:txBody>
      </p:sp>
    </p:spTree>
    <p:extLst>
      <p:ext uri="{BB962C8B-B14F-4D97-AF65-F5344CB8AC3E}">
        <p14:creationId xmlns:p14="http://schemas.microsoft.com/office/powerpoint/2010/main" val="2902098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5AFD0-11F0-9CE3-E89B-4DDBAD785A8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3068450-6F17-B2CE-7940-AF2479C97996}"/>
              </a:ext>
            </a:extLst>
          </p:cNvPr>
          <p:cNvSpPr>
            <a:spLocks noGrp="1"/>
          </p:cNvSpPr>
          <p:nvPr>
            <p:ph type="title"/>
          </p:nvPr>
        </p:nvSpPr>
        <p:spPr>
          <a:xfrm>
            <a:off x="838200" y="732337"/>
            <a:ext cx="10515600" cy="1203534"/>
          </a:xfrm>
        </p:spPr>
        <p:txBody>
          <a:bodyPr>
            <a:noAutofit/>
          </a:bodyPr>
          <a:lstStyle/>
          <a:p>
            <a:r>
              <a:rPr lang="en-US" sz="3200" dirty="0">
                <a:solidFill>
                  <a:srgbClr val="002060"/>
                </a:solidFill>
              </a:rPr>
              <a:t>25-30% of Patients With </a:t>
            </a:r>
            <a:r>
              <a:rPr lang="en-US" sz="3200" dirty="0" err="1">
                <a:solidFill>
                  <a:srgbClr val="002060"/>
                </a:solidFill>
              </a:rPr>
              <a:t>mTNBC</a:t>
            </a:r>
            <a:r>
              <a:rPr lang="en-US" sz="3200" dirty="0">
                <a:solidFill>
                  <a:srgbClr val="002060"/>
                </a:solidFill>
              </a:rPr>
              <a:t> Do NOT Survive </a:t>
            </a:r>
            <a:br>
              <a:rPr lang="en-US" sz="3200" dirty="0">
                <a:solidFill>
                  <a:srgbClr val="002060"/>
                </a:solidFill>
              </a:rPr>
            </a:br>
            <a:r>
              <a:rPr lang="en-US" sz="3200" dirty="0">
                <a:solidFill>
                  <a:srgbClr val="002060"/>
                </a:solidFill>
              </a:rPr>
              <a:t>Past 6 Months (RWD)</a:t>
            </a:r>
          </a:p>
        </p:txBody>
      </p:sp>
      <p:sp>
        <p:nvSpPr>
          <p:cNvPr id="2" name="Slide Number Placeholder 1">
            <a:extLst>
              <a:ext uri="{FF2B5EF4-FFF2-40B4-BE49-F238E27FC236}">
                <a16:creationId xmlns:a16="http://schemas.microsoft.com/office/drawing/2014/main" id="{C3085BE3-CF05-E86C-8253-BDDDC9560827}"/>
              </a:ext>
            </a:extLst>
          </p:cNvPr>
          <p:cNvSpPr>
            <a:spLocks noGrp="1"/>
          </p:cNvSpPr>
          <p:nvPr>
            <p:ph type="sldNum" sz="quarter" idx="12"/>
          </p:nvPr>
        </p:nvSpPr>
        <p:spPr/>
        <p:txBody>
          <a:bodyPr/>
          <a:lstStyle/>
          <a:p>
            <a:fld id="{9CF06D28-0BE3-284D-A172-81E312E501C2}" type="slidenum">
              <a:rPr lang="en-US" smtClean="0"/>
              <a:t>5</a:t>
            </a:fld>
            <a:endParaRPr lang="en-US"/>
          </a:p>
        </p:txBody>
      </p:sp>
      <p:sp>
        <p:nvSpPr>
          <p:cNvPr id="7" name="Rectangle 6">
            <a:extLst>
              <a:ext uri="{FF2B5EF4-FFF2-40B4-BE49-F238E27FC236}">
                <a16:creationId xmlns:a16="http://schemas.microsoft.com/office/drawing/2014/main" id="{9B2FA5A8-AC0E-6223-82AC-8AB803E73BCF}"/>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10" name="Content Placeholder 9">
            <a:extLst>
              <a:ext uri="{FF2B5EF4-FFF2-40B4-BE49-F238E27FC236}">
                <a16:creationId xmlns:a16="http://schemas.microsoft.com/office/drawing/2014/main" id="{51F1199F-E7AD-A223-73BD-BD8335DA7B7F}"/>
              </a:ext>
            </a:extLst>
          </p:cNvPr>
          <p:cNvPicPr>
            <a:picLocks noGrp="1" noChangeAspect="1"/>
          </p:cNvPicPr>
          <p:nvPr>
            <p:ph idx="1"/>
          </p:nvPr>
        </p:nvPicPr>
        <p:blipFill>
          <a:blip r:embed="rId3"/>
          <a:srcRect t="19839" b="14110"/>
          <a:stretch>
            <a:fillRect/>
          </a:stretch>
        </p:blipFill>
        <p:spPr>
          <a:xfrm>
            <a:off x="252696" y="1935871"/>
            <a:ext cx="11680624" cy="3867968"/>
          </a:xfrm>
        </p:spPr>
      </p:pic>
      <p:sp>
        <p:nvSpPr>
          <p:cNvPr id="11" name="Rectangle 10">
            <a:extLst>
              <a:ext uri="{FF2B5EF4-FFF2-40B4-BE49-F238E27FC236}">
                <a16:creationId xmlns:a16="http://schemas.microsoft.com/office/drawing/2014/main" id="{39654D99-20F9-256C-6585-6504550C94C2}"/>
              </a:ext>
            </a:extLst>
          </p:cNvPr>
          <p:cNvSpPr/>
          <p:nvPr/>
        </p:nvSpPr>
        <p:spPr>
          <a:xfrm>
            <a:off x="4046556" y="6525398"/>
            <a:ext cx="8529066" cy="276999"/>
          </a:xfrm>
          <a:prstGeom prst="rect">
            <a:avLst/>
          </a:prstGeom>
        </p:spPr>
        <p:txBody>
          <a:bodyPr wrap="none">
            <a:spAutoFit/>
          </a:bodyPr>
          <a:lstStyle/>
          <a:p>
            <a:r>
              <a:rPr lang="en-US" sz="1200" dirty="0">
                <a:cs typeface="Arial"/>
              </a:rPr>
              <a:t>Garrido-Castro A. ESMO 2025; Punie K et al. Oncologist 2025; W DeClue R. Future Oncol 2023; </a:t>
            </a:r>
            <a:r>
              <a:rPr lang="en-US" sz="1200" dirty="0" err="1">
                <a:cs typeface="Arial"/>
              </a:rPr>
              <a:t>Deluche</a:t>
            </a:r>
            <a:r>
              <a:rPr lang="en-US" sz="1200" dirty="0">
                <a:cs typeface="Arial"/>
              </a:rPr>
              <a:t> E et al. </a:t>
            </a:r>
            <a:r>
              <a:rPr lang="en-US" sz="1200" dirty="0" err="1">
                <a:cs typeface="Arial"/>
              </a:rPr>
              <a:t>Eur</a:t>
            </a:r>
            <a:r>
              <a:rPr lang="en-US" sz="1200" dirty="0">
                <a:cs typeface="Arial"/>
              </a:rPr>
              <a:t> J Cancer 2020. </a:t>
            </a:r>
          </a:p>
        </p:txBody>
      </p:sp>
      <p:sp>
        <p:nvSpPr>
          <p:cNvPr id="12" name="Rectangle 11">
            <a:extLst>
              <a:ext uri="{FF2B5EF4-FFF2-40B4-BE49-F238E27FC236}">
                <a16:creationId xmlns:a16="http://schemas.microsoft.com/office/drawing/2014/main" id="{C7D2D8C7-25F4-B4D3-3FA3-EEA44BA38334}"/>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42852652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D219A-63F7-DD23-1A63-032824A14788}"/>
            </a:ext>
          </a:extLst>
        </p:cNvPr>
        <p:cNvGrpSpPr/>
        <p:nvPr/>
      </p:nvGrpSpPr>
      <p:grpSpPr>
        <a:xfrm>
          <a:off x="0" y="0"/>
          <a:ext cx="0" cy="0"/>
          <a:chOff x="0" y="0"/>
          <a:chExt cx="0" cy="0"/>
        </a:xfrm>
      </p:grpSpPr>
      <p:graphicFrame>
        <p:nvGraphicFramePr>
          <p:cNvPr id="4" name="Table 6">
            <a:extLst>
              <a:ext uri="{FF2B5EF4-FFF2-40B4-BE49-F238E27FC236}">
                <a16:creationId xmlns:a16="http://schemas.microsoft.com/office/drawing/2014/main" id="{131F9946-FDA6-4165-B9A0-1D0FE82C3B2F}"/>
              </a:ext>
            </a:extLst>
          </p:cNvPr>
          <p:cNvGraphicFramePr>
            <a:graphicFrameLocks noGrp="1"/>
          </p:cNvGraphicFramePr>
          <p:nvPr/>
        </p:nvGraphicFramePr>
        <p:xfrm>
          <a:off x="670983" y="1217218"/>
          <a:ext cx="10850031" cy="4319997"/>
        </p:xfrm>
        <a:graphic>
          <a:graphicData uri="http://schemas.openxmlformats.org/drawingml/2006/table">
            <a:tbl>
              <a:tblPr firstRow="1" bandRow="1"/>
              <a:tblGrid>
                <a:gridCol w="3119139">
                  <a:extLst>
                    <a:ext uri="{9D8B030D-6E8A-4147-A177-3AD203B41FA5}">
                      <a16:colId xmlns:a16="http://schemas.microsoft.com/office/drawing/2014/main" val="1196419341"/>
                    </a:ext>
                  </a:extLst>
                </a:gridCol>
                <a:gridCol w="1932723">
                  <a:extLst>
                    <a:ext uri="{9D8B030D-6E8A-4147-A177-3AD203B41FA5}">
                      <a16:colId xmlns:a16="http://schemas.microsoft.com/office/drawing/2014/main" val="3468723691"/>
                    </a:ext>
                  </a:extLst>
                </a:gridCol>
                <a:gridCol w="1932723">
                  <a:extLst>
                    <a:ext uri="{9D8B030D-6E8A-4147-A177-3AD203B41FA5}">
                      <a16:colId xmlns:a16="http://schemas.microsoft.com/office/drawing/2014/main" val="3015779572"/>
                    </a:ext>
                  </a:extLst>
                </a:gridCol>
                <a:gridCol w="1932723">
                  <a:extLst>
                    <a:ext uri="{9D8B030D-6E8A-4147-A177-3AD203B41FA5}">
                      <a16:colId xmlns:a16="http://schemas.microsoft.com/office/drawing/2014/main" val="3701918551"/>
                    </a:ext>
                  </a:extLst>
                </a:gridCol>
                <a:gridCol w="1932723">
                  <a:extLst>
                    <a:ext uri="{9D8B030D-6E8A-4147-A177-3AD203B41FA5}">
                      <a16:colId xmlns:a16="http://schemas.microsoft.com/office/drawing/2014/main" val="396091597"/>
                    </a:ext>
                  </a:extLst>
                </a:gridCol>
              </a:tblGrid>
              <a:tr h="308868">
                <a:tc rowSpan="2">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nSpc>
                          <a:spcPct val="100000"/>
                        </a:lnSpc>
                        <a:spcBef>
                          <a:spcPts val="0"/>
                        </a:spcBef>
                        <a:spcAft>
                          <a:spcPts val="0"/>
                        </a:spcAft>
                      </a:pPr>
                      <a:r>
                        <a:rPr lang="en-GB" sz="1600" noProof="0">
                          <a:solidFill>
                            <a:srgbClr val="00305D"/>
                          </a:solidFill>
                          <a:latin typeface="Arial Narrow" panose="020B0606020202030204" pitchFamily="34" charset="0"/>
                        </a:rPr>
                        <a:t>Treatment-related AEs, n (%)</a:t>
                      </a:r>
                    </a:p>
                  </a:txBody>
                  <a:tcPr marL="30480" marR="30480" marT="0" marB="0" anchor="ctr">
                    <a:lnL w="9525" cap="flat" cmpd="sng" algn="ctr">
                      <a:noFill/>
                      <a:prstDash val="soli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gn="ctr">
                        <a:lnSpc>
                          <a:spcPct val="100000"/>
                        </a:lnSpc>
                        <a:spcBef>
                          <a:spcPts val="0"/>
                        </a:spcBef>
                        <a:spcAft>
                          <a:spcPts val="0"/>
                        </a:spcAft>
                      </a:pPr>
                      <a:r>
                        <a:rPr lang="en-GB" sz="1600">
                          <a:solidFill>
                            <a:schemeClr val="bg1"/>
                          </a:solidFill>
                          <a:latin typeface="Arial Narrow" panose="020B0606020202030204" pitchFamily="34" charset="0"/>
                        </a:rPr>
                        <a:t>Dato-DXd (n=319)</a:t>
                      </a:r>
                    </a:p>
                  </a:txBody>
                  <a:tcPr marL="30480" marR="304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25AA2"/>
                    </a:solidFill>
                  </a:tcPr>
                </a:tc>
                <a:tc hMerge="1">
                  <a:txBody>
                    <a:bodyPr/>
                    <a:lstStyle/>
                    <a:p>
                      <a:pPr algn="ctr">
                        <a:lnSpc>
                          <a:spcPct val="100000"/>
                        </a:lnSpc>
                        <a:spcBef>
                          <a:spcPts val="0"/>
                        </a:spcBef>
                        <a:spcAft>
                          <a:spcPts val="0"/>
                        </a:spcAft>
                      </a:pPr>
                      <a:endParaRPr lang="en-GB" sz="2400">
                        <a:solidFill>
                          <a:schemeClr val="bg1"/>
                        </a:solidFill>
                        <a:latin typeface="Arial Narrow" panose="020B0606020202030204" pitchFamily="34" charset="0"/>
                      </a:endParaRPr>
                    </a:p>
                  </a:txBody>
                  <a:tcPr marL="45720" marR="4572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25AA2"/>
                    </a:solidFill>
                  </a:tcPr>
                </a:tc>
                <a:tc gridSpan="2">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gn="ctr">
                        <a:lnSpc>
                          <a:spcPct val="100000"/>
                        </a:lnSpc>
                        <a:spcBef>
                          <a:spcPts val="0"/>
                        </a:spcBef>
                        <a:spcAft>
                          <a:spcPts val="0"/>
                        </a:spcAft>
                      </a:pPr>
                      <a:r>
                        <a:rPr lang="en-GB" sz="1600">
                          <a:solidFill>
                            <a:schemeClr val="bg1"/>
                          </a:solidFill>
                          <a:latin typeface="Arial Narrow" panose="020B0606020202030204" pitchFamily="34" charset="0"/>
                        </a:rPr>
                        <a:t>ICC (n=309)</a:t>
                      </a:r>
                    </a:p>
                  </a:txBody>
                  <a:tcPr marL="30480" marR="3048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72AC3C"/>
                    </a:solidFill>
                  </a:tcPr>
                </a:tc>
                <a:tc hMerge="1">
                  <a:txBody>
                    <a:bodyPr/>
                    <a:lstStyle/>
                    <a:p>
                      <a:pPr algn="ctr">
                        <a:lnSpc>
                          <a:spcPct val="100000"/>
                        </a:lnSpc>
                        <a:spcBef>
                          <a:spcPts val="0"/>
                        </a:spcBef>
                        <a:spcAft>
                          <a:spcPts val="0"/>
                        </a:spcAft>
                      </a:pPr>
                      <a:endParaRPr lang="en-GB" sz="2400">
                        <a:solidFill>
                          <a:schemeClr val="bg1"/>
                        </a:solidFill>
                        <a:latin typeface="Arial Narrow" panose="020B0606020202030204" pitchFamily="34" charset="0"/>
                      </a:endParaRPr>
                    </a:p>
                  </a:txBody>
                  <a:tcPr marL="45720" marR="4572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72AC3C"/>
                    </a:solidFill>
                  </a:tcPr>
                </a:tc>
                <a:extLst>
                  <a:ext uri="{0D108BD9-81ED-4DB2-BD59-A6C34878D82A}">
                    <a16:rowId xmlns:a16="http://schemas.microsoft.com/office/drawing/2014/main" val="2504197193"/>
                  </a:ext>
                </a:extLst>
              </a:tr>
              <a:tr h="304713">
                <a:tc vMerge="1">
                  <a:txBody>
                    <a:bodyPr/>
                    <a:lstStyle/>
                    <a:p>
                      <a:pPr>
                        <a:lnSpc>
                          <a:spcPct val="100000"/>
                        </a:lnSpc>
                        <a:spcBef>
                          <a:spcPts val="0"/>
                        </a:spcBef>
                        <a:spcAft>
                          <a:spcPts val="0"/>
                        </a:spcAft>
                      </a:pPr>
                      <a:endParaRPr lang="en-GB" sz="2800">
                        <a:solidFill>
                          <a:srgbClr val="00305D"/>
                        </a:solidFill>
                        <a:latin typeface="Arial Narrow" panose="020B0606020202030204" pitchFamily="34" charset="0"/>
                      </a:endParaRPr>
                    </a:p>
                  </a:txBody>
                  <a:tcPr marL="45720" marR="45720" marT="0" marB="0" anchor="ctr">
                    <a:lnL w="9525" cap="flat" cmpd="sng" algn="ctr">
                      <a:noFill/>
                      <a:prstDash val="soli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285"/>
                        </a:spcBef>
                        <a:spcAft>
                          <a:spcPts val="285"/>
                        </a:spcAft>
                      </a:pPr>
                      <a:r>
                        <a:rPr lang="en-GB" sz="1600" b="1" noProof="0">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Any Grade</a:t>
                      </a:r>
                    </a:p>
                  </a:txBody>
                  <a:tcPr marL="30480" marR="304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25AA2"/>
                    </a:solidFill>
                  </a:tcPr>
                </a:tc>
                <a:tc>
                  <a:txBody>
                    <a:bodyPr/>
                    <a:lstStyle/>
                    <a:p>
                      <a:pPr marL="0" marR="0" algn="ctr">
                        <a:lnSpc>
                          <a:spcPct val="107000"/>
                        </a:lnSpc>
                        <a:spcBef>
                          <a:spcPts val="285"/>
                        </a:spcBef>
                        <a:spcAft>
                          <a:spcPts val="285"/>
                        </a:spcAft>
                      </a:pPr>
                      <a:r>
                        <a:rPr lang="en-GB" sz="1600" b="1" noProof="0">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Grade ≥3</a:t>
                      </a:r>
                    </a:p>
                  </a:txBody>
                  <a:tcPr marL="30480" marR="304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25AA2"/>
                    </a:solidFill>
                  </a:tcPr>
                </a:tc>
                <a:tc>
                  <a:txBody>
                    <a:bodyPr/>
                    <a:lstStyle/>
                    <a:p>
                      <a:pPr marL="0" marR="0" algn="ctr">
                        <a:lnSpc>
                          <a:spcPct val="107000"/>
                        </a:lnSpc>
                        <a:spcBef>
                          <a:spcPts val="285"/>
                        </a:spcBef>
                        <a:spcAft>
                          <a:spcPts val="285"/>
                        </a:spcAft>
                      </a:pPr>
                      <a:r>
                        <a:rPr lang="en-GB" sz="1600" b="1" noProof="0">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Any Grade</a:t>
                      </a:r>
                    </a:p>
                  </a:txBody>
                  <a:tcPr marL="30480" marR="3048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72AC3C"/>
                    </a:solidFill>
                  </a:tcPr>
                </a:tc>
                <a:tc>
                  <a:txBody>
                    <a:bodyPr/>
                    <a:lstStyle/>
                    <a:p>
                      <a:pPr marL="0" marR="0" algn="ctr">
                        <a:lnSpc>
                          <a:spcPct val="107000"/>
                        </a:lnSpc>
                        <a:spcBef>
                          <a:spcPts val="285"/>
                        </a:spcBef>
                        <a:spcAft>
                          <a:spcPts val="285"/>
                        </a:spcAft>
                      </a:pPr>
                      <a:r>
                        <a:rPr lang="en-GB" sz="1600" b="1" noProof="0">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Grade ≥3</a:t>
                      </a:r>
                    </a:p>
                  </a:txBody>
                  <a:tcPr marL="30480" marR="3048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72AC3C"/>
                    </a:solidFill>
                  </a:tcPr>
                </a:tc>
                <a:extLst>
                  <a:ext uri="{0D108BD9-81ED-4DB2-BD59-A6C34878D82A}">
                    <a16:rowId xmlns:a16="http://schemas.microsoft.com/office/drawing/2014/main" val="2524253650"/>
                  </a:ext>
                </a:extLst>
              </a:tr>
              <a:tr h="30886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b="1" noProof="0">
                          <a:solidFill>
                            <a:srgbClr val="00305D"/>
                          </a:solidFill>
                          <a:latin typeface="Arial Narrow" panose="020B0606020202030204" pitchFamily="34" charset="0"/>
                        </a:rPr>
                        <a:t>Dry eye*</a:t>
                      </a:r>
                    </a:p>
                  </a:txBody>
                  <a:tcPr marL="30480" marR="30480" marT="0" marB="0" anchor="ctr">
                    <a:lnL w="12700" cap="flat" cmpd="sng" algn="ctr">
                      <a:no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kern="1200" baseline="0" noProof="0">
                          <a:solidFill>
                            <a:srgbClr val="00305D"/>
                          </a:solidFill>
                          <a:latin typeface="Arial Narrow" panose="020B0606020202030204" pitchFamily="34" charset="0"/>
                          <a:ea typeface="+mn-ea"/>
                          <a:cs typeface="+mn-cs"/>
                        </a:rPr>
                        <a:t>76 (24) </a:t>
                      </a:r>
                      <a:endParaRPr kumimoji="0" lang="en-GB" sz="1600" b="0" i="0" u="none" strike="noStrike" kern="1200" cap="none" spc="0" normalizeH="0" baseline="0" noProof="0">
                        <a:ln>
                          <a:noFill/>
                        </a:ln>
                        <a:solidFill>
                          <a:srgbClr val="00305D"/>
                        </a:solidFill>
                        <a:effectLst/>
                        <a:uLnTx/>
                        <a:uFillTx/>
                        <a:latin typeface="Arial Narrow" panose="020B0606020202030204" pitchFamily="34" charset="0"/>
                        <a:ea typeface="+mn-ea"/>
                        <a:cs typeface="+mn-cs"/>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kern="1200" baseline="0" noProof="0">
                          <a:solidFill>
                            <a:srgbClr val="00305D"/>
                          </a:solidFill>
                          <a:latin typeface="Arial Narrow" panose="020B0606020202030204" pitchFamily="34" charset="0"/>
                          <a:ea typeface="+mn-ea"/>
                          <a:cs typeface="+mn-cs"/>
                        </a:rPr>
                        <a:t>4 (1) </a:t>
                      </a:r>
                      <a:endParaRPr kumimoji="0" lang="en-GB" sz="1600" b="0" i="0" u="none" strike="noStrike" kern="1200" cap="none" spc="0" normalizeH="0" baseline="0" noProof="0">
                        <a:ln>
                          <a:noFill/>
                        </a:ln>
                        <a:solidFill>
                          <a:srgbClr val="00305D"/>
                        </a:solidFill>
                        <a:effectLst/>
                        <a:uLnTx/>
                        <a:uFillTx/>
                        <a:latin typeface="Arial Narrow" panose="020B0606020202030204" pitchFamily="34" charset="0"/>
                        <a:ea typeface="+mn-ea"/>
                        <a:cs typeface="+mn-cs"/>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kern="1200" baseline="0" noProof="0">
                          <a:solidFill>
                            <a:srgbClr val="00305D"/>
                          </a:solidFill>
                          <a:latin typeface="Arial Narrow" panose="020B0606020202030204" pitchFamily="34" charset="0"/>
                          <a:ea typeface="+mn-ea"/>
                          <a:cs typeface="+mn-cs"/>
                        </a:rPr>
                        <a:t>9 (3)</a:t>
                      </a:r>
                    </a:p>
                  </a:txBody>
                  <a:tcPr marL="0" marR="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05D"/>
                          </a:solidFill>
                          <a:effectLst/>
                          <a:uLnTx/>
                          <a:uFillTx/>
                          <a:latin typeface="Arial Narrow" panose="020B0606020202030204" pitchFamily="34" charset="0"/>
                          <a:ea typeface="+mn-ea"/>
                          <a:cs typeface="+mn-cs"/>
                        </a:rPr>
                        <a:t>0</a:t>
                      </a:r>
                    </a:p>
                  </a:txBody>
                  <a:tcPr marL="0" marR="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2188992324"/>
                  </a:ext>
                </a:extLst>
              </a:tr>
              <a:tr h="30886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b="1" noProof="0">
                          <a:solidFill>
                            <a:srgbClr val="00305D"/>
                          </a:solidFill>
                          <a:latin typeface="Arial Narrow" panose="020B0606020202030204" pitchFamily="34" charset="0"/>
                        </a:rPr>
                        <a:t>Stomatitis</a:t>
                      </a:r>
                    </a:p>
                  </a:txBody>
                  <a:tcPr marL="30480" marR="3048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05D"/>
                          </a:solidFill>
                          <a:effectLst/>
                          <a:uLnTx/>
                          <a:uFillTx/>
                          <a:latin typeface="Arial Narrow" panose="020B0606020202030204" pitchFamily="34" charset="0"/>
                          <a:ea typeface="+mn-ea"/>
                          <a:cs typeface="+mn-cs"/>
                        </a:rPr>
                        <a:t>182 (57)</a:t>
                      </a:r>
                    </a:p>
                  </a:txBody>
                  <a:tcPr marL="0" marR="0" marT="0" marB="0" anchor="ctr">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kern="1200" baseline="0" noProof="0">
                          <a:solidFill>
                            <a:srgbClr val="00305D"/>
                          </a:solidFill>
                          <a:latin typeface="Arial Narrow" panose="020B0606020202030204" pitchFamily="34" charset="0"/>
                          <a:ea typeface="+mn-ea"/>
                          <a:cs typeface="+mn-cs"/>
                        </a:rPr>
                        <a:t>27 (8) </a:t>
                      </a:r>
                      <a:endParaRPr kumimoji="0" lang="en-GB" sz="1600" b="0" i="0" u="none" strike="noStrike" kern="1200" cap="none" spc="0" normalizeH="0" baseline="0" noProof="0">
                        <a:ln>
                          <a:noFill/>
                        </a:ln>
                        <a:solidFill>
                          <a:srgbClr val="00305D"/>
                        </a:solidFill>
                        <a:effectLst/>
                        <a:uLnTx/>
                        <a:uFillTx/>
                        <a:latin typeface="Arial Narrow" panose="020B0606020202030204" pitchFamily="34" charset="0"/>
                        <a:ea typeface="+mn-ea"/>
                        <a:cs typeface="+mn-cs"/>
                      </a:endParaRPr>
                    </a:p>
                  </a:txBody>
                  <a:tcPr marL="0" marR="0" marT="0" marB="0" anchor="ctr">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kern="1200" baseline="0" noProof="0">
                          <a:solidFill>
                            <a:srgbClr val="00305D"/>
                          </a:solidFill>
                          <a:latin typeface="Arial Narrow" panose="020B0606020202030204" pitchFamily="34" charset="0"/>
                          <a:ea typeface="+mn-ea"/>
                          <a:cs typeface="+mn-cs"/>
                        </a:rPr>
                        <a:t>27 (9)</a:t>
                      </a: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05D"/>
                          </a:solidFill>
                          <a:effectLst/>
                          <a:uLnTx/>
                          <a:uFillTx/>
                          <a:latin typeface="Arial Narrow" panose="020B0606020202030204" pitchFamily="34" charset="0"/>
                          <a:ea typeface="+mn-ea"/>
                          <a:cs typeface="+mn-cs"/>
                        </a:rPr>
                        <a:t>0</a:t>
                      </a: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8549836"/>
                  </a:ext>
                </a:extLst>
              </a:tr>
              <a:tr h="30886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b="1" noProof="0" dirty="0">
                          <a:solidFill>
                            <a:srgbClr val="00305D"/>
                          </a:solidFill>
                          <a:latin typeface="Arial Narrow" panose="020B0606020202030204" pitchFamily="34" charset="0"/>
                        </a:rPr>
                        <a:t>Nausea</a:t>
                      </a:r>
                    </a:p>
                  </a:txBody>
                  <a:tcPr marL="30480" marR="30480" marT="0" marB="0" anchor="ctr">
                    <a:lnL w="28575" cap="flat" cmpd="sng" algn="ctr">
                      <a:noFill/>
                      <a:prstDash val="solid"/>
                      <a:round/>
                      <a:headEnd type="none" w="med" len="med"/>
                      <a:tailEnd type="none" w="med" len="med"/>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05D"/>
                          </a:solidFill>
                          <a:effectLst/>
                          <a:uLnTx/>
                          <a:uFillTx/>
                          <a:latin typeface="Arial Narrow" panose="020B0606020202030204" pitchFamily="34" charset="0"/>
                          <a:ea typeface="+mn-ea"/>
                          <a:cs typeface="+mn-cs"/>
                        </a:rPr>
                        <a:t>142 (45)</a:t>
                      </a:r>
                    </a:p>
                  </a:txBody>
                  <a:tcPr marL="0" marR="0" marT="0" marB="0" anchor="ctr">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05D"/>
                          </a:solidFill>
                          <a:effectLst/>
                          <a:uLnTx/>
                          <a:uFillTx/>
                          <a:latin typeface="Arial Narrow" panose="020B0606020202030204" pitchFamily="34" charset="0"/>
                          <a:ea typeface="+mn-ea"/>
                          <a:cs typeface="+mn-cs"/>
                        </a:rPr>
                        <a:t>2 (&lt;1)</a:t>
                      </a:r>
                    </a:p>
                  </a:txBody>
                  <a:tcPr marL="0" marR="0" marT="0" marB="0" anchor="ctr">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kern="1200" baseline="0" noProof="0">
                          <a:solidFill>
                            <a:srgbClr val="00305D"/>
                          </a:solidFill>
                          <a:latin typeface="Arial Narrow" panose="020B0606020202030204" pitchFamily="34" charset="0"/>
                          <a:ea typeface="+mn-ea"/>
                          <a:cs typeface="+mn-cs"/>
                        </a:rPr>
                        <a:t>53 (17)</a:t>
                      </a:r>
                    </a:p>
                  </a:txBody>
                  <a:tcPr marL="0" marR="0" marT="0" marB="0" anchor="ctr">
                    <a:lnL>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05D"/>
                          </a:solidFill>
                          <a:effectLst/>
                          <a:uLnTx/>
                          <a:uFillTx/>
                          <a:latin typeface="Arial Narrow" panose="020B0606020202030204" pitchFamily="34" charset="0"/>
                          <a:ea typeface="+mn-ea"/>
                          <a:cs typeface="+mn-cs"/>
                        </a:rPr>
                        <a:t>2 (&lt;1)</a:t>
                      </a:r>
                    </a:p>
                  </a:txBody>
                  <a:tcPr marL="0" marR="0" marT="0" marB="0" anchor="ctr">
                    <a:lnL>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BDBDB"/>
                    </a:solidFill>
                  </a:tcPr>
                </a:tc>
                <a:extLst>
                  <a:ext uri="{0D108BD9-81ED-4DB2-BD59-A6C34878D82A}">
                    <a16:rowId xmlns:a16="http://schemas.microsoft.com/office/drawing/2014/main" val="3268907031"/>
                  </a:ext>
                </a:extLst>
              </a:tr>
              <a:tr h="30886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b="1" noProof="0">
                          <a:solidFill>
                            <a:srgbClr val="00305D"/>
                          </a:solidFill>
                          <a:latin typeface="Arial Narrow" panose="020B0606020202030204" pitchFamily="34" charset="0"/>
                        </a:rPr>
                        <a:t>Constipation</a:t>
                      </a:r>
                    </a:p>
                  </a:txBody>
                  <a:tcPr marL="30480" marR="30480" marT="0" marB="0" anchor="ctr">
                    <a:lnL w="28575" cap="flat" cmpd="sng" algn="ctr">
                      <a:noFill/>
                      <a:prstDash val="solid"/>
                      <a:round/>
                      <a:headEnd type="none" w="med" len="med"/>
                      <a:tailEnd type="none" w="med" len="med"/>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noProof="0">
                          <a:solidFill>
                            <a:srgbClr val="00305D"/>
                          </a:solidFill>
                          <a:latin typeface="Arial Narrow" panose="020B0606020202030204" pitchFamily="34" charset="0"/>
                          <a:ea typeface="+mn-ea"/>
                          <a:cs typeface="+mn-cs"/>
                        </a:rPr>
                        <a:t>72 (23) </a:t>
                      </a:r>
                      <a:endParaRPr kumimoji="0" lang="en-GB" sz="1600" b="0" i="0" u="none" strike="noStrike" kern="1200" cap="none" spc="0" normalizeH="0" baseline="0" noProof="0">
                        <a:ln>
                          <a:noFill/>
                        </a:ln>
                        <a:solidFill>
                          <a:srgbClr val="00305D"/>
                        </a:solidFill>
                        <a:effectLst/>
                        <a:uLnTx/>
                        <a:uFillTx/>
                        <a:latin typeface="Arial Narrow" panose="020B0606020202030204" pitchFamily="34" charset="0"/>
                        <a:ea typeface="+mn-ea"/>
                        <a:cs typeface="Calibri" panose="020F0502020204030204" pitchFamily="34" charset="0"/>
                      </a:endParaRPr>
                    </a:p>
                  </a:txBody>
                  <a:tcPr marL="30480" marR="30480" marT="0" marB="0" anchor="ctr">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05D"/>
                          </a:solidFill>
                          <a:effectLst/>
                          <a:uLnTx/>
                          <a:uFillTx/>
                          <a:latin typeface="Arial Narrow" panose="020B0606020202030204" pitchFamily="34" charset="0"/>
                          <a:ea typeface="+mn-ea"/>
                          <a:cs typeface="+mn-cs"/>
                        </a:rPr>
                        <a:t>1 (&lt;1)</a:t>
                      </a:r>
                    </a:p>
                  </a:txBody>
                  <a:tcPr marL="30480" marR="30480" marT="0" marB="0" anchor="ctr">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noProof="0">
                          <a:solidFill>
                            <a:srgbClr val="00305D"/>
                          </a:solidFill>
                          <a:latin typeface="Arial Narrow" panose="020B0606020202030204" pitchFamily="34" charset="0"/>
                          <a:ea typeface="+mn-ea"/>
                          <a:cs typeface="+mn-cs"/>
                        </a:rPr>
                        <a:t>31 (10)</a:t>
                      </a:r>
                    </a:p>
                  </a:txBody>
                  <a:tcPr marL="30480" marR="30480" marT="0" marB="0" anchor="ctr">
                    <a:lnL>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05D"/>
                          </a:solidFill>
                          <a:effectLst/>
                          <a:uLnTx/>
                          <a:uFillTx/>
                          <a:latin typeface="Arial Narrow" panose="020B0606020202030204" pitchFamily="34" charset="0"/>
                          <a:ea typeface="+mn-ea"/>
                          <a:cs typeface="+mn-cs"/>
                        </a:rPr>
                        <a:t>0</a:t>
                      </a:r>
                    </a:p>
                  </a:txBody>
                  <a:tcPr marL="30480" marR="30480" marT="0" marB="0" anchor="ctr">
                    <a:lnL>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2055390"/>
                  </a:ext>
                </a:extLst>
              </a:tr>
              <a:tr h="30886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b="1" noProof="0">
                          <a:solidFill>
                            <a:srgbClr val="00305D"/>
                          </a:solidFill>
                          <a:latin typeface="Arial Narrow" panose="020B0606020202030204" pitchFamily="34" charset="0"/>
                        </a:rPr>
                        <a:t>Vomiting</a:t>
                      </a:r>
                    </a:p>
                  </a:txBody>
                  <a:tcPr marL="30480" marR="30480" marT="0" marB="0" anchor="ctr">
                    <a:lnL w="28575" cap="flat" cmpd="sng" algn="ctr">
                      <a:noFill/>
                      <a:prstDash val="solid"/>
                      <a:round/>
                      <a:headEnd type="none" w="med" len="med"/>
                      <a:tailEnd type="none" w="med" len="med"/>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noProof="0">
                          <a:solidFill>
                            <a:srgbClr val="00305D"/>
                          </a:solidFill>
                          <a:latin typeface="Arial Narrow" panose="020B0606020202030204" pitchFamily="34" charset="0"/>
                          <a:ea typeface="+mn-ea"/>
                          <a:cs typeface="+mn-cs"/>
                        </a:rPr>
                        <a:t>65 (20) </a:t>
                      </a:r>
                      <a:endParaRPr kumimoji="0" lang="en-GB" sz="1600" b="0" i="0" u="none" strike="noStrike" kern="1200" cap="none" spc="0" normalizeH="0" baseline="0" noProof="0">
                        <a:ln>
                          <a:noFill/>
                        </a:ln>
                        <a:solidFill>
                          <a:srgbClr val="00305D"/>
                        </a:solidFill>
                        <a:effectLst/>
                        <a:uLnTx/>
                        <a:uFillTx/>
                        <a:latin typeface="Arial Narrow" panose="020B0606020202030204" pitchFamily="34" charset="0"/>
                        <a:ea typeface="+mn-ea"/>
                        <a:cs typeface="Calibri" panose="020F0502020204030204" pitchFamily="34" charset="0"/>
                      </a:endParaRPr>
                    </a:p>
                  </a:txBody>
                  <a:tcPr marL="30480" marR="30480" marT="0" marB="0" anchor="ctr">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noProof="0">
                          <a:solidFill>
                            <a:srgbClr val="00305D"/>
                          </a:solidFill>
                          <a:latin typeface="Arial Narrow" panose="020B0606020202030204" pitchFamily="34" charset="0"/>
                          <a:ea typeface="+mn-ea"/>
                          <a:cs typeface="+mn-cs"/>
                        </a:rPr>
                        <a:t>4 (1) </a:t>
                      </a:r>
                      <a:endParaRPr kumimoji="0" lang="en-GB" sz="1600" b="0" i="0" u="none" strike="noStrike" kern="1200" cap="none" spc="0" normalizeH="0" baseline="0" noProof="0">
                        <a:ln>
                          <a:noFill/>
                        </a:ln>
                        <a:solidFill>
                          <a:srgbClr val="00305D"/>
                        </a:solidFill>
                        <a:effectLst/>
                        <a:uLnTx/>
                        <a:uFillTx/>
                        <a:latin typeface="Arial Narrow" panose="020B0606020202030204" pitchFamily="34" charset="0"/>
                        <a:ea typeface="+mn-ea"/>
                        <a:cs typeface="Calibri" panose="020F0502020204030204" pitchFamily="34" charset="0"/>
                      </a:endParaRPr>
                    </a:p>
                  </a:txBody>
                  <a:tcPr marL="30480" marR="30480" marT="0" marB="0" anchor="ctr">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noProof="0">
                          <a:solidFill>
                            <a:srgbClr val="00305D"/>
                          </a:solidFill>
                          <a:latin typeface="Arial Narrow" panose="020B0606020202030204" pitchFamily="34" charset="0"/>
                          <a:ea typeface="+mn-ea"/>
                          <a:cs typeface="+mn-cs"/>
                        </a:rPr>
                        <a:t>23 ( 7)</a:t>
                      </a:r>
                    </a:p>
                  </a:txBody>
                  <a:tcPr marL="30480" marR="30480" marT="0" marB="0" anchor="ctr">
                    <a:lnL>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noProof="0">
                          <a:solidFill>
                            <a:srgbClr val="00305D"/>
                          </a:solidFill>
                          <a:latin typeface="Arial Narrow" panose="020B0606020202030204" pitchFamily="34" charset="0"/>
                          <a:ea typeface="+mn-ea"/>
                          <a:cs typeface="+mn-cs"/>
                        </a:rPr>
                        <a:t>1 (&lt;1)</a:t>
                      </a:r>
                    </a:p>
                  </a:txBody>
                  <a:tcPr marL="30480" marR="30480" marT="0" marB="0" anchor="ctr">
                    <a:lnL>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BDBDB"/>
                    </a:solidFill>
                  </a:tcPr>
                </a:tc>
                <a:extLst>
                  <a:ext uri="{0D108BD9-81ED-4DB2-BD59-A6C34878D82A}">
                    <a16:rowId xmlns:a16="http://schemas.microsoft.com/office/drawing/2014/main" val="4065146326"/>
                  </a:ext>
                </a:extLst>
              </a:tr>
              <a:tr h="30886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b="1" noProof="0">
                          <a:solidFill>
                            <a:srgbClr val="00305D"/>
                          </a:solidFill>
                          <a:latin typeface="Arial Narrow" panose="020B0606020202030204" pitchFamily="34" charset="0"/>
                        </a:rPr>
                        <a:t>Decreased appetite</a:t>
                      </a:r>
                    </a:p>
                  </a:txBody>
                  <a:tcPr marL="30480" marR="30480" marT="0" marB="0" anchor="ctr">
                    <a:lnL w="28575" cap="flat" cmpd="sng" algn="ctr">
                      <a:noFill/>
                      <a:prstDash val="solid"/>
                      <a:round/>
                      <a:headEnd type="none" w="med" len="med"/>
                      <a:tailEnd type="none" w="med" len="med"/>
                    </a:lnL>
                    <a:lnR>
                      <a:noFill/>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noProof="0">
                          <a:solidFill>
                            <a:srgbClr val="00305D"/>
                          </a:solidFill>
                          <a:latin typeface="Arial Narrow" panose="020B0606020202030204" pitchFamily="34" charset="0"/>
                          <a:ea typeface="+mn-ea"/>
                          <a:cs typeface="+mn-cs"/>
                        </a:rPr>
                        <a:t>49 (15) </a:t>
                      </a:r>
                      <a:endParaRPr kumimoji="0" lang="en-GB" sz="1600" b="0" i="0" u="none" strike="noStrike" kern="1200" cap="none" spc="0" normalizeH="0" baseline="0" noProof="0">
                        <a:ln>
                          <a:noFill/>
                        </a:ln>
                        <a:solidFill>
                          <a:srgbClr val="00305D"/>
                        </a:solidFill>
                        <a:effectLst/>
                        <a:uLnTx/>
                        <a:uFillTx/>
                        <a:latin typeface="Arial Narrow" panose="020B0606020202030204" pitchFamily="34" charset="0"/>
                        <a:ea typeface="+mn-ea"/>
                        <a:cs typeface="Calibri" panose="020F0502020204030204" pitchFamily="34" charset="0"/>
                      </a:endParaRPr>
                    </a:p>
                  </a:txBody>
                  <a:tcPr marL="30480" marR="30480" marT="0" marB="0" anchor="ctr">
                    <a:lnL>
                      <a:noFill/>
                    </a:lnL>
                    <a:lnR>
                      <a:noFill/>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05D"/>
                          </a:solidFill>
                          <a:effectLst/>
                          <a:uLnTx/>
                          <a:uFillTx/>
                          <a:latin typeface="Arial Narrow" panose="020B0606020202030204" pitchFamily="34" charset="0"/>
                          <a:ea typeface="+mn-ea"/>
                          <a:cs typeface="+mn-cs"/>
                        </a:rPr>
                        <a:t>1 (&lt;1)</a:t>
                      </a:r>
                    </a:p>
                  </a:txBody>
                  <a:tcPr marL="30480" marR="30480" marT="0" marB="0" anchor="ctr">
                    <a:lnL>
                      <a:noFill/>
                    </a:lnL>
                    <a:lnR>
                      <a:noFill/>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noProof="0">
                          <a:solidFill>
                            <a:srgbClr val="00305D"/>
                          </a:solidFill>
                          <a:latin typeface="Arial Narrow" panose="020B0606020202030204" pitchFamily="34" charset="0"/>
                          <a:ea typeface="+mn-ea"/>
                          <a:cs typeface="+mn-cs"/>
                        </a:rPr>
                        <a:t>20 (6)</a:t>
                      </a:r>
                    </a:p>
                  </a:txBody>
                  <a:tcPr marL="30480" marR="30480" marT="0" marB="0" anchor="ctr">
                    <a:lnL>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05D"/>
                          </a:solidFill>
                          <a:effectLst/>
                          <a:uLnTx/>
                          <a:uFillTx/>
                          <a:latin typeface="Arial Narrow" panose="020B0606020202030204" pitchFamily="34" charset="0"/>
                          <a:ea typeface="+mn-ea"/>
                          <a:cs typeface="+mn-cs"/>
                        </a:rPr>
                        <a:t>1 (&lt;1)</a:t>
                      </a:r>
                    </a:p>
                  </a:txBody>
                  <a:tcPr marL="30480" marR="30480" marT="0" marB="0" anchor="ctr">
                    <a:lnL>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32938055"/>
                  </a:ext>
                </a:extLst>
              </a:tr>
              <a:tr h="30886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b="1" noProof="0">
                          <a:solidFill>
                            <a:srgbClr val="00305D"/>
                          </a:solidFill>
                          <a:latin typeface="Arial Narrow" panose="020B0606020202030204" pitchFamily="34" charset="0"/>
                        </a:rPr>
                        <a:t>Neutropenia</a:t>
                      </a:r>
                      <a:r>
                        <a:rPr lang="en-GB" sz="1600" b="1" baseline="30000" noProof="0">
                          <a:solidFill>
                            <a:srgbClr val="00305D"/>
                          </a:solidFill>
                          <a:latin typeface="Arial Narrow" panose="020B0606020202030204" pitchFamily="34" charset="0"/>
                        </a:rPr>
                        <a:t>†</a:t>
                      </a:r>
                    </a:p>
                  </a:txBody>
                  <a:tcPr marL="30480" marR="30480" marT="0" marB="0" anchor="ctr">
                    <a:lnL w="28575"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noProof="0">
                          <a:solidFill>
                            <a:srgbClr val="00305D"/>
                          </a:solidFill>
                          <a:latin typeface="Arial Narrow" panose="020B0606020202030204" pitchFamily="34" charset="0"/>
                          <a:ea typeface="+mn-ea"/>
                          <a:cs typeface="+mn-cs"/>
                        </a:rPr>
                        <a:t>39 (12) </a:t>
                      </a:r>
                      <a:endParaRPr kumimoji="0" lang="en-GB" sz="1600" b="0" i="0" u="none" strike="noStrike" kern="1200" cap="none" spc="0" normalizeH="0" baseline="0" noProof="0">
                        <a:ln>
                          <a:noFill/>
                        </a:ln>
                        <a:solidFill>
                          <a:srgbClr val="00305D"/>
                        </a:solidFill>
                        <a:effectLst/>
                        <a:uLnTx/>
                        <a:uFillTx/>
                        <a:latin typeface="Arial Narrow" panose="020B0606020202030204" pitchFamily="34" charset="0"/>
                        <a:ea typeface="+mn-ea"/>
                        <a:cs typeface="Calibri" panose="020F0502020204030204" pitchFamily="34" charset="0"/>
                      </a:endParaRPr>
                    </a:p>
                  </a:txBody>
                  <a:tcPr marL="30480" marR="30480" marT="0" marB="0" anchor="ctr">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noProof="0">
                          <a:solidFill>
                            <a:srgbClr val="00305D"/>
                          </a:solidFill>
                          <a:latin typeface="Arial Narrow" panose="020B0606020202030204" pitchFamily="34" charset="0"/>
                          <a:ea typeface="+mn-ea"/>
                          <a:cs typeface="+mn-cs"/>
                        </a:rPr>
                        <a:t>10 (3) </a:t>
                      </a:r>
                      <a:endParaRPr kumimoji="0" lang="en-GB" sz="1600" b="0" i="0" u="none" strike="noStrike" kern="1200" cap="none" spc="0" normalizeH="0" baseline="0" noProof="0">
                        <a:ln>
                          <a:noFill/>
                        </a:ln>
                        <a:solidFill>
                          <a:srgbClr val="00305D"/>
                        </a:solidFill>
                        <a:effectLst/>
                        <a:uLnTx/>
                        <a:uFillTx/>
                        <a:latin typeface="Arial Narrow" panose="020B0606020202030204" pitchFamily="34" charset="0"/>
                        <a:ea typeface="+mn-ea"/>
                        <a:cs typeface="Calibri" panose="020F0502020204030204" pitchFamily="34" charset="0"/>
                      </a:endParaRPr>
                    </a:p>
                  </a:txBody>
                  <a:tcPr marL="30480" marR="30480" marT="0" marB="0" anchor="ctr">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noProof="0">
                          <a:solidFill>
                            <a:srgbClr val="00305D"/>
                          </a:solidFill>
                          <a:latin typeface="Arial Narrow" panose="020B0606020202030204" pitchFamily="34" charset="0"/>
                          <a:ea typeface="+mn-ea"/>
                          <a:cs typeface="+mn-cs"/>
                        </a:rPr>
                        <a:t>90 (29)</a:t>
                      </a:r>
                    </a:p>
                  </a:txBody>
                  <a:tcPr marL="30480" marR="30480" marT="0" marB="0" anchor="ctr">
                    <a:lnL>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05D"/>
                          </a:solidFill>
                          <a:effectLst/>
                          <a:uLnTx/>
                          <a:uFillTx/>
                          <a:latin typeface="Arial Narrow" panose="020B0606020202030204" pitchFamily="34" charset="0"/>
                          <a:ea typeface="+mn-ea"/>
                          <a:cs typeface="Calibri" panose="020F0502020204030204" pitchFamily="34" charset="0"/>
                        </a:rPr>
                        <a:t>40 (13)</a:t>
                      </a:r>
                    </a:p>
                  </a:txBody>
                  <a:tcPr marL="30480" marR="30480" marT="0" marB="0" anchor="ctr">
                    <a:lnL>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BDBDB"/>
                    </a:solidFill>
                  </a:tcPr>
                </a:tc>
                <a:extLst>
                  <a:ext uri="{0D108BD9-81ED-4DB2-BD59-A6C34878D82A}">
                    <a16:rowId xmlns:a16="http://schemas.microsoft.com/office/drawing/2014/main" val="764943341"/>
                  </a:ext>
                </a:extLst>
              </a:tr>
              <a:tr h="30886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b="1" noProof="0">
                          <a:solidFill>
                            <a:srgbClr val="00305D"/>
                          </a:solidFill>
                          <a:latin typeface="Arial Narrow" panose="020B0606020202030204" pitchFamily="34" charset="0"/>
                        </a:rPr>
                        <a:t>Anaemia</a:t>
                      </a:r>
                      <a:r>
                        <a:rPr lang="en-GB" sz="1600" b="1" baseline="30000" noProof="0">
                          <a:solidFill>
                            <a:srgbClr val="00305D"/>
                          </a:solidFill>
                          <a:latin typeface="Arial Narrow" panose="020B0606020202030204" pitchFamily="34" charset="0"/>
                        </a:rPr>
                        <a:t>‡</a:t>
                      </a:r>
                    </a:p>
                  </a:txBody>
                  <a:tcPr marL="30480" marR="30480" marT="0" marB="0" anchor="ctr">
                    <a:lnL w="28575" cap="flat" cmpd="sng" algn="ctr">
                      <a:noFill/>
                      <a:prstDash val="solid"/>
                      <a:round/>
                      <a:headEnd type="none" w="med" len="med"/>
                      <a:tailEnd type="none" w="med" len="med"/>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noProof="0">
                          <a:solidFill>
                            <a:srgbClr val="00305D"/>
                          </a:solidFill>
                          <a:latin typeface="Arial Narrow" panose="020B0606020202030204" pitchFamily="34" charset="0"/>
                          <a:ea typeface="+mn-ea"/>
                          <a:cs typeface="+mn-cs"/>
                        </a:rPr>
                        <a:t>48 (15) </a:t>
                      </a:r>
                      <a:endParaRPr kumimoji="0" lang="en-GB" sz="1600" b="0" i="0" u="none" strike="noStrike" kern="1200" cap="none" spc="0" normalizeH="0" baseline="0" noProof="0">
                        <a:ln>
                          <a:noFill/>
                        </a:ln>
                        <a:solidFill>
                          <a:srgbClr val="00305D"/>
                        </a:solidFill>
                        <a:effectLst/>
                        <a:uLnTx/>
                        <a:uFillTx/>
                        <a:latin typeface="Arial Narrow" panose="020B0606020202030204" pitchFamily="34" charset="0"/>
                        <a:ea typeface="+mn-ea"/>
                        <a:cs typeface="Calibri" panose="020F0502020204030204" pitchFamily="34" charset="0"/>
                      </a:endParaRPr>
                    </a:p>
                  </a:txBody>
                  <a:tcPr marL="30480" marR="30480" marT="0" marB="0" anchor="ctr">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noProof="0">
                          <a:solidFill>
                            <a:srgbClr val="00305D"/>
                          </a:solidFill>
                          <a:latin typeface="Arial Narrow" panose="020B0606020202030204" pitchFamily="34" charset="0"/>
                          <a:ea typeface="+mn-ea"/>
                          <a:cs typeface="+mn-cs"/>
                        </a:rPr>
                        <a:t>6 (2) </a:t>
                      </a:r>
                      <a:endParaRPr kumimoji="0" lang="en-GB" sz="1600" b="0" i="0" u="none" strike="noStrike" kern="1200" cap="none" spc="0" normalizeH="0" baseline="0" noProof="0">
                        <a:ln>
                          <a:noFill/>
                        </a:ln>
                        <a:solidFill>
                          <a:srgbClr val="00305D"/>
                        </a:solidFill>
                        <a:effectLst/>
                        <a:uLnTx/>
                        <a:uFillTx/>
                        <a:latin typeface="Arial Narrow" panose="020B0606020202030204" pitchFamily="34" charset="0"/>
                        <a:ea typeface="+mn-ea"/>
                        <a:cs typeface="Calibri" panose="020F0502020204030204" pitchFamily="34" charset="0"/>
                      </a:endParaRPr>
                    </a:p>
                  </a:txBody>
                  <a:tcPr marL="30480" marR="30480" marT="0" marB="0" anchor="ctr">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noProof="0">
                          <a:solidFill>
                            <a:srgbClr val="00305D"/>
                          </a:solidFill>
                          <a:latin typeface="Arial Narrow" panose="020B0606020202030204" pitchFamily="34" charset="0"/>
                          <a:ea typeface="+mn-ea"/>
                          <a:cs typeface="+mn-cs"/>
                        </a:rPr>
                        <a:t>64 (21)</a:t>
                      </a:r>
                    </a:p>
                  </a:txBody>
                  <a:tcPr marL="30480" marR="30480" marT="0" marB="0" anchor="ctr">
                    <a:lnL>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noProof="0">
                          <a:solidFill>
                            <a:srgbClr val="00305D"/>
                          </a:solidFill>
                          <a:latin typeface="Arial Narrow" panose="020B0606020202030204" pitchFamily="34" charset="0"/>
                          <a:ea typeface="+mn-ea"/>
                          <a:cs typeface="+mn-cs"/>
                        </a:rPr>
                        <a:t>10 (3)</a:t>
                      </a:r>
                    </a:p>
                  </a:txBody>
                  <a:tcPr marL="30480" marR="30480" marT="0" marB="0" anchor="ctr">
                    <a:lnL>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11436048"/>
                  </a:ext>
                </a:extLst>
              </a:tr>
              <a:tr h="30886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b="1" noProof="0">
                          <a:solidFill>
                            <a:srgbClr val="00305D"/>
                          </a:solidFill>
                          <a:latin typeface="Arial Narrow" panose="020B0606020202030204" pitchFamily="34" charset="0"/>
                        </a:rPr>
                        <a:t>Leukopenia</a:t>
                      </a:r>
                      <a:r>
                        <a:rPr lang="en-GB" sz="1600" b="1" baseline="30000" noProof="0">
                          <a:solidFill>
                            <a:srgbClr val="00305D"/>
                          </a:solidFill>
                          <a:latin typeface="Arial Narrow" panose="020B0606020202030204" pitchFamily="34" charset="0"/>
                        </a:rPr>
                        <a:t>§</a:t>
                      </a:r>
                    </a:p>
                  </a:txBody>
                  <a:tcPr marL="30480" marR="30480" marT="0" marB="0" anchor="ctr">
                    <a:lnL w="28575" cap="flat" cmpd="sng" algn="ctr">
                      <a:noFill/>
                      <a:prstDash val="solid"/>
                      <a:round/>
                      <a:headEnd type="none" w="med" len="med"/>
                      <a:tailEnd type="none" w="med" len="med"/>
                    </a:lnL>
                    <a:lnR>
                      <a:noFill/>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05D"/>
                          </a:solidFill>
                          <a:effectLst/>
                          <a:uLnTx/>
                          <a:uFillTx/>
                          <a:latin typeface="Arial Narrow" panose="020B0606020202030204" pitchFamily="34" charset="0"/>
                          <a:ea typeface="+mn-ea"/>
                          <a:cs typeface="Calibri" panose="020F0502020204030204" pitchFamily="34" charset="0"/>
                        </a:rPr>
                        <a:t>27 (8)</a:t>
                      </a:r>
                    </a:p>
                  </a:txBody>
                  <a:tcPr marL="30480" marR="30480" marT="0" marB="0" anchor="ctr">
                    <a:lnL>
                      <a:noFill/>
                    </a:lnL>
                    <a:lnR>
                      <a:noFill/>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05D"/>
                          </a:solidFill>
                          <a:effectLst/>
                          <a:uLnTx/>
                          <a:uFillTx/>
                          <a:latin typeface="Arial Narrow" panose="020B0606020202030204" pitchFamily="34" charset="0"/>
                          <a:ea typeface="+mn-ea"/>
                          <a:cs typeface="+mn-cs"/>
                        </a:rPr>
                        <a:t>3 (&lt;1)</a:t>
                      </a:r>
                    </a:p>
                  </a:txBody>
                  <a:tcPr marL="30480" marR="30480" marT="0" marB="0" anchor="ctr">
                    <a:lnL>
                      <a:noFill/>
                    </a:lnL>
                    <a:lnR>
                      <a:noFill/>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noProof="0">
                          <a:solidFill>
                            <a:srgbClr val="00305D"/>
                          </a:solidFill>
                          <a:latin typeface="Arial Narrow" panose="020B0606020202030204" pitchFamily="34" charset="0"/>
                          <a:ea typeface="+mn-ea"/>
                          <a:cs typeface="+mn-cs"/>
                        </a:rPr>
                        <a:t>55 (18)</a:t>
                      </a:r>
                    </a:p>
                  </a:txBody>
                  <a:tcPr marL="30480" marR="30480" marT="0" marB="0" anchor="ctr">
                    <a:lnL>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05D"/>
                          </a:solidFill>
                          <a:effectLst/>
                          <a:uLnTx/>
                          <a:uFillTx/>
                          <a:latin typeface="Arial Narrow" panose="020B0606020202030204" pitchFamily="34" charset="0"/>
                          <a:ea typeface="+mn-ea"/>
                          <a:cs typeface="+mn-cs"/>
                        </a:rPr>
                        <a:t>13 (4)</a:t>
                      </a:r>
                    </a:p>
                  </a:txBody>
                  <a:tcPr marL="30480" marR="30480" marT="0" marB="0" anchor="ctr">
                    <a:lnL>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DBDB"/>
                    </a:solidFill>
                  </a:tcPr>
                </a:tc>
                <a:extLst>
                  <a:ext uri="{0D108BD9-81ED-4DB2-BD59-A6C34878D82A}">
                    <a16:rowId xmlns:a16="http://schemas.microsoft.com/office/drawing/2014/main" val="21717806"/>
                  </a:ext>
                </a:extLst>
              </a:tr>
              <a:tr h="30886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b="1" baseline="0" noProof="0">
                          <a:solidFill>
                            <a:srgbClr val="00305D"/>
                          </a:solidFill>
                          <a:latin typeface="Arial Narrow" panose="020B0606020202030204" pitchFamily="34" charset="0"/>
                        </a:rPr>
                        <a:t>Peripheral neuropathy</a:t>
                      </a:r>
                      <a:r>
                        <a:rPr lang="en-GB" sz="1600" b="1" baseline="30000" noProof="0">
                          <a:solidFill>
                            <a:srgbClr val="00305D"/>
                          </a:solidFill>
                          <a:latin typeface="Arial Narrow" panose="020B0606020202030204" pitchFamily="34" charset="0"/>
                        </a:rPr>
                        <a:t>¶</a:t>
                      </a:r>
                    </a:p>
                  </a:txBody>
                  <a:tcPr marL="30480" marR="30480" marT="0" marB="0" anchor="ctr">
                    <a:lnL w="28575"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05D"/>
                          </a:solidFill>
                          <a:effectLst/>
                          <a:uLnTx/>
                          <a:uFillTx/>
                          <a:latin typeface="Arial Narrow" panose="020B0606020202030204" pitchFamily="34" charset="0"/>
                          <a:ea typeface="+mn-ea"/>
                          <a:cs typeface="Calibri" panose="020F0502020204030204" pitchFamily="34" charset="0"/>
                        </a:rPr>
                        <a:t>14 (4)</a:t>
                      </a:r>
                    </a:p>
                  </a:txBody>
                  <a:tcPr marL="30480" marR="30480" marT="0" marB="0" anchor="ctr">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05D"/>
                          </a:solidFill>
                          <a:effectLst/>
                          <a:uLnTx/>
                          <a:uFillTx/>
                          <a:latin typeface="Arial Narrow" panose="020B0606020202030204" pitchFamily="34" charset="0"/>
                          <a:ea typeface="+mn-ea"/>
                          <a:cs typeface="+mn-cs"/>
                        </a:rPr>
                        <a:t>0</a:t>
                      </a:r>
                    </a:p>
                  </a:txBody>
                  <a:tcPr marL="30480" marR="30480" marT="0" marB="0" anchor="ctr">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noProof="0">
                          <a:solidFill>
                            <a:srgbClr val="00305D"/>
                          </a:solidFill>
                          <a:latin typeface="Arial Narrow" panose="020B0606020202030204" pitchFamily="34" charset="0"/>
                          <a:ea typeface="+mn-ea"/>
                          <a:cs typeface="+mn-cs"/>
                        </a:rPr>
                        <a:t>75 (24)</a:t>
                      </a:r>
                    </a:p>
                  </a:txBody>
                  <a:tcPr marL="30480" marR="30480" marT="0" marB="0" anchor="ctr">
                    <a:lnL>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05D"/>
                          </a:solidFill>
                          <a:effectLst/>
                          <a:uLnTx/>
                          <a:uFillTx/>
                          <a:latin typeface="Arial Narrow" panose="020B0606020202030204" pitchFamily="34" charset="0"/>
                          <a:ea typeface="+mn-ea"/>
                          <a:cs typeface="+mn-cs"/>
                        </a:rPr>
                        <a:t>5 (2)</a:t>
                      </a:r>
                    </a:p>
                  </a:txBody>
                  <a:tcPr marL="30480" marR="30480" marT="0" marB="0" anchor="ctr">
                    <a:lnL>
                      <a:noFill/>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4864994"/>
                  </a:ext>
                </a:extLst>
              </a:tr>
              <a:tr h="30886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b="1" noProof="0" dirty="0">
                          <a:solidFill>
                            <a:srgbClr val="00305D"/>
                          </a:solidFill>
                          <a:latin typeface="Arial Narrow" panose="020B0606020202030204" pitchFamily="34" charset="0"/>
                        </a:rPr>
                        <a:t>Alopecia</a:t>
                      </a:r>
                    </a:p>
                  </a:txBody>
                  <a:tcPr marL="30480" marR="30480" marT="0" marB="0" anchor="ctr">
                    <a:lnL w="28575" cap="flat" cmpd="sng" algn="ctr">
                      <a:noFill/>
                      <a:prstDash val="solid"/>
                      <a:round/>
                      <a:headEnd type="none" w="med" len="med"/>
                      <a:tailEnd type="none" w="med" len="med"/>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kern="1200" baseline="0" noProof="0">
                          <a:solidFill>
                            <a:srgbClr val="00305D"/>
                          </a:solidFill>
                          <a:latin typeface="Arial Narrow" panose="020B0606020202030204" pitchFamily="34" charset="0"/>
                          <a:ea typeface="+mn-ea"/>
                          <a:cs typeface="+mn-cs"/>
                        </a:rPr>
                        <a:t>130 (41) </a:t>
                      </a:r>
                      <a:endParaRPr kumimoji="0" lang="en-GB" sz="1600" b="0" i="0" u="none" strike="noStrike" kern="1200" cap="none" spc="0" normalizeH="0" baseline="0" noProof="0">
                        <a:ln>
                          <a:noFill/>
                        </a:ln>
                        <a:solidFill>
                          <a:srgbClr val="00305D"/>
                        </a:solidFill>
                        <a:effectLst/>
                        <a:uLnTx/>
                        <a:uFillTx/>
                        <a:latin typeface="Arial Narrow" panose="020B0606020202030204" pitchFamily="34" charset="0"/>
                        <a:ea typeface="+mn-ea"/>
                        <a:cs typeface="+mn-cs"/>
                      </a:endParaRPr>
                    </a:p>
                  </a:txBody>
                  <a:tcPr marL="0" marR="0" marT="0" marB="0" anchor="ctr">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05D"/>
                          </a:solidFill>
                          <a:effectLst/>
                          <a:uLnTx/>
                          <a:uFillTx/>
                          <a:latin typeface="Arial Narrow" panose="020B0606020202030204" pitchFamily="34" charset="0"/>
                          <a:ea typeface="+mn-ea"/>
                          <a:cs typeface="+mn-cs"/>
                        </a:rPr>
                        <a:t>0</a:t>
                      </a:r>
                    </a:p>
                  </a:txBody>
                  <a:tcPr marL="0" marR="0" marT="0" marB="0" anchor="ctr">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kern="1200" baseline="0" noProof="0">
                          <a:solidFill>
                            <a:srgbClr val="00305D"/>
                          </a:solidFill>
                          <a:latin typeface="Arial Narrow" panose="020B0606020202030204" pitchFamily="34" charset="0"/>
                          <a:ea typeface="+mn-ea"/>
                          <a:cs typeface="+mn-cs"/>
                        </a:rPr>
                        <a:t>96 (31)</a:t>
                      </a:r>
                    </a:p>
                  </a:txBody>
                  <a:tcPr marL="0" marR="0" marT="0" marB="0" anchor="ctr">
                    <a:lnL>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noProof="0">
                          <a:solidFill>
                            <a:srgbClr val="00305D"/>
                          </a:solidFill>
                          <a:latin typeface="Arial Narrow" panose="020B0606020202030204" pitchFamily="34" charset="0"/>
                          <a:ea typeface="+mn-ea"/>
                          <a:cs typeface="+mn-cs"/>
                        </a:rPr>
                        <a:t>1 (&lt;1)</a:t>
                      </a:r>
                      <a:r>
                        <a:rPr lang="en-GB" sz="1600" b="0" i="0" u="none" strike="noStrike" kern="1200" baseline="30000" noProof="0">
                          <a:solidFill>
                            <a:srgbClr val="00305D"/>
                          </a:solidFill>
                          <a:latin typeface="Arial Narrow" panose="020B0606020202030204" pitchFamily="34" charset="0"/>
                          <a:ea typeface="+mn-ea"/>
                          <a:cs typeface="+mn-cs"/>
                        </a:rPr>
                        <a:t>ǁ</a:t>
                      </a:r>
                      <a:endParaRPr lang="en-GB" sz="1600" b="0" i="0" u="none" strike="noStrike" kern="1200" baseline="0" noProof="0">
                        <a:solidFill>
                          <a:srgbClr val="00305D"/>
                        </a:solidFill>
                        <a:latin typeface="Arial Narrow" panose="020B0606020202030204" pitchFamily="34" charset="0"/>
                        <a:ea typeface="+mn-ea"/>
                        <a:cs typeface="+mn-cs"/>
                      </a:endParaRPr>
                    </a:p>
                  </a:txBody>
                  <a:tcPr marL="0" marR="0" marT="0" marB="0" anchor="ctr">
                    <a:lnL>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12829252"/>
                  </a:ext>
                </a:extLst>
              </a:tr>
              <a:tr h="30886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b="1" noProof="0">
                          <a:solidFill>
                            <a:srgbClr val="00305D"/>
                          </a:solidFill>
                          <a:latin typeface="Arial Narrow" panose="020B0606020202030204" pitchFamily="34" charset="0"/>
                        </a:rPr>
                        <a:t>Fatigue</a:t>
                      </a:r>
                      <a:r>
                        <a:rPr lang="en-GB" sz="1600" b="1" baseline="30000" noProof="0">
                          <a:solidFill>
                            <a:srgbClr val="00305D"/>
                          </a:solidFill>
                          <a:latin typeface="Arial Narrow" panose="020B0606020202030204" pitchFamily="34" charset="0"/>
                        </a:rPr>
                        <a:t>#</a:t>
                      </a:r>
                    </a:p>
                  </a:txBody>
                  <a:tcPr marL="30480" marR="30480" marT="0" marB="0" anchor="ctr">
                    <a:lnL w="28575" cap="flat" cmpd="sng" algn="ctr">
                      <a:noFill/>
                      <a:prstDash val="solid"/>
                      <a:round/>
                      <a:headEnd type="none" w="med" len="med"/>
                      <a:tailEnd type="none" w="med" len="med"/>
                    </a:lnL>
                    <a:lnR>
                      <a:noFill/>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noProof="0">
                          <a:solidFill>
                            <a:srgbClr val="00305D"/>
                          </a:solidFill>
                          <a:latin typeface="Arial Narrow" panose="020B0606020202030204" pitchFamily="34" charset="0"/>
                          <a:ea typeface="+mn-ea"/>
                          <a:cs typeface="+mn-cs"/>
                        </a:rPr>
                        <a:t>101 (32) </a:t>
                      </a:r>
                      <a:endParaRPr kumimoji="0" lang="en-GB" sz="1600" b="0" i="0" u="none" strike="noStrike" kern="1200" cap="none" spc="0" normalizeH="0" baseline="0" noProof="0">
                        <a:ln>
                          <a:noFill/>
                        </a:ln>
                        <a:solidFill>
                          <a:srgbClr val="00305D"/>
                        </a:solidFill>
                        <a:effectLst/>
                        <a:uLnTx/>
                        <a:uFillTx/>
                        <a:latin typeface="Arial Narrow" panose="020B0606020202030204" pitchFamily="34" charset="0"/>
                        <a:ea typeface="+mn-ea"/>
                        <a:cs typeface="Calibri" panose="020F0502020204030204" pitchFamily="34" charset="0"/>
                      </a:endParaRPr>
                    </a:p>
                  </a:txBody>
                  <a:tcPr marL="30480" marR="30480" marT="0" marB="0" anchor="ctr">
                    <a:lnL>
                      <a:noFill/>
                    </a:lnL>
                    <a:lnR>
                      <a:noFill/>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05D"/>
                          </a:solidFill>
                          <a:effectLst/>
                          <a:uLnTx/>
                          <a:uFillTx/>
                          <a:latin typeface="Arial Narrow" panose="020B0606020202030204" pitchFamily="34" charset="0"/>
                          <a:ea typeface="+mn-ea"/>
                          <a:cs typeface="+mn-cs"/>
                        </a:rPr>
                        <a:t>8 (3)</a:t>
                      </a:r>
                    </a:p>
                  </a:txBody>
                  <a:tcPr marL="30480" marR="30480" marT="0" marB="0" anchor="ctr">
                    <a:lnL>
                      <a:noFill/>
                    </a:lnL>
                    <a:lnR>
                      <a:noFill/>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noProof="0">
                          <a:solidFill>
                            <a:srgbClr val="00305D"/>
                          </a:solidFill>
                          <a:latin typeface="Arial Narrow" panose="020B0606020202030204" pitchFamily="34" charset="0"/>
                          <a:ea typeface="+mn-ea"/>
                          <a:cs typeface="+mn-cs"/>
                        </a:rPr>
                        <a:t>86 (28)</a:t>
                      </a:r>
                    </a:p>
                  </a:txBody>
                  <a:tcPr marL="30480" marR="30480" marT="0" marB="0" anchor="ctr">
                    <a:lnL>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305D"/>
                          </a:solidFill>
                          <a:effectLst/>
                          <a:uLnTx/>
                          <a:uFillTx/>
                          <a:latin typeface="Arial Narrow" panose="020B0606020202030204" pitchFamily="34" charset="0"/>
                          <a:ea typeface="+mn-ea"/>
                          <a:cs typeface="+mn-cs"/>
                        </a:rPr>
                        <a:t>9 (3)</a:t>
                      </a:r>
                    </a:p>
                  </a:txBody>
                  <a:tcPr marL="30480" marR="30480" marT="0" marB="0" anchor="ctr">
                    <a:lnL>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55954995"/>
                  </a:ext>
                </a:extLst>
              </a:tr>
            </a:tbl>
          </a:graphicData>
        </a:graphic>
      </p:graphicFrame>
      <p:sp>
        <p:nvSpPr>
          <p:cNvPr id="2" name="Espace réservé du texte 1">
            <a:extLst>
              <a:ext uri="{FF2B5EF4-FFF2-40B4-BE49-F238E27FC236}">
                <a16:creationId xmlns:a16="http://schemas.microsoft.com/office/drawing/2014/main" id="{E1D91C37-45A2-772C-F88D-27E00D4CB88E}"/>
              </a:ext>
            </a:extLst>
          </p:cNvPr>
          <p:cNvSpPr>
            <a:spLocks noGrp="1"/>
          </p:cNvSpPr>
          <p:nvPr>
            <p:ph type="body" sz="quarter" idx="10"/>
          </p:nvPr>
        </p:nvSpPr>
        <p:spPr>
          <a:xfrm>
            <a:off x="670984" y="438333"/>
            <a:ext cx="10850033" cy="670052"/>
          </a:xfrm>
        </p:spPr>
        <p:txBody>
          <a:bodyPr vert="horz" lIns="0" tIns="45720" rIns="0" bIns="45720" rtlCol="0">
            <a:normAutofit/>
          </a:bodyPr>
          <a:lstStyle/>
          <a:p>
            <a:r>
              <a:rPr lang="en-GB">
                <a:solidFill>
                  <a:srgbClr val="00305E"/>
                </a:solidFill>
              </a:rPr>
              <a:t>Most Common Treatment-Related AEs (≥15% of Patients)</a:t>
            </a:r>
            <a:endParaRPr lang="fr-FR"/>
          </a:p>
        </p:txBody>
      </p:sp>
      <p:sp>
        <p:nvSpPr>
          <p:cNvPr id="8" name="TextBox 7">
            <a:extLst>
              <a:ext uri="{FF2B5EF4-FFF2-40B4-BE49-F238E27FC236}">
                <a16:creationId xmlns:a16="http://schemas.microsoft.com/office/drawing/2014/main" id="{1C96F7A6-5826-0EA3-4F48-0B690E34E70F}"/>
              </a:ext>
            </a:extLst>
          </p:cNvPr>
          <p:cNvSpPr txBox="1"/>
          <p:nvPr/>
        </p:nvSpPr>
        <p:spPr>
          <a:xfrm>
            <a:off x="681936" y="5643497"/>
            <a:ext cx="10839077" cy="400110"/>
          </a:xfrm>
          <a:prstGeom prst="rect">
            <a:avLst/>
          </a:prstGeom>
          <a:noFill/>
          <a:ln>
            <a:solidFill>
              <a:schemeClr val="accent1">
                <a:lumMod val="75000"/>
              </a:schemeClr>
            </a:solidFill>
          </a:ln>
        </p:spPr>
        <p:txBody>
          <a:bodyPr wrap="square" lIns="0" rIns="0" rtlCol="0">
            <a:spAutoFit/>
          </a:bodyPr>
          <a:lstStyle/>
          <a:p>
            <a:pPr lvl="0">
              <a:defRPr/>
            </a:pPr>
            <a:r>
              <a:rPr lang="en-GB" sz="1000" dirty="0">
                <a:solidFill>
                  <a:srgbClr val="003060"/>
                </a:solidFill>
                <a:latin typeface="Arial Narrow" panose="020B0606020202030204" pitchFamily="34" charset="0"/>
              </a:rPr>
              <a:t>  In the Dato-</a:t>
            </a:r>
            <a:r>
              <a:rPr lang="en-GB" sz="1000" dirty="0" err="1">
                <a:solidFill>
                  <a:srgbClr val="003060"/>
                </a:solidFill>
                <a:latin typeface="Arial Narrow" panose="020B0606020202030204" pitchFamily="34" charset="0"/>
              </a:rPr>
              <a:t>DXd</a:t>
            </a:r>
            <a:r>
              <a:rPr lang="en-GB" sz="1000" dirty="0">
                <a:solidFill>
                  <a:srgbClr val="003060"/>
                </a:solidFill>
                <a:latin typeface="Arial Narrow" panose="020B0606020202030204" pitchFamily="34" charset="0"/>
              </a:rPr>
              <a:t> arm only, ophthalmologic assessments were required every 3 cycles while on therapy; this was not required in the ICC arm. For all patients in both arms, ophthalmologic assessments were required at baseline, as   clinically indicated, and at end of therapy. </a:t>
            </a:r>
            <a:endParaRPr lang="en-GB" altLang="en-US" sz="1000" dirty="0">
              <a:solidFill>
                <a:srgbClr val="003060"/>
              </a:solidFill>
              <a:latin typeface="Arial Narrow" panose="020B0606020202030204" pitchFamily="34" charset="0"/>
              <a:ea typeface="Yu Mincho" panose="02020400000000000000" pitchFamily="18" charset="-128"/>
              <a:cs typeface="Arial" panose="020B0604020202020204" pitchFamily="34" charset="0"/>
            </a:endParaRPr>
          </a:p>
        </p:txBody>
      </p:sp>
      <p:sp>
        <p:nvSpPr>
          <p:cNvPr id="10" name="Rectangle 9">
            <a:extLst>
              <a:ext uri="{FF2B5EF4-FFF2-40B4-BE49-F238E27FC236}">
                <a16:creationId xmlns:a16="http://schemas.microsoft.com/office/drawing/2014/main" id="{42552D57-B25A-0475-8059-169B319468BD}"/>
              </a:ext>
            </a:extLst>
          </p:cNvPr>
          <p:cNvSpPr/>
          <p:nvPr/>
        </p:nvSpPr>
        <p:spPr>
          <a:xfrm>
            <a:off x="652909" y="1838475"/>
            <a:ext cx="10872000" cy="936000"/>
          </a:xfrm>
          <a:prstGeom prst="rect">
            <a:avLst/>
          </a:prstGeom>
          <a:noFill/>
          <a:ln w="57150">
            <a:solidFill>
              <a:srgbClr val="66D1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1" name="Rectangle 10">
            <a:extLst>
              <a:ext uri="{FF2B5EF4-FFF2-40B4-BE49-F238E27FC236}">
                <a16:creationId xmlns:a16="http://schemas.microsoft.com/office/drawing/2014/main" id="{F4263C2D-D354-CA40-5F54-E9962F08E139}"/>
              </a:ext>
            </a:extLst>
          </p:cNvPr>
          <p:cNvSpPr/>
          <p:nvPr/>
        </p:nvSpPr>
        <p:spPr>
          <a:xfrm>
            <a:off x="651631" y="3710411"/>
            <a:ext cx="10872000" cy="912000"/>
          </a:xfrm>
          <a:prstGeom prst="rect">
            <a:avLst/>
          </a:prstGeom>
          <a:noFill/>
          <a:ln w="57150">
            <a:solidFill>
              <a:srgbClr val="66D1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 name="TextBox 2">
            <a:extLst>
              <a:ext uri="{FF2B5EF4-FFF2-40B4-BE49-F238E27FC236}">
                <a16:creationId xmlns:a16="http://schemas.microsoft.com/office/drawing/2014/main" id="{419FFAED-F501-B324-561F-CE586AD47D83}"/>
              </a:ext>
            </a:extLst>
          </p:cNvPr>
          <p:cNvSpPr txBox="1"/>
          <p:nvPr/>
        </p:nvSpPr>
        <p:spPr>
          <a:xfrm>
            <a:off x="9606693" y="6531232"/>
            <a:ext cx="2467728" cy="276999"/>
          </a:xfrm>
          <a:prstGeom prst="rect">
            <a:avLst/>
          </a:prstGeom>
          <a:noFill/>
        </p:spPr>
        <p:txBody>
          <a:bodyPr wrap="none" rtlCol="0">
            <a:spAutoFit/>
          </a:bodyPr>
          <a:lstStyle/>
          <a:p>
            <a:pPr algn="r"/>
            <a:r>
              <a:rPr lang="en-US" sz="1200" dirty="0"/>
              <a:t>Dent R. ESMO 2025. Abstract LBA21.</a:t>
            </a:r>
          </a:p>
        </p:txBody>
      </p:sp>
      <p:sp>
        <p:nvSpPr>
          <p:cNvPr id="6" name="Rectangle 5">
            <a:extLst>
              <a:ext uri="{FF2B5EF4-FFF2-40B4-BE49-F238E27FC236}">
                <a16:creationId xmlns:a16="http://schemas.microsoft.com/office/drawing/2014/main" id="{834A1B5B-5E15-81E2-74AE-A398C3550F4D}"/>
              </a:ext>
            </a:extLst>
          </p:cNvPr>
          <p:cNvSpPr/>
          <p:nvPr/>
        </p:nvSpPr>
        <p:spPr>
          <a:xfrm>
            <a:off x="1754980" y="-63381"/>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7" name="Rectangle 6">
            <a:extLst>
              <a:ext uri="{FF2B5EF4-FFF2-40B4-BE49-F238E27FC236}">
                <a16:creationId xmlns:a16="http://schemas.microsoft.com/office/drawing/2014/main" id="{CB8C8552-8817-3545-49BF-CBFB271B0E12}"/>
              </a:ext>
            </a:extLst>
          </p:cNvPr>
          <p:cNvSpPr/>
          <p:nvPr/>
        </p:nvSpPr>
        <p:spPr>
          <a:xfrm>
            <a:off x="3820510" y="-53354"/>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3" name="Rectangle 12">
            <a:extLst>
              <a:ext uri="{FF2B5EF4-FFF2-40B4-BE49-F238E27FC236}">
                <a16:creationId xmlns:a16="http://schemas.microsoft.com/office/drawing/2014/main" id="{D127AC46-25A2-D347-3C6A-3918161A20A4}"/>
              </a:ext>
            </a:extLst>
          </p:cNvPr>
          <p:cNvSpPr/>
          <p:nvPr/>
        </p:nvSpPr>
        <p:spPr>
          <a:xfrm>
            <a:off x="207734" y="6342994"/>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56226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6F6B7-5628-9B29-6CC6-4E57D8DD6ED3}"/>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1F7A611-3348-865C-CFF5-0D87E6771F2E}"/>
              </a:ext>
            </a:extLst>
          </p:cNvPr>
          <p:cNvSpPr>
            <a:spLocks noGrp="1"/>
          </p:cNvSpPr>
          <p:nvPr>
            <p:ph type="body" sz="quarter" idx="10"/>
          </p:nvPr>
        </p:nvSpPr>
        <p:spPr>
          <a:xfrm>
            <a:off x="670984" y="438333"/>
            <a:ext cx="10850033" cy="670052"/>
          </a:xfrm>
        </p:spPr>
        <p:txBody>
          <a:bodyPr vert="horz" lIns="0" tIns="45720" rIns="0" bIns="45720" rtlCol="0">
            <a:normAutofit/>
          </a:bodyPr>
          <a:lstStyle/>
          <a:p>
            <a:r>
              <a:rPr lang="en-GB">
                <a:solidFill>
                  <a:srgbClr val="00305E"/>
                </a:solidFill>
              </a:rPr>
              <a:t>Treatment-Related AESIs for Dato-DXd</a:t>
            </a:r>
            <a:endParaRPr lang="fr-FR"/>
          </a:p>
        </p:txBody>
      </p:sp>
      <p:sp>
        <p:nvSpPr>
          <p:cNvPr id="6" name="Text Placeholder 3">
            <a:extLst>
              <a:ext uri="{FF2B5EF4-FFF2-40B4-BE49-F238E27FC236}">
                <a16:creationId xmlns:a16="http://schemas.microsoft.com/office/drawing/2014/main" id="{62B79D00-DBB9-B58A-635B-9AF649885DBB}"/>
              </a:ext>
            </a:extLst>
          </p:cNvPr>
          <p:cNvSpPr txBox="1">
            <a:spLocks/>
          </p:cNvSpPr>
          <p:nvPr/>
        </p:nvSpPr>
        <p:spPr>
          <a:xfrm>
            <a:off x="7820024" y="1422381"/>
            <a:ext cx="3790950" cy="4019682"/>
          </a:xfrm>
          <a:prstGeom prst="rect">
            <a:avLst/>
          </a:prstGeom>
        </p:spPr>
        <p:txBody>
          <a:bodyPr lIns="60960" tIns="30480" rIns="60960" bIns="30480" anchor="t"/>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800"/>
              </a:spcAft>
              <a:buClr>
                <a:srgbClr val="067143"/>
              </a:buClr>
              <a:buSzPct val="100000"/>
              <a:buNone/>
              <a:defRPr/>
            </a:pPr>
            <a:r>
              <a:rPr lang="en-GB" sz="1600" b="1" kern="0">
                <a:solidFill>
                  <a:srgbClr val="00305D"/>
                </a:solidFill>
                <a:latin typeface="Arial Narrow"/>
                <a:sym typeface="Arial Narrow"/>
              </a:rPr>
              <a:t>Treatment-related oral mucositis/stomatitis:</a:t>
            </a:r>
          </a:p>
          <a:p>
            <a:pPr marL="178656" indent="-178656">
              <a:spcBef>
                <a:spcPts val="0"/>
              </a:spcBef>
              <a:spcAft>
                <a:spcPts val="800"/>
              </a:spcAft>
              <a:buClr>
                <a:srgbClr val="067143"/>
              </a:buClr>
              <a:buSzPct val="100000"/>
              <a:defRPr/>
            </a:pPr>
            <a:r>
              <a:rPr lang="en-GB" sz="1600" kern="0">
                <a:solidFill>
                  <a:srgbClr val="00305D"/>
                </a:solidFill>
                <a:latin typeface="Arial Narrow"/>
                <a:sym typeface="Arial Narrow"/>
              </a:rPr>
              <a:t>In the Dato-DXd arm, events led to dose interruption, reduction, and discontinuation in 11 (3%), 36 (11%), and 0 patients, respectively</a:t>
            </a:r>
          </a:p>
          <a:p>
            <a:pPr marL="178656" indent="-178656">
              <a:spcBef>
                <a:spcPts val="0"/>
              </a:spcBef>
              <a:spcAft>
                <a:spcPts val="800"/>
              </a:spcAft>
              <a:buClr>
                <a:srgbClr val="067143"/>
              </a:buClr>
              <a:buSzPct val="100000"/>
              <a:defRPr/>
            </a:pPr>
            <a:r>
              <a:rPr lang="en-GB" sz="1600" kern="0">
                <a:solidFill>
                  <a:srgbClr val="00305D"/>
                </a:solidFill>
                <a:latin typeface="Arial Narrow"/>
                <a:sym typeface="Arial Narrow"/>
              </a:rPr>
              <a:t>Grade ≥2 events resolved to grade ≤1 </a:t>
            </a:r>
            <a:br>
              <a:rPr lang="en-GB" sz="1600" kern="0">
                <a:solidFill>
                  <a:srgbClr val="00305D"/>
                </a:solidFill>
                <a:latin typeface="Arial Narrow"/>
                <a:sym typeface="Arial Narrow"/>
              </a:rPr>
            </a:br>
            <a:r>
              <a:rPr lang="en-GB" sz="1600" kern="0">
                <a:solidFill>
                  <a:srgbClr val="00305D"/>
                </a:solidFill>
                <a:latin typeface="Arial Narrow"/>
                <a:sym typeface="Arial Narrow"/>
              </a:rPr>
              <a:t>in 103/114 patients (90%) at data cutoff</a:t>
            </a:r>
          </a:p>
          <a:p>
            <a:pPr marL="0" indent="0">
              <a:spcBef>
                <a:spcPts val="0"/>
              </a:spcBef>
              <a:spcAft>
                <a:spcPts val="800"/>
              </a:spcAft>
              <a:buClr>
                <a:srgbClr val="067143"/>
              </a:buClr>
              <a:buSzPct val="100000"/>
              <a:buNone/>
              <a:defRPr/>
            </a:pPr>
            <a:endParaRPr lang="en-GB" sz="1600" b="1" kern="0">
              <a:solidFill>
                <a:srgbClr val="00305D"/>
              </a:solidFill>
              <a:latin typeface="Arial Narrow"/>
              <a:sym typeface="Arial Narrow"/>
            </a:endParaRPr>
          </a:p>
          <a:p>
            <a:pPr marL="0" indent="0">
              <a:spcBef>
                <a:spcPts val="0"/>
              </a:spcBef>
              <a:spcAft>
                <a:spcPts val="800"/>
              </a:spcAft>
              <a:buClr>
                <a:srgbClr val="067143"/>
              </a:buClr>
              <a:buSzPct val="100000"/>
              <a:buNone/>
              <a:defRPr/>
            </a:pPr>
            <a:r>
              <a:rPr lang="en-GB" sz="1600" b="1" kern="0">
                <a:solidFill>
                  <a:srgbClr val="00305D"/>
                </a:solidFill>
                <a:latin typeface="Arial Narrow"/>
                <a:sym typeface="Arial Narrow"/>
              </a:rPr>
              <a:t>Treatment-related ocular surface events:</a:t>
            </a:r>
          </a:p>
          <a:p>
            <a:pPr marL="178656" indent="-178656">
              <a:spcBef>
                <a:spcPts val="0"/>
              </a:spcBef>
              <a:spcAft>
                <a:spcPts val="800"/>
              </a:spcAft>
              <a:buClr>
                <a:srgbClr val="067143"/>
              </a:buClr>
              <a:buSzPct val="100000"/>
              <a:defRPr/>
            </a:pPr>
            <a:r>
              <a:rPr lang="en-GB" sz="1600" kern="0">
                <a:solidFill>
                  <a:srgbClr val="00305D"/>
                </a:solidFill>
                <a:latin typeface="Arial Narrow"/>
                <a:sym typeface="Arial Narrow"/>
              </a:rPr>
              <a:t>In the Dato-DXd arm, events led to dose interruption, reduction, and discontinuation in 18 (6%), 14 (4%), and 3 (&lt;1%) patients, respectively</a:t>
            </a:r>
          </a:p>
          <a:p>
            <a:pPr marL="178656" indent="-178656">
              <a:spcBef>
                <a:spcPts val="0"/>
              </a:spcBef>
              <a:spcAft>
                <a:spcPts val="800"/>
              </a:spcAft>
              <a:buClr>
                <a:srgbClr val="067143"/>
              </a:buClr>
              <a:buSzPct val="100000"/>
              <a:defRPr/>
            </a:pPr>
            <a:r>
              <a:rPr lang="en-GB" sz="1600" kern="0">
                <a:solidFill>
                  <a:srgbClr val="00305D"/>
                </a:solidFill>
                <a:latin typeface="Arial Narrow"/>
                <a:sym typeface="Arial Narrow"/>
              </a:rPr>
              <a:t>Grade ≥2 events resolved to grade ≤1 </a:t>
            </a:r>
            <a:br>
              <a:rPr lang="en-GB" sz="1600" kern="0">
                <a:solidFill>
                  <a:srgbClr val="00305D"/>
                </a:solidFill>
                <a:latin typeface="Arial Narrow"/>
                <a:sym typeface="Arial Narrow"/>
              </a:rPr>
            </a:br>
            <a:r>
              <a:rPr lang="en-GB" sz="1600" kern="0">
                <a:solidFill>
                  <a:srgbClr val="00305D"/>
                </a:solidFill>
                <a:latin typeface="Arial Narrow"/>
                <a:sym typeface="Arial Narrow"/>
              </a:rPr>
              <a:t>in 49/73 patients (67%) at data cutoff</a:t>
            </a:r>
          </a:p>
        </p:txBody>
      </p:sp>
      <p:graphicFrame>
        <p:nvGraphicFramePr>
          <p:cNvPr id="4" name="Table 3">
            <a:extLst>
              <a:ext uri="{FF2B5EF4-FFF2-40B4-BE49-F238E27FC236}">
                <a16:creationId xmlns:a16="http://schemas.microsoft.com/office/drawing/2014/main" id="{3970104B-C922-FAC6-04C8-2A25CA4F2BC5}"/>
              </a:ext>
            </a:extLst>
          </p:cNvPr>
          <p:cNvGraphicFramePr>
            <a:graphicFrameLocks noGrp="1"/>
          </p:cNvGraphicFramePr>
          <p:nvPr/>
        </p:nvGraphicFramePr>
        <p:xfrm>
          <a:off x="670984" y="1223318"/>
          <a:ext cx="6988845" cy="4302650"/>
        </p:xfrm>
        <a:graphic>
          <a:graphicData uri="http://schemas.openxmlformats.org/drawingml/2006/table">
            <a:tbl>
              <a:tblPr firstRow="1">
                <a:tableStyleId>{5C22544A-7EE6-4342-B048-85BDC9FD1C3A}</a:tableStyleId>
              </a:tblPr>
              <a:tblGrid>
                <a:gridCol w="2204117">
                  <a:extLst>
                    <a:ext uri="{9D8B030D-6E8A-4147-A177-3AD203B41FA5}">
                      <a16:colId xmlns:a16="http://schemas.microsoft.com/office/drawing/2014/main" val="1168119847"/>
                    </a:ext>
                  </a:extLst>
                </a:gridCol>
                <a:gridCol w="768000">
                  <a:extLst>
                    <a:ext uri="{9D8B030D-6E8A-4147-A177-3AD203B41FA5}">
                      <a16:colId xmlns:a16="http://schemas.microsoft.com/office/drawing/2014/main" val="3042151671"/>
                    </a:ext>
                  </a:extLst>
                </a:gridCol>
                <a:gridCol w="768000">
                  <a:extLst>
                    <a:ext uri="{9D8B030D-6E8A-4147-A177-3AD203B41FA5}">
                      <a16:colId xmlns:a16="http://schemas.microsoft.com/office/drawing/2014/main" val="1754360724"/>
                    </a:ext>
                  </a:extLst>
                </a:gridCol>
                <a:gridCol w="856364">
                  <a:extLst>
                    <a:ext uri="{9D8B030D-6E8A-4147-A177-3AD203B41FA5}">
                      <a16:colId xmlns:a16="http://schemas.microsoft.com/office/drawing/2014/main" val="1047053605"/>
                    </a:ext>
                  </a:extLst>
                </a:gridCol>
                <a:gridCol w="768000">
                  <a:extLst>
                    <a:ext uri="{9D8B030D-6E8A-4147-A177-3AD203B41FA5}">
                      <a16:colId xmlns:a16="http://schemas.microsoft.com/office/drawing/2014/main" val="1568594637"/>
                    </a:ext>
                  </a:extLst>
                </a:gridCol>
                <a:gridCol w="768000">
                  <a:extLst>
                    <a:ext uri="{9D8B030D-6E8A-4147-A177-3AD203B41FA5}">
                      <a16:colId xmlns:a16="http://schemas.microsoft.com/office/drawing/2014/main" val="1039136647"/>
                    </a:ext>
                  </a:extLst>
                </a:gridCol>
                <a:gridCol w="856364">
                  <a:extLst>
                    <a:ext uri="{9D8B030D-6E8A-4147-A177-3AD203B41FA5}">
                      <a16:colId xmlns:a16="http://schemas.microsoft.com/office/drawing/2014/main" val="109691579"/>
                    </a:ext>
                  </a:extLst>
                </a:gridCol>
              </a:tblGrid>
              <a:tr h="530283">
                <a:tc rowSpan="2">
                  <a:txBody>
                    <a:bodyPr/>
                    <a:lstStyle/>
                    <a:p>
                      <a:pPr marL="0" indent="0">
                        <a:lnSpc>
                          <a:spcPct val="100000"/>
                        </a:lnSpc>
                        <a:spcBef>
                          <a:spcPts val="0"/>
                        </a:spcBef>
                        <a:spcAft>
                          <a:spcPts val="600"/>
                        </a:spcAft>
                      </a:pPr>
                      <a:r>
                        <a:rPr lang="en-GB" sz="1600">
                          <a:solidFill>
                            <a:srgbClr val="00305D"/>
                          </a:solidFill>
                          <a:latin typeface="Arial Narrow" panose="020B0606020202030204" pitchFamily="34" charset="0"/>
                        </a:rPr>
                        <a:t>AESI category, 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b="0">
                          <a:solidFill>
                            <a:srgbClr val="00305D"/>
                          </a:solidFill>
                          <a:latin typeface="Arial Narrow" panose="020B0606020202030204" pitchFamily="34" charset="0"/>
                        </a:rPr>
                        <a:t>    Preferred term*</a:t>
                      </a:r>
                    </a:p>
                  </a:txBody>
                  <a:tcPr marL="60960" marR="6096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algn="ctr">
                        <a:lnSpc>
                          <a:spcPct val="100000"/>
                        </a:lnSpc>
                        <a:spcBef>
                          <a:spcPts val="0"/>
                        </a:spcBef>
                        <a:spcAft>
                          <a:spcPts val="0"/>
                        </a:spcAft>
                      </a:pPr>
                      <a:r>
                        <a:rPr lang="en-GB" sz="1600" b="1">
                          <a:solidFill>
                            <a:schemeClr val="bg1"/>
                          </a:solidFill>
                          <a:effectLst/>
                          <a:latin typeface="Arial Narrow" panose="020B0606020202030204" pitchFamily="34" charset="0"/>
                          <a:cs typeface="Calibri" panose="020F0502020204030204" pitchFamily="34" charset="0"/>
                        </a:rPr>
                        <a:t>Dato-DXd (n=319)</a:t>
                      </a:r>
                      <a:endParaRPr lang="en-US" sz="1600" b="1">
                        <a:solidFill>
                          <a:schemeClr val="bg1"/>
                        </a:solidFill>
                        <a:effectLst/>
                        <a:latin typeface="Arial Narrow" panose="020B0606020202030204" pitchFamily="34" charset="0"/>
                        <a:ea typeface="Times New Roman" panose="02020603050405020304" pitchFamily="18" charset="0"/>
                        <a:cs typeface="Calibri" panose="020F0502020204030204" pitchFamily="34" charset="0"/>
                      </a:endParaRPr>
                    </a:p>
                  </a:txBody>
                  <a:tcPr marL="60960" marR="60960" marT="0" marB="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25AA2"/>
                    </a:solidFill>
                  </a:tcPr>
                </a:tc>
                <a:tc hMerge="1">
                  <a:txBody>
                    <a:bodyPr/>
                    <a:lstStyle/>
                    <a:p>
                      <a:endParaRPr lang="en-GB"/>
                    </a:p>
                  </a:txBody>
                  <a:tcPr/>
                </a:tc>
                <a:tc hMerge="1">
                  <a:txBody>
                    <a:bodyPr/>
                    <a:lstStyle/>
                    <a:p>
                      <a:pPr marL="0" marR="0" algn="ctr">
                        <a:lnSpc>
                          <a:spcPct val="107000"/>
                        </a:lnSpc>
                        <a:spcBef>
                          <a:spcPts val="285"/>
                        </a:spcBef>
                        <a:spcAft>
                          <a:spcPts val="285"/>
                        </a:spcAft>
                      </a:pPr>
                      <a:endParaRPr lang="en-US" sz="1200" b="1">
                        <a:solidFill>
                          <a:schemeClr val="bg1"/>
                        </a:solidFill>
                        <a:effectLst/>
                        <a:latin typeface="Arial Narrow" panose="020B0606020202030204" pitchFamily="34" charset="0"/>
                        <a:ea typeface="Times New Roman" panose="02020603050405020304" pitchFamily="18" charset="0"/>
                        <a:cs typeface="Calibri" panose="020F0502020204030204" pitchFamily="34" charset="0"/>
                      </a:endParaRPr>
                    </a:p>
                  </a:txBody>
                  <a:tcPr marL="0" marR="36523"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gridSpan="3">
                  <a:txBody>
                    <a:bodyPr/>
                    <a:lstStyle/>
                    <a:p>
                      <a:pPr marL="0" marR="0" algn="ctr">
                        <a:lnSpc>
                          <a:spcPct val="100000"/>
                        </a:lnSpc>
                        <a:spcBef>
                          <a:spcPts val="0"/>
                        </a:spcBef>
                        <a:spcAft>
                          <a:spcPts val="0"/>
                        </a:spcAft>
                      </a:pPr>
                      <a:r>
                        <a:rPr lang="en-GB" sz="1600" b="1">
                          <a:solidFill>
                            <a:schemeClr val="bg1"/>
                          </a:solidFill>
                          <a:effectLst/>
                          <a:latin typeface="Arial Narrow" panose="020B0606020202030204" pitchFamily="34" charset="0"/>
                          <a:cs typeface="Calibri" panose="020F0502020204030204" pitchFamily="34" charset="0"/>
                        </a:rPr>
                        <a:t>ICC (n=309)</a:t>
                      </a:r>
                      <a:endParaRPr lang="en-US" sz="1600" b="1">
                        <a:solidFill>
                          <a:schemeClr val="bg1"/>
                        </a:solidFill>
                        <a:effectLst/>
                        <a:latin typeface="Arial Narrow" panose="020B0606020202030204" pitchFamily="34" charset="0"/>
                        <a:ea typeface="Times New Roman" panose="02020603050405020304" pitchFamily="18" charset="0"/>
                        <a:cs typeface="Calibri" panose="020F0502020204030204" pitchFamily="34" charset="0"/>
                      </a:endParaRPr>
                    </a:p>
                  </a:txBody>
                  <a:tcPr marL="60960" marR="609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2AC3C"/>
                    </a:solidFill>
                  </a:tcPr>
                </a:tc>
                <a:tc hMerge="1">
                  <a:txBody>
                    <a:bodyPr/>
                    <a:lstStyle/>
                    <a:p>
                      <a:endParaRPr lang="en-GB"/>
                    </a:p>
                  </a:txBody>
                  <a:tcPr/>
                </a:tc>
                <a:tc hMerge="1">
                  <a:txBody>
                    <a:bodyPr/>
                    <a:lstStyle/>
                    <a:p>
                      <a:pPr marL="0" marR="0" algn="ctr">
                        <a:lnSpc>
                          <a:spcPct val="107000"/>
                        </a:lnSpc>
                        <a:spcBef>
                          <a:spcPts val="285"/>
                        </a:spcBef>
                        <a:spcAft>
                          <a:spcPts val="285"/>
                        </a:spcAft>
                      </a:pPr>
                      <a:endParaRPr lang="en-US" sz="1200" b="1">
                        <a:solidFill>
                          <a:schemeClr val="bg1"/>
                        </a:solidFill>
                        <a:effectLst/>
                        <a:latin typeface="Arial Narrow" panose="020B0606020202030204" pitchFamily="34" charset="0"/>
                        <a:ea typeface="Times New Roman" panose="02020603050405020304" pitchFamily="18" charset="0"/>
                        <a:cs typeface="Calibri" panose="020F0502020204030204" pitchFamily="34" charset="0"/>
                      </a:endParaRPr>
                    </a:p>
                  </a:txBody>
                  <a:tcPr marL="0" marR="3652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850359112"/>
                  </a:ext>
                </a:extLst>
              </a:tr>
              <a:tr h="454529">
                <a:tc vMerge="1">
                  <a:txBody>
                    <a:bodyPr/>
                    <a:lstStyle/>
                    <a:p>
                      <a:pPr marL="0" marR="0">
                        <a:lnSpc>
                          <a:spcPct val="107000"/>
                        </a:lnSpc>
                        <a:spcBef>
                          <a:spcPts val="285"/>
                        </a:spcBef>
                        <a:spcAft>
                          <a:spcPts val="285"/>
                        </a:spcAft>
                      </a:pPr>
                      <a:endParaRPr lang="en-GB" sz="1200">
                        <a:solidFill>
                          <a:schemeClr val="tx1"/>
                        </a:solidFill>
                        <a:effectLst/>
                        <a:highlight>
                          <a:srgbClr val="FFFF00"/>
                        </a:highlight>
                        <a:latin typeface="Arial Narrow" panose="020B0606020202030204" pitchFamily="34" charset="0"/>
                      </a:endParaRPr>
                    </a:p>
                  </a:txBody>
                  <a:tcPr marL="33203" marR="33203" marT="0" marB="0" anchor="b">
                    <a:noFill/>
                  </a:tcPr>
                </a:tc>
                <a:tc>
                  <a:txBody>
                    <a:bodyPr/>
                    <a:lstStyle/>
                    <a:p>
                      <a:pPr marL="0" marR="0" algn="ctr">
                        <a:lnSpc>
                          <a:spcPct val="107000"/>
                        </a:lnSpc>
                        <a:spcBef>
                          <a:spcPts val="285"/>
                        </a:spcBef>
                        <a:spcAft>
                          <a:spcPts val="285"/>
                        </a:spcAft>
                      </a:pPr>
                      <a:r>
                        <a:rPr lang="en-US" sz="1600" b="1">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Grade 1</a:t>
                      </a:r>
                    </a:p>
                  </a:txBody>
                  <a:tcPr marL="60960" marR="60960" marT="0" marB="0" anchor="ctr">
                    <a:lnL w="381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25AA2"/>
                    </a:solidFill>
                  </a:tcPr>
                </a:tc>
                <a:tc>
                  <a:txBody>
                    <a:bodyPr/>
                    <a:lstStyle/>
                    <a:p>
                      <a:pPr marL="0" marR="0" algn="ctr">
                        <a:lnSpc>
                          <a:spcPct val="107000"/>
                        </a:lnSpc>
                        <a:spcBef>
                          <a:spcPts val="285"/>
                        </a:spcBef>
                        <a:spcAft>
                          <a:spcPts val="285"/>
                        </a:spcAft>
                      </a:pPr>
                      <a:r>
                        <a:rPr lang="en-US" sz="1600" b="1">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Grade 2</a:t>
                      </a:r>
                    </a:p>
                  </a:txBody>
                  <a:tcPr marL="60960" marR="60960" marT="0" marB="0" anchor="ctr">
                    <a:lnL w="381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25AA2"/>
                    </a:solidFill>
                  </a:tcPr>
                </a:tc>
                <a:tc>
                  <a:txBody>
                    <a:bodyPr/>
                    <a:lstStyle/>
                    <a:p>
                      <a:pPr marL="0" marR="0" algn="ctr">
                        <a:lnSpc>
                          <a:spcPct val="107000"/>
                        </a:lnSpc>
                        <a:spcBef>
                          <a:spcPts val="285"/>
                        </a:spcBef>
                        <a:spcAft>
                          <a:spcPts val="285"/>
                        </a:spcAft>
                      </a:pPr>
                      <a:r>
                        <a:rPr lang="en-US" sz="1600" b="1">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Grade ≥3</a:t>
                      </a:r>
                    </a:p>
                  </a:txBody>
                  <a:tcPr marL="60960" marR="60960" marT="0" marB="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25AA2"/>
                    </a:solidFill>
                  </a:tcPr>
                </a:tc>
                <a:tc>
                  <a:txBody>
                    <a:bodyPr/>
                    <a:lstStyle/>
                    <a:p>
                      <a:pPr marL="0" marR="0" algn="ctr">
                        <a:lnSpc>
                          <a:spcPct val="107000"/>
                        </a:lnSpc>
                        <a:spcBef>
                          <a:spcPts val="285"/>
                        </a:spcBef>
                        <a:spcAft>
                          <a:spcPts val="285"/>
                        </a:spcAft>
                      </a:pPr>
                      <a:r>
                        <a:rPr lang="en-US" sz="1600" b="1">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Grade 1</a:t>
                      </a:r>
                    </a:p>
                  </a:txBody>
                  <a:tcPr marL="60960" marR="609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2AC3C"/>
                    </a:solidFill>
                  </a:tcPr>
                </a:tc>
                <a:tc>
                  <a:txBody>
                    <a:bodyPr/>
                    <a:lstStyle/>
                    <a:p>
                      <a:pPr marL="0" marR="0" algn="ctr">
                        <a:lnSpc>
                          <a:spcPct val="107000"/>
                        </a:lnSpc>
                        <a:spcBef>
                          <a:spcPts val="285"/>
                        </a:spcBef>
                        <a:spcAft>
                          <a:spcPts val="285"/>
                        </a:spcAft>
                      </a:pPr>
                      <a:r>
                        <a:rPr lang="en-US" sz="1600" b="1">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Grade 2</a:t>
                      </a:r>
                    </a:p>
                  </a:txBody>
                  <a:tcPr marL="60960" marR="609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2AC3C"/>
                    </a:solidFill>
                  </a:tcPr>
                </a:tc>
                <a:tc>
                  <a:txBody>
                    <a:bodyPr/>
                    <a:lstStyle/>
                    <a:p>
                      <a:pPr marL="0" marR="0" algn="ctr">
                        <a:lnSpc>
                          <a:spcPct val="107000"/>
                        </a:lnSpc>
                        <a:spcBef>
                          <a:spcPts val="285"/>
                        </a:spcBef>
                        <a:spcAft>
                          <a:spcPts val="285"/>
                        </a:spcAft>
                      </a:pPr>
                      <a:r>
                        <a:rPr lang="en-US" sz="1600" b="1">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Grade ≥3</a:t>
                      </a:r>
                    </a:p>
                  </a:txBody>
                  <a:tcPr marL="60960" marR="609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2AC3C"/>
                    </a:solidFill>
                  </a:tcPr>
                </a:tc>
                <a:extLst>
                  <a:ext uri="{0D108BD9-81ED-4DB2-BD59-A6C34878D82A}">
                    <a16:rowId xmlns:a16="http://schemas.microsoft.com/office/drawing/2014/main" val="1162875750"/>
                  </a:ext>
                </a:extLst>
              </a:tr>
              <a:tr h="448973">
                <a:tc>
                  <a:txBody>
                    <a:bodyPr/>
                    <a:lstStyle/>
                    <a:p>
                      <a:pPr marL="0" indent="0"/>
                      <a:r>
                        <a:rPr lang="en-US" sz="1600" b="1">
                          <a:solidFill>
                            <a:srgbClr val="00305D"/>
                          </a:solidFill>
                          <a:latin typeface="Arial Narrow" panose="020B0606020202030204" pitchFamily="34" charset="0"/>
                        </a:rPr>
                        <a:t>Oral mucositis/stomatitis</a:t>
                      </a:r>
                      <a:r>
                        <a:rPr lang="en-US" sz="1600" b="1" baseline="30000">
                          <a:solidFill>
                            <a:srgbClr val="00305D"/>
                          </a:solidFill>
                          <a:latin typeface="Arial Narrow" panose="020B0606020202030204" pitchFamily="34" charset="0"/>
                        </a:rPr>
                        <a:t>†</a:t>
                      </a:r>
                      <a:endParaRPr lang="en-US" sz="1600" b="1" strike="sngStrike">
                        <a:solidFill>
                          <a:srgbClr val="00305D"/>
                        </a:solidFill>
                        <a:latin typeface="Arial Narrow" panose="020B0606020202030204" pitchFamily="34" charset="0"/>
                      </a:endParaRPr>
                    </a:p>
                  </a:txBody>
                  <a:tcPr marL="60960" marR="6096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b"/>
                      <a:r>
                        <a:rPr lang="en-GB" sz="1600" b="0" i="0" u="none" strike="noStrike">
                          <a:solidFill>
                            <a:srgbClr val="00305D"/>
                          </a:solidFill>
                          <a:effectLst/>
                          <a:latin typeface="Arial Narrow" panose="020B0606020202030204" pitchFamily="34" charset="0"/>
                          <a:cs typeface="Calibri" panose="020F0502020204030204" pitchFamily="34" charset="0"/>
                        </a:rPr>
                        <a:t>78 (24)</a:t>
                      </a:r>
                    </a:p>
                  </a:txBody>
                  <a:tcPr marL="60960" marR="60960" marT="0" marB="0" anchor="ctr">
                    <a:lnL w="381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b"/>
                      <a:r>
                        <a:rPr lang="en-GB" sz="1600" b="0" i="0" u="none" strike="noStrike">
                          <a:solidFill>
                            <a:srgbClr val="00305D"/>
                          </a:solidFill>
                          <a:effectLst/>
                          <a:latin typeface="Arial Narrow" panose="020B0606020202030204" pitchFamily="34" charset="0"/>
                          <a:cs typeface="Calibri" panose="020F0502020204030204" pitchFamily="34" charset="0"/>
                        </a:rPr>
                        <a:t>87 (27)</a:t>
                      </a:r>
                    </a:p>
                  </a:txBody>
                  <a:tcPr marL="60960" marR="60960" marT="0" marB="0" anchor="ctr">
                    <a:lnL w="381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a:solidFill>
                            <a:srgbClr val="00305D"/>
                          </a:solidFill>
                          <a:effectLst/>
                          <a:latin typeface="Arial Narrow" panose="020B0606020202030204" pitchFamily="34" charset="0"/>
                          <a:cs typeface="Calibri" panose="020F0502020204030204" pitchFamily="34" charset="0"/>
                        </a:rPr>
                        <a:t>27 (8)</a:t>
                      </a:r>
                    </a:p>
                  </a:txBody>
                  <a:tcPr marL="60960" marR="60960" marT="0" marB="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b"/>
                      <a:r>
                        <a:rPr lang="en-GB" sz="1600" b="0" i="0" u="none" strike="noStrike">
                          <a:solidFill>
                            <a:srgbClr val="00305D"/>
                          </a:solidFill>
                          <a:effectLst/>
                          <a:latin typeface="Arial Narrow" panose="020B0606020202030204" pitchFamily="34" charset="0"/>
                          <a:cs typeface="Calibri" panose="020F0502020204030204" pitchFamily="34" charset="0"/>
                        </a:rPr>
                        <a:t>22 (7)</a:t>
                      </a:r>
                    </a:p>
                  </a:txBody>
                  <a:tcPr marL="60960" marR="609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b"/>
                      <a:r>
                        <a:rPr lang="en-GB" sz="1600" b="0" i="0" u="none" strike="noStrike">
                          <a:solidFill>
                            <a:srgbClr val="00305D"/>
                          </a:solidFill>
                          <a:effectLst/>
                          <a:latin typeface="Arial Narrow" panose="020B0606020202030204" pitchFamily="34" charset="0"/>
                          <a:cs typeface="Calibri" panose="020F0502020204030204" pitchFamily="34" charset="0"/>
                        </a:rPr>
                        <a:t>8 (3)</a:t>
                      </a:r>
                    </a:p>
                  </a:txBody>
                  <a:tcPr marL="60960" marR="609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a:solidFill>
                            <a:srgbClr val="00305D"/>
                          </a:solidFill>
                          <a:effectLst/>
                          <a:latin typeface="Arial Narrow" panose="020B0606020202030204" pitchFamily="34" charset="0"/>
                          <a:cs typeface="Calibri" panose="020F0502020204030204" pitchFamily="34" charset="0"/>
                        </a:rPr>
                        <a:t>0</a:t>
                      </a:r>
                    </a:p>
                  </a:txBody>
                  <a:tcPr marL="60960" marR="609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DBDB"/>
                    </a:solidFill>
                  </a:tcPr>
                </a:tc>
                <a:extLst>
                  <a:ext uri="{0D108BD9-81ED-4DB2-BD59-A6C34878D82A}">
                    <a16:rowId xmlns:a16="http://schemas.microsoft.com/office/drawing/2014/main" val="2769624321"/>
                  </a:ext>
                </a:extLst>
              </a:tr>
              <a:tr h="448973">
                <a:tc>
                  <a:txBody>
                    <a:bodyPr/>
                    <a:lstStyle/>
                    <a:p>
                      <a:pPr marL="457200" indent="-457200"/>
                      <a:r>
                        <a:rPr lang="en-US" sz="1600" b="0">
                          <a:solidFill>
                            <a:srgbClr val="00305D"/>
                          </a:solidFill>
                          <a:latin typeface="Arial Narrow" panose="020B0606020202030204" pitchFamily="34" charset="0"/>
                        </a:rPr>
                        <a:t>     Stomatitis</a:t>
                      </a:r>
                    </a:p>
                  </a:txBody>
                  <a:tcPr marL="60960" marR="6096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b"/>
                      <a:r>
                        <a:rPr lang="en-GB" sz="1600" b="0" i="0" u="none" strike="noStrike">
                          <a:solidFill>
                            <a:srgbClr val="00305D"/>
                          </a:solidFill>
                          <a:effectLst/>
                          <a:latin typeface="Arial Narrow" panose="020B0606020202030204" pitchFamily="34" charset="0"/>
                          <a:cs typeface="Calibri" panose="020F0502020204030204" pitchFamily="34" charset="0"/>
                        </a:rPr>
                        <a:t>72 (23)</a:t>
                      </a:r>
                    </a:p>
                  </a:txBody>
                  <a:tcPr marL="60960" marR="609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BDBDB"/>
                    </a:solidFill>
                  </a:tcPr>
                </a:tc>
                <a:tc>
                  <a:txBody>
                    <a:bodyPr/>
                    <a:lstStyle/>
                    <a:p>
                      <a:pPr algn="ctr" fontAlgn="b"/>
                      <a:r>
                        <a:rPr lang="en-GB" sz="1600" b="0" i="0" u="none" strike="noStrike">
                          <a:solidFill>
                            <a:srgbClr val="00305D"/>
                          </a:solidFill>
                          <a:effectLst/>
                          <a:latin typeface="Arial Narrow" panose="020B0606020202030204" pitchFamily="34" charset="0"/>
                          <a:cs typeface="Calibri" panose="020F0502020204030204" pitchFamily="34" charset="0"/>
                        </a:rPr>
                        <a:t>83 (26)</a:t>
                      </a:r>
                    </a:p>
                  </a:txBody>
                  <a:tcPr marL="60960" marR="609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BDBDB"/>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a:solidFill>
                            <a:srgbClr val="00305D"/>
                          </a:solidFill>
                          <a:effectLst/>
                          <a:latin typeface="Arial Narrow" panose="020B0606020202030204" pitchFamily="34" charset="0"/>
                          <a:cs typeface="Calibri" panose="020F0502020204030204" pitchFamily="34" charset="0"/>
                        </a:rPr>
                        <a:t>27 (8)</a:t>
                      </a:r>
                    </a:p>
                  </a:txBody>
                  <a:tcPr marL="60960" marR="609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BDBDB"/>
                    </a:solidFill>
                  </a:tcPr>
                </a:tc>
                <a:tc>
                  <a:txBody>
                    <a:bodyPr/>
                    <a:lstStyle/>
                    <a:p>
                      <a:pPr algn="ctr" fontAlgn="b"/>
                      <a:r>
                        <a:rPr lang="en-GB" sz="1600" b="0" i="0" u="none" strike="noStrike">
                          <a:solidFill>
                            <a:srgbClr val="00305D"/>
                          </a:solidFill>
                          <a:effectLst/>
                          <a:latin typeface="Arial Narrow" panose="020B0606020202030204" pitchFamily="34" charset="0"/>
                          <a:cs typeface="Calibri" panose="020F0502020204030204" pitchFamily="34" charset="0"/>
                        </a:rPr>
                        <a:t>19 (6)</a:t>
                      </a:r>
                    </a:p>
                  </a:txBody>
                  <a:tcPr marL="60960" marR="609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BDBDB"/>
                    </a:solidFill>
                  </a:tcPr>
                </a:tc>
                <a:tc>
                  <a:txBody>
                    <a:bodyPr/>
                    <a:lstStyle/>
                    <a:p>
                      <a:pPr algn="ctr" fontAlgn="b"/>
                      <a:r>
                        <a:rPr lang="en-GB" sz="1600" b="0" i="0" u="none" strike="noStrike">
                          <a:solidFill>
                            <a:srgbClr val="00305D"/>
                          </a:solidFill>
                          <a:effectLst/>
                          <a:latin typeface="Arial Narrow" panose="020B0606020202030204" pitchFamily="34" charset="0"/>
                          <a:cs typeface="Calibri" panose="020F0502020204030204" pitchFamily="34" charset="0"/>
                        </a:rPr>
                        <a:t>8 (3)</a:t>
                      </a:r>
                    </a:p>
                  </a:txBody>
                  <a:tcPr marL="60960" marR="609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BDBDB"/>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a:solidFill>
                            <a:srgbClr val="00305D"/>
                          </a:solidFill>
                          <a:effectLst/>
                          <a:latin typeface="Arial Narrow" panose="020B0606020202030204" pitchFamily="34" charset="0"/>
                          <a:cs typeface="Calibri" panose="020F0502020204030204" pitchFamily="34" charset="0"/>
                        </a:rPr>
                        <a:t>0</a:t>
                      </a:r>
                    </a:p>
                  </a:txBody>
                  <a:tcPr marL="60960" marR="6096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BDBDB"/>
                    </a:solidFill>
                  </a:tcPr>
                </a:tc>
                <a:extLst>
                  <a:ext uri="{0D108BD9-81ED-4DB2-BD59-A6C34878D82A}">
                    <a16:rowId xmlns:a16="http://schemas.microsoft.com/office/drawing/2014/main" val="3956536287"/>
                  </a:ext>
                </a:extLst>
              </a:tr>
              <a:tr h="44897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solidFill>
                            <a:srgbClr val="00305D"/>
                          </a:solidFill>
                          <a:latin typeface="Arial Narrow" panose="020B0606020202030204" pitchFamily="34" charset="0"/>
                        </a:rPr>
                        <a:t>Ocular surface events</a:t>
                      </a:r>
                      <a:r>
                        <a:rPr lang="en-US" sz="1600" b="1" baseline="30000" dirty="0">
                          <a:solidFill>
                            <a:srgbClr val="00305D"/>
                          </a:solidFill>
                          <a:latin typeface="Arial Narrow" panose="020B0606020202030204" pitchFamily="34" charset="0"/>
                        </a:rPr>
                        <a:t>‡§</a:t>
                      </a:r>
                      <a:endParaRPr lang="en-US" sz="1600" b="1" strike="sngStrike" baseline="30000" dirty="0">
                        <a:solidFill>
                          <a:srgbClr val="00305D"/>
                        </a:solidFill>
                        <a:latin typeface="Arial Narrow" panose="020B0606020202030204" pitchFamily="34" charset="0"/>
                      </a:endParaRP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GB" sz="1600" b="0" i="0" u="none" strike="noStrike">
                          <a:solidFill>
                            <a:srgbClr val="00305D"/>
                          </a:solidFill>
                          <a:effectLst/>
                          <a:latin typeface="Arial Narrow" panose="020B0606020202030204" pitchFamily="34" charset="0"/>
                          <a:cs typeface="Calibri" panose="020F0502020204030204" pitchFamily="34" charset="0"/>
                        </a:rPr>
                        <a:t>76 (24)</a:t>
                      </a: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GB" sz="1600" b="0" i="0" u="none" strike="noStrike">
                          <a:solidFill>
                            <a:srgbClr val="00305D"/>
                          </a:solidFill>
                          <a:effectLst/>
                          <a:latin typeface="Arial Narrow" panose="020B0606020202030204" pitchFamily="34" charset="0"/>
                          <a:cs typeface="Calibri" panose="020F0502020204030204" pitchFamily="34" charset="0"/>
                        </a:rPr>
                        <a:t>50 (16)</a:t>
                      </a: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a:solidFill>
                            <a:srgbClr val="00305D"/>
                          </a:solidFill>
                          <a:effectLst/>
                          <a:latin typeface="Arial Narrow" panose="020B0606020202030204" pitchFamily="34" charset="0"/>
                          <a:cs typeface="Calibri" panose="020F0502020204030204" pitchFamily="34" charset="0"/>
                        </a:rPr>
                        <a:t>23 (7)</a:t>
                      </a: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GB" sz="1600" b="0" i="0" u="none" strike="noStrike">
                          <a:solidFill>
                            <a:srgbClr val="00305D"/>
                          </a:solidFill>
                          <a:effectLst/>
                          <a:latin typeface="Arial Narrow" panose="020B0606020202030204" pitchFamily="34" charset="0"/>
                          <a:cs typeface="Calibri" panose="020F0502020204030204" pitchFamily="34" charset="0"/>
                        </a:rPr>
                        <a:t>9 (3)</a:t>
                      </a: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GB" sz="1600" b="0" i="0" u="none" strike="noStrike">
                          <a:solidFill>
                            <a:srgbClr val="00305D"/>
                          </a:solidFill>
                          <a:effectLst/>
                          <a:latin typeface="Arial Narrow" panose="020B0606020202030204" pitchFamily="34" charset="0"/>
                          <a:cs typeface="Calibri" panose="020F0502020204030204" pitchFamily="34" charset="0"/>
                        </a:rPr>
                        <a:t>5 (2)</a:t>
                      </a: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a:solidFill>
                            <a:srgbClr val="00305D"/>
                          </a:solidFill>
                          <a:effectLst/>
                          <a:latin typeface="Arial Narrow" panose="020B0606020202030204" pitchFamily="34" charset="0"/>
                          <a:cs typeface="Calibri" panose="020F0502020204030204" pitchFamily="34" charset="0"/>
                        </a:rPr>
                        <a:t>1 (&lt;1)</a:t>
                      </a: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0362494"/>
                  </a:ext>
                </a:extLst>
              </a:tr>
              <a:tr h="448973">
                <a:tc>
                  <a:txBody>
                    <a:bodyPr/>
                    <a:lstStyle/>
                    <a:p>
                      <a:pPr marL="457200" indent="-457200"/>
                      <a:r>
                        <a:rPr lang="en-US" sz="1600" b="0" dirty="0">
                          <a:solidFill>
                            <a:srgbClr val="00305D"/>
                          </a:solidFill>
                          <a:latin typeface="Arial Narrow" panose="020B0606020202030204" pitchFamily="34" charset="0"/>
                        </a:rPr>
                        <a:t>     Dry eye</a:t>
                      </a: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GB" sz="1600" b="0" i="0" u="none" strike="noStrike" dirty="0">
                          <a:solidFill>
                            <a:srgbClr val="00305D"/>
                          </a:solidFill>
                          <a:effectLst/>
                          <a:latin typeface="Arial Narrow" panose="020B0606020202030204" pitchFamily="34" charset="0"/>
                          <a:cs typeface="Calibri" panose="020F0502020204030204" pitchFamily="34" charset="0"/>
                        </a:rPr>
                        <a:t>51 (16)</a:t>
                      </a: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GB" sz="1600" b="0" i="0" u="none" strike="noStrike">
                          <a:solidFill>
                            <a:srgbClr val="00305D"/>
                          </a:solidFill>
                          <a:effectLst/>
                          <a:latin typeface="Arial Narrow" panose="020B0606020202030204" pitchFamily="34" charset="0"/>
                          <a:cs typeface="Calibri" panose="020F0502020204030204" pitchFamily="34" charset="0"/>
                        </a:rPr>
                        <a:t>21 (7)</a:t>
                      </a: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a:solidFill>
                            <a:srgbClr val="00305D"/>
                          </a:solidFill>
                          <a:effectLst/>
                          <a:latin typeface="Arial Narrow" panose="020B0606020202030204" pitchFamily="34" charset="0"/>
                          <a:cs typeface="Calibri" panose="020F0502020204030204" pitchFamily="34" charset="0"/>
                        </a:rPr>
                        <a:t>4 (1)</a:t>
                      </a: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GB" sz="1600" b="0" i="0" u="none" strike="noStrike">
                          <a:solidFill>
                            <a:srgbClr val="00305D"/>
                          </a:solidFill>
                          <a:effectLst/>
                          <a:latin typeface="Arial Narrow" panose="020B0606020202030204" pitchFamily="34" charset="0"/>
                          <a:cs typeface="Calibri" panose="020F0502020204030204" pitchFamily="34" charset="0"/>
                        </a:rPr>
                        <a:t>6 (2)</a:t>
                      </a: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GB" sz="1600" b="0" i="0" u="none" strike="noStrike">
                          <a:solidFill>
                            <a:srgbClr val="00305D"/>
                          </a:solidFill>
                          <a:effectLst/>
                          <a:latin typeface="Arial Narrow" panose="020B0606020202030204" pitchFamily="34" charset="0"/>
                          <a:cs typeface="Calibri" panose="020F0502020204030204" pitchFamily="34" charset="0"/>
                        </a:rPr>
                        <a:t>3 (1)</a:t>
                      </a: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a:solidFill>
                            <a:srgbClr val="00305D"/>
                          </a:solidFill>
                          <a:effectLst/>
                          <a:latin typeface="Arial Narrow" panose="020B0606020202030204" pitchFamily="34" charset="0"/>
                          <a:cs typeface="Calibri" panose="020F0502020204030204" pitchFamily="34" charset="0"/>
                        </a:rPr>
                        <a:t>0</a:t>
                      </a: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73336454"/>
                  </a:ext>
                </a:extLst>
              </a:tr>
              <a:tr h="448973">
                <a:tc>
                  <a:txBody>
                    <a:bodyPr/>
                    <a:lstStyle/>
                    <a:p>
                      <a:pPr marL="457200" indent="-457200"/>
                      <a:r>
                        <a:rPr lang="en-US" sz="1600" b="0">
                          <a:solidFill>
                            <a:srgbClr val="00305D"/>
                          </a:solidFill>
                          <a:latin typeface="Arial Narrow" panose="020B0606020202030204" pitchFamily="34" charset="0"/>
                        </a:rPr>
                        <a:t>     Keratitis</a:t>
                      </a: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GB" sz="1600" b="0" i="0" u="none" strike="noStrike">
                          <a:solidFill>
                            <a:srgbClr val="00305D"/>
                          </a:solidFill>
                          <a:effectLst/>
                          <a:latin typeface="Arial Narrow" panose="020B0606020202030204" pitchFamily="34" charset="0"/>
                          <a:cs typeface="Calibri" panose="020F0502020204030204" pitchFamily="34" charset="0"/>
                        </a:rPr>
                        <a:t>21 (7)</a:t>
                      </a: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GB" sz="1600" b="0" i="0" u="none" strike="noStrike">
                          <a:solidFill>
                            <a:srgbClr val="00305D"/>
                          </a:solidFill>
                          <a:effectLst/>
                          <a:latin typeface="Arial Narrow" panose="020B0606020202030204" pitchFamily="34" charset="0"/>
                          <a:cs typeface="Calibri" panose="020F0502020204030204" pitchFamily="34" charset="0"/>
                        </a:rPr>
                        <a:t>14 (4)</a:t>
                      </a: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305D"/>
                          </a:solidFill>
                          <a:effectLst/>
                          <a:latin typeface="Arial Narrow" panose="020B0606020202030204" pitchFamily="34" charset="0"/>
                          <a:cs typeface="Calibri" panose="020F0502020204030204" pitchFamily="34" charset="0"/>
                        </a:rPr>
                        <a:t>7 (2)</a:t>
                      </a: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GB" sz="1600" b="0" i="0" u="none" strike="noStrike" dirty="0">
                          <a:solidFill>
                            <a:srgbClr val="00305D"/>
                          </a:solidFill>
                          <a:effectLst/>
                          <a:latin typeface="Arial Narrow" panose="020B0606020202030204" pitchFamily="34" charset="0"/>
                          <a:cs typeface="Calibri" panose="020F0502020204030204" pitchFamily="34" charset="0"/>
                        </a:rPr>
                        <a:t>1 (&lt;1)</a:t>
                      </a: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GB" sz="1600" b="0" i="0" u="none" strike="noStrike" dirty="0">
                          <a:solidFill>
                            <a:srgbClr val="00305D"/>
                          </a:solidFill>
                          <a:effectLst/>
                          <a:latin typeface="Arial Narrow" panose="020B0606020202030204" pitchFamily="34" charset="0"/>
                          <a:cs typeface="Calibri" panose="020F0502020204030204" pitchFamily="34" charset="0"/>
                        </a:rPr>
                        <a:t>0</a:t>
                      </a: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a:solidFill>
                            <a:srgbClr val="00305D"/>
                          </a:solidFill>
                          <a:effectLst/>
                          <a:latin typeface="Arial Narrow" panose="020B0606020202030204" pitchFamily="34" charset="0"/>
                          <a:cs typeface="Calibri" panose="020F0502020204030204" pitchFamily="34" charset="0"/>
                        </a:rPr>
                        <a:t>0</a:t>
                      </a: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8850500"/>
                  </a:ext>
                </a:extLst>
              </a:tr>
              <a:tr h="448973">
                <a:tc>
                  <a:txBody>
                    <a:bodyPr/>
                    <a:lstStyle/>
                    <a:p>
                      <a:pPr marL="457200" indent="-457200"/>
                      <a:r>
                        <a:rPr lang="en-US" sz="1600" b="0">
                          <a:solidFill>
                            <a:srgbClr val="00305D"/>
                          </a:solidFill>
                          <a:latin typeface="Arial Narrow" panose="020B0606020202030204" pitchFamily="34" charset="0"/>
                        </a:rPr>
                        <a:t>     Conjunctivitis</a:t>
                      </a: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GB" sz="1600" b="0" i="0" u="none" strike="noStrike">
                          <a:solidFill>
                            <a:srgbClr val="00305D"/>
                          </a:solidFill>
                          <a:effectLst/>
                          <a:latin typeface="Arial Narrow" panose="020B0606020202030204" pitchFamily="34" charset="0"/>
                          <a:cs typeface="Calibri" panose="020F0502020204030204" pitchFamily="34" charset="0"/>
                        </a:rPr>
                        <a:t>7 (2)</a:t>
                      </a: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GB" sz="1600" b="0" i="0" u="none" strike="noStrike">
                          <a:solidFill>
                            <a:srgbClr val="00305D"/>
                          </a:solidFill>
                          <a:effectLst/>
                          <a:latin typeface="Arial Narrow" panose="020B0606020202030204" pitchFamily="34" charset="0"/>
                          <a:cs typeface="Calibri" panose="020F0502020204030204" pitchFamily="34" charset="0"/>
                        </a:rPr>
                        <a:t>13 (4)</a:t>
                      </a: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a:solidFill>
                            <a:srgbClr val="00305D"/>
                          </a:solidFill>
                          <a:effectLst/>
                          <a:latin typeface="Arial Narrow" panose="020B0606020202030204" pitchFamily="34" charset="0"/>
                          <a:cs typeface="Calibri" panose="020F0502020204030204" pitchFamily="34" charset="0"/>
                        </a:rPr>
                        <a:t>1 (&lt;1)</a:t>
                      </a: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GB" sz="1600" b="0" i="0" u="none" strike="noStrike">
                          <a:solidFill>
                            <a:srgbClr val="00305D"/>
                          </a:solidFill>
                          <a:effectLst/>
                          <a:latin typeface="Arial Narrow" panose="020B0606020202030204" pitchFamily="34" charset="0"/>
                          <a:cs typeface="Calibri" panose="020F0502020204030204" pitchFamily="34" charset="0"/>
                        </a:rPr>
                        <a:t>0</a:t>
                      </a: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GB" sz="1600" b="0" i="0" u="none" strike="noStrike" dirty="0">
                          <a:solidFill>
                            <a:srgbClr val="00305D"/>
                          </a:solidFill>
                          <a:effectLst/>
                          <a:latin typeface="Arial Narrow" panose="020B0606020202030204" pitchFamily="34" charset="0"/>
                          <a:cs typeface="Calibri" panose="020F0502020204030204" pitchFamily="34" charset="0"/>
                        </a:rPr>
                        <a:t>0</a:t>
                      </a: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305D"/>
                          </a:solidFill>
                          <a:effectLst/>
                          <a:latin typeface="Arial Narrow" panose="020B0606020202030204" pitchFamily="34" charset="0"/>
                          <a:cs typeface="Calibri" panose="020F0502020204030204" pitchFamily="34" charset="0"/>
                        </a:rPr>
                        <a:t>0</a:t>
                      </a: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112680"/>
                  </a:ext>
                </a:extLst>
              </a:tr>
              <a:tr h="6240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a:solidFill>
                            <a:srgbClr val="00305D"/>
                          </a:solidFill>
                          <a:latin typeface="Arial Narrow" panose="020B0606020202030204" pitchFamily="34" charset="0"/>
                        </a:rPr>
                        <a:t>Adjudicated drug-related </a:t>
                      </a:r>
                      <a:br>
                        <a:rPr lang="en-US" sz="1600" b="1">
                          <a:solidFill>
                            <a:srgbClr val="00305D"/>
                          </a:solidFill>
                          <a:latin typeface="Arial Narrow" panose="020B0606020202030204" pitchFamily="34" charset="0"/>
                        </a:rPr>
                      </a:br>
                      <a:r>
                        <a:rPr lang="en-US" sz="1600" b="1">
                          <a:solidFill>
                            <a:srgbClr val="00305D"/>
                          </a:solidFill>
                          <a:latin typeface="Arial Narrow" panose="020B0606020202030204" pitchFamily="34" charset="0"/>
                        </a:rPr>
                        <a:t>ILD/pneumonitis</a:t>
                      </a:r>
                      <a:r>
                        <a:rPr lang="en-GB" sz="1600" b="0" i="0" u="none" strike="noStrike" baseline="30000">
                          <a:solidFill>
                            <a:srgbClr val="00305D"/>
                          </a:solidFill>
                          <a:effectLst/>
                          <a:latin typeface="Arial Narrow" panose="020B0606020202030204" pitchFamily="34" charset="0"/>
                          <a:cs typeface="Calibri" panose="020F0502020204030204" pitchFamily="34" charset="0"/>
                        </a:rPr>
                        <a:t>¶</a:t>
                      </a:r>
                      <a:endParaRPr lang="en-US" sz="1600" b="1" strike="sngStrike" baseline="30000">
                        <a:solidFill>
                          <a:srgbClr val="00305D"/>
                        </a:solidFill>
                        <a:latin typeface="Arial Narrow" panose="020B0606020202030204" pitchFamily="34" charset="0"/>
                      </a:endParaRP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b"/>
                      <a:r>
                        <a:rPr lang="en-GB" sz="1600" b="0" i="0" u="none" strike="noStrike">
                          <a:solidFill>
                            <a:srgbClr val="00305D"/>
                          </a:solidFill>
                          <a:effectLst/>
                          <a:latin typeface="Arial Narrow" panose="020B0606020202030204" pitchFamily="34" charset="0"/>
                          <a:cs typeface="Calibri" panose="020F0502020204030204" pitchFamily="34" charset="0"/>
                        </a:rPr>
                        <a:t>1 (&lt;1)</a:t>
                      </a: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b"/>
                      <a:r>
                        <a:rPr lang="en-GB" sz="1600" b="0" i="0" u="none" strike="noStrike">
                          <a:solidFill>
                            <a:srgbClr val="00305D"/>
                          </a:solidFill>
                          <a:effectLst/>
                          <a:latin typeface="Arial Narrow" panose="020B0606020202030204" pitchFamily="34" charset="0"/>
                          <a:cs typeface="Calibri" panose="020F0502020204030204" pitchFamily="34" charset="0"/>
                        </a:rPr>
                        <a:t>7 (2)</a:t>
                      </a: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a:solidFill>
                            <a:srgbClr val="00305D"/>
                          </a:solidFill>
                          <a:effectLst/>
                          <a:latin typeface="Arial Narrow" panose="020B0606020202030204" pitchFamily="34" charset="0"/>
                          <a:cs typeface="Calibri" panose="020F0502020204030204" pitchFamily="34" charset="0"/>
                        </a:rPr>
                        <a:t>1 (&lt;1)</a:t>
                      </a:r>
                      <a:r>
                        <a:rPr lang="en-GB" sz="1600" b="0" i="0" u="none" strike="noStrike" baseline="30000">
                          <a:solidFill>
                            <a:srgbClr val="00305D"/>
                          </a:solidFill>
                          <a:effectLst/>
                          <a:latin typeface="Arial Narrow" panose="020B0606020202030204" pitchFamily="34" charset="0"/>
                          <a:cs typeface="Calibri" panose="020F0502020204030204" pitchFamily="34" charset="0"/>
                        </a:rPr>
                        <a:t>#</a:t>
                      </a: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a:solidFill>
                            <a:srgbClr val="00305D"/>
                          </a:solidFill>
                          <a:effectLst/>
                          <a:latin typeface="Arial Narrow" panose="020B0606020202030204" pitchFamily="34" charset="0"/>
                          <a:cs typeface="Calibri" panose="020F0502020204030204" pitchFamily="34" charset="0"/>
                        </a:rPr>
                        <a:t>1 (&lt;1)</a:t>
                      </a: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a:solidFill>
                            <a:srgbClr val="00305D"/>
                          </a:solidFill>
                          <a:effectLst/>
                          <a:latin typeface="Arial Narrow" panose="020B0606020202030204" pitchFamily="34" charset="0"/>
                          <a:cs typeface="Calibri" panose="020F0502020204030204" pitchFamily="34" charset="0"/>
                        </a:rPr>
                        <a:t>1 (&lt;1)</a:t>
                      </a: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305D"/>
                          </a:solidFill>
                          <a:effectLst/>
                          <a:latin typeface="Arial Narrow" panose="020B0606020202030204" pitchFamily="34" charset="0"/>
                          <a:cs typeface="Calibri" panose="020F0502020204030204" pitchFamily="34" charset="0"/>
                        </a:rPr>
                        <a:t>0</a:t>
                      </a:r>
                    </a:p>
                  </a:txBody>
                  <a:tcPr marL="60960" marR="6096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DBDB"/>
                    </a:solidFill>
                  </a:tcPr>
                </a:tc>
                <a:extLst>
                  <a:ext uri="{0D108BD9-81ED-4DB2-BD59-A6C34878D82A}">
                    <a16:rowId xmlns:a16="http://schemas.microsoft.com/office/drawing/2014/main" val="3746404162"/>
                  </a:ext>
                </a:extLst>
              </a:tr>
            </a:tbl>
          </a:graphicData>
        </a:graphic>
      </p:graphicFrame>
      <p:sp>
        <p:nvSpPr>
          <p:cNvPr id="7" name="TextBox 6">
            <a:extLst>
              <a:ext uri="{FF2B5EF4-FFF2-40B4-BE49-F238E27FC236}">
                <a16:creationId xmlns:a16="http://schemas.microsoft.com/office/drawing/2014/main" id="{2E66FCCE-CBCF-4807-E3DE-AE946216BEB0}"/>
              </a:ext>
            </a:extLst>
          </p:cNvPr>
          <p:cNvSpPr txBox="1"/>
          <p:nvPr/>
        </p:nvSpPr>
        <p:spPr>
          <a:xfrm>
            <a:off x="9606693" y="6531232"/>
            <a:ext cx="2467728" cy="276999"/>
          </a:xfrm>
          <a:prstGeom prst="rect">
            <a:avLst/>
          </a:prstGeom>
          <a:noFill/>
        </p:spPr>
        <p:txBody>
          <a:bodyPr wrap="none" rtlCol="0">
            <a:spAutoFit/>
          </a:bodyPr>
          <a:lstStyle/>
          <a:p>
            <a:pPr algn="r"/>
            <a:r>
              <a:rPr lang="en-US" sz="1200" dirty="0"/>
              <a:t>Dent R. ESMO 2025. Abstract LBA21.</a:t>
            </a:r>
          </a:p>
        </p:txBody>
      </p:sp>
      <p:sp>
        <p:nvSpPr>
          <p:cNvPr id="8" name="Rectangle 7">
            <a:extLst>
              <a:ext uri="{FF2B5EF4-FFF2-40B4-BE49-F238E27FC236}">
                <a16:creationId xmlns:a16="http://schemas.microsoft.com/office/drawing/2014/main" id="{48EE2AA0-4437-7009-9AEF-AA5047ED1E7F}"/>
              </a:ext>
            </a:extLst>
          </p:cNvPr>
          <p:cNvSpPr/>
          <p:nvPr/>
        </p:nvSpPr>
        <p:spPr>
          <a:xfrm>
            <a:off x="3820510" y="-53354"/>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0" name="Rectangle 9">
            <a:extLst>
              <a:ext uri="{FF2B5EF4-FFF2-40B4-BE49-F238E27FC236}">
                <a16:creationId xmlns:a16="http://schemas.microsoft.com/office/drawing/2014/main" id="{5CB98131-0C40-F880-F391-27A98EC0DB00}"/>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3" name="Rectangle 12">
            <a:extLst>
              <a:ext uri="{FF2B5EF4-FFF2-40B4-BE49-F238E27FC236}">
                <a16:creationId xmlns:a16="http://schemas.microsoft.com/office/drawing/2014/main" id="{9069FCE2-0371-3F65-3203-B4F56FB27A3D}"/>
              </a:ext>
            </a:extLst>
          </p:cNvPr>
          <p:cNvSpPr/>
          <p:nvPr/>
        </p:nvSpPr>
        <p:spPr>
          <a:xfrm>
            <a:off x="207734" y="6342994"/>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5803664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C079C-7277-A126-DA58-A4E2F4C82BAA}"/>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18552B44-0FA3-6B77-E1C0-3D73F6741B5E}"/>
              </a:ext>
            </a:extLst>
          </p:cNvPr>
          <p:cNvSpPr txBox="1"/>
          <p:nvPr/>
        </p:nvSpPr>
        <p:spPr>
          <a:xfrm>
            <a:off x="3583489" y="1738599"/>
            <a:ext cx="9144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ln>
                <a:solidFill>
                  <a:prstClr val="black"/>
                </a:solidFill>
                <a:effectLst/>
                <a:uLnTx/>
                <a:uFillTx/>
                <a:latin typeface="Calibri" panose="020F0502020204030204"/>
                <a:ea typeface="+mn-ea"/>
                <a:cs typeface="+mn-cs"/>
              </a:rPr>
              <a:t>ER/PR &lt;1%</a:t>
            </a:r>
          </a:p>
        </p:txBody>
      </p:sp>
      <p:sp>
        <p:nvSpPr>
          <p:cNvPr id="4" name="Rectangle 3">
            <a:extLst>
              <a:ext uri="{FF2B5EF4-FFF2-40B4-BE49-F238E27FC236}">
                <a16:creationId xmlns:a16="http://schemas.microsoft.com/office/drawing/2014/main" id="{636C7ECB-7591-5C4D-95D4-1D05A68D23BB}"/>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0" name="Title 1">
            <a:extLst>
              <a:ext uri="{FF2B5EF4-FFF2-40B4-BE49-F238E27FC236}">
                <a16:creationId xmlns:a16="http://schemas.microsoft.com/office/drawing/2014/main" id="{530D5786-17EA-4E3B-819A-9C1B5DB9CE9D}"/>
              </a:ext>
            </a:extLst>
          </p:cNvPr>
          <p:cNvSpPr txBox="1">
            <a:spLocks/>
          </p:cNvSpPr>
          <p:nvPr/>
        </p:nvSpPr>
        <p:spPr>
          <a:xfrm>
            <a:off x="577524" y="288787"/>
            <a:ext cx="11257606"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3352"/>
                </a:solidFill>
                <a:latin typeface="Arial" panose="020B0604020202020204" pitchFamily="34" charset="0"/>
                <a:cs typeface="Arial" panose="020B0604020202020204" pitchFamily="34" charset="0"/>
              </a:rPr>
              <a:t>TROPION-Breast02: Conclusions</a:t>
            </a:r>
          </a:p>
        </p:txBody>
      </p:sp>
      <p:sp>
        <p:nvSpPr>
          <p:cNvPr id="18" name="Rectangle 17">
            <a:extLst>
              <a:ext uri="{FF2B5EF4-FFF2-40B4-BE49-F238E27FC236}">
                <a16:creationId xmlns:a16="http://schemas.microsoft.com/office/drawing/2014/main" id="{8A300653-43D7-5FEB-0355-D6F697F52572}"/>
              </a:ext>
            </a:extLst>
          </p:cNvPr>
          <p:cNvSpPr/>
          <p:nvPr/>
        </p:nvSpPr>
        <p:spPr>
          <a:xfrm>
            <a:off x="3820510" y="-42594"/>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3" name="Picture 2">
            <a:extLst>
              <a:ext uri="{FF2B5EF4-FFF2-40B4-BE49-F238E27FC236}">
                <a16:creationId xmlns:a16="http://schemas.microsoft.com/office/drawing/2014/main" id="{67CA904E-6792-78DD-0172-3D998BA14CED}"/>
              </a:ext>
            </a:extLst>
          </p:cNvPr>
          <p:cNvPicPr>
            <a:picLocks noChangeAspect="1"/>
          </p:cNvPicPr>
          <p:nvPr/>
        </p:nvPicPr>
        <p:blipFill>
          <a:blip r:embed="rId3"/>
          <a:srcRect t="12684"/>
          <a:stretch>
            <a:fillRect/>
          </a:stretch>
        </p:blipFill>
        <p:spPr>
          <a:xfrm>
            <a:off x="754151" y="1447800"/>
            <a:ext cx="10904351" cy="4819645"/>
          </a:xfrm>
          <a:prstGeom prst="rect">
            <a:avLst/>
          </a:prstGeom>
        </p:spPr>
      </p:pic>
      <p:sp>
        <p:nvSpPr>
          <p:cNvPr id="2" name="TextBox 1">
            <a:extLst>
              <a:ext uri="{FF2B5EF4-FFF2-40B4-BE49-F238E27FC236}">
                <a16:creationId xmlns:a16="http://schemas.microsoft.com/office/drawing/2014/main" id="{5A023F88-E036-AB22-E807-1748386A73F0}"/>
              </a:ext>
            </a:extLst>
          </p:cNvPr>
          <p:cNvSpPr txBox="1"/>
          <p:nvPr/>
        </p:nvSpPr>
        <p:spPr>
          <a:xfrm>
            <a:off x="9606693" y="6531232"/>
            <a:ext cx="2467728" cy="276999"/>
          </a:xfrm>
          <a:prstGeom prst="rect">
            <a:avLst/>
          </a:prstGeom>
          <a:noFill/>
        </p:spPr>
        <p:txBody>
          <a:bodyPr wrap="none" rtlCol="0">
            <a:spAutoFit/>
          </a:bodyPr>
          <a:lstStyle/>
          <a:p>
            <a:pPr algn="r"/>
            <a:r>
              <a:rPr lang="en-US" sz="1200" dirty="0"/>
              <a:t>Dent R. ESMO 2025. Abstract LBA21.</a:t>
            </a:r>
          </a:p>
        </p:txBody>
      </p:sp>
    </p:spTree>
    <p:extLst>
      <p:ext uri="{BB962C8B-B14F-4D97-AF65-F5344CB8AC3E}">
        <p14:creationId xmlns:p14="http://schemas.microsoft.com/office/powerpoint/2010/main" val="22298225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BC5E0-B12B-67C2-3731-183FC21CC609}"/>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6C8DCFCF-2FD7-8290-97E1-9C86F9B7350F}"/>
              </a:ext>
            </a:extLst>
          </p:cNvPr>
          <p:cNvSpPr txBox="1"/>
          <p:nvPr/>
        </p:nvSpPr>
        <p:spPr>
          <a:xfrm>
            <a:off x="3583489" y="1738599"/>
            <a:ext cx="9144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solidFill>
                    <a:prstClr val="white"/>
                  </a:solidFill>
                </a:ln>
                <a:solidFill>
                  <a:prstClr val="black"/>
                </a:solidFill>
                <a:effectLst/>
                <a:uLnTx/>
                <a:uFillTx/>
                <a:latin typeface="Calibri" panose="020F0502020204030204"/>
                <a:ea typeface="+mn-ea"/>
                <a:cs typeface="+mn-cs"/>
              </a:rPr>
              <a:t>ER/PR &lt;1%</a:t>
            </a:r>
          </a:p>
        </p:txBody>
      </p:sp>
      <p:sp>
        <p:nvSpPr>
          <p:cNvPr id="4" name="Rectangle 3">
            <a:extLst>
              <a:ext uri="{FF2B5EF4-FFF2-40B4-BE49-F238E27FC236}">
                <a16:creationId xmlns:a16="http://schemas.microsoft.com/office/drawing/2014/main" id="{6AC8221B-1C31-0738-1B60-98D18BC60BB1}"/>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8" name="Rectangle 17">
            <a:extLst>
              <a:ext uri="{FF2B5EF4-FFF2-40B4-BE49-F238E27FC236}">
                <a16:creationId xmlns:a16="http://schemas.microsoft.com/office/drawing/2014/main" id="{101A7956-5D15-EF1D-FA31-52FD0CD71C4B}"/>
              </a:ext>
            </a:extLst>
          </p:cNvPr>
          <p:cNvSpPr/>
          <p:nvPr/>
        </p:nvSpPr>
        <p:spPr>
          <a:xfrm>
            <a:off x="3820510" y="-10321"/>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9" name="TextBox 18">
            <a:extLst>
              <a:ext uri="{FF2B5EF4-FFF2-40B4-BE49-F238E27FC236}">
                <a16:creationId xmlns:a16="http://schemas.microsoft.com/office/drawing/2014/main" id="{390F9241-4F86-16EC-A458-6073D0F73ECE}"/>
              </a:ext>
            </a:extLst>
          </p:cNvPr>
          <p:cNvSpPr txBox="1"/>
          <p:nvPr/>
        </p:nvSpPr>
        <p:spPr>
          <a:xfrm>
            <a:off x="10004624" y="6531232"/>
            <a:ext cx="2069797" cy="276999"/>
          </a:xfrm>
          <a:prstGeom prst="rect">
            <a:avLst/>
          </a:prstGeom>
          <a:noFill/>
        </p:spPr>
        <p:txBody>
          <a:bodyPr wrap="none" rtlCol="0">
            <a:spAutoFit/>
          </a:bodyPr>
          <a:lstStyle/>
          <a:p>
            <a:pPr algn="r"/>
            <a:r>
              <a:rPr lang="en-US" sz="1200" dirty="0"/>
              <a:t>Garrido-Castro A. ESMO 2025.</a:t>
            </a:r>
          </a:p>
        </p:txBody>
      </p:sp>
      <p:pic>
        <p:nvPicPr>
          <p:cNvPr id="2" name="Content Placeholder 5" descr="A diagram of a patient's choice&#10;&#10;AI-generated content may be incorrect.">
            <a:extLst>
              <a:ext uri="{FF2B5EF4-FFF2-40B4-BE49-F238E27FC236}">
                <a16:creationId xmlns:a16="http://schemas.microsoft.com/office/drawing/2014/main" id="{544272A4-EF2D-68CE-7DAD-5DC16DD6A5DC}"/>
              </a:ext>
            </a:extLst>
          </p:cNvPr>
          <p:cNvPicPr>
            <a:picLocks noGrp="1" noChangeAspect="1"/>
          </p:cNvPicPr>
          <p:nvPr>
            <p:ph idx="1"/>
          </p:nvPr>
        </p:nvPicPr>
        <p:blipFill>
          <a:blip r:embed="rId3"/>
          <a:srcRect t="15081" b="9043"/>
          <a:stretch>
            <a:fillRect/>
          </a:stretch>
        </p:blipFill>
        <p:spPr>
          <a:xfrm>
            <a:off x="723728" y="1136650"/>
            <a:ext cx="11076360" cy="4584700"/>
          </a:xfrm>
        </p:spPr>
      </p:pic>
      <p:sp>
        <p:nvSpPr>
          <p:cNvPr id="5" name="TextBox 4">
            <a:extLst>
              <a:ext uri="{FF2B5EF4-FFF2-40B4-BE49-F238E27FC236}">
                <a16:creationId xmlns:a16="http://schemas.microsoft.com/office/drawing/2014/main" id="{A7E58B2A-A3B5-F743-2663-09869EB1F8D0}"/>
              </a:ext>
            </a:extLst>
          </p:cNvPr>
          <p:cNvSpPr txBox="1"/>
          <p:nvPr/>
        </p:nvSpPr>
        <p:spPr>
          <a:xfrm>
            <a:off x="7073900" y="5842000"/>
            <a:ext cx="3175000" cy="369332"/>
          </a:xfrm>
          <a:prstGeom prst="rect">
            <a:avLst/>
          </a:prstGeom>
          <a:noFill/>
          <a:ln w="19050">
            <a:solidFill>
              <a:schemeClr val="accent2"/>
            </a:solidFill>
          </a:ln>
        </p:spPr>
        <p:txBody>
          <a:bodyPr wrap="square" rtlCol="0">
            <a:spAutoFit/>
          </a:bodyPr>
          <a:lstStyle/>
          <a:p>
            <a:r>
              <a:rPr lang="en-US" dirty="0"/>
              <a:t>Recurrent 0-6 months: 15%</a:t>
            </a:r>
          </a:p>
        </p:txBody>
      </p:sp>
    </p:spTree>
    <p:extLst>
      <p:ext uri="{BB962C8B-B14F-4D97-AF65-F5344CB8AC3E}">
        <p14:creationId xmlns:p14="http://schemas.microsoft.com/office/powerpoint/2010/main" val="6305779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0E1D8-BDC2-95CD-5A0F-6752B3262B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72D5BD-7126-463E-CD7F-3BD470AF2B47}"/>
              </a:ext>
            </a:extLst>
          </p:cNvPr>
          <p:cNvSpPr>
            <a:spLocks noGrp="1"/>
          </p:cNvSpPr>
          <p:nvPr>
            <p:ph type="sldNum" sz="quarter" idx="12"/>
          </p:nvPr>
        </p:nvSpPr>
        <p:spPr/>
        <p:txBody>
          <a:bodyPr/>
          <a:lstStyle/>
          <a:p>
            <a:fld id="{9CF06D28-0BE3-284D-A172-81E312E501C2}" type="slidenum">
              <a:rPr lang="en-US" smtClean="0"/>
              <a:t>54</a:t>
            </a:fld>
            <a:endParaRPr lang="en-US"/>
          </a:p>
        </p:txBody>
      </p:sp>
      <p:sp>
        <p:nvSpPr>
          <p:cNvPr id="7" name="Rectangle 6">
            <a:extLst>
              <a:ext uri="{FF2B5EF4-FFF2-40B4-BE49-F238E27FC236}">
                <a16:creationId xmlns:a16="http://schemas.microsoft.com/office/drawing/2014/main" id="{97D32F31-3C8F-1ED9-01B8-38AB689692F0}"/>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Rectangle 7">
            <a:extLst>
              <a:ext uri="{FF2B5EF4-FFF2-40B4-BE49-F238E27FC236}">
                <a16:creationId xmlns:a16="http://schemas.microsoft.com/office/drawing/2014/main" id="{9635BF94-19D3-F44C-7024-250552B4E402}"/>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10" name="Content Placeholder 9" descr="A screenshot of a graph&#10;&#10;AI-generated content may be incorrect.">
            <a:extLst>
              <a:ext uri="{FF2B5EF4-FFF2-40B4-BE49-F238E27FC236}">
                <a16:creationId xmlns:a16="http://schemas.microsoft.com/office/drawing/2014/main" id="{A8053659-9177-3B98-7FD5-D781F1DFFD7F}"/>
              </a:ext>
            </a:extLst>
          </p:cNvPr>
          <p:cNvPicPr>
            <a:picLocks noGrp="1" noChangeAspect="1"/>
          </p:cNvPicPr>
          <p:nvPr>
            <p:ph idx="1"/>
          </p:nvPr>
        </p:nvPicPr>
        <p:blipFill>
          <a:blip r:embed="rId3"/>
          <a:srcRect b="7936"/>
          <a:stretch>
            <a:fillRect/>
          </a:stretch>
        </p:blipFill>
        <p:spPr>
          <a:xfrm>
            <a:off x="191139" y="423023"/>
            <a:ext cx="11662866" cy="5850777"/>
          </a:xfrm>
        </p:spPr>
      </p:pic>
      <p:sp>
        <p:nvSpPr>
          <p:cNvPr id="4" name="TextBox 3">
            <a:extLst>
              <a:ext uri="{FF2B5EF4-FFF2-40B4-BE49-F238E27FC236}">
                <a16:creationId xmlns:a16="http://schemas.microsoft.com/office/drawing/2014/main" id="{2AFBD361-348C-4ECB-97DD-08C3423FB5DD}"/>
              </a:ext>
            </a:extLst>
          </p:cNvPr>
          <p:cNvSpPr txBox="1"/>
          <p:nvPr/>
        </p:nvSpPr>
        <p:spPr>
          <a:xfrm>
            <a:off x="10004624" y="6531232"/>
            <a:ext cx="2069797" cy="276999"/>
          </a:xfrm>
          <a:prstGeom prst="rect">
            <a:avLst/>
          </a:prstGeom>
          <a:noFill/>
        </p:spPr>
        <p:txBody>
          <a:bodyPr wrap="none" rtlCol="0">
            <a:spAutoFit/>
          </a:bodyPr>
          <a:lstStyle/>
          <a:p>
            <a:pPr algn="r"/>
            <a:r>
              <a:rPr lang="en-US" sz="1200" dirty="0"/>
              <a:t>Garrido-Castro A. ESMO 2025.</a:t>
            </a:r>
          </a:p>
        </p:txBody>
      </p:sp>
    </p:spTree>
    <p:extLst>
      <p:ext uri="{BB962C8B-B14F-4D97-AF65-F5344CB8AC3E}">
        <p14:creationId xmlns:p14="http://schemas.microsoft.com/office/powerpoint/2010/main" val="26731011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571C0-3DC0-B26E-DC63-352E95227D3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B7C4C3-D904-EBC9-C51D-6B45A83CFFB9}"/>
              </a:ext>
            </a:extLst>
          </p:cNvPr>
          <p:cNvSpPr>
            <a:spLocks noGrp="1"/>
          </p:cNvSpPr>
          <p:nvPr>
            <p:ph type="sldNum" sz="quarter" idx="12"/>
          </p:nvPr>
        </p:nvSpPr>
        <p:spPr/>
        <p:txBody>
          <a:bodyPr/>
          <a:lstStyle/>
          <a:p>
            <a:fld id="{9CF06D28-0BE3-284D-A172-81E312E501C2}" type="slidenum">
              <a:rPr lang="en-US" smtClean="0"/>
              <a:t>55</a:t>
            </a:fld>
            <a:endParaRPr lang="en-US"/>
          </a:p>
        </p:txBody>
      </p:sp>
      <p:sp>
        <p:nvSpPr>
          <p:cNvPr id="7" name="Rectangle 6">
            <a:extLst>
              <a:ext uri="{FF2B5EF4-FFF2-40B4-BE49-F238E27FC236}">
                <a16:creationId xmlns:a16="http://schemas.microsoft.com/office/drawing/2014/main" id="{F5C9F132-2B7E-09CF-EEEE-2A8FA0E6E6D7}"/>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Rectangle 7">
            <a:extLst>
              <a:ext uri="{FF2B5EF4-FFF2-40B4-BE49-F238E27FC236}">
                <a16:creationId xmlns:a16="http://schemas.microsoft.com/office/drawing/2014/main" id="{03D23549-4FF1-D7C9-1B85-166875E342A6}"/>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4" name="TextBox 3">
            <a:extLst>
              <a:ext uri="{FF2B5EF4-FFF2-40B4-BE49-F238E27FC236}">
                <a16:creationId xmlns:a16="http://schemas.microsoft.com/office/drawing/2014/main" id="{9A3B2B5B-43CE-B1EB-5768-1A72F8160DF0}"/>
              </a:ext>
            </a:extLst>
          </p:cNvPr>
          <p:cNvSpPr txBox="1"/>
          <p:nvPr/>
        </p:nvSpPr>
        <p:spPr>
          <a:xfrm>
            <a:off x="10004624" y="6531232"/>
            <a:ext cx="2069797" cy="276999"/>
          </a:xfrm>
          <a:prstGeom prst="rect">
            <a:avLst/>
          </a:prstGeom>
          <a:noFill/>
        </p:spPr>
        <p:txBody>
          <a:bodyPr wrap="none" rtlCol="0">
            <a:spAutoFit/>
          </a:bodyPr>
          <a:lstStyle/>
          <a:p>
            <a:pPr algn="r"/>
            <a:r>
              <a:rPr lang="en-US" sz="1200" dirty="0"/>
              <a:t>Garrido-Castro A. ESMO 2025.</a:t>
            </a:r>
          </a:p>
        </p:txBody>
      </p:sp>
      <p:pic>
        <p:nvPicPr>
          <p:cNvPr id="6" name="Content Placeholder 4" descr="A screenshot of a medical chart&#10;&#10;AI-generated content may be incorrect.">
            <a:extLst>
              <a:ext uri="{FF2B5EF4-FFF2-40B4-BE49-F238E27FC236}">
                <a16:creationId xmlns:a16="http://schemas.microsoft.com/office/drawing/2014/main" id="{4EA968A5-4B59-4287-F944-2584D8CFB69F}"/>
              </a:ext>
            </a:extLst>
          </p:cNvPr>
          <p:cNvPicPr>
            <a:picLocks noChangeAspect="1"/>
          </p:cNvPicPr>
          <p:nvPr/>
        </p:nvPicPr>
        <p:blipFill>
          <a:blip r:embed="rId3"/>
          <a:srcRect l="2781" r="4711" b="21076"/>
          <a:stretch>
            <a:fillRect/>
          </a:stretch>
        </p:blipFill>
        <p:spPr>
          <a:xfrm>
            <a:off x="469900" y="667750"/>
            <a:ext cx="11472197" cy="5364750"/>
          </a:xfrm>
          <a:prstGeom prst="rect">
            <a:avLst/>
          </a:prstGeom>
        </p:spPr>
      </p:pic>
    </p:spTree>
    <p:extLst>
      <p:ext uri="{BB962C8B-B14F-4D97-AF65-F5344CB8AC3E}">
        <p14:creationId xmlns:p14="http://schemas.microsoft.com/office/powerpoint/2010/main" val="40780275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CD50A-827D-4ADB-E32A-57E1D31530C8}"/>
            </a:ext>
          </a:extLst>
        </p:cNvPr>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9FA58989-7E4B-B5F1-C703-A64B5C0A5EEF}"/>
              </a:ext>
            </a:extLst>
          </p:cNvPr>
          <p:cNvCxnSpPr/>
          <p:nvPr/>
        </p:nvCxnSpPr>
        <p:spPr>
          <a:xfrm>
            <a:off x="3206519" y="2656625"/>
            <a:ext cx="0" cy="264533"/>
          </a:xfrm>
          <a:prstGeom prst="straightConnector1">
            <a:avLst/>
          </a:prstGeom>
          <a:ln w="41275" cap="rnd">
            <a:solidFill>
              <a:srgbClr val="FFA3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6EDB6B3-D2F1-5A1D-13C6-03CA941EE673}"/>
              </a:ext>
            </a:extLst>
          </p:cNvPr>
          <p:cNvCxnSpPr/>
          <p:nvPr/>
        </p:nvCxnSpPr>
        <p:spPr>
          <a:xfrm>
            <a:off x="8390428" y="2656625"/>
            <a:ext cx="0" cy="264533"/>
          </a:xfrm>
          <a:prstGeom prst="straightConnector1">
            <a:avLst/>
          </a:prstGeom>
          <a:ln w="41275" cap="rnd">
            <a:solidFill>
              <a:srgbClr val="FFA3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721A36D-5F52-75DF-84E0-A1594A70FB24}"/>
              </a:ext>
            </a:extLst>
          </p:cNvPr>
          <p:cNvSpPr/>
          <p:nvPr/>
        </p:nvSpPr>
        <p:spPr>
          <a:xfrm>
            <a:off x="5765365" y="1317537"/>
            <a:ext cx="5048927" cy="1268397"/>
          </a:xfrm>
          <a:prstGeom prst="rect">
            <a:avLst/>
          </a:prstGeom>
          <a:solidFill>
            <a:srgbClr val="CEEAF4">
              <a:alpha val="570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PD-L1-negative</a:t>
            </a:r>
          </a:p>
        </p:txBody>
      </p:sp>
      <p:sp>
        <p:nvSpPr>
          <p:cNvPr id="20" name="Rectangle 19">
            <a:extLst>
              <a:ext uri="{FF2B5EF4-FFF2-40B4-BE49-F238E27FC236}">
                <a16:creationId xmlns:a16="http://schemas.microsoft.com/office/drawing/2014/main" id="{C72D1A86-EB07-9308-C0C2-86114D8AB720}"/>
              </a:ext>
            </a:extLst>
          </p:cNvPr>
          <p:cNvSpPr/>
          <p:nvPr/>
        </p:nvSpPr>
        <p:spPr>
          <a:xfrm>
            <a:off x="5925703" y="1941705"/>
            <a:ext cx="2558540" cy="610588"/>
          </a:xfrm>
          <a:prstGeom prst="rect">
            <a:avLst/>
          </a:prstGeom>
          <a:solidFill>
            <a:srgbClr val="003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Chemotherapy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(e.g., </a:t>
            </a:r>
            <a:r>
              <a:rPr kumimoji="0" lang="en-US" sz="14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taxane</a:t>
            </a:r>
            <a:r>
              <a:rPr kumimoji="0" 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platinum)</a:t>
            </a:r>
            <a:endParaRPr kumimoji="0" lang="en-US" sz="1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27EF3220-9505-B344-0BD4-481FB08BA2A7}"/>
              </a:ext>
            </a:extLst>
          </p:cNvPr>
          <p:cNvSpPr/>
          <p:nvPr/>
        </p:nvSpPr>
        <p:spPr>
          <a:xfrm>
            <a:off x="8725542" y="1929005"/>
            <a:ext cx="2394299" cy="612648"/>
          </a:xfrm>
          <a:prstGeom prst="rect">
            <a:avLst/>
          </a:prstGeom>
          <a:solidFill>
            <a:srgbClr val="003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Olaparib or </a:t>
            </a:r>
            <a:r>
              <a:rPr kumimoji="0" lang="en-US" sz="1800" b="1"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talazoparib</a:t>
            </a:r>
            <a:r>
              <a:rPr kumimoji="0" lang="en-US" sz="1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(if </a:t>
            </a:r>
            <a:r>
              <a:rPr kumimoji="0" lang="en-US" sz="14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BRCAm</a:t>
            </a:r>
            <a:r>
              <a:rPr kumimoji="0" 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86B6E6C8-03FF-B265-1137-F83FFC024356}"/>
              </a:ext>
            </a:extLst>
          </p:cNvPr>
          <p:cNvSpPr/>
          <p:nvPr/>
        </p:nvSpPr>
        <p:spPr>
          <a:xfrm>
            <a:off x="1377717" y="1317537"/>
            <a:ext cx="4266547" cy="1268397"/>
          </a:xfrm>
          <a:prstGeom prst="rect">
            <a:avLst/>
          </a:prstGeom>
          <a:solidFill>
            <a:srgbClr val="CEEAF4">
              <a:alpha val="570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PD-L1-positive</a:t>
            </a:r>
          </a:p>
        </p:txBody>
      </p:sp>
      <p:sp>
        <p:nvSpPr>
          <p:cNvPr id="28" name="Rectangle 27">
            <a:extLst>
              <a:ext uri="{FF2B5EF4-FFF2-40B4-BE49-F238E27FC236}">
                <a16:creationId xmlns:a16="http://schemas.microsoft.com/office/drawing/2014/main" id="{F6B87412-DEA2-226C-77B5-57184D892FED}"/>
              </a:ext>
            </a:extLst>
          </p:cNvPr>
          <p:cNvSpPr/>
          <p:nvPr/>
        </p:nvSpPr>
        <p:spPr>
          <a:xfrm>
            <a:off x="1561621" y="1865505"/>
            <a:ext cx="3905993" cy="610588"/>
          </a:xfrm>
          <a:prstGeom prst="rect">
            <a:avLst/>
          </a:prstGeom>
          <a:solidFill>
            <a:srgbClr val="003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Chemotherapy + pembrolizumab</a:t>
            </a:r>
          </a:p>
        </p:txBody>
      </p:sp>
      <p:sp>
        <p:nvSpPr>
          <p:cNvPr id="30" name="TextBox 29">
            <a:extLst>
              <a:ext uri="{FF2B5EF4-FFF2-40B4-BE49-F238E27FC236}">
                <a16:creationId xmlns:a16="http://schemas.microsoft.com/office/drawing/2014/main" id="{A30D7CD5-9CA8-126D-81A7-4E4617C009FA}"/>
              </a:ext>
            </a:extLst>
          </p:cNvPr>
          <p:cNvSpPr txBox="1"/>
          <p:nvPr/>
        </p:nvSpPr>
        <p:spPr>
          <a:xfrm>
            <a:off x="789094" y="1824094"/>
            <a:ext cx="4844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1L</a:t>
            </a:r>
          </a:p>
        </p:txBody>
      </p:sp>
      <p:sp>
        <p:nvSpPr>
          <p:cNvPr id="34" name="TextBox 33">
            <a:extLst>
              <a:ext uri="{FF2B5EF4-FFF2-40B4-BE49-F238E27FC236}">
                <a16:creationId xmlns:a16="http://schemas.microsoft.com/office/drawing/2014/main" id="{1A647323-5AC2-8D83-7555-BEEC391F4E35}"/>
              </a:ext>
            </a:extLst>
          </p:cNvPr>
          <p:cNvSpPr txBox="1"/>
          <p:nvPr/>
        </p:nvSpPr>
        <p:spPr>
          <a:xfrm>
            <a:off x="1372073" y="6049636"/>
            <a:ext cx="971149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cs typeface="Arial" panose="020B0604020202020204" pitchFamily="34" charset="0"/>
              </a:rPr>
              <a:t>*TMB-H: Pembrolizumab; MSI-H: Pembrolizumab, </a:t>
            </a:r>
            <a:r>
              <a:rPr kumimoji="0" lang="en-US" sz="11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cs typeface="Arial" panose="020B0604020202020204" pitchFamily="34" charset="0"/>
              </a:rPr>
              <a:t>Dostarlimab</a:t>
            </a:r>
            <a:r>
              <a:rPr kumimoji="0" lang="en-US" sz="11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cs typeface="Arial" panose="020B0604020202020204" pitchFamily="34" charset="0"/>
              </a:rPr>
              <a:t>; </a:t>
            </a:r>
            <a:r>
              <a:rPr kumimoji="0" lang="en-US" sz="11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cs typeface="Arial" panose="020B0604020202020204" pitchFamily="34" charset="0"/>
              </a:rPr>
              <a:t>NTRK</a:t>
            </a:r>
            <a:r>
              <a:rPr kumimoji="0" lang="en-US" sz="11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cs typeface="Arial" panose="020B0604020202020204" pitchFamily="34" charset="0"/>
              </a:rPr>
              <a:t> fusion: Larotrectinib, </a:t>
            </a:r>
            <a:r>
              <a:rPr kumimoji="0" lang="en-US" sz="11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cs typeface="Arial" panose="020B0604020202020204" pitchFamily="34" charset="0"/>
              </a:rPr>
              <a:t>Entrectinib</a:t>
            </a:r>
            <a:r>
              <a:rPr kumimoji="0" lang="en-US" sz="11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cs typeface="Arial" panose="020B0604020202020204" pitchFamily="34" charset="0"/>
              </a:rPr>
              <a:t>, </a:t>
            </a:r>
            <a:r>
              <a:rPr kumimoji="0" lang="en-US" sz="11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cs typeface="Arial" panose="020B0604020202020204" pitchFamily="34" charset="0"/>
              </a:rPr>
              <a:t>Repotrectinib</a:t>
            </a:r>
            <a:r>
              <a:rPr kumimoji="0" lang="en-US" sz="11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cs typeface="Arial" panose="020B0604020202020204" pitchFamily="34" charset="0"/>
              </a:rPr>
              <a:t>; </a:t>
            </a:r>
            <a:r>
              <a:rPr kumimoji="0" lang="en-US" sz="11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cs typeface="Arial" panose="020B0604020202020204" pitchFamily="34" charset="0"/>
              </a:rPr>
              <a:t>RET</a:t>
            </a:r>
            <a:r>
              <a:rPr kumimoji="0" lang="en-US" sz="11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cs typeface="Arial" panose="020B0604020202020204" pitchFamily="34" charset="0"/>
              </a:rPr>
              <a:t> fusion: </a:t>
            </a:r>
            <a:r>
              <a:rPr kumimoji="0" lang="en-US" sz="11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cs typeface="Arial" panose="020B0604020202020204" pitchFamily="34" charset="0"/>
              </a:rPr>
              <a:t>Selpercatinib</a:t>
            </a:r>
            <a:endParaRPr kumimoji="0" lang="en-US" sz="11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cs typeface="Arial" panose="020B0604020202020204" pitchFamily="34" charset="0"/>
            </a:endParaRPr>
          </a:p>
        </p:txBody>
      </p:sp>
      <p:sp>
        <p:nvSpPr>
          <p:cNvPr id="29" name="Title 1">
            <a:extLst>
              <a:ext uri="{FF2B5EF4-FFF2-40B4-BE49-F238E27FC236}">
                <a16:creationId xmlns:a16="http://schemas.microsoft.com/office/drawing/2014/main" id="{A1203F46-EF11-5D56-8F29-D9B9DB624593}"/>
              </a:ext>
            </a:extLst>
          </p:cNvPr>
          <p:cNvSpPr txBox="1">
            <a:spLocks/>
          </p:cNvSpPr>
          <p:nvPr/>
        </p:nvSpPr>
        <p:spPr>
          <a:xfrm>
            <a:off x="228600" y="147096"/>
            <a:ext cx="120015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defRPr/>
            </a:pPr>
            <a:r>
              <a:rPr lang="en-GB" sz="3400" b="1" dirty="0">
                <a:solidFill>
                  <a:srgbClr val="003352"/>
                </a:solidFill>
                <a:latin typeface="Arial" panose="020B0604020202020204" pitchFamily="34" charset="0"/>
                <a:cs typeface="Arial" panose="020B0604020202020204" pitchFamily="34" charset="0"/>
              </a:rPr>
              <a:t>Treatment Algorithm for </a:t>
            </a:r>
            <a:r>
              <a:rPr lang="en-GB" sz="3400" b="1" dirty="0" err="1">
                <a:solidFill>
                  <a:srgbClr val="003352"/>
                </a:solidFill>
                <a:latin typeface="Arial" panose="020B0604020202020204" pitchFamily="34" charset="0"/>
                <a:cs typeface="Arial" panose="020B0604020202020204" pitchFamily="34" charset="0"/>
              </a:rPr>
              <a:t>mTNBC</a:t>
            </a:r>
            <a:r>
              <a:rPr lang="en-GB" sz="3400" b="1" dirty="0">
                <a:solidFill>
                  <a:srgbClr val="003352"/>
                </a:solidFill>
                <a:latin typeface="Arial" panose="020B0604020202020204" pitchFamily="34" charset="0"/>
                <a:cs typeface="Arial" panose="020B0604020202020204" pitchFamily="34" charset="0"/>
              </a:rPr>
              <a:t> </a:t>
            </a:r>
            <a:r>
              <a:rPr lang="en-GB" sz="2800" b="1" dirty="0">
                <a:solidFill>
                  <a:srgbClr val="003352"/>
                </a:solidFill>
                <a:latin typeface="Arial" panose="020B0604020202020204" pitchFamily="34" charset="0"/>
                <a:cs typeface="Arial" panose="020B0604020202020204" pitchFamily="34" charset="0"/>
              </a:rPr>
              <a:t>(post ASCO and ESMO 2025) </a:t>
            </a:r>
            <a:endParaRPr lang="en-US" sz="2800" dirty="0">
              <a:solidFill>
                <a:srgbClr val="003352"/>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67F0197-E3B1-4CA6-3212-B76C7E51A880}"/>
              </a:ext>
            </a:extLst>
          </p:cNvPr>
          <p:cNvSpPr/>
          <p:nvPr/>
        </p:nvSpPr>
        <p:spPr>
          <a:xfrm>
            <a:off x="1377718" y="2958773"/>
            <a:ext cx="9436587" cy="1110423"/>
          </a:xfrm>
          <a:prstGeom prst="rect">
            <a:avLst/>
          </a:prstGeom>
          <a:solidFill>
            <a:srgbClr val="CEEAF4">
              <a:alpha val="570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ndParaRPr>
          </a:p>
        </p:txBody>
      </p:sp>
      <p:sp>
        <p:nvSpPr>
          <p:cNvPr id="3" name="Rectangle 2">
            <a:extLst>
              <a:ext uri="{FF2B5EF4-FFF2-40B4-BE49-F238E27FC236}">
                <a16:creationId xmlns:a16="http://schemas.microsoft.com/office/drawing/2014/main" id="{E236320B-C6D8-6B02-2AC1-ADDAF4626C0A}"/>
              </a:ext>
            </a:extLst>
          </p:cNvPr>
          <p:cNvSpPr/>
          <p:nvPr/>
        </p:nvSpPr>
        <p:spPr>
          <a:xfrm>
            <a:off x="1377717" y="4456581"/>
            <a:ext cx="9436591" cy="1450832"/>
          </a:xfrm>
          <a:prstGeom prst="rect">
            <a:avLst/>
          </a:prstGeom>
          <a:solidFill>
            <a:srgbClr val="CEEAF4">
              <a:alpha val="570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ndParaRPr>
          </a:p>
        </p:txBody>
      </p:sp>
      <p:cxnSp>
        <p:nvCxnSpPr>
          <p:cNvPr id="4" name="Straight Arrow Connector 3">
            <a:extLst>
              <a:ext uri="{FF2B5EF4-FFF2-40B4-BE49-F238E27FC236}">
                <a16:creationId xmlns:a16="http://schemas.microsoft.com/office/drawing/2014/main" id="{F4A3F8ED-C364-A2B6-02AB-60300B3873EF}"/>
              </a:ext>
            </a:extLst>
          </p:cNvPr>
          <p:cNvCxnSpPr/>
          <p:nvPr/>
        </p:nvCxnSpPr>
        <p:spPr>
          <a:xfrm>
            <a:off x="3218724" y="4131291"/>
            <a:ext cx="0" cy="264533"/>
          </a:xfrm>
          <a:prstGeom prst="straightConnector1">
            <a:avLst/>
          </a:prstGeom>
          <a:ln w="41275" cap="rnd">
            <a:solidFill>
              <a:srgbClr val="FFA3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40EB0C7-F5B4-2490-6E4D-DCE60153F415}"/>
              </a:ext>
            </a:extLst>
          </p:cNvPr>
          <p:cNvCxnSpPr/>
          <p:nvPr/>
        </p:nvCxnSpPr>
        <p:spPr>
          <a:xfrm>
            <a:off x="8390428" y="4131291"/>
            <a:ext cx="0" cy="264533"/>
          </a:xfrm>
          <a:prstGeom prst="straightConnector1">
            <a:avLst/>
          </a:prstGeom>
          <a:ln w="41275" cap="rnd">
            <a:solidFill>
              <a:srgbClr val="FFA30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F3177A65-3F44-B8F5-0A73-3B6BEAA3EB3D}"/>
              </a:ext>
            </a:extLst>
          </p:cNvPr>
          <p:cNvSpPr/>
          <p:nvPr/>
        </p:nvSpPr>
        <p:spPr>
          <a:xfrm>
            <a:off x="4127919" y="3143126"/>
            <a:ext cx="2270377" cy="746508"/>
          </a:xfrm>
          <a:prstGeom prst="rect">
            <a:avLst/>
          </a:prstGeom>
          <a:solidFill>
            <a:srgbClr val="45B1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Sacituzumab </a:t>
            </a:r>
            <a:r>
              <a:rPr kumimoji="0" lang="en-US" sz="1600" b="1" i="0" u="none" strike="noStrike" kern="1200" cap="none" spc="0" normalizeH="0" baseline="0" noProof="0" dirty="0" err="1">
                <a:ln>
                  <a:noFill/>
                </a:ln>
                <a:solidFill>
                  <a:srgbClr val="003353"/>
                </a:solidFill>
                <a:effectLst/>
                <a:uLnTx/>
                <a:uFillTx/>
                <a:latin typeface="Arial" panose="020B0604020202020204" pitchFamily="34" charset="0"/>
                <a:cs typeface="Arial" panose="020B0604020202020204" pitchFamily="34" charset="0"/>
              </a:rPr>
              <a:t>govitecan</a:t>
            </a:r>
            <a:endParaRPr kumimoji="0" lang="en-US" sz="16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EBCE2952-A12E-9CDE-3100-85522354526C}"/>
              </a:ext>
            </a:extLst>
          </p:cNvPr>
          <p:cNvSpPr/>
          <p:nvPr/>
        </p:nvSpPr>
        <p:spPr>
          <a:xfrm>
            <a:off x="1561621" y="3143125"/>
            <a:ext cx="2431645" cy="746509"/>
          </a:xfrm>
          <a:prstGeom prst="rect">
            <a:avLst/>
          </a:prstGeom>
          <a:solidFill>
            <a:srgbClr val="45B1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Olaparib or </a:t>
            </a:r>
            <a:r>
              <a:rPr kumimoji="0" lang="en-US" sz="1600" b="1" i="0" u="none" strike="noStrike" kern="1200" cap="none" spc="0" normalizeH="0" baseline="0" noProof="0" dirty="0" err="1">
                <a:ln>
                  <a:noFill/>
                </a:ln>
                <a:solidFill>
                  <a:srgbClr val="003353"/>
                </a:solidFill>
                <a:effectLst/>
                <a:uLnTx/>
                <a:uFillTx/>
                <a:latin typeface="Arial" panose="020B0604020202020204" pitchFamily="34" charset="0"/>
                <a:cs typeface="Arial" panose="020B0604020202020204" pitchFamily="34" charset="0"/>
              </a:rPr>
              <a:t>talazoparib</a:t>
            </a:r>
            <a:r>
              <a:rPr kumimoji="0" lang="en-US" sz="16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(if </a:t>
            </a:r>
            <a:r>
              <a:rPr kumimoji="0" lang="en-US" sz="1400" b="0" i="0" u="none" strike="noStrike" kern="1200" cap="none" spc="0" normalizeH="0" baseline="0" noProof="0" dirty="0" err="1">
                <a:ln>
                  <a:noFill/>
                </a:ln>
                <a:solidFill>
                  <a:srgbClr val="003353"/>
                </a:solidFill>
                <a:effectLst/>
                <a:uLnTx/>
                <a:uFillTx/>
                <a:latin typeface="Arial" panose="020B0604020202020204" pitchFamily="34" charset="0"/>
                <a:cs typeface="Arial" panose="020B0604020202020204" pitchFamily="34" charset="0"/>
              </a:rPr>
              <a:t>BRCAm</a:t>
            </a:r>
            <a:r>
              <a:rPr kumimoji="0" lang="en-US" sz="1400" b="0"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a:t>
            </a:r>
          </a:p>
        </p:txBody>
      </p:sp>
      <p:sp>
        <p:nvSpPr>
          <p:cNvPr id="38" name="Rectangle 37">
            <a:extLst>
              <a:ext uri="{FF2B5EF4-FFF2-40B4-BE49-F238E27FC236}">
                <a16:creationId xmlns:a16="http://schemas.microsoft.com/office/drawing/2014/main" id="{0A8CDC3E-144B-9AE1-BC9B-9CFA13189B9F}"/>
              </a:ext>
            </a:extLst>
          </p:cNvPr>
          <p:cNvSpPr/>
          <p:nvPr/>
        </p:nvSpPr>
        <p:spPr>
          <a:xfrm>
            <a:off x="6532951" y="3147458"/>
            <a:ext cx="1816638" cy="746508"/>
          </a:xfrm>
          <a:prstGeom prst="rect">
            <a:avLst/>
          </a:prstGeom>
          <a:solidFill>
            <a:srgbClr val="45B1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T-</a:t>
            </a:r>
            <a:r>
              <a:rPr kumimoji="0" lang="en-US" sz="1600" b="1" i="0" u="none" strike="noStrike" kern="1200" cap="none" spc="0" normalizeH="0" baseline="0" noProof="0" dirty="0" err="1">
                <a:ln>
                  <a:noFill/>
                </a:ln>
                <a:solidFill>
                  <a:srgbClr val="003353"/>
                </a:solidFill>
                <a:effectLst/>
                <a:uLnTx/>
                <a:uFillTx/>
                <a:latin typeface="Arial" panose="020B0604020202020204" pitchFamily="34" charset="0"/>
                <a:cs typeface="Arial" panose="020B0604020202020204" pitchFamily="34" charset="0"/>
              </a:rPr>
              <a:t>DXd</a:t>
            </a:r>
            <a:endParaRPr kumimoji="0" lang="en-US" sz="16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(if HER2-low)</a:t>
            </a:r>
          </a:p>
        </p:txBody>
      </p:sp>
      <p:sp>
        <p:nvSpPr>
          <p:cNvPr id="39" name="Rectangle 38">
            <a:extLst>
              <a:ext uri="{FF2B5EF4-FFF2-40B4-BE49-F238E27FC236}">
                <a16:creationId xmlns:a16="http://schemas.microsoft.com/office/drawing/2014/main" id="{0200E708-C403-49B7-13EF-8C9B85D08715}"/>
              </a:ext>
            </a:extLst>
          </p:cNvPr>
          <p:cNvSpPr/>
          <p:nvPr/>
        </p:nvSpPr>
        <p:spPr>
          <a:xfrm>
            <a:off x="1561621" y="4729100"/>
            <a:ext cx="1452727" cy="884140"/>
          </a:xfrm>
          <a:prstGeom prst="rect">
            <a:avLst/>
          </a:prstGeom>
          <a:solidFill>
            <a:srgbClr val="ACD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Sacituzumab </a:t>
            </a:r>
            <a:r>
              <a:rPr kumimoji="0" lang="en-US" sz="1600" b="1" i="0" u="none" strike="noStrike" kern="1200" cap="none" spc="0" normalizeH="0" baseline="0" noProof="0" dirty="0" err="1">
                <a:ln>
                  <a:noFill/>
                </a:ln>
                <a:solidFill>
                  <a:srgbClr val="003353"/>
                </a:solidFill>
                <a:effectLst/>
                <a:uLnTx/>
                <a:uFillTx/>
                <a:latin typeface="Arial" panose="020B0604020202020204" pitchFamily="34" charset="0"/>
                <a:cs typeface="Arial" panose="020B0604020202020204" pitchFamily="34" charset="0"/>
              </a:rPr>
              <a:t>govitecan</a:t>
            </a:r>
            <a:endParaRPr kumimoji="0" lang="en-US" sz="16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FF3D8899-9EF6-997F-C96E-0E7E20C5F412}"/>
              </a:ext>
            </a:extLst>
          </p:cNvPr>
          <p:cNvSpPr/>
          <p:nvPr/>
        </p:nvSpPr>
        <p:spPr>
          <a:xfrm>
            <a:off x="4521266" y="4728356"/>
            <a:ext cx="1308099" cy="884141"/>
          </a:xfrm>
          <a:prstGeom prst="rect">
            <a:avLst/>
          </a:prstGeom>
          <a:solidFill>
            <a:srgbClr val="ACD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Olaparib or </a:t>
            </a:r>
            <a:r>
              <a:rPr kumimoji="0" lang="en-US" sz="1600" b="1" i="0" u="none" strike="noStrike" kern="1200" cap="none" spc="0" normalizeH="0" baseline="0" noProof="0" dirty="0" err="1">
                <a:ln>
                  <a:noFill/>
                </a:ln>
                <a:solidFill>
                  <a:srgbClr val="003353"/>
                </a:solidFill>
                <a:effectLst/>
                <a:uLnTx/>
                <a:uFillTx/>
                <a:latin typeface="Arial" panose="020B0604020202020204" pitchFamily="34" charset="0"/>
                <a:cs typeface="Arial" panose="020B0604020202020204" pitchFamily="34" charset="0"/>
              </a:rPr>
              <a:t>talazoparib</a:t>
            </a:r>
            <a:r>
              <a:rPr kumimoji="0" lang="en-US" sz="16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(if </a:t>
            </a:r>
            <a:r>
              <a:rPr kumimoji="0" lang="en-US" sz="1200" b="0" i="0" u="none" strike="noStrike" kern="1200" cap="none" spc="0" normalizeH="0" baseline="0" noProof="0" dirty="0" err="1">
                <a:ln>
                  <a:noFill/>
                </a:ln>
                <a:solidFill>
                  <a:srgbClr val="003353"/>
                </a:solidFill>
                <a:effectLst/>
                <a:uLnTx/>
                <a:uFillTx/>
                <a:latin typeface="Arial" panose="020B0604020202020204" pitchFamily="34" charset="0"/>
                <a:cs typeface="Arial" panose="020B0604020202020204" pitchFamily="34" charset="0"/>
              </a:rPr>
              <a:t>BRCAm</a:t>
            </a:r>
            <a:r>
              <a:rPr kumimoji="0" lang="en-US" sz="1200" b="0"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a:t>
            </a:r>
          </a:p>
        </p:txBody>
      </p:sp>
      <p:sp>
        <p:nvSpPr>
          <p:cNvPr id="41" name="Rectangle 40">
            <a:extLst>
              <a:ext uri="{FF2B5EF4-FFF2-40B4-BE49-F238E27FC236}">
                <a16:creationId xmlns:a16="http://schemas.microsoft.com/office/drawing/2014/main" id="{9EEE1E74-283D-3DFF-7085-EA16061D6E20}"/>
              </a:ext>
            </a:extLst>
          </p:cNvPr>
          <p:cNvSpPr/>
          <p:nvPr/>
        </p:nvSpPr>
        <p:spPr>
          <a:xfrm>
            <a:off x="3110686" y="4728356"/>
            <a:ext cx="1308099" cy="884140"/>
          </a:xfrm>
          <a:prstGeom prst="rect">
            <a:avLst/>
          </a:prstGeom>
          <a:solidFill>
            <a:srgbClr val="ACD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T-</a:t>
            </a:r>
            <a:r>
              <a:rPr kumimoji="0" lang="en-US" sz="1600" b="1" i="0" u="none" strike="noStrike" kern="1200" cap="none" spc="0" normalizeH="0" baseline="0" noProof="0" dirty="0" err="1">
                <a:ln>
                  <a:noFill/>
                </a:ln>
                <a:solidFill>
                  <a:srgbClr val="003353"/>
                </a:solidFill>
                <a:effectLst/>
                <a:uLnTx/>
                <a:uFillTx/>
                <a:latin typeface="Arial" panose="020B0604020202020204" pitchFamily="34" charset="0"/>
                <a:cs typeface="Arial" panose="020B0604020202020204" pitchFamily="34" charset="0"/>
              </a:rPr>
              <a:t>DXd</a:t>
            </a:r>
            <a:endParaRPr kumimoji="0" lang="en-US" sz="16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(if HER2-low)</a:t>
            </a:r>
          </a:p>
        </p:txBody>
      </p:sp>
      <p:sp>
        <p:nvSpPr>
          <p:cNvPr id="42" name="Rectangle 41">
            <a:extLst>
              <a:ext uri="{FF2B5EF4-FFF2-40B4-BE49-F238E27FC236}">
                <a16:creationId xmlns:a16="http://schemas.microsoft.com/office/drawing/2014/main" id="{3EAC85CE-FB17-B695-CAEB-6A40223D64E4}"/>
              </a:ext>
            </a:extLst>
          </p:cNvPr>
          <p:cNvSpPr/>
          <p:nvPr/>
        </p:nvSpPr>
        <p:spPr>
          <a:xfrm>
            <a:off x="5925703" y="4729099"/>
            <a:ext cx="2384543" cy="881931"/>
          </a:xfrm>
          <a:prstGeom prst="rect">
            <a:avLst/>
          </a:prstGeom>
          <a:solidFill>
            <a:srgbClr val="ACD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Chemotherapy</a:t>
            </a:r>
            <a:endParaRPr kumimoji="0" lang="en-US" sz="18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(e.g., </a:t>
            </a:r>
            <a:r>
              <a:rPr kumimoji="0" lang="en-US" sz="1400" b="0" i="0" u="none" strike="noStrike" kern="1200" cap="none" spc="0" normalizeH="0" baseline="0" noProof="0" dirty="0" err="1">
                <a:ln>
                  <a:noFill/>
                </a:ln>
                <a:solidFill>
                  <a:srgbClr val="003353"/>
                </a:solidFill>
                <a:effectLst/>
                <a:uLnTx/>
                <a:uFillTx/>
                <a:latin typeface="Arial" panose="020B0604020202020204" pitchFamily="34" charset="0"/>
                <a:cs typeface="Arial" panose="020B0604020202020204" pitchFamily="34" charset="0"/>
              </a:rPr>
              <a:t>eribulin</a:t>
            </a:r>
            <a:r>
              <a:rPr kumimoji="0" lang="en-US" sz="1400" b="0"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 capecitabine, gemcitabine, vinorelbine)</a:t>
            </a:r>
          </a:p>
        </p:txBody>
      </p:sp>
      <p:sp>
        <p:nvSpPr>
          <p:cNvPr id="43" name="Rectangle 42">
            <a:extLst>
              <a:ext uri="{FF2B5EF4-FFF2-40B4-BE49-F238E27FC236}">
                <a16:creationId xmlns:a16="http://schemas.microsoft.com/office/drawing/2014/main" id="{DA9EA347-0335-4A07-1BA7-A004D3C07BCD}"/>
              </a:ext>
            </a:extLst>
          </p:cNvPr>
          <p:cNvSpPr/>
          <p:nvPr/>
        </p:nvSpPr>
        <p:spPr>
          <a:xfrm>
            <a:off x="8390428" y="4729099"/>
            <a:ext cx="2258787" cy="884140"/>
          </a:xfrm>
          <a:prstGeom prst="rect">
            <a:avLst/>
          </a:prstGeom>
          <a:solidFill>
            <a:srgbClr val="ACD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Biomarker positive*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(TMB-H, MSI-H/</a:t>
            </a:r>
            <a:r>
              <a:rPr kumimoji="0" lang="en-US" sz="1200" b="0" i="0" u="none" strike="noStrike" kern="1200" cap="none" spc="0" normalizeH="0" baseline="0" noProof="0" dirty="0" err="1">
                <a:ln>
                  <a:noFill/>
                </a:ln>
                <a:solidFill>
                  <a:srgbClr val="003353"/>
                </a:solidFill>
                <a:effectLst/>
                <a:uLnTx/>
                <a:uFillTx/>
                <a:latin typeface="Arial" panose="020B0604020202020204" pitchFamily="34" charset="0"/>
                <a:cs typeface="Arial" panose="020B0604020202020204" pitchFamily="34" charset="0"/>
              </a:rPr>
              <a:t>dMMR</a:t>
            </a:r>
            <a:r>
              <a:rPr kumimoji="0" lang="en-US" sz="1200" b="0"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 </a:t>
            </a:r>
            <a:r>
              <a:rPr kumimoji="0" lang="en-US" sz="1200" b="0" i="1"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NTRK</a:t>
            </a:r>
            <a:r>
              <a:rPr kumimoji="0" lang="en-US" sz="1200" b="0"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 fusion, </a:t>
            </a:r>
            <a:r>
              <a:rPr kumimoji="0" lang="en-US" sz="1200" b="0" i="1"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RET</a:t>
            </a:r>
            <a:r>
              <a:rPr kumimoji="0" lang="en-US" sz="1200" b="0"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 fusion)</a:t>
            </a:r>
          </a:p>
        </p:txBody>
      </p:sp>
      <p:sp>
        <p:nvSpPr>
          <p:cNvPr id="44" name="TextBox 43">
            <a:extLst>
              <a:ext uri="{FF2B5EF4-FFF2-40B4-BE49-F238E27FC236}">
                <a16:creationId xmlns:a16="http://schemas.microsoft.com/office/drawing/2014/main" id="{0DAF682F-EA26-7B27-42A5-AA71D8D51D8E}"/>
              </a:ext>
            </a:extLst>
          </p:cNvPr>
          <p:cNvSpPr txBox="1"/>
          <p:nvPr/>
        </p:nvSpPr>
        <p:spPr>
          <a:xfrm>
            <a:off x="789094" y="3336815"/>
            <a:ext cx="4844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2L</a:t>
            </a:r>
          </a:p>
        </p:txBody>
      </p:sp>
      <p:sp>
        <p:nvSpPr>
          <p:cNvPr id="45" name="TextBox 44">
            <a:extLst>
              <a:ext uri="{FF2B5EF4-FFF2-40B4-BE49-F238E27FC236}">
                <a16:creationId xmlns:a16="http://schemas.microsoft.com/office/drawing/2014/main" id="{DD42EBE8-738F-1228-2FF9-6DFA910F1EAE}"/>
              </a:ext>
            </a:extLst>
          </p:cNvPr>
          <p:cNvSpPr txBox="1"/>
          <p:nvPr/>
        </p:nvSpPr>
        <p:spPr>
          <a:xfrm>
            <a:off x="789094" y="4990166"/>
            <a:ext cx="63350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3L+</a:t>
            </a:r>
          </a:p>
        </p:txBody>
      </p:sp>
      <p:sp>
        <p:nvSpPr>
          <p:cNvPr id="46" name="Rectangle 45">
            <a:extLst>
              <a:ext uri="{FF2B5EF4-FFF2-40B4-BE49-F238E27FC236}">
                <a16:creationId xmlns:a16="http://schemas.microsoft.com/office/drawing/2014/main" id="{CBF64D2C-215D-6B49-DE31-25977B271731}"/>
              </a:ext>
            </a:extLst>
          </p:cNvPr>
          <p:cNvSpPr/>
          <p:nvPr/>
        </p:nvSpPr>
        <p:spPr>
          <a:xfrm>
            <a:off x="8484243" y="3145808"/>
            <a:ext cx="2146136" cy="749808"/>
          </a:xfrm>
          <a:prstGeom prst="rect">
            <a:avLst/>
          </a:prstGeom>
          <a:solidFill>
            <a:srgbClr val="45B1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Chemotherapy</a:t>
            </a:r>
            <a:endParaRPr kumimoji="0" lang="en-US" sz="1800" b="1"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(e.g., </a:t>
            </a:r>
            <a:r>
              <a:rPr kumimoji="0" lang="en-US" sz="1400" b="0" i="0" u="none" strike="noStrike" kern="1200" cap="none" spc="0" normalizeH="0" baseline="0" noProof="0" dirty="0" err="1">
                <a:ln>
                  <a:noFill/>
                </a:ln>
                <a:solidFill>
                  <a:srgbClr val="003353"/>
                </a:solidFill>
                <a:effectLst/>
                <a:uLnTx/>
                <a:uFillTx/>
                <a:latin typeface="Arial" panose="020B0604020202020204" pitchFamily="34" charset="0"/>
                <a:cs typeface="Arial" panose="020B0604020202020204" pitchFamily="34" charset="0"/>
              </a:rPr>
              <a:t>taxane</a:t>
            </a:r>
            <a:r>
              <a:rPr kumimoji="0" lang="en-US" sz="1400" b="0" i="0" u="none" strike="noStrike" kern="1200" cap="none" spc="0" normalizeH="0" baseline="0" noProof="0" dirty="0">
                <a:ln>
                  <a:noFill/>
                </a:ln>
                <a:solidFill>
                  <a:srgbClr val="003353"/>
                </a:solidFill>
                <a:effectLst/>
                <a:uLnTx/>
                <a:uFillTx/>
                <a:latin typeface="Arial" panose="020B0604020202020204" pitchFamily="34" charset="0"/>
                <a:cs typeface="Arial" panose="020B0604020202020204" pitchFamily="34" charset="0"/>
              </a:rPr>
              <a:t>, platinum)</a:t>
            </a:r>
          </a:p>
        </p:txBody>
      </p:sp>
      <p:sp>
        <p:nvSpPr>
          <p:cNvPr id="7" name="Frame 6">
            <a:extLst>
              <a:ext uri="{FF2B5EF4-FFF2-40B4-BE49-F238E27FC236}">
                <a16:creationId xmlns:a16="http://schemas.microsoft.com/office/drawing/2014/main" id="{5BAD7CF6-BB2B-C40F-83A4-B2CA64B605E9}"/>
              </a:ext>
            </a:extLst>
          </p:cNvPr>
          <p:cNvSpPr/>
          <p:nvPr/>
        </p:nvSpPr>
        <p:spPr>
          <a:xfrm>
            <a:off x="640080" y="1268967"/>
            <a:ext cx="10633803" cy="1325563"/>
          </a:xfrm>
          <a:prstGeom prst="frame">
            <a:avLst>
              <a:gd name="adj1" fmla="val 2684"/>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2" name="Frame 11">
            <a:extLst>
              <a:ext uri="{FF2B5EF4-FFF2-40B4-BE49-F238E27FC236}">
                <a16:creationId xmlns:a16="http://schemas.microsoft.com/office/drawing/2014/main" id="{D977C879-AC7A-033F-8D9B-89BFC6AC3727}"/>
              </a:ext>
            </a:extLst>
          </p:cNvPr>
          <p:cNvSpPr/>
          <p:nvPr/>
        </p:nvSpPr>
        <p:spPr>
          <a:xfrm>
            <a:off x="640081" y="2915721"/>
            <a:ext cx="10633802" cy="3045510"/>
          </a:xfrm>
          <a:prstGeom prst="frame">
            <a:avLst>
              <a:gd name="adj1" fmla="val 1167"/>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22" name="Slide Number Placeholder 5">
            <a:extLst>
              <a:ext uri="{FF2B5EF4-FFF2-40B4-BE49-F238E27FC236}">
                <a16:creationId xmlns:a16="http://schemas.microsoft.com/office/drawing/2014/main" id="{30AD16FE-7D4E-336E-1FB5-BA4D022FD1F8}"/>
              </a:ext>
            </a:extLst>
          </p:cNvPr>
          <p:cNvSpPr txBox="1">
            <a:spLocks/>
          </p:cNvSpPr>
          <p:nvPr/>
        </p:nvSpPr>
        <p:spPr>
          <a:xfrm>
            <a:off x="11227223" y="6375637"/>
            <a:ext cx="728870" cy="365125"/>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92FA74-D6B5-344A-BA61-FC8BFB38C071}" type="slidenum">
              <a:rPr lang="en-US" smtClean="0"/>
              <a:pPr/>
              <a:t>56</a:t>
            </a:fld>
            <a:endParaRPr lang="en-US" dirty="0"/>
          </a:p>
        </p:txBody>
      </p:sp>
      <p:sp>
        <p:nvSpPr>
          <p:cNvPr id="8" name="Rectangle 7">
            <a:extLst>
              <a:ext uri="{FF2B5EF4-FFF2-40B4-BE49-F238E27FC236}">
                <a16:creationId xmlns:a16="http://schemas.microsoft.com/office/drawing/2014/main" id="{0384CF0D-8F79-C195-A895-823DDCBEF005}"/>
              </a:ext>
            </a:extLst>
          </p:cNvPr>
          <p:cNvSpPr/>
          <p:nvPr/>
        </p:nvSpPr>
        <p:spPr>
          <a:xfrm>
            <a:off x="1765738" y="-8908"/>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0" name="Rectangle 9">
            <a:extLst>
              <a:ext uri="{FF2B5EF4-FFF2-40B4-BE49-F238E27FC236}">
                <a16:creationId xmlns:a16="http://schemas.microsoft.com/office/drawing/2014/main" id="{2CA22DB0-FABD-78D4-BF54-3C39113C7CAB}"/>
              </a:ext>
            </a:extLst>
          </p:cNvPr>
          <p:cNvSpPr/>
          <p:nvPr/>
        </p:nvSpPr>
        <p:spPr>
          <a:xfrm>
            <a:off x="3820510" y="-57478"/>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6" name="TextBox 5">
            <a:extLst>
              <a:ext uri="{FF2B5EF4-FFF2-40B4-BE49-F238E27FC236}">
                <a16:creationId xmlns:a16="http://schemas.microsoft.com/office/drawing/2014/main" id="{D7826669-F8CE-D521-A23F-78B4EAF2569E}"/>
              </a:ext>
            </a:extLst>
          </p:cNvPr>
          <p:cNvSpPr txBox="1"/>
          <p:nvPr/>
        </p:nvSpPr>
        <p:spPr>
          <a:xfrm>
            <a:off x="1479207" y="1649792"/>
            <a:ext cx="4146899" cy="369332"/>
          </a:xfrm>
          <a:prstGeom prst="rect">
            <a:avLst/>
          </a:prstGeom>
          <a:solidFill>
            <a:schemeClr val="accent2">
              <a:lumMod val="60000"/>
              <a:lumOff val="40000"/>
            </a:schemeClr>
          </a:solidFill>
        </p:spPr>
        <p:txBody>
          <a:bodyPr wrap="square" rtlCol="0">
            <a:spAutoFit/>
          </a:bodyPr>
          <a:lstStyle/>
          <a:p>
            <a:r>
              <a:rPr lang="en-US" b="1" dirty="0"/>
              <a:t>Sacituzumab + pembrolizumab</a:t>
            </a:r>
          </a:p>
        </p:txBody>
      </p:sp>
      <p:sp>
        <p:nvSpPr>
          <p:cNvPr id="14" name="TextBox 13">
            <a:extLst>
              <a:ext uri="{FF2B5EF4-FFF2-40B4-BE49-F238E27FC236}">
                <a16:creationId xmlns:a16="http://schemas.microsoft.com/office/drawing/2014/main" id="{548A58FC-B4D2-47DE-9F98-9FA7C74FCBAA}"/>
              </a:ext>
            </a:extLst>
          </p:cNvPr>
          <p:cNvSpPr txBox="1"/>
          <p:nvPr/>
        </p:nvSpPr>
        <p:spPr>
          <a:xfrm>
            <a:off x="5829615" y="1649792"/>
            <a:ext cx="1498285" cy="369332"/>
          </a:xfrm>
          <a:prstGeom prst="rect">
            <a:avLst/>
          </a:prstGeom>
          <a:solidFill>
            <a:schemeClr val="accent2">
              <a:lumMod val="60000"/>
              <a:lumOff val="40000"/>
            </a:schemeClr>
          </a:solidFill>
        </p:spPr>
        <p:txBody>
          <a:bodyPr wrap="square" rtlCol="0">
            <a:spAutoFit/>
          </a:bodyPr>
          <a:lstStyle/>
          <a:p>
            <a:r>
              <a:rPr lang="en-US" b="1" dirty="0"/>
              <a:t>Sacituzumab </a:t>
            </a:r>
          </a:p>
        </p:txBody>
      </p:sp>
      <p:sp>
        <p:nvSpPr>
          <p:cNvPr id="16" name="TextBox 15">
            <a:extLst>
              <a:ext uri="{FF2B5EF4-FFF2-40B4-BE49-F238E27FC236}">
                <a16:creationId xmlns:a16="http://schemas.microsoft.com/office/drawing/2014/main" id="{CECA13B8-6611-7CE8-56E6-C1DACD65147E}"/>
              </a:ext>
            </a:extLst>
          </p:cNvPr>
          <p:cNvSpPr txBox="1"/>
          <p:nvPr/>
        </p:nvSpPr>
        <p:spPr>
          <a:xfrm>
            <a:off x="7421001" y="1651734"/>
            <a:ext cx="1498285" cy="369332"/>
          </a:xfrm>
          <a:prstGeom prst="rect">
            <a:avLst/>
          </a:prstGeom>
          <a:solidFill>
            <a:schemeClr val="accent2">
              <a:lumMod val="60000"/>
              <a:lumOff val="40000"/>
            </a:schemeClr>
          </a:solidFill>
        </p:spPr>
        <p:txBody>
          <a:bodyPr wrap="square" rtlCol="0">
            <a:spAutoFit/>
          </a:bodyPr>
          <a:lstStyle/>
          <a:p>
            <a:r>
              <a:rPr lang="en-US" b="1" dirty="0"/>
              <a:t>Dato-</a:t>
            </a:r>
            <a:r>
              <a:rPr lang="en-US" b="1" dirty="0" err="1"/>
              <a:t>DXd</a:t>
            </a:r>
            <a:r>
              <a:rPr lang="en-US" b="1" dirty="0"/>
              <a:t> </a:t>
            </a:r>
          </a:p>
        </p:txBody>
      </p:sp>
    </p:spTree>
    <p:extLst>
      <p:ext uri="{BB962C8B-B14F-4D97-AF65-F5344CB8AC3E}">
        <p14:creationId xmlns:p14="http://schemas.microsoft.com/office/powerpoint/2010/main" val="145147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cell line&#10;&#10;AI-generated content may be incorrect.">
            <a:extLst>
              <a:ext uri="{FF2B5EF4-FFF2-40B4-BE49-F238E27FC236}">
                <a16:creationId xmlns:a16="http://schemas.microsoft.com/office/drawing/2014/main" id="{82B38B3E-C13F-6E0C-A680-4C277369B98E}"/>
              </a:ext>
            </a:extLst>
          </p:cNvPr>
          <p:cNvPicPr>
            <a:picLocks noGrp="1" noChangeAspect="1"/>
          </p:cNvPicPr>
          <p:nvPr>
            <p:ph idx="1"/>
          </p:nvPr>
        </p:nvPicPr>
        <p:blipFill>
          <a:blip r:embed="rId2"/>
          <a:srcRect l="3502" t="8018" r="3712" b="8951"/>
          <a:stretch>
            <a:fillRect/>
          </a:stretch>
        </p:blipFill>
        <p:spPr>
          <a:xfrm>
            <a:off x="1740629" y="1473534"/>
            <a:ext cx="8710742" cy="4783527"/>
          </a:xfrm>
          <a:ln w="28575" cmpd="thickThin">
            <a:solidFill>
              <a:schemeClr val="accent1">
                <a:lumMod val="75000"/>
              </a:schemeClr>
            </a:solidFill>
          </a:ln>
        </p:spPr>
      </p:pic>
      <p:sp>
        <p:nvSpPr>
          <p:cNvPr id="7" name="TextBox 6">
            <a:extLst>
              <a:ext uri="{FF2B5EF4-FFF2-40B4-BE49-F238E27FC236}">
                <a16:creationId xmlns:a16="http://schemas.microsoft.com/office/drawing/2014/main" id="{DF65B7D9-6F40-1FC3-C3BC-0304243B963E}"/>
              </a:ext>
            </a:extLst>
          </p:cNvPr>
          <p:cNvSpPr txBox="1"/>
          <p:nvPr/>
        </p:nvSpPr>
        <p:spPr>
          <a:xfrm>
            <a:off x="1740630" y="6319209"/>
            <a:ext cx="8710741" cy="338554"/>
          </a:xfrm>
          <a:prstGeom prst="rect">
            <a:avLst/>
          </a:prstGeom>
          <a:noFill/>
        </p:spPr>
        <p:txBody>
          <a:bodyPr wrap="square" rtlCol="0">
            <a:spAutoFit/>
          </a:bodyPr>
          <a:lstStyle/>
          <a:p>
            <a:pPr algn="ctr"/>
            <a:r>
              <a:rPr lang="en-US" sz="1600" b="1" dirty="0">
                <a:solidFill>
                  <a:srgbClr val="003352"/>
                </a:solidFill>
                <a:latin typeface="Arial" panose="020B0604020202020204" pitchFamily="34" charset="0"/>
                <a:cs typeface="Arial" panose="020B0604020202020204" pitchFamily="34" charset="0"/>
              </a:rPr>
              <a:t>ADC: </a:t>
            </a:r>
            <a:r>
              <a:rPr lang="en-US" sz="1600" dirty="0">
                <a:solidFill>
                  <a:srgbClr val="003352"/>
                </a:solidFill>
                <a:latin typeface="Arial" panose="020B0604020202020204" pitchFamily="34" charset="0"/>
                <a:cs typeface="Arial" panose="020B0604020202020204" pitchFamily="34" charset="0"/>
              </a:rPr>
              <a:t>antibody-drug conjugate; </a:t>
            </a:r>
            <a:r>
              <a:rPr lang="en-US" sz="1600" b="1" dirty="0">
                <a:solidFill>
                  <a:srgbClr val="003352"/>
                </a:solidFill>
                <a:latin typeface="Arial" panose="020B0604020202020204" pitchFamily="34" charset="0"/>
                <a:cs typeface="Arial" panose="020B0604020202020204" pitchFamily="34" charset="0"/>
              </a:rPr>
              <a:t>DAR: </a:t>
            </a:r>
            <a:r>
              <a:rPr lang="en-US" sz="1600" dirty="0">
                <a:solidFill>
                  <a:srgbClr val="003352"/>
                </a:solidFill>
                <a:latin typeface="Arial" panose="020B0604020202020204" pitchFamily="34" charset="0"/>
                <a:cs typeface="Arial" panose="020B0604020202020204" pitchFamily="34" charset="0"/>
              </a:rPr>
              <a:t>drug-antibody ratio; </a:t>
            </a:r>
            <a:r>
              <a:rPr lang="en-US" sz="1600" dirty="0" err="1">
                <a:solidFill>
                  <a:srgbClr val="003352"/>
                </a:solidFill>
                <a:latin typeface="Arial" panose="020B0604020202020204" pitchFamily="34" charset="0"/>
                <a:cs typeface="Arial" panose="020B0604020202020204" pitchFamily="34" charset="0"/>
              </a:rPr>
              <a:t>mAb</a:t>
            </a:r>
            <a:r>
              <a:rPr lang="en-US" sz="1600" dirty="0">
                <a:solidFill>
                  <a:srgbClr val="003352"/>
                </a:solidFill>
                <a:latin typeface="Arial" panose="020B0604020202020204" pitchFamily="34" charset="0"/>
                <a:cs typeface="Arial" panose="020B0604020202020204" pitchFamily="34" charset="0"/>
              </a:rPr>
              <a:t>: monoclonal antibody </a:t>
            </a:r>
          </a:p>
        </p:txBody>
      </p:sp>
      <p:sp>
        <p:nvSpPr>
          <p:cNvPr id="2" name="Title 1">
            <a:extLst>
              <a:ext uri="{FF2B5EF4-FFF2-40B4-BE49-F238E27FC236}">
                <a16:creationId xmlns:a16="http://schemas.microsoft.com/office/drawing/2014/main" id="{C042805C-CCD0-2DB9-CC76-A2F9F787D42D}"/>
              </a:ext>
            </a:extLst>
          </p:cNvPr>
          <p:cNvSpPr txBox="1">
            <a:spLocks/>
          </p:cNvSpPr>
          <p:nvPr/>
        </p:nvSpPr>
        <p:spPr>
          <a:xfrm>
            <a:off x="762000" y="528638"/>
            <a:ext cx="11731362" cy="802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03352"/>
                </a:solidFill>
                <a:latin typeface="Arial" panose="020B0604020202020204" pitchFamily="34" charset="0"/>
                <a:cs typeface="Arial" panose="020B0604020202020204" pitchFamily="34" charset="0"/>
              </a:rPr>
              <a:t>It is an ADC world… TROP2-Targeting ADCs in TNBC</a:t>
            </a:r>
          </a:p>
        </p:txBody>
      </p:sp>
      <p:sp>
        <p:nvSpPr>
          <p:cNvPr id="9" name="Slide Number Placeholder 5">
            <a:extLst>
              <a:ext uri="{FF2B5EF4-FFF2-40B4-BE49-F238E27FC236}">
                <a16:creationId xmlns:a16="http://schemas.microsoft.com/office/drawing/2014/main" id="{10230881-5B9D-9C29-2BCD-A0F7DA45BBD2}"/>
              </a:ext>
            </a:extLst>
          </p:cNvPr>
          <p:cNvSpPr txBox="1">
            <a:spLocks/>
          </p:cNvSpPr>
          <p:nvPr/>
        </p:nvSpPr>
        <p:spPr>
          <a:xfrm>
            <a:off x="11227223" y="6375637"/>
            <a:ext cx="728870" cy="365125"/>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92FA74-D6B5-344A-BA61-FC8BFB38C071}" type="slidenum">
              <a:rPr lang="en-US" smtClean="0"/>
              <a:pPr/>
              <a:t>57</a:t>
            </a:fld>
            <a:endParaRPr lang="en-US" dirty="0"/>
          </a:p>
        </p:txBody>
      </p:sp>
      <p:sp>
        <p:nvSpPr>
          <p:cNvPr id="6" name="Rectangle 5">
            <a:extLst>
              <a:ext uri="{FF2B5EF4-FFF2-40B4-BE49-F238E27FC236}">
                <a16:creationId xmlns:a16="http://schemas.microsoft.com/office/drawing/2014/main" id="{5E319C24-FF0B-A250-E554-D0186642E458}"/>
              </a:ext>
            </a:extLst>
          </p:cNvPr>
          <p:cNvSpPr/>
          <p:nvPr/>
        </p:nvSpPr>
        <p:spPr>
          <a:xfrm>
            <a:off x="1765738" y="-6860"/>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1" name="Rectangle 10">
            <a:extLst>
              <a:ext uri="{FF2B5EF4-FFF2-40B4-BE49-F238E27FC236}">
                <a16:creationId xmlns:a16="http://schemas.microsoft.com/office/drawing/2014/main" id="{97CC12F2-3EAE-79CC-A34D-F707EE1C4237}"/>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3" name="Rounded Rectangle 2">
            <a:extLst>
              <a:ext uri="{FF2B5EF4-FFF2-40B4-BE49-F238E27FC236}">
                <a16:creationId xmlns:a16="http://schemas.microsoft.com/office/drawing/2014/main" id="{6C100B1E-EA63-4A83-7030-3B3B5E1C933F}"/>
              </a:ext>
            </a:extLst>
          </p:cNvPr>
          <p:cNvSpPr/>
          <p:nvPr/>
        </p:nvSpPr>
        <p:spPr>
          <a:xfrm>
            <a:off x="6667500" y="1331304"/>
            <a:ext cx="3695700" cy="3824896"/>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45453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a:extLst>
              <a:ext uri="{FF2B5EF4-FFF2-40B4-BE49-F238E27FC236}">
                <a16:creationId xmlns:a16="http://schemas.microsoft.com/office/drawing/2014/main" id="{3FD51084-0E10-174D-C8DD-00BFEA3D0D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779" y="2224649"/>
            <a:ext cx="7711440" cy="271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4B499EB9-7351-E12B-DC7A-45106CED77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5673" y="1632978"/>
            <a:ext cx="4217475" cy="227496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5">
            <a:extLst>
              <a:ext uri="{FF2B5EF4-FFF2-40B4-BE49-F238E27FC236}">
                <a16:creationId xmlns:a16="http://schemas.microsoft.com/office/drawing/2014/main" id="{D1A4CEE7-D929-94D3-910E-3117BEBB16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1218" y="4012564"/>
            <a:ext cx="4201929" cy="243488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F59AC5C4-9724-C526-02BB-8D620084F6BA}"/>
              </a:ext>
            </a:extLst>
          </p:cNvPr>
          <p:cNvSpPr>
            <a:spLocks noGrp="1"/>
          </p:cNvSpPr>
          <p:nvPr>
            <p:ph type="title"/>
          </p:nvPr>
        </p:nvSpPr>
        <p:spPr>
          <a:xfrm>
            <a:off x="838200" y="572681"/>
            <a:ext cx="10515600" cy="752475"/>
          </a:xfrm>
        </p:spPr>
        <p:txBody>
          <a:bodyPr>
            <a:normAutofit/>
          </a:bodyPr>
          <a:lstStyle/>
          <a:p>
            <a:pPr algn="l"/>
            <a:r>
              <a:rPr lang="en-US" dirty="0">
                <a:solidFill>
                  <a:srgbClr val="002060"/>
                </a:solidFill>
              </a:rPr>
              <a:t>OptiTROP-Breast01: Study design and results</a:t>
            </a:r>
          </a:p>
        </p:txBody>
      </p:sp>
      <p:sp>
        <p:nvSpPr>
          <p:cNvPr id="2" name="Rectangle 1">
            <a:extLst>
              <a:ext uri="{FF2B5EF4-FFF2-40B4-BE49-F238E27FC236}">
                <a16:creationId xmlns:a16="http://schemas.microsoft.com/office/drawing/2014/main" id="{022B9762-A417-6E97-0754-2ED23022E6AF}"/>
              </a:ext>
            </a:extLst>
          </p:cNvPr>
          <p:cNvSpPr/>
          <p:nvPr/>
        </p:nvSpPr>
        <p:spPr>
          <a:xfrm>
            <a:off x="1765738" y="-6860"/>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6" name="Rectangle 5">
            <a:extLst>
              <a:ext uri="{FF2B5EF4-FFF2-40B4-BE49-F238E27FC236}">
                <a16:creationId xmlns:a16="http://schemas.microsoft.com/office/drawing/2014/main" id="{791B20F0-D6A5-0440-AA1F-13FFF0C05263}"/>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7" name="TextBox 6">
            <a:extLst>
              <a:ext uri="{FF2B5EF4-FFF2-40B4-BE49-F238E27FC236}">
                <a16:creationId xmlns:a16="http://schemas.microsoft.com/office/drawing/2014/main" id="{E6EA68F9-FDF2-767C-405D-E87F5193079F}"/>
              </a:ext>
            </a:extLst>
          </p:cNvPr>
          <p:cNvSpPr txBox="1"/>
          <p:nvPr/>
        </p:nvSpPr>
        <p:spPr>
          <a:xfrm>
            <a:off x="8984943" y="6593109"/>
            <a:ext cx="3181572" cy="276999"/>
          </a:xfrm>
          <a:prstGeom prst="rect">
            <a:avLst/>
          </a:prstGeom>
          <a:noFill/>
        </p:spPr>
        <p:txBody>
          <a:bodyPr wrap="square" rtlCol="0">
            <a:spAutoFit/>
          </a:bodyPr>
          <a:lstStyle/>
          <a:p>
            <a:pPr algn="r"/>
            <a:r>
              <a:rPr lang="en-US" sz="1200" dirty="0">
                <a:cs typeface="Arial" panose="020B0604020202020204" pitchFamily="34" charset="0"/>
              </a:rPr>
              <a:t>Yin. Nature Medicine 2025</a:t>
            </a:r>
          </a:p>
        </p:txBody>
      </p:sp>
    </p:spTree>
    <p:extLst>
      <p:ext uri="{BB962C8B-B14F-4D97-AF65-F5344CB8AC3E}">
        <p14:creationId xmlns:p14="http://schemas.microsoft.com/office/powerpoint/2010/main" val="18528903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AB4BC-8323-4F61-EFAC-209B44CEE301}"/>
              </a:ext>
            </a:extLst>
          </p:cNvPr>
          <p:cNvSpPr>
            <a:spLocks noGrp="1"/>
          </p:cNvSpPr>
          <p:nvPr>
            <p:ph type="title"/>
          </p:nvPr>
        </p:nvSpPr>
        <p:spPr>
          <a:xfrm>
            <a:off x="358346" y="188116"/>
            <a:ext cx="7253416" cy="1371600"/>
          </a:xfrm>
        </p:spPr>
        <p:txBody>
          <a:bodyPr anchor="ctr"/>
          <a:lstStyle/>
          <a:p>
            <a:r>
              <a:rPr lang="en-US" dirty="0">
                <a:solidFill>
                  <a:srgbClr val="002060"/>
                </a:solidFill>
              </a:rPr>
              <a:t>EV-202: </a:t>
            </a:r>
            <a:r>
              <a:rPr lang="en-US" dirty="0" err="1">
                <a:solidFill>
                  <a:srgbClr val="002060"/>
                </a:solidFill>
              </a:rPr>
              <a:t>Enfortumab</a:t>
            </a:r>
            <a:r>
              <a:rPr lang="en-US" dirty="0">
                <a:solidFill>
                  <a:srgbClr val="002060"/>
                </a:solidFill>
              </a:rPr>
              <a:t> </a:t>
            </a:r>
            <a:r>
              <a:rPr lang="en-US" dirty="0" err="1">
                <a:solidFill>
                  <a:srgbClr val="002060"/>
                </a:solidFill>
              </a:rPr>
              <a:t>vedotin</a:t>
            </a:r>
            <a:endParaRPr lang="en-US" dirty="0">
              <a:solidFill>
                <a:srgbClr val="002060"/>
              </a:solidFill>
            </a:endParaRPr>
          </a:p>
        </p:txBody>
      </p:sp>
      <p:sp>
        <p:nvSpPr>
          <p:cNvPr id="3" name="Slide Number Placeholder 2">
            <a:extLst>
              <a:ext uri="{FF2B5EF4-FFF2-40B4-BE49-F238E27FC236}">
                <a16:creationId xmlns:a16="http://schemas.microsoft.com/office/drawing/2014/main" id="{F15C4965-A242-2090-B27B-A4D69E7B4680}"/>
              </a:ext>
            </a:extLst>
          </p:cNvPr>
          <p:cNvSpPr>
            <a:spLocks noGrp="1"/>
          </p:cNvSpPr>
          <p:nvPr>
            <p:ph type="sldNum" sz="quarter" idx="12"/>
          </p:nvPr>
        </p:nvSpPr>
        <p:spPr/>
        <p:txBody>
          <a:bodyPr/>
          <a:lstStyle/>
          <a:p>
            <a:fld id="{BE33F7A0-71F0-446B-9DE8-6D75BE64EE0F}" type="slidenum">
              <a:rPr lang="en-US" smtClean="0">
                <a:solidFill>
                  <a:schemeClr val="tx1"/>
                </a:solidFill>
              </a:rPr>
              <a:pPr/>
              <a:t>59</a:t>
            </a:fld>
            <a:endParaRPr lang="en-US" dirty="0">
              <a:solidFill>
                <a:schemeClr val="tx1"/>
              </a:solidFill>
            </a:endParaRPr>
          </a:p>
        </p:txBody>
      </p:sp>
      <p:sp>
        <p:nvSpPr>
          <p:cNvPr id="27" name="TextBox 12">
            <a:extLst>
              <a:ext uri="{FF2B5EF4-FFF2-40B4-BE49-F238E27FC236}">
                <a16:creationId xmlns:a16="http://schemas.microsoft.com/office/drawing/2014/main" id="{DCA3CEAF-1800-0853-77D5-2DDC2A5BD42F}"/>
              </a:ext>
            </a:extLst>
          </p:cNvPr>
          <p:cNvSpPr txBox="1">
            <a:spLocks noChangeArrowheads="1"/>
          </p:cNvSpPr>
          <p:nvPr/>
        </p:nvSpPr>
        <p:spPr bwMode="auto">
          <a:xfrm>
            <a:off x="8710701" y="2706227"/>
            <a:ext cx="2815822" cy="2785378"/>
          </a:xfrm>
          <a:prstGeom prst="rect">
            <a:avLst/>
          </a:prstGeom>
          <a:solidFill>
            <a:schemeClr val="accent1">
              <a:lumMod val="20000"/>
              <a:lumOff val="80000"/>
            </a:schemeClr>
          </a:solid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square" lIns="91440" tIns="45720" rIns="91440" bIns="45720" anchor="t">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Aft>
                <a:spcPts val="600"/>
              </a:spcAft>
              <a:defRPr/>
            </a:pPr>
            <a:r>
              <a:rPr lang="en-US" sz="1600" b="1" u="sng" dirty="0">
                <a:latin typeface="Arial"/>
                <a:ea typeface="ＭＳ Ｐゴシック"/>
              </a:rPr>
              <a:t>Endpoints </a:t>
            </a:r>
          </a:p>
          <a:p>
            <a:pPr marL="285750" indent="-285750" eaLnBrk="1" hangingPunct="1">
              <a:spcAft>
                <a:spcPts val="600"/>
              </a:spcAft>
              <a:buFont typeface="Arial" panose="020B0604020202020204" pitchFamily="34" charset="0"/>
              <a:buChar char="•"/>
              <a:defRPr/>
            </a:pPr>
            <a:r>
              <a:rPr lang="en-US" sz="1600" b="1" dirty="0">
                <a:latin typeface="Arial"/>
                <a:ea typeface="ＭＳ Ｐゴシック"/>
              </a:rPr>
              <a:t>Primary: </a:t>
            </a:r>
            <a:r>
              <a:rPr lang="en-US" sz="1600" dirty="0">
                <a:latin typeface="Arial"/>
                <a:ea typeface="ＭＳ Ｐゴシック"/>
              </a:rPr>
              <a:t>Investigator-assessed confirmed ORR per RECIST v1.1</a:t>
            </a:r>
          </a:p>
          <a:p>
            <a:pPr marL="285750" indent="-285750" eaLnBrk="1" hangingPunct="1">
              <a:spcAft>
                <a:spcPts val="600"/>
              </a:spcAft>
              <a:buFont typeface="Arial" panose="020B0604020202020204" pitchFamily="34" charset="0"/>
              <a:buChar char="•"/>
              <a:defRPr/>
            </a:pPr>
            <a:r>
              <a:rPr lang="en-US" sz="1600" b="1" dirty="0">
                <a:latin typeface="Arial"/>
                <a:ea typeface="ＭＳ Ｐゴシック"/>
              </a:rPr>
              <a:t>Secondary:</a:t>
            </a:r>
            <a:r>
              <a:rPr lang="en-US" sz="1600" dirty="0">
                <a:latin typeface="Arial"/>
                <a:ea typeface="ＭＳ Ｐゴシック"/>
              </a:rPr>
              <a:t> DOR, DCR, and PFS per RECIST v1.1, OS, safety / tolerability</a:t>
            </a:r>
          </a:p>
          <a:p>
            <a:pPr marL="285750" indent="-285750" eaLnBrk="1" hangingPunct="1">
              <a:spcAft>
                <a:spcPts val="600"/>
              </a:spcAft>
              <a:buFont typeface="Arial" panose="020B0604020202020204" pitchFamily="34" charset="0"/>
              <a:buChar char="•"/>
              <a:defRPr/>
            </a:pPr>
            <a:r>
              <a:rPr lang="en-US" sz="1600" b="1" dirty="0">
                <a:latin typeface="Arial"/>
                <a:ea typeface="ＭＳ Ｐゴシック"/>
              </a:rPr>
              <a:t>Exploratory</a:t>
            </a:r>
            <a:r>
              <a:rPr lang="en-US" sz="1600" dirty="0">
                <a:latin typeface="Arial"/>
                <a:ea typeface="ＭＳ Ｐゴシック"/>
              </a:rPr>
              <a:t>: Nectin-4 </a:t>
            </a:r>
            <a:r>
              <a:rPr lang="en-US" sz="1600" dirty="0" err="1">
                <a:latin typeface="Arial"/>
                <a:ea typeface="ＭＳ Ｐゴシック"/>
              </a:rPr>
              <a:t>expression</a:t>
            </a:r>
            <a:r>
              <a:rPr lang="en-US" sz="1600" baseline="30000" dirty="0" err="1">
                <a:latin typeface="Arial"/>
                <a:ea typeface="ＭＳ Ｐゴシック"/>
              </a:rPr>
              <a:t>a</a:t>
            </a:r>
            <a:endParaRPr lang="en-US" sz="1600" dirty="0">
              <a:latin typeface="Arial"/>
              <a:ea typeface="ＭＳ Ｐゴシック"/>
            </a:endParaRPr>
          </a:p>
        </p:txBody>
      </p:sp>
      <p:sp>
        <p:nvSpPr>
          <p:cNvPr id="29" name="Rounded Rectangle 7">
            <a:extLst>
              <a:ext uri="{FF2B5EF4-FFF2-40B4-BE49-F238E27FC236}">
                <a16:creationId xmlns:a16="http://schemas.microsoft.com/office/drawing/2014/main" id="{C80DCF44-801D-228A-9792-C5F84962AD76}"/>
              </a:ext>
            </a:extLst>
          </p:cNvPr>
          <p:cNvSpPr/>
          <p:nvPr/>
        </p:nvSpPr>
        <p:spPr>
          <a:xfrm>
            <a:off x="487969" y="2277962"/>
            <a:ext cx="2085728" cy="3912243"/>
          </a:xfrm>
          <a:prstGeom prst="roundRect">
            <a:avLst/>
          </a:prstGeom>
          <a:solidFill>
            <a:schemeClr val="accent1">
              <a:lumMod val="20000"/>
              <a:lumOff val="80000"/>
            </a:schemeClr>
          </a:solidFill>
          <a:ln w="25400" cap="flat" cmpd="sng" algn="ctr">
            <a:solidFill>
              <a:schemeClr val="tx1"/>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sng" strike="noStrike" kern="0" cap="none" spc="0" normalizeH="0" baseline="0" noProof="0" dirty="0">
                <a:ln>
                  <a:noFill/>
                </a:ln>
                <a:effectLst/>
                <a:uLnTx/>
                <a:uFillTx/>
                <a:latin typeface="Arial" panose="020B0604020202020204" pitchFamily="34" charset="0"/>
                <a:ea typeface="+mn-ea"/>
                <a:cs typeface="Arial" panose="020B0604020202020204" pitchFamily="34" charset="0"/>
              </a:rPr>
              <a:t>Patient Population</a:t>
            </a:r>
          </a:p>
          <a:p>
            <a:pPr marL="119063" marR="0" lvl="0" indent="-1190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Locally advanced or metastatic BC</a:t>
            </a:r>
          </a:p>
          <a:p>
            <a:pPr marL="119063" marR="0" lvl="0" indent="-1190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Prior </a:t>
            </a:r>
            <a:r>
              <a:rPr kumimoji="0" lang="en-US" sz="1600" b="0" i="0" u="none" strike="noStrike" kern="0" cap="none" spc="0" normalizeH="0" baseline="0" noProof="0" dirty="0" err="1">
                <a:ln>
                  <a:noFill/>
                </a:ln>
                <a:effectLst/>
                <a:uLnTx/>
                <a:uFillTx/>
                <a:latin typeface="Arial" panose="020B0604020202020204" pitchFamily="34" charset="0"/>
                <a:ea typeface="+mn-ea"/>
                <a:cs typeface="Arial" panose="020B0604020202020204" pitchFamily="34" charset="0"/>
              </a:rPr>
              <a:t>taxanes</a:t>
            </a:r>
            <a:r>
              <a:rPr kumimoji="0" lang="en-US" sz="1600" b="0"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 or anthracyclines</a:t>
            </a:r>
          </a:p>
          <a:p>
            <a:pPr marL="119063" marR="0" lvl="0" indent="-1190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 1 standard-of-care cytotoxic regimen and ≤ 2 lines of cytotoxic therapy for locally advanced or metastatic BC</a:t>
            </a:r>
          </a:p>
        </p:txBody>
      </p:sp>
      <p:sp>
        <p:nvSpPr>
          <p:cNvPr id="34" name="AutoShape 9">
            <a:extLst>
              <a:ext uri="{FF2B5EF4-FFF2-40B4-BE49-F238E27FC236}">
                <a16:creationId xmlns:a16="http://schemas.microsoft.com/office/drawing/2014/main" id="{927CB606-4E33-E5B1-F850-8C9C5D615025}"/>
              </a:ext>
            </a:extLst>
          </p:cNvPr>
          <p:cNvSpPr>
            <a:spLocks noChangeArrowheads="1"/>
          </p:cNvSpPr>
          <p:nvPr/>
        </p:nvSpPr>
        <p:spPr bwMode="auto">
          <a:xfrm>
            <a:off x="5458769" y="3114314"/>
            <a:ext cx="2724719" cy="1899450"/>
          </a:xfrm>
          <a:prstGeom prst="roundRect">
            <a:avLst>
              <a:gd name="adj" fmla="val 12380"/>
            </a:avLst>
          </a:prstGeom>
          <a:solidFill>
            <a:srgbClr val="2F5597"/>
          </a:solidFill>
          <a:ln>
            <a:solidFill>
              <a:schemeClr val="tx1"/>
            </a:solidFill>
          </a:ln>
        </p:spPr>
        <p:txBody>
          <a:bodyPr lIns="18000" tIns="44451" rIns="18000" bIns="44451" anchor="ctr" anchorCtr="1"/>
          <a:lstStyle/>
          <a:p>
            <a:pPr marL="0" marR="0" lvl="0" indent="0" algn="ctr" defTabSz="1152497" rtl="0" eaLnBrk="0" fontAlgn="base" latinLnBrk="0" hangingPunct="0">
              <a:lnSpc>
                <a:spcPct val="100000"/>
              </a:lnSpc>
              <a:spcBef>
                <a:spcPct val="50000"/>
              </a:spcBef>
              <a:spcAft>
                <a:spcPct val="0"/>
              </a:spcAft>
              <a:buClrTx/>
              <a:buSzTx/>
              <a:buFontTx/>
              <a:buNone/>
              <a:tabLst/>
              <a:defRPr/>
            </a:pPr>
            <a:r>
              <a:rPr kumimoji="0" lang="en-US" altLang="ko-KR" sz="2000" b="1" i="0" u="none" strike="noStrike" kern="1200" cap="none" spc="0" normalizeH="0" baseline="0" noProof="0" dirty="0">
                <a:ln>
                  <a:noFill/>
                </a:ln>
                <a:solidFill>
                  <a:schemeClr val="bg1"/>
                </a:solidFill>
                <a:effectLst/>
                <a:uLnTx/>
                <a:uFillTx/>
                <a:latin typeface="Arial" charset="0"/>
                <a:ea typeface="MS PGothic" charset="0"/>
                <a:cs typeface="Arial" charset="0"/>
              </a:rPr>
              <a:t>EV 1.25 mg/kg IV on </a:t>
            </a:r>
            <a:br>
              <a:rPr kumimoji="0" lang="en-US" altLang="ko-KR" sz="2000" b="1" i="0" u="none" strike="noStrike" kern="1200" cap="none" spc="0" normalizeH="0" baseline="0" noProof="0" dirty="0">
                <a:ln>
                  <a:noFill/>
                </a:ln>
                <a:solidFill>
                  <a:schemeClr val="bg1"/>
                </a:solidFill>
                <a:effectLst/>
                <a:uLnTx/>
                <a:uFillTx/>
                <a:latin typeface="Arial" charset="0"/>
                <a:ea typeface="MS PGothic" charset="0"/>
                <a:cs typeface="Arial" charset="0"/>
              </a:rPr>
            </a:br>
            <a:r>
              <a:rPr kumimoji="0" lang="en-US" altLang="ko-KR" sz="2000" b="1" i="0" u="none" strike="noStrike" kern="1200" cap="none" spc="0" normalizeH="0" baseline="0" noProof="0" dirty="0">
                <a:ln>
                  <a:noFill/>
                </a:ln>
                <a:solidFill>
                  <a:schemeClr val="bg1"/>
                </a:solidFill>
                <a:effectLst/>
                <a:uLnTx/>
                <a:uFillTx/>
                <a:latin typeface="Arial" charset="0"/>
                <a:ea typeface="MS PGothic" charset="0"/>
                <a:cs typeface="Arial" charset="0"/>
              </a:rPr>
              <a:t>Days 1, 8, 15 of each </a:t>
            </a:r>
            <a:br>
              <a:rPr kumimoji="0" lang="en-US" altLang="ko-KR" sz="2000" b="1" i="0" u="none" strike="noStrike" kern="1200" cap="none" spc="0" normalizeH="0" baseline="0" noProof="0" dirty="0">
                <a:ln>
                  <a:noFill/>
                </a:ln>
                <a:solidFill>
                  <a:schemeClr val="bg1"/>
                </a:solidFill>
                <a:effectLst/>
                <a:uLnTx/>
                <a:uFillTx/>
                <a:latin typeface="Arial" charset="0"/>
                <a:ea typeface="MS PGothic" charset="0"/>
                <a:cs typeface="Arial" charset="0"/>
              </a:rPr>
            </a:br>
            <a:r>
              <a:rPr kumimoji="0" lang="en-US" altLang="ko-KR" sz="2000" b="1" i="0" u="none" strike="noStrike" kern="1200" cap="none" spc="0" normalizeH="0" baseline="0" noProof="0" dirty="0">
                <a:ln>
                  <a:noFill/>
                </a:ln>
                <a:solidFill>
                  <a:schemeClr val="bg1"/>
                </a:solidFill>
                <a:effectLst/>
                <a:uLnTx/>
                <a:uFillTx/>
                <a:latin typeface="Arial" charset="0"/>
                <a:ea typeface="MS PGothic" charset="0"/>
                <a:cs typeface="Arial" charset="0"/>
              </a:rPr>
              <a:t>28-day cycle</a:t>
            </a:r>
          </a:p>
        </p:txBody>
      </p:sp>
      <p:sp>
        <p:nvSpPr>
          <p:cNvPr id="40" name="Rectangle: Rounded Corners 39">
            <a:extLst>
              <a:ext uri="{FF2B5EF4-FFF2-40B4-BE49-F238E27FC236}">
                <a16:creationId xmlns:a16="http://schemas.microsoft.com/office/drawing/2014/main" id="{741CA169-E3D7-A98A-B679-D1188E194E5E}"/>
              </a:ext>
            </a:extLst>
          </p:cNvPr>
          <p:cNvSpPr/>
          <p:nvPr/>
        </p:nvSpPr>
        <p:spPr>
          <a:xfrm>
            <a:off x="5258848" y="5226249"/>
            <a:ext cx="3124560" cy="654841"/>
          </a:xfrm>
          <a:prstGeom prst="roundRect">
            <a:avLst/>
          </a:prstGeom>
          <a:noFill/>
          <a:ln>
            <a:noFill/>
          </a:ln>
        </p:spPr>
        <p:style>
          <a:lnRef idx="0">
            <a:scrgbClr r="0" g="0" b="0"/>
          </a:lnRef>
          <a:fillRef idx="0">
            <a:scrgbClr r="0" g="0" b="0"/>
          </a:fillRef>
          <a:effectRef idx="0">
            <a:scrgbClr r="0" g="0" b="0"/>
          </a:effectRef>
          <a:fontRef idx="minor">
            <a:schemeClr val="accent3"/>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strike="noStrike" kern="1200" cap="none" spc="0" normalizeH="0" baseline="0" noProof="0" dirty="0">
                <a:ln>
                  <a:noFill/>
                </a:ln>
                <a:solidFill>
                  <a:schemeClr val="tx1"/>
                </a:solidFill>
                <a:effectLst/>
                <a:uLnTx/>
                <a:uFillTx/>
                <a:latin typeface="Arial"/>
                <a:cs typeface="Arial"/>
              </a:rPr>
              <a:t>Treatment until disease progression</a:t>
            </a:r>
            <a:r>
              <a:rPr lang="en-US" sz="1600" b="1" i="1" dirty="0">
                <a:solidFill>
                  <a:schemeClr val="tx1"/>
                </a:solidFill>
                <a:latin typeface="Arial"/>
                <a:cs typeface="Arial"/>
              </a:rPr>
              <a:t> </a:t>
            </a:r>
            <a:r>
              <a:rPr lang="en-US" sz="1600" i="1" dirty="0">
                <a:solidFill>
                  <a:schemeClr val="tx1"/>
                </a:solidFill>
                <a:latin typeface="Arial"/>
                <a:cs typeface="Arial"/>
              </a:rPr>
              <a:t>or discontinuation criteria are met</a:t>
            </a:r>
            <a:endParaRPr kumimoji="0" lang="en-US" sz="1200" i="1"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CE9A8682-99E4-14F4-CB54-962446177121}"/>
              </a:ext>
            </a:extLst>
          </p:cNvPr>
          <p:cNvSpPr/>
          <p:nvPr/>
        </p:nvSpPr>
        <p:spPr>
          <a:xfrm>
            <a:off x="2884234" y="4441069"/>
            <a:ext cx="1953461" cy="1749136"/>
          </a:xfrm>
          <a:prstGeom prst="roundRect">
            <a:avLst/>
          </a:prstGeom>
          <a:solidFill>
            <a:schemeClr val="accent1">
              <a:lumMod val="20000"/>
              <a:lumOff val="80000"/>
            </a:schemeClr>
          </a:solidFill>
          <a:ln w="25400" cap="flat" cmpd="sng" algn="ctr">
            <a:solidFill>
              <a:schemeClr val="tx1"/>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sng" strike="noStrike" kern="0" cap="none" spc="0" normalizeH="0" baseline="0" noProof="0" dirty="0">
                <a:ln>
                  <a:noFill/>
                </a:ln>
                <a:effectLst/>
                <a:uLnTx/>
                <a:uFillTx/>
                <a:latin typeface="Arial" panose="020B0604020202020204" pitchFamily="34" charset="0"/>
                <a:ea typeface="+mn-ea"/>
                <a:cs typeface="Arial" panose="020B0604020202020204" pitchFamily="34" charset="0"/>
              </a:rPr>
              <a:t>TNBC</a:t>
            </a:r>
          </a:p>
          <a:p>
            <a:pPr marL="119063" marR="0" lvl="0" indent="-1190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Prior </a:t>
            </a:r>
            <a:r>
              <a:rPr lang="en-US" sz="1600" kern="0" dirty="0">
                <a:latin typeface="Arial" panose="020B0604020202020204" pitchFamily="34" charset="0"/>
                <a:cs typeface="Arial" panose="020B0604020202020204" pitchFamily="34" charset="0"/>
              </a:rPr>
              <a:t>PD-1/L1 inhibitor based on PD-L1 expression</a:t>
            </a:r>
          </a:p>
        </p:txBody>
      </p:sp>
      <p:sp>
        <p:nvSpPr>
          <p:cNvPr id="9" name="Rounded Rectangle 7">
            <a:extLst>
              <a:ext uri="{FF2B5EF4-FFF2-40B4-BE49-F238E27FC236}">
                <a16:creationId xmlns:a16="http://schemas.microsoft.com/office/drawing/2014/main" id="{2600D0FC-A99F-13AB-4880-A0C0587C34FB}"/>
              </a:ext>
            </a:extLst>
          </p:cNvPr>
          <p:cNvSpPr/>
          <p:nvPr/>
        </p:nvSpPr>
        <p:spPr>
          <a:xfrm>
            <a:off x="2884234" y="2282446"/>
            <a:ext cx="1901446" cy="1899449"/>
          </a:xfrm>
          <a:prstGeom prst="roundRect">
            <a:avLst/>
          </a:prstGeom>
          <a:solidFill>
            <a:schemeClr val="accent1">
              <a:lumMod val="20000"/>
              <a:lumOff val="80000"/>
            </a:schemeClr>
          </a:solidFill>
          <a:ln w="25400" cap="flat" cmpd="sng" algn="ctr">
            <a:solidFill>
              <a:schemeClr val="tx1"/>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sng" strike="noStrike" kern="0" cap="none" spc="0" normalizeH="0" baseline="0" noProof="0" dirty="0">
                <a:ln>
                  <a:noFill/>
                </a:ln>
                <a:effectLst/>
                <a:uLnTx/>
                <a:uFillTx/>
                <a:latin typeface="Arial" panose="020B0604020202020204" pitchFamily="34" charset="0"/>
                <a:ea typeface="+mn-ea"/>
                <a:cs typeface="Arial" panose="020B0604020202020204" pitchFamily="34" charset="0"/>
              </a:rPr>
              <a:t>HR+/HER2- BC</a:t>
            </a:r>
          </a:p>
          <a:p>
            <a:pPr marL="119063" marR="0" lvl="0" indent="-1190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kern="0" dirty="0">
                <a:latin typeface="Arial" panose="020B0604020202020204" pitchFamily="34" charset="0"/>
                <a:cs typeface="Arial" panose="020B0604020202020204" pitchFamily="34" charset="0"/>
              </a:rPr>
              <a:t>Prior e</a:t>
            </a:r>
            <a:r>
              <a:rPr kumimoji="0" lang="en-US" sz="1600" b="0" i="0" u="none" strike="noStrike" kern="0" cap="none" spc="0" normalizeH="0" baseline="0" noProof="0" dirty="0" err="1">
                <a:ln>
                  <a:noFill/>
                </a:ln>
                <a:effectLst/>
                <a:uLnTx/>
                <a:uFillTx/>
                <a:latin typeface="Arial" panose="020B0604020202020204" pitchFamily="34" charset="0"/>
                <a:ea typeface="+mn-ea"/>
                <a:cs typeface="Arial" panose="020B0604020202020204" pitchFamily="34" charset="0"/>
              </a:rPr>
              <a:t>ndocrine</a:t>
            </a:r>
            <a:r>
              <a:rPr kumimoji="0" lang="en-US" sz="1600" b="0"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 treatment with or without a CDK4/6 inhibitor</a:t>
            </a:r>
          </a:p>
        </p:txBody>
      </p:sp>
      <p:sp>
        <p:nvSpPr>
          <p:cNvPr id="10" name="Arrow: Right 9">
            <a:extLst>
              <a:ext uri="{FF2B5EF4-FFF2-40B4-BE49-F238E27FC236}">
                <a16:creationId xmlns:a16="http://schemas.microsoft.com/office/drawing/2014/main" id="{2BAC5BAF-8729-D89A-5316-23475C601146}"/>
              </a:ext>
            </a:extLst>
          </p:cNvPr>
          <p:cNvSpPr/>
          <p:nvPr/>
        </p:nvSpPr>
        <p:spPr>
          <a:xfrm>
            <a:off x="4785680" y="3305819"/>
            <a:ext cx="673089" cy="290701"/>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1" name="Arrow: Right 10">
            <a:extLst>
              <a:ext uri="{FF2B5EF4-FFF2-40B4-BE49-F238E27FC236}">
                <a16:creationId xmlns:a16="http://schemas.microsoft.com/office/drawing/2014/main" id="{2F635D80-6390-CFB2-4DB0-0057AFF10F77}"/>
              </a:ext>
            </a:extLst>
          </p:cNvPr>
          <p:cNvSpPr/>
          <p:nvPr/>
        </p:nvSpPr>
        <p:spPr>
          <a:xfrm>
            <a:off x="4837695" y="4558175"/>
            <a:ext cx="621074" cy="303404"/>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5" name="Arrow: Right 4">
            <a:extLst>
              <a:ext uri="{FF2B5EF4-FFF2-40B4-BE49-F238E27FC236}">
                <a16:creationId xmlns:a16="http://schemas.microsoft.com/office/drawing/2014/main" id="{1691574B-A00E-C571-B2AD-A2504F342A0E}"/>
              </a:ext>
            </a:extLst>
          </p:cNvPr>
          <p:cNvSpPr/>
          <p:nvPr/>
        </p:nvSpPr>
        <p:spPr>
          <a:xfrm>
            <a:off x="8196070" y="3898418"/>
            <a:ext cx="502049" cy="28347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7259B39-3AC3-73ED-E8FC-9AC24E931020}"/>
              </a:ext>
            </a:extLst>
          </p:cNvPr>
          <p:cNvSpPr/>
          <p:nvPr/>
        </p:nvSpPr>
        <p:spPr>
          <a:xfrm>
            <a:off x="1765738" y="-6860"/>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2" name="Rectangle 11">
            <a:extLst>
              <a:ext uri="{FF2B5EF4-FFF2-40B4-BE49-F238E27FC236}">
                <a16:creationId xmlns:a16="http://schemas.microsoft.com/office/drawing/2014/main" id="{82DF0E45-F985-E43D-8E7A-C1B005685893}"/>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6" name="Content Placeholder 5" descr="A diagram of a cell&#10;&#10;Description automatically generated">
            <a:extLst>
              <a:ext uri="{FF2B5EF4-FFF2-40B4-BE49-F238E27FC236}">
                <a16:creationId xmlns:a16="http://schemas.microsoft.com/office/drawing/2014/main" id="{7893E6F6-E9E0-1646-F215-371972BF65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901" y="424478"/>
            <a:ext cx="4363722" cy="2181862"/>
          </a:xfrm>
          <a:prstGeom prst="rect">
            <a:avLst/>
          </a:prstGeom>
        </p:spPr>
      </p:pic>
      <p:sp>
        <p:nvSpPr>
          <p:cNvPr id="13" name="TextBox 12">
            <a:extLst>
              <a:ext uri="{FF2B5EF4-FFF2-40B4-BE49-F238E27FC236}">
                <a16:creationId xmlns:a16="http://schemas.microsoft.com/office/drawing/2014/main" id="{6769F4A3-C9F3-D6E6-E953-5FBE3EB8CC7A}"/>
              </a:ext>
            </a:extLst>
          </p:cNvPr>
          <p:cNvSpPr txBox="1"/>
          <p:nvPr/>
        </p:nvSpPr>
        <p:spPr>
          <a:xfrm>
            <a:off x="8902700" y="6550223"/>
            <a:ext cx="5356532" cy="276999"/>
          </a:xfrm>
          <a:prstGeom prst="rect">
            <a:avLst/>
          </a:prstGeom>
          <a:noFill/>
        </p:spPr>
        <p:txBody>
          <a:bodyPr wrap="square" rtlCol="0">
            <a:spAutoFit/>
          </a:bodyPr>
          <a:lstStyle/>
          <a:p>
            <a:r>
              <a:rPr lang="en-US" sz="1200" dirty="0"/>
              <a:t>Giordano A….Traina TA Abstract 1005 ASCO 2024</a:t>
            </a:r>
          </a:p>
        </p:txBody>
      </p:sp>
    </p:spTree>
    <p:extLst>
      <p:ext uri="{BB962C8B-B14F-4D97-AF65-F5344CB8AC3E}">
        <p14:creationId xmlns:p14="http://schemas.microsoft.com/office/powerpoint/2010/main" val="3642053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53ADD-388A-B55C-D9F5-D9F4FC38623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BCAFD1-EDB8-1C73-FC5B-6139F992E6DD}"/>
              </a:ext>
            </a:extLst>
          </p:cNvPr>
          <p:cNvSpPr>
            <a:spLocks noGrp="1"/>
          </p:cNvSpPr>
          <p:nvPr>
            <p:ph type="sldNum" sz="quarter" idx="12"/>
          </p:nvPr>
        </p:nvSpPr>
        <p:spPr/>
        <p:txBody>
          <a:bodyPr/>
          <a:lstStyle/>
          <a:p>
            <a:fld id="{9CF06D28-0BE3-284D-A172-81E312E501C2}" type="slidenum">
              <a:rPr lang="en-US" smtClean="0"/>
              <a:t>6</a:t>
            </a:fld>
            <a:endParaRPr lang="en-US"/>
          </a:p>
        </p:txBody>
      </p:sp>
      <p:sp>
        <p:nvSpPr>
          <p:cNvPr id="7" name="Rectangle 6">
            <a:extLst>
              <a:ext uri="{FF2B5EF4-FFF2-40B4-BE49-F238E27FC236}">
                <a16:creationId xmlns:a16="http://schemas.microsoft.com/office/drawing/2014/main" id="{89ACE80E-643F-5181-3003-D9A81FCCEF75}"/>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Rectangle 7">
            <a:extLst>
              <a:ext uri="{FF2B5EF4-FFF2-40B4-BE49-F238E27FC236}">
                <a16:creationId xmlns:a16="http://schemas.microsoft.com/office/drawing/2014/main" id="{7221FDDD-87B7-2737-BD03-EAE56F63AA30}"/>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2" name="Title 1">
            <a:extLst>
              <a:ext uri="{FF2B5EF4-FFF2-40B4-BE49-F238E27FC236}">
                <a16:creationId xmlns:a16="http://schemas.microsoft.com/office/drawing/2014/main" id="{F7106746-4308-7D70-BF92-737C3E147429}"/>
              </a:ext>
            </a:extLst>
          </p:cNvPr>
          <p:cNvSpPr>
            <a:spLocks noGrp="1"/>
          </p:cNvSpPr>
          <p:nvPr>
            <p:ph type="title"/>
          </p:nvPr>
        </p:nvSpPr>
        <p:spPr>
          <a:xfrm>
            <a:off x="524107" y="234843"/>
            <a:ext cx="11125890" cy="920998"/>
          </a:xfrm>
        </p:spPr>
        <p:txBody>
          <a:bodyPr vert="horz" lIns="91440" tIns="45720" rIns="91440" bIns="45720" rtlCol="0" anchor="ctr">
            <a:normAutofit/>
          </a:bodyPr>
          <a:lstStyle/>
          <a:p>
            <a:r>
              <a:rPr lang="en-US" sz="3000" b="1" kern="1200" dirty="0">
                <a:solidFill>
                  <a:srgbClr val="002060"/>
                </a:solidFill>
                <a:latin typeface="Arial" panose="020B0604020202020204" pitchFamily="34" charset="0"/>
                <a:ea typeface="+mj-ea"/>
                <a:cs typeface="Arial" panose="020B0604020202020204" pitchFamily="34" charset="0"/>
              </a:rPr>
              <a:t>Key Oncogenic Signaling Pathways Associated with TNBC</a:t>
            </a:r>
          </a:p>
        </p:txBody>
      </p:sp>
      <p:pic>
        <p:nvPicPr>
          <p:cNvPr id="13" name="Picture 12" descr="Diagram, schematic&#10;&#10;Description automatically generated">
            <a:extLst>
              <a:ext uri="{FF2B5EF4-FFF2-40B4-BE49-F238E27FC236}">
                <a16:creationId xmlns:a16="http://schemas.microsoft.com/office/drawing/2014/main" id="{2977E3B2-835C-6F7F-820A-3503825C6434}"/>
              </a:ext>
            </a:extLst>
          </p:cNvPr>
          <p:cNvPicPr>
            <a:picLocks noChangeAspect="1"/>
          </p:cNvPicPr>
          <p:nvPr/>
        </p:nvPicPr>
        <p:blipFill>
          <a:blip r:embed="rId3">
            <a:extLst>
              <a:ext uri="{28A0092B-C50C-407E-A947-70E740481C1C}">
                <a14:useLocalDpi xmlns:a14="http://schemas.microsoft.com/office/drawing/2010/main" val="0"/>
              </a:ext>
            </a:extLst>
          </a:blip>
          <a:srcRect l="1883" t="34190" r="1828" b="1684"/>
          <a:stretch>
            <a:fillRect/>
          </a:stretch>
        </p:blipFill>
        <p:spPr>
          <a:xfrm>
            <a:off x="1906078" y="1135941"/>
            <a:ext cx="8409904" cy="5586830"/>
          </a:xfrm>
          <a:prstGeom prst="rect">
            <a:avLst/>
          </a:prstGeom>
          <a:noFill/>
        </p:spPr>
      </p:pic>
      <p:sp>
        <p:nvSpPr>
          <p:cNvPr id="14" name="Rectangle 13">
            <a:extLst>
              <a:ext uri="{FF2B5EF4-FFF2-40B4-BE49-F238E27FC236}">
                <a16:creationId xmlns:a16="http://schemas.microsoft.com/office/drawing/2014/main" id="{FF2FA32B-582F-2AA7-847B-0261F8444EDD}"/>
              </a:ext>
            </a:extLst>
          </p:cNvPr>
          <p:cNvSpPr/>
          <p:nvPr/>
        </p:nvSpPr>
        <p:spPr>
          <a:xfrm>
            <a:off x="9203735" y="6560970"/>
            <a:ext cx="3400602" cy="248697"/>
          </a:xfrm>
          <a:prstGeom prst="rect">
            <a:avLst/>
          </a:prstGeom>
        </p:spPr>
        <p:txBody>
          <a:bodyPr vert="horz" lIns="91440" tIns="45720" rIns="91440" bIns="45720" rtlCol="0" anchor="b">
            <a:noAutofit/>
          </a:bodyPr>
          <a:lstStyle/>
          <a:p>
            <a:pPr>
              <a:lnSpc>
                <a:spcPct val="90000"/>
              </a:lnSpc>
              <a:spcBef>
                <a:spcPts val="1000"/>
              </a:spcBef>
            </a:pPr>
            <a:r>
              <a:rPr lang="en-US" sz="1200" kern="1200" dirty="0">
                <a:latin typeface="+mn-lt"/>
                <a:ea typeface="+mn-ea"/>
                <a:cs typeface="+mn-cs"/>
              </a:rPr>
              <a:t>Bianchini G, et al. Nature Rev Clin Oncol 2021 </a:t>
            </a:r>
          </a:p>
        </p:txBody>
      </p:sp>
    </p:spTree>
    <p:extLst>
      <p:ext uri="{BB962C8B-B14F-4D97-AF65-F5344CB8AC3E}">
        <p14:creationId xmlns:p14="http://schemas.microsoft.com/office/powerpoint/2010/main" val="35239736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D3017-3AE4-38E3-B793-F43268C21EFB}"/>
              </a:ext>
            </a:extLst>
          </p:cNvPr>
          <p:cNvSpPr>
            <a:spLocks noGrp="1"/>
          </p:cNvSpPr>
          <p:nvPr>
            <p:ph type="title"/>
          </p:nvPr>
        </p:nvSpPr>
        <p:spPr>
          <a:xfrm>
            <a:off x="838200" y="427537"/>
            <a:ext cx="10515600" cy="752475"/>
          </a:xfrm>
        </p:spPr>
        <p:txBody>
          <a:bodyPr/>
          <a:lstStyle/>
          <a:p>
            <a:r>
              <a:rPr lang="en-US" dirty="0">
                <a:solidFill>
                  <a:srgbClr val="002060"/>
                </a:solidFill>
              </a:rPr>
              <a:t>EV-202: </a:t>
            </a:r>
            <a:r>
              <a:rPr lang="en-US" dirty="0" err="1">
                <a:solidFill>
                  <a:srgbClr val="002060"/>
                </a:solidFill>
              </a:rPr>
              <a:t>Enfortumab</a:t>
            </a:r>
            <a:r>
              <a:rPr lang="en-US" dirty="0">
                <a:solidFill>
                  <a:srgbClr val="002060"/>
                </a:solidFill>
              </a:rPr>
              <a:t> </a:t>
            </a:r>
            <a:r>
              <a:rPr lang="en-US" dirty="0" err="1">
                <a:solidFill>
                  <a:srgbClr val="002060"/>
                </a:solidFill>
              </a:rPr>
              <a:t>vedotin</a:t>
            </a:r>
            <a:r>
              <a:rPr lang="en-US" dirty="0">
                <a:solidFill>
                  <a:srgbClr val="002060"/>
                </a:solidFill>
              </a:rPr>
              <a:t> in TNBC </a:t>
            </a:r>
          </a:p>
        </p:txBody>
      </p:sp>
      <p:sp>
        <p:nvSpPr>
          <p:cNvPr id="4" name="TextBox 3">
            <a:extLst>
              <a:ext uri="{FF2B5EF4-FFF2-40B4-BE49-F238E27FC236}">
                <a16:creationId xmlns:a16="http://schemas.microsoft.com/office/drawing/2014/main" id="{D86E13B5-9834-F946-1EB4-1368A964F141}"/>
              </a:ext>
            </a:extLst>
          </p:cNvPr>
          <p:cNvSpPr txBox="1"/>
          <p:nvPr/>
        </p:nvSpPr>
        <p:spPr>
          <a:xfrm>
            <a:off x="8902700" y="6550223"/>
            <a:ext cx="5356532" cy="276999"/>
          </a:xfrm>
          <a:prstGeom prst="rect">
            <a:avLst/>
          </a:prstGeom>
          <a:noFill/>
        </p:spPr>
        <p:txBody>
          <a:bodyPr wrap="square" rtlCol="0">
            <a:spAutoFit/>
          </a:bodyPr>
          <a:lstStyle/>
          <a:p>
            <a:r>
              <a:rPr lang="en-US" sz="1200" dirty="0"/>
              <a:t>Giordano A….Traina TA Abstract 1005 ASCO 2024</a:t>
            </a:r>
          </a:p>
        </p:txBody>
      </p:sp>
      <p:sp>
        <p:nvSpPr>
          <p:cNvPr id="8" name="Content Placeholder 7">
            <a:extLst>
              <a:ext uri="{FF2B5EF4-FFF2-40B4-BE49-F238E27FC236}">
                <a16:creationId xmlns:a16="http://schemas.microsoft.com/office/drawing/2014/main" id="{B3309604-AA09-698D-8C29-887780BEFAAA}"/>
              </a:ext>
            </a:extLst>
          </p:cNvPr>
          <p:cNvSpPr>
            <a:spLocks noGrp="1"/>
          </p:cNvSpPr>
          <p:nvPr>
            <p:ph idx="1"/>
          </p:nvPr>
        </p:nvSpPr>
        <p:spPr>
          <a:xfrm>
            <a:off x="349748" y="2362197"/>
            <a:ext cx="3695700" cy="3708403"/>
          </a:xfrm>
        </p:spPr>
        <p:txBody>
          <a:bodyPr numCol="1">
            <a:normAutofit/>
          </a:bodyPr>
          <a:lstStyle/>
          <a:p>
            <a:r>
              <a:rPr lang="en-US" sz="2400" dirty="0"/>
              <a:t>N=42</a:t>
            </a:r>
          </a:p>
          <a:p>
            <a:r>
              <a:rPr lang="en-US" sz="2400" dirty="0"/>
              <a:t>Median 2 prior lines  of chemo</a:t>
            </a:r>
          </a:p>
          <a:p>
            <a:r>
              <a:rPr lang="en-US" sz="2400" dirty="0"/>
              <a:t>CBR 57%</a:t>
            </a:r>
          </a:p>
          <a:p>
            <a:r>
              <a:rPr lang="en-US" sz="2400" dirty="0"/>
              <a:t>Median PFS (months; 95% CI): 3.52; 2.10–4.63</a:t>
            </a:r>
          </a:p>
          <a:p>
            <a:r>
              <a:rPr lang="en-US" sz="2400" dirty="0"/>
              <a:t>Median OS (months; 95% CI): 12.91; 10.28–NE</a:t>
            </a:r>
          </a:p>
          <a:p>
            <a:endParaRPr lang="en-US" sz="2400" dirty="0"/>
          </a:p>
        </p:txBody>
      </p:sp>
      <p:pic>
        <p:nvPicPr>
          <p:cNvPr id="10" name="Picture 9" descr="A graph of a number of people&#10;&#10;Description automatically generated">
            <a:extLst>
              <a:ext uri="{FF2B5EF4-FFF2-40B4-BE49-F238E27FC236}">
                <a16:creationId xmlns:a16="http://schemas.microsoft.com/office/drawing/2014/main" id="{60E76B71-9181-8D97-1ECF-F3446DAA9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4138" y="1375405"/>
            <a:ext cx="8382384" cy="4695195"/>
          </a:xfrm>
          <a:prstGeom prst="rect">
            <a:avLst/>
          </a:prstGeom>
        </p:spPr>
      </p:pic>
      <p:sp>
        <p:nvSpPr>
          <p:cNvPr id="3" name="Rectangle 2">
            <a:extLst>
              <a:ext uri="{FF2B5EF4-FFF2-40B4-BE49-F238E27FC236}">
                <a16:creationId xmlns:a16="http://schemas.microsoft.com/office/drawing/2014/main" id="{10165962-A8B4-57BD-779A-86A85F6ABAFE}"/>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5" name="Rectangle 4">
            <a:extLst>
              <a:ext uri="{FF2B5EF4-FFF2-40B4-BE49-F238E27FC236}">
                <a16:creationId xmlns:a16="http://schemas.microsoft.com/office/drawing/2014/main" id="{3FDD98D0-6EED-FF07-A5AA-D457BCB887F0}"/>
              </a:ext>
            </a:extLst>
          </p:cNvPr>
          <p:cNvSpPr/>
          <p:nvPr/>
        </p:nvSpPr>
        <p:spPr>
          <a:xfrm>
            <a:off x="1765738" y="-6860"/>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21988321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36AB6-C2BE-FE4E-C961-F9E2F1D983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437A9F-A028-A956-7396-FC772CEF8220}"/>
              </a:ext>
            </a:extLst>
          </p:cNvPr>
          <p:cNvSpPr>
            <a:spLocks noGrp="1"/>
          </p:cNvSpPr>
          <p:nvPr>
            <p:ph type="title"/>
          </p:nvPr>
        </p:nvSpPr>
        <p:spPr>
          <a:xfrm>
            <a:off x="838200" y="427537"/>
            <a:ext cx="10515600" cy="752475"/>
          </a:xfrm>
        </p:spPr>
        <p:txBody>
          <a:bodyPr>
            <a:normAutofit/>
          </a:bodyPr>
          <a:lstStyle/>
          <a:p>
            <a:r>
              <a:rPr lang="en-US" dirty="0">
                <a:solidFill>
                  <a:srgbClr val="002060"/>
                </a:solidFill>
              </a:rPr>
              <a:t>EV-202: Treatment-Related Adverse Events</a:t>
            </a:r>
          </a:p>
        </p:txBody>
      </p:sp>
      <p:sp>
        <p:nvSpPr>
          <p:cNvPr id="4" name="TextBox 3">
            <a:extLst>
              <a:ext uri="{FF2B5EF4-FFF2-40B4-BE49-F238E27FC236}">
                <a16:creationId xmlns:a16="http://schemas.microsoft.com/office/drawing/2014/main" id="{90CA4C68-307E-BD7F-063D-67E15747956F}"/>
              </a:ext>
            </a:extLst>
          </p:cNvPr>
          <p:cNvSpPr txBox="1"/>
          <p:nvPr/>
        </p:nvSpPr>
        <p:spPr>
          <a:xfrm>
            <a:off x="8902700" y="6550223"/>
            <a:ext cx="5356532" cy="276999"/>
          </a:xfrm>
          <a:prstGeom prst="rect">
            <a:avLst/>
          </a:prstGeom>
          <a:noFill/>
        </p:spPr>
        <p:txBody>
          <a:bodyPr wrap="square" rtlCol="0">
            <a:spAutoFit/>
          </a:bodyPr>
          <a:lstStyle/>
          <a:p>
            <a:r>
              <a:rPr lang="en-US" sz="1200" dirty="0"/>
              <a:t>Giordano A….Traina TA Abstract 1005 ASCO 2024</a:t>
            </a:r>
          </a:p>
        </p:txBody>
      </p:sp>
      <p:sp>
        <p:nvSpPr>
          <p:cNvPr id="3" name="Rectangle 2">
            <a:extLst>
              <a:ext uri="{FF2B5EF4-FFF2-40B4-BE49-F238E27FC236}">
                <a16:creationId xmlns:a16="http://schemas.microsoft.com/office/drawing/2014/main" id="{CA18217C-2473-E0E0-EDA5-5630E4F1DA1C}"/>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5" name="Rectangle 4">
            <a:extLst>
              <a:ext uri="{FF2B5EF4-FFF2-40B4-BE49-F238E27FC236}">
                <a16:creationId xmlns:a16="http://schemas.microsoft.com/office/drawing/2014/main" id="{6A9A8FCA-66A0-B07E-F33A-844E8737B084}"/>
              </a:ext>
            </a:extLst>
          </p:cNvPr>
          <p:cNvSpPr/>
          <p:nvPr/>
        </p:nvSpPr>
        <p:spPr>
          <a:xfrm>
            <a:off x="1765738" y="-6860"/>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graphicFrame>
        <p:nvGraphicFramePr>
          <p:cNvPr id="9" name="Content Placeholder 8">
            <a:extLst>
              <a:ext uri="{FF2B5EF4-FFF2-40B4-BE49-F238E27FC236}">
                <a16:creationId xmlns:a16="http://schemas.microsoft.com/office/drawing/2014/main" id="{B8E72062-9C66-E422-1C45-AA7714FF1FC8}"/>
              </a:ext>
            </a:extLst>
          </p:cNvPr>
          <p:cNvGraphicFramePr>
            <a:graphicFrameLocks/>
          </p:cNvGraphicFramePr>
          <p:nvPr>
            <p:extLst>
              <p:ext uri="{D42A27DB-BD31-4B8C-83A1-F6EECF244321}">
                <p14:modId xmlns:p14="http://schemas.microsoft.com/office/powerpoint/2010/main" val="3236765794"/>
              </p:ext>
            </p:extLst>
          </p:nvPr>
        </p:nvGraphicFramePr>
        <p:xfrm>
          <a:off x="575229" y="1378563"/>
          <a:ext cx="11097104" cy="4925441"/>
        </p:xfrm>
        <a:graphic>
          <a:graphicData uri="http://schemas.openxmlformats.org/drawingml/2006/table">
            <a:tbl>
              <a:tblPr firstRow="1" bandRow="1">
                <a:tableStyleId>{073A0DAA-6AF3-43AB-8588-CEC1D06C72B9}</a:tableStyleId>
              </a:tblPr>
              <a:tblGrid>
                <a:gridCol w="4739564">
                  <a:extLst>
                    <a:ext uri="{9D8B030D-6E8A-4147-A177-3AD203B41FA5}">
                      <a16:colId xmlns:a16="http://schemas.microsoft.com/office/drawing/2014/main" val="65391490"/>
                    </a:ext>
                  </a:extLst>
                </a:gridCol>
                <a:gridCol w="1589385">
                  <a:extLst>
                    <a:ext uri="{9D8B030D-6E8A-4147-A177-3AD203B41FA5}">
                      <a16:colId xmlns:a16="http://schemas.microsoft.com/office/drawing/2014/main" val="36649325"/>
                    </a:ext>
                  </a:extLst>
                </a:gridCol>
                <a:gridCol w="1589385">
                  <a:extLst>
                    <a:ext uri="{9D8B030D-6E8A-4147-A177-3AD203B41FA5}">
                      <a16:colId xmlns:a16="http://schemas.microsoft.com/office/drawing/2014/main" val="1577808820"/>
                    </a:ext>
                  </a:extLst>
                </a:gridCol>
                <a:gridCol w="1589385">
                  <a:extLst>
                    <a:ext uri="{9D8B030D-6E8A-4147-A177-3AD203B41FA5}">
                      <a16:colId xmlns:a16="http://schemas.microsoft.com/office/drawing/2014/main" val="2806872866"/>
                    </a:ext>
                  </a:extLst>
                </a:gridCol>
                <a:gridCol w="1589385">
                  <a:extLst>
                    <a:ext uri="{9D8B030D-6E8A-4147-A177-3AD203B41FA5}">
                      <a16:colId xmlns:a16="http://schemas.microsoft.com/office/drawing/2014/main" val="1481367886"/>
                    </a:ext>
                  </a:extLst>
                </a:gridCol>
              </a:tblGrid>
              <a:tr h="589280">
                <a:tc rowSpan="2">
                  <a:txBody>
                    <a:bodyPr/>
                    <a:lstStyle/>
                    <a:p>
                      <a:pPr marL="0" marR="0">
                        <a:lnSpc>
                          <a:spcPct val="100000"/>
                        </a:lnSpc>
                        <a:spcBef>
                          <a:spcPts val="0"/>
                        </a:spcBef>
                        <a:spcAft>
                          <a:spcPts val="0"/>
                        </a:spcAft>
                      </a:pPr>
                      <a:r>
                        <a:rPr lang="en-US" sz="1400" b="1" dirty="0">
                          <a:effectLst/>
                        </a:rPr>
                        <a:t>Parameter</a:t>
                      </a:r>
                      <a:endParaRPr lang="en-US" sz="1400" dirty="0">
                        <a:effectLst/>
                        <a:latin typeface="+mn-lt"/>
                        <a:ea typeface="Yu Mincho" panose="02020400000000000000" pitchFamily="18" charset="-128"/>
                      </a:endParaRPr>
                    </a:p>
                  </a:txBody>
                  <a:tcPr marL="68580" marR="68580" marT="0" marB="0" anchor="ctr"/>
                </a:tc>
                <a:tc gridSpan="2">
                  <a:txBody>
                    <a:bodyPr/>
                    <a:lstStyle/>
                    <a:p>
                      <a:pPr algn="ctr">
                        <a:lnSpc>
                          <a:spcPct val="100000"/>
                        </a:lnSpc>
                        <a:spcBef>
                          <a:spcPts val="0"/>
                        </a:spcBef>
                      </a:pPr>
                      <a:r>
                        <a:rPr lang="en-US" sz="1400" dirty="0"/>
                        <a:t>HR+/HER2- Breast Cancer</a:t>
                      </a:r>
                    </a:p>
                    <a:p>
                      <a:pPr algn="ctr">
                        <a:lnSpc>
                          <a:spcPct val="100000"/>
                        </a:lnSpc>
                        <a:spcBef>
                          <a:spcPts val="0"/>
                        </a:spcBef>
                      </a:pPr>
                      <a:r>
                        <a:rPr lang="en-US" sz="1400" dirty="0"/>
                        <a:t>n=45</a:t>
                      </a:r>
                      <a:endParaRPr lang="en-US" sz="1400" dirty="0">
                        <a:latin typeface="+mn-lt"/>
                      </a:endParaRPr>
                    </a:p>
                  </a:txBody>
                  <a:tcPr anchor="ctr"/>
                </a:tc>
                <a:tc hMerge="1">
                  <a:txBody>
                    <a:bodyPr/>
                    <a:lstStyle/>
                    <a:p>
                      <a:pPr algn="ctr">
                        <a:lnSpc>
                          <a:spcPct val="100000"/>
                        </a:lnSpc>
                        <a:spcBef>
                          <a:spcPts val="0"/>
                        </a:spcBef>
                      </a:pPr>
                      <a:endParaRPr lang="en-US" sz="1400" dirty="0">
                        <a:latin typeface="+mn-lt"/>
                      </a:endParaRPr>
                    </a:p>
                  </a:txBody>
                  <a:tcPr anchor="ctr"/>
                </a:tc>
                <a:tc gridSpan="2">
                  <a:txBody>
                    <a:bodyPr/>
                    <a:lstStyle/>
                    <a:p>
                      <a:pPr algn="ctr">
                        <a:lnSpc>
                          <a:spcPct val="100000"/>
                        </a:lnSpc>
                        <a:spcBef>
                          <a:spcPts val="0"/>
                        </a:spcBef>
                      </a:pPr>
                      <a:r>
                        <a:rPr lang="en-US" sz="1400" dirty="0"/>
                        <a:t>Triple-Negative Breast Cancer</a:t>
                      </a:r>
                    </a:p>
                    <a:p>
                      <a:pPr algn="ctr">
                        <a:lnSpc>
                          <a:spcPct val="100000"/>
                        </a:lnSpc>
                        <a:spcBef>
                          <a:spcPts val="0"/>
                        </a:spcBef>
                      </a:pPr>
                      <a:r>
                        <a:rPr lang="en-US" sz="1400" dirty="0"/>
                        <a:t>n=42</a:t>
                      </a:r>
                      <a:endParaRPr lang="en-US" sz="1400" dirty="0">
                        <a:latin typeface="+mn-lt"/>
                      </a:endParaRPr>
                    </a:p>
                  </a:txBody>
                  <a:tcPr anchor="ctr"/>
                </a:tc>
                <a:tc hMerge="1">
                  <a:txBody>
                    <a:bodyPr/>
                    <a:lstStyle/>
                    <a:p>
                      <a:endParaRPr lang="en-US" dirty="0"/>
                    </a:p>
                  </a:txBody>
                  <a:tcPr/>
                </a:tc>
                <a:extLst>
                  <a:ext uri="{0D108BD9-81ED-4DB2-BD59-A6C34878D82A}">
                    <a16:rowId xmlns:a16="http://schemas.microsoft.com/office/drawing/2014/main" val="1407735621"/>
                  </a:ext>
                </a:extLst>
              </a:tr>
              <a:tr h="298528">
                <a:tc vMerge="1">
                  <a:txBody>
                    <a:bodyPr/>
                    <a:lstStyle/>
                    <a:p>
                      <a:endParaRPr lang="en-US"/>
                    </a:p>
                  </a:txBody>
                  <a:tcPr/>
                </a:tc>
                <a:tc>
                  <a:txBody>
                    <a:bodyPr/>
                    <a:lstStyle/>
                    <a:p>
                      <a:pPr algn="ctr">
                        <a:lnSpc>
                          <a:spcPct val="100000"/>
                        </a:lnSpc>
                        <a:spcBef>
                          <a:spcPts val="0"/>
                        </a:spcBef>
                      </a:pPr>
                      <a:r>
                        <a:rPr lang="en-US" sz="1400" b="1" dirty="0">
                          <a:latin typeface="+mn-lt"/>
                        </a:rPr>
                        <a:t>Any Grade</a:t>
                      </a:r>
                    </a:p>
                  </a:txBody>
                  <a:tcPr anchor="ctr"/>
                </a:tc>
                <a:tc>
                  <a:txBody>
                    <a:bodyPr/>
                    <a:lstStyle/>
                    <a:p>
                      <a:pPr algn="ctr">
                        <a:lnSpc>
                          <a:spcPct val="100000"/>
                        </a:lnSpc>
                        <a:spcBef>
                          <a:spcPts val="0"/>
                        </a:spcBef>
                      </a:pPr>
                      <a:r>
                        <a:rPr lang="en-US" sz="1400" b="1" dirty="0">
                          <a:latin typeface="+mn-lt"/>
                        </a:rPr>
                        <a:t>Grade </a:t>
                      </a:r>
                      <a:r>
                        <a:rPr lang="en-US" sz="1400" b="1" dirty="0">
                          <a:effectLst/>
                        </a:rPr>
                        <a:t>≥3</a:t>
                      </a:r>
                      <a:r>
                        <a:rPr lang="en-US" sz="1400" b="1" dirty="0">
                          <a:latin typeface="+mn-lt"/>
                        </a:rPr>
                        <a:t> </a:t>
                      </a:r>
                    </a:p>
                  </a:txBody>
                  <a:tcPr anchor="ctr"/>
                </a:tc>
                <a:tc>
                  <a:txBody>
                    <a:bodyPr/>
                    <a:lstStyle/>
                    <a:p>
                      <a:pPr algn="ctr">
                        <a:lnSpc>
                          <a:spcPct val="100000"/>
                        </a:lnSpc>
                        <a:spcBef>
                          <a:spcPts val="0"/>
                        </a:spcBef>
                      </a:pPr>
                      <a:r>
                        <a:rPr lang="en-US" sz="1400" b="1" dirty="0">
                          <a:latin typeface="+mn-lt"/>
                        </a:rPr>
                        <a:t>Any Grade</a:t>
                      </a:r>
                    </a:p>
                  </a:txBody>
                  <a:tcPr anchor="ctr"/>
                </a:tc>
                <a:tc>
                  <a:txBody>
                    <a:bodyPr/>
                    <a:lstStyle/>
                    <a:p>
                      <a:pPr algn="ctr">
                        <a:lnSpc>
                          <a:spcPct val="100000"/>
                        </a:lnSpc>
                        <a:spcBef>
                          <a:spcPts val="0"/>
                        </a:spcBef>
                      </a:pPr>
                      <a:r>
                        <a:rPr lang="en-US" sz="1400" b="1" dirty="0">
                          <a:latin typeface="+mn-lt"/>
                        </a:rPr>
                        <a:t>Grade </a:t>
                      </a:r>
                      <a:r>
                        <a:rPr lang="en-US" sz="1400" b="1" dirty="0">
                          <a:effectLst/>
                        </a:rPr>
                        <a:t>≥3</a:t>
                      </a:r>
                      <a:r>
                        <a:rPr lang="en-US" sz="1400" b="1" dirty="0">
                          <a:latin typeface="+mn-lt"/>
                        </a:rPr>
                        <a:t> </a:t>
                      </a:r>
                    </a:p>
                  </a:txBody>
                  <a:tcPr anchor="ctr"/>
                </a:tc>
                <a:extLst>
                  <a:ext uri="{0D108BD9-81ED-4DB2-BD59-A6C34878D82A}">
                    <a16:rowId xmlns:a16="http://schemas.microsoft.com/office/drawing/2014/main" val="249454619"/>
                  </a:ext>
                </a:extLst>
              </a:tr>
              <a:tr h="245846">
                <a:tc>
                  <a:txBody>
                    <a:bodyPr/>
                    <a:lstStyle/>
                    <a:p>
                      <a:pPr marL="0" marR="0">
                        <a:lnSpc>
                          <a:spcPct val="100000"/>
                        </a:lnSpc>
                        <a:spcBef>
                          <a:spcPts val="0"/>
                        </a:spcBef>
                        <a:spcAft>
                          <a:spcPts val="0"/>
                        </a:spcAft>
                      </a:pPr>
                      <a:r>
                        <a:rPr lang="en-US" sz="1400" b="1" dirty="0">
                          <a:effectLst/>
                        </a:rPr>
                        <a:t>TRAEs, overall, n (%)</a:t>
                      </a:r>
                      <a:endParaRPr lang="en-US" sz="1400" b="1"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rPr>
                        <a:t>45 (100.0)</a:t>
                      </a:r>
                      <a:endParaRPr lang="en-US" sz="1400" dirty="0">
                        <a:effectLst/>
                        <a:latin typeface="+mn-lt"/>
                        <a:ea typeface="Yu Mincho" panose="02020400000000000000" pitchFamily="18" charset="-128"/>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rPr>
                        <a:t>20 (44.4)</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rPr>
                        <a:t>41 (97.6)</a:t>
                      </a:r>
                      <a:endParaRPr lang="en-US" sz="1400" dirty="0">
                        <a:effectLst/>
                        <a:latin typeface="+mn-lt"/>
                        <a:ea typeface="Yu Mincho" panose="02020400000000000000" pitchFamily="18" charset="-128"/>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effectLst/>
                        </a:rPr>
                        <a:t>12 (28.6)</a:t>
                      </a:r>
                      <a:endParaRPr lang="en-US" sz="1400" dirty="0">
                        <a:effectLst/>
                        <a:latin typeface="+mn-lt"/>
                        <a:ea typeface="Yu Mincho" panose="02020400000000000000" pitchFamily="18" charset="-128"/>
                      </a:endParaRPr>
                    </a:p>
                  </a:txBody>
                  <a:tcPr marL="68580" marR="68580" marT="0" marB="0" anchor="ctr"/>
                </a:tc>
                <a:extLst>
                  <a:ext uri="{0D108BD9-81ED-4DB2-BD59-A6C34878D82A}">
                    <a16:rowId xmlns:a16="http://schemas.microsoft.com/office/drawing/2014/main" val="2480221402"/>
                  </a:ext>
                </a:extLst>
              </a:tr>
              <a:tr h="343671">
                <a:tc>
                  <a:txBody>
                    <a:bodyPr/>
                    <a:lstStyle/>
                    <a:p>
                      <a:pPr marL="0" marR="0">
                        <a:lnSpc>
                          <a:spcPct val="100000"/>
                        </a:lnSpc>
                        <a:spcBef>
                          <a:spcPts val="0"/>
                        </a:spcBef>
                        <a:spcAft>
                          <a:spcPts val="0"/>
                        </a:spcAft>
                      </a:pPr>
                      <a:r>
                        <a:rPr lang="en-US" sz="1400" b="1" dirty="0">
                          <a:effectLst/>
                        </a:rPr>
                        <a:t>TRAEs in ≥15% of participants for either cohort, n (%)</a:t>
                      </a:r>
                      <a:endParaRPr lang="en-US" sz="1400" b="1"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rPr>
                        <a:t> </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rPr>
                        <a:t> </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endParaRPr lang="en-US" sz="1400" dirty="0">
                        <a:effectLst/>
                        <a:latin typeface="+mn-lt"/>
                        <a:ea typeface="Yu Mincho" panose="02020400000000000000" pitchFamily="18" charset="-128"/>
                      </a:endParaRPr>
                    </a:p>
                  </a:txBody>
                  <a:tcPr marL="68580" marR="68580" marT="0" marB="0" anchor="ctr"/>
                </a:tc>
                <a:extLst>
                  <a:ext uri="{0D108BD9-81ED-4DB2-BD59-A6C34878D82A}">
                    <a16:rowId xmlns:a16="http://schemas.microsoft.com/office/drawing/2014/main" val="4067126570"/>
                  </a:ext>
                </a:extLst>
              </a:tr>
              <a:tr h="245846">
                <a:tc>
                  <a:txBody>
                    <a:bodyPr/>
                    <a:lstStyle/>
                    <a:p>
                      <a:pPr marL="0" marR="0">
                        <a:lnSpc>
                          <a:spcPct val="100000"/>
                        </a:lnSpc>
                        <a:spcBef>
                          <a:spcPts val="0"/>
                        </a:spcBef>
                        <a:spcAft>
                          <a:spcPts val="0"/>
                        </a:spcAft>
                      </a:pPr>
                      <a:r>
                        <a:rPr lang="en-US" sz="1400" dirty="0">
                          <a:effectLst/>
                        </a:rPr>
                        <a:t>     Fatigue</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rPr>
                        <a:t>20 (44.4)</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latin typeface="+mn-lt"/>
                          <a:ea typeface="Yu Mincho" panose="02020400000000000000" pitchFamily="18" charset="-128"/>
                        </a:rPr>
                        <a:t>0</a:t>
                      </a:r>
                    </a:p>
                  </a:txBody>
                  <a:tcPr marL="68580" marR="68580" marT="0" marB="0" anchor="ctr"/>
                </a:tc>
                <a:tc>
                  <a:txBody>
                    <a:bodyPr/>
                    <a:lstStyle/>
                    <a:p>
                      <a:pPr marL="0" marR="0" algn="ctr">
                        <a:lnSpc>
                          <a:spcPct val="100000"/>
                        </a:lnSpc>
                        <a:spcBef>
                          <a:spcPts val="0"/>
                        </a:spcBef>
                        <a:spcAft>
                          <a:spcPts val="0"/>
                        </a:spcAft>
                      </a:pPr>
                      <a:r>
                        <a:rPr lang="en-US" sz="1400" dirty="0">
                          <a:effectLst/>
                        </a:rPr>
                        <a:t>12 (28.6)</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latin typeface="+mn-lt"/>
                          <a:ea typeface="Yu Mincho" panose="02020400000000000000" pitchFamily="18" charset="-128"/>
                        </a:rPr>
                        <a:t>0</a:t>
                      </a:r>
                    </a:p>
                  </a:txBody>
                  <a:tcPr marL="68580" marR="68580" marT="0" marB="0" anchor="ctr"/>
                </a:tc>
                <a:extLst>
                  <a:ext uri="{0D108BD9-81ED-4DB2-BD59-A6C34878D82A}">
                    <a16:rowId xmlns:a16="http://schemas.microsoft.com/office/drawing/2014/main" val="695210542"/>
                  </a:ext>
                </a:extLst>
              </a:tr>
              <a:tr h="245846">
                <a:tc>
                  <a:txBody>
                    <a:bodyPr/>
                    <a:lstStyle/>
                    <a:p>
                      <a:pPr marL="0" marR="0">
                        <a:lnSpc>
                          <a:spcPct val="100000"/>
                        </a:lnSpc>
                        <a:spcBef>
                          <a:spcPts val="0"/>
                        </a:spcBef>
                        <a:spcAft>
                          <a:spcPts val="0"/>
                        </a:spcAft>
                      </a:pPr>
                      <a:r>
                        <a:rPr lang="en-US" sz="1400" dirty="0">
                          <a:effectLst/>
                        </a:rPr>
                        <a:t>     Pruritis</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rPr>
                        <a:t>19 (42.2)</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latin typeface="+mn-lt"/>
                          <a:ea typeface="Yu Mincho" panose="02020400000000000000" pitchFamily="18" charset="-128"/>
                        </a:rPr>
                        <a:t>3 (6.7)</a:t>
                      </a:r>
                    </a:p>
                  </a:txBody>
                  <a:tcPr marL="68580" marR="68580" marT="0" marB="0" anchor="ctr"/>
                </a:tc>
                <a:tc>
                  <a:txBody>
                    <a:bodyPr/>
                    <a:lstStyle/>
                    <a:p>
                      <a:pPr marL="0" marR="0" algn="ctr">
                        <a:lnSpc>
                          <a:spcPct val="100000"/>
                        </a:lnSpc>
                        <a:spcBef>
                          <a:spcPts val="0"/>
                        </a:spcBef>
                        <a:spcAft>
                          <a:spcPts val="0"/>
                        </a:spcAft>
                      </a:pPr>
                      <a:r>
                        <a:rPr lang="en-US" sz="1400" dirty="0">
                          <a:effectLst/>
                        </a:rPr>
                        <a:t>14 (33.3)</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latin typeface="+mn-lt"/>
                          <a:ea typeface="Yu Mincho" panose="02020400000000000000" pitchFamily="18" charset="-128"/>
                        </a:rPr>
                        <a:t>1 (2.4)</a:t>
                      </a:r>
                    </a:p>
                  </a:txBody>
                  <a:tcPr marL="68580" marR="68580" marT="0" marB="0" anchor="ctr"/>
                </a:tc>
                <a:extLst>
                  <a:ext uri="{0D108BD9-81ED-4DB2-BD59-A6C34878D82A}">
                    <a16:rowId xmlns:a16="http://schemas.microsoft.com/office/drawing/2014/main" val="1012423117"/>
                  </a:ext>
                </a:extLst>
              </a:tr>
              <a:tr h="245846">
                <a:tc>
                  <a:txBody>
                    <a:bodyPr/>
                    <a:lstStyle/>
                    <a:p>
                      <a:pPr marL="0" marR="0">
                        <a:lnSpc>
                          <a:spcPct val="100000"/>
                        </a:lnSpc>
                        <a:spcBef>
                          <a:spcPts val="0"/>
                        </a:spcBef>
                        <a:spcAft>
                          <a:spcPts val="0"/>
                        </a:spcAft>
                      </a:pPr>
                      <a:r>
                        <a:rPr lang="en-US" sz="1400" dirty="0">
                          <a:effectLst/>
                        </a:rPr>
                        <a:t>     Rash maculopapular</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rPr>
                        <a:t>18 (40.0)</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latin typeface="+mn-lt"/>
                          <a:ea typeface="Yu Mincho" panose="02020400000000000000" pitchFamily="18" charset="-128"/>
                        </a:rPr>
                        <a:t>7 (15.6)</a:t>
                      </a:r>
                    </a:p>
                  </a:txBody>
                  <a:tcPr marL="68580" marR="68580" marT="0" marB="0" anchor="ctr"/>
                </a:tc>
                <a:tc>
                  <a:txBody>
                    <a:bodyPr/>
                    <a:lstStyle/>
                    <a:p>
                      <a:pPr marL="0" marR="0" algn="ctr">
                        <a:lnSpc>
                          <a:spcPct val="100000"/>
                        </a:lnSpc>
                        <a:spcBef>
                          <a:spcPts val="0"/>
                        </a:spcBef>
                        <a:spcAft>
                          <a:spcPts val="0"/>
                        </a:spcAft>
                      </a:pPr>
                      <a:r>
                        <a:rPr lang="en-US" sz="1400" dirty="0">
                          <a:effectLst/>
                        </a:rPr>
                        <a:t>13 (31.0)</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latin typeface="+mn-lt"/>
                          <a:ea typeface="Yu Mincho" panose="02020400000000000000" pitchFamily="18" charset="-128"/>
                        </a:rPr>
                        <a:t>1 (2.4)</a:t>
                      </a:r>
                    </a:p>
                  </a:txBody>
                  <a:tcPr marL="68580" marR="68580" marT="0" marB="0" anchor="ctr"/>
                </a:tc>
                <a:extLst>
                  <a:ext uri="{0D108BD9-81ED-4DB2-BD59-A6C34878D82A}">
                    <a16:rowId xmlns:a16="http://schemas.microsoft.com/office/drawing/2014/main" val="2056179296"/>
                  </a:ext>
                </a:extLst>
              </a:tr>
              <a:tr h="245846">
                <a:tc>
                  <a:txBody>
                    <a:bodyPr/>
                    <a:lstStyle/>
                    <a:p>
                      <a:pPr marL="0" marR="0">
                        <a:lnSpc>
                          <a:spcPct val="100000"/>
                        </a:lnSpc>
                        <a:spcBef>
                          <a:spcPts val="0"/>
                        </a:spcBef>
                        <a:spcAft>
                          <a:spcPts val="0"/>
                        </a:spcAft>
                      </a:pPr>
                      <a:r>
                        <a:rPr lang="en-US" sz="1400" dirty="0">
                          <a:effectLst/>
                        </a:rPr>
                        <a:t>     Nausea</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rPr>
                        <a:t>17 (37.8)</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latin typeface="+mn-lt"/>
                          <a:ea typeface="Yu Mincho" panose="02020400000000000000" pitchFamily="18" charset="-128"/>
                        </a:rPr>
                        <a:t>1 (2.2)</a:t>
                      </a:r>
                    </a:p>
                  </a:txBody>
                  <a:tcPr marL="68580" marR="68580" marT="0" marB="0" anchor="ctr"/>
                </a:tc>
                <a:tc>
                  <a:txBody>
                    <a:bodyPr/>
                    <a:lstStyle/>
                    <a:p>
                      <a:pPr marL="0" marR="0" algn="ctr">
                        <a:lnSpc>
                          <a:spcPct val="100000"/>
                        </a:lnSpc>
                        <a:spcBef>
                          <a:spcPts val="0"/>
                        </a:spcBef>
                        <a:spcAft>
                          <a:spcPts val="0"/>
                        </a:spcAft>
                      </a:pPr>
                      <a:r>
                        <a:rPr lang="en-US" sz="1400" dirty="0">
                          <a:effectLst/>
                        </a:rPr>
                        <a:t>16 (38.1)</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latin typeface="+mn-lt"/>
                          <a:ea typeface="Yu Mincho" panose="02020400000000000000" pitchFamily="18" charset="-128"/>
                        </a:rPr>
                        <a:t>1 (2.4)</a:t>
                      </a:r>
                    </a:p>
                  </a:txBody>
                  <a:tcPr marL="68580" marR="68580" marT="0" marB="0" anchor="ctr"/>
                </a:tc>
                <a:extLst>
                  <a:ext uri="{0D108BD9-81ED-4DB2-BD59-A6C34878D82A}">
                    <a16:rowId xmlns:a16="http://schemas.microsoft.com/office/drawing/2014/main" val="3867581948"/>
                  </a:ext>
                </a:extLst>
              </a:tr>
              <a:tr h="245846">
                <a:tc>
                  <a:txBody>
                    <a:bodyPr/>
                    <a:lstStyle/>
                    <a:p>
                      <a:pPr marL="0" marR="0">
                        <a:lnSpc>
                          <a:spcPct val="100000"/>
                        </a:lnSpc>
                        <a:spcBef>
                          <a:spcPts val="0"/>
                        </a:spcBef>
                        <a:spcAft>
                          <a:spcPts val="0"/>
                        </a:spcAft>
                      </a:pPr>
                      <a:r>
                        <a:rPr lang="en-US" sz="1400" dirty="0">
                          <a:effectLst/>
                        </a:rPr>
                        <a:t>     Dysgeusia</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rPr>
                        <a:t>10 (22.2)</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latin typeface="+mn-lt"/>
                          <a:ea typeface="Yu Mincho" panose="02020400000000000000" pitchFamily="18" charset="-128"/>
                        </a:rPr>
                        <a:t>0</a:t>
                      </a:r>
                    </a:p>
                  </a:txBody>
                  <a:tcPr marL="68580" marR="68580" marT="0" marB="0" anchor="ctr"/>
                </a:tc>
                <a:tc>
                  <a:txBody>
                    <a:bodyPr/>
                    <a:lstStyle/>
                    <a:p>
                      <a:pPr marL="0" marR="0" algn="ctr">
                        <a:lnSpc>
                          <a:spcPct val="100000"/>
                        </a:lnSpc>
                        <a:spcBef>
                          <a:spcPts val="0"/>
                        </a:spcBef>
                        <a:spcAft>
                          <a:spcPts val="0"/>
                        </a:spcAft>
                      </a:pPr>
                      <a:r>
                        <a:rPr lang="en-US" sz="1400" dirty="0">
                          <a:effectLst/>
                        </a:rPr>
                        <a:t>13 (31.0)</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latin typeface="+mn-lt"/>
                          <a:ea typeface="Yu Mincho" panose="02020400000000000000" pitchFamily="18" charset="-128"/>
                        </a:rPr>
                        <a:t>0</a:t>
                      </a:r>
                    </a:p>
                  </a:txBody>
                  <a:tcPr marL="68580" marR="68580" marT="0" marB="0" anchor="ctr"/>
                </a:tc>
                <a:extLst>
                  <a:ext uri="{0D108BD9-81ED-4DB2-BD59-A6C34878D82A}">
                    <a16:rowId xmlns:a16="http://schemas.microsoft.com/office/drawing/2014/main" val="1955660943"/>
                  </a:ext>
                </a:extLst>
              </a:tr>
              <a:tr h="245846">
                <a:tc>
                  <a:txBody>
                    <a:bodyPr/>
                    <a:lstStyle/>
                    <a:p>
                      <a:pPr marL="0" marR="0">
                        <a:lnSpc>
                          <a:spcPct val="100000"/>
                        </a:lnSpc>
                        <a:spcBef>
                          <a:spcPts val="0"/>
                        </a:spcBef>
                        <a:spcAft>
                          <a:spcPts val="0"/>
                        </a:spcAft>
                      </a:pPr>
                      <a:r>
                        <a:rPr lang="en-US" sz="1400" dirty="0">
                          <a:effectLst/>
                        </a:rPr>
                        <a:t>     Diarrhea</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rPr>
                        <a:t>10 (22.2)</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latin typeface="+mn-lt"/>
                          <a:ea typeface="Yu Mincho" panose="02020400000000000000" pitchFamily="18" charset="-128"/>
                        </a:rPr>
                        <a:t>1 (2.2)</a:t>
                      </a:r>
                    </a:p>
                  </a:txBody>
                  <a:tcPr marL="68580" marR="68580" marT="0" marB="0" anchor="ctr"/>
                </a:tc>
                <a:tc>
                  <a:txBody>
                    <a:bodyPr/>
                    <a:lstStyle/>
                    <a:p>
                      <a:pPr marL="0" marR="0" algn="ctr">
                        <a:lnSpc>
                          <a:spcPct val="100000"/>
                        </a:lnSpc>
                        <a:spcBef>
                          <a:spcPts val="0"/>
                        </a:spcBef>
                        <a:spcAft>
                          <a:spcPts val="0"/>
                        </a:spcAft>
                      </a:pPr>
                      <a:r>
                        <a:rPr lang="en-US" sz="1400" dirty="0">
                          <a:effectLst/>
                        </a:rPr>
                        <a:t>5 (11.9)</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latin typeface="+mn-lt"/>
                          <a:ea typeface="Yu Mincho" panose="02020400000000000000" pitchFamily="18" charset="-128"/>
                        </a:rPr>
                        <a:t>0</a:t>
                      </a:r>
                    </a:p>
                  </a:txBody>
                  <a:tcPr marL="68580" marR="68580" marT="0" marB="0" anchor="ctr"/>
                </a:tc>
                <a:extLst>
                  <a:ext uri="{0D108BD9-81ED-4DB2-BD59-A6C34878D82A}">
                    <a16:rowId xmlns:a16="http://schemas.microsoft.com/office/drawing/2014/main" val="1016416906"/>
                  </a:ext>
                </a:extLst>
              </a:tr>
              <a:tr h="245846">
                <a:tc>
                  <a:txBody>
                    <a:bodyPr/>
                    <a:lstStyle/>
                    <a:p>
                      <a:pPr marL="0" marR="0">
                        <a:lnSpc>
                          <a:spcPct val="100000"/>
                        </a:lnSpc>
                        <a:spcBef>
                          <a:spcPts val="0"/>
                        </a:spcBef>
                        <a:spcAft>
                          <a:spcPts val="0"/>
                        </a:spcAft>
                      </a:pPr>
                      <a:r>
                        <a:rPr lang="en-US" sz="1400" dirty="0">
                          <a:effectLst/>
                        </a:rPr>
                        <a:t>     Dry skin</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rPr>
                        <a:t>10 (22.2)</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latin typeface="+mn-lt"/>
                          <a:ea typeface="Yu Mincho" panose="02020400000000000000" pitchFamily="18" charset="-128"/>
                        </a:rPr>
                        <a:t>0</a:t>
                      </a:r>
                    </a:p>
                  </a:txBody>
                  <a:tcPr marL="68580" marR="68580" marT="0" marB="0" anchor="ctr"/>
                </a:tc>
                <a:tc>
                  <a:txBody>
                    <a:bodyPr/>
                    <a:lstStyle/>
                    <a:p>
                      <a:pPr marL="0" marR="0" algn="ctr">
                        <a:lnSpc>
                          <a:spcPct val="100000"/>
                        </a:lnSpc>
                        <a:spcBef>
                          <a:spcPts val="0"/>
                        </a:spcBef>
                        <a:spcAft>
                          <a:spcPts val="0"/>
                        </a:spcAft>
                      </a:pPr>
                      <a:r>
                        <a:rPr lang="en-US" sz="1400" dirty="0">
                          <a:effectLst/>
                        </a:rPr>
                        <a:t>11 (26.2)</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latin typeface="+mn-lt"/>
                          <a:ea typeface="Yu Mincho" panose="02020400000000000000" pitchFamily="18" charset="-128"/>
                        </a:rPr>
                        <a:t>0</a:t>
                      </a:r>
                    </a:p>
                  </a:txBody>
                  <a:tcPr marL="68580" marR="68580" marT="0" marB="0" anchor="ctr"/>
                </a:tc>
                <a:extLst>
                  <a:ext uri="{0D108BD9-81ED-4DB2-BD59-A6C34878D82A}">
                    <a16:rowId xmlns:a16="http://schemas.microsoft.com/office/drawing/2014/main" val="1059995502"/>
                  </a:ext>
                </a:extLst>
              </a:tr>
              <a:tr h="245846">
                <a:tc>
                  <a:txBody>
                    <a:bodyPr/>
                    <a:lstStyle/>
                    <a:p>
                      <a:pPr marL="0" marR="0">
                        <a:lnSpc>
                          <a:spcPct val="100000"/>
                        </a:lnSpc>
                        <a:spcBef>
                          <a:spcPts val="0"/>
                        </a:spcBef>
                        <a:spcAft>
                          <a:spcPts val="0"/>
                        </a:spcAft>
                      </a:pPr>
                      <a:r>
                        <a:rPr lang="en-US" sz="1400" dirty="0">
                          <a:effectLst/>
                        </a:rPr>
                        <a:t>     Alopecia</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rPr>
                        <a:t>9 (20.0)</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latin typeface="+mn-lt"/>
                          <a:ea typeface="Yu Mincho" panose="02020400000000000000" pitchFamily="18" charset="-128"/>
                        </a:rPr>
                        <a:t>0</a:t>
                      </a:r>
                    </a:p>
                  </a:txBody>
                  <a:tcPr marL="68580" marR="68580" marT="0" marB="0" anchor="ctr"/>
                </a:tc>
                <a:tc>
                  <a:txBody>
                    <a:bodyPr/>
                    <a:lstStyle/>
                    <a:p>
                      <a:pPr marL="0" marR="0" algn="ctr">
                        <a:lnSpc>
                          <a:spcPct val="100000"/>
                        </a:lnSpc>
                        <a:spcBef>
                          <a:spcPts val="0"/>
                        </a:spcBef>
                        <a:spcAft>
                          <a:spcPts val="0"/>
                        </a:spcAft>
                      </a:pPr>
                      <a:r>
                        <a:rPr lang="en-US" sz="1400" dirty="0">
                          <a:effectLst/>
                        </a:rPr>
                        <a:t>12 (28.6)</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latin typeface="+mn-lt"/>
                          <a:ea typeface="Yu Mincho" panose="02020400000000000000" pitchFamily="18" charset="-128"/>
                        </a:rPr>
                        <a:t>0</a:t>
                      </a:r>
                    </a:p>
                  </a:txBody>
                  <a:tcPr marL="68580" marR="68580" marT="0" marB="0" anchor="ctr"/>
                </a:tc>
                <a:extLst>
                  <a:ext uri="{0D108BD9-81ED-4DB2-BD59-A6C34878D82A}">
                    <a16:rowId xmlns:a16="http://schemas.microsoft.com/office/drawing/2014/main" val="3344774235"/>
                  </a:ext>
                </a:extLst>
              </a:tr>
              <a:tr h="245846">
                <a:tc>
                  <a:txBody>
                    <a:bodyPr/>
                    <a:lstStyle/>
                    <a:p>
                      <a:pPr marL="0" marR="0">
                        <a:lnSpc>
                          <a:spcPct val="100000"/>
                        </a:lnSpc>
                        <a:spcBef>
                          <a:spcPts val="0"/>
                        </a:spcBef>
                        <a:spcAft>
                          <a:spcPts val="0"/>
                        </a:spcAft>
                      </a:pPr>
                      <a:r>
                        <a:rPr lang="en-US" sz="1400" dirty="0">
                          <a:effectLst/>
                        </a:rPr>
                        <a:t>     AST increased</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rPr>
                        <a:t>8 (17.8)</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latin typeface="+mn-lt"/>
                          <a:ea typeface="Yu Mincho" panose="02020400000000000000" pitchFamily="18" charset="-128"/>
                        </a:rPr>
                        <a:t>3 (6.7)</a:t>
                      </a:r>
                    </a:p>
                  </a:txBody>
                  <a:tcPr marL="68580" marR="68580" marT="0" marB="0" anchor="ctr"/>
                </a:tc>
                <a:tc>
                  <a:txBody>
                    <a:bodyPr/>
                    <a:lstStyle/>
                    <a:p>
                      <a:pPr marL="0" marR="0" algn="ctr">
                        <a:lnSpc>
                          <a:spcPct val="100000"/>
                        </a:lnSpc>
                        <a:spcBef>
                          <a:spcPts val="0"/>
                        </a:spcBef>
                        <a:spcAft>
                          <a:spcPts val="0"/>
                        </a:spcAft>
                      </a:pPr>
                      <a:r>
                        <a:rPr lang="en-US" sz="1400" dirty="0">
                          <a:effectLst/>
                        </a:rPr>
                        <a:t>10 (23.8)</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latin typeface="+mn-lt"/>
                          <a:ea typeface="Yu Mincho" panose="02020400000000000000" pitchFamily="18" charset="-128"/>
                        </a:rPr>
                        <a:t>2 (4.8)</a:t>
                      </a:r>
                    </a:p>
                  </a:txBody>
                  <a:tcPr marL="68580" marR="68580" marT="0" marB="0" anchor="ctr"/>
                </a:tc>
                <a:extLst>
                  <a:ext uri="{0D108BD9-81ED-4DB2-BD59-A6C34878D82A}">
                    <a16:rowId xmlns:a16="http://schemas.microsoft.com/office/drawing/2014/main" val="2579503654"/>
                  </a:ext>
                </a:extLst>
              </a:tr>
              <a:tr h="245846">
                <a:tc>
                  <a:txBody>
                    <a:bodyPr/>
                    <a:lstStyle/>
                    <a:p>
                      <a:pPr marL="0" marR="0">
                        <a:lnSpc>
                          <a:spcPct val="100000"/>
                        </a:lnSpc>
                        <a:spcBef>
                          <a:spcPts val="0"/>
                        </a:spcBef>
                        <a:spcAft>
                          <a:spcPts val="0"/>
                        </a:spcAft>
                      </a:pPr>
                      <a:r>
                        <a:rPr lang="en-US" sz="1400" dirty="0">
                          <a:effectLst/>
                        </a:rPr>
                        <a:t>     ALT increased</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rPr>
                        <a:t>8 (17.8)</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latin typeface="+mn-lt"/>
                          <a:ea typeface="Yu Mincho" panose="02020400000000000000" pitchFamily="18" charset="-128"/>
                        </a:rPr>
                        <a:t>1 (2.2)</a:t>
                      </a:r>
                    </a:p>
                  </a:txBody>
                  <a:tcPr marL="68580" marR="68580" marT="0" marB="0" anchor="ctr"/>
                </a:tc>
                <a:tc>
                  <a:txBody>
                    <a:bodyPr/>
                    <a:lstStyle/>
                    <a:p>
                      <a:pPr marL="0" marR="0" algn="ctr">
                        <a:lnSpc>
                          <a:spcPct val="100000"/>
                        </a:lnSpc>
                        <a:spcBef>
                          <a:spcPts val="0"/>
                        </a:spcBef>
                        <a:spcAft>
                          <a:spcPts val="0"/>
                        </a:spcAft>
                      </a:pPr>
                      <a:r>
                        <a:rPr lang="en-US" sz="1400" dirty="0">
                          <a:effectLst/>
                        </a:rPr>
                        <a:t>9 (21.4)</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latin typeface="+mn-lt"/>
                          <a:ea typeface="Yu Mincho" panose="02020400000000000000" pitchFamily="18" charset="-128"/>
                        </a:rPr>
                        <a:t>1 (2.4)</a:t>
                      </a:r>
                    </a:p>
                  </a:txBody>
                  <a:tcPr marL="68580" marR="68580" marT="0" marB="0" anchor="ctr"/>
                </a:tc>
                <a:extLst>
                  <a:ext uri="{0D108BD9-81ED-4DB2-BD59-A6C34878D82A}">
                    <a16:rowId xmlns:a16="http://schemas.microsoft.com/office/drawing/2014/main" val="427667899"/>
                  </a:ext>
                </a:extLst>
              </a:tr>
              <a:tr h="245846">
                <a:tc>
                  <a:txBody>
                    <a:bodyPr/>
                    <a:lstStyle/>
                    <a:p>
                      <a:pPr marL="0" marR="0">
                        <a:lnSpc>
                          <a:spcPct val="100000"/>
                        </a:lnSpc>
                        <a:spcBef>
                          <a:spcPts val="0"/>
                        </a:spcBef>
                        <a:spcAft>
                          <a:spcPts val="0"/>
                        </a:spcAft>
                      </a:pPr>
                      <a:r>
                        <a:rPr lang="en-US" sz="1400" dirty="0">
                          <a:effectLst/>
                        </a:rPr>
                        <a:t>     Decreased appetite</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rPr>
                        <a:t>7 (15.6)</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latin typeface="+mn-lt"/>
                          <a:ea typeface="Yu Mincho" panose="02020400000000000000" pitchFamily="18" charset="-128"/>
                        </a:rPr>
                        <a:t>0</a:t>
                      </a:r>
                    </a:p>
                  </a:txBody>
                  <a:tcPr marL="68580" marR="68580" marT="0" marB="0" anchor="ctr"/>
                </a:tc>
                <a:tc>
                  <a:txBody>
                    <a:bodyPr/>
                    <a:lstStyle/>
                    <a:p>
                      <a:pPr marL="0" marR="0" algn="ctr">
                        <a:lnSpc>
                          <a:spcPct val="100000"/>
                        </a:lnSpc>
                        <a:spcBef>
                          <a:spcPts val="0"/>
                        </a:spcBef>
                        <a:spcAft>
                          <a:spcPts val="0"/>
                        </a:spcAft>
                      </a:pPr>
                      <a:r>
                        <a:rPr lang="en-US" sz="1400" dirty="0">
                          <a:effectLst/>
                        </a:rPr>
                        <a:t>10 (23.8)</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latin typeface="+mn-lt"/>
                          <a:ea typeface="Yu Mincho" panose="02020400000000000000" pitchFamily="18" charset="-128"/>
                        </a:rPr>
                        <a:t>0</a:t>
                      </a:r>
                    </a:p>
                  </a:txBody>
                  <a:tcPr marL="68580" marR="68580" marT="0" marB="0" anchor="ctr"/>
                </a:tc>
                <a:extLst>
                  <a:ext uri="{0D108BD9-81ED-4DB2-BD59-A6C34878D82A}">
                    <a16:rowId xmlns:a16="http://schemas.microsoft.com/office/drawing/2014/main" val="3748138466"/>
                  </a:ext>
                </a:extLst>
              </a:tr>
              <a:tr h="245846">
                <a:tc>
                  <a:txBody>
                    <a:bodyPr/>
                    <a:lstStyle/>
                    <a:p>
                      <a:pPr marL="0" marR="0">
                        <a:lnSpc>
                          <a:spcPct val="100000"/>
                        </a:lnSpc>
                        <a:spcBef>
                          <a:spcPts val="0"/>
                        </a:spcBef>
                        <a:spcAft>
                          <a:spcPts val="0"/>
                        </a:spcAft>
                      </a:pPr>
                      <a:r>
                        <a:rPr lang="en-US" sz="1400" dirty="0">
                          <a:effectLst/>
                        </a:rPr>
                        <a:t>     Peripheral sensory neuropathy</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rPr>
                        <a:t>7 (15.6)</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latin typeface="+mn-lt"/>
                          <a:ea typeface="Yu Mincho" panose="02020400000000000000" pitchFamily="18" charset="-128"/>
                        </a:rPr>
                        <a:t>1 (2.2)</a:t>
                      </a:r>
                    </a:p>
                  </a:txBody>
                  <a:tcPr marL="68580" marR="68580" marT="0" marB="0" anchor="ctr"/>
                </a:tc>
                <a:tc>
                  <a:txBody>
                    <a:bodyPr/>
                    <a:lstStyle/>
                    <a:p>
                      <a:pPr marL="0" marR="0" algn="ctr">
                        <a:lnSpc>
                          <a:spcPct val="100000"/>
                        </a:lnSpc>
                        <a:spcBef>
                          <a:spcPts val="0"/>
                        </a:spcBef>
                        <a:spcAft>
                          <a:spcPts val="0"/>
                        </a:spcAft>
                      </a:pPr>
                      <a:r>
                        <a:rPr lang="en-US" sz="1400" dirty="0">
                          <a:effectLst/>
                        </a:rPr>
                        <a:t>9 (21.4)</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latin typeface="+mn-lt"/>
                          <a:ea typeface="Yu Mincho" panose="02020400000000000000" pitchFamily="18" charset="-128"/>
                        </a:rPr>
                        <a:t>0</a:t>
                      </a:r>
                    </a:p>
                  </a:txBody>
                  <a:tcPr marL="68580" marR="68580" marT="0" marB="0" anchor="ctr"/>
                </a:tc>
                <a:extLst>
                  <a:ext uri="{0D108BD9-81ED-4DB2-BD59-A6C34878D82A}">
                    <a16:rowId xmlns:a16="http://schemas.microsoft.com/office/drawing/2014/main" val="1272144981"/>
                  </a:ext>
                </a:extLst>
              </a:tr>
              <a:tr h="245846">
                <a:tc>
                  <a:txBody>
                    <a:bodyPr/>
                    <a:lstStyle/>
                    <a:p>
                      <a:pPr marL="0" marR="0">
                        <a:lnSpc>
                          <a:spcPct val="100000"/>
                        </a:lnSpc>
                        <a:spcBef>
                          <a:spcPts val="0"/>
                        </a:spcBef>
                        <a:spcAft>
                          <a:spcPts val="0"/>
                        </a:spcAft>
                      </a:pPr>
                      <a:r>
                        <a:rPr lang="en-US" sz="1400" dirty="0">
                          <a:effectLst/>
                        </a:rPr>
                        <a:t>     Constipation</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rPr>
                        <a:t>7 (15.6)</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latin typeface="+mn-lt"/>
                          <a:ea typeface="Yu Mincho" panose="02020400000000000000" pitchFamily="18" charset="-128"/>
                        </a:rPr>
                        <a:t>0</a:t>
                      </a:r>
                    </a:p>
                  </a:txBody>
                  <a:tcPr marL="68580" marR="68580" marT="0" marB="0" anchor="ctr"/>
                </a:tc>
                <a:tc>
                  <a:txBody>
                    <a:bodyPr/>
                    <a:lstStyle/>
                    <a:p>
                      <a:pPr marL="0" marR="0" algn="ctr">
                        <a:lnSpc>
                          <a:spcPct val="100000"/>
                        </a:lnSpc>
                        <a:spcBef>
                          <a:spcPts val="0"/>
                        </a:spcBef>
                        <a:spcAft>
                          <a:spcPts val="0"/>
                        </a:spcAft>
                      </a:pPr>
                      <a:r>
                        <a:rPr lang="en-US" sz="1400" dirty="0">
                          <a:effectLst/>
                        </a:rPr>
                        <a:t>3 (7.1)</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latin typeface="+mn-lt"/>
                          <a:ea typeface="Yu Mincho" panose="02020400000000000000" pitchFamily="18" charset="-128"/>
                        </a:rPr>
                        <a:t>0</a:t>
                      </a:r>
                    </a:p>
                  </a:txBody>
                  <a:tcPr marL="68580" marR="68580" marT="0" marB="0" anchor="ctr"/>
                </a:tc>
                <a:extLst>
                  <a:ext uri="{0D108BD9-81ED-4DB2-BD59-A6C34878D82A}">
                    <a16:rowId xmlns:a16="http://schemas.microsoft.com/office/drawing/2014/main" val="1754759342"/>
                  </a:ext>
                </a:extLst>
              </a:tr>
              <a:tr h="245846">
                <a:tc>
                  <a:txBody>
                    <a:bodyPr/>
                    <a:lstStyle/>
                    <a:p>
                      <a:pPr marL="0" marR="0">
                        <a:lnSpc>
                          <a:spcPct val="100000"/>
                        </a:lnSpc>
                        <a:spcBef>
                          <a:spcPts val="0"/>
                        </a:spcBef>
                        <a:spcAft>
                          <a:spcPts val="0"/>
                        </a:spcAft>
                      </a:pPr>
                      <a:r>
                        <a:rPr lang="en-US" sz="1400" dirty="0">
                          <a:effectLst/>
                        </a:rPr>
                        <a:t>     Anemia</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rPr>
                        <a:t>4 (8.9)</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latin typeface="+mn-lt"/>
                          <a:ea typeface="Yu Mincho" panose="02020400000000000000" pitchFamily="18" charset="-128"/>
                        </a:rPr>
                        <a:t>0</a:t>
                      </a:r>
                    </a:p>
                  </a:txBody>
                  <a:tcPr marL="68580" marR="68580" marT="0" marB="0" anchor="ctr"/>
                </a:tc>
                <a:tc>
                  <a:txBody>
                    <a:bodyPr/>
                    <a:lstStyle/>
                    <a:p>
                      <a:pPr marL="0" marR="0" algn="ctr">
                        <a:lnSpc>
                          <a:spcPct val="100000"/>
                        </a:lnSpc>
                        <a:spcBef>
                          <a:spcPts val="0"/>
                        </a:spcBef>
                        <a:spcAft>
                          <a:spcPts val="0"/>
                        </a:spcAft>
                      </a:pPr>
                      <a:r>
                        <a:rPr lang="en-US" sz="1400" dirty="0">
                          <a:effectLst/>
                        </a:rPr>
                        <a:t>7 (16.7)</a:t>
                      </a:r>
                      <a:endParaRPr lang="en-US" sz="1400" dirty="0">
                        <a:effectLst/>
                        <a:latin typeface="+mn-lt"/>
                        <a:ea typeface="Yu Mincho" panose="02020400000000000000" pitchFamily="18" charset="-128"/>
                      </a:endParaRPr>
                    </a:p>
                  </a:txBody>
                  <a:tcPr marL="68580" marR="68580" marT="0" marB="0" anchor="ctr"/>
                </a:tc>
                <a:tc>
                  <a:txBody>
                    <a:bodyPr/>
                    <a:lstStyle/>
                    <a:p>
                      <a:pPr marL="0" marR="0" algn="ctr">
                        <a:lnSpc>
                          <a:spcPct val="100000"/>
                        </a:lnSpc>
                        <a:spcBef>
                          <a:spcPts val="0"/>
                        </a:spcBef>
                        <a:spcAft>
                          <a:spcPts val="0"/>
                        </a:spcAft>
                      </a:pPr>
                      <a:r>
                        <a:rPr lang="en-US" sz="1400" dirty="0">
                          <a:effectLst/>
                          <a:latin typeface="+mn-lt"/>
                          <a:ea typeface="Yu Mincho" panose="02020400000000000000" pitchFamily="18" charset="-128"/>
                        </a:rPr>
                        <a:t>0</a:t>
                      </a:r>
                    </a:p>
                  </a:txBody>
                  <a:tcPr marL="68580" marR="68580" marT="0" marB="0" anchor="ctr"/>
                </a:tc>
                <a:extLst>
                  <a:ext uri="{0D108BD9-81ED-4DB2-BD59-A6C34878D82A}">
                    <a16:rowId xmlns:a16="http://schemas.microsoft.com/office/drawing/2014/main" val="733522376"/>
                  </a:ext>
                </a:extLst>
              </a:tr>
            </a:tbl>
          </a:graphicData>
        </a:graphic>
      </p:graphicFrame>
      <p:sp>
        <p:nvSpPr>
          <p:cNvPr id="11" name="Rectangle 10">
            <a:extLst>
              <a:ext uri="{FF2B5EF4-FFF2-40B4-BE49-F238E27FC236}">
                <a16:creationId xmlns:a16="http://schemas.microsoft.com/office/drawing/2014/main" id="{C8A844D3-AC39-51D8-16F2-CC059EDF2B40}"/>
              </a:ext>
            </a:extLst>
          </p:cNvPr>
          <p:cNvSpPr/>
          <p:nvPr/>
        </p:nvSpPr>
        <p:spPr>
          <a:xfrm>
            <a:off x="562531" y="2256263"/>
            <a:ext cx="11097104" cy="25647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BA5AFC-BA66-6942-F689-C9475364E436}"/>
              </a:ext>
            </a:extLst>
          </p:cNvPr>
          <p:cNvSpPr/>
          <p:nvPr/>
        </p:nvSpPr>
        <p:spPr>
          <a:xfrm>
            <a:off x="575231" y="2813050"/>
            <a:ext cx="11097104" cy="97743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45491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47921-D316-46A1-3694-DE383CFA1C7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8618518-6492-D6FB-75EF-4A8384737A0C}"/>
              </a:ext>
            </a:extLst>
          </p:cNvPr>
          <p:cNvSpPr>
            <a:spLocks noGrp="1"/>
          </p:cNvSpPr>
          <p:nvPr>
            <p:ph type="title"/>
          </p:nvPr>
        </p:nvSpPr>
        <p:spPr>
          <a:xfrm>
            <a:off x="838200" y="512418"/>
            <a:ext cx="10515600" cy="752475"/>
          </a:xfrm>
        </p:spPr>
        <p:txBody>
          <a:bodyPr/>
          <a:lstStyle/>
          <a:p>
            <a:r>
              <a:rPr lang="en-US" dirty="0">
                <a:solidFill>
                  <a:srgbClr val="002060"/>
                </a:solidFill>
              </a:rPr>
              <a:t>Outline</a:t>
            </a:r>
          </a:p>
        </p:txBody>
      </p:sp>
      <p:sp>
        <p:nvSpPr>
          <p:cNvPr id="4" name="Content Placeholder 3">
            <a:extLst>
              <a:ext uri="{FF2B5EF4-FFF2-40B4-BE49-F238E27FC236}">
                <a16:creationId xmlns:a16="http://schemas.microsoft.com/office/drawing/2014/main" id="{DF9C5DAA-114A-B111-D13D-2279470848E6}"/>
              </a:ext>
            </a:extLst>
          </p:cNvPr>
          <p:cNvSpPr>
            <a:spLocks noGrp="1"/>
          </p:cNvSpPr>
          <p:nvPr>
            <p:ph idx="1"/>
          </p:nvPr>
        </p:nvSpPr>
        <p:spPr>
          <a:xfrm>
            <a:off x="838200" y="1830232"/>
            <a:ext cx="10515600" cy="4449763"/>
          </a:xfrm>
        </p:spPr>
        <p:txBody>
          <a:bodyPr>
            <a:normAutofit/>
          </a:bodyPr>
          <a:lstStyle/>
          <a:p>
            <a:r>
              <a:rPr lang="en-US" dirty="0"/>
              <a:t>Triple-Negative Breast Cancer (TNBC)</a:t>
            </a:r>
          </a:p>
          <a:p>
            <a:r>
              <a:rPr lang="en-US" dirty="0"/>
              <a:t>Standard of care therapies for Metastatic TNBC</a:t>
            </a:r>
          </a:p>
          <a:p>
            <a:r>
              <a:rPr lang="en-US" b="1" dirty="0"/>
              <a:t>Emerging Therapies in Metastatic TNBC</a:t>
            </a:r>
          </a:p>
          <a:p>
            <a:pPr lvl="1"/>
            <a:r>
              <a:rPr lang="en-US" dirty="0"/>
              <a:t>Antibody Drug Conjugates (new and not so new!)</a:t>
            </a:r>
          </a:p>
          <a:p>
            <a:pPr lvl="1"/>
            <a:r>
              <a:rPr lang="en-US" b="1" dirty="0"/>
              <a:t>PARP1 selective inhibitors</a:t>
            </a:r>
          </a:p>
          <a:p>
            <a:pPr lvl="1"/>
            <a:r>
              <a:rPr lang="en-US" dirty="0"/>
              <a:t>Bispecific Antibodies</a:t>
            </a:r>
          </a:p>
          <a:p>
            <a:r>
              <a:rPr lang="en-US" dirty="0"/>
              <a:t>Questions that remain to be addressed</a:t>
            </a:r>
          </a:p>
          <a:p>
            <a:pPr lvl="1"/>
            <a:r>
              <a:rPr lang="en-US" dirty="0"/>
              <a:t>Early </a:t>
            </a:r>
            <a:r>
              <a:rPr lang="en-US" dirty="0" err="1"/>
              <a:t>relapsers</a:t>
            </a:r>
            <a:r>
              <a:rPr lang="en-US" dirty="0"/>
              <a:t> during adjuvant therapy or with short DFI </a:t>
            </a:r>
          </a:p>
          <a:p>
            <a:pPr lvl="1"/>
            <a:r>
              <a:rPr lang="en-US" dirty="0"/>
              <a:t>Sequencing questions</a:t>
            </a:r>
          </a:p>
          <a:p>
            <a:pPr lvl="1"/>
            <a:endParaRPr lang="en-US" dirty="0"/>
          </a:p>
        </p:txBody>
      </p:sp>
      <p:sp>
        <p:nvSpPr>
          <p:cNvPr id="2" name="Slide Number Placeholder 1">
            <a:extLst>
              <a:ext uri="{FF2B5EF4-FFF2-40B4-BE49-F238E27FC236}">
                <a16:creationId xmlns:a16="http://schemas.microsoft.com/office/drawing/2014/main" id="{31BFF952-D1DA-A719-153C-48D71C28B76A}"/>
              </a:ext>
            </a:extLst>
          </p:cNvPr>
          <p:cNvSpPr>
            <a:spLocks noGrp="1"/>
          </p:cNvSpPr>
          <p:nvPr>
            <p:ph type="sldNum" sz="quarter" idx="12"/>
          </p:nvPr>
        </p:nvSpPr>
        <p:spPr/>
        <p:txBody>
          <a:bodyPr/>
          <a:lstStyle/>
          <a:p>
            <a:fld id="{9CF06D28-0BE3-284D-A172-81E312E501C2}" type="slidenum">
              <a:rPr lang="en-US" smtClean="0"/>
              <a:t>62</a:t>
            </a:fld>
            <a:endParaRPr lang="en-US"/>
          </a:p>
        </p:txBody>
      </p:sp>
      <p:sp>
        <p:nvSpPr>
          <p:cNvPr id="7" name="Rectangle 6">
            <a:extLst>
              <a:ext uri="{FF2B5EF4-FFF2-40B4-BE49-F238E27FC236}">
                <a16:creationId xmlns:a16="http://schemas.microsoft.com/office/drawing/2014/main" id="{DFDF2EF6-CFC6-05A2-CA89-D53AD55ABF85}"/>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Rectangle 7">
            <a:extLst>
              <a:ext uri="{FF2B5EF4-FFF2-40B4-BE49-F238E27FC236}">
                <a16:creationId xmlns:a16="http://schemas.microsoft.com/office/drawing/2014/main" id="{2F1DFD6C-BCEC-2C1A-171E-A3A80B860C7C}"/>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5" name="TextBox 4">
            <a:extLst>
              <a:ext uri="{FF2B5EF4-FFF2-40B4-BE49-F238E27FC236}">
                <a16:creationId xmlns:a16="http://schemas.microsoft.com/office/drawing/2014/main" id="{4AEDCB74-9A5A-4C82-2081-C1E01882E131}"/>
              </a:ext>
            </a:extLst>
          </p:cNvPr>
          <p:cNvSpPr txBox="1"/>
          <p:nvPr/>
        </p:nvSpPr>
        <p:spPr>
          <a:xfrm>
            <a:off x="1143000" y="3670300"/>
            <a:ext cx="4025900" cy="431800"/>
          </a:xfrm>
          <a:prstGeom prst="rect">
            <a:avLst/>
          </a:prstGeom>
          <a:noFill/>
          <a:ln w="28575">
            <a:solidFill>
              <a:schemeClr val="accent2"/>
            </a:solidFill>
          </a:ln>
        </p:spPr>
        <p:txBody>
          <a:bodyPr wrap="square" rtlCol="0">
            <a:spAutoFit/>
          </a:bodyPr>
          <a:lstStyle/>
          <a:p>
            <a:endParaRPr lang="en-US" dirty="0"/>
          </a:p>
        </p:txBody>
      </p:sp>
    </p:spTree>
    <p:extLst>
      <p:ext uri="{BB962C8B-B14F-4D97-AF65-F5344CB8AC3E}">
        <p14:creationId xmlns:p14="http://schemas.microsoft.com/office/powerpoint/2010/main" val="22681630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244B1-4AB3-8908-DACF-7C3BB77BAE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D384A5-9D21-6DE0-9BCC-FE60A9B5BD53}"/>
              </a:ext>
            </a:extLst>
          </p:cNvPr>
          <p:cNvSpPr>
            <a:spLocks noGrp="1"/>
          </p:cNvSpPr>
          <p:nvPr>
            <p:ph type="title"/>
          </p:nvPr>
        </p:nvSpPr>
        <p:spPr>
          <a:xfrm>
            <a:off x="838200" y="427537"/>
            <a:ext cx="10515600" cy="752475"/>
          </a:xfrm>
        </p:spPr>
        <p:txBody>
          <a:bodyPr>
            <a:normAutofit/>
          </a:bodyPr>
          <a:lstStyle/>
          <a:p>
            <a:r>
              <a:rPr lang="en-US" dirty="0">
                <a:solidFill>
                  <a:srgbClr val="002060"/>
                </a:solidFill>
              </a:rPr>
              <a:t>PARP1 Selective Inhibitors</a:t>
            </a:r>
          </a:p>
        </p:txBody>
      </p:sp>
      <p:sp>
        <p:nvSpPr>
          <p:cNvPr id="4" name="TextBox 3">
            <a:extLst>
              <a:ext uri="{FF2B5EF4-FFF2-40B4-BE49-F238E27FC236}">
                <a16:creationId xmlns:a16="http://schemas.microsoft.com/office/drawing/2014/main" id="{D8D34B9B-B315-D3AB-2979-884A8C646BB6}"/>
              </a:ext>
            </a:extLst>
          </p:cNvPr>
          <p:cNvSpPr txBox="1"/>
          <p:nvPr/>
        </p:nvSpPr>
        <p:spPr>
          <a:xfrm>
            <a:off x="10553700" y="6581001"/>
            <a:ext cx="1638300" cy="276999"/>
          </a:xfrm>
          <a:prstGeom prst="rect">
            <a:avLst/>
          </a:prstGeom>
          <a:noFill/>
        </p:spPr>
        <p:txBody>
          <a:bodyPr wrap="square" rtlCol="0">
            <a:spAutoFit/>
          </a:bodyPr>
          <a:lstStyle/>
          <a:p>
            <a:r>
              <a:rPr lang="en-US" sz="1200" dirty="0"/>
              <a:t>Lynce &amp; Lin. CCR 2024</a:t>
            </a:r>
          </a:p>
        </p:txBody>
      </p:sp>
      <p:sp>
        <p:nvSpPr>
          <p:cNvPr id="3" name="Rectangle 2">
            <a:extLst>
              <a:ext uri="{FF2B5EF4-FFF2-40B4-BE49-F238E27FC236}">
                <a16:creationId xmlns:a16="http://schemas.microsoft.com/office/drawing/2014/main" id="{186E65C7-42AC-E854-3027-A7B759C858DA}"/>
              </a:ext>
            </a:extLst>
          </p:cNvPr>
          <p:cNvSpPr/>
          <p:nvPr/>
        </p:nvSpPr>
        <p:spPr>
          <a:xfrm>
            <a:off x="3820510" y="-20466"/>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5" name="Rectangle 4">
            <a:extLst>
              <a:ext uri="{FF2B5EF4-FFF2-40B4-BE49-F238E27FC236}">
                <a16:creationId xmlns:a16="http://schemas.microsoft.com/office/drawing/2014/main" id="{4F2BAB8C-6DA6-183A-4CA5-8318A19CD080}"/>
              </a:ext>
            </a:extLst>
          </p:cNvPr>
          <p:cNvSpPr/>
          <p:nvPr/>
        </p:nvSpPr>
        <p:spPr>
          <a:xfrm>
            <a:off x="1765738" y="-6860"/>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6" name="Picture 5" descr="A diagram of dna damage&#10;&#10;Description automatically generated">
            <a:extLst>
              <a:ext uri="{FF2B5EF4-FFF2-40B4-BE49-F238E27FC236}">
                <a16:creationId xmlns:a16="http://schemas.microsoft.com/office/drawing/2014/main" id="{7360AC16-6604-6A44-AAE7-9D06C6C155AE}"/>
              </a:ext>
            </a:extLst>
          </p:cNvPr>
          <p:cNvPicPr>
            <a:picLocks noChangeAspect="1"/>
          </p:cNvPicPr>
          <p:nvPr/>
        </p:nvPicPr>
        <p:blipFill>
          <a:blip r:embed="rId2"/>
          <a:stretch>
            <a:fillRect/>
          </a:stretch>
        </p:blipFill>
        <p:spPr>
          <a:xfrm>
            <a:off x="2103018" y="1244427"/>
            <a:ext cx="7973437" cy="5429383"/>
          </a:xfrm>
          <a:prstGeom prst="rect">
            <a:avLst/>
          </a:prstGeom>
        </p:spPr>
      </p:pic>
    </p:spTree>
    <p:extLst>
      <p:ext uri="{BB962C8B-B14F-4D97-AF65-F5344CB8AC3E}">
        <p14:creationId xmlns:p14="http://schemas.microsoft.com/office/powerpoint/2010/main" val="19962087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895F0-0CC1-DA2D-0019-1EC0FA75E0B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458F102-103E-BF40-52DB-838962BD5E70}"/>
              </a:ext>
            </a:extLst>
          </p:cNvPr>
          <p:cNvSpPr/>
          <p:nvPr/>
        </p:nvSpPr>
        <p:spPr>
          <a:xfrm>
            <a:off x="391886" y="1970977"/>
            <a:ext cx="11310608" cy="1918320"/>
          </a:xfrm>
          <a:prstGeom prst="rect">
            <a:avLst/>
          </a:prstGeom>
          <a:solidFill>
            <a:srgbClr val="41B7E6">
              <a:alpha val="1889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922D9E-A367-E4B3-2596-1CEFF60CEA02}"/>
              </a:ext>
            </a:extLst>
          </p:cNvPr>
          <p:cNvSpPr/>
          <p:nvPr/>
        </p:nvSpPr>
        <p:spPr>
          <a:xfrm>
            <a:off x="391886" y="4074431"/>
            <a:ext cx="3488933" cy="2274468"/>
          </a:xfrm>
          <a:prstGeom prst="rect">
            <a:avLst/>
          </a:prstGeom>
          <a:solidFill>
            <a:schemeClr val="bg1">
              <a:lumMod val="95000"/>
              <a:alpha val="3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rtlCol="0" anchor="t" anchorCtr="0"/>
          <a:lstStyle/>
          <a:p>
            <a:pPr defTabSz="456777">
              <a:defRPr/>
            </a:pPr>
            <a:r>
              <a:rPr lang="en-GB" sz="1400" b="1" kern="0" dirty="0">
                <a:solidFill>
                  <a:srgbClr val="12679B"/>
                </a:solidFill>
                <a:latin typeface="Arial" panose="020B0604020202020204" pitchFamily="34" charset="0"/>
                <a:cs typeface="Arial" panose="020B0604020202020204" pitchFamily="34" charset="0"/>
              </a:rPr>
              <a:t>Primary endpoint:</a:t>
            </a:r>
          </a:p>
          <a:p>
            <a:pPr marL="171292" indent="-171292" defTabSz="456777">
              <a:buFont typeface="Arial" panose="020B0604020202020204" pitchFamily="34" charset="0"/>
              <a:buChar char="•"/>
              <a:defRPr/>
            </a:pPr>
            <a:r>
              <a:rPr lang="en-GB" sz="1400" kern="0" dirty="0">
                <a:solidFill>
                  <a:srgbClr val="12679B"/>
                </a:solidFill>
                <a:latin typeface="Arial" panose="020B0604020202020204" pitchFamily="34" charset="0"/>
                <a:cs typeface="Arial" panose="020B0604020202020204" pitchFamily="34" charset="0"/>
              </a:rPr>
              <a:t>Safety and tolerability</a:t>
            </a:r>
          </a:p>
          <a:p>
            <a:pPr defTabSz="456777">
              <a:spcBef>
                <a:spcPts val="600"/>
              </a:spcBef>
              <a:defRPr/>
            </a:pPr>
            <a:r>
              <a:rPr lang="en-GB" sz="1400" b="1" kern="0" dirty="0">
                <a:solidFill>
                  <a:srgbClr val="12679B"/>
                </a:solidFill>
                <a:latin typeface="Arial" panose="020B0604020202020204" pitchFamily="34" charset="0"/>
                <a:cs typeface="Arial" panose="020B0604020202020204" pitchFamily="34" charset="0"/>
              </a:rPr>
              <a:t>Other endpoints:</a:t>
            </a:r>
          </a:p>
          <a:p>
            <a:pPr marL="171292" indent="-171292" defTabSz="456777">
              <a:spcBef>
                <a:spcPts val="600"/>
              </a:spcBef>
              <a:buFont typeface="Arial" panose="020B0604020202020204" pitchFamily="34" charset="0"/>
              <a:buChar char="•"/>
              <a:defRPr/>
            </a:pPr>
            <a:r>
              <a:rPr lang="en-GB" sz="1400" kern="0" dirty="0">
                <a:solidFill>
                  <a:srgbClr val="12679B"/>
                </a:solidFill>
                <a:latin typeface="Arial" panose="020B0604020202020204" pitchFamily="34" charset="0"/>
                <a:cs typeface="Arial" panose="020B0604020202020204" pitchFamily="34" charset="0"/>
              </a:rPr>
              <a:t>Pharmacokinetics </a:t>
            </a:r>
          </a:p>
          <a:p>
            <a:pPr marL="171292" indent="-171292" defTabSz="456777">
              <a:spcBef>
                <a:spcPts val="600"/>
              </a:spcBef>
              <a:buFont typeface="Arial" panose="020B0604020202020204" pitchFamily="34" charset="0"/>
              <a:buChar char="•"/>
              <a:defRPr/>
            </a:pPr>
            <a:r>
              <a:rPr lang="en-GB" sz="1400" kern="0" dirty="0">
                <a:solidFill>
                  <a:srgbClr val="12679B"/>
                </a:solidFill>
                <a:latin typeface="Arial" panose="020B0604020202020204" pitchFamily="34" charset="0"/>
                <a:cs typeface="Arial" panose="020B0604020202020204" pitchFamily="34" charset="0"/>
              </a:rPr>
              <a:t>Pharmacodynamics in PBMCs </a:t>
            </a:r>
            <a:br>
              <a:rPr lang="en-GB" sz="1400" kern="0" dirty="0">
                <a:solidFill>
                  <a:srgbClr val="12679B"/>
                </a:solidFill>
                <a:latin typeface="Arial" panose="020B0604020202020204" pitchFamily="34" charset="0"/>
                <a:cs typeface="Arial" panose="020B0604020202020204" pitchFamily="34" charset="0"/>
              </a:rPr>
            </a:br>
            <a:r>
              <a:rPr lang="en-GB" sz="1400" kern="0" dirty="0">
                <a:solidFill>
                  <a:srgbClr val="12679B"/>
                </a:solidFill>
                <a:latin typeface="Arial" panose="020B0604020202020204" pitchFamily="34" charset="0"/>
                <a:cs typeface="Arial" panose="020B0604020202020204" pitchFamily="34" charset="0"/>
              </a:rPr>
              <a:t>and paired </a:t>
            </a:r>
            <a:r>
              <a:rPr lang="en-GB" sz="1400" kern="0" dirty="0" err="1">
                <a:solidFill>
                  <a:srgbClr val="12679B"/>
                </a:solidFill>
                <a:latin typeface="Arial" panose="020B0604020202020204" pitchFamily="34" charset="0"/>
                <a:cs typeface="Arial" panose="020B0604020202020204" pitchFamily="34" charset="0"/>
              </a:rPr>
              <a:t>tumor</a:t>
            </a:r>
            <a:r>
              <a:rPr lang="en-GB" sz="1400" kern="0" dirty="0">
                <a:solidFill>
                  <a:srgbClr val="12679B"/>
                </a:solidFill>
                <a:latin typeface="Arial" panose="020B0604020202020204" pitchFamily="34" charset="0"/>
                <a:cs typeface="Arial" panose="020B0604020202020204" pitchFamily="34" charset="0"/>
              </a:rPr>
              <a:t> samples</a:t>
            </a:r>
          </a:p>
          <a:p>
            <a:pPr marL="171292" indent="-171292" defTabSz="456777">
              <a:spcBef>
                <a:spcPts val="600"/>
              </a:spcBef>
              <a:buFont typeface="Arial" panose="020B0604020202020204" pitchFamily="34" charset="0"/>
              <a:buChar char="•"/>
              <a:defRPr/>
            </a:pPr>
            <a:r>
              <a:rPr lang="en-GB" sz="1400" kern="0" dirty="0">
                <a:solidFill>
                  <a:srgbClr val="12679B"/>
                </a:solidFill>
                <a:latin typeface="Arial" panose="020B0604020202020204" pitchFamily="34" charset="0"/>
                <a:cs typeface="Arial" panose="020B0604020202020204" pitchFamily="34" charset="0"/>
              </a:rPr>
              <a:t>Preliminary efficacy</a:t>
            </a:r>
          </a:p>
          <a:p>
            <a:pPr marL="171292" indent="-171292" defTabSz="456777">
              <a:spcBef>
                <a:spcPts val="600"/>
              </a:spcBef>
              <a:buFont typeface="Arial" panose="020B0604020202020204" pitchFamily="34" charset="0"/>
              <a:buChar char="•"/>
              <a:defRPr/>
            </a:pPr>
            <a:r>
              <a:rPr lang="en-GB" sz="1400" kern="0" dirty="0">
                <a:solidFill>
                  <a:srgbClr val="12679B"/>
                </a:solidFill>
                <a:latin typeface="Arial" panose="020B0604020202020204" pitchFamily="34" charset="0"/>
                <a:cs typeface="Arial" panose="020B0604020202020204" pitchFamily="34" charset="0"/>
              </a:rPr>
              <a:t>ctDNA analysis </a:t>
            </a:r>
          </a:p>
          <a:p>
            <a:pPr algn="ctr"/>
            <a:endParaRPr lang="en-US" sz="1400" dirty="0"/>
          </a:p>
        </p:txBody>
      </p:sp>
      <p:sp>
        <p:nvSpPr>
          <p:cNvPr id="2" name="Title 1">
            <a:extLst>
              <a:ext uri="{FF2B5EF4-FFF2-40B4-BE49-F238E27FC236}">
                <a16:creationId xmlns:a16="http://schemas.microsoft.com/office/drawing/2014/main" id="{FAC9CEE1-57BD-AD9B-A9BD-469259E45BB7}"/>
              </a:ext>
            </a:extLst>
          </p:cNvPr>
          <p:cNvSpPr>
            <a:spLocks noGrp="1"/>
          </p:cNvSpPr>
          <p:nvPr>
            <p:ph type="title"/>
          </p:nvPr>
        </p:nvSpPr>
        <p:spPr>
          <a:xfrm>
            <a:off x="48987" y="269399"/>
            <a:ext cx="12097730" cy="1017636"/>
          </a:xfrm>
          <a:noFill/>
          <a:ln>
            <a:noFill/>
          </a:ln>
        </p:spPr>
        <p:txBody>
          <a:bodyPr>
            <a:noAutofit/>
          </a:bodyPr>
          <a:lstStyle/>
          <a:p>
            <a:r>
              <a:rPr lang="en-US" b="1" dirty="0">
                <a:solidFill>
                  <a:srgbClr val="002060"/>
                </a:solidFill>
                <a:latin typeface="Arial" panose="020B0604020202020204" pitchFamily="34" charset="0"/>
                <a:cs typeface="Arial" panose="020B0604020202020204" pitchFamily="34" charset="0"/>
              </a:rPr>
              <a:t>PETRA: a FIH Phase 1/2a Study of </a:t>
            </a:r>
            <a:r>
              <a:rPr lang="en-US" b="1" dirty="0" err="1">
                <a:solidFill>
                  <a:srgbClr val="002060"/>
                </a:solidFill>
                <a:latin typeface="Arial" panose="020B0604020202020204" pitchFamily="34" charset="0"/>
                <a:cs typeface="Arial" panose="020B0604020202020204" pitchFamily="34" charset="0"/>
              </a:rPr>
              <a:t>Saruparib</a:t>
            </a:r>
            <a:r>
              <a:rPr lang="en-US" b="1" dirty="0">
                <a:solidFill>
                  <a:srgbClr val="002060"/>
                </a:solidFill>
                <a:latin typeface="Arial" panose="020B0604020202020204" pitchFamily="34" charset="0"/>
                <a:cs typeface="Arial" panose="020B0604020202020204" pitchFamily="34" charset="0"/>
              </a:rPr>
              <a:t> </a:t>
            </a:r>
          </a:p>
        </p:txBody>
      </p:sp>
      <p:sp>
        <p:nvSpPr>
          <p:cNvPr id="32" name="Rectangle: Rounded Corners 31">
            <a:extLst>
              <a:ext uri="{FF2B5EF4-FFF2-40B4-BE49-F238E27FC236}">
                <a16:creationId xmlns:a16="http://schemas.microsoft.com/office/drawing/2014/main" id="{37E80331-63E1-0E5D-AA30-6B04FEC93827}"/>
              </a:ext>
            </a:extLst>
          </p:cNvPr>
          <p:cNvSpPr/>
          <p:nvPr/>
        </p:nvSpPr>
        <p:spPr>
          <a:xfrm>
            <a:off x="3980106" y="1424418"/>
            <a:ext cx="5014633" cy="394158"/>
          </a:xfrm>
          <a:prstGeom prst="roundRect">
            <a:avLst/>
          </a:prstGeom>
          <a:noFill/>
          <a:ln w="12700" cap="flat" cmpd="sng" algn="ctr">
            <a:noFill/>
            <a:prstDash val="solid"/>
            <a:miter lim="800000"/>
          </a:ln>
          <a:effectLst/>
        </p:spPr>
        <p:txBody>
          <a:bodyPr rtlCol="0" anchor="ctr"/>
          <a:lstStyle/>
          <a:p>
            <a:pPr algn="ctr" defTabSz="456777">
              <a:defRPr/>
            </a:pPr>
            <a:r>
              <a:rPr lang="en-GB" sz="1599" b="1" kern="0" dirty="0">
                <a:solidFill>
                  <a:srgbClr val="003352"/>
                </a:solidFill>
                <a:latin typeface="Arial" panose="020B0604020202020204" pitchFamily="34" charset="0"/>
                <a:cs typeface="Arial" panose="020B0604020202020204" pitchFamily="34" charset="0"/>
              </a:rPr>
              <a:t>PART A: Dose Escalation</a:t>
            </a:r>
          </a:p>
        </p:txBody>
      </p:sp>
      <p:sp>
        <p:nvSpPr>
          <p:cNvPr id="33" name="Rectangle: Rounded Corners 32">
            <a:extLst>
              <a:ext uri="{FF2B5EF4-FFF2-40B4-BE49-F238E27FC236}">
                <a16:creationId xmlns:a16="http://schemas.microsoft.com/office/drawing/2014/main" id="{DC838C9F-D478-4742-D839-F2A99720B25E}"/>
              </a:ext>
            </a:extLst>
          </p:cNvPr>
          <p:cNvSpPr/>
          <p:nvPr/>
        </p:nvSpPr>
        <p:spPr>
          <a:xfrm>
            <a:off x="8824687" y="1426095"/>
            <a:ext cx="3076188" cy="394158"/>
          </a:xfrm>
          <a:prstGeom prst="roundRect">
            <a:avLst/>
          </a:prstGeom>
          <a:noFill/>
          <a:ln w="12700" cap="flat" cmpd="sng" algn="ctr">
            <a:noFill/>
            <a:prstDash val="solid"/>
            <a:miter lim="800000"/>
          </a:ln>
          <a:effectLst/>
        </p:spPr>
        <p:txBody>
          <a:bodyPr rtlCol="0" anchor="ctr"/>
          <a:lstStyle/>
          <a:p>
            <a:pPr algn="ctr" defTabSz="456777">
              <a:defRPr/>
            </a:pPr>
            <a:r>
              <a:rPr lang="en-GB" sz="1599" b="1" kern="0" dirty="0">
                <a:solidFill>
                  <a:srgbClr val="003352"/>
                </a:solidFill>
                <a:latin typeface="Arial" panose="020B0604020202020204" pitchFamily="34" charset="0"/>
                <a:cs typeface="Arial" panose="020B0604020202020204" pitchFamily="34" charset="0"/>
              </a:rPr>
              <a:t>PART B: Dose Expansion*</a:t>
            </a:r>
          </a:p>
        </p:txBody>
      </p:sp>
      <p:sp>
        <p:nvSpPr>
          <p:cNvPr id="38" name="Rectangle: Rounded Corners 37">
            <a:extLst>
              <a:ext uri="{FF2B5EF4-FFF2-40B4-BE49-F238E27FC236}">
                <a16:creationId xmlns:a16="http://schemas.microsoft.com/office/drawing/2014/main" id="{99F87D87-A088-6E38-83FC-4B3C39B68246}"/>
              </a:ext>
            </a:extLst>
          </p:cNvPr>
          <p:cNvSpPr/>
          <p:nvPr/>
        </p:nvSpPr>
        <p:spPr>
          <a:xfrm>
            <a:off x="5618553" y="4862286"/>
            <a:ext cx="2283885" cy="328879"/>
          </a:xfrm>
          <a:prstGeom prst="roundRect">
            <a:avLst/>
          </a:prstGeom>
          <a:solidFill>
            <a:srgbClr val="14679B"/>
          </a:solidFill>
          <a:ln w="12700" cap="flat" cmpd="sng" algn="ctr">
            <a:noFill/>
            <a:prstDash val="solid"/>
            <a:miter lim="800000"/>
          </a:ln>
          <a:effectLst/>
        </p:spPr>
        <p:txBody>
          <a:bodyPr rtlCol="0" anchor="ctr"/>
          <a:lstStyle/>
          <a:p>
            <a:pPr algn="ctr" defTabSz="456777">
              <a:defRPr/>
            </a:pPr>
            <a:r>
              <a:rPr lang="en-GB" sz="1199" b="1" kern="0" dirty="0">
                <a:solidFill>
                  <a:prstClr val="white"/>
                </a:solidFill>
                <a:latin typeface="Arial" panose="020B0604020202020204" pitchFamily="34" charset="0"/>
                <a:cs typeface="Arial" panose="020B0604020202020204" pitchFamily="34" charset="0"/>
              </a:rPr>
              <a:t>60 mg QD</a:t>
            </a:r>
          </a:p>
        </p:txBody>
      </p:sp>
      <p:sp>
        <p:nvSpPr>
          <p:cNvPr id="39" name="Rectangle: Rounded Corners 38">
            <a:extLst>
              <a:ext uri="{FF2B5EF4-FFF2-40B4-BE49-F238E27FC236}">
                <a16:creationId xmlns:a16="http://schemas.microsoft.com/office/drawing/2014/main" id="{ABECD652-59AB-EA7D-532B-DE4624E1FD68}"/>
              </a:ext>
            </a:extLst>
          </p:cNvPr>
          <p:cNvSpPr/>
          <p:nvPr/>
        </p:nvSpPr>
        <p:spPr>
          <a:xfrm>
            <a:off x="5072404" y="5249445"/>
            <a:ext cx="2283885" cy="328879"/>
          </a:xfrm>
          <a:prstGeom prst="roundRect">
            <a:avLst/>
          </a:prstGeom>
          <a:solidFill>
            <a:srgbClr val="14679B"/>
          </a:solidFill>
          <a:ln w="12700" cap="flat" cmpd="sng" algn="ctr">
            <a:noFill/>
            <a:prstDash val="solid"/>
            <a:miter lim="800000"/>
          </a:ln>
          <a:effectLst/>
        </p:spPr>
        <p:txBody>
          <a:bodyPr rtlCol="0" anchor="ctr"/>
          <a:lstStyle/>
          <a:p>
            <a:pPr algn="ctr" defTabSz="456777">
              <a:defRPr/>
            </a:pPr>
            <a:r>
              <a:rPr lang="en-GB" sz="1199" b="1" kern="0">
                <a:solidFill>
                  <a:schemeClr val="bg1"/>
                </a:solidFill>
                <a:latin typeface="Arial" panose="020B0604020202020204" pitchFamily="34" charset="0"/>
                <a:cs typeface="Arial" panose="020B0604020202020204" pitchFamily="34" charset="0"/>
              </a:rPr>
              <a:t>40 mg QD</a:t>
            </a:r>
          </a:p>
        </p:txBody>
      </p:sp>
      <p:sp>
        <p:nvSpPr>
          <p:cNvPr id="40" name="Rectangle: Rounded Corners 39">
            <a:extLst>
              <a:ext uri="{FF2B5EF4-FFF2-40B4-BE49-F238E27FC236}">
                <a16:creationId xmlns:a16="http://schemas.microsoft.com/office/drawing/2014/main" id="{4A5388AB-76F5-5728-8269-06E8E5B008FD}"/>
              </a:ext>
            </a:extLst>
          </p:cNvPr>
          <p:cNvSpPr/>
          <p:nvPr/>
        </p:nvSpPr>
        <p:spPr>
          <a:xfrm>
            <a:off x="4526255" y="5636604"/>
            <a:ext cx="2283885" cy="328879"/>
          </a:xfrm>
          <a:prstGeom prst="roundRect">
            <a:avLst/>
          </a:prstGeom>
          <a:solidFill>
            <a:srgbClr val="14679B"/>
          </a:solidFill>
          <a:ln w="12700" cap="flat" cmpd="sng" algn="ctr">
            <a:noFill/>
            <a:prstDash val="solid"/>
            <a:miter lim="800000"/>
          </a:ln>
          <a:effectLst/>
        </p:spPr>
        <p:txBody>
          <a:bodyPr rtlCol="0" anchor="ctr"/>
          <a:lstStyle/>
          <a:p>
            <a:pPr algn="ctr" defTabSz="456777">
              <a:defRPr/>
            </a:pPr>
            <a:r>
              <a:rPr lang="en-GB" sz="1199" b="1" kern="0">
                <a:solidFill>
                  <a:prstClr val="white"/>
                </a:solidFill>
                <a:latin typeface="Arial" panose="020B0604020202020204" pitchFamily="34" charset="0"/>
                <a:cs typeface="Arial" panose="020B0604020202020204" pitchFamily="34" charset="0"/>
              </a:rPr>
              <a:t>20 mg QD</a:t>
            </a:r>
          </a:p>
        </p:txBody>
      </p:sp>
      <p:sp>
        <p:nvSpPr>
          <p:cNvPr id="41" name="TextBox 40">
            <a:extLst>
              <a:ext uri="{FF2B5EF4-FFF2-40B4-BE49-F238E27FC236}">
                <a16:creationId xmlns:a16="http://schemas.microsoft.com/office/drawing/2014/main" id="{2802D7F7-C458-CB81-88CD-5C2CB9F7F319}"/>
              </a:ext>
            </a:extLst>
          </p:cNvPr>
          <p:cNvSpPr txBox="1"/>
          <p:nvPr/>
        </p:nvSpPr>
        <p:spPr>
          <a:xfrm>
            <a:off x="6027299" y="4065226"/>
            <a:ext cx="756603" cy="338426"/>
          </a:xfrm>
          <a:prstGeom prst="rect">
            <a:avLst/>
          </a:prstGeom>
          <a:noFill/>
        </p:spPr>
        <p:txBody>
          <a:bodyPr wrap="square" rtlCol="0">
            <a:spAutoFit/>
          </a:bodyPr>
          <a:lstStyle/>
          <a:p>
            <a:pPr defTabSz="456777"/>
            <a:r>
              <a:rPr lang="en-US" sz="1599" b="1" dirty="0">
                <a:solidFill>
                  <a:prstClr val="black"/>
                </a:solidFill>
                <a:latin typeface="Calibri" panose="020F0502020204030204" pitchFamily="34" charset="0"/>
                <a:ea typeface="Calibri" panose="020F0502020204030204" pitchFamily="34" charset="0"/>
              </a:rPr>
              <a:t>NTD</a:t>
            </a:r>
            <a:endParaRPr lang="en-US" sz="1599" b="1" dirty="0">
              <a:solidFill>
                <a:prstClr val="black"/>
              </a:solidFill>
              <a:latin typeface="Calibri" panose="020F0502020204030204"/>
            </a:endParaRPr>
          </a:p>
        </p:txBody>
      </p:sp>
      <p:sp>
        <p:nvSpPr>
          <p:cNvPr id="42" name="TextBox 41">
            <a:extLst>
              <a:ext uri="{FF2B5EF4-FFF2-40B4-BE49-F238E27FC236}">
                <a16:creationId xmlns:a16="http://schemas.microsoft.com/office/drawing/2014/main" id="{6D8B9699-B770-DFDD-91BB-AB19585D1805}"/>
              </a:ext>
            </a:extLst>
          </p:cNvPr>
          <p:cNvSpPr txBox="1"/>
          <p:nvPr/>
        </p:nvSpPr>
        <p:spPr>
          <a:xfrm>
            <a:off x="5446411" y="4436674"/>
            <a:ext cx="749543" cy="338426"/>
          </a:xfrm>
          <a:prstGeom prst="rect">
            <a:avLst/>
          </a:prstGeom>
          <a:noFill/>
        </p:spPr>
        <p:txBody>
          <a:bodyPr wrap="square" rtlCol="0">
            <a:spAutoFit/>
          </a:bodyPr>
          <a:lstStyle/>
          <a:p>
            <a:pPr defTabSz="456777"/>
            <a:r>
              <a:rPr lang="en-US" sz="1599" b="1" dirty="0">
                <a:solidFill>
                  <a:prstClr val="black"/>
                </a:solidFill>
                <a:latin typeface="Calibri" panose="020F0502020204030204" pitchFamily="34" charset="0"/>
                <a:ea typeface="Calibri" panose="020F0502020204030204" pitchFamily="34" charset="0"/>
              </a:rPr>
              <a:t>MTD</a:t>
            </a:r>
            <a:endParaRPr lang="en-US" sz="1599" b="1" dirty="0">
              <a:solidFill>
                <a:prstClr val="black"/>
              </a:solidFill>
              <a:latin typeface="Calibri" panose="020F0502020204030204"/>
            </a:endParaRPr>
          </a:p>
        </p:txBody>
      </p:sp>
      <p:sp>
        <p:nvSpPr>
          <p:cNvPr id="44" name="TextBox 43">
            <a:extLst>
              <a:ext uri="{FF2B5EF4-FFF2-40B4-BE49-F238E27FC236}">
                <a16:creationId xmlns:a16="http://schemas.microsoft.com/office/drawing/2014/main" id="{EB1A9E53-CF8B-11B9-3084-F4765BF16BA3}"/>
              </a:ext>
            </a:extLst>
          </p:cNvPr>
          <p:cNvSpPr txBox="1"/>
          <p:nvPr/>
        </p:nvSpPr>
        <p:spPr>
          <a:xfrm>
            <a:off x="646564" y="2042947"/>
            <a:ext cx="3241941" cy="1076705"/>
          </a:xfrm>
          <a:prstGeom prst="rect">
            <a:avLst/>
          </a:prstGeom>
          <a:noFill/>
        </p:spPr>
        <p:txBody>
          <a:bodyPr wrap="square" rtlCol="0">
            <a:spAutoFit/>
          </a:bodyPr>
          <a:lstStyle/>
          <a:p>
            <a:pPr defTabSz="456777"/>
            <a:r>
              <a:rPr lang="en-GB" sz="1599" b="1" dirty="0">
                <a:solidFill>
                  <a:srgbClr val="12679B"/>
                </a:solidFill>
                <a:latin typeface="Arial" panose="020B0604020202020204" pitchFamily="34" charset="0"/>
                <a:cs typeface="Arial" panose="020B0604020202020204" pitchFamily="34" charset="0"/>
              </a:rPr>
              <a:t>Key inclusion criteria:</a:t>
            </a:r>
            <a:br>
              <a:rPr lang="en-GB" sz="1599" b="1" dirty="0">
                <a:solidFill>
                  <a:srgbClr val="12679B"/>
                </a:solidFill>
                <a:latin typeface="Arial" panose="020B0604020202020204" pitchFamily="34" charset="0"/>
                <a:cs typeface="Arial" panose="020B0604020202020204" pitchFamily="34" charset="0"/>
              </a:rPr>
            </a:br>
            <a:br>
              <a:rPr lang="en-GB" sz="1599" b="1" dirty="0">
                <a:solidFill>
                  <a:srgbClr val="12679B"/>
                </a:solidFill>
                <a:latin typeface="Arial" panose="020B0604020202020204" pitchFamily="34" charset="0"/>
                <a:cs typeface="Arial" panose="020B0604020202020204" pitchFamily="34" charset="0"/>
              </a:rPr>
            </a:br>
            <a:r>
              <a:rPr lang="en-GB" sz="1599" b="1" i="1" dirty="0">
                <a:solidFill>
                  <a:srgbClr val="12679B"/>
                </a:solidFill>
                <a:latin typeface="Arial" panose="020B0604020202020204" pitchFamily="34" charset="0"/>
                <a:cs typeface="Arial" panose="020B0604020202020204" pitchFamily="34" charset="0"/>
              </a:rPr>
              <a:t>BRCA1, BRCA2, PALB2, RAD51C</a:t>
            </a:r>
            <a:r>
              <a:rPr lang="en-GB" sz="1599" b="1" dirty="0">
                <a:solidFill>
                  <a:srgbClr val="12679B"/>
                </a:solidFill>
                <a:latin typeface="Arial" panose="020B0604020202020204" pitchFamily="34" charset="0"/>
                <a:cs typeface="Arial" panose="020B0604020202020204" pitchFamily="34" charset="0"/>
              </a:rPr>
              <a:t>, or </a:t>
            </a:r>
            <a:r>
              <a:rPr lang="en-GB" sz="1599" b="1" i="1" dirty="0">
                <a:solidFill>
                  <a:srgbClr val="12679B"/>
                </a:solidFill>
                <a:latin typeface="Arial" panose="020B0604020202020204" pitchFamily="34" charset="0"/>
                <a:cs typeface="Arial" panose="020B0604020202020204" pitchFamily="34" charset="0"/>
              </a:rPr>
              <a:t>RAD51D </a:t>
            </a:r>
            <a:r>
              <a:rPr lang="en-GB" sz="1599" b="1" dirty="0">
                <a:solidFill>
                  <a:srgbClr val="12679B"/>
                </a:solidFill>
                <a:latin typeface="Arial" panose="020B0604020202020204" pitchFamily="34" charset="0"/>
                <a:cs typeface="Arial" panose="020B0604020202020204" pitchFamily="34" charset="0"/>
              </a:rPr>
              <a:t>mutations</a:t>
            </a:r>
            <a:endParaRPr lang="en-GB" sz="1599" b="1" i="1" dirty="0">
              <a:solidFill>
                <a:srgbClr val="12679B"/>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08CADA54-843E-2F18-C491-E138672B47F8}"/>
              </a:ext>
            </a:extLst>
          </p:cNvPr>
          <p:cNvSpPr txBox="1"/>
          <p:nvPr/>
        </p:nvSpPr>
        <p:spPr>
          <a:xfrm>
            <a:off x="8994739" y="2068536"/>
            <a:ext cx="2935554" cy="2184059"/>
          </a:xfrm>
          <a:prstGeom prst="rect">
            <a:avLst/>
          </a:prstGeom>
          <a:noFill/>
        </p:spPr>
        <p:txBody>
          <a:bodyPr wrap="square" rtlCol="0">
            <a:spAutoFit/>
          </a:bodyPr>
          <a:lstStyle/>
          <a:p>
            <a:pPr defTabSz="456777"/>
            <a:r>
              <a:rPr lang="en-GB" sz="1599" b="1" dirty="0">
                <a:solidFill>
                  <a:srgbClr val="12679B"/>
                </a:solidFill>
                <a:latin typeface="Arial" panose="020B0604020202020204" pitchFamily="34" charset="0"/>
                <a:cs typeface="Arial" panose="020B0604020202020204" pitchFamily="34" charset="0"/>
              </a:rPr>
              <a:t>B1: HER2– breast cancer</a:t>
            </a:r>
          </a:p>
          <a:p>
            <a:pPr defTabSz="456777"/>
            <a:endParaRPr lang="en-GB" sz="1599" b="1" dirty="0">
              <a:solidFill>
                <a:srgbClr val="12679B"/>
              </a:solidFill>
              <a:latin typeface="Arial" panose="020B0604020202020204" pitchFamily="34" charset="0"/>
              <a:cs typeface="Arial" panose="020B0604020202020204" pitchFamily="34" charset="0"/>
            </a:endParaRPr>
          </a:p>
          <a:p>
            <a:pPr defTabSz="456777"/>
            <a:r>
              <a:rPr lang="en-GB" sz="1599" b="1" dirty="0">
                <a:solidFill>
                  <a:srgbClr val="12679B"/>
                </a:solidFill>
                <a:latin typeface="Arial" panose="020B0604020202020204" pitchFamily="34" charset="0"/>
                <a:ea typeface="Calibri" panose="020F0502020204030204" pitchFamily="34" charset="0"/>
                <a:cs typeface="Arial" panose="020B0604020202020204" pitchFamily="34" charset="0"/>
              </a:rPr>
              <a:t>PARP inhibitor-naïve</a:t>
            </a:r>
          </a:p>
          <a:p>
            <a:pPr defTabSz="456777"/>
            <a:endParaRPr lang="en-GB" sz="1599" b="1" dirty="0">
              <a:solidFill>
                <a:srgbClr val="12679B"/>
              </a:solidFill>
              <a:latin typeface="Arial" panose="020B0604020202020204" pitchFamily="34" charset="0"/>
              <a:cs typeface="Arial" panose="020B0604020202020204" pitchFamily="34" charset="0"/>
            </a:endParaRPr>
          </a:p>
          <a:p>
            <a:pPr defTabSz="456777"/>
            <a:r>
              <a:rPr lang="en-GB" sz="1599" dirty="0">
                <a:solidFill>
                  <a:srgbClr val="12679B"/>
                </a:solidFill>
                <a:latin typeface="Arial" panose="020B0604020202020204" pitchFamily="34" charset="0"/>
                <a:cs typeface="Arial" panose="020B0604020202020204" pitchFamily="34" charset="0"/>
              </a:rPr>
              <a:t>No limit on prior chemotherapy lines in metastatic setting</a:t>
            </a:r>
          </a:p>
          <a:p>
            <a:pPr defTabSz="456777"/>
            <a:br>
              <a:rPr lang="en-GB" sz="1199" dirty="0">
                <a:solidFill>
                  <a:srgbClr val="12679B"/>
                </a:solidFill>
                <a:latin typeface="Arial" panose="020B0604020202020204" pitchFamily="34" charset="0"/>
                <a:cs typeface="Arial" panose="020B0604020202020204" pitchFamily="34" charset="0"/>
              </a:rPr>
            </a:br>
            <a:endParaRPr lang="en-GB" sz="1199" dirty="0">
              <a:solidFill>
                <a:srgbClr val="12679B"/>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48B4EA93-9FDE-9D7C-953B-B3DE115BBEAA}"/>
              </a:ext>
            </a:extLst>
          </p:cNvPr>
          <p:cNvSpPr txBox="1"/>
          <p:nvPr/>
        </p:nvSpPr>
        <p:spPr>
          <a:xfrm>
            <a:off x="5009208" y="2058633"/>
            <a:ext cx="4000843" cy="1507336"/>
          </a:xfrm>
          <a:prstGeom prst="rect">
            <a:avLst/>
          </a:prstGeom>
          <a:noFill/>
        </p:spPr>
        <p:txBody>
          <a:bodyPr wrap="square" rtlCol="0">
            <a:spAutoFit/>
          </a:bodyPr>
          <a:lstStyle/>
          <a:p>
            <a:pPr defTabSz="456777"/>
            <a:r>
              <a:rPr lang="en-GB" sz="1599" dirty="0">
                <a:solidFill>
                  <a:srgbClr val="12679B"/>
                </a:solidFill>
                <a:latin typeface="Arial" panose="020B0604020202020204" pitchFamily="34" charset="0"/>
                <a:ea typeface="Calibri" panose="020F0502020204030204" pitchFamily="34" charset="0"/>
                <a:cs typeface="Arial" panose="020B0604020202020204" pitchFamily="34" charset="0"/>
              </a:rPr>
              <a:t>Advanced / metastatic </a:t>
            </a:r>
            <a:r>
              <a:rPr lang="en-GB" sz="1599" b="1" dirty="0">
                <a:solidFill>
                  <a:srgbClr val="12679B"/>
                </a:solidFill>
                <a:latin typeface="Arial" panose="020B0604020202020204" pitchFamily="34" charset="0"/>
                <a:ea typeface="Calibri" panose="020F0502020204030204" pitchFamily="34" charset="0"/>
                <a:cs typeface="Arial" panose="020B0604020202020204" pitchFamily="34" charset="0"/>
              </a:rPr>
              <a:t>HER2– </a:t>
            </a:r>
            <a:br>
              <a:rPr lang="en-GB" sz="1599" b="1" dirty="0">
                <a:solidFill>
                  <a:srgbClr val="12679B"/>
                </a:solidFill>
                <a:latin typeface="Arial" panose="020B0604020202020204" pitchFamily="34" charset="0"/>
                <a:ea typeface="Calibri" panose="020F0502020204030204" pitchFamily="34" charset="0"/>
                <a:cs typeface="Arial" panose="020B0604020202020204" pitchFamily="34" charset="0"/>
              </a:rPr>
            </a:br>
            <a:r>
              <a:rPr lang="en-GB" sz="1599" b="1" dirty="0">
                <a:solidFill>
                  <a:srgbClr val="12679B"/>
                </a:solidFill>
                <a:latin typeface="Arial" panose="020B0604020202020204" pitchFamily="34" charset="0"/>
                <a:ea typeface="Calibri" panose="020F0502020204030204" pitchFamily="34" charset="0"/>
                <a:cs typeface="Arial" panose="020B0604020202020204" pitchFamily="34" charset="0"/>
              </a:rPr>
              <a:t>breast, ovarian, pancreatic, or </a:t>
            </a:r>
            <a:br>
              <a:rPr lang="en-GB" sz="1599" b="1" dirty="0">
                <a:solidFill>
                  <a:srgbClr val="12679B"/>
                </a:solidFill>
                <a:latin typeface="Arial" panose="020B0604020202020204" pitchFamily="34" charset="0"/>
                <a:ea typeface="Calibri" panose="020F0502020204030204" pitchFamily="34" charset="0"/>
                <a:cs typeface="Arial" panose="020B0604020202020204" pitchFamily="34" charset="0"/>
              </a:rPr>
            </a:br>
            <a:r>
              <a:rPr lang="en-GB" sz="1599" b="1" dirty="0">
                <a:solidFill>
                  <a:srgbClr val="12679B"/>
                </a:solidFill>
                <a:latin typeface="Arial" panose="020B0604020202020204" pitchFamily="34" charset="0"/>
                <a:ea typeface="Calibri" panose="020F0502020204030204" pitchFamily="34" charset="0"/>
                <a:cs typeface="Arial" panose="020B0604020202020204" pitchFamily="34" charset="0"/>
              </a:rPr>
              <a:t>prostate cancer</a:t>
            </a:r>
          </a:p>
          <a:p>
            <a:pPr defTabSz="456777"/>
            <a:endParaRPr lang="en-GB" sz="1599" b="1" dirty="0">
              <a:solidFill>
                <a:srgbClr val="12679B"/>
              </a:solidFill>
              <a:latin typeface="Arial" panose="020B0604020202020204" pitchFamily="34" charset="0"/>
              <a:ea typeface="Calibri" panose="020F0502020204030204" pitchFamily="34" charset="0"/>
              <a:cs typeface="Arial" panose="020B0604020202020204" pitchFamily="34" charset="0"/>
            </a:endParaRPr>
          </a:p>
          <a:p>
            <a:pPr defTabSz="456777"/>
            <a:r>
              <a:rPr lang="en-US" sz="1599" b="1" dirty="0">
                <a:solidFill>
                  <a:srgbClr val="12679B"/>
                </a:solidFill>
                <a:latin typeface="Arial" panose="020B0604020202020204" pitchFamily="34" charset="0"/>
                <a:ea typeface="Calibri" panose="020F0502020204030204" pitchFamily="34" charset="0"/>
                <a:cs typeface="Arial" panose="020B0604020202020204" pitchFamily="34" charset="0"/>
              </a:rPr>
              <a:t>≤1 prior line PARP inhibitor permitted</a:t>
            </a:r>
            <a:endParaRPr lang="en-GB" sz="1599" dirty="0">
              <a:solidFill>
                <a:srgbClr val="12679B"/>
              </a:solidFill>
              <a:latin typeface="Arial" panose="020B0604020202020204" pitchFamily="34" charset="0"/>
              <a:ea typeface="Calibri" panose="020F0502020204030204" pitchFamily="34" charset="0"/>
              <a:cs typeface="Arial" panose="020B0604020202020204" pitchFamily="34" charset="0"/>
            </a:endParaRPr>
          </a:p>
          <a:p>
            <a:pPr defTabSz="456777"/>
            <a:endParaRPr lang="en-GB" sz="1199" b="1" dirty="0">
              <a:solidFill>
                <a:srgbClr val="12679B"/>
              </a:solidFill>
              <a:latin typeface="Arial" panose="020B0604020202020204" pitchFamily="34" charset="0"/>
              <a:ea typeface="Calibri" panose="020F0502020204030204" pitchFamily="34" charset="0"/>
              <a:cs typeface="Arial" panose="020B0604020202020204" pitchFamily="34" charset="0"/>
            </a:endParaRPr>
          </a:p>
        </p:txBody>
      </p:sp>
      <p:cxnSp>
        <p:nvCxnSpPr>
          <p:cNvPr id="47" name="Straight Arrow Connector 46">
            <a:extLst>
              <a:ext uri="{FF2B5EF4-FFF2-40B4-BE49-F238E27FC236}">
                <a16:creationId xmlns:a16="http://schemas.microsoft.com/office/drawing/2014/main" id="{CEAC4143-8E32-45C5-F875-913BD268BC3F}"/>
              </a:ext>
            </a:extLst>
          </p:cNvPr>
          <p:cNvCxnSpPr>
            <a:cxnSpLocks/>
            <a:stCxn id="54" idx="3"/>
            <a:endCxn id="51" idx="1"/>
          </p:cNvCxnSpPr>
          <p:nvPr/>
        </p:nvCxnSpPr>
        <p:spPr>
          <a:xfrm>
            <a:off x="8448589" y="4628730"/>
            <a:ext cx="970020" cy="9858"/>
          </a:xfrm>
          <a:prstGeom prst="straightConnector1">
            <a:avLst/>
          </a:prstGeom>
          <a:noFill/>
          <a:ln w="31750" cap="rnd" cmpd="sng" algn="ctr">
            <a:solidFill>
              <a:srgbClr val="003352"/>
            </a:solidFill>
            <a:prstDash val="solid"/>
            <a:miter lim="800000"/>
            <a:tailEnd type="triangle"/>
          </a:ln>
          <a:effectLst/>
        </p:spPr>
      </p:cxnSp>
      <p:cxnSp>
        <p:nvCxnSpPr>
          <p:cNvPr id="48" name="Straight Arrow Connector 47">
            <a:extLst>
              <a:ext uri="{FF2B5EF4-FFF2-40B4-BE49-F238E27FC236}">
                <a16:creationId xmlns:a16="http://schemas.microsoft.com/office/drawing/2014/main" id="{D4406E88-D633-50EC-16B7-2D56896055B7}"/>
              </a:ext>
            </a:extLst>
          </p:cNvPr>
          <p:cNvCxnSpPr>
            <a:cxnSpLocks/>
            <a:stCxn id="38" idx="3"/>
            <a:endCxn id="52" idx="1"/>
          </p:cNvCxnSpPr>
          <p:nvPr/>
        </p:nvCxnSpPr>
        <p:spPr>
          <a:xfrm>
            <a:off x="7902439" y="5026727"/>
            <a:ext cx="1516171" cy="1861"/>
          </a:xfrm>
          <a:prstGeom prst="straightConnector1">
            <a:avLst/>
          </a:prstGeom>
          <a:noFill/>
          <a:ln w="31750" cap="rnd" cmpd="sng" algn="ctr">
            <a:solidFill>
              <a:srgbClr val="003352"/>
            </a:solidFill>
            <a:prstDash val="solid"/>
            <a:miter lim="800000"/>
            <a:tailEnd type="triangle"/>
          </a:ln>
          <a:effectLst/>
        </p:spPr>
      </p:cxnSp>
      <p:cxnSp>
        <p:nvCxnSpPr>
          <p:cNvPr id="49" name="Straight Arrow Connector 48">
            <a:extLst>
              <a:ext uri="{FF2B5EF4-FFF2-40B4-BE49-F238E27FC236}">
                <a16:creationId xmlns:a16="http://schemas.microsoft.com/office/drawing/2014/main" id="{D631509D-4205-7764-EE54-7A9E7537FBD8}"/>
              </a:ext>
            </a:extLst>
          </p:cNvPr>
          <p:cNvCxnSpPr>
            <a:cxnSpLocks/>
            <a:stCxn id="40" idx="3"/>
            <a:endCxn id="53" idx="1"/>
          </p:cNvCxnSpPr>
          <p:nvPr/>
        </p:nvCxnSpPr>
        <p:spPr>
          <a:xfrm flipV="1">
            <a:off x="6810141" y="5800572"/>
            <a:ext cx="2608469" cy="472"/>
          </a:xfrm>
          <a:prstGeom prst="straightConnector1">
            <a:avLst/>
          </a:prstGeom>
          <a:noFill/>
          <a:ln w="31750" cap="rnd" cmpd="sng" algn="ctr">
            <a:solidFill>
              <a:srgbClr val="003352"/>
            </a:solidFill>
            <a:prstDash val="solid"/>
            <a:miter lim="800000"/>
            <a:tailEnd type="triangle"/>
          </a:ln>
          <a:effectLst/>
        </p:spPr>
      </p:cxnSp>
      <p:sp>
        <p:nvSpPr>
          <p:cNvPr id="50" name="Rectangle: Rounded Corners 49">
            <a:extLst>
              <a:ext uri="{FF2B5EF4-FFF2-40B4-BE49-F238E27FC236}">
                <a16:creationId xmlns:a16="http://schemas.microsoft.com/office/drawing/2014/main" id="{D58028BF-B2EE-A5CF-9894-B37F34B35280}"/>
              </a:ext>
            </a:extLst>
          </p:cNvPr>
          <p:cNvSpPr/>
          <p:nvPr/>
        </p:nvSpPr>
        <p:spPr>
          <a:xfrm>
            <a:off x="3980106" y="6020020"/>
            <a:ext cx="2283885" cy="328879"/>
          </a:xfrm>
          <a:prstGeom prst="roundRect">
            <a:avLst/>
          </a:prstGeom>
          <a:solidFill>
            <a:srgbClr val="14679B"/>
          </a:solidFill>
          <a:ln w="12700" cap="flat" cmpd="sng" algn="ctr">
            <a:noFill/>
            <a:prstDash val="solid"/>
            <a:miter lim="800000"/>
          </a:ln>
          <a:effectLst/>
        </p:spPr>
        <p:txBody>
          <a:bodyPr rtlCol="0" anchor="ctr"/>
          <a:lstStyle/>
          <a:p>
            <a:pPr algn="ctr" defTabSz="456777">
              <a:defRPr/>
            </a:pPr>
            <a:r>
              <a:rPr lang="en-GB" sz="1199" b="1" kern="0">
                <a:solidFill>
                  <a:schemeClr val="bg1"/>
                </a:solidFill>
                <a:latin typeface="Arial" panose="020B0604020202020204" pitchFamily="34" charset="0"/>
                <a:cs typeface="Arial" panose="020B0604020202020204" pitchFamily="34" charset="0"/>
              </a:rPr>
              <a:t>10 mg QD</a:t>
            </a:r>
          </a:p>
        </p:txBody>
      </p:sp>
      <p:sp>
        <p:nvSpPr>
          <p:cNvPr id="51" name="Rectangle: Rounded Corners 50">
            <a:extLst>
              <a:ext uri="{FF2B5EF4-FFF2-40B4-BE49-F238E27FC236}">
                <a16:creationId xmlns:a16="http://schemas.microsoft.com/office/drawing/2014/main" id="{75BF2817-5D0B-E3DD-B288-5D017A707D56}"/>
              </a:ext>
            </a:extLst>
          </p:cNvPr>
          <p:cNvSpPr/>
          <p:nvPr/>
        </p:nvSpPr>
        <p:spPr>
          <a:xfrm>
            <a:off x="9418609" y="4474149"/>
            <a:ext cx="2283885" cy="328879"/>
          </a:xfrm>
          <a:prstGeom prst="roundRect">
            <a:avLst/>
          </a:prstGeom>
          <a:solidFill>
            <a:srgbClr val="FFA300"/>
          </a:solidFill>
          <a:ln w="12700" cap="flat" cmpd="sng" algn="ctr">
            <a:noFill/>
            <a:prstDash val="solid"/>
            <a:miter lim="800000"/>
          </a:ln>
          <a:effectLst/>
        </p:spPr>
        <p:txBody>
          <a:bodyPr rtlCol="0" anchor="ctr"/>
          <a:lstStyle/>
          <a:p>
            <a:pPr algn="ctr" defTabSz="456777">
              <a:defRPr/>
            </a:pPr>
            <a:r>
              <a:rPr lang="en-GB" sz="1199" b="1" kern="0">
                <a:solidFill>
                  <a:prstClr val="white"/>
                </a:solidFill>
                <a:latin typeface="Arial" panose="020B0604020202020204" pitchFamily="34" charset="0"/>
                <a:cs typeface="Arial" panose="020B0604020202020204" pitchFamily="34" charset="0"/>
              </a:rPr>
              <a:t>90 mg QD </a:t>
            </a:r>
          </a:p>
        </p:txBody>
      </p:sp>
      <p:sp>
        <p:nvSpPr>
          <p:cNvPr id="52" name="Rectangle: Rounded Corners 51">
            <a:extLst>
              <a:ext uri="{FF2B5EF4-FFF2-40B4-BE49-F238E27FC236}">
                <a16:creationId xmlns:a16="http://schemas.microsoft.com/office/drawing/2014/main" id="{81BAC01D-1DAF-2994-6EA7-873AFB4EE6F4}"/>
              </a:ext>
            </a:extLst>
          </p:cNvPr>
          <p:cNvSpPr/>
          <p:nvPr/>
        </p:nvSpPr>
        <p:spPr>
          <a:xfrm>
            <a:off x="9418609" y="4864147"/>
            <a:ext cx="2283885" cy="328879"/>
          </a:xfrm>
          <a:prstGeom prst="roundRect">
            <a:avLst/>
          </a:prstGeom>
          <a:solidFill>
            <a:srgbClr val="FFA300"/>
          </a:solidFill>
          <a:ln w="12700" cap="flat" cmpd="sng" algn="ctr">
            <a:noFill/>
            <a:prstDash val="solid"/>
            <a:miter lim="800000"/>
          </a:ln>
          <a:effectLst/>
        </p:spPr>
        <p:txBody>
          <a:bodyPr rtlCol="0" anchor="ctr"/>
          <a:lstStyle/>
          <a:p>
            <a:pPr algn="ctr" defTabSz="456777">
              <a:defRPr/>
            </a:pPr>
            <a:r>
              <a:rPr lang="en-GB" sz="1199" b="1" kern="0">
                <a:solidFill>
                  <a:prstClr val="white"/>
                </a:solidFill>
                <a:latin typeface="Arial" panose="020B0604020202020204" pitchFamily="34" charset="0"/>
                <a:cs typeface="Arial" panose="020B0604020202020204" pitchFamily="34" charset="0"/>
              </a:rPr>
              <a:t>60 mg QD </a:t>
            </a:r>
          </a:p>
        </p:txBody>
      </p:sp>
      <p:sp>
        <p:nvSpPr>
          <p:cNvPr id="53" name="Rectangle: Rounded Corners 52">
            <a:extLst>
              <a:ext uri="{FF2B5EF4-FFF2-40B4-BE49-F238E27FC236}">
                <a16:creationId xmlns:a16="http://schemas.microsoft.com/office/drawing/2014/main" id="{4A8817EE-3629-D417-0936-64A4AEEFCB5D}"/>
              </a:ext>
            </a:extLst>
          </p:cNvPr>
          <p:cNvSpPr/>
          <p:nvPr/>
        </p:nvSpPr>
        <p:spPr>
          <a:xfrm>
            <a:off x="9418609" y="5636133"/>
            <a:ext cx="2283885" cy="328879"/>
          </a:xfrm>
          <a:prstGeom prst="roundRect">
            <a:avLst/>
          </a:prstGeom>
          <a:solidFill>
            <a:srgbClr val="FFA300"/>
          </a:solidFill>
          <a:ln w="12700" cap="flat" cmpd="sng" algn="ctr">
            <a:noFill/>
            <a:prstDash val="solid"/>
            <a:miter lim="800000"/>
          </a:ln>
          <a:effectLst/>
        </p:spPr>
        <p:txBody>
          <a:bodyPr rtlCol="0" anchor="ctr"/>
          <a:lstStyle/>
          <a:p>
            <a:pPr algn="ctr" defTabSz="456777">
              <a:defRPr/>
            </a:pPr>
            <a:r>
              <a:rPr lang="en-GB" sz="1199" b="1" kern="0">
                <a:solidFill>
                  <a:prstClr val="white"/>
                </a:solidFill>
                <a:latin typeface="Arial" panose="020B0604020202020204" pitchFamily="34" charset="0"/>
                <a:cs typeface="Arial" panose="020B0604020202020204" pitchFamily="34" charset="0"/>
              </a:rPr>
              <a:t>20 mg QD </a:t>
            </a:r>
          </a:p>
        </p:txBody>
      </p:sp>
      <p:sp>
        <p:nvSpPr>
          <p:cNvPr id="54" name="Rectangle: Rounded Corners 53">
            <a:extLst>
              <a:ext uri="{FF2B5EF4-FFF2-40B4-BE49-F238E27FC236}">
                <a16:creationId xmlns:a16="http://schemas.microsoft.com/office/drawing/2014/main" id="{D58A61CC-3EB5-17A2-70B5-6D78D926FF33}"/>
              </a:ext>
            </a:extLst>
          </p:cNvPr>
          <p:cNvSpPr/>
          <p:nvPr/>
        </p:nvSpPr>
        <p:spPr>
          <a:xfrm>
            <a:off x="6164703" y="4464290"/>
            <a:ext cx="2283885" cy="328879"/>
          </a:xfrm>
          <a:prstGeom prst="roundRect">
            <a:avLst/>
          </a:prstGeom>
          <a:solidFill>
            <a:srgbClr val="14679B"/>
          </a:solidFill>
          <a:ln w="12700" cap="flat" cmpd="sng" algn="ctr">
            <a:noFill/>
            <a:prstDash val="solid"/>
            <a:miter lim="800000"/>
          </a:ln>
          <a:effectLst/>
        </p:spPr>
        <p:txBody>
          <a:bodyPr rtlCol="0" anchor="ctr"/>
          <a:lstStyle/>
          <a:p>
            <a:pPr algn="ctr" defTabSz="456777">
              <a:defRPr/>
            </a:pPr>
            <a:r>
              <a:rPr lang="en-GB" sz="1199" b="1" kern="0">
                <a:solidFill>
                  <a:prstClr val="white"/>
                </a:solidFill>
                <a:latin typeface="Arial" panose="020B0604020202020204" pitchFamily="34" charset="0"/>
                <a:cs typeface="Arial" panose="020B0604020202020204" pitchFamily="34" charset="0"/>
              </a:rPr>
              <a:t>90 mg QD</a:t>
            </a:r>
            <a:endParaRPr lang="en-GB" sz="1199" b="1" kern="0" baseline="30000">
              <a:solidFill>
                <a:prstClr val="white"/>
              </a:solidFill>
              <a:latin typeface="Arial" panose="020B0604020202020204" pitchFamily="34" charset="0"/>
              <a:cs typeface="Arial" panose="020B0604020202020204" pitchFamily="34" charset="0"/>
            </a:endParaRPr>
          </a:p>
        </p:txBody>
      </p:sp>
      <p:sp>
        <p:nvSpPr>
          <p:cNvPr id="55" name="Rectangle: Rounded Corners 54">
            <a:extLst>
              <a:ext uri="{FF2B5EF4-FFF2-40B4-BE49-F238E27FC236}">
                <a16:creationId xmlns:a16="http://schemas.microsoft.com/office/drawing/2014/main" id="{0617CC23-112E-D6CC-1059-7F73052A077C}"/>
              </a:ext>
            </a:extLst>
          </p:cNvPr>
          <p:cNvSpPr/>
          <p:nvPr/>
        </p:nvSpPr>
        <p:spPr>
          <a:xfrm>
            <a:off x="6710854" y="4070394"/>
            <a:ext cx="2283885" cy="328879"/>
          </a:xfrm>
          <a:prstGeom prst="roundRect">
            <a:avLst/>
          </a:prstGeom>
          <a:solidFill>
            <a:srgbClr val="14679B"/>
          </a:solidFill>
          <a:ln w="12700" cap="flat" cmpd="sng" algn="ctr">
            <a:noFill/>
            <a:prstDash val="solid"/>
            <a:miter lim="800000"/>
          </a:ln>
          <a:effectLst/>
        </p:spPr>
        <p:txBody>
          <a:bodyPr rtlCol="0" anchor="ctr"/>
          <a:lstStyle/>
          <a:p>
            <a:pPr algn="ctr" defTabSz="456777">
              <a:defRPr/>
            </a:pPr>
            <a:r>
              <a:rPr lang="en-GB" sz="1199" b="1" kern="0" dirty="0">
                <a:solidFill>
                  <a:prstClr val="white"/>
                </a:solidFill>
                <a:latin typeface="Arial" panose="020B0604020202020204" pitchFamily="34" charset="0"/>
                <a:cs typeface="Arial" panose="020B0604020202020204" pitchFamily="34" charset="0"/>
              </a:rPr>
              <a:t>140 mg QD</a:t>
            </a:r>
          </a:p>
        </p:txBody>
      </p:sp>
      <p:sp>
        <p:nvSpPr>
          <p:cNvPr id="4" name="TextBox 3">
            <a:extLst>
              <a:ext uri="{FF2B5EF4-FFF2-40B4-BE49-F238E27FC236}">
                <a16:creationId xmlns:a16="http://schemas.microsoft.com/office/drawing/2014/main" id="{84CBABC5-C9B7-6A67-97D7-DD7A8AE68B74}"/>
              </a:ext>
            </a:extLst>
          </p:cNvPr>
          <p:cNvSpPr txBox="1"/>
          <p:nvPr/>
        </p:nvSpPr>
        <p:spPr>
          <a:xfrm>
            <a:off x="9670606" y="6581001"/>
            <a:ext cx="2501788" cy="276999"/>
          </a:xfrm>
          <a:prstGeom prst="rect">
            <a:avLst/>
          </a:prstGeom>
          <a:noFill/>
        </p:spPr>
        <p:txBody>
          <a:bodyPr wrap="square" rtlCol="0">
            <a:spAutoFit/>
          </a:bodyPr>
          <a:lstStyle/>
          <a:p>
            <a:pPr algn="r"/>
            <a:r>
              <a:rPr lang="en-US" sz="1200" dirty="0">
                <a:cs typeface="Arial" panose="020B0604020202020204" pitchFamily="34" charset="0"/>
              </a:rPr>
              <a:t>Yap T et al. AACR 2024</a:t>
            </a:r>
          </a:p>
        </p:txBody>
      </p:sp>
      <p:pic>
        <p:nvPicPr>
          <p:cNvPr id="3" name="Picture 2">
            <a:extLst>
              <a:ext uri="{FF2B5EF4-FFF2-40B4-BE49-F238E27FC236}">
                <a16:creationId xmlns:a16="http://schemas.microsoft.com/office/drawing/2014/main" id="{F04C497B-A402-601A-07A0-AF287BC0246E}"/>
              </a:ext>
            </a:extLst>
          </p:cNvPr>
          <p:cNvPicPr>
            <a:picLocks noChangeAspect="1"/>
          </p:cNvPicPr>
          <p:nvPr/>
        </p:nvPicPr>
        <p:blipFill>
          <a:blip r:embed="rId3"/>
          <a:srcRect/>
          <a:stretch/>
        </p:blipFill>
        <p:spPr>
          <a:xfrm>
            <a:off x="838199" y="6314863"/>
            <a:ext cx="2054074" cy="361365"/>
          </a:xfrm>
          <a:prstGeom prst="rect">
            <a:avLst/>
          </a:prstGeom>
        </p:spPr>
      </p:pic>
      <p:sp>
        <p:nvSpPr>
          <p:cNvPr id="10" name="Slide Number Placeholder 5">
            <a:extLst>
              <a:ext uri="{FF2B5EF4-FFF2-40B4-BE49-F238E27FC236}">
                <a16:creationId xmlns:a16="http://schemas.microsoft.com/office/drawing/2014/main" id="{CB632D6E-3253-02BE-3665-14201DEB45B0}"/>
              </a:ext>
            </a:extLst>
          </p:cNvPr>
          <p:cNvSpPr txBox="1">
            <a:spLocks/>
          </p:cNvSpPr>
          <p:nvPr/>
        </p:nvSpPr>
        <p:spPr>
          <a:xfrm>
            <a:off x="11227223" y="6375637"/>
            <a:ext cx="728870" cy="365125"/>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92FA74-D6B5-344A-BA61-FC8BFB38C071}" type="slidenum">
              <a:rPr lang="en-US" smtClean="0"/>
              <a:pPr/>
              <a:t>64</a:t>
            </a:fld>
            <a:endParaRPr lang="en-US" dirty="0"/>
          </a:p>
        </p:txBody>
      </p:sp>
      <p:sp>
        <p:nvSpPr>
          <p:cNvPr id="8" name="Rectangle 7">
            <a:extLst>
              <a:ext uri="{FF2B5EF4-FFF2-40B4-BE49-F238E27FC236}">
                <a16:creationId xmlns:a16="http://schemas.microsoft.com/office/drawing/2014/main" id="{FD63165D-E151-F5C7-8DE8-4F42C1D6B550}"/>
              </a:ext>
            </a:extLst>
          </p:cNvPr>
          <p:cNvSpPr/>
          <p:nvPr/>
        </p:nvSpPr>
        <p:spPr>
          <a:xfrm>
            <a:off x="1765738" y="-44960"/>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2" name="Rectangle 11">
            <a:extLst>
              <a:ext uri="{FF2B5EF4-FFF2-40B4-BE49-F238E27FC236}">
                <a16:creationId xmlns:a16="http://schemas.microsoft.com/office/drawing/2014/main" id="{8377D096-832E-28E6-18CC-C28F4DE0D8DA}"/>
              </a:ext>
            </a:extLst>
          </p:cNvPr>
          <p:cNvSpPr/>
          <p:nvPr/>
        </p:nvSpPr>
        <p:spPr>
          <a:xfrm>
            <a:off x="3812064" y="11896"/>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25219033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82747-D200-02C8-CCB9-022D1575C4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44EF88-9107-8000-7EC2-D3841F84C876}"/>
              </a:ext>
            </a:extLst>
          </p:cNvPr>
          <p:cNvSpPr>
            <a:spLocks noGrp="1"/>
          </p:cNvSpPr>
          <p:nvPr>
            <p:ph type="title"/>
          </p:nvPr>
        </p:nvSpPr>
        <p:spPr>
          <a:xfrm>
            <a:off x="226927" y="427537"/>
            <a:ext cx="11761873" cy="752475"/>
          </a:xfrm>
        </p:spPr>
        <p:txBody>
          <a:bodyPr>
            <a:noAutofit/>
          </a:bodyPr>
          <a:lstStyle/>
          <a:p>
            <a:r>
              <a:rPr lang="en-US" dirty="0">
                <a:solidFill>
                  <a:srgbClr val="002060"/>
                </a:solidFill>
              </a:rPr>
              <a:t>Tumor Responses observed in both HR+ and TNBC</a:t>
            </a:r>
          </a:p>
        </p:txBody>
      </p:sp>
      <p:sp>
        <p:nvSpPr>
          <p:cNvPr id="3" name="Rectangle 2">
            <a:extLst>
              <a:ext uri="{FF2B5EF4-FFF2-40B4-BE49-F238E27FC236}">
                <a16:creationId xmlns:a16="http://schemas.microsoft.com/office/drawing/2014/main" id="{8C462070-02B5-BB0A-698E-2F5EFEBA2FBE}"/>
              </a:ext>
            </a:extLst>
          </p:cNvPr>
          <p:cNvSpPr/>
          <p:nvPr/>
        </p:nvSpPr>
        <p:spPr>
          <a:xfrm>
            <a:off x="3820510" y="-20466"/>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5" name="Rectangle 4">
            <a:extLst>
              <a:ext uri="{FF2B5EF4-FFF2-40B4-BE49-F238E27FC236}">
                <a16:creationId xmlns:a16="http://schemas.microsoft.com/office/drawing/2014/main" id="{AEB1D001-F8EC-C55A-0477-767B5EDADA5C}"/>
              </a:ext>
            </a:extLst>
          </p:cNvPr>
          <p:cNvSpPr/>
          <p:nvPr/>
        </p:nvSpPr>
        <p:spPr>
          <a:xfrm>
            <a:off x="1765738" y="-6860"/>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8" name="Picture 7" descr="A graph showing a number of patients&#10;&#10;AI-generated content may be incorrect.">
            <a:extLst>
              <a:ext uri="{FF2B5EF4-FFF2-40B4-BE49-F238E27FC236}">
                <a16:creationId xmlns:a16="http://schemas.microsoft.com/office/drawing/2014/main" id="{C8A552E7-56D1-C086-4FC8-DFB56AE0D9AB}"/>
              </a:ext>
            </a:extLst>
          </p:cNvPr>
          <p:cNvPicPr>
            <a:picLocks noChangeAspect="1"/>
          </p:cNvPicPr>
          <p:nvPr/>
        </p:nvPicPr>
        <p:blipFill>
          <a:blip r:embed="rId2"/>
          <a:srcRect t="17708"/>
          <a:stretch>
            <a:fillRect/>
          </a:stretch>
        </p:blipFill>
        <p:spPr>
          <a:xfrm>
            <a:off x="226927" y="1384300"/>
            <a:ext cx="11761873" cy="4948573"/>
          </a:xfrm>
          <a:prstGeom prst="rect">
            <a:avLst/>
          </a:prstGeom>
        </p:spPr>
      </p:pic>
      <p:sp>
        <p:nvSpPr>
          <p:cNvPr id="9" name="TextBox 8">
            <a:extLst>
              <a:ext uri="{FF2B5EF4-FFF2-40B4-BE49-F238E27FC236}">
                <a16:creationId xmlns:a16="http://schemas.microsoft.com/office/drawing/2014/main" id="{1F0E1A45-CF74-6C61-6081-820BDF16C402}"/>
              </a:ext>
            </a:extLst>
          </p:cNvPr>
          <p:cNvSpPr txBox="1"/>
          <p:nvPr/>
        </p:nvSpPr>
        <p:spPr>
          <a:xfrm>
            <a:off x="9670606" y="6581001"/>
            <a:ext cx="2501788" cy="276999"/>
          </a:xfrm>
          <a:prstGeom prst="rect">
            <a:avLst/>
          </a:prstGeom>
          <a:noFill/>
        </p:spPr>
        <p:txBody>
          <a:bodyPr wrap="square" rtlCol="0">
            <a:spAutoFit/>
          </a:bodyPr>
          <a:lstStyle/>
          <a:p>
            <a:pPr algn="r"/>
            <a:r>
              <a:rPr lang="en-US" sz="1200" dirty="0">
                <a:cs typeface="Arial" panose="020B0604020202020204" pitchFamily="34" charset="0"/>
              </a:rPr>
              <a:t>Yap T et al. AACR 2024</a:t>
            </a:r>
          </a:p>
        </p:txBody>
      </p:sp>
    </p:spTree>
    <p:extLst>
      <p:ext uri="{BB962C8B-B14F-4D97-AF65-F5344CB8AC3E}">
        <p14:creationId xmlns:p14="http://schemas.microsoft.com/office/powerpoint/2010/main" val="16183759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8B351-0299-6591-BB37-96A3DE5D35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864BD3-308E-11EA-0363-92CBB9A49F55}"/>
              </a:ext>
            </a:extLst>
          </p:cNvPr>
          <p:cNvSpPr>
            <a:spLocks noGrp="1"/>
          </p:cNvSpPr>
          <p:nvPr>
            <p:ph type="title"/>
          </p:nvPr>
        </p:nvSpPr>
        <p:spPr>
          <a:xfrm>
            <a:off x="226927" y="427537"/>
            <a:ext cx="11761873" cy="752475"/>
          </a:xfrm>
        </p:spPr>
        <p:txBody>
          <a:bodyPr>
            <a:noAutofit/>
          </a:bodyPr>
          <a:lstStyle/>
          <a:p>
            <a:r>
              <a:rPr lang="en-US" dirty="0">
                <a:solidFill>
                  <a:srgbClr val="002060"/>
                </a:solidFill>
              </a:rPr>
              <a:t>Safety of </a:t>
            </a:r>
            <a:r>
              <a:rPr lang="en-US" dirty="0" err="1">
                <a:solidFill>
                  <a:srgbClr val="002060"/>
                </a:solidFill>
              </a:rPr>
              <a:t>saruparib</a:t>
            </a:r>
            <a:r>
              <a:rPr lang="en-US" dirty="0">
                <a:solidFill>
                  <a:srgbClr val="002060"/>
                </a:solidFill>
              </a:rPr>
              <a:t> compared to PARP inhibitors</a:t>
            </a:r>
          </a:p>
        </p:txBody>
      </p:sp>
      <p:sp>
        <p:nvSpPr>
          <p:cNvPr id="3" name="Rectangle 2">
            <a:extLst>
              <a:ext uri="{FF2B5EF4-FFF2-40B4-BE49-F238E27FC236}">
                <a16:creationId xmlns:a16="http://schemas.microsoft.com/office/drawing/2014/main" id="{9F24570C-912E-1172-84D0-3E94895090FA}"/>
              </a:ext>
            </a:extLst>
          </p:cNvPr>
          <p:cNvSpPr/>
          <p:nvPr/>
        </p:nvSpPr>
        <p:spPr>
          <a:xfrm>
            <a:off x="3820510" y="-20466"/>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5" name="Rectangle 4">
            <a:extLst>
              <a:ext uri="{FF2B5EF4-FFF2-40B4-BE49-F238E27FC236}">
                <a16:creationId xmlns:a16="http://schemas.microsoft.com/office/drawing/2014/main" id="{88DF539E-C60F-3CDE-AE44-05C57EB9EBE2}"/>
              </a:ext>
            </a:extLst>
          </p:cNvPr>
          <p:cNvSpPr/>
          <p:nvPr/>
        </p:nvSpPr>
        <p:spPr>
          <a:xfrm>
            <a:off x="1765738" y="-6860"/>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9" name="TextBox 8">
            <a:extLst>
              <a:ext uri="{FF2B5EF4-FFF2-40B4-BE49-F238E27FC236}">
                <a16:creationId xmlns:a16="http://schemas.microsoft.com/office/drawing/2014/main" id="{C15F4FE5-721A-84F8-A44B-E33C14866077}"/>
              </a:ext>
            </a:extLst>
          </p:cNvPr>
          <p:cNvSpPr txBox="1"/>
          <p:nvPr/>
        </p:nvSpPr>
        <p:spPr>
          <a:xfrm>
            <a:off x="9670606" y="6581001"/>
            <a:ext cx="2501788" cy="276999"/>
          </a:xfrm>
          <a:prstGeom prst="rect">
            <a:avLst/>
          </a:prstGeom>
          <a:noFill/>
        </p:spPr>
        <p:txBody>
          <a:bodyPr wrap="square" rtlCol="0">
            <a:spAutoFit/>
          </a:bodyPr>
          <a:lstStyle/>
          <a:p>
            <a:pPr algn="r"/>
            <a:r>
              <a:rPr lang="en-US" sz="1200" dirty="0">
                <a:cs typeface="Arial" panose="020B0604020202020204" pitchFamily="34" charset="0"/>
              </a:rPr>
              <a:t>Yap T et al. AACR 2024</a:t>
            </a:r>
          </a:p>
        </p:txBody>
      </p:sp>
      <p:pic>
        <p:nvPicPr>
          <p:cNvPr id="4" name="Picture 3" descr="A table with numbers and symbols&#10;&#10;AI-generated content may be incorrect.">
            <a:extLst>
              <a:ext uri="{FF2B5EF4-FFF2-40B4-BE49-F238E27FC236}">
                <a16:creationId xmlns:a16="http://schemas.microsoft.com/office/drawing/2014/main" id="{8D446AD6-36C8-E827-8A43-FD3504B7DCD9}"/>
              </a:ext>
            </a:extLst>
          </p:cNvPr>
          <p:cNvPicPr>
            <a:picLocks noChangeAspect="1"/>
          </p:cNvPicPr>
          <p:nvPr/>
        </p:nvPicPr>
        <p:blipFill>
          <a:blip r:embed="rId2"/>
          <a:srcRect t="7538"/>
          <a:stretch>
            <a:fillRect/>
          </a:stretch>
        </p:blipFill>
        <p:spPr>
          <a:xfrm>
            <a:off x="65824" y="1536700"/>
            <a:ext cx="12071327" cy="4571999"/>
          </a:xfrm>
          <a:prstGeom prst="rect">
            <a:avLst/>
          </a:prstGeom>
        </p:spPr>
      </p:pic>
      <p:sp>
        <p:nvSpPr>
          <p:cNvPr id="6" name="Rounded Rectangle 5">
            <a:extLst>
              <a:ext uri="{FF2B5EF4-FFF2-40B4-BE49-F238E27FC236}">
                <a16:creationId xmlns:a16="http://schemas.microsoft.com/office/drawing/2014/main" id="{00D82C2D-5632-441B-E34E-E2B62D0505C9}"/>
              </a:ext>
            </a:extLst>
          </p:cNvPr>
          <p:cNvSpPr/>
          <p:nvPr/>
        </p:nvSpPr>
        <p:spPr>
          <a:xfrm>
            <a:off x="226927" y="3619500"/>
            <a:ext cx="11761873" cy="749300"/>
          </a:xfrm>
          <a:prstGeom prst="roundRect">
            <a:avLst/>
          </a:prstGeom>
          <a:noFill/>
          <a:ln w="2857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83402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39" y="169796"/>
            <a:ext cx="12180722" cy="900304"/>
          </a:xfrm>
        </p:spPr>
        <p:txBody>
          <a:bodyPr/>
          <a:lstStyle/>
          <a:p>
            <a:r>
              <a:rPr lang="en-US" sz="3863" dirty="0">
                <a:solidFill>
                  <a:srgbClr val="002060"/>
                </a:solidFill>
              </a:rPr>
              <a:t>High synergistic potential with topo1i and </a:t>
            </a:r>
            <a:r>
              <a:rPr lang="en-US" sz="3863" dirty="0" err="1">
                <a:solidFill>
                  <a:srgbClr val="002060"/>
                </a:solidFill>
              </a:rPr>
              <a:t>PARPi</a:t>
            </a:r>
            <a:r>
              <a:rPr lang="en-US" sz="3863" dirty="0">
                <a:solidFill>
                  <a:srgbClr val="002060"/>
                </a:solidFill>
              </a:rPr>
              <a:t> </a:t>
            </a:r>
          </a:p>
        </p:txBody>
      </p:sp>
      <p:pic>
        <p:nvPicPr>
          <p:cNvPr id="10" name="Picture 9" descr="A diagram of dna molecules&#10;&#10;Description automatically generated">
            <a:extLst>
              <a:ext uri="{FF2B5EF4-FFF2-40B4-BE49-F238E27FC236}">
                <a16:creationId xmlns:a16="http://schemas.microsoft.com/office/drawing/2014/main" id="{D18685CE-9326-5E21-06DF-5D39AE497749}"/>
              </a:ext>
            </a:extLst>
          </p:cNvPr>
          <p:cNvPicPr>
            <a:picLocks noChangeAspect="1"/>
          </p:cNvPicPr>
          <p:nvPr/>
        </p:nvPicPr>
        <p:blipFill>
          <a:blip r:embed="rId3"/>
          <a:stretch>
            <a:fillRect/>
          </a:stretch>
        </p:blipFill>
        <p:spPr>
          <a:xfrm>
            <a:off x="237991" y="1512973"/>
            <a:ext cx="6093600" cy="4274927"/>
          </a:xfrm>
          <a:prstGeom prst="rect">
            <a:avLst/>
          </a:prstGeom>
        </p:spPr>
      </p:pic>
      <p:pic>
        <p:nvPicPr>
          <p:cNvPr id="14" name="Picture 13" descr="A graph of a patient with a number of patients&#10;&#10;Description automatically generated with medium confidence">
            <a:extLst>
              <a:ext uri="{FF2B5EF4-FFF2-40B4-BE49-F238E27FC236}">
                <a16:creationId xmlns:a16="http://schemas.microsoft.com/office/drawing/2014/main" id="{70489141-897E-135B-3E40-2CBDDB54F09D}"/>
              </a:ext>
            </a:extLst>
          </p:cNvPr>
          <p:cNvPicPr>
            <a:picLocks noChangeAspect="1"/>
          </p:cNvPicPr>
          <p:nvPr/>
        </p:nvPicPr>
        <p:blipFill>
          <a:blip r:embed="rId4"/>
          <a:srcRect t="8739"/>
          <a:stretch>
            <a:fillRect/>
          </a:stretch>
        </p:blipFill>
        <p:spPr>
          <a:xfrm>
            <a:off x="7044330" y="1416064"/>
            <a:ext cx="4745406" cy="2475616"/>
          </a:xfrm>
          <a:prstGeom prst="rect">
            <a:avLst/>
          </a:prstGeom>
        </p:spPr>
      </p:pic>
      <p:sp>
        <p:nvSpPr>
          <p:cNvPr id="15" name="Rectangle 14">
            <a:extLst>
              <a:ext uri="{FF2B5EF4-FFF2-40B4-BE49-F238E27FC236}">
                <a16:creationId xmlns:a16="http://schemas.microsoft.com/office/drawing/2014/main" id="{875C31AA-8AB2-CFDB-2D16-EE9CE59DA857}"/>
              </a:ext>
            </a:extLst>
          </p:cNvPr>
          <p:cNvSpPr/>
          <p:nvPr/>
        </p:nvSpPr>
        <p:spPr bwMode="auto">
          <a:xfrm>
            <a:off x="5630" y="5729804"/>
            <a:ext cx="12603631" cy="1180773"/>
          </a:xfrm>
          <a:prstGeom prst="rect">
            <a:avLst/>
          </a:prstGeom>
          <a:solidFill>
            <a:schemeClr val="bg1"/>
          </a:solidFill>
          <a:ln w="9525" cap="flat" cmpd="sng" algn="ctr">
            <a:noFill/>
            <a:prstDash val="solid"/>
            <a:round/>
            <a:headEnd type="none" w="med" len="med"/>
            <a:tailEnd type="none" w="med" len="med"/>
          </a:ln>
          <a:effectLst/>
        </p:spPr>
        <p:txBody>
          <a:bodyPr vert="horz" wrap="square" lIns="121807" tIns="60904" rIns="121807" bIns="60904" numCol="1" rtlCol="0" anchor="t" anchorCtr="0" compatLnSpc="1">
            <a:prstTxWarp prst="textNoShape">
              <a:avLst/>
            </a:prstTxWarp>
          </a:bodyPr>
          <a:lstStyle/>
          <a:p>
            <a:pPr defTabSz="1218072" eaLnBrk="0" fontAlgn="base" hangingPunct="0">
              <a:spcBef>
                <a:spcPct val="0"/>
              </a:spcBef>
              <a:spcAft>
                <a:spcPct val="0"/>
              </a:spcAft>
            </a:pPr>
            <a:endParaRPr lang="en-US" sz="1599" dirty="0">
              <a:ea typeface="ＭＳ Ｐゴシック" pitchFamily="-72" charset="-128"/>
              <a:cs typeface="ＭＳ Ｐゴシック" pitchFamily="-72" charset="-128"/>
            </a:endParaRPr>
          </a:p>
        </p:txBody>
      </p:sp>
      <p:sp>
        <p:nvSpPr>
          <p:cNvPr id="6" name="TextBox 5">
            <a:extLst>
              <a:ext uri="{FF2B5EF4-FFF2-40B4-BE49-F238E27FC236}">
                <a16:creationId xmlns:a16="http://schemas.microsoft.com/office/drawing/2014/main" id="{42BA5844-C99F-7A7B-18FF-EF1305E80D93}"/>
              </a:ext>
            </a:extLst>
          </p:cNvPr>
          <p:cNvSpPr txBox="1"/>
          <p:nvPr/>
        </p:nvSpPr>
        <p:spPr>
          <a:xfrm>
            <a:off x="9200430" y="6632796"/>
            <a:ext cx="4767031" cy="276999"/>
          </a:xfrm>
          <a:prstGeom prst="rect">
            <a:avLst/>
          </a:prstGeom>
          <a:noFill/>
        </p:spPr>
        <p:txBody>
          <a:bodyPr wrap="square" rtlCol="0">
            <a:spAutoFit/>
          </a:bodyPr>
          <a:lstStyle/>
          <a:p>
            <a:r>
              <a:rPr lang="en-US" sz="1200" dirty="0"/>
              <a:t>Min A. Cancers 2020; </a:t>
            </a:r>
            <a:r>
              <a:rPr lang="en-US" sz="1200" dirty="0" err="1"/>
              <a:t>Bardia</a:t>
            </a:r>
            <a:r>
              <a:rPr lang="en-US" sz="1200" dirty="0"/>
              <a:t> A. CCR 2024</a:t>
            </a:r>
          </a:p>
        </p:txBody>
      </p:sp>
      <p:pic>
        <p:nvPicPr>
          <p:cNvPr id="12" name="Picture 11" descr="A graph with blue and red lines&#10;&#10;Description automatically generated">
            <a:extLst>
              <a:ext uri="{FF2B5EF4-FFF2-40B4-BE49-F238E27FC236}">
                <a16:creationId xmlns:a16="http://schemas.microsoft.com/office/drawing/2014/main" id="{FA7F6B28-D61D-A48D-C31D-956765AA204F}"/>
              </a:ext>
            </a:extLst>
          </p:cNvPr>
          <p:cNvPicPr>
            <a:picLocks noChangeAspect="1"/>
          </p:cNvPicPr>
          <p:nvPr/>
        </p:nvPicPr>
        <p:blipFill>
          <a:blip r:embed="rId5"/>
          <a:srcRect t="11160"/>
          <a:stretch>
            <a:fillRect/>
          </a:stretch>
        </p:blipFill>
        <p:spPr>
          <a:xfrm>
            <a:off x="7551217" y="4115685"/>
            <a:ext cx="3560667" cy="2475616"/>
          </a:xfrm>
          <a:prstGeom prst="rect">
            <a:avLst/>
          </a:prstGeom>
        </p:spPr>
      </p:pic>
      <p:sp>
        <p:nvSpPr>
          <p:cNvPr id="16" name="Rounded Rectangle 15">
            <a:extLst>
              <a:ext uri="{FF2B5EF4-FFF2-40B4-BE49-F238E27FC236}">
                <a16:creationId xmlns:a16="http://schemas.microsoft.com/office/drawing/2014/main" id="{19793A5C-665B-5B00-CC3B-F442A4FEA60F}"/>
              </a:ext>
            </a:extLst>
          </p:cNvPr>
          <p:cNvSpPr/>
          <p:nvPr/>
        </p:nvSpPr>
        <p:spPr bwMode="auto">
          <a:xfrm>
            <a:off x="237991" y="1512973"/>
            <a:ext cx="489469" cy="532186"/>
          </a:xfrm>
          <a:prstGeom prst="round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807" tIns="60904" rIns="121807" bIns="60904" numCol="1" rtlCol="0" anchor="t" anchorCtr="0" compatLnSpc="1">
            <a:prstTxWarp prst="textNoShape">
              <a:avLst/>
            </a:prstTxWarp>
          </a:bodyPr>
          <a:lstStyle/>
          <a:p>
            <a:pPr defTabSz="1218072" eaLnBrk="0" fontAlgn="base" hangingPunct="0">
              <a:spcBef>
                <a:spcPct val="0"/>
              </a:spcBef>
              <a:spcAft>
                <a:spcPct val="0"/>
              </a:spcAft>
            </a:pPr>
            <a:endParaRPr lang="en-US" sz="3197">
              <a:latin typeface="Arial" pitchFamily="-72" charset="0"/>
              <a:ea typeface="ＭＳ Ｐゴシック" pitchFamily="-72" charset="-128"/>
              <a:cs typeface="ＭＳ Ｐゴシック" pitchFamily="-72" charset="-128"/>
            </a:endParaRPr>
          </a:p>
        </p:txBody>
      </p:sp>
      <p:sp>
        <p:nvSpPr>
          <p:cNvPr id="18" name="Rounded Rectangle 17">
            <a:extLst>
              <a:ext uri="{FF2B5EF4-FFF2-40B4-BE49-F238E27FC236}">
                <a16:creationId xmlns:a16="http://schemas.microsoft.com/office/drawing/2014/main" id="{23C94B22-F475-6163-915A-CFAC499C47E6}"/>
              </a:ext>
            </a:extLst>
          </p:cNvPr>
          <p:cNvSpPr/>
          <p:nvPr/>
        </p:nvSpPr>
        <p:spPr bwMode="auto">
          <a:xfrm>
            <a:off x="7719366" y="3949591"/>
            <a:ext cx="331566" cy="418932"/>
          </a:xfrm>
          <a:prstGeom prst="round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121807" tIns="60904" rIns="121807" bIns="60904" numCol="1" rtlCol="0" anchor="t" anchorCtr="0" compatLnSpc="1">
            <a:prstTxWarp prst="textNoShape">
              <a:avLst/>
            </a:prstTxWarp>
          </a:bodyPr>
          <a:lstStyle/>
          <a:p>
            <a:pPr defTabSz="1218072" eaLnBrk="0" fontAlgn="base" hangingPunct="0">
              <a:spcBef>
                <a:spcPct val="0"/>
              </a:spcBef>
              <a:spcAft>
                <a:spcPct val="0"/>
              </a:spcAft>
            </a:pPr>
            <a:endParaRPr lang="en-US" sz="3197">
              <a:latin typeface="Arial" pitchFamily="-72" charset="0"/>
              <a:ea typeface="ＭＳ Ｐゴシック" pitchFamily="-72" charset="-128"/>
              <a:cs typeface="ＭＳ Ｐゴシック" pitchFamily="-72" charset="-128"/>
            </a:endParaRPr>
          </a:p>
        </p:txBody>
      </p:sp>
      <p:sp>
        <p:nvSpPr>
          <p:cNvPr id="2" name="Rectangle 1">
            <a:extLst>
              <a:ext uri="{FF2B5EF4-FFF2-40B4-BE49-F238E27FC236}">
                <a16:creationId xmlns:a16="http://schemas.microsoft.com/office/drawing/2014/main" id="{5DA26FDC-D9E9-60BD-D327-55DA6B9334B4}"/>
              </a:ext>
            </a:extLst>
          </p:cNvPr>
          <p:cNvSpPr/>
          <p:nvPr/>
        </p:nvSpPr>
        <p:spPr>
          <a:xfrm>
            <a:off x="1765738" y="-33166"/>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3" name="Rectangle 2">
            <a:extLst>
              <a:ext uri="{FF2B5EF4-FFF2-40B4-BE49-F238E27FC236}">
                <a16:creationId xmlns:a16="http://schemas.microsoft.com/office/drawing/2014/main" id="{10B7A8BB-6187-C871-317D-D1A91C47BA1B}"/>
              </a:ext>
            </a:extLst>
          </p:cNvPr>
          <p:cNvSpPr/>
          <p:nvPr/>
        </p:nvSpPr>
        <p:spPr>
          <a:xfrm>
            <a:off x="3820510" y="-7766"/>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5" name="TextBox 4">
            <a:extLst>
              <a:ext uri="{FF2B5EF4-FFF2-40B4-BE49-F238E27FC236}">
                <a16:creationId xmlns:a16="http://schemas.microsoft.com/office/drawing/2014/main" id="{5BF1B343-B2F5-DF4E-7450-F55C7D266916}"/>
              </a:ext>
            </a:extLst>
          </p:cNvPr>
          <p:cNvSpPr txBox="1"/>
          <p:nvPr/>
        </p:nvSpPr>
        <p:spPr>
          <a:xfrm>
            <a:off x="8050932" y="1155700"/>
            <a:ext cx="2807568" cy="369332"/>
          </a:xfrm>
          <a:prstGeom prst="rect">
            <a:avLst/>
          </a:prstGeom>
          <a:noFill/>
        </p:spPr>
        <p:txBody>
          <a:bodyPr wrap="square" rtlCol="0">
            <a:spAutoFit/>
          </a:bodyPr>
          <a:lstStyle/>
          <a:p>
            <a:pPr algn="ctr"/>
            <a:r>
              <a:rPr lang="en-US" dirty="0"/>
              <a:t>SG + </a:t>
            </a:r>
            <a:r>
              <a:rPr lang="en-US" dirty="0" err="1"/>
              <a:t>talazoparib</a:t>
            </a:r>
            <a:endParaRPr lang="en-US" dirty="0"/>
          </a:p>
        </p:txBody>
      </p:sp>
      <p:sp>
        <p:nvSpPr>
          <p:cNvPr id="7" name="TextBox 6">
            <a:extLst>
              <a:ext uri="{FF2B5EF4-FFF2-40B4-BE49-F238E27FC236}">
                <a16:creationId xmlns:a16="http://schemas.microsoft.com/office/drawing/2014/main" id="{60A70794-82BA-7156-65AA-104C7CF0547E}"/>
              </a:ext>
            </a:extLst>
          </p:cNvPr>
          <p:cNvSpPr txBox="1"/>
          <p:nvPr/>
        </p:nvSpPr>
        <p:spPr>
          <a:xfrm>
            <a:off x="631191" y="6026073"/>
            <a:ext cx="5147309" cy="707886"/>
          </a:xfrm>
          <a:prstGeom prst="rect">
            <a:avLst/>
          </a:prstGeom>
          <a:noFill/>
          <a:ln w="28575">
            <a:solidFill>
              <a:schemeClr val="tx1"/>
            </a:solidFill>
          </a:ln>
        </p:spPr>
        <p:txBody>
          <a:bodyPr wrap="square" rtlCol="0">
            <a:spAutoFit/>
          </a:bodyPr>
          <a:lstStyle/>
          <a:p>
            <a:pPr algn="ctr"/>
            <a:r>
              <a:rPr lang="en-US" sz="2000" b="1" dirty="0"/>
              <a:t>PARP1 + Topo1i </a:t>
            </a:r>
            <a:r>
              <a:rPr lang="en-US" sz="2000" dirty="0"/>
              <a:t>-&gt; opportunity to move </a:t>
            </a:r>
          </a:p>
          <a:p>
            <a:pPr algn="ctr"/>
            <a:r>
              <a:rPr lang="en-US" sz="2000" dirty="0" err="1"/>
              <a:t>PARPi</a:t>
            </a:r>
            <a:r>
              <a:rPr lang="en-US" sz="2000" dirty="0"/>
              <a:t> inhibitors beyond BRCA carriers</a:t>
            </a:r>
          </a:p>
        </p:txBody>
      </p:sp>
    </p:spTree>
    <p:extLst>
      <p:ext uri="{BB962C8B-B14F-4D97-AF65-F5344CB8AC3E}">
        <p14:creationId xmlns:p14="http://schemas.microsoft.com/office/powerpoint/2010/main" val="30561223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F0F9C-3A40-7C35-625C-6E0DA8BD99A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EE086DE-AB3D-C0FC-3F62-DF7FE77D5155}"/>
              </a:ext>
            </a:extLst>
          </p:cNvPr>
          <p:cNvSpPr>
            <a:spLocks noGrp="1"/>
          </p:cNvSpPr>
          <p:nvPr>
            <p:ph type="title"/>
          </p:nvPr>
        </p:nvSpPr>
        <p:spPr>
          <a:xfrm>
            <a:off x="838200" y="512418"/>
            <a:ext cx="10515600" cy="752475"/>
          </a:xfrm>
        </p:spPr>
        <p:txBody>
          <a:bodyPr/>
          <a:lstStyle/>
          <a:p>
            <a:r>
              <a:rPr lang="en-US" dirty="0">
                <a:solidFill>
                  <a:srgbClr val="002060"/>
                </a:solidFill>
              </a:rPr>
              <a:t>Outline</a:t>
            </a:r>
          </a:p>
        </p:txBody>
      </p:sp>
      <p:sp>
        <p:nvSpPr>
          <p:cNvPr id="4" name="Content Placeholder 3">
            <a:extLst>
              <a:ext uri="{FF2B5EF4-FFF2-40B4-BE49-F238E27FC236}">
                <a16:creationId xmlns:a16="http://schemas.microsoft.com/office/drawing/2014/main" id="{02180853-DEA4-21F6-7FBD-43AAA0B96342}"/>
              </a:ext>
            </a:extLst>
          </p:cNvPr>
          <p:cNvSpPr>
            <a:spLocks noGrp="1"/>
          </p:cNvSpPr>
          <p:nvPr>
            <p:ph idx="1"/>
          </p:nvPr>
        </p:nvSpPr>
        <p:spPr>
          <a:xfrm>
            <a:off x="838200" y="1830232"/>
            <a:ext cx="10515600" cy="4449763"/>
          </a:xfrm>
        </p:spPr>
        <p:txBody>
          <a:bodyPr>
            <a:normAutofit/>
          </a:bodyPr>
          <a:lstStyle/>
          <a:p>
            <a:r>
              <a:rPr lang="en-US" dirty="0"/>
              <a:t>Triple-Negative Breast Cancer (TNBC)</a:t>
            </a:r>
          </a:p>
          <a:p>
            <a:r>
              <a:rPr lang="en-US" dirty="0"/>
              <a:t>Standard of care therapies for Metastatic TNBC</a:t>
            </a:r>
          </a:p>
          <a:p>
            <a:r>
              <a:rPr lang="en-US" dirty="0"/>
              <a:t>Emerging Therapies in Metastatic TNBC</a:t>
            </a:r>
          </a:p>
          <a:p>
            <a:pPr lvl="1"/>
            <a:r>
              <a:rPr lang="en-US" dirty="0"/>
              <a:t>Antibody Drug Conjugates (new and not so new!)</a:t>
            </a:r>
          </a:p>
          <a:p>
            <a:pPr lvl="1"/>
            <a:r>
              <a:rPr lang="en-US" dirty="0"/>
              <a:t>PARP1 selective inhibitors</a:t>
            </a:r>
          </a:p>
          <a:p>
            <a:pPr lvl="1"/>
            <a:r>
              <a:rPr lang="en-US" b="1" dirty="0"/>
              <a:t>Bispecific Antibodies</a:t>
            </a:r>
          </a:p>
          <a:p>
            <a:r>
              <a:rPr lang="en-US" dirty="0"/>
              <a:t>Questions that remain to be addressed</a:t>
            </a:r>
          </a:p>
          <a:p>
            <a:pPr lvl="1"/>
            <a:r>
              <a:rPr lang="en-US" dirty="0"/>
              <a:t>Early </a:t>
            </a:r>
            <a:r>
              <a:rPr lang="en-US" dirty="0" err="1"/>
              <a:t>relapsers</a:t>
            </a:r>
            <a:r>
              <a:rPr lang="en-US" dirty="0"/>
              <a:t> during adjuvant therapy or with short DFI </a:t>
            </a:r>
          </a:p>
          <a:p>
            <a:pPr lvl="1"/>
            <a:r>
              <a:rPr lang="en-US" dirty="0"/>
              <a:t>Sequencing questions</a:t>
            </a:r>
          </a:p>
          <a:p>
            <a:pPr lvl="1"/>
            <a:endParaRPr lang="en-US" dirty="0"/>
          </a:p>
        </p:txBody>
      </p:sp>
      <p:sp>
        <p:nvSpPr>
          <p:cNvPr id="2" name="Slide Number Placeholder 1">
            <a:extLst>
              <a:ext uri="{FF2B5EF4-FFF2-40B4-BE49-F238E27FC236}">
                <a16:creationId xmlns:a16="http://schemas.microsoft.com/office/drawing/2014/main" id="{A4C8FA4D-E5CF-1E54-1C74-2F266E78D479}"/>
              </a:ext>
            </a:extLst>
          </p:cNvPr>
          <p:cNvSpPr>
            <a:spLocks noGrp="1"/>
          </p:cNvSpPr>
          <p:nvPr>
            <p:ph type="sldNum" sz="quarter" idx="12"/>
          </p:nvPr>
        </p:nvSpPr>
        <p:spPr/>
        <p:txBody>
          <a:bodyPr/>
          <a:lstStyle/>
          <a:p>
            <a:fld id="{9CF06D28-0BE3-284D-A172-81E312E501C2}" type="slidenum">
              <a:rPr lang="en-US" smtClean="0"/>
              <a:t>68</a:t>
            </a:fld>
            <a:endParaRPr lang="en-US"/>
          </a:p>
        </p:txBody>
      </p:sp>
      <p:sp>
        <p:nvSpPr>
          <p:cNvPr id="7" name="Rectangle 6">
            <a:extLst>
              <a:ext uri="{FF2B5EF4-FFF2-40B4-BE49-F238E27FC236}">
                <a16:creationId xmlns:a16="http://schemas.microsoft.com/office/drawing/2014/main" id="{0D455849-DD5C-D373-87B0-5B44FE7166E6}"/>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Rectangle 7">
            <a:extLst>
              <a:ext uri="{FF2B5EF4-FFF2-40B4-BE49-F238E27FC236}">
                <a16:creationId xmlns:a16="http://schemas.microsoft.com/office/drawing/2014/main" id="{D4B51CBB-6298-F810-39B4-6641DD58F397}"/>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6" name="TextBox 5">
            <a:extLst>
              <a:ext uri="{FF2B5EF4-FFF2-40B4-BE49-F238E27FC236}">
                <a16:creationId xmlns:a16="http://schemas.microsoft.com/office/drawing/2014/main" id="{B789D738-C905-1E01-AC05-96CA2C4C2DBE}"/>
              </a:ext>
            </a:extLst>
          </p:cNvPr>
          <p:cNvSpPr txBox="1"/>
          <p:nvPr/>
        </p:nvSpPr>
        <p:spPr>
          <a:xfrm>
            <a:off x="1143000" y="4038600"/>
            <a:ext cx="3276600" cy="431800"/>
          </a:xfrm>
          <a:prstGeom prst="rect">
            <a:avLst/>
          </a:prstGeom>
          <a:noFill/>
          <a:ln w="28575">
            <a:solidFill>
              <a:schemeClr val="accent2"/>
            </a:solidFill>
          </a:ln>
        </p:spPr>
        <p:txBody>
          <a:bodyPr wrap="square" rtlCol="0">
            <a:spAutoFit/>
          </a:bodyPr>
          <a:lstStyle/>
          <a:p>
            <a:endParaRPr lang="en-US" dirty="0"/>
          </a:p>
        </p:txBody>
      </p:sp>
    </p:spTree>
    <p:extLst>
      <p:ext uri="{BB962C8B-B14F-4D97-AF65-F5344CB8AC3E}">
        <p14:creationId xmlns:p14="http://schemas.microsoft.com/office/powerpoint/2010/main" val="41568345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AB08-93EF-2471-0439-6FD1690D8A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A86BA8-0730-B477-F87F-4F1EF630767A}"/>
              </a:ext>
            </a:extLst>
          </p:cNvPr>
          <p:cNvSpPr>
            <a:spLocks noGrp="1"/>
          </p:cNvSpPr>
          <p:nvPr>
            <p:ph type="title"/>
          </p:nvPr>
        </p:nvSpPr>
        <p:spPr>
          <a:xfrm>
            <a:off x="226927" y="529137"/>
            <a:ext cx="11761873" cy="752475"/>
          </a:xfrm>
        </p:spPr>
        <p:txBody>
          <a:bodyPr>
            <a:noAutofit/>
          </a:bodyPr>
          <a:lstStyle/>
          <a:p>
            <a:r>
              <a:rPr lang="en-US" dirty="0">
                <a:solidFill>
                  <a:srgbClr val="002060"/>
                </a:solidFill>
              </a:rPr>
              <a:t>Bispecific Antibodies</a:t>
            </a:r>
          </a:p>
        </p:txBody>
      </p:sp>
      <p:sp>
        <p:nvSpPr>
          <p:cNvPr id="3" name="Rectangle 2">
            <a:extLst>
              <a:ext uri="{FF2B5EF4-FFF2-40B4-BE49-F238E27FC236}">
                <a16:creationId xmlns:a16="http://schemas.microsoft.com/office/drawing/2014/main" id="{BA89ABF7-EB89-DC2F-B304-5A06A98A6AD1}"/>
              </a:ext>
            </a:extLst>
          </p:cNvPr>
          <p:cNvSpPr/>
          <p:nvPr/>
        </p:nvSpPr>
        <p:spPr>
          <a:xfrm>
            <a:off x="3820510" y="4934"/>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5" name="Rectangle 4">
            <a:extLst>
              <a:ext uri="{FF2B5EF4-FFF2-40B4-BE49-F238E27FC236}">
                <a16:creationId xmlns:a16="http://schemas.microsoft.com/office/drawing/2014/main" id="{29DCC757-AB22-74A5-688A-703CD682D723}"/>
              </a:ext>
            </a:extLst>
          </p:cNvPr>
          <p:cNvSpPr/>
          <p:nvPr/>
        </p:nvSpPr>
        <p:spPr>
          <a:xfrm>
            <a:off x="1765738" y="-6860"/>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6" name="Picture 5" descr="A diagram of a cell&#10;&#10;AI-generated content may be incorrect.">
            <a:extLst>
              <a:ext uri="{FF2B5EF4-FFF2-40B4-BE49-F238E27FC236}">
                <a16:creationId xmlns:a16="http://schemas.microsoft.com/office/drawing/2014/main" id="{1E1BE796-F907-B613-EB06-2E3478D643A3}"/>
              </a:ext>
            </a:extLst>
          </p:cNvPr>
          <p:cNvPicPr>
            <a:picLocks noChangeAspect="1"/>
          </p:cNvPicPr>
          <p:nvPr/>
        </p:nvPicPr>
        <p:blipFill>
          <a:blip r:embed="rId2"/>
          <a:srcRect t="11573"/>
          <a:stretch>
            <a:fillRect/>
          </a:stretch>
        </p:blipFill>
        <p:spPr>
          <a:xfrm>
            <a:off x="1104107" y="1435100"/>
            <a:ext cx="10484686" cy="4995363"/>
          </a:xfrm>
          <a:prstGeom prst="rect">
            <a:avLst/>
          </a:prstGeom>
        </p:spPr>
      </p:pic>
    </p:spTree>
    <p:extLst>
      <p:ext uri="{BB962C8B-B14F-4D97-AF65-F5344CB8AC3E}">
        <p14:creationId xmlns:p14="http://schemas.microsoft.com/office/powerpoint/2010/main" val="1638754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D3C08-CF03-469B-1F33-8780D44D0CE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9F29976-0151-B779-E138-CB29BC9DE2DD}"/>
              </a:ext>
            </a:extLst>
          </p:cNvPr>
          <p:cNvSpPr>
            <a:spLocks noGrp="1"/>
          </p:cNvSpPr>
          <p:nvPr>
            <p:ph type="title"/>
          </p:nvPr>
        </p:nvSpPr>
        <p:spPr>
          <a:xfrm>
            <a:off x="838200" y="512418"/>
            <a:ext cx="10515600" cy="752475"/>
          </a:xfrm>
        </p:spPr>
        <p:txBody>
          <a:bodyPr/>
          <a:lstStyle/>
          <a:p>
            <a:r>
              <a:rPr lang="en-US" dirty="0">
                <a:solidFill>
                  <a:srgbClr val="002060"/>
                </a:solidFill>
              </a:rPr>
              <a:t>Outline</a:t>
            </a:r>
          </a:p>
        </p:txBody>
      </p:sp>
      <p:sp>
        <p:nvSpPr>
          <p:cNvPr id="4" name="Content Placeholder 3">
            <a:extLst>
              <a:ext uri="{FF2B5EF4-FFF2-40B4-BE49-F238E27FC236}">
                <a16:creationId xmlns:a16="http://schemas.microsoft.com/office/drawing/2014/main" id="{40CAE229-1F0A-ACDA-6BA6-F33183E43941}"/>
              </a:ext>
            </a:extLst>
          </p:cNvPr>
          <p:cNvSpPr>
            <a:spLocks noGrp="1"/>
          </p:cNvSpPr>
          <p:nvPr>
            <p:ph idx="1"/>
          </p:nvPr>
        </p:nvSpPr>
        <p:spPr>
          <a:xfrm>
            <a:off x="838200" y="1830232"/>
            <a:ext cx="10515600" cy="4449763"/>
          </a:xfrm>
        </p:spPr>
        <p:txBody>
          <a:bodyPr>
            <a:normAutofit/>
          </a:bodyPr>
          <a:lstStyle/>
          <a:p>
            <a:r>
              <a:rPr lang="en-US" dirty="0"/>
              <a:t>Triple-Negative Breast Cancer (TNBC)</a:t>
            </a:r>
          </a:p>
          <a:p>
            <a:r>
              <a:rPr lang="en-US" b="1" dirty="0"/>
              <a:t>Standard of care therapies for Metastatic TNBC</a:t>
            </a:r>
          </a:p>
          <a:p>
            <a:r>
              <a:rPr lang="en-US" dirty="0"/>
              <a:t>Emerging Therapies in Metastatic TNBC</a:t>
            </a:r>
          </a:p>
          <a:p>
            <a:pPr lvl="1"/>
            <a:r>
              <a:rPr lang="en-US" dirty="0"/>
              <a:t>Antibody Drug Conjugates (new and not so new!)</a:t>
            </a:r>
          </a:p>
          <a:p>
            <a:pPr lvl="1"/>
            <a:r>
              <a:rPr lang="en-US" dirty="0"/>
              <a:t>PARP1 selective inhibitors</a:t>
            </a:r>
          </a:p>
          <a:p>
            <a:pPr lvl="1"/>
            <a:r>
              <a:rPr lang="en-US" dirty="0"/>
              <a:t>Bispecific Antibodies</a:t>
            </a:r>
          </a:p>
          <a:p>
            <a:r>
              <a:rPr lang="en-US" dirty="0"/>
              <a:t>Questions that remain to be addressed</a:t>
            </a:r>
          </a:p>
          <a:p>
            <a:pPr lvl="1"/>
            <a:r>
              <a:rPr lang="en-US" dirty="0"/>
              <a:t>Early </a:t>
            </a:r>
            <a:r>
              <a:rPr lang="en-US" dirty="0" err="1"/>
              <a:t>relapsers</a:t>
            </a:r>
            <a:r>
              <a:rPr lang="en-US" dirty="0"/>
              <a:t> during adjuvant therapy or with short DFI </a:t>
            </a:r>
          </a:p>
          <a:p>
            <a:pPr lvl="1"/>
            <a:r>
              <a:rPr lang="en-US" dirty="0"/>
              <a:t>Sequencing questions</a:t>
            </a:r>
          </a:p>
          <a:p>
            <a:pPr lvl="1"/>
            <a:endParaRPr lang="en-US" dirty="0"/>
          </a:p>
        </p:txBody>
      </p:sp>
      <p:sp>
        <p:nvSpPr>
          <p:cNvPr id="2" name="Slide Number Placeholder 1">
            <a:extLst>
              <a:ext uri="{FF2B5EF4-FFF2-40B4-BE49-F238E27FC236}">
                <a16:creationId xmlns:a16="http://schemas.microsoft.com/office/drawing/2014/main" id="{BBFF5AC9-ED78-128B-4940-76D18F9D6DA1}"/>
              </a:ext>
            </a:extLst>
          </p:cNvPr>
          <p:cNvSpPr>
            <a:spLocks noGrp="1"/>
          </p:cNvSpPr>
          <p:nvPr>
            <p:ph type="sldNum" sz="quarter" idx="12"/>
          </p:nvPr>
        </p:nvSpPr>
        <p:spPr/>
        <p:txBody>
          <a:bodyPr/>
          <a:lstStyle/>
          <a:p>
            <a:fld id="{9CF06D28-0BE3-284D-A172-81E312E501C2}" type="slidenum">
              <a:rPr lang="en-US" smtClean="0"/>
              <a:t>7</a:t>
            </a:fld>
            <a:endParaRPr lang="en-US"/>
          </a:p>
        </p:txBody>
      </p:sp>
      <p:sp>
        <p:nvSpPr>
          <p:cNvPr id="7" name="Rectangle 6">
            <a:extLst>
              <a:ext uri="{FF2B5EF4-FFF2-40B4-BE49-F238E27FC236}">
                <a16:creationId xmlns:a16="http://schemas.microsoft.com/office/drawing/2014/main" id="{07C783E8-1A67-89D4-426E-F8B77F3C6A09}"/>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Rectangle 7">
            <a:extLst>
              <a:ext uri="{FF2B5EF4-FFF2-40B4-BE49-F238E27FC236}">
                <a16:creationId xmlns:a16="http://schemas.microsoft.com/office/drawing/2014/main" id="{758E684E-2C0B-2397-F997-6EF8FF6C8F2B}"/>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13626768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C5B1D-00F8-FCEA-DB25-B2549492E334}"/>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A1ADD7F3-B78B-1651-98EB-0993090FBF4D}"/>
              </a:ext>
            </a:extLst>
          </p:cNvPr>
          <p:cNvSpPr txBox="1"/>
          <p:nvPr/>
        </p:nvSpPr>
        <p:spPr>
          <a:xfrm>
            <a:off x="0" y="168890"/>
            <a:ext cx="12192000" cy="523220"/>
          </a:xfrm>
          <a:prstGeom prst="rect">
            <a:avLst/>
          </a:prstGeom>
          <a:noFill/>
        </p:spPr>
        <p:txBody>
          <a:bodyPr wrap="square" rtlCol="0">
            <a:spAutoFit/>
          </a:bodyPr>
          <a:lstStyle/>
          <a:p>
            <a:pPr algn="ctr"/>
            <a:r>
              <a:rPr lang="en-US" sz="2800" noProof="0" dirty="0">
                <a:solidFill>
                  <a:schemeClr val="bg1"/>
                </a:solidFill>
                <a:latin typeface="+mj-lt"/>
              </a:rPr>
              <a:t>PD-(L)1/VEGF-A bispecifics as an innovative approach to target the TME</a:t>
            </a:r>
            <a:endParaRPr lang="it-IT" sz="2800" dirty="0">
              <a:solidFill>
                <a:schemeClr val="bg1"/>
              </a:solidFill>
              <a:latin typeface="+mj-lt"/>
            </a:endParaRPr>
          </a:p>
        </p:txBody>
      </p:sp>
      <p:grpSp>
        <p:nvGrpSpPr>
          <p:cNvPr id="9" name="Group 8">
            <a:extLst>
              <a:ext uri="{FF2B5EF4-FFF2-40B4-BE49-F238E27FC236}">
                <a16:creationId xmlns:a16="http://schemas.microsoft.com/office/drawing/2014/main" id="{AEE4D88C-0E01-BF56-E8CE-6AE57FE09644}"/>
              </a:ext>
            </a:extLst>
          </p:cNvPr>
          <p:cNvGrpSpPr/>
          <p:nvPr/>
        </p:nvGrpSpPr>
        <p:grpSpPr>
          <a:xfrm>
            <a:off x="210820" y="1761507"/>
            <a:ext cx="11764010" cy="4203683"/>
            <a:chOff x="172720" y="859807"/>
            <a:chExt cx="11764010" cy="4203683"/>
          </a:xfrm>
        </p:grpSpPr>
        <p:sp>
          <p:nvSpPr>
            <p:cNvPr id="2" name="Rettangolo 1">
              <a:extLst>
                <a:ext uri="{FF2B5EF4-FFF2-40B4-BE49-F238E27FC236}">
                  <a16:creationId xmlns:a16="http://schemas.microsoft.com/office/drawing/2014/main" id="{5F1CD17F-355F-8D84-5281-71D81A2834E3}"/>
                </a:ext>
              </a:extLst>
            </p:cNvPr>
            <p:cNvSpPr/>
            <p:nvPr/>
          </p:nvSpPr>
          <p:spPr>
            <a:xfrm>
              <a:off x="172720" y="859807"/>
              <a:ext cx="5692140" cy="4190983"/>
            </a:xfrm>
            <a:prstGeom prst="rect">
              <a:avLst/>
            </a:prstGeom>
            <a:solidFill>
              <a:srgbClr val="E4F3FC"/>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924AF72A-B282-AE1D-C33E-5381EF82DC09}"/>
                </a:ext>
              </a:extLst>
            </p:cNvPr>
            <p:cNvSpPr/>
            <p:nvPr/>
          </p:nvSpPr>
          <p:spPr>
            <a:xfrm>
              <a:off x="6244590" y="872507"/>
              <a:ext cx="5692140" cy="4190983"/>
            </a:xfrm>
            <a:prstGeom prst="rect">
              <a:avLst/>
            </a:prstGeom>
            <a:solidFill>
              <a:srgbClr val="F6F0FA"/>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83B61FCA-2944-87EB-DEFC-A6B90A072857}"/>
                </a:ext>
              </a:extLst>
            </p:cNvPr>
            <p:cNvSpPr/>
            <p:nvPr/>
          </p:nvSpPr>
          <p:spPr>
            <a:xfrm>
              <a:off x="1320165" y="954909"/>
              <a:ext cx="3371850" cy="411480"/>
            </a:xfrm>
            <a:prstGeom prst="rect">
              <a:avLst/>
            </a:prstGeom>
            <a:solidFill>
              <a:srgbClr val="002060"/>
            </a:solid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t>PM8002/BNT327</a:t>
              </a:r>
            </a:p>
          </p:txBody>
        </p:sp>
        <p:sp>
          <p:nvSpPr>
            <p:cNvPr id="10" name="Rettangolo 9">
              <a:extLst>
                <a:ext uri="{FF2B5EF4-FFF2-40B4-BE49-F238E27FC236}">
                  <a16:creationId xmlns:a16="http://schemas.microsoft.com/office/drawing/2014/main" id="{65A1DC47-1058-DEA5-7D81-A6F74EAA93DC}"/>
                </a:ext>
              </a:extLst>
            </p:cNvPr>
            <p:cNvSpPr/>
            <p:nvPr/>
          </p:nvSpPr>
          <p:spPr>
            <a:xfrm>
              <a:off x="7404735" y="954909"/>
              <a:ext cx="3371850" cy="411480"/>
            </a:xfrm>
            <a:prstGeom prst="rect">
              <a:avLst/>
            </a:prstGeom>
            <a:solidFill>
              <a:srgbClr val="7030A0"/>
            </a:solid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t>IVONESCIMAB</a:t>
              </a:r>
            </a:p>
          </p:txBody>
        </p:sp>
        <p:pic>
          <p:nvPicPr>
            <p:cNvPr id="3074" name="Picture 2">
              <a:extLst>
                <a:ext uri="{FF2B5EF4-FFF2-40B4-BE49-F238E27FC236}">
                  <a16:creationId xmlns:a16="http://schemas.microsoft.com/office/drawing/2014/main" id="{289FA1C9-3000-5E0E-31A0-D2B22E18E09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a:fillRect/>
            </a:stretch>
          </p:blipFill>
          <p:spPr bwMode="auto">
            <a:xfrm>
              <a:off x="6434973" y="1501066"/>
              <a:ext cx="2891264" cy="3144723"/>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pic>
          <p:nvPicPr>
            <p:cNvPr id="14" name="Immagine 13">
              <a:extLst>
                <a:ext uri="{FF2B5EF4-FFF2-40B4-BE49-F238E27FC236}">
                  <a16:creationId xmlns:a16="http://schemas.microsoft.com/office/drawing/2014/main" id="{8CD78F1A-284F-FCFA-CFAC-C10F3FCB8012}"/>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35113" y="1501066"/>
              <a:ext cx="3067292" cy="3144723"/>
            </a:xfrm>
            <a:prstGeom prst="rect">
              <a:avLst/>
            </a:prstGeom>
            <a:ln>
              <a:solidFill>
                <a:srgbClr val="002060"/>
              </a:solidFill>
            </a:ln>
          </p:spPr>
        </p:pic>
        <p:sp>
          <p:nvSpPr>
            <p:cNvPr id="15" name="CasellaDiTesto 14">
              <a:extLst>
                <a:ext uri="{FF2B5EF4-FFF2-40B4-BE49-F238E27FC236}">
                  <a16:creationId xmlns:a16="http://schemas.microsoft.com/office/drawing/2014/main" id="{E251BBF8-92B5-0823-4DD8-22F1D0A81174}"/>
                </a:ext>
              </a:extLst>
            </p:cNvPr>
            <p:cNvSpPr txBox="1"/>
            <p:nvPr/>
          </p:nvSpPr>
          <p:spPr>
            <a:xfrm>
              <a:off x="3402404" y="1501066"/>
              <a:ext cx="2327063" cy="3139321"/>
            </a:xfrm>
            <a:prstGeom prst="rect">
              <a:avLst/>
            </a:prstGeom>
            <a:noFill/>
          </p:spPr>
          <p:txBody>
            <a:bodyPr wrap="square" rtlCol="0">
              <a:spAutoFit/>
            </a:bodyPr>
            <a:lstStyle/>
            <a:p>
              <a:r>
                <a:rPr lang="en-US" dirty="0"/>
                <a:t>Targets:</a:t>
              </a:r>
            </a:p>
            <a:p>
              <a:r>
                <a:rPr lang="en-US" dirty="0"/>
                <a:t>VEGF-A and PD-L1 (tetravalent)</a:t>
              </a:r>
            </a:p>
            <a:p>
              <a:endParaRPr lang="en-US" dirty="0"/>
            </a:p>
            <a:p>
              <a:r>
                <a:rPr lang="en-US" dirty="0"/>
                <a:t>IgG1 based</a:t>
              </a:r>
            </a:p>
            <a:p>
              <a:endParaRPr lang="en-US" dirty="0"/>
            </a:p>
            <a:p>
              <a:r>
                <a:rPr lang="en-US" dirty="0"/>
                <a:t>LALA: L234A/L235A to silence unwanted binding to Fc-</a:t>
              </a:r>
              <a:r>
                <a:rPr lang="el-GR" dirty="0"/>
                <a:t>γ</a:t>
              </a:r>
              <a:r>
                <a:rPr lang="it-IT" dirty="0"/>
                <a:t>R</a:t>
              </a:r>
            </a:p>
            <a:p>
              <a:endParaRPr lang="it-IT" dirty="0"/>
            </a:p>
            <a:p>
              <a:r>
                <a:rPr lang="it-IT" dirty="0"/>
                <a:t>T ½ : ~7-10 days</a:t>
              </a:r>
              <a:endParaRPr lang="en-US" dirty="0"/>
            </a:p>
          </p:txBody>
        </p:sp>
        <p:sp>
          <p:nvSpPr>
            <p:cNvPr id="16" name="CasellaDiTesto 15">
              <a:extLst>
                <a:ext uri="{FF2B5EF4-FFF2-40B4-BE49-F238E27FC236}">
                  <a16:creationId xmlns:a16="http://schemas.microsoft.com/office/drawing/2014/main" id="{70DB3A8F-4429-FA67-18D5-F224933367A3}"/>
                </a:ext>
              </a:extLst>
            </p:cNvPr>
            <p:cNvSpPr txBox="1"/>
            <p:nvPr/>
          </p:nvSpPr>
          <p:spPr>
            <a:xfrm>
              <a:off x="9326237" y="1501066"/>
              <a:ext cx="2327063" cy="3139321"/>
            </a:xfrm>
            <a:prstGeom prst="rect">
              <a:avLst/>
            </a:prstGeom>
            <a:noFill/>
          </p:spPr>
          <p:txBody>
            <a:bodyPr wrap="square" rtlCol="0">
              <a:spAutoFit/>
            </a:bodyPr>
            <a:lstStyle/>
            <a:p>
              <a:r>
                <a:rPr lang="en-US" dirty="0"/>
                <a:t>Targets:</a:t>
              </a:r>
            </a:p>
            <a:p>
              <a:r>
                <a:rPr lang="en-US" dirty="0"/>
                <a:t>VEGF-A and PD-1 (tetravalent)</a:t>
              </a:r>
            </a:p>
            <a:p>
              <a:endParaRPr lang="en-US" dirty="0"/>
            </a:p>
            <a:p>
              <a:r>
                <a:rPr lang="en-US" dirty="0"/>
                <a:t>IgG1 based</a:t>
              </a:r>
            </a:p>
            <a:p>
              <a:endParaRPr lang="en-US" dirty="0"/>
            </a:p>
            <a:p>
              <a:r>
                <a:rPr lang="en-US" dirty="0"/>
                <a:t>Unwanted binding to Fc-</a:t>
              </a:r>
              <a:r>
                <a:rPr lang="el-GR" dirty="0"/>
                <a:t>γ</a:t>
              </a:r>
              <a:r>
                <a:rPr lang="it-IT" dirty="0"/>
                <a:t>R silenced</a:t>
              </a:r>
            </a:p>
            <a:p>
              <a:endParaRPr lang="it-IT" dirty="0"/>
            </a:p>
            <a:p>
              <a:endParaRPr lang="it-IT" dirty="0"/>
            </a:p>
            <a:p>
              <a:r>
                <a:rPr lang="it-IT" dirty="0"/>
                <a:t>T ½ : ~ 5-7 days</a:t>
              </a:r>
              <a:endParaRPr lang="en-US" dirty="0"/>
            </a:p>
          </p:txBody>
        </p:sp>
      </p:grpSp>
      <p:sp>
        <p:nvSpPr>
          <p:cNvPr id="5" name="Rectangle 4">
            <a:extLst>
              <a:ext uri="{FF2B5EF4-FFF2-40B4-BE49-F238E27FC236}">
                <a16:creationId xmlns:a16="http://schemas.microsoft.com/office/drawing/2014/main" id="{DC5ABF0C-9412-5A6F-64CB-3938A9A6081D}"/>
              </a:ext>
            </a:extLst>
          </p:cNvPr>
          <p:cNvSpPr/>
          <p:nvPr/>
        </p:nvSpPr>
        <p:spPr>
          <a:xfrm>
            <a:off x="1765738" y="-6860"/>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Rectangle 7">
            <a:extLst>
              <a:ext uri="{FF2B5EF4-FFF2-40B4-BE49-F238E27FC236}">
                <a16:creationId xmlns:a16="http://schemas.microsoft.com/office/drawing/2014/main" id="{B8E1AF57-A8B2-45AB-7C42-76EEE55FCFC3}"/>
              </a:ext>
            </a:extLst>
          </p:cNvPr>
          <p:cNvSpPr/>
          <p:nvPr/>
        </p:nvSpPr>
        <p:spPr>
          <a:xfrm>
            <a:off x="3820510" y="4934"/>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1" name="Title 1">
            <a:extLst>
              <a:ext uri="{FF2B5EF4-FFF2-40B4-BE49-F238E27FC236}">
                <a16:creationId xmlns:a16="http://schemas.microsoft.com/office/drawing/2014/main" id="{C8FBACD2-B8D2-F11D-6E71-0AA8E08F3F6E}"/>
              </a:ext>
            </a:extLst>
          </p:cNvPr>
          <p:cNvSpPr txBox="1">
            <a:spLocks/>
          </p:cNvSpPr>
          <p:nvPr/>
        </p:nvSpPr>
        <p:spPr>
          <a:xfrm>
            <a:off x="226927" y="529137"/>
            <a:ext cx="11761873" cy="7524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dirty="0">
                <a:solidFill>
                  <a:srgbClr val="002060"/>
                </a:solidFill>
              </a:rPr>
              <a:t>PD-L1/VEGF-A Targeting Bispecific Antibodies</a:t>
            </a:r>
          </a:p>
        </p:txBody>
      </p:sp>
    </p:spTree>
    <p:extLst>
      <p:ext uri="{BB962C8B-B14F-4D97-AF65-F5344CB8AC3E}">
        <p14:creationId xmlns:p14="http://schemas.microsoft.com/office/powerpoint/2010/main" val="42256053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7265BA-DEE9-E7D1-3B4A-FBEB17E1A49F}"/>
              </a:ext>
            </a:extLst>
          </p:cNvPr>
          <p:cNvSpPr>
            <a:spLocks noGrp="1"/>
          </p:cNvSpPr>
          <p:nvPr>
            <p:ph type="title"/>
          </p:nvPr>
        </p:nvSpPr>
        <p:spPr>
          <a:xfrm>
            <a:off x="838200" y="630737"/>
            <a:ext cx="10515600" cy="752475"/>
          </a:xfrm>
        </p:spPr>
        <p:txBody>
          <a:bodyPr>
            <a:normAutofit/>
          </a:bodyPr>
          <a:lstStyle/>
          <a:p>
            <a:r>
              <a:rPr lang="en-US" dirty="0">
                <a:solidFill>
                  <a:srgbClr val="002060"/>
                </a:solidFill>
              </a:rPr>
              <a:t>BNT327: Bispecific Anti-VEGF and Anti-PD-L1</a:t>
            </a:r>
          </a:p>
        </p:txBody>
      </p:sp>
      <p:sp>
        <p:nvSpPr>
          <p:cNvPr id="3" name="Slide Number Placeholder 2">
            <a:extLst>
              <a:ext uri="{FF2B5EF4-FFF2-40B4-BE49-F238E27FC236}">
                <a16:creationId xmlns:a16="http://schemas.microsoft.com/office/drawing/2014/main" id="{17B3E542-DB44-AFDE-9B44-3BF0AFB8E22D}"/>
              </a:ext>
            </a:extLst>
          </p:cNvPr>
          <p:cNvSpPr>
            <a:spLocks noGrp="1"/>
          </p:cNvSpPr>
          <p:nvPr>
            <p:ph type="sldNum" sz="quarter" idx="12"/>
          </p:nvPr>
        </p:nvSpPr>
        <p:spPr/>
        <p:txBody>
          <a:bodyPr/>
          <a:lstStyle/>
          <a:p>
            <a:pPr defTabSz="607731"/>
            <a:fld id="{BFA19188-CCD0-4FFB-8DFB-60D3E72DC091}" type="slidenum">
              <a:rPr lang="en-US" smtClean="0">
                <a:solidFill>
                  <a:prstClr val="black"/>
                </a:solidFill>
              </a:rPr>
              <a:pPr defTabSz="607731"/>
              <a:t>71</a:t>
            </a:fld>
            <a:endParaRPr lang="en-US" dirty="0">
              <a:solidFill>
                <a:prstClr val="black"/>
              </a:solidFill>
            </a:endParaRPr>
          </a:p>
        </p:txBody>
      </p:sp>
      <p:sp>
        <p:nvSpPr>
          <p:cNvPr id="8" name="Text Placeholder 29">
            <a:extLst>
              <a:ext uri="{FF2B5EF4-FFF2-40B4-BE49-F238E27FC236}">
                <a16:creationId xmlns:a16="http://schemas.microsoft.com/office/drawing/2014/main" id="{BA66E634-7060-C8FF-B184-86BB76987D1A}"/>
              </a:ext>
            </a:extLst>
          </p:cNvPr>
          <p:cNvSpPr txBox="1">
            <a:spLocks/>
          </p:cNvSpPr>
          <p:nvPr/>
        </p:nvSpPr>
        <p:spPr>
          <a:xfrm>
            <a:off x="4610100" y="6575923"/>
            <a:ext cx="8102600" cy="3640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Y. Meng et al. Phase </a:t>
            </a:r>
            <a:r>
              <a:rPr lang="en-US" sz="1200" dirty="0" err="1"/>
              <a:t>Ib</a:t>
            </a:r>
            <a:r>
              <a:rPr lang="en-US" sz="1200" dirty="0"/>
              <a:t>/II Study of BNT327/PM8002 with Nab-Paclitaxel as 1L in </a:t>
            </a:r>
            <a:r>
              <a:rPr lang="en-US" sz="1200" dirty="0" err="1"/>
              <a:t>mTNBC</a:t>
            </a:r>
            <a:r>
              <a:rPr lang="en-US" sz="1200" dirty="0"/>
              <a:t>, (NCT05918133), ESMO 2024</a:t>
            </a:r>
          </a:p>
        </p:txBody>
      </p:sp>
      <p:pic>
        <p:nvPicPr>
          <p:cNvPr id="10" name="Picture 9" descr="A diagram of a patient's cycle&#10;&#10;Description automatically generated">
            <a:extLst>
              <a:ext uri="{FF2B5EF4-FFF2-40B4-BE49-F238E27FC236}">
                <a16:creationId xmlns:a16="http://schemas.microsoft.com/office/drawing/2014/main" id="{8FF087AE-5D81-70C4-3EC6-1E6E632E20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18" y="1573377"/>
            <a:ext cx="7772400" cy="2756713"/>
          </a:xfrm>
          <a:prstGeom prst="rect">
            <a:avLst/>
          </a:prstGeom>
        </p:spPr>
      </p:pic>
      <p:pic>
        <p:nvPicPr>
          <p:cNvPr id="12" name="Picture 11" descr="A graph of different colored bars&#10;&#10;Description automatically generated with medium confidence">
            <a:extLst>
              <a:ext uri="{FF2B5EF4-FFF2-40B4-BE49-F238E27FC236}">
                <a16:creationId xmlns:a16="http://schemas.microsoft.com/office/drawing/2014/main" id="{AE706B7B-4D23-0387-1457-4FDB1F830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0390" y="2440966"/>
            <a:ext cx="4997997" cy="3778248"/>
          </a:xfrm>
          <a:prstGeom prst="rect">
            <a:avLst/>
          </a:prstGeom>
        </p:spPr>
      </p:pic>
      <p:sp>
        <p:nvSpPr>
          <p:cNvPr id="13" name="TextBox 12">
            <a:extLst>
              <a:ext uri="{FF2B5EF4-FFF2-40B4-BE49-F238E27FC236}">
                <a16:creationId xmlns:a16="http://schemas.microsoft.com/office/drawing/2014/main" id="{D898B04C-5C37-003B-7C1C-41E2EB1AF9F9}"/>
              </a:ext>
            </a:extLst>
          </p:cNvPr>
          <p:cNvSpPr txBox="1"/>
          <p:nvPr/>
        </p:nvSpPr>
        <p:spPr>
          <a:xfrm>
            <a:off x="463639" y="4881093"/>
            <a:ext cx="4146998" cy="646331"/>
          </a:xfrm>
          <a:prstGeom prst="rect">
            <a:avLst/>
          </a:prstGeom>
          <a:noFill/>
        </p:spPr>
        <p:txBody>
          <a:bodyPr wrap="square" rtlCol="0">
            <a:spAutoFit/>
          </a:bodyPr>
          <a:lstStyle/>
          <a:p>
            <a:pPr marL="285750" indent="-285750">
              <a:buFont typeface="Arial" panose="020B0604020202020204" pitchFamily="34" charset="0"/>
              <a:buChar char="•"/>
            </a:pPr>
            <a:r>
              <a:rPr lang="en-US" dirty="0"/>
              <a:t>Median fu: 16.3mo</a:t>
            </a:r>
          </a:p>
          <a:p>
            <a:r>
              <a:rPr lang="en-US" dirty="0"/>
              <a:t>~60% of patients received &gt;/= 3L prior </a:t>
            </a:r>
            <a:r>
              <a:rPr lang="en-US" dirty="0" err="1"/>
              <a:t>tx</a:t>
            </a:r>
            <a:endParaRPr lang="en-US" dirty="0"/>
          </a:p>
        </p:txBody>
      </p:sp>
      <p:sp>
        <p:nvSpPr>
          <p:cNvPr id="2" name="Rectangle 1">
            <a:extLst>
              <a:ext uri="{FF2B5EF4-FFF2-40B4-BE49-F238E27FC236}">
                <a16:creationId xmlns:a16="http://schemas.microsoft.com/office/drawing/2014/main" id="{6B0B1E25-4E3D-FEA0-4F6A-6A4F68C8A9E0}"/>
              </a:ext>
            </a:extLst>
          </p:cNvPr>
          <p:cNvSpPr/>
          <p:nvPr/>
        </p:nvSpPr>
        <p:spPr>
          <a:xfrm>
            <a:off x="1765738" y="-6860"/>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5" name="Rectangle 4">
            <a:extLst>
              <a:ext uri="{FF2B5EF4-FFF2-40B4-BE49-F238E27FC236}">
                <a16:creationId xmlns:a16="http://schemas.microsoft.com/office/drawing/2014/main" id="{1862DBF5-C75F-0292-ED09-CFE9462ED262}"/>
              </a:ext>
            </a:extLst>
          </p:cNvPr>
          <p:cNvSpPr/>
          <p:nvPr/>
        </p:nvSpPr>
        <p:spPr>
          <a:xfrm>
            <a:off x="3820510" y="-20466"/>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33500787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7D9E7-B8E5-B45F-EEF9-4293A628C59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4D0655-4AD3-9ED9-AAB4-E0278551C0F4}"/>
              </a:ext>
            </a:extLst>
          </p:cNvPr>
          <p:cNvSpPr>
            <a:spLocks noGrp="1"/>
          </p:cNvSpPr>
          <p:nvPr>
            <p:ph type="title"/>
          </p:nvPr>
        </p:nvSpPr>
        <p:spPr>
          <a:xfrm>
            <a:off x="838200" y="630737"/>
            <a:ext cx="10515600" cy="752475"/>
          </a:xfrm>
        </p:spPr>
        <p:txBody>
          <a:bodyPr>
            <a:normAutofit/>
          </a:bodyPr>
          <a:lstStyle/>
          <a:p>
            <a:r>
              <a:rPr lang="en-US" dirty="0">
                <a:solidFill>
                  <a:srgbClr val="002060"/>
                </a:solidFill>
              </a:rPr>
              <a:t>BNT327: Safety Summary</a:t>
            </a:r>
          </a:p>
        </p:txBody>
      </p:sp>
      <p:sp>
        <p:nvSpPr>
          <p:cNvPr id="3" name="Slide Number Placeholder 2">
            <a:extLst>
              <a:ext uri="{FF2B5EF4-FFF2-40B4-BE49-F238E27FC236}">
                <a16:creationId xmlns:a16="http://schemas.microsoft.com/office/drawing/2014/main" id="{DF2C921A-7624-0738-0750-E1D1A05EB8B7}"/>
              </a:ext>
            </a:extLst>
          </p:cNvPr>
          <p:cNvSpPr>
            <a:spLocks noGrp="1"/>
          </p:cNvSpPr>
          <p:nvPr>
            <p:ph type="sldNum" sz="quarter" idx="12"/>
          </p:nvPr>
        </p:nvSpPr>
        <p:spPr/>
        <p:txBody>
          <a:bodyPr/>
          <a:lstStyle/>
          <a:p>
            <a:pPr defTabSz="607731"/>
            <a:fld id="{BFA19188-CCD0-4FFB-8DFB-60D3E72DC091}" type="slidenum">
              <a:rPr lang="en-US" smtClean="0">
                <a:solidFill>
                  <a:prstClr val="black"/>
                </a:solidFill>
              </a:rPr>
              <a:pPr defTabSz="607731"/>
              <a:t>72</a:t>
            </a:fld>
            <a:endParaRPr lang="en-US" dirty="0">
              <a:solidFill>
                <a:prstClr val="black"/>
              </a:solidFill>
            </a:endParaRPr>
          </a:p>
        </p:txBody>
      </p:sp>
      <p:sp>
        <p:nvSpPr>
          <p:cNvPr id="8" name="Text Placeholder 29">
            <a:extLst>
              <a:ext uri="{FF2B5EF4-FFF2-40B4-BE49-F238E27FC236}">
                <a16:creationId xmlns:a16="http://schemas.microsoft.com/office/drawing/2014/main" id="{8E501FAE-0C7E-50EB-FE36-BAB16BD9BFA9}"/>
              </a:ext>
            </a:extLst>
          </p:cNvPr>
          <p:cNvSpPr txBox="1">
            <a:spLocks/>
          </p:cNvSpPr>
          <p:nvPr/>
        </p:nvSpPr>
        <p:spPr>
          <a:xfrm>
            <a:off x="4610100" y="6575923"/>
            <a:ext cx="8102600" cy="3640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Y. Meng et al. Phase </a:t>
            </a:r>
            <a:r>
              <a:rPr lang="en-US" sz="1200" dirty="0" err="1"/>
              <a:t>Ib</a:t>
            </a:r>
            <a:r>
              <a:rPr lang="en-US" sz="1200" dirty="0"/>
              <a:t>/II Study of BNT327/PM8002 with Nab-Paclitaxel as 1L in </a:t>
            </a:r>
            <a:r>
              <a:rPr lang="en-US" sz="1200" dirty="0" err="1"/>
              <a:t>mTNBC</a:t>
            </a:r>
            <a:r>
              <a:rPr lang="en-US" sz="1200" dirty="0"/>
              <a:t>, (NCT05918133), ESMO 2024</a:t>
            </a:r>
          </a:p>
        </p:txBody>
      </p:sp>
      <p:sp>
        <p:nvSpPr>
          <p:cNvPr id="2" name="Rectangle 1">
            <a:extLst>
              <a:ext uri="{FF2B5EF4-FFF2-40B4-BE49-F238E27FC236}">
                <a16:creationId xmlns:a16="http://schemas.microsoft.com/office/drawing/2014/main" id="{8DB71E87-A0E3-300C-19A6-55483ED11738}"/>
              </a:ext>
            </a:extLst>
          </p:cNvPr>
          <p:cNvSpPr/>
          <p:nvPr/>
        </p:nvSpPr>
        <p:spPr>
          <a:xfrm>
            <a:off x="1765738" y="-11269"/>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5" name="Rectangle 4">
            <a:extLst>
              <a:ext uri="{FF2B5EF4-FFF2-40B4-BE49-F238E27FC236}">
                <a16:creationId xmlns:a16="http://schemas.microsoft.com/office/drawing/2014/main" id="{AF0F9C13-F57B-EAC1-6396-A05FB56F8814}"/>
              </a:ext>
            </a:extLst>
          </p:cNvPr>
          <p:cNvSpPr/>
          <p:nvPr/>
        </p:nvSpPr>
        <p:spPr>
          <a:xfrm>
            <a:off x="3820510" y="-20466"/>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6" name="Picture 2">
            <a:extLst>
              <a:ext uri="{FF2B5EF4-FFF2-40B4-BE49-F238E27FC236}">
                <a16:creationId xmlns:a16="http://schemas.microsoft.com/office/drawing/2014/main" id="{56D2AAFD-ED0D-95DD-C61F-A367EBF860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19"/>
          <a:stretch/>
        </p:blipFill>
        <p:spPr bwMode="auto">
          <a:xfrm>
            <a:off x="6257782" y="1596236"/>
            <a:ext cx="5390049" cy="499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a:extLst>
              <a:ext uri="{FF2B5EF4-FFF2-40B4-BE49-F238E27FC236}">
                <a16:creationId xmlns:a16="http://schemas.microsoft.com/office/drawing/2014/main" id="{944A2ED5-F4C1-7CAA-1179-3AD7F8622C01}"/>
              </a:ext>
            </a:extLst>
          </p:cNvPr>
          <p:cNvSpPr txBox="1"/>
          <p:nvPr/>
        </p:nvSpPr>
        <p:spPr>
          <a:xfrm>
            <a:off x="252792" y="1693026"/>
            <a:ext cx="6109907" cy="1254511"/>
          </a:xfrm>
          <a:prstGeom prst="rect">
            <a:avLst/>
          </a:prstGeom>
          <a:noFill/>
        </p:spPr>
        <p:txBody>
          <a:bodyPr wrap="square">
            <a:spAutoFit/>
          </a:bodyPr>
          <a:lstStyle/>
          <a:p>
            <a:pPr marL="304784" marR="0" lvl="0" indent="-304784" algn="l" defTabSz="812760" rtl="0" eaLnBrk="1" fontAlgn="auto" latinLnBrk="0" hangingPunct="1">
              <a:lnSpc>
                <a:spcPct val="120000"/>
              </a:lnSpc>
              <a:spcBef>
                <a:spcPts val="0"/>
              </a:spcBef>
              <a:spcAft>
                <a:spcPts val="0"/>
              </a:spcAft>
              <a:buClr>
                <a:srgbClr val="C00000"/>
              </a:buClr>
              <a:buSzTx/>
              <a:buFont typeface="Wingdings" panose="05000000000000000000" pitchFamily="2" charset="2"/>
              <a:buChar char="§"/>
              <a:tabLst/>
              <a:defRPr/>
            </a:pPr>
            <a:r>
              <a:rPr kumimoji="0" lang="en-US" altLang="zh-CN"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Any-grade and grade </a:t>
            </a:r>
            <a:r>
              <a:rPr kumimoji="0" lang="zh-CN" altLang="en-US" sz="1600" b="0" i="0" u="none" strike="noStrike" kern="1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a:t>
            </a:r>
            <a:r>
              <a:rPr kumimoji="0" lang="en-US" altLang="zh-CN"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3 TRAEs of the combination regimen occurred in 100% and 57.1% pts, respectively</a:t>
            </a:r>
          </a:p>
          <a:p>
            <a:pPr marL="304784" marR="0" lvl="0" indent="-304784" algn="l" defTabSz="812760" rtl="0" eaLnBrk="1" fontAlgn="auto" latinLnBrk="0" hangingPunct="1">
              <a:lnSpc>
                <a:spcPct val="120000"/>
              </a:lnSpc>
              <a:spcBef>
                <a:spcPts val="0"/>
              </a:spcBef>
              <a:spcAft>
                <a:spcPts val="0"/>
              </a:spcAft>
              <a:buClr>
                <a:srgbClr val="C00000"/>
              </a:buClr>
              <a:buSzTx/>
              <a:buFont typeface="Wingdings" panose="05000000000000000000" pitchFamily="2" charset="2"/>
              <a:buChar char="§"/>
              <a:tabLst/>
              <a:defRPr/>
            </a:pPr>
            <a:r>
              <a:rPr kumimoji="0" lang="en-US" altLang="zh-CN"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TRAEs leading to treatment discontinuation occurred in 4.8% pts</a:t>
            </a:r>
          </a:p>
          <a:p>
            <a:pPr marL="304784" marR="0" lvl="0" indent="-304784" algn="l" defTabSz="812760" rtl="0" eaLnBrk="1" fontAlgn="auto" latinLnBrk="0" hangingPunct="1">
              <a:lnSpc>
                <a:spcPct val="120000"/>
              </a:lnSpc>
              <a:spcBef>
                <a:spcPts val="0"/>
              </a:spcBef>
              <a:spcAft>
                <a:spcPts val="0"/>
              </a:spcAft>
              <a:buClr>
                <a:srgbClr val="C00000"/>
              </a:buClr>
              <a:buSzTx/>
              <a:buFont typeface="Wingdings" panose="05000000000000000000" pitchFamily="2" charset="2"/>
              <a:buChar char="§"/>
              <a:tabLst/>
              <a:defRPr/>
            </a:pPr>
            <a:r>
              <a:rPr kumimoji="0" lang="en-US" altLang="zh-CN"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Overall, the safety profile was manageable</a:t>
            </a:r>
          </a:p>
        </p:txBody>
      </p:sp>
      <p:graphicFrame>
        <p:nvGraphicFramePr>
          <p:cNvPr id="9" name="表格 5">
            <a:extLst>
              <a:ext uri="{FF2B5EF4-FFF2-40B4-BE49-F238E27FC236}">
                <a16:creationId xmlns:a16="http://schemas.microsoft.com/office/drawing/2014/main" id="{C5CEFD0F-0F13-D9DF-CD0A-D7CBD0AE4E95}"/>
              </a:ext>
            </a:extLst>
          </p:cNvPr>
          <p:cNvGraphicFramePr>
            <a:graphicFrameLocks noGrp="1"/>
          </p:cNvGraphicFramePr>
          <p:nvPr>
            <p:extLst>
              <p:ext uri="{D42A27DB-BD31-4B8C-83A1-F6EECF244321}">
                <p14:modId xmlns:p14="http://schemas.microsoft.com/office/powerpoint/2010/main" val="2610736902"/>
              </p:ext>
            </p:extLst>
          </p:nvPr>
        </p:nvGraphicFramePr>
        <p:xfrm>
          <a:off x="594492" y="3198604"/>
          <a:ext cx="5390049" cy="3081865"/>
        </p:xfrm>
        <a:graphic>
          <a:graphicData uri="http://schemas.openxmlformats.org/drawingml/2006/table">
            <a:tbl>
              <a:tblPr>
                <a:tableStyleId>{1FECB4D8-DB02-4DC6-A0A2-4F2EBAE1DC90}</a:tableStyleId>
              </a:tblPr>
              <a:tblGrid>
                <a:gridCol w="3383292">
                  <a:extLst>
                    <a:ext uri="{9D8B030D-6E8A-4147-A177-3AD203B41FA5}">
                      <a16:colId xmlns:a16="http://schemas.microsoft.com/office/drawing/2014/main" val="466002191"/>
                    </a:ext>
                  </a:extLst>
                </a:gridCol>
                <a:gridCol w="2006757">
                  <a:extLst>
                    <a:ext uri="{9D8B030D-6E8A-4147-A177-3AD203B41FA5}">
                      <a16:colId xmlns:a16="http://schemas.microsoft.com/office/drawing/2014/main" val="4159629324"/>
                    </a:ext>
                  </a:extLst>
                </a:gridCol>
              </a:tblGrid>
              <a:tr h="491171">
                <a:tc>
                  <a:txBody>
                    <a:bodyPr/>
                    <a:lstStyle/>
                    <a:p>
                      <a:pPr algn="l" rtl="0" fontAlgn="ctr"/>
                      <a:r>
                        <a:rPr lang="en-US" sz="1300" b="1" u="none" strike="noStrike" kern="1200">
                          <a:solidFill>
                            <a:schemeClr val="tx1"/>
                          </a:solidFill>
                          <a:effectLst/>
                          <a:latin typeface="Calibri" panose="020F0502020204030204" pitchFamily="34" charset="0"/>
                          <a:ea typeface="Calibri" panose="020F0502020204030204" pitchFamily="34" charset="0"/>
                          <a:cs typeface="Calibri" panose="020F0502020204030204" pitchFamily="34" charset="0"/>
                        </a:rPr>
                        <a:t>Safety Overview</a:t>
                      </a:r>
                      <a:endParaRPr lang="en-GB" sz="1300" b="1" i="0" u="none" strike="noStrike" kern="12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16933" marR="16933" marT="16933"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1300" b="1" u="none" strike="noStrike" kern="1200">
                          <a:solidFill>
                            <a:schemeClr val="tx1"/>
                          </a:solidFill>
                          <a:effectLst/>
                          <a:latin typeface="Calibri" panose="020F0502020204030204" pitchFamily="34" charset="0"/>
                          <a:ea typeface="Calibri" panose="020F0502020204030204" pitchFamily="34" charset="0"/>
                          <a:cs typeface="Calibri" panose="020F0502020204030204" pitchFamily="34" charset="0"/>
                        </a:rPr>
                        <a:t>N=42   </a:t>
                      </a:r>
                    </a:p>
                    <a:p>
                      <a:pPr algn="ctr"/>
                      <a:r>
                        <a:rPr lang="en-US" sz="1300" b="1" u="none" strike="noStrike" kern="1200">
                          <a:solidFill>
                            <a:schemeClr val="tx1"/>
                          </a:solidFill>
                          <a:effectLst/>
                          <a:latin typeface="Calibri" panose="020F0502020204030204" pitchFamily="34" charset="0"/>
                          <a:ea typeface="Calibri" panose="020F0502020204030204" pitchFamily="34" charset="0"/>
                          <a:cs typeface="Calibri" panose="020F0502020204030204" pitchFamily="34" charset="0"/>
                        </a:rPr>
                        <a:t>n (%)</a:t>
                      </a:r>
                      <a:endParaRPr lang="en-GB" sz="130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16933" marR="16933" marT="16933"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77965651"/>
                  </a:ext>
                </a:extLst>
              </a:tr>
              <a:tr h="315937">
                <a:tc>
                  <a:txBody>
                    <a:bodyPr/>
                    <a:lstStyle/>
                    <a:p>
                      <a:pPr algn="l" rtl="0" fontAlgn="ctr"/>
                      <a:r>
                        <a:rPr lang="en-GB" sz="1200" b="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  All TRAEs</a:t>
                      </a:r>
                      <a:endParaRPr lang="en-GB" sz="12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6933" marR="16933" marT="16933"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D1E3CE"/>
                    </a:solidFill>
                  </a:tcPr>
                </a:tc>
                <a:tc>
                  <a:txBody>
                    <a:bodyPr/>
                    <a:lstStyle/>
                    <a:p>
                      <a:pPr algn="ctr"/>
                      <a:r>
                        <a:rPr lang="en-GB" sz="12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altLang="zh-CN" sz="1200" b="0" u="none" strike="noStrike"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42 (100)</a:t>
                      </a:r>
                      <a:endParaRPr lang="en-GB" sz="1200" b="0" i="0" u="none" strike="noStrike" kern="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6933" marR="16933" marT="16933"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D1E3CE"/>
                    </a:solidFill>
                  </a:tcPr>
                </a:tc>
                <a:extLst>
                  <a:ext uri="{0D108BD9-81ED-4DB2-BD59-A6C34878D82A}">
                    <a16:rowId xmlns:a16="http://schemas.microsoft.com/office/drawing/2014/main" val="1766349979"/>
                  </a:ext>
                </a:extLst>
              </a:tr>
              <a:tr h="328576">
                <a:tc>
                  <a:txBody>
                    <a:bodyPr/>
                    <a:lstStyle/>
                    <a:p>
                      <a:pPr algn="l" rtl="0" fontAlgn="ctr"/>
                      <a:r>
                        <a:rPr lang="en-GB" sz="1200" b="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200" b="1" i="0" u="none" strike="noStrike"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Grade</a:t>
                      </a:r>
                      <a:r>
                        <a:rPr lang="en-GB" sz="1200" b="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 ≥3 TRAEs</a:t>
                      </a:r>
                      <a:endParaRPr lang="en-GB" sz="12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6933" marR="16933" marT="16933"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3C89C"/>
                    </a:solidFill>
                  </a:tcPr>
                </a:tc>
                <a:tc>
                  <a:txBody>
                    <a:bodyPr/>
                    <a:lstStyle/>
                    <a:p>
                      <a:pPr algn="ctr"/>
                      <a:r>
                        <a:rPr lang="en-GB" sz="12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24 (57.1)</a:t>
                      </a:r>
                      <a:endParaRPr lang="en-GB" sz="1200" b="0" i="0" u="none" strike="noStrike" kern="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6933" marR="16933" marT="16933"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3C89C"/>
                    </a:solidFill>
                  </a:tcPr>
                </a:tc>
                <a:extLst>
                  <a:ext uri="{0D108BD9-81ED-4DB2-BD59-A6C34878D82A}">
                    <a16:rowId xmlns:a16="http://schemas.microsoft.com/office/drawing/2014/main" val="2703142268"/>
                  </a:ext>
                </a:extLst>
              </a:tr>
              <a:tr h="290663">
                <a:tc>
                  <a:txBody>
                    <a:bodyPr/>
                    <a:lstStyle/>
                    <a:p>
                      <a:pPr algn="l" rtl="0" fontAlgn="ctr"/>
                      <a:r>
                        <a:rPr lang="en-GB" sz="1200" b="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  SAEs</a:t>
                      </a:r>
                      <a:endParaRPr lang="en-GB" sz="12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6933" marR="16933" marT="16933"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1E3CE"/>
                    </a:solidFill>
                  </a:tcPr>
                </a:tc>
                <a:tc>
                  <a:txBody>
                    <a:bodyPr/>
                    <a:lstStyle/>
                    <a:p>
                      <a:pPr marL="0" algn="ctr" defTabSz="3702903" rtl="0" eaLnBrk="1" latinLnBrk="0" hangingPunct="1"/>
                      <a:r>
                        <a:rPr lang="en-GB" sz="1200" b="0" u="none" strike="noStrike"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10 (23.8)</a:t>
                      </a:r>
                      <a:endParaRPr lang="en-GB" sz="1200" b="0" i="0" u="none" strike="noStrike" kern="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6933" marR="16933" marT="16933"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1E3CE"/>
                    </a:solidFill>
                  </a:tcPr>
                </a:tc>
                <a:extLst>
                  <a:ext uri="{0D108BD9-81ED-4DB2-BD59-A6C34878D82A}">
                    <a16:rowId xmlns:a16="http://schemas.microsoft.com/office/drawing/2014/main" val="807931715"/>
                  </a:ext>
                </a:extLst>
              </a:tr>
              <a:tr h="290663">
                <a:tc>
                  <a:txBody>
                    <a:bodyPr/>
                    <a:lstStyle/>
                    <a:p>
                      <a:pPr algn="l" rtl="0" fontAlgn="ctr"/>
                      <a:r>
                        <a:rPr lang="en-GB" sz="12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2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TRAE leading to dose interruption</a:t>
                      </a:r>
                      <a:endParaRPr lang="en-GB" sz="12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6933" marR="16933" marT="16933"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3C89C"/>
                    </a:solidFill>
                  </a:tcPr>
                </a:tc>
                <a:tc>
                  <a:txBody>
                    <a:bodyPr/>
                    <a:lstStyle/>
                    <a:p>
                      <a:pPr marL="0" algn="ctr" defTabSz="3702903" rtl="0" eaLnBrk="1" latinLnBrk="0" hangingPunct="1"/>
                      <a:r>
                        <a:rPr lang="en-GB" sz="1200" b="0" i="0" u="none" strike="noStrike"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27 (64.3)</a:t>
                      </a:r>
                    </a:p>
                  </a:txBody>
                  <a:tcPr marL="16933" marR="16933" marT="16933"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3C89C"/>
                    </a:solidFill>
                  </a:tcPr>
                </a:tc>
                <a:extLst>
                  <a:ext uri="{0D108BD9-81ED-4DB2-BD59-A6C34878D82A}">
                    <a16:rowId xmlns:a16="http://schemas.microsoft.com/office/drawing/2014/main" val="3358973296"/>
                  </a:ext>
                </a:extLst>
              </a:tr>
              <a:tr h="328576">
                <a:tc>
                  <a:txBody>
                    <a:bodyPr/>
                    <a:lstStyle/>
                    <a:p>
                      <a:pPr algn="l" rtl="0" fontAlgn="ctr"/>
                      <a:r>
                        <a:rPr lang="en-GB" sz="12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2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TRAE leading to dose reduction</a:t>
                      </a:r>
                      <a:endParaRPr lang="en-GB" sz="12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6933" marR="16933" marT="16933"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1E3CE"/>
                    </a:solidFill>
                  </a:tcPr>
                </a:tc>
                <a:tc>
                  <a:txBody>
                    <a:bodyPr/>
                    <a:lstStyle/>
                    <a:p>
                      <a:pPr marL="0" algn="ctr" defTabSz="3702903" rtl="0" eaLnBrk="1" latinLnBrk="0" hangingPunct="1"/>
                      <a:r>
                        <a:rPr lang="en-GB" sz="1200" b="0" i="0" u="none" strike="noStrike"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7 (16.7)</a:t>
                      </a:r>
                    </a:p>
                  </a:txBody>
                  <a:tcPr marL="16933" marR="16933" marT="16933"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1E3CE"/>
                    </a:solidFill>
                  </a:tcPr>
                </a:tc>
                <a:extLst>
                  <a:ext uri="{0D108BD9-81ED-4DB2-BD59-A6C34878D82A}">
                    <a16:rowId xmlns:a16="http://schemas.microsoft.com/office/drawing/2014/main" val="3738726180"/>
                  </a:ext>
                </a:extLst>
              </a:tr>
              <a:tr h="366489">
                <a:tc>
                  <a:txBody>
                    <a:bodyPr/>
                    <a:lstStyle/>
                    <a:p>
                      <a:pPr algn="l" rtl="0" fontAlgn="ctr">
                        <a:spcBef>
                          <a:spcPts val="0"/>
                        </a:spcBef>
                        <a:spcAft>
                          <a:spcPts val="600"/>
                        </a:spcAft>
                      </a:pPr>
                      <a:r>
                        <a:rPr lang="en-GB" sz="1200" b="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  TRAEs leading to treatment discontinuation</a:t>
                      </a:r>
                      <a:endParaRPr lang="en-GB" sz="12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6933" marR="16933" marT="16933"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3C89C"/>
                    </a:solidFill>
                  </a:tcPr>
                </a:tc>
                <a:tc>
                  <a:txBody>
                    <a:bodyPr/>
                    <a:lstStyle/>
                    <a:p>
                      <a:pPr algn="ctr"/>
                      <a:r>
                        <a:rPr lang="en-GB" sz="1200" b="0" u="none" strike="noStrike"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2 (4</a:t>
                      </a:r>
                      <a:r>
                        <a:rPr lang="en-US" altLang="zh-CN" sz="1200" b="0" u="none" strike="noStrike"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.8</a:t>
                      </a:r>
                      <a:r>
                        <a:rPr lang="en-GB" sz="1200" b="0" u="none" strike="noStrike"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GB" sz="1200" b="0" i="0" u="none" strike="noStrike" kern="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6933" marR="16933" marT="16933"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3C89C"/>
                    </a:solidFill>
                  </a:tcPr>
                </a:tc>
                <a:extLst>
                  <a:ext uri="{0D108BD9-81ED-4DB2-BD59-A6C34878D82A}">
                    <a16:rowId xmlns:a16="http://schemas.microsoft.com/office/drawing/2014/main" val="3533025270"/>
                  </a:ext>
                </a:extLst>
              </a:tr>
              <a:tr h="303301">
                <a:tc>
                  <a:txBody>
                    <a:bodyPr/>
                    <a:lstStyle/>
                    <a:p>
                      <a:pPr marR="0" algn="l" rtl="0" fontAlgn="ctr">
                        <a:lnSpc>
                          <a:spcPct val="100000"/>
                        </a:lnSpc>
                        <a:spcBef>
                          <a:spcPts val="0"/>
                        </a:spcBef>
                        <a:spcAft>
                          <a:spcPts val="0"/>
                        </a:spcAft>
                        <a:buClr>
                          <a:srgbClr val="000000"/>
                        </a:buClr>
                        <a:buFont typeface="Arial"/>
                      </a:pPr>
                      <a:r>
                        <a:rPr lang="en-US" altLang="zh-CN" sz="1200" b="1" i="0" u="none" strike="noStrike"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  </a:t>
                      </a:r>
                      <a:r>
                        <a:rPr lang="en-US" altLang="zh-CN" sz="1200" b="1" i="0" u="none" strike="noStrike" cap="none" err="1">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irAE</a:t>
                      </a:r>
                      <a:r>
                        <a:rPr lang="en-US" altLang="zh-CN" sz="1200" b="1" i="0" u="none" strike="noStrike"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 </a:t>
                      </a:r>
                      <a:endParaRPr lang="en-GB" sz="1200" b="1" i="0" u="none" strike="noStrike"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endParaRPr>
                    </a:p>
                  </a:txBody>
                  <a:tcPr marL="16933" marR="16933" marT="1693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1E3CE"/>
                    </a:solidFill>
                  </a:tcPr>
                </a:tc>
                <a:tc>
                  <a:txBody>
                    <a:bodyPr/>
                    <a:lstStyle/>
                    <a:p>
                      <a:pPr marR="0" algn="ctr" rtl="0" fontAlgn="ctr">
                        <a:lnSpc>
                          <a:spcPct val="100000"/>
                        </a:lnSpc>
                        <a:spcBef>
                          <a:spcPts val="0"/>
                        </a:spcBef>
                        <a:spcAft>
                          <a:spcPts val="0"/>
                        </a:spcAft>
                        <a:buClr>
                          <a:srgbClr val="000000"/>
                        </a:buClr>
                        <a:buFont typeface="Arial"/>
                      </a:pPr>
                      <a:r>
                        <a:rPr lang="en-GB" sz="1200" b="0" i="0" u="none" strike="noStrike"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15 (35.7)</a:t>
                      </a:r>
                    </a:p>
                  </a:txBody>
                  <a:tcPr marL="16933" marR="16933" marT="1693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1E3CE"/>
                    </a:solidFill>
                  </a:tcPr>
                </a:tc>
                <a:extLst>
                  <a:ext uri="{0D108BD9-81ED-4DB2-BD59-A6C34878D82A}">
                    <a16:rowId xmlns:a16="http://schemas.microsoft.com/office/drawing/2014/main" val="455415571"/>
                  </a:ext>
                </a:extLst>
              </a:tr>
              <a:tr h="366489">
                <a:tc>
                  <a:txBody>
                    <a:bodyPr/>
                    <a:lstStyle/>
                    <a:p>
                      <a:pPr marR="0" algn="l" rtl="0" fontAlgn="ctr">
                        <a:lnSpc>
                          <a:spcPct val="100000"/>
                        </a:lnSpc>
                        <a:spcBef>
                          <a:spcPts val="0"/>
                        </a:spcBef>
                        <a:spcAft>
                          <a:spcPts val="0"/>
                        </a:spcAft>
                        <a:buClr>
                          <a:srgbClr val="000000"/>
                        </a:buClr>
                        <a:buFont typeface="Arial"/>
                      </a:pPr>
                      <a:r>
                        <a:rPr lang="en-GB" altLang="zh-CN" sz="1200" b="1" i="0" u="none" strike="noStrike"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  Grade ≥3 </a:t>
                      </a:r>
                      <a:r>
                        <a:rPr lang="en-US" altLang="zh-CN" sz="1200" b="1" i="0" u="none" strike="noStrike" cap="none" err="1">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irAE</a:t>
                      </a:r>
                      <a:endParaRPr lang="en-GB" sz="1200" b="1" i="0" u="none" strike="noStrike" cap="none">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endParaRPr>
                    </a:p>
                  </a:txBody>
                  <a:tcPr marL="16933" marR="16933" marT="1693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3C89C"/>
                    </a:solidFill>
                  </a:tcPr>
                </a:tc>
                <a:tc>
                  <a:txBody>
                    <a:bodyPr/>
                    <a:lstStyle/>
                    <a:p>
                      <a:pPr marR="0" algn="ctr" rtl="0" fontAlgn="ctr">
                        <a:lnSpc>
                          <a:spcPct val="100000"/>
                        </a:lnSpc>
                        <a:spcBef>
                          <a:spcPts val="0"/>
                        </a:spcBef>
                        <a:spcAft>
                          <a:spcPts val="0"/>
                        </a:spcAft>
                        <a:buClr>
                          <a:srgbClr val="000000"/>
                        </a:buClr>
                        <a:buFont typeface="Arial"/>
                      </a:pPr>
                      <a:r>
                        <a:rPr lang="en-GB" sz="1200" b="0" i="0" u="none" strike="noStrike"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4 (9.5)</a:t>
                      </a:r>
                    </a:p>
                  </a:txBody>
                  <a:tcPr marL="16933" marR="16933" marT="1693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3C89C"/>
                    </a:solidFill>
                  </a:tcPr>
                </a:tc>
                <a:extLst>
                  <a:ext uri="{0D108BD9-81ED-4DB2-BD59-A6C34878D82A}">
                    <a16:rowId xmlns:a16="http://schemas.microsoft.com/office/drawing/2014/main" val="188009656"/>
                  </a:ext>
                </a:extLst>
              </a:tr>
            </a:tbl>
          </a:graphicData>
        </a:graphic>
      </p:graphicFrame>
    </p:spTree>
    <p:extLst>
      <p:ext uri="{BB962C8B-B14F-4D97-AF65-F5344CB8AC3E}">
        <p14:creationId xmlns:p14="http://schemas.microsoft.com/office/powerpoint/2010/main" val="27184358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6D348-0313-C3F6-4FD3-833FE95464D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3B34DB1-052E-CF50-1C2D-852577832AE8}"/>
              </a:ext>
            </a:extLst>
          </p:cNvPr>
          <p:cNvSpPr>
            <a:spLocks noGrp="1"/>
          </p:cNvSpPr>
          <p:nvPr>
            <p:ph type="title"/>
          </p:nvPr>
        </p:nvSpPr>
        <p:spPr>
          <a:xfrm>
            <a:off x="838200" y="512418"/>
            <a:ext cx="10515600" cy="752475"/>
          </a:xfrm>
        </p:spPr>
        <p:txBody>
          <a:bodyPr/>
          <a:lstStyle/>
          <a:p>
            <a:r>
              <a:rPr lang="en-US" dirty="0">
                <a:solidFill>
                  <a:srgbClr val="002060"/>
                </a:solidFill>
              </a:rPr>
              <a:t>Outline</a:t>
            </a:r>
          </a:p>
        </p:txBody>
      </p:sp>
      <p:sp>
        <p:nvSpPr>
          <p:cNvPr id="4" name="Content Placeholder 3">
            <a:extLst>
              <a:ext uri="{FF2B5EF4-FFF2-40B4-BE49-F238E27FC236}">
                <a16:creationId xmlns:a16="http://schemas.microsoft.com/office/drawing/2014/main" id="{603F136C-1595-C26B-62BF-69215EAB4A3C}"/>
              </a:ext>
            </a:extLst>
          </p:cNvPr>
          <p:cNvSpPr>
            <a:spLocks noGrp="1"/>
          </p:cNvSpPr>
          <p:nvPr>
            <p:ph idx="1"/>
          </p:nvPr>
        </p:nvSpPr>
        <p:spPr>
          <a:xfrm>
            <a:off x="838200" y="1830232"/>
            <a:ext cx="10515600" cy="4449763"/>
          </a:xfrm>
        </p:spPr>
        <p:txBody>
          <a:bodyPr>
            <a:normAutofit/>
          </a:bodyPr>
          <a:lstStyle/>
          <a:p>
            <a:r>
              <a:rPr lang="en-US" dirty="0"/>
              <a:t>Triple-Negative Breast Cancer (TNBC)</a:t>
            </a:r>
          </a:p>
          <a:p>
            <a:r>
              <a:rPr lang="en-US" dirty="0"/>
              <a:t>Standard of care therapies for Metastatic TNBC</a:t>
            </a:r>
          </a:p>
          <a:p>
            <a:r>
              <a:rPr lang="en-US" dirty="0"/>
              <a:t>Emerging Therapies in Metastatic TNBC</a:t>
            </a:r>
          </a:p>
          <a:p>
            <a:pPr lvl="1"/>
            <a:r>
              <a:rPr lang="en-US" dirty="0"/>
              <a:t>Antibody Drug Conjugates (new and not so new!)</a:t>
            </a:r>
          </a:p>
          <a:p>
            <a:pPr lvl="1"/>
            <a:r>
              <a:rPr lang="en-US" dirty="0"/>
              <a:t>PARP1 selective inhibitors</a:t>
            </a:r>
          </a:p>
          <a:p>
            <a:pPr lvl="1"/>
            <a:r>
              <a:rPr lang="en-US" dirty="0"/>
              <a:t>Bispecific Antibodies</a:t>
            </a:r>
          </a:p>
          <a:p>
            <a:r>
              <a:rPr lang="en-US" b="1" dirty="0"/>
              <a:t>Questions that remain to be addressed</a:t>
            </a:r>
          </a:p>
          <a:p>
            <a:pPr lvl="1"/>
            <a:r>
              <a:rPr lang="en-US" b="1" dirty="0"/>
              <a:t>“Early </a:t>
            </a:r>
            <a:r>
              <a:rPr lang="en-US" b="1" dirty="0" err="1"/>
              <a:t>relapsers</a:t>
            </a:r>
            <a:r>
              <a:rPr lang="en-US" b="1" dirty="0"/>
              <a:t>” during adjuvant therapy or with short DFI </a:t>
            </a:r>
          </a:p>
          <a:p>
            <a:pPr lvl="1"/>
            <a:r>
              <a:rPr lang="en-US" b="1" dirty="0"/>
              <a:t>Sequencing questions</a:t>
            </a:r>
          </a:p>
          <a:p>
            <a:pPr lvl="1"/>
            <a:endParaRPr lang="en-US" dirty="0"/>
          </a:p>
        </p:txBody>
      </p:sp>
      <p:sp>
        <p:nvSpPr>
          <p:cNvPr id="2" name="Slide Number Placeholder 1">
            <a:extLst>
              <a:ext uri="{FF2B5EF4-FFF2-40B4-BE49-F238E27FC236}">
                <a16:creationId xmlns:a16="http://schemas.microsoft.com/office/drawing/2014/main" id="{5A5F1CCD-E5F8-57F4-AD53-521F47D4218F}"/>
              </a:ext>
            </a:extLst>
          </p:cNvPr>
          <p:cNvSpPr>
            <a:spLocks noGrp="1"/>
          </p:cNvSpPr>
          <p:nvPr>
            <p:ph type="sldNum" sz="quarter" idx="12"/>
          </p:nvPr>
        </p:nvSpPr>
        <p:spPr/>
        <p:txBody>
          <a:bodyPr/>
          <a:lstStyle/>
          <a:p>
            <a:fld id="{9CF06D28-0BE3-284D-A172-81E312E501C2}" type="slidenum">
              <a:rPr lang="en-US" smtClean="0"/>
              <a:t>73</a:t>
            </a:fld>
            <a:endParaRPr lang="en-US"/>
          </a:p>
        </p:txBody>
      </p:sp>
      <p:sp>
        <p:nvSpPr>
          <p:cNvPr id="7" name="Rectangle 6">
            <a:extLst>
              <a:ext uri="{FF2B5EF4-FFF2-40B4-BE49-F238E27FC236}">
                <a16:creationId xmlns:a16="http://schemas.microsoft.com/office/drawing/2014/main" id="{1A2288FA-7653-70AF-D88D-D4D99534789E}"/>
              </a:ext>
            </a:extLst>
          </p:cNvPr>
          <p:cNvSpPr/>
          <p:nvPr/>
        </p:nvSpPr>
        <p:spPr>
          <a:xfrm>
            <a:off x="1765738" y="-51301"/>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Rectangle 7">
            <a:extLst>
              <a:ext uri="{FF2B5EF4-FFF2-40B4-BE49-F238E27FC236}">
                <a16:creationId xmlns:a16="http://schemas.microsoft.com/office/drawing/2014/main" id="{5936BE29-BF97-8358-9BCA-FF11221EA3F2}"/>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5" name="TextBox 4">
            <a:extLst>
              <a:ext uri="{FF2B5EF4-FFF2-40B4-BE49-F238E27FC236}">
                <a16:creationId xmlns:a16="http://schemas.microsoft.com/office/drawing/2014/main" id="{FBF31015-2168-A26D-09F5-E7E4437C7346}"/>
              </a:ext>
            </a:extLst>
          </p:cNvPr>
          <p:cNvSpPr txBox="1"/>
          <p:nvPr/>
        </p:nvSpPr>
        <p:spPr>
          <a:xfrm>
            <a:off x="749300" y="4584700"/>
            <a:ext cx="9067362" cy="1200329"/>
          </a:xfrm>
          <a:prstGeom prst="rect">
            <a:avLst/>
          </a:prstGeom>
          <a:noFill/>
          <a:ln w="28575">
            <a:solidFill>
              <a:schemeClr val="accent2"/>
            </a:solidFill>
          </a:ln>
        </p:spPr>
        <p:txBody>
          <a:bodyPr wrap="square" rtlCol="0">
            <a:spAutoFit/>
          </a:bodyPr>
          <a:lstStyle/>
          <a:p>
            <a:endParaRPr lang="en-US" b="1" dirty="0"/>
          </a:p>
          <a:p>
            <a:endParaRPr lang="en-US" b="1" dirty="0"/>
          </a:p>
          <a:p>
            <a:endParaRPr lang="en-US" b="1" dirty="0"/>
          </a:p>
          <a:p>
            <a:endParaRPr lang="en-US" b="1" dirty="0"/>
          </a:p>
        </p:txBody>
      </p:sp>
    </p:spTree>
    <p:extLst>
      <p:ext uri="{BB962C8B-B14F-4D97-AF65-F5344CB8AC3E}">
        <p14:creationId xmlns:p14="http://schemas.microsoft.com/office/powerpoint/2010/main" val="13496945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76C3C-58CE-C64A-B1F9-D6E5B0E6B8B6}"/>
              </a:ext>
            </a:extLst>
          </p:cNvPr>
          <p:cNvSpPr>
            <a:spLocks noGrp="1"/>
          </p:cNvSpPr>
          <p:nvPr>
            <p:ph type="title"/>
          </p:nvPr>
        </p:nvSpPr>
        <p:spPr>
          <a:xfrm>
            <a:off x="699911" y="612433"/>
            <a:ext cx="10792178" cy="920998"/>
          </a:xfrm>
        </p:spPr>
        <p:txBody>
          <a:bodyPr>
            <a:noAutofit/>
          </a:bodyPr>
          <a:lstStyle/>
          <a:p>
            <a:r>
              <a:rPr lang="en-US" dirty="0">
                <a:solidFill>
                  <a:srgbClr val="002060"/>
                </a:solidFill>
              </a:rPr>
              <a:t>Retrospective Study of Sequential ADC Use in Patients With HR- HER2-Low MBC: Efficacy</a:t>
            </a:r>
          </a:p>
        </p:txBody>
      </p:sp>
      <p:sp>
        <p:nvSpPr>
          <p:cNvPr id="49" name="Rectangle 48">
            <a:extLst>
              <a:ext uri="{FF2B5EF4-FFF2-40B4-BE49-F238E27FC236}">
                <a16:creationId xmlns:a16="http://schemas.microsoft.com/office/drawing/2014/main" id="{529CCBA6-9164-6B74-5065-2F6ABA120EEF}"/>
              </a:ext>
            </a:extLst>
          </p:cNvPr>
          <p:cNvSpPr/>
          <p:nvPr/>
        </p:nvSpPr>
        <p:spPr>
          <a:xfrm>
            <a:off x="4963882" y="2836160"/>
            <a:ext cx="1018202" cy="3634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7" name="Text Placeholder 6">
            <a:extLst>
              <a:ext uri="{FF2B5EF4-FFF2-40B4-BE49-F238E27FC236}">
                <a16:creationId xmlns:a16="http://schemas.microsoft.com/office/drawing/2014/main" id="{7FD62F3C-9AAE-DFCF-F0B6-7A5E1CE52886}"/>
              </a:ext>
            </a:extLst>
          </p:cNvPr>
          <p:cNvSpPr>
            <a:spLocks noGrp="1"/>
          </p:cNvSpPr>
          <p:nvPr>
            <p:ph type="body" sz="quarter" idx="10"/>
          </p:nvPr>
        </p:nvSpPr>
        <p:spPr>
          <a:xfrm>
            <a:off x="8798816" y="6536619"/>
            <a:ext cx="5987967" cy="266337"/>
          </a:xfrm>
        </p:spPr>
        <p:txBody>
          <a:bodyPr/>
          <a:lstStyle/>
          <a:p>
            <a:pPr marL="0" lvl="0" indent="0">
              <a:buClrTx/>
              <a:buSzTx/>
            </a:pPr>
            <a:r>
              <a:rPr lang="en-US" sz="1200" dirty="0">
                <a:solidFill>
                  <a:schemeClr val="tx1"/>
                </a:solidFill>
                <a:cs typeface="Arial" panose="020B0604020202020204" pitchFamily="34" charset="0"/>
              </a:rPr>
              <a:t>Huppert L, et al. ASCO 2024. Abstract 1083.</a:t>
            </a:r>
          </a:p>
        </p:txBody>
      </p:sp>
      <p:sp>
        <p:nvSpPr>
          <p:cNvPr id="5" name="Slide Number Placeholder 3">
            <a:extLst>
              <a:ext uri="{FF2B5EF4-FFF2-40B4-BE49-F238E27FC236}">
                <a16:creationId xmlns:a16="http://schemas.microsoft.com/office/drawing/2014/main" id="{3154476E-26FD-ED81-213A-6891A8791318}"/>
              </a:ext>
            </a:extLst>
          </p:cNvPr>
          <p:cNvSpPr>
            <a:spLocks noGrp="1"/>
          </p:cNvSpPr>
          <p:nvPr>
            <p:ph type="sldNum" sz="quarter" idx="4"/>
          </p:nvPr>
        </p:nvSpPr>
        <p:spPr>
          <a:xfrm>
            <a:off x="11425286" y="6463722"/>
            <a:ext cx="699911" cy="284206"/>
          </a:xfrm>
        </p:spPr>
        <p:txBody>
          <a:bodyPr/>
          <a:lstStyle/>
          <a:p>
            <a:fld id="{2DB2551F-0F36-184F-87EE-E0604C929E46}" type="slidenum">
              <a:rPr lang="en-US" smtClean="0"/>
              <a:pPr/>
              <a:t>74</a:t>
            </a:fld>
            <a:endParaRPr lang="en-US" dirty="0"/>
          </a:p>
        </p:txBody>
      </p:sp>
      <p:sp>
        <p:nvSpPr>
          <p:cNvPr id="3" name="Rectangle 2">
            <a:extLst>
              <a:ext uri="{FF2B5EF4-FFF2-40B4-BE49-F238E27FC236}">
                <a16:creationId xmlns:a16="http://schemas.microsoft.com/office/drawing/2014/main" id="{6146BB74-A099-1C17-9F71-52E63482211F}"/>
              </a:ext>
            </a:extLst>
          </p:cNvPr>
          <p:cNvSpPr/>
          <p:nvPr/>
        </p:nvSpPr>
        <p:spPr>
          <a:xfrm>
            <a:off x="1765738" y="-51301"/>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4" name="Rectangle 3">
            <a:extLst>
              <a:ext uri="{FF2B5EF4-FFF2-40B4-BE49-F238E27FC236}">
                <a16:creationId xmlns:a16="http://schemas.microsoft.com/office/drawing/2014/main" id="{16094E47-4268-4D29-0025-4B5AD4DE204D}"/>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6" name="Picture 5">
            <a:extLst>
              <a:ext uri="{FF2B5EF4-FFF2-40B4-BE49-F238E27FC236}">
                <a16:creationId xmlns:a16="http://schemas.microsoft.com/office/drawing/2014/main" id="{357D0BBA-BC41-D2D7-8B91-C8F3A7A4DD77}"/>
              </a:ext>
            </a:extLst>
          </p:cNvPr>
          <p:cNvPicPr>
            <a:picLocks noChangeAspect="1"/>
          </p:cNvPicPr>
          <p:nvPr/>
        </p:nvPicPr>
        <p:blipFill>
          <a:blip r:embed="rId3"/>
          <a:stretch>
            <a:fillRect/>
          </a:stretch>
        </p:blipFill>
        <p:spPr>
          <a:xfrm>
            <a:off x="1973032" y="1766434"/>
            <a:ext cx="8250468" cy="4904737"/>
          </a:xfrm>
          <a:prstGeom prst="rect">
            <a:avLst/>
          </a:prstGeom>
        </p:spPr>
      </p:pic>
    </p:spTree>
    <p:extLst>
      <p:ext uri="{BB962C8B-B14F-4D97-AF65-F5344CB8AC3E}">
        <p14:creationId xmlns:p14="http://schemas.microsoft.com/office/powerpoint/2010/main" val="22594466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3B71B78-3A61-2559-B652-1F1576D5EF17}"/>
              </a:ext>
            </a:extLst>
          </p:cNvPr>
          <p:cNvSpPr/>
          <p:nvPr/>
        </p:nvSpPr>
        <p:spPr>
          <a:xfrm>
            <a:off x="456015" y="1817318"/>
            <a:ext cx="11393607" cy="4480560"/>
          </a:xfrm>
          <a:prstGeom prst="rect">
            <a:avLst/>
          </a:prstGeom>
          <a:solidFill>
            <a:srgbClr val="41B7E6">
              <a:alpha val="1889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94256D-A3F8-A729-0665-061F3696FA2C}"/>
              </a:ext>
            </a:extLst>
          </p:cNvPr>
          <p:cNvSpPr/>
          <p:nvPr/>
        </p:nvSpPr>
        <p:spPr>
          <a:xfrm>
            <a:off x="705360" y="2103891"/>
            <a:ext cx="10898824" cy="3981189"/>
          </a:xfrm>
          <a:prstGeom prst="rect">
            <a:avLst/>
          </a:prstGeom>
          <a:solidFill>
            <a:schemeClr val="bg1"/>
          </a:solidFill>
          <a:ln w="28575">
            <a:solidFill>
              <a:schemeClr val="accent5">
                <a:lumMod val="60000"/>
                <a:lumOff val="40000"/>
                <a:alpha val="47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A4301D2-2A01-F448-0531-2C8BACD0ECBB}"/>
              </a:ext>
            </a:extLst>
          </p:cNvPr>
          <p:cNvSpPr txBox="1"/>
          <p:nvPr/>
        </p:nvSpPr>
        <p:spPr>
          <a:xfrm>
            <a:off x="8969826" y="6363927"/>
            <a:ext cx="2986267" cy="276999"/>
          </a:xfrm>
          <a:prstGeom prst="rect">
            <a:avLst/>
          </a:prstGeom>
          <a:noFill/>
        </p:spPr>
        <p:txBody>
          <a:bodyPr wrap="none" rtlCol="0">
            <a:spAutoFit/>
          </a:bodyPr>
          <a:lstStyle/>
          <a:p>
            <a:r>
              <a:rPr lang="en-US" sz="1200" dirty="0">
                <a:solidFill>
                  <a:srgbClr val="002060"/>
                </a:solidFill>
                <a:latin typeface="Arial" panose="020B0604020202020204" pitchFamily="34" charset="0"/>
                <a:cs typeface="Arial" panose="020B0604020202020204" pitchFamily="34" charset="0"/>
              </a:rPr>
              <a:t>Study Chair/Overall PI: A. Garrido-Castro</a:t>
            </a:r>
          </a:p>
        </p:txBody>
      </p:sp>
      <p:sp>
        <p:nvSpPr>
          <p:cNvPr id="8" name="Title 1">
            <a:extLst>
              <a:ext uri="{FF2B5EF4-FFF2-40B4-BE49-F238E27FC236}">
                <a16:creationId xmlns:a16="http://schemas.microsoft.com/office/drawing/2014/main" id="{167EB493-D494-5C3A-D9A1-F405DE3AF7D3}"/>
              </a:ext>
            </a:extLst>
          </p:cNvPr>
          <p:cNvSpPr txBox="1">
            <a:spLocks/>
          </p:cNvSpPr>
          <p:nvPr/>
        </p:nvSpPr>
        <p:spPr>
          <a:xfrm>
            <a:off x="630929" y="584047"/>
            <a:ext cx="10771208" cy="1208616"/>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2000"/>
              </a:lnSpc>
              <a:spcBef>
                <a:spcPts val="600"/>
              </a:spcBef>
            </a:pPr>
            <a:r>
              <a:rPr lang="en-US" sz="5800" b="1" dirty="0">
                <a:solidFill>
                  <a:srgbClr val="002060"/>
                </a:solidFill>
                <a:latin typeface="Arial" panose="020B0604020202020204" pitchFamily="34" charset="0"/>
                <a:cs typeface="Arial" panose="020B0604020202020204" pitchFamily="34" charset="0"/>
              </a:rPr>
              <a:t>TRADE-</a:t>
            </a:r>
            <a:r>
              <a:rPr lang="en-US" sz="5800" b="1" dirty="0" err="1">
                <a:solidFill>
                  <a:srgbClr val="002060"/>
                </a:solidFill>
                <a:latin typeface="Arial" panose="020B0604020202020204" pitchFamily="34" charset="0"/>
                <a:cs typeface="Arial" panose="020B0604020202020204" pitchFamily="34" charset="0"/>
              </a:rPr>
              <a:t>DXd</a:t>
            </a:r>
            <a:r>
              <a:rPr lang="en-US" sz="5800" b="1" dirty="0">
                <a:solidFill>
                  <a:srgbClr val="002060"/>
                </a:solidFill>
                <a:latin typeface="Arial" panose="020B0604020202020204" pitchFamily="34" charset="0"/>
                <a:cs typeface="Arial" panose="020B0604020202020204" pitchFamily="34" charset="0"/>
              </a:rPr>
              <a:t>: </a:t>
            </a:r>
            <a:r>
              <a:rPr lang="en-US" sz="5800" b="1" u="sng" dirty="0" err="1">
                <a:solidFill>
                  <a:srgbClr val="002060"/>
                </a:solidFill>
                <a:latin typeface="Arial" panose="020B0604020202020204" pitchFamily="34" charset="0"/>
                <a:cs typeface="Arial" panose="020B0604020202020204" pitchFamily="34" charset="0"/>
              </a:rPr>
              <a:t>TR</a:t>
            </a:r>
            <a:r>
              <a:rPr lang="en-US" sz="5800" b="1" dirty="0" err="1">
                <a:solidFill>
                  <a:srgbClr val="002060"/>
                </a:solidFill>
                <a:latin typeface="Arial" panose="020B0604020202020204" pitchFamily="34" charset="0"/>
                <a:cs typeface="Arial" panose="020B0604020202020204" pitchFamily="34" charset="0"/>
              </a:rPr>
              <a:t>eatment</a:t>
            </a:r>
            <a:r>
              <a:rPr lang="en-US" sz="5800" b="1" dirty="0">
                <a:solidFill>
                  <a:srgbClr val="002060"/>
                </a:solidFill>
                <a:latin typeface="Arial" panose="020B0604020202020204" pitchFamily="34" charset="0"/>
                <a:cs typeface="Arial" panose="020B0604020202020204" pitchFamily="34" charset="0"/>
              </a:rPr>
              <a:t> of </a:t>
            </a:r>
            <a:r>
              <a:rPr lang="en-US" sz="5800" b="1" u="sng" dirty="0">
                <a:solidFill>
                  <a:srgbClr val="002060"/>
                </a:solidFill>
                <a:latin typeface="Arial" panose="020B0604020202020204" pitchFamily="34" charset="0"/>
                <a:cs typeface="Arial" panose="020B0604020202020204" pitchFamily="34" charset="0"/>
              </a:rPr>
              <a:t>AD</a:t>
            </a:r>
            <a:r>
              <a:rPr lang="en-US" sz="5800" b="1" dirty="0">
                <a:solidFill>
                  <a:srgbClr val="002060"/>
                </a:solidFill>
                <a:latin typeface="Arial" panose="020B0604020202020204" pitchFamily="34" charset="0"/>
                <a:cs typeface="Arial" panose="020B0604020202020204" pitchFamily="34" charset="0"/>
              </a:rPr>
              <a:t>C-Refractory Breast </a:t>
            </a:r>
            <a:r>
              <a:rPr lang="en-US" sz="5800" b="1" dirty="0" err="1">
                <a:solidFill>
                  <a:srgbClr val="002060"/>
                </a:solidFill>
                <a:latin typeface="Arial" panose="020B0604020202020204" pitchFamily="34" charset="0"/>
                <a:cs typeface="Arial" panose="020B0604020202020204" pitchFamily="34" charset="0"/>
              </a:rPr>
              <a:t>Canc</a:t>
            </a:r>
            <a:r>
              <a:rPr lang="en-US" sz="5800" b="1" u="sng" dirty="0" err="1">
                <a:solidFill>
                  <a:srgbClr val="002060"/>
                </a:solidFill>
                <a:latin typeface="Arial" panose="020B0604020202020204" pitchFamily="34" charset="0"/>
                <a:cs typeface="Arial" panose="020B0604020202020204" pitchFamily="34" charset="0"/>
              </a:rPr>
              <a:t>E</a:t>
            </a:r>
            <a:r>
              <a:rPr lang="en-US" sz="5800" b="1" dirty="0" err="1">
                <a:solidFill>
                  <a:srgbClr val="002060"/>
                </a:solidFill>
                <a:latin typeface="Arial" panose="020B0604020202020204" pitchFamily="34" charset="0"/>
                <a:cs typeface="Arial" panose="020B0604020202020204" pitchFamily="34" charset="0"/>
              </a:rPr>
              <a:t>r</a:t>
            </a:r>
            <a:r>
              <a:rPr lang="en-US" sz="5800" b="1" dirty="0">
                <a:solidFill>
                  <a:srgbClr val="002060"/>
                </a:solidFill>
                <a:latin typeface="Arial" panose="020B0604020202020204" pitchFamily="34" charset="0"/>
                <a:cs typeface="Arial" panose="020B0604020202020204" pitchFamily="34" charset="0"/>
              </a:rPr>
              <a:t> with Dato-</a:t>
            </a:r>
            <a:r>
              <a:rPr lang="en-US" sz="5800" b="1" dirty="0" err="1">
                <a:solidFill>
                  <a:srgbClr val="002060"/>
                </a:solidFill>
                <a:latin typeface="Arial" panose="020B0604020202020204" pitchFamily="34" charset="0"/>
                <a:cs typeface="Arial" panose="020B0604020202020204" pitchFamily="34" charset="0"/>
              </a:rPr>
              <a:t>DXd</a:t>
            </a:r>
            <a:r>
              <a:rPr lang="en-US" sz="5800" b="1" dirty="0">
                <a:solidFill>
                  <a:srgbClr val="002060"/>
                </a:solidFill>
                <a:latin typeface="Arial" panose="020B0604020202020204" pitchFamily="34" charset="0"/>
                <a:cs typeface="Arial" panose="020B0604020202020204" pitchFamily="34" charset="0"/>
              </a:rPr>
              <a:t> or T-</a:t>
            </a:r>
            <a:r>
              <a:rPr lang="en-US" sz="5800" b="1" dirty="0" err="1">
                <a:solidFill>
                  <a:srgbClr val="002060"/>
                </a:solidFill>
                <a:latin typeface="Arial" panose="020B0604020202020204" pitchFamily="34" charset="0"/>
                <a:cs typeface="Arial" panose="020B0604020202020204" pitchFamily="34" charset="0"/>
              </a:rPr>
              <a:t>DXd</a:t>
            </a:r>
            <a:endParaRPr lang="en-US" sz="5800" dirty="0">
              <a:solidFill>
                <a:srgbClr val="00206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07A735D-D461-18A1-82FD-44931159D7BE}"/>
              </a:ext>
            </a:extLst>
          </p:cNvPr>
          <p:cNvPicPr>
            <a:picLocks noChangeAspect="1"/>
          </p:cNvPicPr>
          <p:nvPr/>
        </p:nvPicPr>
        <p:blipFill>
          <a:blip r:embed="rId3"/>
          <a:stretch>
            <a:fillRect/>
          </a:stretch>
        </p:blipFill>
        <p:spPr>
          <a:xfrm>
            <a:off x="786144" y="2257640"/>
            <a:ext cx="10839577" cy="3515233"/>
          </a:xfrm>
          <a:prstGeom prst="rect">
            <a:avLst/>
          </a:prstGeom>
        </p:spPr>
      </p:pic>
      <p:sp>
        <p:nvSpPr>
          <p:cNvPr id="19" name="Slide Number Placeholder 5">
            <a:extLst>
              <a:ext uri="{FF2B5EF4-FFF2-40B4-BE49-F238E27FC236}">
                <a16:creationId xmlns:a16="http://schemas.microsoft.com/office/drawing/2014/main" id="{51190624-F58A-004C-C1A9-371E44595249}"/>
              </a:ext>
            </a:extLst>
          </p:cNvPr>
          <p:cNvSpPr txBox="1">
            <a:spLocks/>
          </p:cNvSpPr>
          <p:nvPr/>
        </p:nvSpPr>
        <p:spPr>
          <a:xfrm>
            <a:off x="11227223" y="6375637"/>
            <a:ext cx="728870" cy="365125"/>
          </a:xfrm>
          <a:prstGeom prst="rect">
            <a:avLst/>
          </a:prstGeom>
        </p:spPr>
        <p:txBody>
          <a:bodyPr vert="horz" lIns="91440" tIns="45720" rIns="91440" bIns="45720" rtlCol="0" anchor="ctr"/>
          <a:lstStyle>
            <a:defPPr>
              <a:defRPr lang="en-US"/>
            </a:defPPr>
            <a:lvl1pPr marL="0" algn="r" defTabSz="914400" rtl="0" eaLnBrk="1" latinLnBrk="0" hangingPunct="1">
              <a:defRPr sz="7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92FA74-D6B5-344A-BA61-FC8BFB38C071}" type="slidenum">
              <a:rPr lang="en-US" smtClean="0"/>
              <a:pPr/>
              <a:t>75</a:t>
            </a:fld>
            <a:endParaRPr lang="en-US" dirty="0"/>
          </a:p>
        </p:txBody>
      </p:sp>
      <p:sp>
        <p:nvSpPr>
          <p:cNvPr id="5" name="Rectangle 4">
            <a:extLst>
              <a:ext uri="{FF2B5EF4-FFF2-40B4-BE49-F238E27FC236}">
                <a16:creationId xmlns:a16="http://schemas.microsoft.com/office/drawing/2014/main" id="{A11FDB3E-0041-2159-376B-32F9E135BD63}"/>
              </a:ext>
            </a:extLst>
          </p:cNvPr>
          <p:cNvSpPr/>
          <p:nvPr/>
        </p:nvSpPr>
        <p:spPr>
          <a:xfrm>
            <a:off x="1765738" y="-51301"/>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6" name="Rectangle 5">
            <a:extLst>
              <a:ext uri="{FF2B5EF4-FFF2-40B4-BE49-F238E27FC236}">
                <a16:creationId xmlns:a16="http://schemas.microsoft.com/office/drawing/2014/main" id="{8B9B3013-0B47-784C-0693-DCE190BE5274}"/>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24183579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FAC483F-F573-E886-EAEB-59BCB6C48F33}"/>
              </a:ext>
            </a:extLst>
          </p:cNvPr>
          <p:cNvSpPr txBox="1"/>
          <p:nvPr/>
        </p:nvSpPr>
        <p:spPr>
          <a:xfrm>
            <a:off x="838200" y="2043250"/>
            <a:ext cx="10753458" cy="871565"/>
          </a:xfrm>
          <a:prstGeom prst="rect">
            <a:avLst/>
          </a:prstGeom>
          <a:solidFill>
            <a:srgbClr val="41B6E6">
              <a:alpha val="15729"/>
            </a:srgbClr>
          </a:solidFill>
        </p:spPr>
        <p:txBody>
          <a:bodyPr wrap="square" lIns="182880" tIns="0" bIns="91440" rtlCol="0" anchor="ctr" anchorCtr="0">
            <a:noAutofit/>
          </a:bodyPr>
          <a:lstStyle/>
          <a:p>
            <a:pPr marL="228600" lvl="2">
              <a:lnSpc>
                <a:spcPct val="105000"/>
              </a:lnSpc>
              <a:buClr>
                <a:srgbClr val="41B6E6"/>
              </a:buClr>
            </a:pPr>
            <a:r>
              <a:rPr lang="en-US" sz="2000" b="1" dirty="0">
                <a:solidFill>
                  <a:srgbClr val="0070C0"/>
                </a:solidFill>
                <a:latin typeface="Arial" panose="020B0604020202020204" pitchFamily="34" charset="0"/>
                <a:cs typeface="Arial" panose="020B0604020202020204" pitchFamily="34" charset="0"/>
              </a:rPr>
              <a:t>We must know PDL1 status of tumor and germline BRCA1/2 status of a patient to determine metastatic treatment plan.</a:t>
            </a:r>
          </a:p>
        </p:txBody>
      </p:sp>
      <p:sp>
        <p:nvSpPr>
          <p:cNvPr id="9" name="TextBox 8">
            <a:extLst>
              <a:ext uri="{FF2B5EF4-FFF2-40B4-BE49-F238E27FC236}">
                <a16:creationId xmlns:a16="http://schemas.microsoft.com/office/drawing/2014/main" id="{893AF225-9C96-D637-DC56-A8BAE6289B56}"/>
              </a:ext>
            </a:extLst>
          </p:cNvPr>
          <p:cNvSpPr txBox="1"/>
          <p:nvPr/>
        </p:nvSpPr>
        <p:spPr>
          <a:xfrm>
            <a:off x="838198" y="3170913"/>
            <a:ext cx="10753459" cy="855932"/>
          </a:xfrm>
          <a:prstGeom prst="rect">
            <a:avLst/>
          </a:prstGeom>
          <a:solidFill>
            <a:srgbClr val="41B6E6">
              <a:alpha val="33949"/>
            </a:srgbClr>
          </a:solidFill>
        </p:spPr>
        <p:txBody>
          <a:bodyPr wrap="square" lIns="182880" tIns="0" bIns="91440" rtlCol="0" anchor="ctr" anchorCtr="0">
            <a:noAutofit/>
          </a:bodyPr>
          <a:lstStyle/>
          <a:p>
            <a:pPr marL="228600" lvl="2">
              <a:lnSpc>
                <a:spcPct val="105000"/>
              </a:lnSpc>
              <a:buClr>
                <a:srgbClr val="41B6E6"/>
              </a:buClr>
            </a:pPr>
            <a:r>
              <a:rPr lang="en-US" sz="2000" b="1" dirty="0">
                <a:solidFill>
                  <a:srgbClr val="14679B"/>
                </a:solidFill>
                <a:latin typeface="Arial" panose="020B0604020202020204" pitchFamily="34" charset="0"/>
                <a:cs typeface="Arial" panose="020B0604020202020204" pitchFamily="34" charset="0"/>
              </a:rPr>
              <a:t>Data supports the use of ADCs +/- pembrolizumab as first line therapy for patients with advanced TNBC </a:t>
            </a:r>
            <a:endParaRPr lang="en-US" sz="2000" dirty="0">
              <a:solidFill>
                <a:srgbClr val="14679B"/>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30240D1-5E01-666A-D30D-FCFED54D85CE}"/>
              </a:ext>
            </a:extLst>
          </p:cNvPr>
          <p:cNvSpPr txBox="1"/>
          <p:nvPr/>
        </p:nvSpPr>
        <p:spPr>
          <a:xfrm>
            <a:off x="838198" y="4270811"/>
            <a:ext cx="10753460" cy="732990"/>
          </a:xfrm>
          <a:prstGeom prst="rect">
            <a:avLst/>
          </a:prstGeom>
          <a:solidFill>
            <a:srgbClr val="41B6E6">
              <a:alpha val="41052"/>
            </a:srgbClr>
          </a:solidFill>
        </p:spPr>
        <p:txBody>
          <a:bodyPr wrap="square" lIns="182880" tIns="0" bIns="91440" rtlCol="0" anchor="ctr" anchorCtr="0">
            <a:noAutofit/>
          </a:bodyPr>
          <a:lstStyle/>
          <a:p>
            <a:pPr marL="228600">
              <a:lnSpc>
                <a:spcPct val="105000"/>
              </a:lnSpc>
            </a:pPr>
            <a:r>
              <a:rPr lang="en-US" sz="2000" b="1" dirty="0">
                <a:solidFill>
                  <a:srgbClr val="14679B"/>
                </a:solidFill>
                <a:latin typeface="Arial" panose="020B0604020202020204" pitchFamily="34" charset="0"/>
                <a:cs typeface="Arial" panose="020B0604020202020204" pitchFamily="34" charset="0"/>
              </a:rPr>
              <a:t>Bispecific inhibitors have emerged as a promising approach to treat advanced TNBC</a:t>
            </a:r>
            <a:endParaRPr lang="en-US" sz="2000" dirty="0">
              <a:solidFill>
                <a:srgbClr val="14679B"/>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83D0A40-B3E6-370F-148F-13A274DF23AA}"/>
              </a:ext>
            </a:extLst>
          </p:cNvPr>
          <p:cNvSpPr txBox="1"/>
          <p:nvPr/>
        </p:nvSpPr>
        <p:spPr>
          <a:xfrm>
            <a:off x="838196" y="5246945"/>
            <a:ext cx="10753461" cy="1051262"/>
          </a:xfrm>
          <a:prstGeom prst="rect">
            <a:avLst/>
          </a:prstGeom>
          <a:solidFill>
            <a:srgbClr val="41B6E6">
              <a:alpha val="12600"/>
            </a:srgbClr>
          </a:solidFill>
        </p:spPr>
        <p:txBody>
          <a:bodyPr wrap="square" lIns="182880" tIns="0" bIns="91440" rtlCol="0" anchor="ctr" anchorCtr="0">
            <a:noAutofit/>
          </a:bodyPr>
          <a:lstStyle/>
          <a:p>
            <a:pPr marL="228600"/>
            <a:r>
              <a:rPr lang="en-US" sz="2000" b="1" dirty="0">
                <a:solidFill>
                  <a:srgbClr val="14679B"/>
                </a:solidFill>
                <a:latin typeface="Arial" panose="020B0604020202020204" pitchFamily="34" charset="0"/>
                <a:cs typeface="Arial" panose="020B0604020202020204" pitchFamily="34" charset="0"/>
              </a:rPr>
              <a:t>Understanding mechanisms that drive response and resistance to therapies is key to help inform treatment strategies: </a:t>
            </a:r>
            <a:r>
              <a:rPr lang="en-US" sz="2000" dirty="0">
                <a:solidFill>
                  <a:srgbClr val="14679B"/>
                </a:solidFill>
                <a:latin typeface="Arial" panose="020B0604020202020204" pitchFamily="34" charset="0"/>
                <a:cs typeface="Arial" panose="020B0604020202020204" pitchFamily="34" charset="0"/>
              </a:rPr>
              <a:t>combinations, sequencing, duration of therapy</a:t>
            </a:r>
            <a:endParaRPr lang="en-US" sz="2000" dirty="0">
              <a:solidFill>
                <a:srgbClr val="003352"/>
              </a:solidFill>
            </a:endParaRPr>
          </a:p>
        </p:txBody>
      </p:sp>
      <p:pic>
        <p:nvPicPr>
          <p:cNvPr id="5" name="Picture 4">
            <a:extLst>
              <a:ext uri="{FF2B5EF4-FFF2-40B4-BE49-F238E27FC236}">
                <a16:creationId xmlns:a16="http://schemas.microsoft.com/office/drawing/2014/main" id="{0DE420B8-DB10-7BAB-BBA5-E53AA9DEFF6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2262" y="2250501"/>
            <a:ext cx="301887" cy="292210"/>
          </a:xfrm>
          <a:prstGeom prst="rect">
            <a:avLst/>
          </a:prstGeom>
        </p:spPr>
      </p:pic>
      <p:pic>
        <p:nvPicPr>
          <p:cNvPr id="6" name="Picture 5">
            <a:extLst>
              <a:ext uri="{FF2B5EF4-FFF2-40B4-BE49-F238E27FC236}">
                <a16:creationId xmlns:a16="http://schemas.microsoft.com/office/drawing/2014/main" id="{34094637-9932-CF0A-0666-170E220432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1002" y="4433830"/>
            <a:ext cx="306516" cy="296691"/>
          </a:xfrm>
          <a:prstGeom prst="rect">
            <a:avLst/>
          </a:prstGeom>
        </p:spPr>
      </p:pic>
      <p:pic>
        <p:nvPicPr>
          <p:cNvPr id="15" name="Picture 14">
            <a:extLst>
              <a:ext uri="{FF2B5EF4-FFF2-40B4-BE49-F238E27FC236}">
                <a16:creationId xmlns:a16="http://schemas.microsoft.com/office/drawing/2014/main" id="{AEE80E5F-3692-EAA2-08FF-1A32251000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1003" y="3436166"/>
            <a:ext cx="306515" cy="296690"/>
          </a:xfrm>
          <a:prstGeom prst="rect">
            <a:avLst/>
          </a:prstGeom>
        </p:spPr>
      </p:pic>
      <p:pic>
        <p:nvPicPr>
          <p:cNvPr id="16" name="Picture 15">
            <a:extLst>
              <a:ext uri="{FF2B5EF4-FFF2-40B4-BE49-F238E27FC236}">
                <a16:creationId xmlns:a16="http://schemas.microsoft.com/office/drawing/2014/main" id="{679EEFE2-6972-456D-60DC-F3E77E081C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7252" y="5664211"/>
            <a:ext cx="301887" cy="292210"/>
          </a:xfrm>
          <a:prstGeom prst="rect">
            <a:avLst/>
          </a:prstGeom>
        </p:spPr>
      </p:pic>
      <p:sp>
        <p:nvSpPr>
          <p:cNvPr id="2" name="TextBox 1">
            <a:extLst>
              <a:ext uri="{FF2B5EF4-FFF2-40B4-BE49-F238E27FC236}">
                <a16:creationId xmlns:a16="http://schemas.microsoft.com/office/drawing/2014/main" id="{E493879A-97FD-1989-F2DF-69B6A6E1099B}"/>
              </a:ext>
            </a:extLst>
          </p:cNvPr>
          <p:cNvSpPr txBox="1"/>
          <p:nvPr/>
        </p:nvSpPr>
        <p:spPr>
          <a:xfrm>
            <a:off x="666597" y="852782"/>
            <a:ext cx="7126039" cy="707886"/>
          </a:xfrm>
          <a:prstGeom prst="rect">
            <a:avLst/>
          </a:prstGeom>
          <a:noFill/>
        </p:spPr>
        <p:txBody>
          <a:bodyPr wrap="square" rtlCol="0">
            <a:spAutoFit/>
          </a:bodyPr>
          <a:lstStyle/>
          <a:p>
            <a:r>
              <a:rPr lang="en-US" sz="4000" b="1" dirty="0">
                <a:solidFill>
                  <a:srgbClr val="002060"/>
                </a:solidFill>
                <a:latin typeface="Arial" panose="020B0604020202020204" pitchFamily="34" charset="0"/>
                <a:cs typeface="Arial" panose="020B0604020202020204" pitchFamily="34" charset="0"/>
              </a:rPr>
              <a:t>Key Takeaways</a:t>
            </a:r>
          </a:p>
        </p:txBody>
      </p:sp>
      <p:sp>
        <p:nvSpPr>
          <p:cNvPr id="10" name="Rectangle 9">
            <a:extLst>
              <a:ext uri="{FF2B5EF4-FFF2-40B4-BE49-F238E27FC236}">
                <a16:creationId xmlns:a16="http://schemas.microsoft.com/office/drawing/2014/main" id="{61B93FDB-FF2A-52AC-E5F2-5E7970B93E5E}"/>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7" name="Rectangle 16">
            <a:extLst>
              <a:ext uri="{FF2B5EF4-FFF2-40B4-BE49-F238E27FC236}">
                <a16:creationId xmlns:a16="http://schemas.microsoft.com/office/drawing/2014/main" id="{5A80B463-08E0-6BCC-295C-ADEDF67FE395}"/>
              </a:ext>
            </a:extLst>
          </p:cNvPr>
          <p:cNvSpPr/>
          <p:nvPr/>
        </p:nvSpPr>
        <p:spPr>
          <a:xfrm>
            <a:off x="3820510" y="-11769"/>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39906421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06C2F-2955-EFA7-27AF-2FA9F6BCF20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D965B80-7390-2341-2448-66DE344CFF01}"/>
              </a:ext>
            </a:extLst>
          </p:cNvPr>
          <p:cNvSpPr>
            <a:spLocks noGrp="1"/>
          </p:cNvSpPr>
          <p:nvPr>
            <p:ph type="title"/>
          </p:nvPr>
        </p:nvSpPr>
        <p:spPr/>
        <p:txBody>
          <a:bodyPr/>
          <a:lstStyle/>
          <a:p>
            <a:endParaRPr lang="en-US" dirty="0"/>
          </a:p>
        </p:txBody>
      </p:sp>
      <p:sp>
        <p:nvSpPr>
          <p:cNvPr id="4" name="Content Placeholder 3">
            <a:extLst>
              <a:ext uri="{FF2B5EF4-FFF2-40B4-BE49-F238E27FC236}">
                <a16:creationId xmlns:a16="http://schemas.microsoft.com/office/drawing/2014/main" id="{706EB36B-F8C7-28AE-33A1-F256D46DC301}"/>
              </a:ext>
            </a:extLst>
          </p:cNvPr>
          <p:cNvSpPr>
            <a:spLocks noGrp="1"/>
          </p:cNvSpPr>
          <p:nvPr>
            <p:ph idx="1"/>
          </p:nvPr>
        </p:nvSpPr>
        <p:spPr/>
        <p:txBody>
          <a:bodyPr/>
          <a:lstStyle/>
          <a:p>
            <a:endParaRPr lang="en-US" dirty="0"/>
          </a:p>
        </p:txBody>
      </p:sp>
      <p:sp>
        <p:nvSpPr>
          <p:cNvPr id="2" name="Slide Number Placeholder 1">
            <a:extLst>
              <a:ext uri="{FF2B5EF4-FFF2-40B4-BE49-F238E27FC236}">
                <a16:creationId xmlns:a16="http://schemas.microsoft.com/office/drawing/2014/main" id="{E77015DC-7278-A2BA-BA3C-90B7CDDF1617}"/>
              </a:ext>
            </a:extLst>
          </p:cNvPr>
          <p:cNvSpPr>
            <a:spLocks noGrp="1"/>
          </p:cNvSpPr>
          <p:nvPr>
            <p:ph type="sldNum" sz="quarter" idx="12"/>
          </p:nvPr>
        </p:nvSpPr>
        <p:spPr/>
        <p:txBody>
          <a:bodyPr/>
          <a:lstStyle/>
          <a:p>
            <a:fld id="{9CF06D28-0BE3-284D-A172-81E312E501C2}" type="slidenum">
              <a:rPr lang="en-US" smtClean="0"/>
              <a:t>77</a:t>
            </a:fld>
            <a:endParaRPr lang="en-US"/>
          </a:p>
        </p:txBody>
      </p:sp>
      <p:sp>
        <p:nvSpPr>
          <p:cNvPr id="7" name="Rectangle 6">
            <a:extLst>
              <a:ext uri="{FF2B5EF4-FFF2-40B4-BE49-F238E27FC236}">
                <a16:creationId xmlns:a16="http://schemas.microsoft.com/office/drawing/2014/main" id="{C72CFDE6-457A-60CD-3065-DD634CC7CECF}"/>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Rectangle 7">
            <a:extLst>
              <a:ext uri="{FF2B5EF4-FFF2-40B4-BE49-F238E27FC236}">
                <a16:creationId xmlns:a16="http://schemas.microsoft.com/office/drawing/2014/main" id="{A6640DD3-F7B4-FABA-C329-CA6D6C8CC2D7}"/>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5" name="Text Placeholder 9">
            <a:extLst>
              <a:ext uri="{FF2B5EF4-FFF2-40B4-BE49-F238E27FC236}">
                <a16:creationId xmlns:a16="http://schemas.microsoft.com/office/drawing/2014/main" id="{CFA647C7-5ACC-2F3A-9E34-2892F3C6286E}"/>
              </a:ext>
            </a:extLst>
          </p:cNvPr>
          <p:cNvSpPr txBox="1">
            <a:spLocks/>
          </p:cNvSpPr>
          <p:nvPr/>
        </p:nvSpPr>
        <p:spPr>
          <a:xfrm>
            <a:off x="0" y="310147"/>
            <a:ext cx="12192000" cy="6858000"/>
          </a:xfrm>
          <a:prstGeom prst="rect">
            <a:avLst/>
          </a:prstGeom>
          <a:solidFill>
            <a:srgbClr val="003353"/>
          </a:solidFill>
        </p:spPr>
        <p:txBody>
          <a:bodyPr wrap="square" lIns="243840" tIns="487680" rIns="121920" bIns="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600"/>
              </a:spcAft>
              <a:buNone/>
            </a:pPr>
            <a:endParaRPr lang="en-US" sz="2133" dirty="0">
              <a:latin typeface="Arial" panose="020B0604020202020204" pitchFamily="34" charset="0"/>
              <a:cs typeface="Arial" panose="020B0604020202020204" pitchFamily="34" charset="0"/>
            </a:endParaRPr>
          </a:p>
        </p:txBody>
      </p:sp>
      <p:pic>
        <p:nvPicPr>
          <p:cNvPr id="6" name="Picture 5" descr="A tall building with a sign on the side&#10;&#10;Description automatically generated">
            <a:extLst>
              <a:ext uri="{FF2B5EF4-FFF2-40B4-BE49-F238E27FC236}">
                <a16:creationId xmlns:a16="http://schemas.microsoft.com/office/drawing/2014/main" id="{91635679-EE00-BB5C-FE2E-F7EADD943812}"/>
              </a:ext>
            </a:extLst>
          </p:cNvPr>
          <p:cNvPicPr>
            <a:picLocks noChangeAspect="1"/>
          </p:cNvPicPr>
          <p:nvPr/>
        </p:nvPicPr>
        <p:blipFill>
          <a:blip r:embed="rId2"/>
          <a:stretch>
            <a:fillRect/>
          </a:stretch>
        </p:blipFill>
        <p:spPr>
          <a:xfrm>
            <a:off x="-245976" y="3429000"/>
            <a:ext cx="5169347" cy="3429000"/>
          </a:xfrm>
          <a:prstGeom prst="rect">
            <a:avLst/>
          </a:prstGeom>
        </p:spPr>
      </p:pic>
      <p:pic>
        <p:nvPicPr>
          <p:cNvPr id="9" name="Picture 8">
            <a:extLst>
              <a:ext uri="{FF2B5EF4-FFF2-40B4-BE49-F238E27FC236}">
                <a16:creationId xmlns:a16="http://schemas.microsoft.com/office/drawing/2014/main" id="{0C9F99B1-9781-0DA6-2F3A-DD85BF1A9443}"/>
              </a:ext>
            </a:extLst>
          </p:cNvPr>
          <p:cNvPicPr>
            <a:picLocks noChangeAspect="1"/>
          </p:cNvPicPr>
          <p:nvPr/>
        </p:nvPicPr>
        <p:blipFill>
          <a:blip r:embed="rId3"/>
          <a:srcRect/>
          <a:stretch/>
        </p:blipFill>
        <p:spPr>
          <a:xfrm>
            <a:off x="7627282" y="3429000"/>
            <a:ext cx="4896255" cy="3429000"/>
          </a:xfrm>
          <a:prstGeom prst="rect">
            <a:avLst/>
          </a:prstGeom>
        </p:spPr>
      </p:pic>
      <p:pic>
        <p:nvPicPr>
          <p:cNvPr id="10" name="Picture 9">
            <a:extLst>
              <a:ext uri="{FF2B5EF4-FFF2-40B4-BE49-F238E27FC236}">
                <a16:creationId xmlns:a16="http://schemas.microsoft.com/office/drawing/2014/main" id="{D906C2E2-E10B-C8A5-142C-63FD78F992D6}"/>
              </a:ext>
            </a:extLst>
          </p:cNvPr>
          <p:cNvPicPr>
            <a:picLocks noChangeAspect="1"/>
          </p:cNvPicPr>
          <p:nvPr/>
        </p:nvPicPr>
        <p:blipFill>
          <a:blip r:embed="rId4"/>
          <a:srcRect/>
          <a:stretch/>
        </p:blipFill>
        <p:spPr>
          <a:xfrm>
            <a:off x="4035710" y="3429000"/>
            <a:ext cx="4388555" cy="3429000"/>
          </a:xfrm>
          <a:prstGeom prst="rect">
            <a:avLst/>
          </a:prstGeom>
        </p:spPr>
      </p:pic>
      <p:sp>
        <p:nvSpPr>
          <p:cNvPr id="11" name="Text Placeholder 2">
            <a:extLst>
              <a:ext uri="{FF2B5EF4-FFF2-40B4-BE49-F238E27FC236}">
                <a16:creationId xmlns:a16="http://schemas.microsoft.com/office/drawing/2014/main" id="{0C09D5A3-4CEA-8221-395F-92527D1A1552}"/>
              </a:ext>
            </a:extLst>
          </p:cNvPr>
          <p:cNvSpPr txBox="1">
            <a:spLocks/>
          </p:cNvSpPr>
          <p:nvPr/>
        </p:nvSpPr>
        <p:spPr>
          <a:xfrm>
            <a:off x="0" y="1007202"/>
            <a:ext cx="12192000" cy="1325699"/>
          </a:xfrm>
          <a:prstGeom prst="rect">
            <a:avLst/>
          </a:prstGeom>
        </p:spPr>
        <p:txBody>
          <a:bodyPr vert="horz" lIns="121920" tIns="60960" rIns="121920" bIns="60960" rtlCol="0" anchor="ctr">
            <a:normAutofit/>
          </a:bodyP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5400" b="1" dirty="0">
                <a:solidFill>
                  <a:schemeClr val="bg1"/>
                </a:solidFill>
                <a:latin typeface="Arial" panose="020B0604020202020204" pitchFamily="34" charset="0"/>
                <a:cs typeface="Arial" panose="020B0604020202020204" pitchFamily="34" charset="0"/>
              </a:rPr>
              <a:t>Thank You!</a:t>
            </a:r>
          </a:p>
        </p:txBody>
      </p:sp>
      <p:grpSp>
        <p:nvGrpSpPr>
          <p:cNvPr id="12" name="Group 11">
            <a:extLst>
              <a:ext uri="{FF2B5EF4-FFF2-40B4-BE49-F238E27FC236}">
                <a16:creationId xmlns:a16="http://schemas.microsoft.com/office/drawing/2014/main" id="{F28EBCE3-9F07-7B1A-E146-AAEEB835F72B}"/>
              </a:ext>
            </a:extLst>
          </p:cNvPr>
          <p:cNvGrpSpPr/>
          <p:nvPr/>
        </p:nvGrpSpPr>
        <p:grpSpPr>
          <a:xfrm>
            <a:off x="2839159" y="2332901"/>
            <a:ext cx="4553206" cy="668557"/>
            <a:chOff x="6533356" y="11990952"/>
            <a:chExt cx="6829809" cy="1002836"/>
          </a:xfrm>
        </p:grpSpPr>
        <p:sp>
          <p:nvSpPr>
            <p:cNvPr id="13" name="TextBox 12">
              <a:extLst>
                <a:ext uri="{FF2B5EF4-FFF2-40B4-BE49-F238E27FC236}">
                  <a16:creationId xmlns:a16="http://schemas.microsoft.com/office/drawing/2014/main" id="{894D7D9C-0DF5-411D-B8FE-BEBB2E6ACDF8}"/>
                </a:ext>
              </a:extLst>
            </p:cNvPr>
            <p:cNvSpPr txBox="1"/>
            <p:nvPr/>
          </p:nvSpPr>
          <p:spPr>
            <a:xfrm>
              <a:off x="6533356" y="11990952"/>
              <a:ext cx="6829809" cy="692498"/>
            </a:xfrm>
            <a:prstGeom prst="rect">
              <a:avLst/>
            </a:prstGeom>
            <a:noFill/>
          </p:spPr>
          <p:txBody>
            <a:bodyPr wrap="square" rtlCol="0">
              <a:spAutoFit/>
            </a:bodyPr>
            <a:lstStyle/>
            <a:p>
              <a:pPr algn="r"/>
              <a:r>
                <a:rPr lang="en-US" sz="1200" b="1"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filipa_lynce@dfci.harvard.edu</a:t>
              </a:r>
              <a:endParaRPr lang="en-US" sz="1200" b="1" dirty="0">
                <a:solidFill>
                  <a:schemeClr val="bg1"/>
                </a:solidFill>
                <a:latin typeface="Arial" panose="020B0604020202020204" pitchFamily="34" charset="0"/>
                <a:cs typeface="Arial" panose="020B0604020202020204" pitchFamily="34" charset="0"/>
              </a:endParaRPr>
            </a:p>
            <a:p>
              <a:pPr algn="r"/>
              <a:endParaRPr lang="en-US" sz="1200" b="1" dirty="0">
                <a:solidFill>
                  <a:schemeClr val="bg1"/>
                </a:solidFill>
                <a:latin typeface="Arial" panose="020B0604020202020204" pitchFamily="34" charset="0"/>
                <a:cs typeface="Arial" panose="020B0604020202020204" pitchFamily="34" charset="0"/>
              </a:endParaRPr>
            </a:p>
          </p:txBody>
        </p:sp>
        <p:pic>
          <p:nvPicPr>
            <p:cNvPr id="14" name="Picture 13" descr="A blue circle with a white envelope&#10;&#10;AI-generated content may be incorrect.">
              <a:extLst>
                <a:ext uri="{FF2B5EF4-FFF2-40B4-BE49-F238E27FC236}">
                  <a16:creationId xmlns:a16="http://schemas.microsoft.com/office/drawing/2014/main" id="{9CE78D9D-8C06-FE31-F17C-3C40FD9DE7D8}"/>
                </a:ext>
              </a:extLst>
            </p:cNvPr>
            <p:cNvPicPr>
              <a:picLocks noChangeAspect="1"/>
            </p:cNvPicPr>
            <p:nvPr/>
          </p:nvPicPr>
          <p:blipFill>
            <a:blip r:embed="rId6"/>
            <a:stretch>
              <a:fillRect/>
            </a:stretch>
          </p:blipFill>
          <p:spPr>
            <a:xfrm>
              <a:off x="9416588" y="12018210"/>
              <a:ext cx="386707" cy="386707"/>
            </a:xfrm>
            <a:prstGeom prst="rect">
              <a:avLst/>
            </a:prstGeom>
          </p:spPr>
        </p:pic>
        <p:pic>
          <p:nvPicPr>
            <p:cNvPr id="15" name="Picture 14">
              <a:extLst>
                <a:ext uri="{FF2B5EF4-FFF2-40B4-BE49-F238E27FC236}">
                  <a16:creationId xmlns:a16="http://schemas.microsoft.com/office/drawing/2014/main" id="{D3C2DB1C-EE4D-7A6B-F11B-7DD6D45E75C1}"/>
                </a:ext>
              </a:extLst>
            </p:cNvPr>
            <p:cNvPicPr>
              <a:picLocks noChangeAspect="1"/>
            </p:cNvPicPr>
            <p:nvPr/>
          </p:nvPicPr>
          <p:blipFill>
            <a:blip r:embed="rId7"/>
            <a:srcRect/>
            <a:stretch/>
          </p:blipFill>
          <p:spPr>
            <a:xfrm>
              <a:off x="9416588" y="12607081"/>
              <a:ext cx="382761" cy="386707"/>
            </a:xfrm>
            <a:prstGeom prst="rect">
              <a:avLst/>
            </a:prstGeom>
          </p:spPr>
        </p:pic>
      </p:grpSp>
      <p:sp>
        <p:nvSpPr>
          <p:cNvPr id="16" name="TextBox 15">
            <a:extLst>
              <a:ext uri="{FF2B5EF4-FFF2-40B4-BE49-F238E27FC236}">
                <a16:creationId xmlns:a16="http://schemas.microsoft.com/office/drawing/2014/main" id="{72FCB987-A740-ED01-9EA8-C64646854B55}"/>
              </a:ext>
            </a:extLst>
          </p:cNvPr>
          <p:cNvSpPr txBox="1"/>
          <p:nvPr/>
        </p:nvSpPr>
        <p:spPr>
          <a:xfrm>
            <a:off x="5115761" y="2741208"/>
            <a:ext cx="2037144" cy="461665"/>
          </a:xfrm>
          <a:prstGeom prst="rect">
            <a:avLst/>
          </a:prstGeom>
          <a:noFill/>
        </p:spPr>
        <p:txBody>
          <a:bodyPr wrap="square" rtlCol="0">
            <a:spAutoFit/>
          </a:bodyPr>
          <a:lstStyle/>
          <a:p>
            <a:r>
              <a:rPr lang="en-US" sz="1200" b="1" dirty="0" err="1">
                <a:solidFill>
                  <a:schemeClr val="bg1"/>
                </a:solidFill>
                <a:latin typeface="Arial" panose="020B0604020202020204" pitchFamily="34" charset="0"/>
                <a:cs typeface="Arial" panose="020B0604020202020204" pitchFamily="34" charset="0"/>
              </a:rPr>
              <a:t>FilipaLynce</a:t>
            </a:r>
            <a:endParaRPr lang="en-US" sz="1200" b="1" dirty="0">
              <a:solidFill>
                <a:schemeClr val="bg1"/>
              </a:solidFill>
              <a:latin typeface="Arial" panose="020B0604020202020204" pitchFamily="34" charset="0"/>
              <a:cs typeface="Arial" panose="020B0604020202020204" pitchFamily="34" charset="0"/>
            </a:endParaRPr>
          </a:p>
          <a:p>
            <a:endParaRPr lang="en-US" sz="1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2442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46E1E-42FF-1BDC-4A02-C1D48C50E7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CF538E-0044-698F-3130-6B6D385376A2}"/>
              </a:ext>
            </a:extLst>
          </p:cNvPr>
          <p:cNvSpPr>
            <a:spLocks noGrp="1"/>
          </p:cNvSpPr>
          <p:nvPr>
            <p:ph type="sldNum" sz="quarter" idx="12"/>
          </p:nvPr>
        </p:nvSpPr>
        <p:spPr/>
        <p:txBody>
          <a:bodyPr/>
          <a:lstStyle/>
          <a:p>
            <a:fld id="{9CF06D28-0BE3-284D-A172-81E312E501C2}" type="slidenum">
              <a:rPr lang="en-US" smtClean="0"/>
              <a:t>8</a:t>
            </a:fld>
            <a:endParaRPr lang="en-US"/>
          </a:p>
        </p:txBody>
      </p:sp>
      <p:sp>
        <p:nvSpPr>
          <p:cNvPr id="7" name="Rectangle 6">
            <a:extLst>
              <a:ext uri="{FF2B5EF4-FFF2-40B4-BE49-F238E27FC236}">
                <a16:creationId xmlns:a16="http://schemas.microsoft.com/office/drawing/2014/main" id="{D03404A3-8EB2-5FFE-D6F9-3F9BC63698ED}"/>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Rectangle 7">
            <a:extLst>
              <a:ext uri="{FF2B5EF4-FFF2-40B4-BE49-F238E27FC236}">
                <a16:creationId xmlns:a16="http://schemas.microsoft.com/office/drawing/2014/main" id="{4E9FCFF5-6F81-7539-9678-F38C66A55E64}"/>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5" name="Title 1">
            <a:extLst>
              <a:ext uri="{FF2B5EF4-FFF2-40B4-BE49-F238E27FC236}">
                <a16:creationId xmlns:a16="http://schemas.microsoft.com/office/drawing/2014/main" id="{A88F8503-5166-7D21-8606-240E2C90E953}"/>
              </a:ext>
            </a:extLst>
          </p:cNvPr>
          <p:cNvSpPr>
            <a:spLocks noGrp="1"/>
          </p:cNvSpPr>
          <p:nvPr>
            <p:ph type="title"/>
          </p:nvPr>
        </p:nvSpPr>
        <p:spPr>
          <a:xfrm>
            <a:off x="838200" y="460871"/>
            <a:ext cx="10515600" cy="752475"/>
          </a:xfrm>
        </p:spPr>
        <p:txBody>
          <a:bodyPr>
            <a:normAutofit/>
          </a:bodyPr>
          <a:lstStyle/>
          <a:p>
            <a:r>
              <a:rPr lang="en-US" sz="4000" dirty="0">
                <a:solidFill>
                  <a:srgbClr val="002060"/>
                </a:solidFill>
              </a:rPr>
              <a:t>KEYNOTE-355: Study Design </a:t>
            </a:r>
          </a:p>
        </p:txBody>
      </p:sp>
      <p:grpSp>
        <p:nvGrpSpPr>
          <p:cNvPr id="21" name="Group 20">
            <a:extLst>
              <a:ext uri="{FF2B5EF4-FFF2-40B4-BE49-F238E27FC236}">
                <a16:creationId xmlns:a16="http://schemas.microsoft.com/office/drawing/2014/main" id="{7C7C7481-0F83-3512-D8E5-E0261E3D3793}"/>
              </a:ext>
            </a:extLst>
          </p:cNvPr>
          <p:cNvGrpSpPr/>
          <p:nvPr/>
        </p:nvGrpSpPr>
        <p:grpSpPr>
          <a:xfrm>
            <a:off x="542746" y="1865960"/>
            <a:ext cx="11252034" cy="4366572"/>
            <a:chOff x="471308" y="1708796"/>
            <a:chExt cx="11252034" cy="4366572"/>
          </a:xfrm>
        </p:grpSpPr>
        <p:sp>
          <p:nvSpPr>
            <p:cNvPr id="6" name="Rectangle 5">
              <a:extLst>
                <a:ext uri="{FF2B5EF4-FFF2-40B4-BE49-F238E27FC236}">
                  <a16:creationId xmlns:a16="http://schemas.microsoft.com/office/drawing/2014/main" id="{7AC67E56-CA32-3DED-0E06-1878B8614F86}"/>
                </a:ext>
              </a:extLst>
            </p:cNvPr>
            <p:cNvSpPr/>
            <p:nvPr/>
          </p:nvSpPr>
          <p:spPr>
            <a:xfrm>
              <a:off x="471308" y="1708796"/>
              <a:ext cx="4816600" cy="3168192"/>
            </a:xfrm>
            <a:prstGeom prst="rect">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spcAft>
                  <a:spcPts val="600"/>
                </a:spcAft>
              </a:pPr>
              <a:r>
                <a:rPr lang="en-US" sz="1600" b="1" dirty="0">
                  <a:solidFill>
                    <a:schemeClr val="tx1"/>
                  </a:solidFill>
                </a:rPr>
                <a:t>Key Eligibility Criteria</a:t>
              </a:r>
            </a:p>
            <a:p>
              <a:pPr marL="177750" indent="-177750">
                <a:buClr>
                  <a:schemeClr val="accent4"/>
                </a:buClr>
                <a:buSzPct val="85000"/>
                <a:buFont typeface="Wingdings" pitchFamily="2" charset="2"/>
                <a:buChar char="§"/>
              </a:pPr>
              <a:r>
                <a:rPr lang="en-US" sz="1600" dirty="0">
                  <a:solidFill>
                    <a:schemeClr val="tx1"/>
                  </a:solidFill>
                </a:rPr>
                <a:t>Age ≥18 years</a:t>
              </a:r>
            </a:p>
            <a:p>
              <a:pPr marL="177750" indent="-177750">
                <a:buClr>
                  <a:schemeClr val="accent4"/>
                </a:buClr>
                <a:buSzPct val="85000"/>
                <a:buFont typeface="Wingdings" pitchFamily="2" charset="2"/>
                <a:buChar char="§"/>
              </a:pPr>
              <a:r>
                <a:rPr lang="en-US" sz="1600" dirty="0">
                  <a:solidFill>
                    <a:schemeClr val="tx1"/>
                  </a:solidFill>
                </a:rPr>
                <a:t>Central determination of TNBC and PD-L1 </a:t>
              </a:r>
              <a:r>
                <a:rPr lang="en-US" sz="1600" dirty="0" err="1">
                  <a:solidFill>
                    <a:schemeClr val="tx1"/>
                  </a:solidFill>
                </a:rPr>
                <a:t>expression</a:t>
              </a:r>
              <a:r>
                <a:rPr lang="en-US" sz="1600" baseline="30000" dirty="0" err="1">
                  <a:solidFill>
                    <a:schemeClr val="tx1"/>
                  </a:solidFill>
                </a:rPr>
                <a:t>a</a:t>
              </a:r>
              <a:endParaRPr lang="en-US" sz="1600" baseline="30000" dirty="0">
                <a:solidFill>
                  <a:schemeClr val="tx1"/>
                </a:solidFill>
              </a:endParaRPr>
            </a:p>
            <a:p>
              <a:pPr marL="177750" indent="-177750">
                <a:buClr>
                  <a:schemeClr val="accent4"/>
                </a:buClr>
                <a:buSzPct val="85000"/>
                <a:buFont typeface="Wingdings" pitchFamily="2" charset="2"/>
                <a:buChar char="§"/>
              </a:pPr>
              <a:r>
                <a:rPr lang="en-US" sz="1600" dirty="0">
                  <a:solidFill>
                    <a:schemeClr val="tx1"/>
                  </a:solidFill>
                </a:rPr>
                <a:t>Previously untreated locally recurrent inoperable or metastatic TNBC</a:t>
              </a:r>
            </a:p>
            <a:p>
              <a:pPr marL="177750" indent="-177750">
                <a:buClr>
                  <a:schemeClr val="accent4"/>
                </a:buClr>
                <a:buSzPct val="85000"/>
                <a:buFont typeface="Wingdings" pitchFamily="2" charset="2"/>
                <a:buChar char="§"/>
              </a:pPr>
              <a:r>
                <a:rPr lang="en-US" sz="1600" dirty="0">
                  <a:solidFill>
                    <a:schemeClr val="tx1"/>
                  </a:solidFill>
                </a:rPr>
                <a:t>De novo metastasis or completion of treatment with curative intent and DFI ≥6 months</a:t>
              </a:r>
            </a:p>
            <a:p>
              <a:pPr marL="177750" indent="-177750">
                <a:buClr>
                  <a:schemeClr val="accent4"/>
                </a:buClr>
                <a:buSzPct val="85000"/>
                <a:buFont typeface="Wingdings" pitchFamily="2" charset="2"/>
                <a:buChar char="§"/>
              </a:pPr>
              <a:r>
                <a:rPr lang="en-US" sz="1600" dirty="0">
                  <a:solidFill>
                    <a:schemeClr val="tx1"/>
                  </a:solidFill>
                </a:rPr>
                <a:t>ECOG PS 0 or 1</a:t>
              </a:r>
            </a:p>
            <a:p>
              <a:pPr marL="177750" indent="-177750">
                <a:buClr>
                  <a:schemeClr val="accent4"/>
                </a:buClr>
                <a:buSzPct val="85000"/>
                <a:buFont typeface="Wingdings" pitchFamily="2" charset="2"/>
                <a:buChar char="§"/>
              </a:pPr>
              <a:r>
                <a:rPr lang="en-US" sz="1600" dirty="0">
                  <a:solidFill>
                    <a:schemeClr val="tx1"/>
                  </a:solidFill>
                </a:rPr>
                <a:t>No systematic steroids</a:t>
              </a:r>
            </a:p>
            <a:p>
              <a:pPr marL="177750" indent="-177750">
                <a:buClr>
                  <a:schemeClr val="accent4"/>
                </a:buClr>
                <a:buSzPct val="85000"/>
                <a:buFont typeface="Wingdings" pitchFamily="2" charset="2"/>
                <a:buChar char="§"/>
              </a:pPr>
              <a:r>
                <a:rPr lang="en-US" sz="1600" dirty="0">
                  <a:solidFill>
                    <a:schemeClr val="tx1"/>
                  </a:solidFill>
                </a:rPr>
                <a:t>No active CNS metastases</a:t>
              </a:r>
            </a:p>
            <a:p>
              <a:pPr marL="177750" indent="-177750">
                <a:buClr>
                  <a:schemeClr val="accent4"/>
                </a:buClr>
                <a:buSzPct val="85000"/>
                <a:buFont typeface="Wingdings" pitchFamily="2" charset="2"/>
                <a:buChar char="§"/>
              </a:pPr>
              <a:r>
                <a:rPr lang="en-US" sz="1600" dirty="0">
                  <a:solidFill>
                    <a:schemeClr val="tx1"/>
                  </a:solidFill>
                </a:rPr>
                <a:t>No active autoimmune disease </a:t>
              </a:r>
            </a:p>
          </p:txBody>
        </p:sp>
        <p:sp>
          <p:nvSpPr>
            <p:cNvPr id="9" name="Oval 8">
              <a:extLst>
                <a:ext uri="{FF2B5EF4-FFF2-40B4-BE49-F238E27FC236}">
                  <a16:creationId xmlns:a16="http://schemas.microsoft.com/office/drawing/2014/main" id="{8369B5DF-7134-F6ED-A97A-AF72E12EA262}"/>
                </a:ext>
              </a:extLst>
            </p:cNvPr>
            <p:cNvSpPr>
              <a:spLocks noChangeAspect="1"/>
            </p:cNvSpPr>
            <p:nvPr/>
          </p:nvSpPr>
          <p:spPr>
            <a:xfrm>
              <a:off x="5528697" y="2877023"/>
              <a:ext cx="831739" cy="831739"/>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dirty="0"/>
                <a:t>R</a:t>
              </a:r>
            </a:p>
            <a:p>
              <a:pPr algn="ctr"/>
              <a:r>
                <a:rPr lang="en-US" sz="1600" b="1" dirty="0"/>
                <a:t>2:1</a:t>
              </a:r>
            </a:p>
          </p:txBody>
        </p:sp>
        <p:grpSp>
          <p:nvGrpSpPr>
            <p:cNvPr id="10" name="Group 9">
              <a:extLst>
                <a:ext uri="{FF2B5EF4-FFF2-40B4-BE49-F238E27FC236}">
                  <a16:creationId xmlns:a16="http://schemas.microsoft.com/office/drawing/2014/main" id="{FCE8F5C0-FB49-403F-BEBC-17000EB27C78}"/>
                </a:ext>
              </a:extLst>
            </p:cNvPr>
            <p:cNvGrpSpPr/>
            <p:nvPr/>
          </p:nvGrpSpPr>
          <p:grpSpPr>
            <a:xfrm>
              <a:off x="6663855" y="2195707"/>
              <a:ext cx="2210736" cy="2194371"/>
              <a:chOff x="6691863" y="2104713"/>
              <a:chExt cx="2210736" cy="2194371"/>
            </a:xfrm>
          </p:grpSpPr>
          <p:sp>
            <p:nvSpPr>
              <p:cNvPr id="11" name="Rectangle 10">
                <a:extLst>
                  <a:ext uri="{FF2B5EF4-FFF2-40B4-BE49-F238E27FC236}">
                    <a16:creationId xmlns:a16="http://schemas.microsoft.com/office/drawing/2014/main" id="{30EAA806-730D-6BF5-EF8C-3BF8360D0540}"/>
                  </a:ext>
                </a:extLst>
              </p:cNvPr>
              <p:cNvSpPr/>
              <p:nvPr/>
            </p:nvSpPr>
            <p:spPr>
              <a:xfrm>
                <a:off x="6691863" y="2104713"/>
                <a:ext cx="2210736" cy="936000"/>
              </a:xfrm>
              <a:prstGeom prst="rect">
                <a:avLst/>
              </a:prstGeom>
              <a:solidFill>
                <a:srgbClr val="42A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Pembrolizumab</a:t>
                </a:r>
                <a:r>
                  <a:rPr lang="en-US" b="1" baseline="30000" dirty="0" err="1"/>
                  <a:t>b</a:t>
                </a:r>
                <a:r>
                  <a:rPr lang="en-US" b="1" baseline="30000" dirty="0"/>
                  <a:t> </a:t>
                </a:r>
                <a:r>
                  <a:rPr lang="en-US" b="1" dirty="0"/>
                  <a:t>+ </a:t>
                </a:r>
                <a:r>
                  <a:rPr lang="en-US" b="1" dirty="0" err="1"/>
                  <a:t>Chemotherapy</a:t>
                </a:r>
                <a:r>
                  <a:rPr lang="en-US" b="1" baseline="30000" dirty="0" err="1"/>
                  <a:t>c</a:t>
                </a:r>
                <a:br>
                  <a:rPr lang="en-US" b="1" baseline="30000" dirty="0"/>
                </a:br>
                <a:r>
                  <a:rPr lang="en-US" dirty="0"/>
                  <a:t>(n=566)</a:t>
                </a:r>
              </a:p>
            </p:txBody>
          </p:sp>
          <p:sp>
            <p:nvSpPr>
              <p:cNvPr id="12" name="Rectangle 11">
                <a:extLst>
                  <a:ext uri="{FF2B5EF4-FFF2-40B4-BE49-F238E27FC236}">
                    <a16:creationId xmlns:a16="http://schemas.microsoft.com/office/drawing/2014/main" id="{C78FA6C7-30B5-C40E-2B68-FF468369E0B8}"/>
                  </a:ext>
                </a:extLst>
              </p:cNvPr>
              <p:cNvSpPr/>
              <p:nvPr/>
            </p:nvSpPr>
            <p:spPr>
              <a:xfrm>
                <a:off x="6691863" y="3363084"/>
                <a:ext cx="2210736" cy="936000"/>
              </a:xfrm>
              <a:prstGeom prst="rect">
                <a:avLst/>
              </a:prstGeom>
              <a:solidFill>
                <a:srgbClr val="83445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err="1"/>
                  <a:t>Placebo</a:t>
                </a:r>
                <a:r>
                  <a:rPr lang="en-US" b="1" baseline="30000" dirty="0" err="1"/>
                  <a:t>d</a:t>
                </a:r>
                <a:r>
                  <a:rPr lang="en-US" b="1" baseline="30000" dirty="0"/>
                  <a:t> </a:t>
                </a:r>
                <a:r>
                  <a:rPr lang="en-US" b="1" dirty="0"/>
                  <a:t>+ </a:t>
                </a:r>
                <a:r>
                  <a:rPr lang="en-US" b="1" dirty="0" err="1"/>
                  <a:t>Chemotherapy</a:t>
                </a:r>
                <a:r>
                  <a:rPr lang="en-US" b="1" baseline="30000" dirty="0" err="1"/>
                  <a:t>c</a:t>
                </a:r>
                <a:br>
                  <a:rPr lang="en-US" b="1" baseline="30000" dirty="0"/>
                </a:br>
                <a:r>
                  <a:rPr lang="en-US" dirty="0"/>
                  <a:t>(n=281)</a:t>
                </a:r>
              </a:p>
            </p:txBody>
          </p:sp>
        </p:grpSp>
        <p:sp>
          <p:nvSpPr>
            <p:cNvPr id="13" name="Rectangle 12">
              <a:extLst>
                <a:ext uri="{FF2B5EF4-FFF2-40B4-BE49-F238E27FC236}">
                  <a16:creationId xmlns:a16="http://schemas.microsoft.com/office/drawing/2014/main" id="{E5629D1F-4A23-D3A9-A87E-30A795793DF2}"/>
                </a:ext>
              </a:extLst>
            </p:cNvPr>
            <p:cNvSpPr/>
            <p:nvPr/>
          </p:nvSpPr>
          <p:spPr>
            <a:xfrm>
              <a:off x="9178010" y="2824892"/>
              <a:ext cx="2210736" cy="936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US" b="1" dirty="0"/>
                <a:t>Progressive </a:t>
              </a:r>
              <a:r>
                <a:rPr lang="en-US" b="1" dirty="0" err="1"/>
                <a:t>disease</a:t>
              </a:r>
              <a:r>
                <a:rPr lang="en-US" b="1" baseline="30000" dirty="0" err="1"/>
                <a:t>e</a:t>
              </a:r>
              <a:r>
                <a:rPr lang="en-US" b="1" dirty="0"/>
                <a:t>/cessation </a:t>
              </a:r>
            </a:p>
            <a:p>
              <a:pPr algn="ctr"/>
              <a:r>
                <a:rPr lang="en-US" b="1" dirty="0"/>
                <a:t>of study therapy </a:t>
              </a:r>
              <a:endParaRPr lang="en-US" b="1" baseline="30000" dirty="0"/>
            </a:p>
          </p:txBody>
        </p:sp>
        <p:sp>
          <p:nvSpPr>
            <p:cNvPr id="14" name="TextBox 13">
              <a:extLst>
                <a:ext uri="{FF2B5EF4-FFF2-40B4-BE49-F238E27FC236}">
                  <a16:creationId xmlns:a16="http://schemas.microsoft.com/office/drawing/2014/main" id="{42BDBEE4-A9BB-A8E9-405A-82332FE1F491}"/>
                </a:ext>
              </a:extLst>
            </p:cNvPr>
            <p:cNvSpPr txBox="1"/>
            <p:nvPr/>
          </p:nvSpPr>
          <p:spPr>
            <a:xfrm>
              <a:off x="471308" y="5013539"/>
              <a:ext cx="9110516" cy="1061829"/>
            </a:xfrm>
            <a:prstGeom prst="rect">
              <a:avLst/>
            </a:prstGeom>
            <a:noFill/>
          </p:spPr>
          <p:txBody>
            <a:bodyPr wrap="square" rtlCol="0">
              <a:spAutoFit/>
            </a:bodyPr>
            <a:lstStyle/>
            <a:p>
              <a:pPr>
                <a:spcAft>
                  <a:spcPts val="600"/>
                </a:spcAft>
              </a:pPr>
              <a:r>
                <a:rPr lang="en-US" sz="1600" b="1" dirty="0"/>
                <a:t>Stratification factors</a:t>
              </a:r>
              <a:endParaRPr lang="en-US" sz="1600" dirty="0"/>
            </a:p>
            <a:p>
              <a:pPr marL="177750" indent="-177750">
                <a:buClr>
                  <a:schemeClr val="accent4"/>
                </a:buClr>
                <a:buSzPct val="85000"/>
                <a:buFont typeface="Wingdings" pitchFamily="2" charset="2"/>
                <a:buChar char="§"/>
              </a:pPr>
              <a:r>
                <a:rPr lang="en-US" sz="1400" dirty="0"/>
                <a:t>Chemotherapy on study (</a:t>
              </a:r>
              <a:r>
                <a:rPr lang="en-US" sz="1400" dirty="0" err="1"/>
                <a:t>taxane</a:t>
              </a:r>
              <a:r>
                <a:rPr lang="en-US" sz="1400" dirty="0"/>
                <a:t> or gemcitabine-carboplatin)</a:t>
              </a:r>
            </a:p>
            <a:p>
              <a:pPr marL="177750" indent="-177750">
                <a:buClr>
                  <a:schemeClr val="accent4"/>
                </a:buClr>
                <a:buSzPct val="85000"/>
                <a:buFont typeface="Wingdings" pitchFamily="2" charset="2"/>
                <a:buChar char="§"/>
              </a:pPr>
              <a:r>
                <a:rPr lang="en-US" sz="1400" dirty="0"/>
                <a:t>PD-L1 tumor expression (CPS≥1 or CPS&lt;1)</a:t>
              </a:r>
              <a:endParaRPr lang="en-US" sz="1400" baseline="30000" dirty="0"/>
            </a:p>
            <a:p>
              <a:pPr marL="177750" indent="-177750">
                <a:buClr>
                  <a:schemeClr val="accent4"/>
                </a:buClr>
                <a:buSzPct val="85000"/>
                <a:buFont typeface="Wingdings" pitchFamily="2" charset="2"/>
                <a:buChar char="§"/>
              </a:pPr>
              <a:r>
                <a:rPr lang="en-US" sz="1400" dirty="0"/>
                <a:t>Prior treatment with same class chemotherapy in the neoadjuvant or adjuvant setting (yes or no)</a:t>
              </a:r>
            </a:p>
          </p:txBody>
        </p:sp>
        <p:sp>
          <p:nvSpPr>
            <p:cNvPr id="15" name="TextBox 14">
              <a:extLst>
                <a:ext uri="{FF2B5EF4-FFF2-40B4-BE49-F238E27FC236}">
                  <a16:creationId xmlns:a16="http://schemas.microsoft.com/office/drawing/2014/main" id="{050E9CB8-19CA-B366-263E-1BCCB8C01CE1}"/>
                </a:ext>
              </a:extLst>
            </p:cNvPr>
            <p:cNvSpPr txBox="1"/>
            <p:nvPr/>
          </p:nvSpPr>
          <p:spPr>
            <a:xfrm>
              <a:off x="9115380" y="4005355"/>
              <a:ext cx="2607962" cy="1785104"/>
            </a:xfrm>
            <a:prstGeom prst="rect">
              <a:avLst/>
            </a:prstGeom>
            <a:noFill/>
          </p:spPr>
          <p:txBody>
            <a:bodyPr wrap="square" rtlCol="0">
              <a:spAutoFit/>
            </a:bodyPr>
            <a:lstStyle/>
            <a:p>
              <a:pPr>
                <a:spcAft>
                  <a:spcPts val="600"/>
                </a:spcAft>
              </a:pPr>
              <a:r>
                <a:rPr lang="en-US" sz="1600" b="1" dirty="0"/>
                <a:t>Primary Endpoints</a:t>
              </a:r>
            </a:p>
            <a:p>
              <a:pPr marL="177750" indent="-177750">
                <a:spcAft>
                  <a:spcPts val="600"/>
                </a:spcAft>
                <a:buClr>
                  <a:schemeClr val="accent4"/>
                </a:buClr>
                <a:buSzPct val="85000"/>
                <a:buFont typeface="Wingdings" pitchFamily="2" charset="2"/>
                <a:buChar char="§"/>
              </a:pPr>
              <a:r>
                <a:rPr lang="en-US" sz="1400" dirty="0"/>
                <a:t>PFS in PD-L1-positive population (CPS ≥10 and </a:t>
              </a:r>
              <a:br>
                <a:rPr lang="en-US" sz="1400" dirty="0"/>
              </a:br>
              <a:r>
                <a:rPr lang="en-US" sz="1400" dirty="0"/>
                <a:t>CPS ≥1) and ITT population</a:t>
              </a:r>
            </a:p>
            <a:p>
              <a:pPr marL="177750" indent="-177750">
                <a:buClr>
                  <a:schemeClr val="accent4"/>
                </a:buClr>
                <a:buSzPct val="85000"/>
                <a:buFont typeface="Wingdings" pitchFamily="2" charset="2"/>
                <a:buChar char="§"/>
              </a:pPr>
              <a:r>
                <a:rPr lang="en-US" sz="1400" dirty="0"/>
                <a:t>OS in PD-L1-positive population (CPS ≥10 and </a:t>
              </a:r>
              <a:br>
                <a:rPr lang="en-US" sz="1400" dirty="0"/>
              </a:br>
              <a:r>
                <a:rPr lang="en-US" sz="1400" dirty="0"/>
                <a:t>CPS ≥1) and ITT population</a:t>
              </a:r>
            </a:p>
          </p:txBody>
        </p:sp>
        <p:cxnSp>
          <p:nvCxnSpPr>
            <p:cNvPr id="16" name="Straight Connector 15">
              <a:extLst>
                <a:ext uri="{FF2B5EF4-FFF2-40B4-BE49-F238E27FC236}">
                  <a16:creationId xmlns:a16="http://schemas.microsoft.com/office/drawing/2014/main" id="{AC53007A-1D46-0B6C-30B9-8C7259C333F6}"/>
                </a:ext>
              </a:extLst>
            </p:cNvPr>
            <p:cNvCxnSpPr>
              <a:stCxn id="6" idx="3"/>
              <a:endCxn id="9" idx="2"/>
            </p:cNvCxnSpPr>
            <p:nvPr/>
          </p:nvCxnSpPr>
          <p:spPr>
            <a:xfrm>
              <a:off x="5287908" y="3292892"/>
              <a:ext cx="240789"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Elbow Connector 16">
              <a:extLst>
                <a:ext uri="{FF2B5EF4-FFF2-40B4-BE49-F238E27FC236}">
                  <a16:creationId xmlns:a16="http://schemas.microsoft.com/office/drawing/2014/main" id="{3C16BB9D-2796-4D1F-CBF7-A19DD0415783}"/>
                </a:ext>
              </a:extLst>
            </p:cNvPr>
            <p:cNvCxnSpPr>
              <a:stCxn id="9" idx="6"/>
              <a:endCxn id="11" idx="1"/>
            </p:cNvCxnSpPr>
            <p:nvPr/>
          </p:nvCxnSpPr>
          <p:spPr>
            <a:xfrm flipV="1">
              <a:off x="6360436" y="2663707"/>
              <a:ext cx="303419" cy="62918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D022F1D8-C8ED-FA53-51E0-7F1C61F5534B}"/>
                </a:ext>
              </a:extLst>
            </p:cNvPr>
            <p:cNvCxnSpPr>
              <a:stCxn id="9" idx="6"/>
              <a:endCxn id="12" idx="1"/>
            </p:cNvCxnSpPr>
            <p:nvPr/>
          </p:nvCxnSpPr>
          <p:spPr>
            <a:xfrm>
              <a:off x="6360436" y="3292893"/>
              <a:ext cx="303419" cy="62918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A336D019-5EC6-F7D5-9EA7-DA4DC55B9105}"/>
                </a:ext>
              </a:extLst>
            </p:cNvPr>
            <p:cNvCxnSpPr>
              <a:stCxn id="11" idx="3"/>
              <a:endCxn id="13" idx="1"/>
            </p:cNvCxnSpPr>
            <p:nvPr/>
          </p:nvCxnSpPr>
          <p:spPr>
            <a:xfrm>
              <a:off x="8874591" y="2663707"/>
              <a:ext cx="303419" cy="62918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6D157C5C-88B3-F102-5A8F-C33864578FBA}"/>
                </a:ext>
              </a:extLst>
            </p:cNvPr>
            <p:cNvCxnSpPr>
              <a:stCxn id="12" idx="3"/>
              <a:endCxn id="13" idx="1"/>
            </p:cNvCxnSpPr>
            <p:nvPr/>
          </p:nvCxnSpPr>
          <p:spPr>
            <a:xfrm flipV="1">
              <a:off x="8874591" y="3292892"/>
              <a:ext cx="303419" cy="62918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98360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6F2A4-A8BA-3FF7-8CB5-3B342E81FD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CB2FA9-4241-C893-80B2-8EC35462C214}"/>
              </a:ext>
            </a:extLst>
          </p:cNvPr>
          <p:cNvSpPr>
            <a:spLocks noGrp="1"/>
          </p:cNvSpPr>
          <p:nvPr>
            <p:ph type="sldNum" sz="quarter" idx="12"/>
          </p:nvPr>
        </p:nvSpPr>
        <p:spPr/>
        <p:txBody>
          <a:bodyPr/>
          <a:lstStyle/>
          <a:p>
            <a:fld id="{9CF06D28-0BE3-284D-A172-81E312E501C2}" type="slidenum">
              <a:rPr lang="en-US" smtClean="0"/>
              <a:t>9</a:t>
            </a:fld>
            <a:endParaRPr lang="en-US"/>
          </a:p>
        </p:txBody>
      </p:sp>
      <p:sp>
        <p:nvSpPr>
          <p:cNvPr id="7" name="Rectangle 6">
            <a:extLst>
              <a:ext uri="{FF2B5EF4-FFF2-40B4-BE49-F238E27FC236}">
                <a16:creationId xmlns:a16="http://schemas.microsoft.com/office/drawing/2014/main" id="{DD11B55C-E32B-97B0-C5DC-F81C2A315870}"/>
              </a:ext>
            </a:extLst>
          </p:cNvPr>
          <p:cNvSpPr/>
          <p:nvPr/>
        </p:nvSpPr>
        <p:spPr>
          <a:xfrm>
            <a:off x="1765738" y="-25057"/>
            <a:ext cx="190237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8" name="Rectangle 7">
            <a:extLst>
              <a:ext uri="{FF2B5EF4-FFF2-40B4-BE49-F238E27FC236}">
                <a16:creationId xmlns:a16="http://schemas.microsoft.com/office/drawing/2014/main" id="{7AB10E13-2F63-0461-514C-17D8BD81A484}"/>
              </a:ext>
            </a:extLst>
          </p:cNvPr>
          <p:cNvSpPr/>
          <p:nvPr/>
        </p:nvSpPr>
        <p:spPr>
          <a:xfrm>
            <a:off x="3820510" y="-25057"/>
            <a:ext cx="5996152" cy="5150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5" name="Title 2">
            <a:extLst>
              <a:ext uri="{FF2B5EF4-FFF2-40B4-BE49-F238E27FC236}">
                <a16:creationId xmlns:a16="http://schemas.microsoft.com/office/drawing/2014/main" id="{798420C4-497D-7204-1243-B12560234466}"/>
              </a:ext>
            </a:extLst>
          </p:cNvPr>
          <p:cNvSpPr txBox="1">
            <a:spLocks/>
          </p:cNvSpPr>
          <p:nvPr/>
        </p:nvSpPr>
        <p:spPr>
          <a:xfrm>
            <a:off x="213759" y="661579"/>
            <a:ext cx="11978241" cy="75247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dirty="0">
                <a:solidFill>
                  <a:srgbClr val="002060"/>
                </a:solidFill>
              </a:rPr>
              <a:t>KEYNOTE-355: </a:t>
            </a:r>
          </a:p>
          <a:p>
            <a:r>
              <a:rPr lang="en-US" dirty="0">
                <a:solidFill>
                  <a:srgbClr val="002060"/>
                </a:solidFill>
              </a:rPr>
              <a:t>The addition of Pembrolizumab prolongs PFS &amp; OS</a:t>
            </a:r>
          </a:p>
        </p:txBody>
      </p:sp>
      <p:pic>
        <p:nvPicPr>
          <p:cNvPr id="6" name="Picture 2">
            <a:extLst>
              <a:ext uri="{FF2B5EF4-FFF2-40B4-BE49-F238E27FC236}">
                <a16:creationId xmlns:a16="http://schemas.microsoft.com/office/drawing/2014/main" id="{DF193976-E578-5B1B-3BC7-FFE9509CC95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t="12231"/>
          <a:stretch>
            <a:fillRect/>
          </a:stretch>
        </p:blipFill>
        <p:spPr bwMode="auto">
          <a:xfrm>
            <a:off x="213759" y="2728913"/>
            <a:ext cx="6453566" cy="3186112"/>
          </a:xfrm>
          <a:prstGeom prst="rect">
            <a:avLst/>
          </a:prstGeom>
          <a:noFill/>
          <a:ln w="9525">
            <a:solidFill>
              <a:srgbClr val="FFFFFF"/>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00F8E957-DCE1-74A1-265D-91A87344F3DB}"/>
              </a:ext>
            </a:extLst>
          </p:cNvPr>
          <p:cNvSpPr txBox="1"/>
          <p:nvPr/>
        </p:nvSpPr>
        <p:spPr>
          <a:xfrm>
            <a:off x="728112" y="6554771"/>
            <a:ext cx="11844891" cy="276997"/>
          </a:xfrm>
          <a:prstGeom prst="rect">
            <a:avLst/>
          </a:prstGeom>
          <a:noFill/>
        </p:spPr>
        <p:txBody>
          <a:bodyPr wrap="square" lIns="91411" tIns="45719" rIns="91411" bIns="45719" rtlCol="0">
            <a:spAutoFit/>
          </a:bodyPr>
          <a:lstStyle/>
          <a:p>
            <a:pPr defTabSz="607731"/>
            <a:r>
              <a:rPr lang="en-US" sz="1200" dirty="0">
                <a:solidFill>
                  <a:prstClr val="black"/>
                </a:solidFill>
                <a:latin typeface="Calibri" panose="020F0502020204030204" pitchFamily="34" charset="0"/>
                <a:cs typeface="Calibri" panose="020F0502020204030204" pitchFamily="34" charset="0"/>
              </a:rPr>
              <a:t>Cortes J, et al. ASCO 2020. Abstract 1000;  Cortes J, et al. </a:t>
            </a:r>
            <a:r>
              <a:rPr lang="en-US" sz="1200" i="1" dirty="0">
                <a:solidFill>
                  <a:prstClr val="black"/>
                </a:solidFill>
                <a:latin typeface="Calibri" panose="020F0502020204030204" pitchFamily="34" charset="0"/>
                <a:cs typeface="Calibri" panose="020F0502020204030204" pitchFamily="34" charset="0"/>
              </a:rPr>
              <a:t>Lancet</a:t>
            </a:r>
            <a:r>
              <a:rPr lang="en-US" sz="1200" dirty="0">
                <a:solidFill>
                  <a:prstClr val="black"/>
                </a:solidFill>
                <a:latin typeface="Calibri" panose="020F0502020204030204" pitchFamily="34" charset="0"/>
                <a:cs typeface="Calibri" panose="020F0502020204030204" pitchFamily="34" charset="0"/>
              </a:rPr>
              <a:t>. 2020;396:1817-1828; Rugo HS, et al. ESMO 2021. Abstract LBA16; Cortes J et al. </a:t>
            </a:r>
            <a:r>
              <a:rPr lang="en-US" sz="1200" i="1" dirty="0">
                <a:solidFill>
                  <a:prstClr val="black"/>
                </a:solidFill>
                <a:latin typeface="Calibri" panose="020F0502020204030204" pitchFamily="34" charset="0"/>
                <a:cs typeface="Calibri" panose="020F0502020204030204" pitchFamily="34" charset="0"/>
              </a:rPr>
              <a:t>N Engl J Med</a:t>
            </a:r>
            <a:r>
              <a:rPr lang="en-US" sz="1200" dirty="0">
                <a:solidFill>
                  <a:prstClr val="black"/>
                </a:solidFill>
                <a:latin typeface="Calibri" panose="020F0502020204030204" pitchFamily="34" charset="0"/>
                <a:cs typeface="Calibri" panose="020F0502020204030204" pitchFamily="34" charset="0"/>
              </a:rPr>
              <a:t>. 2022;387(3):217-226. </a:t>
            </a:r>
            <a:endParaRPr lang="pt-BR" sz="1200" dirty="0">
              <a:solidFill>
                <a:prstClr val="black"/>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4C2F1A4-FE9E-3C93-E3E8-7FADFD7CC74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305" t="27318" b="6156"/>
          <a:stretch>
            <a:fillRect/>
          </a:stretch>
        </p:blipFill>
        <p:spPr>
          <a:xfrm>
            <a:off x="6270731" y="2900361"/>
            <a:ext cx="6145979" cy="2962216"/>
          </a:xfrm>
          <a:prstGeom prst="rect">
            <a:avLst/>
          </a:prstGeom>
        </p:spPr>
      </p:pic>
      <p:sp>
        <p:nvSpPr>
          <p:cNvPr id="11" name="TextBox 10">
            <a:extLst>
              <a:ext uri="{FF2B5EF4-FFF2-40B4-BE49-F238E27FC236}">
                <a16:creationId xmlns:a16="http://schemas.microsoft.com/office/drawing/2014/main" id="{41BADE84-CB9D-5362-8DB4-07A803B85199}"/>
              </a:ext>
            </a:extLst>
          </p:cNvPr>
          <p:cNvSpPr txBox="1"/>
          <p:nvPr/>
        </p:nvSpPr>
        <p:spPr>
          <a:xfrm>
            <a:off x="7286624" y="2200277"/>
            <a:ext cx="4343400" cy="400110"/>
          </a:xfrm>
          <a:prstGeom prst="rect">
            <a:avLst/>
          </a:prstGeom>
          <a:noFill/>
        </p:spPr>
        <p:txBody>
          <a:bodyPr wrap="square" rtlCol="0">
            <a:spAutoFit/>
          </a:bodyPr>
          <a:lstStyle/>
          <a:p>
            <a:r>
              <a:rPr lang="en-US" sz="2000" b="1" dirty="0">
                <a:solidFill>
                  <a:schemeClr val="accent1">
                    <a:lumMod val="75000"/>
                  </a:schemeClr>
                </a:solidFill>
                <a:latin typeface="Arial" panose="020B0604020202020204" pitchFamily="34" charset="0"/>
                <a:cs typeface="Arial" panose="020B0604020202020204" pitchFamily="34" charset="0"/>
              </a:rPr>
              <a:t>Overall Survival: PD-L1 CPS </a:t>
            </a:r>
            <a:r>
              <a:rPr lang="en-US" sz="2000" b="1" dirty="0">
                <a:solidFill>
                  <a:schemeClr val="accent5">
                    <a:lumMod val="50000"/>
                  </a:schemeClr>
                </a:solidFill>
                <a:latin typeface="Arial" panose="020B0604020202020204" pitchFamily="34" charset="0"/>
                <a:cs typeface="Arial" panose="020B0604020202020204" pitchFamily="34" charset="0"/>
              </a:rPr>
              <a:t>≥</a:t>
            </a:r>
            <a:r>
              <a:rPr lang="en-US" sz="2000" b="1" dirty="0">
                <a:solidFill>
                  <a:schemeClr val="accent1">
                    <a:lumMod val="75000"/>
                  </a:schemeClr>
                </a:solidFill>
                <a:latin typeface="Arial" panose="020B0604020202020204" pitchFamily="34" charset="0"/>
                <a:cs typeface="Arial" panose="020B0604020202020204" pitchFamily="34" charset="0"/>
              </a:rPr>
              <a:t>10 </a:t>
            </a:r>
          </a:p>
        </p:txBody>
      </p:sp>
      <p:sp>
        <p:nvSpPr>
          <p:cNvPr id="12" name="TextBox 11">
            <a:extLst>
              <a:ext uri="{FF2B5EF4-FFF2-40B4-BE49-F238E27FC236}">
                <a16:creationId xmlns:a16="http://schemas.microsoft.com/office/drawing/2014/main" id="{247AA05B-66E1-69B8-444A-19C1F25F7601}"/>
              </a:ext>
            </a:extLst>
          </p:cNvPr>
          <p:cNvSpPr txBox="1"/>
          <p:nvPr/>
        </p:nvSpPr>
        <p:spPr>
          <a:xfrm>
            <a:off x="838200" y="2224087"/>
            <a:ext cx="5554246" cy="400110"/>
          </a:xfrm>
          <a:prstGeom prst="rect">
            <a:avLst/>
          </a:prstGeom>
          <a:noFill/>
        </p:spPr>
        <p:txBody>
          <a:bodyPr wrap="square" rtlCol="0">
            <a:spAutoFit/>
          </a:bodyPr>
          <a:lstStyle/>
          <a:p>
            <a:r>
              <a:rPr lang="en-US" sz="2000" b="1" dirty="0">
                <a:solidFill>
                  <a:schemeClr val="accent5">
                    <a:lumMod val="50000"/>
                  </a:schemeClr>
                </a:solidFill>
                <a:latin typeface="Arial" panose="020B0604020202020204" pitchFamily="34" charset="0"/>
                <a:cs typeface="Arial" panose="020B0604020202020204" pitchFamily="34" charset="0"/>
              </a:rPr>
              <a:t>Progression-Free Survival: PD-L1 CPS ≥10 </a:t>
            </a:r>
          </a:p>
        </p:txBody>
      </p:sp>
    </p:spTree>
    <p:extLst>
      <p:ext uri="{BB962C8B-B14F-4D97-AF65-F5344CB8AC3E}">
        <p14:creationId xmlns:p14="http://schemas.microsoft.com/office/powerpoint/2010/main" val="2760500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boSlideLibraryMaster0708" id="{DD3C033B-F9DA-4449-A10A-41414DC3F02E}" vid="{6F88A1AF-7BB8-9444-B68F-5E58469389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14896</TotalTime>
  <Words>7079</Words>
  <Application>Microsoft Macintosh PowerPoint</Application>
  <PresentationFormat>Widescreen</PresentationFormat>
  <Paragraphs>1269</Paragraphs>
  <Slides>77</Slides>
  <Notes>62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77</vt:i4>
      </vt:variant>
    </vt:vector>
  </HeadingPairs>
  <TitlesOfParts>
    <vt:vector size="92" baseType="lpstr">
      <vt:lpstr>Microsoft YaHei</vt:lpstr>
      <vt:lpstr>MS PGothic</vt:lpstr>
      <vt:lpstr>MS PGothic</vt:lpstr>
      <vt:lpstr>Arial</vt:lpstr>
      <vt:lpstr>Arial Narrow</vt:lpstr>
      <vt:lpstr>ArialNarrow-BoldItalic</vt:lpstr>
      <vt:lpstr>Calibri</vt:lpstr>
      <vt:lpstr>Corbel</vt:lpstr>
      <vt:lpstr>Franklin Gothic Book</vt:lpstr>
      <vt:lpstr>Helvetica</vt:lpstr>
      <vt:lpstr>Lucida Grande</vt:lpstr>
      <vt:lpstr>Symbol</vt:lpstr>
      <vt:lpstr>Times New Roman</vt:lpstr>
      <vt:lpstr>Wingdings</vt:lpstr>
      <vt:lpstr>Office Theme</vt:lpstr>
      <vt:lpstr>PowerPoint Presentation</vt:lpstr>
      <vt:lpstr>Disclosures</vt:lpstr>
      <vt:lpstr>Outline</vt:lpstr>
      <vt:lpstr>PowerPoint Presentation</vt:lpstr>
      <vt:lpstr>25-30% of Patients With mTNBC Do NOT Survive  Past 6 Months (RWD)</vt:lpstr>
      <vt:lpstr>Key Oncogenic Signaling Pathways Associated with TNBC</vt:lpstr>
      <vt:lpstr>Outline</vt:lpstr>
      <vt:lpstr>KEYNOTE-355: Study Design </vt:lpstr>
      <vt:lpstr>PowerPoint Presentation</vt:lpstr>
      <vt:lpstr>PowerPoint Presentation</vt:lpstr>
      <vt:lpstr>PARP Inhibitors in Germline BRCA-associated MBC</vt:lpstr>
      <vt:lpstr>PowerPoint Presentation</vt:lpstr>
      <vt:lpstr>PARP Inhibitors in Germline BRCA-associated MBC: Improvement in QoL Compared to Chemotherapy</vt:lpstr>
      <vt:lpstr>PowerPoint Presentation</vt:lpstr>
      <vt:lpstr>PowerPoint Presentation</vt:lpstr>
      <vt:lpstr>PowerPoint Presentation</vt:lpstr>
      <vt:lpstr>ASCENT: SG Prolongs mPFS </vt:lpstr>
      <vt:lpstr>ASCENT: SG Significantly Improves OS</vt:lpstr>
      <vt:lpstr>ASCENT: Safety Profile</vt:lpstr>
      <vt:lpstr>PowerPoint Presentation</vt:lpstr>
      <vt:lpstr>PowerPoint Presentation</vt:lpstr>
      <vt:lpstr>PowerPoint Presentation</vt:lpstr>
      <vt:lpstr>Slide 16</vt:lpstr>
      <vt:lpstr>DB04: Adverse Events of Special Interest</vt:lpstr>
      <vt:lpstr>Side Effect Profiles Differ Across ADCs</vt:lpstr>
      <vt:lpstr>Side Effect Profiles Differ Across ADCs</vt:lpstr>
      <vt:lpstr>Side Effect Profiles Differ Across ADCs</vt:lpstr>
      <vt:lpstr>Biomarkers for Treatment of Advanced TNBC</vt:lpstr>
      <vt:lpstr>PowerPoint Presentation</vt:lpstr>
      <vt:lpstr>Outline</vt:lpstr>
      <vt:lpstr>Outline</vt:lpstr>
      <vt:lpstr>PowerPoint Presentation</vt:lpstr>
      <vt:lpstr>PowerPoint Presentation</vt:lpstr>
      <vt:lpstr>PowerPoint Presentation</vt:lpstr>
      <vt:lpstr>PowerPoint Presentation</vt:lpstr>
      <vt:lpstr>PowerPoint Presentation</vt:lpstr>
      <vt:lpstr>BEGONIA Study: Study design  </vt:lpstr>
      <vt:lpstr>BEGONIA Arm 7 and 8: Dato-DXd + Durvalumab</vt:lpstr>
      <vt:lpstr>PowerPoint Presentation</vt:lpstr>
      <vt:lpstr>Outline</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OptiTROP-Breast01: Study design and results</vt:lpstr>
      <vt:lpstr>EV-202: Enfortumab vedotin</vt:lpstr>
      <vt:lpstr>EV-202: Enfortumab vedotin in TNBC </vt:lpstr>
      <vt:lpstr>EV-202: Treatment-Related Adverse Events</vt:lpstr>
      <vt:lpstr>Outline</vt:lpstr>
      <vt:lpstr>PARP1 Selective Inhibitors</vt:lpstr>
      <vt:lpstr>PETRA: a FIH Phase 1/2a Study of Saruparib </vt:lpstr>
      <vt:lpstr>Tumor Responses observed in both HR+ and TNBC</vt:lpstr>
      <vt:lpstr>Safety of saruparib compared to PARP inhibitors</vt:lpstr>
      <vt:lpstr>High synergistic potential with topo1i and PARPi </vt:lpstr>
      <vt:lpstr>Outline</vt:lpstr>
      <vt:lpstr>Bispecific Antibodies</vt:lpstr>
      <vt:lpstr>PowerPoint Presentation</vt:lpstr>
      <vt:lpstr>BNT327: Bispecific Anti-VEGF and Anti-PD-L1</vt:lpstr>
      <vt:lpstr>BNT327: Safety Summary</vt:lpstr>
      <vt:lpstr>Outline</vt:lpstr>
      <vt:lpstr>Retrospective Study of Sequential ADC Use in Patients With HR- HER2-Low MBC: Efficacy</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Donofry</dc:creator>
  <cp:lastModifiedBy>Lynce, Filipa,MD</cp:lastModifiedBy>
  <cp:revision>44</cp:revision>
  <dcterms:created xsi:type="dcterms:W3CDTF">2021-12-21T14:35:54Z</dcterms:created>
  <dcterms:modified xsi:type="dcterms:W3CDTF">2025-11-08T03:59:16Z</dcterms:modified>
</cp:coreProperties>
</file>