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45"/>
  </p:notesMasterIdLst>
  <p:sldIdLst>
    <p:sldId id="256" r:id="rId6"/>
    <p:sldId id="432" r:id="rId7"/>
    <p:sldId id="257" r:id="rId8"/>
    <p:sldId id="12946" r:id="rId9"/>
    <p:sldId id="261" r:id="rId10"/>
    <p:sldId id="258" r:id="rId11"/>
    <p:sldId id="335" r:id="rId12"/>
    <p:sldId id="336" r:id="rId13"/>
    <p:sldId id="274" r:id="rId14"/>
    <p:sldId id="337" r:id="rId15"/>
    <p:sldId id="343" r:id="rId16"/>
    <p:sldId id="338" r:id="rId17"/>
    <p:sldId id="351" r:id="rId18"/>
    <p:sldId id="348" r:id="rId19"/>
    <p:sldId id="2135715348" r:id="rId20"/>
    <p:sldId id="260" r:id="rId21"/>
    <p:sldId id="302" r:id="rId22"/>
    <p:sldId id="2135715343" r:id="rId23"/>
    <p:sldId id="2135715344" r:id="rId24"/>
    <p:sldId id="1125" r:id="rId25"/>
    <p:sldId id="2135715345" r:id="rId26"/>
    <p:sldId id="12965" r:id="rId27"/>
    <p:sldId id="12966" r:id="rId28"/>
    <p:sldId id="12967" r:id="rId29"/>
    <p:sldId id="2135715341" r:id="rId30"/>
    <p:sldId id="358" r:id="rId31"/>
    <p:sldId id="2135715342" r:id="rId32"/>
    <p:sldId id="370" r:id="rId33"/>
    <p:sldId id="369" r:id="rId34"/>
    <p:sldId id="2135715350" r:id="rId35"/>
    <p:sldId id="589" r:id="rId36"/>
    <p:sldId id="273" r:id="rId37"/>
    <p:sldId id="2135715346" r:id="rId38"/>
    <p:sldId id="279" r:id="rId39"/>
    <p:sldId id="2135715347" r:id="rId40"/>
    <p:sldId id="263" r:id="rId41"/>
    <p:sldId id="591" r:id="rId42"/>
    <p:sldId id="12960" r:id="rId43"/>
    <p:sldId id="346"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56" autoAdjust="0"/>
    <p:restoredTop sz="94971" autoAdjust="0"/>
  </p:normalViewPr>
  <p:slideViewPr>
    <p:cSldViewPr>
      <p:cViewPr>
        <p:scale>
          <a:sx n="52" d="100"/>
          <a:sy n="52" d="100"/>
        </p:scale>
        <p:origin x="790" y="25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E03FDB-5CB3-4641-A3B8-FCAC91E5351A}" type="doc">
      <dgm:prSet loTypeId="urn:microsoft.com/office/officeart/2005/8/layout/list1" loCatId="list" qsTypeId="urn:microsoft.com/office/officeart/2005/8/quickstyle/simple1" qsCatId="simple" csTypeId="urn:microsoft.com/office/officeart/2005/8/colors/accent5_2" csCatId="accent5"/>
      <dgm:spPr/>
      <dgm:t>
        <a:bodyPr/>
        <a:lstStyle/>
        <a:p>
          <a:endParaRPr lang="en-US"/>
        </a:p>
      </dgm:t>
    </dgm:pt>
    <dgm:pt modelId="{D3F6C7D7-1331-4955-AC09-5678496D6CFA}">
      <dgm:prSet/>
      <dgm:spPr/>
      <dgm:t>
        <a:bodyPr/>
        <a:lstStyle/>
        <a:p>
          <a:r>
            <a:rPr lang="en-US"/>
            <a:t>Diagnostic </a:t>
          </a:r>
        </a:p>
      </dgm:t>
    </dgm:pt>
    <dgm:pt modelId="{512DF59D-3A31-468B-9D38-B8904E6EB1AC}" type="parTrans" cxnId="{C213B69D-FC63-4C41-99E4-AD1C1D34D449}">
      <dgm:prSet/>
      <dgm:spPr/>
      <dgm:t>
        <a:bodyPr/>
        <a:lstStyle/>
        <a:p>
          <a:endParaRPr lang="en-US"/>
        </a:p>
      </dgm:t>
    </dgm:pt>
    <dgm:pt modelId="{1834474C-FDB4-4596-9747-16F5966A06CA}" type="sibTrans" cxnId="{C213B69D-FC63-4C41-99E4-AD1C1D34D449}">
      <dgm:prSet/>
      <dgm:spPr/>
      <dgm:t>
        <a:bodyPr/>
        <a:lstStyle/>
        <a:p>
          <a:endParaRPr lang="en-US"/>
        </a:p>
      </dgm:t>
    </dgm:pt>
    <dgm:pt modelId="{4EDB1028-D0DA-48A0-9813-561199007C9A}">
      <dgm:prSet/>
      <dgm:spPr/>
      <dgm:t>
        <a:bodyPr/>
        <a:lstStyle/>
        <a:p>
          <a:r>
            <a:rPr lang="en-US"/>
            <a:t>All surgical pathology diagnoses. </a:t>
          </a:r>
        </a:p>
      </dgm:t>
    </dgm:pt>
    <dgm:pt modelId="{2701691E-B386-4780-B1E5-1A81BF17E516}" type="parTrans" cxnId="{9A735231-3C34-4B1D-8591-4D158C69920B}">
      <dgm:prSet/>
      <dgm:spPr/>
      <dgm:t>
        <a:bodyPr/>
        <a:lstStyle/>
        <a:p>
          <a:endParaRPr lang="en-US"/>
        </a:p>
      </dgm:t>
    </dgm:pt>
    <dgm:pt modelId="{D5C04173-3310-44EC-8F1B-EC6CBC0F8B55}" type="sibTrans" cxnId="{9A735231-3C34-4B1D-8591-4D158C69920B}">
      <dgm:prSet/>
      <dgm:spPr/>
      <dgm:t>
        <a:bodyPr/>
        <a:lstStyle/>
        <a:p>
          <a:endParaRPr lang="en-US"/>
        </a:p>
      </dgm:t>
    </dgm:pt>
    <dgm:pt modelId="{1E752824-4BF8-4E4C-986C-E9FAD06CE459}">
      <dgm:prSet/>
      <dgm:spPr/>
      <dgm:t>
        <a:bodyPr/>
        <a:lstStyle/>
        <a:p>
          <a:r>
            <a:rPr lang="en-US"/>
            <a:t>Classification of tumors</a:t>
          </a:r>
        </a:p>
      </dgm:t>
    </dgm:pt>
    <dgm:pt modelId="{9BB44BC9-DD97-47BD-9E69-84E8ABE5C6D0}" type="parTrans" cxnId="{53F9176B-1ED0-4E67-99BD-BFF2DF7776B0}">
      <dgm:prSet/>
      <dgm:spPr/>
      <dgm:t>
        <a:bodyPr/>
        <a:lstStyle/>
        <a:p>
          <a:endParaRPr lang="en-US"/>
        </a:p>
      </dgm:t>
    </dgm:pt>
    <dgm:pt modelId="{941E5554-9D27-4022-8A32-F69EEC6EC6B0}" type="sibTrans" cxnId="{53F9176B-1ED0-4E67-99BD-BFF2DF7776B0}">
      <dgm:prSet/>
      <dgm:spPr/>
      <dgm:t>
        <a:bodyPr/>
        <a:lstStyle/>
        <a:p>
          <a:endParaRPr lang="en-US"/>
        </a:p>
      </dgm:t>
    </dgm:pt>
    <dgm:pt modelId="{EF92312E-CA9E-469C-8243-E611BE4BCA1F}">
      <dgm:prSet/>
      <dgm:spPr/>
      <dgm:t>
        <a:bodyPr/>
        <a:lstStyle/>
        <a:p>
          <a:r>
            <a:rPr lang="en-US"/>
            <a:t>Both may be assisted by other techniques (IHC, EM etc)</a:t>
          </a:r>
        </a:p>
      </dgm:t>
    </dgm:pt>
    <dgm:pt modelId="{78BADB83-071F-467F-B3D5-97CFF793D239}" type="parTrans" cxnId="{DB07DF8E-1224-462A-B416-2F3A0EED15EA}">
      <dgm:prSet/>
      <dgm:spPr/>
      <dgm:t>
        <a:bodyPr/>
        <a:lstStyle/>
        <a:p>
          <a:endParaRPr lang="en-US"/>
        </a:p>
      </dgm:t>
    </dgm:pt>
    <dgm:pt modelId="{D3BF7317-BEC8-4BD0-B082-0241720A5DA8}" type="sibTrans" cxnId="{DB07DF8E-1224-462A-B416-2F3A0EED15EA}">
      <dgm:prSet/>
      <dgm:spPr/>
      <dgm:t>
        <a:bodyPr/>
        <a:lstStyle/>
        <a:p>
          <a:endParaRPr lang="en-US"/>
        </a:p>
      </dgm:t>
    </dgm:pt>
    <dgm:pt modelId="{F72C8210-DD50-410E-884A-8C8E6638DA5D}">
      <dgm:prSet/>
      <dgm:spPr/>
      <dgm:t>
        <a:bodyPr/>
        <a:lstStyle/>
        <a:p>
          <a:r>
            <a:rPr lang="en-US"/>
            <a:t>Prognostic </a:t>
          </a:r>
        </a:p>
      </dgm:t>
    </dgm:pt>
    <dgm:pt modelId="{050B304C-713F-4700-B9BE-2A57EA4BE220}" type="parTrans" cxnId="{7EFD1E45-541A-4964-967D-0F61C953E425}">
      <dgm:prSet/>
      <dgm:spPr/>
      <dgm:t>
        <a:bodyPr/>
        <a:lstStyle/>
        <a:p>
          <a:endParaRPr lang="en-US"/>
        </a:p>
      </dgm:t>
    </dgm:pt>
    <dgm:pt modelId="{C36F1CFF-9A2C-455C-A629-BC234C26F8BB}" type="sibTrans" cxnId="{7EFD1E45-541A-4964-967D-0F61C953E425}">
      <dgm:prSet/>
      <dgm:spPr/>
      <dgm:t>
        <a:bodyPr/>
        <a:lstStyle/>
        <a:p>
          <a:endParaRPr lang="en-US"/>
        </a:p>
      </dgm:t>
    </dgm:pt>
    <dgm:pt modelId="{B59DCA5E-5F69-49C7-B22E-49160CF70E4E}">
      <dgm:prSet/>
      <dgm:spPr/>
      <dgm:t>
        <a:bodyPr/>
        <a:lstStyle/>
        <a:p>
          <a:r>
            <a:rPr lang="en-US"/>
            <a:t>Tumor type and degree of differentiation</a:t>
          </a:r>
        </a:p>
      </dgm:t>
    </dgm:pt>
    <dgm:pt modelId="{95F10573-1F17-4094-8DBC-59942628765D}" type="parTrans" cxnId="{2A694C43-C971-4CA9-B9B9-A586A0D71057}">
      <dgm:prSet/>
      <dgm:spPr/>
      <dgm:t>
        <a:bodyPr/>
        <a:lstStyle/>
        <a:p>
          <a:endParaRPr lang="en-US"/>
        </a:p>
      </dgm:t>
    </dgm:pt>
    <dgm:pt modelId="{264C9E75-9B73-4387-9499-746D587DF5AD}" type="sibTrans" cxnId="{2A694C43-C971-4CA9-B9B9-A586A0D71057}">
      <dgm:prSet/>
      <dgm:spPr/>
      <dgm:t>
        <a:bodyPr/>
        <a:lstStyle/>
        <a:p>
          <a:endParaRPr lang="en-US"/>
        </a:p>
      </dgm:t>
    </dgm:pt>
    <dgm:pt modelId="{6F42A04A-F0FE-4C63-831C-5A039BCEFF30}">
      <dgm:prSet/>
      <dgm:spPr/>
      <dgm:t>
        <a:bodyPr/>
        <a:lstStyle/>
        <a:p>
          <a:r>
            <a:rPr lang="en-US"/>
            <a:t>Margin status</a:t>
          </a:r>
        </a:p>
      </dgm:t>
    </dgm:pt>
    <dgm:pt modelId="{A4A39565-6237-4D93-8C5B-9097FBDB7421}" type="parTrans" cxnId="{6ECF6D32-1FBA-4985-94E2-3FCAF2B21A56}">
      <dgm:prSet/>
      <dgm:spPr/>
      <dgm:t>
        <a:bodyPr/>
        <a:lstStyle/>
        <a:p>
          <a:endParaRPr lang="en-US"/>
        </a:p>
      </dgm:t>
    </dgm:pt>
    <dgm:pt modelId="{BAEDD68C-DA5E-440C-B1E4-615E31DC886A}" type="sibTrans" cxnId="{6ECF6D32-1FBA-4985-94E2-3FCAF2B21A56}">
      <dgm:prSet/>
      <dgm:spPr/>
      <dgm:t>
        <a:bodyPr/>
        <a:lstStyle/>
        <a:p>
          <a:endParaRPr lang="en-US"/>
        </a:p>
      </dgm:t>
    </dgm:pt>
    <dgm:pt modelId="{909B41DC-32EA-4858-A5F1-8D0157120D0A}">
      <dgm:prSet/>
      <dgm:spPr/>
      <dgm:t>
        <a:bodyPr/>
        <a:lstStyle/>
        <a:p>
          <a:r>
            <a:rPr lang="en-US"/>
            <a:t>TNM classification</a:t>
          </a:r>
        </a:p>
      </dgm:t>
    </dgm:pt>
    <dgm:pt modelId="{D6705121-AAFD-4F81-B353-50D265675AB2}" type="parTrans" cxnId="{850EB47F-8C5C-4E7C-9A2F-A5864B1FA067}">
      <dgm:prSet/>
      <dgm:spPr/>
      <dgm:t>
        <a:bodyPr/>
        <a:lstStyle/>
        <a:p>
          <a:endParaRPr lang="en-US"/>
        </a:p>
      </dgm:t>
    </dgm:pt>
    <dgm:pt modelId="{7E577BD6-3314-4D8F-96AA-576E278E589C}" type="sibTrans" cxnId="{850EB47F-8C5C-4E7C-9A2F-A5864B1FA067}">
      <dgm:prSet/>
      <dgm:spPr/>
      <dgm:t>
        <a:bodyPr/>
        <a:lstStyle/>
        <a:p>
          <a:endParaRPr lang="en-US"/>
        </a:p>
      </dgm:t>
    </dgm:pt>
    <dgm:pt modelId="{268F1A68-5A9F-46CE-90E3-2099B3FA422E}">
      <dgm:prSet/>
      <dgm:spPr/>
      <dgm:t>
        <a:bodyPr/>
        <a:lstStyle/>
        <a:p>
          <a:r>
            <a:rPr lang="en-US"/>
            <a:t>Predictive</a:t>
          </a:r>
        </a:p>
      </dgm:t>
    </dgm:pt>
    <dgm:pt modelId="{E77E39E1-E161-4C36-BA3D-31FB195CC5AC}" type="parTrans" cxnId="{DCF4E041-1892-4A6A-9EFA-10208A09BCCB}">
      <dgm:prSet/>
      <dgm:spPr/>
      <dgm:t>
        <a:bodyPr/>
        <a:lstStyle/>
        <a:p>
          <a:endParaRPr lang="en-US"/>
        </a:p>
      </dgm:t>
    </dgm:pt>
    <dgm:pt modelId="{1672AC01-65E4-4A3D-945A-A2F4698A3163}" type="sibTrans" cxnId="{DCF4E041-1892-4A6A-9EFA-10208A09BCCB}">
      <dgm:prSet/>
      <dgm:spPr/>
      <dgm:t>
        <a:bodyPr/>
        <a:lstStyle/>
        <a:p>
          <a:endParaRPr lang="en-US"/>
        </a:p>
      </dgm:t>
    </dgm:pt>
    <dgm:pt modelId="{FD1F8A9B-7B31-4FFD-814A-81C9AEFE46E7}">
      <dgm:prSet/>
      <dgm:spPr/>
      <dgm:t>
        <a:bodyPr/>
        <a:lstStyle/>
        <a:p>
          <a:r>
            <a:rPr lang="en-US"/>
            <a:t>Type of therapy </a:t>
          </a:r>
        </a:p>
      </dgm:t>
    </dgm:pt>
    <dgm:pt modelId="{CAF007E2-0A49-459B-88E2-49459F3FD342}" type="parTrans" cxnId="{43354C53-BB1B-4C17-8348-C4D27130F3D2}">
      <dgm:prSet/>
      <dgm:spPr/>
      <dgm:t>
        <a:bodyPr/>
        <a:lstStyle/>
        <a:p>
          <a:endParaRPr lang="en-US"/>
        </a:p>
      </dgm:t>
    </dgm:pt>
    <dgm:pt modelId="{37C00197-B221-4525-BF58-9AFF963F1221}" type="sibTrans" cxnId="{43354C53-BB1B-4C17-8348-C4D27130F3D2}">
      <dgm:prSet/>
      <dgm:spPr/>
      <dgm:t>
        <a:bodyPr/>
        <a:lstStyle/>
        <a:p>
          <a:endParaRPr lang="en-US"/>
        </a:p>
      </dgm:t>
    </dgm:pt>
    <dgm:pt modelId="{FA72E035-64B8-420A-9FE4-A0E18C1DB99D}">
      <dgm:prSet/>
      <dgm:spPr/>
      <dgm:t>
        <a:bodyPr/>
        <a:lstStyle/>
        <a:p>
          <a:r>
            <a:rPr lang="en-US"/>
            <a:t>Tubular carcinoma of breast does not need chemotherapy</a:t>
          </a:r>
        </a:p>
      </dgm:t>
    </dgm:pt>
    <dgm:pt modelId="{A1B1684D-EDB8-48D1-8A4E-13E357B0E72B}" type="parTrans" cxnId="{0EB093D5-BABA-4876-BF38-8114A9176A70}">
      <dgm:prSet/>
      <dgm:spPr/>
      <dgm:t>
        <a:bodyPr/>
        <a:lstStyle/>
        <a:p>
          <a:endParaRPr lang="en-US"/>
        </a:p>
      </dgm:t>
    </dgm:pt>
    <dgm:pt modelId="{1D5BDDD4-D63D-4570-A38B-4C0C7D4B4A5F}" type="sibTrans" cxnId="{0EB093D5-BABA-4876-BF38-8114A9176A70}">
      <dgm:prSet/>
      <dgm:spPr/>
      <dgm:t>
        <a:bodyPr/>
        <a:lstStyle/>
        <a:p>
          <a:endParaRPr lang="en-US"/>
        </a:p>
      </dgm:t>
    </dgm:pt>
    <dgm:pt modelId="{E56153D4-E607-4923-BDCA-14F2D62E4D1F}">
      <dgm:prSet/>
      <dgm:spPr/>
      <dgm:t>
        <a:bodyPr/>
        <a:lstStyle/>
        <a:p>
          <a:r>
            <a:rPr lang="en-US"/>
            <a:t>Degree of response to therapy/ residual disease</a:t>
          </a:r>
        </a:p>
      </dgm:t>
    </dgm:pt>
    <dgm:pt modelId="{383AAF39-857F-421F-A787-B5D0F4EDFE64}" type="parTrans" cxnId="{49264925-6FE4-4F18-AC18-F0AB5822EF78}">
      <dgm:prSet/>
      <dgm:spPr/>
      <dgm:t>
        <a:bodyPr/>
        <a:lstStyle/>
        <a:p>
          <a:endParaRPr lang="en-US"/>
        </a:p>
      </dgm:t>
    </dgm:pt>
    <dgm:pt modelId="{5535B3B9-DE20-4D31-9C61-B24918CC3A47}" type="sibTrans" cxnId="{49264925-6FE4-4F18-AC18-F0AB5822EF78}">
      <dgm:prSet/>
      <dgm:spPr/>
      <dgm:t>
        <a:bodyPr/>
        <a:lstStyle/>
        <a:p>
          <a:endParaRPr lang="en-US"/>
        </a:p>
      </dgm:t>
    </dgm:pt>
    <dgm:pt modelId="{7EB1983D-7DFF-4286-80B7-7FF4F4AB6053}" type="pres">
      <dgm:prSet presAssocID="{7AE03FDB-5CB3-4641-A3B8-FCAC91E5351A}" presName="linear" presStyleCnt="0">
        <dgm:presLayoutVars>
          <dgm:dir/>
          <dgm:animLvl val="lvl"/>
          <dgm:resizeHandles val="exact"/>
        </dgm:presLayoutVars>
      </dgm:prSet>
      <dgm:spPr/>
    </dgm:pt>
    <dgm:pt modelId="{043B28CB-C2C2-4302-9977-62C8B05D2CEA}" type="pres">
      <dgm:prSet presAssocID="{D3F6C7D7-1331-4955-AC09-5678496D6CFA}" presName="parentLin" presStyleCnt="0"/>
      <dgm:spPr/>
    </dgm:pt>
    <dgm:pt modelId="{77B388F6-E1F7-420E-96AC-8E3951D6628A}" type="pres">
      <dgm:prSet presAssocID="{D3F6C7D7-1331-4955-AC09-5678496D6CFA}" presName="parentLeftMargin" presStyleLbl="node1" presStyleIdx="0" presStyleCnt="3"/>
      <dgm:spPr/>
    </dgm:pt>
    <dgm:pt modelId="{1D77BB21-CDC0-47F2-B79C-2A4980887EC4}" type="pres">
      <dgm:prSet presAssocID="{D3F6C7D7-1331-4955-AC09-5678496D6CFA}" presName="parentText" presStyleLbl="node1" presStyleIdx="0" presStyleCnt="3">
        <dgm:presLayoutVars>
          <dgm:chMax val="0"/>
          <dgm:bulletEnabled val="1"/>
        </dgm:presLayoutVars>
      </dgm:prSet>
      <dgm:spPr/>
    </dgm:pt>
    <dgm:pt modelId="{D6B664AC-99A4-43EB-8137-9A94749FCD3E}" type="pres">
      <dgm:prSet presAssocID="{D3F6C7D7-1331-4955-AC09-5678496D6CFA}" presName="negativeSpace" presStyleCnt="0"/>
      <dgm:spPr/>
    </dgm:pt>
    <dgm:pt modelId="{27EF3A04-4B2D-4874-AE3C-B38EC7851C65}" type="pres">
      <dgm:prSet presAssocID="{D3F6C7D7-1331-4955-AC09-5678496D6CFA}" presName="childText" presStyleLbl="conFgAcc1" presStyleIdx="0" presStyleCnt="3">
        <dgm:presLayoutVars>
          <dgm:bulletEnabled val="1"/>
        </dgm:presLayoutVars>
      </dgm:prSet>
      <dgm:spPr/>
    </dgm:pt>
    <dgm:pt modelId="{AFDB9096-E602-4532-B887-128215306C0F}" type="pres">
      <dgm:prSet presAssocID="{1834474C-FDB4-4596-9747-16F5966A06CA}" presName="spaceBetweenRectangles" presStyleCnt="0"/>
      <dgm:spPr/>
    </dgm:pt>
    <dgm:pt modelId="{B1E909FC-3FC2-4285-9BEA-417CB9775740}" type="pres">
      <dgm:prSet presAssocID="{F72C8210-DD50-410E-884A-8C8E6638DA5D}" presName="parentLin" presStyleCnt="0"/>
      <dgm:spPr/>
    </dgm:pt>
    <dgm:pt modelId="{A0ADE22B-807B-4A7B-9DA5-3BBC6AEF9C48}" type="pres">
      <dgm:prSet presAssocID="{F72C8210-DD50-410E-884A-8C8E6638DA5D}" presName="parentLeftMargin" presStyleLbl="node1" presStyleIdx="0" presStyleCnt="3"/>
      <dgm:spPr/>
    </dgm:pt>
    <dgm:pt modelId="{58438F35-ABBC-4187-860E-175B2C306CBA}" type="pres">
      <dgm:prSet presAssocID="{F72C8210-DD50-410E-884A-8C8E6638DA5D}" presName="parentText" presStyleLbl="node1" presStyleIdx="1" presStyleCnt="3">
        <dgm:presLayoutVars>
          <dgm:chMax val="0"/>
          <dgm:bulletEnabled val="1"/>
        </dgm:presLayoutVars>
      </dgm:prSet>
      <dgm:spPr/>
    </dgm:pt>
    <dgm:pt modelId="{7E4A15D2-376D-429D-B5D0-882713140152}" type="pres">
      <dgm:prSet presAssocID="{F72C8210-DD50-410E-884A-8C8E6638DA5D}" presName="negativeSpace" presStyleCnt="0"/>
      <dgm:spPr/>
    </dgm:pt>
    <dgm:pt modelId="{4FB58C66-627E-4891-A2F4-CD78732620B0}" type="pres">
      <dgm:prSet presAssocID="{F72C8210-DD50-410E-884A-8C8E6638DA5D}" presName="childText" presStyleLbl="conFgAcc1" presStyleIdx="1" presStyleCnt="3">
        <dgm:presLayoutVars>
          <dgm:bulletEnabled val="1"/>
        </dgm:presLayoutVars>
      </dgm:prSet>
      <dgm:spPr/>
    </dgm:pt>
    <dgm:pt modelId="{E1192F65-09AB-4114-BD86-61441D7B8009}" type="pres">
      <dgm:prSet presAssocID="{C36F1CFF-9A2C-455C-A629-BC234C26F8BB}" presName="spaceBetweenRectangles" presStyleCnt="0"/>
      <dgm:spPr/>
    </dgm:pt>
    <dgm:pt modelId="{E669991E-B83B-495F-931F-D240EBB666E2}" type="pres">
      <dgm:prSet presAssocID="{268F1A68-5A9F-46CE-90E3-2099B3FA422E}" presName="parentLin" presStyleCnt="0"/>
      <dgm:spPr/>
    </dgm:pt>
    <dgm:pt modelId="{94808A58-DAF7-405C-B16B-58B275B5291C}" type="pres">
      <dgm:prSet presAssocID="{268F1A68-5A9F-46CE-90E3-2099B3FA422E}" presName="parentLeftMargin" presStyleLbl="node1" presStyleIdx="1" presStyleCnt="3"/>
      <dgm:spPr/>
    </dgm:pt>
    <dgm:pt modelId="{40D3648E-3FAA-4EE9-9648-3BCE95A61AEB}" type="pres">
      <dgm:prSet presAssocID="{268F1A68-5A9F-46CE-90E3-2099B3FA422E}" presName="parentText" presStyleLbl="node1" presStyleIdx="2" presStyleCnt="3">
        <dgm:presLayoutVars>
          <dgm:chMax val="0"/>
          <dgm:bulletEnabled val="1"/>
        </dgm:presLayoutVars>
      </dgm:prSet>
      <dgm:spPr/>
    </dgm:pt>
    <dgm:pt modelId="{4E5F4881-2E25-4375-B44D-25071F8797C6}" type="pres">
      <dgm:prSet presAssocID="{268F1A68-5A9F-46CE-90E3-2099B3FA422E}" presName="negativeSpace" presStyleCnt="0"/>
      <dgm:spPr/>
    </dgm:pt>
    <dgm:pt modelId="{545A43F8-A27A-4C84-AA3B-5E54ACD50762}" type="pres">
      <dgm:prSet presAssocID="{268F1A68-5A9F-46CE-90E3-2099B3FA422E}" presName="childText" presStyleLbl="conFgAcc1" presStyleIdx="2" presStyleCnt="3">
        <dgm:presLayoutVars>
          <dgm:bulletEnabled val="1"/>
        </dgm:presLayoutVars>
      </dgm:prSet>
      <dgm:spPr/>
    </dgm:pt>
  </dgm:ptLst>
  <dgm:cxnLst>
    <dgm:cxn modelId="{2B868704-A987-4E57-A245-BB4E96800881}" type="presOf" srcId="{E56153D4-E607-4923-BDCA-14F2D62E4D1F}" destId="{545A43F8-A27A-4C84-AA3B-5E54ACD50762}" srcOrd="0" destOrd="2" presId="urn:microsoft.com/office/officeart/2005/8/layout/list1"/>
    <dgm:cxn modelId="{7E431B0A-725A-40BB-A79D-8C904FB7A20C}" type="presOf" srcId="{4EDB1028-D0DA-48A0-9813-561199007C9A}" destId="{27EF3A04-4B2D-4874-AE3C-B38EC7851C65}" srcOrd="0" destOrd="0" presId="urn:microsoft.com/office/officeart/2005/8/layout/list1"/>
    <dgm:cxn modelId="{DBD1860A-AF33-4B1C-BF9E-273DE3F95450}" type="presOf" srcId="{EF92312E-CA9E-469C-8243-E611BE4BCA1F}" destId="{27EF3A04-4B2D-4874-AE3C-B38EC7851C65}" srcOrd="0" destOrd="2" presId="urn:microsoft.com/office/officeart/2005/8/layout/list1"/>
    <dgm:cxn modelId="{2CE61C19-013A-4865-82B8-4002BCC4CEC1}" type="presOf" srcId="{D3F6C7D7-1331-4955-AC09-5678496D6CFA}" destId="{1D77BB21-CDC0-47F2-B79C-2A4980887EC4}" srcOrd="1" destOrd="0" presId="urn:microsoft.com/office/officeart/2005/8/layout/list1"/>
    <dgm:cxn modelId="{3DB9881A-BEB5-425C-8AF3-9F487827DB05}" type="presOf" srcId="{1E752824-4BF8-4E4C-986C-E9FAD06CE459}" destId="{27EF3A04-4B2D-4874-AE3C-B38EC7851C65}" srcOrd="0" destOrd="1" presId="urn:microsoft.com/office/officeart/2005/8/layout/list1"/>
    <dgm:cxn modelId="{16524320-3665-4FAF-BF45-8744609EAE86}" type="presOf" srcId="{F72C8210-DD50-410E-884A-8C8E6638DA5D}" destId="{58438F35-ABBC-4187-860E-175B2C306CBA}" srcOrd="1" destOrd="0" presId="urn:microsoft.com/office/officeart/2005/8/layout/list1"/>
    <dgm:cxn modelId="{F6605121-F0F5-4C79-96A2-9C0521AE9474}" type="presOf" srcId="{F72C8210-DD50-410E-884A-8C8E6638DA5D}" destId="{A0ADE22B-807B-4A7B-9DA5-3BBC6AEF9C48}" srcOrd="0" destOrd="0" presId="urn:microsoft.com/office/officeart/2005/8/layout/list1"/>
    <dgm:cxn modelId="{49264925-6FE4-4F18-AC18-F0AB5822EF78}" srcId="{268F1A68-5A9F-46CE-90E3-2099B3FA422E}" destId="{E56153D4-E607-4923-BDCA-14F2D62E4D1F}" srcOrd="1" destOrd="0" parTransId="{383AAF39-857F-421F-A787-B5D0F4EDFE64}" sibTransId="{5535B3B9-DE20-4D31-9C61-B24918CC3A47}"/>
    <dgm:cxn modelId="{9A735231-3C34-4B1D-8591-4D158C69920B}" srcId="{D3F6C7D7-1331-4955-AC09-5678496D6CFA}" destId="{4EDB1028-D0DA-48A0-9813-561199007C9A}" srcOrd="0" destOrd="0" parTransId="{2701691E-B386-4780-B1E5-1A81BF17E516}" sibTransId="{D5C04173-3310-44EC-8F1B-EC6CBC0F8B55}"/>
    <dgm:cxn modelId="{6ECF6D32-1FBA-4985-94E2-3FCAF2B21A56}" srcId="{F72C8210-DD50-410E-884A-8C8E6638DA5D}" destId="{6F42A04A-F0FE-4C63-831C-5A039BCEFF30}" srcOrd="1" destOrd="0" parTransId="{A4A39565-6237-4D93-8C5B-9097FBDB7421}" sibTransId="{BAEDD68C-DA5E-440C-B1E4-615E31DC886A}"/>
    <dgm:cxn modelId="{FCCBE335-4EED-446F-9338-00DC4588EBFB}" type="presOf" srcId="{B59DCA5E-5F69-49C7-B22E-49160CF70E4E}" destId="{4FB58C66-627E-4891-A2F4-CD78732620B0}" srcOrd="0" destOrd="0" presId="urn:microsoft.com/office/officeart/2005/8/layout/list1"/>
    <dgm:cxn modelId="{DCF4E041-1892-4A6A-9EFA-10208A09BCCB}" srcId="{7AE03FDB-5CB3-4641-A3B8-FCAC91E5351A}" destId="{268F1A68-5A9F-46CE-90E3-2099B3FA422E}" srcOrd="2" destOrd="0" parTransId="{E77E39E1-E161-4C36-BA3D-31FB195CC5AC}" sibTransId="{1672AC01-65E4-4A3D-945A-A2F4698A3163}"/>
    <dgm:cxn modelId="{2A694C43-C971-4CA9-B9B9-A586A0D71057}" srcId="{F72C8210-DD50-410E-884A-8C8E6638DA5D}" destId="{B59DCA5E-5F69-49C7-B22E-49160CF70E4E}" srcOrd="0" destOrd="0" parTransId="{95F10573-1F17-4094-8DBC-59942628765D}" sibTransId="{264C9E75-9B73-4387-9499-746D587DF5AD}"/>
    <dgm:cxn modelId="{7EFD1E45-541A-4964-967D-0F61C953E425}" srcId="{7AE03FDB-5CB3-4641-A3B8-FCAC91E5351A}" destId="{F72C8210-DD50-410E-884A-8C8E6638DA5D}" srcOrd="1" destOrd="0" parTransId="{050B304C-713F-4700-B9BE-2A57EA4BE220}" sibTransId="{C36F1CFF-9A2C-455C-A629-BC234C26F8BB}"/>
    <dgm:cxn modelId="{53F9176B-1ED0-4E67-99BD-BFF2DF7776B0}" srcId="{D3F6C7D7-1331-4955-AC09-5678496D6CFA}" destId="{1E752824-4BF8-4E4C-986C-E9FAD06CE459}" srcOrd="1" destOrd="0" parTransId="{9BB44BC9-DD97-47BD-9E69-84E8ABE5C6D0}" sibTransId="{941E5554-9D27-4022-8A32-F69EEC6EC6B0}"/>
    <dgm:cxn modelId="{43354C53-BB1B-4C17-8348-C4D27130F3D2}" srcId="{268F1A68-5A9F-46CE-90E3-2099B3FA422E}" destId="{FD1F8A9B-7B31-4FFD-814A-81C9AEFE46E7}" srcOrd="0" destOrd="0" parTransId="{CAF007E2-0A49-459B-88E2-49459F3FD342}" sibTransId="{37C00197-B221-4525-BF58-9AFF963F1221}"/>
    <dgm:cxn modelId="{850EB47F-8C5C-4E7C-9A2F-A5864B1FA067}" srcId="{F72C8210-DD50-410E-884A-8C8E6638DA5D}" destId="{909B41DC-32EA-4858-A5F1-8D0157120D0A}" srcOrd="2" destOrd="0" parTransId="{D6705121-AAFD-4F81-B353-50D265675AB2}" sibTransId="{7E577BD6-3314-4D8F-96AA-576E278E589C}"/>
    <dgm:cxn modelId="{DB07DF8E-1224-462A-B416-2F3A0EED15EA}" srcId="{1E752824-4BF8-4E4C-986C-E9FAD06CE459}" destId="{EF92312E-CA9E-469C-8243-E611BE4BCA1F}" srcOrd="0" destOrd="0" parTransId="{78BADB83-071F-467F-B3D5-97CFF793D239}" sibTransId="{D3BF7317-BEC8-4BD0-B082-0241720A5DA8}"/>
    <dgm:cxn modelId="{D87A6791-0C49-475C-8484-7A73CCFB8B31}" type="presOf" srcId="{909B41DC-32EA-4858-A5F1-8D0157120D0A}" destId="{4FB58C66-627E-4891-A2F4-CD78732620B0}" srcOrd="0" destOrd="2" presId="urn:microsoft.com/office/officeart/2005/8/layout/list1"/>
    <dgm:cxn modelId="{6D29FF9A-720B-4865-B756-15FBBDEF3E4A}" type="presOf" srcId="{268F1A68-5A9F-46CE-90E3-2099B3FA422E}" destId="{40D3648E-3FAA-4EE9-9648-3BCE95A61AEB}" srcOrd="1" destOrd="0" presId="urn:microsoft.com/office/officeart/2005/8/layout/list1"/>
    <dgm:cxn modelId="{11D73F9D-0974-4853-AA2B-5925A0190209}" type="presOf" srcId="{6F42A04A-F0FE-4C63-831C-5A039BCEFF30}" destId="{4FB58C66-627E-4891-A2F4-CD78732620B0}" srcOrd="0" destOrd="1" presId="urn:microsoft.com/office/officeart/2005/8/layout/list1"/>
    <dgm:cxn modelId="{C213B69D-FC63-4C41-99E4-AD1C1D34D449}" srcId="{7AE03FDB-5CB3-4641-A3B8-FCAC91E5351A}" destId="{D3F6C7D7-1331-4955-AC09-5678496D6CFA}" srcOrd="0" destOrd="0" parTransId="{512DF59D-3A31-468B-9D38-B8904E6EB1AC}" sibTransId="{1834474C-FDB4-4596-9747-16F5966A06CA}"/>
    <dgm:cxn modelId="{043CAEB8-AFBB-4167-8CFE-EB0793CFC6C1}" type="presOf" srcId="{FA72E035-64B8-420A-9FE4-A0E18C1DB99D}" destId="{545A43F8-A27A-4C84-AA3B-5E54ACD50762}" srcOrd="0" destOrd="1" presId="urn:microsoft.com/office/officeart/2005/8/layout/list1"/>
    <dgm:cxn modelId="{7C695BCE-1250-4243-BB4E-60E92588309A}" type="presOf" srcId="{FD1F8A9B-7B31-4FFD-814A-81C9AEFE46E7}" destId="{545A43F8-A27A-4C84-AA3B-5E54ACD50762}" srcOrd="0" destOrd="0" presId="urn:microsoft.com/office/officeart/2005/8/layout/list1"/>
    <dgm:cxn modelId="{7C1BD6D4-CEA7-45CE-A874-B80B83E81B0D}" type="presOf" srcId="{268F1A68-5A9F-46CE-90E3-2099B3FA422E}" destId="{94808A58-DAF7-405C-B16B-58B275B5291C}" srcOrd="0" destOrd="0" presId="urn:microsoft.com/office/officeart/2005/8/layout/list1"/>
    <dgm:cxn modelId="{0EB093D5-BABA-4876-BF38-8114A9176A70}" srcId="{FD1F8A9B-7B31-4FFD-814A-81C9AEFE46E7}" destId="{FA72E035-64B8-420A-9FE4-A0E18C1DB99D}" srcOrd="0" destOrd="0" parTransId="{A1B1684D-EDB8-48D1-8A4E-13E357B0E72B}" sibTransId="{1D5BDDD4-D63D-4570-A38B-4C0C7D4B4A5F}"/>
    <dgm:cxn modelId="{85FF16DE-80AD-4EF4-8FC2-EF99C8E60DDB}" type="presOf" srcId="{D3F6C7D7-1331-4955-AC09-5678496D6CFA}" destId="{77B388F6-E1F7-420E-96AC-8E3951D6628A}" srcOrd="0" destOrd="0" presId="urn:microsoft.com/office/officeart/2005/8/layout/list1"/>
    <dgm:cxn modelId="{C82D46FB-20F4-42C6-A64D-831468FD58A9}" type="presOf" srcId="{7AE03FDB-5CB3-4641-A3B8-FCAC91E5351A}" destId="{7EB1983D-7DFF-4286-80B7-7FF4F4AB6053}" srcOrd="0" destOrd="0" presId="urn:microsoft.com/office/officeart/2005/8/layout/list1"/>
    <dgm:cxn modelId="{D836A156-26BD-4DAA-B3B0-5A467E7A4106}" type="presParOf" srcId="{7EB1983D-7DFF-4286-80B7-7FF4F4AB6053}" destId="{043B28CB-C2C2-4302-9977-62C8B05D2CEA}" srcOrd="0" destOrd="0" presId="urn:microsoft.com/office/officeart/2005/8/layout/list1"/>
    <dgm:cxn modelId="{702D10A9-F957-4300-98B0-706DA496391C}" type="presParOf" srcId="{043B28CB-C2C2-4302-9977-62C8B05D2CEA}" destId="{77B388F6-E1F7-420E-96AC-8E3951D6628A}" srcOrd="0" destOrd="0" presId="urn:microsoft.com/office/officeart/2005/8/layout/list1"/>
    <dgm:cxn modelId="{98328120-A5D1-472B-B242-9A5E50FEA832}" type="presParOf" srcId="{043B28CB-C2C2-4302-9977-62C8B05D2CEA}" destId="{1D77BB21-CDC0-47F2-B79C-2A4980887EC4}" srcOrd="1" destOrd="0" presId="urn:microsoft.com/office/officeart/2005/8/layout/list1"/>
    <dgm:cxn modelId="{B95D1BB5-CD78-444F-9918-BE86A24ABB09}" type="presParOf" srcId="{7EB1983D-7DFF-4286-80B7-7FF4F4AB6053}" destId="{D6B664AC-99A4-43EB-8137-9A94749FCD3E}" srcOrd="1" destOrd="0" presId="urn:microsoft.com/office/officeart/2005/8/layout/list1"/>
    <dgm:cxn modelId="{4533714A-A617-4260-8C7C-CB3A3EA51649}" type="presParOf" srcId="{7EB1983D-7DFF-4286-80B7-7FF4F4AB6053}" destId="{27EF3A04-4B2D-4874-AE3C-B38EC7851C65}" srcOrd="2" destOrd="0" presId="urn:microsoft.com/office/officeart/2005/8/layout/list1"/>
    <dgm:cxn modelId="{A911F069-7EEC-42B0-A0E3-6FDF36F34B1B}" type="presParOf" srcId="{7EB1983D-7DFF-4286-80B7-7FF4F4AB6053}" destId="{AFDB9096-E602-4532-B887-128215306C0F}" srcOrd="3" destOrd="0" presId="urn:microsoft.com/office/officeart/2005/8/layout/list1"/>
    <dgm:cxn modelId="{C15C1CDC-02A5-43CB-B3B2-F7BBE70EC903}" type="presParOf" srcId="{7EB1983D-7DFF-4286-80B7-7FF4F4AB6053}" destId="{B1E909FC-3FC2-4285-9BEA-417CB9775740}" srcOrd="4" destOrd="0" presId="urn:microsoft.com/office/officeart/2005/8/layout/list1"/>
    <dgm:cxn modelId="{F860C99C-DB2A-403E-937F-7C638E4F5DAD}" type="presParOf" srcId="{B1E909FC-3FC2-4285-9BEA-417CB9775740}" destId="{A0ADE22B-807B-4A7B-9DA5-3BBC6AEF9C48}" srcOrd="0" destOrd="0" presId="urn:microsoft.com/office/officeart/2005/8/layout/list1"/>
    <dgm:cxn modelId="{1A946F9D-7F25-4C67-85BD-D8A757CA15A1}" type="presParOf" srcId="{B1E909FC-3FC2-4285-9BEA-417CB9775740}" destId="{58438F35-ABBC-4187-860E-175B2C306CBA}" srcOrd="1" destOrd="0" presId="urn:microsoft.com/office/officeart/2005/8/layout/list1"/>
    <dgm:cxn modelId="{1000D67A-EFFB-454D-A9A1-A732A8FBA34B}" type="presParOf" srcId="{7EB1983D-7DFF-4286-80B7-7FF4F4AB6053}" destId="{7E4A15D2-376D-429D-B5D0-882713140152}" srcOrd="5" destOrd="0" presId="urn:microsoft.com/office/officeart/2005/8/layout/list1"/>
    <dgm:cxn modelId="{0D1F2779-D5A5-4DF6-9669-A7C33E086FAA}" type="presParOf" srcId="{7EB1983D-7DFF-4286-80B7-7FF4F4AB6053}" destId="{4FB58C66-627E-4891-A2F4-CD78732620B0}" srcOrd="6" destOrd="0" presId="urn:microsoft.com/office/officeart/2005/8/layout/list1"/>
    <dgm:cxn modelId="{F3FC0364-0E1B-4928-A15E-247F36FF5E5A}" type="presParOf" srcId="{7EB1983D-7DFF-4286-80B7-7FF4F4AB6053}" destId="{E1192F65-09AB-4114-BD86-61441D7B8009}" srcOrd="7" destOrd="0" presId="urn:microsoft.com/office/officeart/2005/8/layout/list1"/>
    <dgm:cxn modelId="{DC23A2DD-8A2C-41E1-BFC2-6655D9DA70DF}" type="presParOf" srcId="{7EB1983D-7DFF-4286-80B7-7FF4F4AB6053}" destId="{E669991E-B83B-495F-931F-D240EBB666E2}" srcOrd="8" destOrd="0" presId="urn:microsoft.com/office/officeart/2005/8/layout/list1"/>
    <dgm:cxn modelId="{5A729BE1-86DC-4F37-B880-35D74F89ECCE}" type="presParOf" srcId="{E669991E-B83B-495F-931F-D240EBB666E2}" destId="{94808A58-DAF7-405C-B16B-58B275B5291C}" srcOrd="0" destOrd="0" presId="urn:microsoft.com/office/officeart/2005/8/layout/list1"/>
    <dgm:cxn modelId="{14238ED8-9255-4E84-B066-10591AC0F5BF}" type="presParOf" srcId="{E669991E-B83B-495F-931F-D240EBB666E2}" destId="{40D3648E-3FAA-4EE9-9648-3BCE95A61AEB}" srcOrd="1" destOrd="0" presId="urn:microsoft.com/office/officeart/2005/8/layout/list1"/>
    <dgm:cxn modelId="{50135A52-4DF8-4C8A-908A-900DB61DF245}" type="presParOf" srcId="{7EB1983D-7DFF-4286-80B7-7FF4F4AB6053}" destId="{4E5F4881-2E25-4375-B44D-25071F8797C6}" srcOrd="9" destOrd="0" presId="urn:microsoft.com/office/officeart/2005/8/layout/list1"/>
    <dgm:cxn modelId="{82F9368D-4860-468C-82D7-CC37A72EAC50}" type="presParOf" srcId="{7EB1983D-7DFF-4286-80B7-7FF4F4AB6053}" destId="{545A43F8-A27A-4C84-AA3B-5E54ACD5076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EF3A04-4B2D-4874-AE3C-B38EC7851C65}">
      <dsp:nvSpPr>
        <dsp:cNvPr id="0" name=""/>
        <dsp:cNvSpPr/>
      </dsp:nvSpPr>
      <dsp:spPr>
        <a:xfrm>
          <a:off x="0" y="329882"/>
          <a:ext cx="10927829" cy="10584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48121" tIns="291592" rIns="848121"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All surgical pathology diagnoses. </a:t>
          </a:r>
        </a:p>
        <a:p>
          <a:pPr marL="114300" lvl="1" indent="-114300" algn="l" defTabSz="622300">
            <a:lnSpc>
              <a:spcPct val="90000"/>
            </a:lnSpc>
            <a:spcBef>
              <a:spcPct val="0"/>
            </a:spcBef>
            <a:spcAft>
              <a:spcPct val="15000"/>
            </a:spcAft>
            <a:buChar char="•"/>
          </a:pPr>
          <a:r>
            <a:rPr lang="en-US" sz="1400" kern="1200"/>
            <a:t>Classification of tumors</a:t>
          </a:r>
        </a:p>
        <a:p>
          <a:pPr marL="228600" lvl="2" indent="-114300" algn="l" defTabSz="622300">
            <a:lnSpc>
              <a:spcPct val="90000"/>
            </a:lnSpc>
            <a:spcBef>
              <a:spcPct val="0"/>
            </a:spcBef>
            <a:spcAft>
              <a:spcPct val="15000"/>
            </a:spcAft>
            <a:buChar char="•"/>
          </a:pPr>
          <a:r>
            <a:rPr lang="en-US" sz="1400" kern="1200"/>
            <a:t>Both may be assisted by other techniques (IHC, EM etc)</a:t>
          </a:r>
        </a:p>
      </dsp:txBody>
      <dsp:txXfrm>
        <a:off x="0" y="329882"/>
        <a:ext cx="10927829" cy="1058400"/>
      </dsp:txXfrm>
    </dsp:sp>
    <dsp:sp modelId="{1D77BB21-CDC0-47F2-B79C-2A4980887EC4}">
      <dsp:nvSpPr>
        <dsp:cNvPr id="0" name=""/>
        <dsp:cNvSpPr/>
      </dsp:nvSpPr>
      <dsp:spPr>
        <a:xfrm>
          <a:off x="546391" y="123242"/>
          <a:ext cx="7649480" cy="41328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9132" tIns="0" rIns="289132" bIns="0" numCol="1" spcCol="1270" anchor="ctr" anchorCtr="0">
          <a:noAutofit/>
        </a:bodyPr>
        <a:lstStyle/>
        <a:p>
          <a:pPr marL="0" lvl="0" indent="0" algn="l" defTabSz="622300">
            <a:lnSpc>
              <a:spcPct val="90000"/>
            </a:lnSpc>
            <a:spcBef>
              <a:spcPct val="0"/>
            </a:spcBef>
            <a:spcAft>
              <a:spcPct val="35000"/>
            </a:spcAft>
            <a:buNone/>
          </a:pPr>
          <a:r>
            <a:rPr lang="en-US" sz="1400" kern="1200"/>
            <a:t>Diagnostic </a:t>
          </a:r>
        </a:p>
      </dsp:txBody>
      <dsp:txXfrm>
        <a:off x="566566" y="143417"/>
        <a:ext cx="7609130" cy="372930"/>
      </dsp:txXfrm>
    </dsp:sp>
    <dsp:sp modelId="{4FB58C66-627E-4891-A2F4-CD78732620B0}">
      <dsp:nvSpPr>
        <dsp:cNvPr id="0" name=""/>
        <dsp:cNvSpPr/>
      </dsp:nvSpPr>
      <dsp:spPr>
        <a:xfrm>
          <a:off x="0" y="1670522"/>
          <a:ext cx="10927829" cy="10584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48121" tIns="291592" rIns="848121"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Tumor type and degree of differentiation</a:t>
          </a:r>
        </a:p>
        <a:p>
          <a:pPr marL="114300" lvl="1" indent="-114300" algn="l" defTabSz="622300">
            <a:lnSpc>
              <a:spcPct val="90000"/>
            </a:lnSpc>
            <a:spcBef>
              <a:spcPct val="0"/>
            </a:spcBef>
            <a:spcAft>
              <a:spcPct val="15000"/>
            </a:spcAft>
            <a:buChar char="•"/>
          </a:pPr>
          <a:r>
            <a:rPr lang="en-US" sz="1400" kern="1200"/>
            <a:t>Margin status</a:t>
          </a:r>
        </a:p>
        <a:p>
          <a:pPr marL="114300" lvl="1" indent="-114300" algn="l" defTabSz="622300">
            <a:lnSpc>
              <a:spcPct val="90000"/>
            </a:lnSpc>
            <a:spcBef>
              <a:spcPct val="0"/>
            </a:spcBef>
            <a:spcAft>
              <a:spcPct val="15000"/>
            </a:spcAft>
            <a:buChar char="•"/>
          </a:pPr>
          <a:r>
            <a:rPr lang="en-US" sz="1400" kern="1200"/>
            <a:t>TNM classification</a:t>
          </a:r>
        </a:p>
      </dsp:txBody>
      <dsp:txXfrm>
        <a:off x="0" y="1670522"/>
        <a:ext cx="10927829" cy="1058400"/>
      </dsp:txXfrm>
    </dsp:sp>
    <dsp:sp modelId="{58438F35-ABBC-4187-860E-175B2C306CBA}">
      <dsp:nvSpPr>
        <dsp:cNvPr id="0" name=""/>
        <dsp:cNvSpPr/>
      </dsp:nvSpPr>
      <dsp:spPr>
        <a:xfrm>
          <a:off x="546391" y="1463882"/>
          <a:ext cx="7649480" cy="41328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9132" tIns="0" rIns="289132" bIns="0" numCol="1" spcCol="1270" anchor="ctr" anchorCtr="0">
          <a:noAutofit/>
        </a:bodyPr>
        <a:lstStyle/>
        <a:p>
          <a:pPr marL="0" lvl="0" indent="0" algn="l" defTabSz="622300">
            <a:lnSpc>
              <a:spcPct val="90000"/>
            </a:lnSpc>
            <a:spcBef>
              <a:spcPct val="0"/>
            </a:spcBef>
            <a:spcAft>
              <a:spcPct val="35000"/>
            </a:spcAft>
            <a:buNone/>
          </a:pPr>
          <a:r>
            <a:rPr lang="en-US" sz="1400" kern="1200"/>
            <a:t>Prognostic </a:t>
          </a:r>
        </a:p>
      </dsp:txBody>
      <dsp:txXfrm>
        <a:off x="566566" y="1484057"/>
        <a:ext cx="7609130" cy="372930"/>
      </dsp:txXfrm>
    </dsp:sp>
    <dsp:sp modelId="{545A43F8-A27A-4C84-AA3B-5E54ACD50762}">
      <dsp:nvSpPr>
        <dsp:cNvPr id="0" name=""/>
        <dsp:cNvSpPr/>
      </dsp:nvSpPr>
      <dsp:spPr>
        <a:xfrm>
          <a:off x="0" y="3011162"/>
          <a:ext cx="10927829" cy="10584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48121" tIns="291592" rIns="848121"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Type of therapy </a:t>
          </a:r>
        </a:p>
        <a:p>
          <a:pPr marL="228600" lvl="2" indent="-114300" algn="l" defTabSz="622300">
            <a:lnSpc>
              <a:spcPct val="90000"/>
            </a:lnSpc>
            <a:spcBef>
              <a:spcPct val="0"/>
            </a:spcBef>
            <a:spcAft>
              <a:spcPct val="15000"/>
            </a:spcAft>
            <a:buChar char="•"/>
          </a:pPr>
          <a:r>
            <a:rPr lang="en-US" sz="1400" kern="1200"/>
            <a:t>Tubular carcinoma of breast does not need chemotherapy</a:t>
          </a:r>
        </a:p>
        <a:p>
          <a:pPr marL="114300" lvl="1" indent="-114300" algn="l" defTabSz="622300">
            <a:lnSpc>
              <a:spcPct val="90000"/>
            </a:lnSpc>
            <a:spcBef>
              <a:spcPct val="0"/>
            </a:spcBef>
            <a:spcAft>
              <a:spcPct val="15000"/>
            </a:spcAft>
            <a:buChar char="•"/>
          </a:pPr>
          <a:r>
            <a:rPr lang="en-US" sz="1400" kern="1200"/>
            <a:t>Degree of response to therapy/ residual disease</a:t>
          </a:r>
        </a:p>
      </dsp:txBody>
      <dsp:txXfrm>
        <a:off x="0" y="3011162"/>
        <a:ext cx="10927829" cy="1058400"/>
      </dsp:txXfrm>
    </dsp:sp>
    <dsp:sp modelId="{40D3648E-3FAA-4EE9-9648-3BCE95A61AEB}">
      <dsp:nvSpPr>
        <dsp:cNvPr id="0" name=""/>
        <dsp:cNvSpPr/>
      </dsp:nvSpPr>
      <dsp:spPr>
        <a:xfrm>
          <a:off x="546391" y="2804522"/>
          <a:ext cx="7649480" cy="41328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9132" tIns="0" rIns="289132" bIns="0" numCol="1" spcCol="1270" anchor="ctr" anchorCtr="0">
          <a:noAutofit/>
        </a:bodyPr>
        <a:lstStyle/>
        <a:p>
          <a:pPr marL="0" lvl="0" indent="0" algn="l" defTabSz="622300">
            <a:lnSpc>
              <a:spcPct val="90000"/>
            </a:lnSpc>
            <a:spcBef>
              <a:spcPct val="0"/>
            </a:spcBef>
            <a:spcAft>
              <a:spcPct val="35000"/>
            </a:spcAft>
            <a:buNone/>
          </a:pPr>
          <a:r>
            <a:rPr lang="en-US" sz="1400" kern="1200"/>
            <a:t>Predictive</a:t>
          </a:r>
        </a:p>
      </dsp:txBody>
      <dsp:txXfrm>
        <a:off x="566566" y="2824697"/>
        <a:ext cx="7609130" cy="37293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99932D-8952-488B-A671-AC0FAFA8C95A}" type="datetimeFigureOut">
              <a:rPr lang="en-US" smtClean="0"/>
              <a:t>11/6/2025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B0AB79-9D13-4B1F-9B93-84778670A882}" type="slidenum">
              <a:rPr lang="en-US" smtClean="0"/>
              <a:t>‹#›</a:t>
            </a:fld>
            <a:endParaRPr lang="en-US"/>
          </a:p>
        </p:txBody>
      </p:sp>
    </p:spTree>
    <p:extLst>
      <p:ext uri="{BB962C8B-B14F-4D97-AF65-F5344CB8AC3E}">
        <p14:creationId xmlns:p14="http://schemas.microsoft.com/office/powerpoint/2010/main" val="3649453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54464DF-F152-4ABF-A664-69DFC6B87093}"/>
              </a:ext>
            </a:extLst>
          </p:cNvPr>
          <p:cNvSpPr>
            <a:spLocks noGrp="1" noChangeArrowheads="1"/>
          </p:cNvSpPr>
          <p:nvPr>
            <p:ph type="sldNum" sz="quarter" idx="5"/>
          </p:nvPr>
        </p:nvSpPr>
        <p:spPr>
          <a:ln/>
        </p:spPr>
        <p:txBody>
          <a:bodyPr/>
          <a:lstStyle/>
          <a:p>
            <a:fld id="{B11C4FA7-A52C-48AA-9D96-65E42F5752B5}" type="slidenum">
              <a:rPr lang="en-US" altLang="en-US"/>
              <a:pPr/>
              <a:t>20</a:t>
            </a:fld>
            <a:endParaRPr lang="en-US" altLang="en-US"/>
          </a:p>
        </p:txBody>
      </p:sp>
      <p:sp>
        <p:nvSpPr>
          <p:cNvPr id="2902018" name="Rectangle 2">
            <a:extLst>
              <a:ext uri="{FF2B5EF4-FFF2-40B4-BE49-F238E27FC236}">
                <a16:creationId xmlns:a16="http://schemas.microsoft.com/office/drawing/2014/main" id="{E781F53E-CA40-4410-9957-1EBA0A4CE479}"/>
              </a:ext>
            </a:extLst>
          </p:cNvPr>
          <p:cNvSpPr>
            <a:spLocks noGrp="1" noRot="1" noChangeAspect="1" noChangeArrowheads="1" noTextEdit="1"/>
          </p:cNvSpPr>
          <p:nvPr>
            <p:ph type="sldImg"/>
          </p:nvPr>
        </p:nvSpPr>
        <p:spPr>
          <a:xfrm>
            <a:off x="400050" y="693738"/>
            <a:ext cx="6157913" cy="3463925"/>
          </a:xfrm>
          <a:ln/>
        </p:spPr>
      </p:sp>
      <p:sp>
        <p:nvSpPr>
          <p:cNvPr id="2902019" name="Rectangle 3">
            <a:extLst>
              <a:ext uri="{FF2B5EF4-FFF2-40B4-BE49-F238E27FC236}">
                <a16:creationId xmlns:a16="http://schemas.microsoft.com/office/drawing/2014/main" id="{824EDEB0-C26D-467C-904A-0F079F4CB9EF}"/>
              </a:ext>
            </a:extLst>
          </p:cNvPr>
          <p:cNvSpPr>
            <a:spLocks noGrp="1" noChangeArrowheads="1"/>
          </p:cNvSpPr>
          <p:nvPr>
            <p:ph type="body" idx="1"/>
          </p:nvPr>
        </p:nvSpPr>
        <p:spPr>
          <a:xfrm>
            <a:off x="695325" y="4389438"/>
            <a:ext cx="5564188" cy="4157662"/>
          </a:xfrm>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CA" i="0" baseline="0" dirty="0"/>
              <a:t>10-20% inclusive, Labs ordered by lab median Ki67 score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32828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CA" i="0" baseline="0" dirty="0"/>
              <a:t>10-20% inclusive, Labs ordered by lab median Ki67 score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422574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CA" i="0" baseline="0" dirty="0"/>
              <a:t>10-20% inclusive, Labs ordered by lab median Ki67 score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101683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Ki-67 expression in breast carcinoma is determined by using </a:t>
            </a:r>
            <a:r>
              <a:rPr lang="en-US" b="1" dirty="0">
                <a:solidFill>
                  <a:schemeClr val="accent2"/>
                </a:solidFill>
                <a:highlight>
                  <a:srgbClr val="FFFF00"/>
                </a:highlight>
              </a:rPr>
              <a:t>Proliferation Score </a:t>
            </a:r>
            <a:r>
              <a:rPr lang="en-US" sz="1200" dirty="0"/>
              <a:t>(</a:t>
            </a:r>
            <a:r>
              <a:rPr lang="en-US" sz="1200" dirty="0">
                <a:solidFill>
                  <a:schemeClr val="accent2"/>
                </a:solidFill>
                <a:highlight>
                  <a:srgbClr val="FFFF00"/>
                </a:highlight>
              </a:rPr>
              <a:t>Proliferation Score </a:t>
            </a:r>
            <a:r>
              <a:rPr lang="en-US" sz="1200" dirty="0"/>
              <a:t>), which is the number of Ki-67 staining viable invasive   tumor cells divided by the total number of viable invasive tumor cells in the entire specimen, multiplied by</a:t>
            </a:r>
          </a:p>
          <a:p>
            <a:r>
              <a:rPr lang="en-US" sz="1200" dirty="0"/>
              <a:t>100.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225295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476660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6615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4628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4381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4C455-73F5-449C-B3D6-1EA432466F9F}"/>
              </a:ext>
            </a:extLst>
          </p:cNvPr>
          <p:cNvSpPr>
            <a:spLocks noGrp="1"/>
          </p:cNvSpPr>
          <p:nvPr>
            <p:ph type="title"/>
          </p:nvPr>
        </p:nvSpPr>
        <p:spPr>
          <a:xfrm>
            <a:off x="706967" y="269875"/>
            <a:ext cx="10830984" cy="939800"/>
          </a:xfrm>
        </p:spPr>
        <p:txBody>
          <a:bodyPr/>
          <a:lstStyle/>
          <a:p>
            <a:r>
              <a:rPr lang="en-US"/>
              <a:t>Click to edit Master title style</a:t>
            </a:r>
          </a:p>
        </p:txBody>
      </p:sp>
      <p:sp>
        <p:nvSpPr>
          <p:cNvPr id="3" name="Table Placeholder 2">
            <a:extLst>
              <a:ext uri="{FF2B5EF4-FFF2-40B4-BE49-F238E27FC236}">
                <a16:creationId xmlns:a16="http://schemas.microsoft.com/office/drawing/2014/main" id="{59F01E24-EC63-402B-8AF6-A84D4EC12A2B}"/>
              </a:ext>
            </a:extLst>
          </p:cNvPr>
          <p:cNvSpPr>
            <a:spLocks noGrp="1"/>
          </p:cNvSpPr>
          <p:nvPr>
            <p:ph type="tbl" idx="1"/>
          </p:nvPr>
        </p:nvSpPr>
        <p:spPr>
          <a:xfrm>
            <a:off x="719667" y="1643064"/>
            <a:ext cx="10833100" cy="4452937"/>
          </a:xfrm>
        </p:spPr>
        <p:txBody>
          <a:bodyPr/>
          <a:lstStyle/>
          <a:p>
            <a:endParaRPr lang="en-US"/>
          </a:p>
        </p:txBody>
      </p:sp>
    </p:spTree>
    <p:extLst>
      <p:ext uri="{BB962C8B-B14F-4D97-AF65-F5344CB8AC3E}">
        <p14:creationId xmlns:p14="http://schemas.microsoft.com/office/powerpoint/2010/main" val="500960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7E48EBA-25D7-4002-B918-0E06E31FECBC}"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3C0F1-CB96-4660-ADCB-FC926757AA32}" type="slidenum">
              <a:rPr lang="en-US" smtClean="0"/>
              <a:t>‹#›</a:t>
            </a:fld>
            <a:endParaRPr lang="en-US"/>
          </a:p>
        </p:txBody>
      </p:sp>
    </p:spTree>
    <p:extLst>
      <p:ext uri="{BB962C8B-B14F-4D97-AF65-F5344CB8AC3E}">
        <p14:creationId xmlns:p14="http://schemas.microsoft.com/office/powerpoint/2010/main" val="747236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E48EBA-25D7-4002-B918-0E06E31FECBC}"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3C0F1-CB96-4660-ADCB-FC926757AA32}" type="slidenum">
              <a:rPr lang="en-US" smtClean="0"/>
              <a:t>‹#›</a:t>
            </a:fld>
            <a:endParaRPr lang="en-US"/>
          </a:p>
        </p:txBody>
      </p:sp>
    </p:spTree>
    <p:extLst>
      <p:ext uri="{BB962C8B-B14F-4D97-AF65-F5344CB8AC3E}">
        <p14:creationId xmlns:p14="http://schemas.microsoft.com/office/powerpoint/2010/main" val="85082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E48EBA-25D7-4002-B918-0E06E31FECBC}"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3C0F1-CB96-4660-ADCB-FC926757AA32}" type="slidenum">
              <a:rPr lang="en-US" smtClean="0"/>
              <a:t>‹#›</a:t>
            </a:fld>
            <a:endParaRPr lang="en-US"/>
          </a:p>
        </p:txBody>
      </p:sp>
    </p:spTree>
    <p:extLst>
      <p:ext uri="{BB962C8B-B14F-4D97-AF65-F5344CB8AC3E}">
        <p14:creationId xmlns:p14="http://schemas.microsoft.com/office/powerpoint/2010/main" val="3396251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E48EBA-25D7-4002-B918-0E06E31FECBC}"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23C0F1-CB96-4660-ADCB-FC926757AA32}" type="slidenum">
              <a:rPr lang="en-US" smtClean="0"/>
              <a:t>‹#›</a:t>
            </a:fld>
            <a:endParaRPr lang="en-US"/>
          </a:p>
        </p:txBody>
      </p:sp>
    </p:spTree>
    <p:extLst>
      <p:ext uri="{BB962C8B-B14F-4D97-AF65-F5344CB8AC3E}">
        <p14:creationId xmlns:p14="http://schemas.microsoft.com/office/powerpoint/2010/main" val="36094490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E48EBA-25D7-4002-B918-0E06E31FECBC}" type="datetimeFigureOut">
              <a:rPr lang="en-US" smtClean="0"/>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23C0F1-CB96-4660-ADCB-FC926757AA32}" type="slidenum">
              <a:rPr lang="en-US" smtClean="0"/>
              <a:t>‹#›</a:t>
            </a:fld>
            <a:endParaRPr lang="en-US"/>
          </a:p>
        </p:txBody>
      </p:sp>
    </p:spTree>
    <p:extLst>
      <p:ext uri="{BB962C8B-B14F-4D97-AF65-F5344CB8AC3E}">
        <p14:creationId xmlns:p14="http://schemas.microsoft.com/office/powerpoint/2010/main" val="2700466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E48EBA-25D7-4002-B918-0E06E31FECBC}" type="datetimeFigureOut">
              <a:rPr lang="en-US" smtClean="0"/>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23C0F1-CB96-4660-ADCB-FC926757AA32}" type="slidenum">
              <a:rPr lang="en-US" smtClean="0"/>
              <a:t>‹#›</a:t>
            </a:fld>
            <a:endParaRPr lang="en-US"/>
          </a:p>
        </p:txBody>
      </p:sp>
    </p:spTree>
    <p:extLst>
      <p:ext uri="{BB962C8B-B14F-4D97-AF65-F5344CB8AC3E}">
        <p14:creationId xmlns:p14="http://schemas.microsoft.com/office/powerpoint/2010/main" val="1786566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E48EBA-25D7-4002-B918-0E06E31FECBC}" type="datetimeFigureOut">
              <a:rPr lang="en-US" smtClean="0"/>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23C0F1-CB96-4660-ADCB-FC926757AA32}" type="slidenum">
              <a:rPr lang="en-US" smtClean="0"/>
              <a:t>‹#›</a:t>
            </a:fld>
            <a:endParaRPr lang="en-US"/>
          </a:p>
        </p:txBody>
      </p:sp>
    </p:spTree>
    <p:extLst>
      <p:ext uri="{BB962C8B-B14F-4D97-AF65-F5344CB8AC3E}">
        <p14:creationId xmlns:p14="http://schemas.microsoft.com/office/powerpoint/2010/main" val="1654444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00"/>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85688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E48EBA-25D7-4002-B918-0E06E31FECBC}"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23C0F1-CB96-4660-ADCB-FC926757AA32}" type="slidenum">
              <a:rPr lang="en-US" smtClean="0"/>
              <a:t>‹#›</a:t>
            </a:fld>
            <a:endParaRPr lang="en-US"/>
          </a:p>
        </p:txBody>
      </p:sp>
    </p:spTree>
    <p:extLst>
      <p:ext uri="{BB962C8B-B14F-4D97-AF65-F5344CB8AC3E}">
        <p14:creationId xmlns:p14="http://schemas.microsoft.com/office/powerpoint/2010/main" val="3410981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E48EBA-25D7-4002-B918-0E06E31FECBC}"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23C0F1-CB96-4660-ADCB-FC926757AA32}" type="slidenum">
              <a:rPr lang="en-US" smtClean="0"/>
              <a:t>‹#›</a:t>
            </a:fld>
            <a:endParaRPr lang="en-US"/>
          </a:p>
        </p:txBody>
      </p:sp>
    </p:spTree>
    <p:extLst>
      <p:ext uri="{BB962C8B-B14F-4D97-AF65-F5344CB8AC3E}">
        <p14:creationId xmlns:p14="http://schemas.microsoft.com/office/powerpoint/2010/main" val="27516714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E48EBA-25D7-4002-B918-0E06E31FECBC}"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3C0F1-CB96-4660-ADCB-FC926757AA32}" type="slidenum">
              <a:rPr lang="en-US" smtClean="0"/>
              <a:t>‹#›</a:t>
            </a:fld>
            <a:endParaRPr lang="en-US"/>
          </a:p>
        </p:txBody>
      </p:sp>
    </p:spTree>
    <p:extLst>
      <p:ext uri="{BB962C8B-B14F-4D97-AF65-F5344CB8AC3E}">
        <p14:creationId xmlns:p14="http://schemas.microsoft.com/office/powerpoint/2010/main" val="23943029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E48EBA-25D7-4002-B918-0E06E31FECBC}"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23C0F1-CB96-4660-ADCB-FC926757AA32}" type="slidenum">
              <a:rPr lang="en-US" smtClean="0"/>
              <a:t>‹#›</a:t>
            </a:fld>
            <a:endParaRPr lang="en-US"/>
          </a:p>
        </p:txBody>
      </p:sp>
    </p:spTree>
    <p:extLst>
      <p:ext uri="{BB962C8B-B14F-4D97-AF65-F5344CB8AC3E}">
        <p14:creationId xmlns:p14="http://schemas.microsoft.com/office/powerpoint/2010/main" val="1519692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4188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1948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5035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942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3018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9601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1489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24546"/>
            <a:ext cx="10972800" cy="99309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3E8A6ABA-33F6-D265-C94A-98F81C3BF1E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 y="-57834"/>
            <a:ext cx="12191999" cy="482381"/>
          </a:xfrm>
          <a:prstGeom prst="rect">
            <a:avLst/>
          </a:prstGeom>
        </p:spPr>
      </p:pic>
      <p:sp>
        <p:nvSpPr>
          <p:cNvPr id="8" name="Rectangle 7">
            <a:extLst>
              <a:ext uri="{FF2B5EF4-FFF2-40B4-BE49-F238E27FC236}">
                <a16:creationId xmlns:a16="http://schemas.microsoft.com/office/drawing/2014/main" id="{50250A39-202B-0A22-D551-DAD9FE524CD8}"/>
              </a:ext>
            </a:extLst>
          </p:cNvPr>
          <p:cNvSpPr/>
          <p:nvPr userDrawn="1"/>
        </p:nvSpPr>
        <p:spPr>
          <a:xfrm>
            <a:off x="1828800" y="-28578"/>
            <a:ext cx="7924800" cy="4245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5791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txStyles>
    <p:titleStyle>
      <a:lvl1pPr algn="ctr" defTabSz="914400" rtl="0" eaLnBrk="1" latinLnBrk="0" hangingPunct="1">
        <a:spcBef>
          <a:spcPct val="0"/>
        </a:spcBef>
        <a:buNone/>
        <a:defRPr sz="4400" kern="1200">
          <a:solidFill>
            <a:srgbClr val="FFFF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E48EBA-25D7-4002-B918-0E06E31FECBC}" type="datetimeFigureOut">
              <a:rPr lang="en-US" smtClean="0"/>
              <a:t>11/6/2025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23C0F1-CB96-4660-ADCB-FC926757AA32}" type="slidenum">
              <a:rPr lang="en-US" smtClean="0"/>
              <a:t>‹#›</a:t>
            </a:fld>
            <a:endParaRPr lang="en-US"/>
          </a:p>
        </p:txBody>
      </p:sp>
      <p:pic>
        <p:nvPicPr>
          <p:cNvPr id="7" name="Picture 6">
            <a:extLst>
              <a:ext uri="{FF2B5EF4-FFF2-40B4-BE49-F238E27FC236}">
                <a16:creationId xmlns:a16="http://schemas.microsoft.com/office/drawing/2014/main" id="{8DD221ED-78A7-BC88-72B5-A46EF4EDDE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57834"/>
            <a:ext cx="12191999" cy="482381"/>
          </a:xfrm>
          <a:prstGeom prst="rect">
            <a:avLst/>
          </a:prstGeom>
        </p:spPr>
      </p:pic>
      <p:sp>
        <p:nvSpPr>
          <p:cNvPr id="8" name="Rectangle 7">
            <a:extLst>
              <a:ext uri="{FF2B5EF4-FFF2-40B4-BE49-F238E27FC236}">
                <a16:creationId xmlns:a16="http://schemas.microsoft.com/office/drawing/2014/main" id="{CE3F9759-A292-7E05-D00F-8246F86E443D}"/>
              </a:ext>
            </a:extLst>
          </p:cNvPr>
          <p:cNvSpPr/>
          <p:nvPr userDrawn="1"/>
        </p:nvSpPr>
        <p:spPr>
          <a:xfrm>
            <a:off x="1828800" y="-28578"/>
            <a:ext cx="7924800" cy="4245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00722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tiff"/><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yellow and red logo&#10;&#10;Description automatically generated with medium confidence">
            <a:extLst>
              <a:ext uri="{FF2B5EF4-FFF2-40B4-BE49-F238E27FC236}">
                <a16:creationId xmlns:a16="http://schemas.microsoft.com/office/drawing/2014/main" id="{73940095-7E5F-87C9-C48A-0ED8FFA1C09F}"/>
              </a:ext>
            </a:extLst>
          </p:cNvPr>
          <p:cNvPicPr>
            <a:picLocks noChangeAspect="1"/>
          </p:cNvPicPr>
          <p:nvPr/>
        </p:nvPicPr>
        <p:blipFill>
          <a:blip r:embed="rId2"/>
          <a:stretch>
            <a:fillRect/>
          </a:stretch>
        </p:blipFill>
        <p:spPr>
          <a:xfrm>
            <a:off x="-228600" y="-152400"/>
            <a:ext cx="12322444" cy="6931375"/>
          </a:xfrm>
          <a:prstGeom prst="rect">
            <a:avLst/>
          </a:prstGeom>
        </p:spPr>
      </p:pic>
      <p:sp>
        <p:nvSpPr>
          <p:cNvPr id="6" name="TextBox 4">
            <a:extLst>
              <a:ext uri="{FF2B5EF4-FFF2-40B4-BE49-F238E27FC236}">
                <a16:creationId xmlns:a16="http://schemas.microsoft.com/office/drawing/2014/main" id="{6A76DEC0-2C47-4F43-ACA0-4C5EAD9CFB3C}"/>
              </a:ext>
            </a:extLst>
          </p:cNvPr>
          <p:cNvSpPr txBox="1">
            <a:spLocks noChangeArrowheads="1"/>
          </p:cNvSpPr>
          <p:nvPr/>
        </p:nvSpPr>
        <p:spPr bwMode="auto">
          <a:xfrm>
            <a:off x="1937535" y="5804262"/>
            <a:ext cx="859472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FFFFFF"/>
                </a:solidFill>
                <a:latin typeface="Arial" panose="020B0604020202020204" pitchFamily="34" charset="0"/>
              </a:defRPr>
            </a:lvl1pPr>
            <a:lvl2pPr marL="742950" indent="-285750">
              <a:defRPr sz="2400" b="1">
                <a:solidFill>
                  <a:srgbClr val="FFFFFF"/>
                </a:solidFill>
                <a:latin typeface="Arial" panose="020B0604020202020204" pitchFamily="34" charset="0"/>
              </a:defRPr>
            </a:lvl2pPr>
            <a:lvl3pPr marL="1143000" indent="-228600">
              <a:defRPr sz="2400" b="1">
                <a:solidFill>
                  <a:srgbClr val="FFFFFF"/>
                </a:solidFill>
                <a:latin typeface="Arial" panose="020B0604020202020204" pitchFamily="34" charset="0"/>
              </a:defRPr>
            </a:lvl3pPr>
            <a:lvl4pPr marL="1600200" indent="-228600">
              <a:defRPr sz="2400" b="1">
                <a:solidFill>
                  <a:srgbClr val="FFFFFF"/>
                </a:solidFill>
                <a:latin typeface="Arial" panose="020B0604020202020204" pitchFamily="34" charset="0"/>
              </a:defRPr>
            </a:lvl4pPr>
            <a:lvl5pPr marL="2057400" indent="-228600">
              <a:defRPr sz="2400" b="1">
                <a:solidFill>
                  <a:srgbClr val="FFFFFF"/>
                </a:solidFill>
                <a:latin typeface="Arial" panose="020B0604020202020204" pitchFamily="34" charset="0"/>
              </a:defRPr>
            </a:lvl5pPr>
            <a:lvl6pPr marL="2514600" indent="-228600" eaLnBrk="0" fontAlgn="base" hangingPunct="0">
              <a:spcBef>
                <a:spcPct val="0"/>
              </a:spcBef>
              <a:spcAft>
                <a:spcPct val="0"/>
              </a:spcAft>
              <a:defRPr sz="2400" b="1">
                <a:solidFill>
                  <a:srgbClr val="FFFFFF"/>
                </a:solidFill>
                <a:latin typeface="Arial" panose="020B0604020202020204" pitchFamily="34" charset="0"/>
              </a:defRPr>
            </a:lvl6pPr>
            <a:lvl7pPr marL="2971800" indent="-228600" eaLnBrk="0" fontAlgn="base" hangingPunct="0">
              <a:spcBef>
                <a:spcPct val="0"/>
              </a:spcBef>
              <a:spcAft>
                <a:spcPct val="0"/>
              </a:spcAft>
              <a:defRPr sz="2400" b="1">
                <a:solidFill>
                  <a:srgbClr val="FFFFFF"/>
                </a:solidFill>
                <a:latin typeface="Arial" panose="020B0604020202020204" pitchFamily="34" charset="0"/>
              </a:defRPr>
            </a:lvl7pPr>
            <a:lvl8pPr marL="3429000" indent="-228600" eaLnBrk="0" fontAlgn="base" hangingPunct="0">
              <a:spcBef>
                <a:spcPct val="0"/>
              </a:spcBef>
              <a:spcAft>
                <a:spcPct val="0"/>
              </a:spcAft>
              <a:defRPr sz="2400" b="1">
                <a:solidFill>
                  <a:srgbClr val="FFFFFF"/>
                </a:solidFill>
                <a:latin typeface="Arial" panose="020B0604020202020204" pitchFamily="34" charset="0"/>
              </a:defRPr>
            </a:lvl8pPr>
            <a:lvl9pPr marL="3886200" indent="-228600" eaLnBrk="0" fontAlgn="base" hangingPunct="0">
              <a:spcBef>
                <a:spcPct val="0"/>
              </a:spcBef>
              <a:spcAft>
                <a:spcPct val="0"/>
              </a:spcAft>
              <a:defRPr sz="2400" b="1">
                <a:solidFill>
                  <a:srgbClr val="FFFFFF"/>
                </a:solidFill>
                <a:latin typeface="Arial" panose="020B0604020202020204" pitchFamily="34" charset="0"/>
              </a:defRPr>
            </a:lvl9pPr>
          </a:lstStyle>
          <a:p>
            <a:pPr algn="ctr"/>
            <a:r>
              <a:rPr lang="en-US" sz="900" dirty="0"/>
              <a:t>Disclaimer:  This presentation is intended for personal use and for informational purposes only and does not replace independent professional judgment. This presentation is the property of Physicians’ Education Resource, LLC (“PER”) and is protected by U.S. and international copyright laws. You may not copy, reproduce, distribute, transmit, modify, or create derivative works of the presentation without the prior written permission from PER.</a:t>
            </a:r>
          </a:p>
        </p:txBody>
      </p:sp>
      <p:pic>
        <p:nvPicPr>
          <p:cNvPr id="3" name="Picture 2" descr="A black background with red text&#10;&#10;Description automatically generated">
            <a:extLst>
              <a:ext uri="{FF2B5EF4-FFF2-40B4-BE49-F238E27FC236}">
                <a16:creationId xmlns:a16="http://schemas.microsoft.com/office/drawing/2014/main" id="{5C9E7835-541E-B0CF-596A-0D7F8E1E9856}"/>
              </a:ext>
            </a:extLst>
          </p:cNvPr>
          <p:cNvPicPr>
            <a:picLocks noChangeAspect="1"/>
          </p:cNvPicPr>
          <p:nvPr/>
        </p:nvPicPr>
        <p:blipFill>
          <a:blip r:embed="rId3"/>
          <a:stretch>
            <a:fillRect/>
          </a:stretch>
        </p:blipFill>
        <p:spPr>
          <a:xfrm>
            <a:off x="3870187" y="4244008"/>
            <a:ext cx="2354190" cy="1102415"/>
          </a:xfrm>
          <a:prstGeom prst="rect">
            <a:avLst/>
          </a:prstGeom>
        </p:spPr>
      </p:pic>
      <p:sp>
        <p:nvSpPr>
          <p:cNvPr id="2" name="Rectangle 2">
            <a:extLst>
              <a:ext uri="{FF2B5EF4-FFF2-40B4-BE49-F238E27FC236}">
                <a16:creationId xmlns:a16="http://schemas.microsoft.com/office/drawing/2014/main" id="{BACBBC21-58FE-D972-D4C9-29AD447ACFD3}"/>
              </a:ext>
            </a:extLst>
          </p:cNvPr>
          <p:cNvSpPr txBox="1">
            <a:spLocks noChangeArrowheads="1"/>
          </p:cNvSpPr>
          <p:nvPr/>
        </p:nvSpPr>
        <p:spPr>
          <a:xfrm>
            <a:off x="465949" y="2705100"/>
            <a:ext cx="8713694" cy="1447800"/>
          </a:xfrm>
          <a:prstGeom prst="rect">
            <a:avLst/>
          </a:prstGeom>
        </p:spPr>
        <p:txBody>
          <a:bodyPr>
            <a:noAutofit/>
          </a:bodyPr>
          <a:lstStyle>
            <a:lvl1pPr algn="ctr" defTabSz="914400" rtl="0" eaLnBrk="1" latinLnBrk="0" hangingPunct="1">
              <a:lnSpc>
                <a:spcPct val="90000"/>
              </a:lnSpc>
              <a:spcBef>
                <a:spcPct val="0"/>
              </a:spcBef>
              <a:buNone/>
              <a:defRPr sz="3600" b="1" kern="1200">
                <a:solidFill>
                  <a:srgbClr val="990001"/>
                </a:solidFill>
                <a:latin typeface="Arial" panose="020B0604020202020204" pitchFamily="34" charset="0"/>
                <a:ea typeface="+mj-ea"/>
                <a:cs typeface="Arial" panose="020B0604020202020204" pitchFamily="34" charset="0"/>
              </a:defRPr>
            </a:lvl1pPr>
          </a:lstStyle>
          <a:p>
            <a:pPr algn="l">
              <a:defRPr/>
            </a:pPr>
            <a:r>
              <a:rPr lang="en-US" sz="2800" dirty="0"/>
              <a:t>Surgical Pathology Issues</a:t>
            </a:r>
          </a:p>
          <a:p>
            <a:pPr algn="l">
              <a:defRPr/>
            </a:pPr>
            <a:r>
              <a:rPr lang="en-US" sz="2800" dirty="0"/>
              <a:t>of Practical Importance</a:t>
            </a:r>
          </a:p>
          <a:p>
            <a:pPr algn="l">
              <a:defRPr/>
            </a:pPr>
            <a:br>
              <a:rPr lang="en-US" sz="1800" dirty="0">
                <a:solidFill>
                  <a:schemeClr val="tx1"/>
                </a:solidFill>
                <a:sym typeface="Symbol" charset="2"/>
              </a:rPr>
            </a:br>
            <a:r>
              <a:rPr lang="en-US" sz="1800" dirty="0">
                <a:solidFill>
                  <a:schemeClr val="accent4">
                    <a:lumMod val="10000"/>
                  </a:schemeClr>
                </a:solidFill>
              </a:rPr>
              <a:t>Sunil S. </a:t>
            </a:r>
            <a:r>
              <a:rPr lang="en-US" sz="1800" dirty="0" err="1">
                <a:solidFill>
                  <a:schemeClr val="accent4">
                    <a:lumMod val="10000"/>
                  </a:schemeClr>
                </a:solidFill>
              </a:rPr>
              <a:t>Badve</a:t>
            </a:r>
            <a:r>
              <a:rPr lang="en-US" sz="1800" dirty="0">
                <a:solidFill>
                  <a:schemeClr val="accent4">
                    <a:lumMod val="10000"/>
                  </a:schemeClr>
                </a:solidFill>
              </a:rPr>
              <a:t>, MD, </a:t>
            </a:r>
            <a:r>
              <a:rPr lang="en-US" sz="1800" dirty="0" err="1">
                <a:solidFill>
                  <a:schemeClr val="accent4">
                    <a:lumMod val="10000"/>
                  </a:schemeClr>
                </a:solidFill>
              </a:rPr>
              <a:t>FRCPath</a:t>
            </a:r>
            <a:endParaRPr lang="en-US" sz="1800" dirty="0">
              <a:solidFill>
                <a:schemeClr val="accent4">
                  <a:lumMod val="10000"/>
                </a:schemeClr>
              </a:solidFill>
            </a:endParaRPr>
          </a:p>
          <a:p>
            <a:pPr algn="l">
              <a:defRPr/>
            </a:pPr>
            <a:endParaRPr lang="en-US" sz="1800" dirty="0">
              <a:solidFill>
                <a:schemeClr val="tx1"/>
              </a:solidFill>
            </a:endParaRPr>
          </a:p>
        </p:txBody>
      </p:sp>
    </p:spTree>
    <p:extLst>
      <p:ext uri="{BB962C8B-B14F-4D97-AF65-F5344CB8AC3E}">
        <p14:creationId xmlns:p14="http://schemas.microsoft.com/office/powerpoint/2010/main" val="3203954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97EB4-BA8C-4CBB-AB66-604539C771A5}"/>
              </a:ext>
            </a:extLst>
          </p:cNvPr>
          <p:cNvSpPr>
            <a:spLocks noGrp="1"/>
          </p:cNvSpPr>
          <p:nvPr>
            <p:ph type="title"/>
          </p:nvPr>
        </p:nvSpPr>
        <p:spPr/>
        <p:txBody>
          <a:bodyPr/>
          <a:lstStyle/>
          <a:p>
            <a:r>
              <a:rPr lang="en-US" dirty="0"/>
              <a:t>Ancillary techniques</a:t>
            </a:r>
          </a:p>
        </p:txBody>
      </p:sp>
      <p:sp>
        <p:nvSpPr>
          <p:cNvPr id="3" name="Content Placeholder 2">
            <a:extLst>
              <a:ext uri="{FF2B5EF4-FFF2-40B4-BE49-F238E27FC236}">
                <a16:creationId xmlns:a16="http://schemas.microsoft.com/office/drawing/2014/main" id="{76D1429C-E102-44FC-935E-FE6EE83E4AB2}"/>
              </a:ext>
            </a:extLst>
          </p:cNvPr>
          <p:cNvSpPr>
            <a:spLocks noGrp="1"/>
          </p:cNvSpPr>
          <p:nvPr>
            <p:ph idx="1"/>
          </p:nvPr>
        </p:nvSpPr>
        <p:spPr/>
        <p:txBody>
          <a:bodyPr>
            <a:normAutofit fontScale="92500" lnSpcReduction="20000"/>
          </a:bodyPr>
          <a:lstStyle/>
          <a:p>
            <a:r>
              <a:rPr lang="en-US" dirty="0"/>
              <a:t>Intra-operative imprint cytology </a:t>
            </a:r>
          </a:p>
          <a:p>
            <a:pPr lvl="1"/>
            <a:r>
              <a:rPr lang="en-US" dirty="0"/>
              <a:t>A very poor assay </a:t>
            </a:r>
          </a:p>
          <a:p>
            <a:pPr lvl="1"/>
            <a:endParaRPr lang="en-US" dirty="0"/>
          </a:p>
          <a:p>
            <a:r>
              <a:rPr lang="en-US" dirty="0"/>
              <a:t>Pre-operative imaging of tumor</a:t>
            </a:r>
          </a:p>
          <a:p>
            <a:pPr lvl="1"/>
            <a:r>
              <a:rPr lang="en-US" dirty="0"/>
              <a:t>Various ultrasound and MRI based techniques</a:t>
            </a:r>
          </a:p>
          <a:p>
            <a:pPr lvl="1"/>
            <a:endParaRPr lang="en-US" dirty="0"/>
          </a:p>
          <a:p>
            <a:r>
              <a:rPr lang="en-US" dirty="0"/>
              <a:t>Device assisted </a:t>
            </a:r>
          </a:p>
          <a:p>
            <a:pPr lvl="1"/>
            <a:r>
              <a:rPr lang="en-US" dirty="0"/>
              <a:t>Hand-held imaging/sensing probes</a:t>
            </a:r>
          </a:p>
          <a:p>
            <a:pPr lvl="1"/>
            <a:r>
              <a:rPr lang="en-US" dirty="0"/>
              <a:t>Cellular and subcellular imaging</a:t>
            </a:r>
          </a:p>
          <a:p>
            <a:pPr lvl="1"/>
            <a:r>
              <a:rPr lang="en-US" dirty="0"/>
              <a:t>Intra-operative mass spectrometry</a:t>
            </a:r>
          </a:p>
        </p:txBody>
      </p:sp>
    </p:spTree>
    <p:extLst>
      <p:ext uri="{BB962C8B-B14F-4D97-AF65-F5344CB8AC3E}">
        <p14:creationId xmlns:p14="http://schemas.microsoft.com/office/powerpoint/2010/main" val="3608350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F20FE-339C-4D16-925E-E8F91955DF8A}"/>
              </a:ext>
            </a:extLst>
          </p:cNvPr>
          <p:cNvSpPr>
            <a:spLocks noGrp="1"/>
          </p:cNvSpPr>
          <p:nvPr>
            <p:ph type="title"/>
          </p:nvPr>
        </p:nvSpPr>
        <p:spPr/>
        <p:txBody>
          <a:bodyPr/>
          <a:lstStyle/>
          <a:p>
            <a:r>
              <a:rPr lang="en-US" dirty="0"/>
              <a:t>Intra-Op evaluation</a:t>
            </a:r>
          </a:p>
        </p:txBody>
      </p:sp>
      <p:pic>
        <p:nvPicPr>
          <p:cNvPr id="3" name="Picture 2">
            <a:extLst>
              <a:ext uri="{FF2B5EF4-FFF2-40B4-BE49-F238E27FC236}">
                <a16:creationId xmlns:a16="http://schemas.microsoft.com/office/drawing/2014/main" id="{916EAD0F-878C-400D-865E-D2174D2546CF}"/>
              </a:ext>
            </a:extLst>
          </p:cNvPr>
          <p:cNvPicPr>
            <a:picLocks noChangeAspect="1"/>
          </p:cNvPicPr>
          <p:nvPr/>
        </p:nvPicPr>
        <p:blipFill>
          <a:blip r:embed="rId2"/>
          <a:stretch>
            <a:fillRect/>
          </a:stretch>
        </p:blipFill>
        <p:spPr>
          <a:xfrm>
            <a:off x="381000" y="1219200"/>
            <a:ext cx="6400800" cy="5601786"/>
          </a:xfrm>
          <a:prstGeom prst="rect">
            <a:avLst/>
          </a:prstGeom>
        </p:spPr>
      </p:pic>
      <p:pic>
        <p:nvPicPr>
          <p:cNvPr id="6" name="Picture 5">
            <a:extLst>
              <a:ext uri="{FF2B5EF4-FFF2-40B4-BE49-F238E27FC236}">
                <a16:creationId xmlns:a16="http://schemas.microsoft.com/office/drawing/2014/main" id="{DFC2DE71-20D5-4334-8243-68EA9A74EC1E}"/>
              </a:ext>
            </a:extLst>
          </p:cNvPr>
          <p:cNvPicPr>
            <a:picLocks noChangeAspect="1"/>
          </p:cNvPicPr>
          <p:nvPr/>
        </p:nvPicPr>
        <p:blipFill rotWithShape="1">
          <a:blip r:embed="rId3"/>
          <a:srcRect l="23172" t="33861"/>
          <a:stretch/>
        </p:blipFill>
        <p:spPr>
          <a:xfrm>
            <a:off x="6934200" y="1219200"/>
            <a:ext cx="5352651" cy="2212290"/>
          </a:xfrm>
          <a:prstGeom prst="rect">
            <a:avLst/>
          </a:prstGeom>
        </p:spPr>
      </p:pic>
      <p:pic>
        <p:nvPicPr>
          <p:cNvPr id="7" name="Picture 6">
            <a:extLst>
              <a:ext uri="{FF2B5EF4-FFF2-40B4-BE49-F238E27FC236}">
                <a16:creationId xmlns:a16="http://schemas.microsoft.com/office/drawing/2014/main" id="{E9780F2A-3681-486A-A08D-45A100F9D889}"/>
              </a:ext>
            </a:extLst>
          </p:cNvPr>
          <p:cNvPicPr>
            <a:picLocks noChangeAspect="1"/>
          </p:cNvPicPr>
          <p:nvPr/>
        </p:nvPicPr>
        <p:blipFill>
          <a:blip r:embed="rId4"/>
          <a:stretch>
            <a:fillRect/>
          </a:stretch>
        </p:blipFill>
        <p:spPr>
          <a:xfrm>
            <a:off x="6934200" y="3581400"/>
            <a:ext cx="4657725" cy="314325"/>
          </a:xfrm>
          <a:prstGeom prst="rect">
            <a:avLst/>
          </a:prstGeom>
        </p:spPr>
      </p:pic>
    </p:spTree>
    <p:extLst>
      <p:ext uri="{BB962C8B-B14F-4D97-AF65-F5344CB8AC3E}">
        <p14:creationId xmlns:p14="http://schemas.microsoft.com/office/powerpoint/2010/main" val="271780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F90C4-1236-4378-86A4-6DE518E9B90A}"/>
              </a:ext>
            </a:extLst>
          </p:cNvPr>
          <p:cNvSpPr>
            <a:spLocks noGrp="1"/>
          </p:cNvSpPr>
          <p:nvPr>
            <p:ph type="title"/>
          </p:nvPr>
        </p:nvSpPr>
        <p:spPr/>
        <p:txBody>
          <a:bodyPr/>
          <a:lstStyle/>
          <a:p>
            <a:pPr algn="l"/>
            <a:r>
              <a:rPr lang="en-US" dirty="0" err="1"/>
              <a:t>iKnife</a:t>
            </a:r>
            <a:endParaRPr lang="en-US" dirty="0"/>
          </a:p>
        </p:txBody>
      </p:sp>
      <p:pic>
        <p:nvPicPr>
          <p:cNvPr id="5" name="Picture 4">
            <a:extLst>
              <a:ext uri="{FF2B5EF4-FFF2-40B4-BE49-F238E27FC236}">
                <a16:creationId xmlns:a16="http://schemas.microsoft.com/office/drawing/2014/main" id="{52011028-4D31-4A52-B20D-432A223281AF}"/>
              </a:ext>
            </a:extLst>
          </p:cNvPr>
          <p:cNvPicPr>
            <a:picLocks noChangeAspect="1"/>
          </p:cNvPicPr>
          <p:nvPr/>
        </p:nvPicPr>
        <p:blipFill>
          <a:blip r:embed="rId2"/>
          <a:stretch>
            <a:fillRect/>
          </a:stretch>
        </p:blipFill>
        <p:spPr>
          <a:xfrm>
            <a:off x="211298" y="1676400"/>
            <a:ext cx="8738875" cy="4934738"/>
          </a:xfrm>
          <a:prstGeom prst="rect">
            <a:avLst/>
          </a:prstGeom>
        </p:spPr>
      </p:pic>
      <p:pic>
        <p:nvPicPr>
          <p:cNvPr id="4" name="Picture 3">
            <a:extLst>
              <a:ext uri="{FF2B5EF4-FFF2-40B4-BE49-F238E27FC236}">
                <a16:creationId xmlns:a16="http://schemas.microsoft.com/office/drawing/2014/main" id="{15BDA9F7-A7CC-4196-8D79-55E4EB2E2EAF}"/>
              </a:ext>
            </a:extLst>
          </p:cNvPr>
          <p:cNvPicPr>
            <a:picLocks noChangeAspect="1"/>
          </p:cNvPicPr>
          <p:nvPr/>
        </p:nvPicPr>
        <p:blipFill>
          <a:blip r:embed="rId3"/>
          <a:stretch>
            <a:fillRect/>
          </a:stretch>
        </p:blipFill>
        <p:spPr>
          <a:xfrm>
            <a:off x="7924800" y="609601"/>
            <a:ext cx="4168454" cy="2229088"/>
          </a:xfrm>
          <a:prstGeom prst="rect">
            <a:avLst/>
          </a:prstGeom>
        </p:spPr>
      </p:pic>
    </p:spTree>
    <p:extLst>
      <p:ext uri="{BB962C8B-B14F-4D97-AF65-F5344CB8AC3E}">
        <p14:creationId xmlns:p14="http://schemas.microsoft.com/office/powerpoint/2010/main" val="1460904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5B382-4D66-4DEF-95EB-F0997D529577}"/>
              </a:ext>
            </a:extLst>
          </p:cNvPr>
          <p:cNvSpPr>
            <a:spLocks noGrp="1"/>
          </p:cNvSpPr>
          <p:nvPr>
            <p:ph type="title"/>
          </p:nvPr>
        </p:nvSpPr>
        <p:spPr/>
        <p:txBody>
          <a:bodyPr/>
          <a:lstStyle/>
          <a:p>
            <a:r>
              <a:rPr lang="en-US" dirty="0"/>
              <a:t>WF-OCT</a:t>
            </a:r>
          </a:p>
        </p:txBody>
      </p:sp>
      <p:pic>
        <p:nvPicPr>
          <p:cNvPr id="5" name="Picture 4">
            <a:extLst>
              <a:ext uri="{FF2B5EF4-FFF2-40B4-BE49-F238E27FC236}">
                <a16:creationId xmlns:a16="http://schemas.microsoft.com/office/drawing/2014/main" id="{02EB574E-E9E3-42A6-83E8-7D4FEBC13860}"/>
              </a:ext>
            </a:extLst>
          </p:cNvPr>
          <p:cNvPicPr>
            <a:picLocks noChangeAspect="1"/>
          </p:cNvPicPr>
          <p:nvPr/>
        </p:nvPicPr>
        <p:blipFill>
          <a:blip r:embed="rId2"/>
          <a:stretch>
            <a:fillRect/>
          </a:stretch>
        </p:blipFill>
        <p:spPr>
          <a:xfrm>
            <a:off x="7605082" y="1953406"/>
            <a:ext cx="3725518" cy="2853984"/>
          </a:xfrm>
          <a:prstGeom prst="rect">
            <a:avLst/>
          </a:prstGeom>
        </p:spPr>
      </p:pic>
      <p:pic>
        <p:nvPicPr>
          <p:cNvPr id="7" name="Picture 6">
            <a:extLst>
              <a:ext uri="{FF2B5EF4-FFF2-40B4-BE49-F238E27FC236}">
                <a16:creationId xmlns:a16="http://schemas.microsoft.com/office/drawing/2014/main" id="{F6B3A262-5E5A-4366-BD3F-0F38983C7A0B}"/>
              </a:ext>
            </a:extLst>
          </p:cNvPr>
          <p:cNvPicPr>
            <a:picLocks noChangeAspect="1"/>
          </p:cNvPicPr>
          <p:nvPr/>
        </p:nvPicPr>
        <p:blipFill>
          <a:blip r:embed="rId3"/>
          <a:stretch>
            <a:fillRect/>
          </a:stretch>
        </p:blipFill>
        <p:spPr>
          <a:xfrm>
            <a:off x="7543800" y="600843"/>
            <a:ext cx="4537218" cy="1256859"/>
          </a:xfrm>
          <a:prstGeom prst="rect">
            <a:avLst/>
          </a:prstGeom>
        </p:spPr>
      </p:pic>
      <p:sp>
        <p:nvSpPr>
          <p:cNvPr id="9" name="TextBox 8">
            <a:extLst>
              <a:ext uri="{FF2B5EF4-FFF2-40B4-BE49-F238E27FC236}">
                <a16:creationId xmlns:a16="http://schemas.microsoft.com/office/drawing/2014/main" id="{9FE15056-0D7A-4498-AB79-F1DDD4C10F24}"/>
              </a:ext>
            </a:extLst>
          </p:cNvPr>
          <p:cNvSpPr txBox="1"/>
          <p:nvPr/>
        </p:nvSpPr>
        <p:spPr>
          <a:xfrm>
            <a:off x="8077200" y="654412"/>
            <a:ext cx="3657600" cy="261610"/>
          </a:xfrm>
          <a:prstGeom prst="rect">
            <a:avLst/>
          </a:prstGeom>
          <a:noFill/>
        </p:spPr>
        <p:txBody>
          <a:bodyPr wrap="square">
            <a:spAutoFit/>
          </a:bodyPr>
          <a:lstStyle/>
          <a:p>
            <a:r>
              <a:rPr lang="en-US" sz="1100" dirty="0"/>
              <a:t>Life 2023, 13, 2340. https://doi.org/10.3390/life13122340</a:t>
            </a:r>
          </a:p>
        </p:txBody>
      </p:sp>
      <p:pic>
        <p:nvPicPr>
          <p:cNvPr id="11" name="Picture 10">
            <a:extLst>
              <a:ext uri="{FF2B5EF4-FFF2-40B4-BE49-F238E27FC236}">
                <a16:creationId xmlns:a16="http://schemas.microsoft.com/office/drawing/2014/main" id="{089768AC-3024-488F-8D86-88429344D286}"/>
              </a:ext>
            </a:extLst>
          </p:cNvPr>
          <p:cNvPicPr>
            <a:picLocks noChangeAspect="1"/>
          </p:cNvPicPr>
          <p:nvPr/>
        </p:nvPicPr>
        <p:blipFill>
          <a:blip r:embed="rId4"/>
          <a:stretch>
            <a:fillRect/>
          </a:stretch>
        </p:blipFill>
        <p:spPr>
          <a:xfrm>
            <a:off x="7605082" y="4876800"/>
            <a:ext cx="3726269" cy="1729933"/>
          </a:xfrm>
          <a:prstGeom prst="rect">
            <a:avLst/>
          </a:prstGeom>
        </p:spPr>
      </p:pic>
      <p:pic>
        <p:nvPicPr>
          <p:cNvPr id="14" name="Picture 13">
            <a:extLst>
              <a:ext uri="{FF2B5EF4-FFF2-40B4-BE49-F238E27FC236}">
                <a16:creationId xmlns:a16="http://schemas.microsoft.com/office/drawing/2014/main" id="{C7385556-4BB3-4413-869B-A9519F636642}"/>
              </a:ext>
            </a:extLst>
          </p:cNvPr>
          <p:cNvPicPr>
            <a:picLocks noChangeAspect="1"/>
          </p:cNvPicPr>
          <p:nvPr/>
        </p:nvPicPr>
        <p:blipFill>
          <a:blip r:embed="rId5"/>
          <a:stretch>
            <a:fillRect/>
          </a:stretch>
        </p:blipFill>
        <p:spPr>
          <a:xfrm>
            <a:off x="430481" y="2284020"/>
            <a:ext cx="6963511" cy="3394214"/>
          </a:xfrm>
          <a:prstGeom prst="rect">
            <a:avLst/>
          </a:prstGeom>
        </p:spPr>
      </p:pic>
    </p:spTree>
    <p:extLst>
      <p:ext uri="{BB962C8B-B14F-4D97-AF65-F5344CB8AC3E}">
        <p14:creationId xmlns:p14="http://schemas.microsoft.com/office/powerpoint/2010/main" val="2260891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4B8E4-BD46-4E2A-B05D-032524359BB1}"/>
              </a:ext>
            </a:extLst>
          </p:cNvPr>
          <p:cNvSpPr>
            <a:spLocks noGrp="1"/>
          </p:cNvSpPr>
          <p:nvPr>
            <p:ph type="title"/>
          </p:nvPr>
        </p:nvSpPr>
        <p:spPr/>
        <p:txBody>
          <a:bodyPr/>
          <a:lstStyle/>
          <a:p>
            <a:r>
              <a:rPr lang="en-US" dirty="0" err="1"/>
              <a:t>MarginCall</a:t>
            </a:r>
            <a:endParaRPr lang="en-US" dirty="0"/>
          </a:p>
        </p:txBody>
      </p:sp>
      <p:pic>
        <p:nvPicPr>
          <p:cNvPr id="4" name="Picture 3">
            <a:extLst>
              <a:ext uri="{FF2B5EF4-FFF2-40B4-BE49-F238E27FC236}">
                <a16:creationId xmlns:a16="http://schemas.microsoft.com/office/drawing/2014/main" id="{031CE7AC-7B86-4CA3-873D-22D6148575FC}"/>
              </a:ext>
            </a:extLst>
          </p:cNvPr>
          <p:cNvPicPr>
            <a:picLocks noChangeAspect="1"/>
          </p:cNvPicPr>
          <p:nvPr/>
        </p:nvPicPr>
        <p:blipFill>
          <a:blip r:embed="rId2"/>
          <a:stretch>
            <a:fillRect/>
          </a:stretch>
        </p:blipFill>
        <p:spPr>
          <a:xfrm>
            <a:off x="519418" y="1858467"/>
            <a:ext cx="5399913" cy="3015536"/>
          </a:xfrm>
          <a:prstGeom prst="rect">
            <a:avLst/>
          </a:prstGeom>
        </p:spPr>
      </p:pic>
      <p:pic>
        <p:nvPicPr>
          <p:cNvPr id="5" name="Picture 4">
            <a:extLst>
              <a:ext uri="{FF2B5EF4-FFF2-40B4-BE49-F238E27FC236}">
                <a16:creationId xmlns:a16="http://schemas.microsoft.com/office/drawing/2014/main" id="{1CA83535-2685-4547-AAEE-C1005660A25C}"/>
              </a:ext>
            </a:extLst>
          </p:cNvPr>
          <p:cNvPicPr>
            <a:picLocks noChangeAspect="1"/>
          </p:cNvPicPr>
          <p:nvPr/>
        </p:nvPicPr>
        <p:blipFill>
          <a:blip r:embed="rId3"/>
          <a:stretch>
            <a:fillRect/>
          </a:stretch>
        </p:blipFill>
        <p:spPr>
          <a:xfrm>
            <a:off x="6019800" y="1543263"/>
            <a:ext cx="5952027" cy="4933710"/>
          </a:xfrm>
          <a:prstGeom prst="rect">
            <a:avLst/>
          </a:prstGeom>
        </p:spPr>
      </p:pic>
      <p:sp>
        <p:nvSpPr>
          <p:cNvPr id="3" name="TextBox 2">
            <a:extLst>
              <a:ext uri="{FF2B5EF4-FFF2-40B4-BE49-F238E27FC236}">
                <a16:creationId xmlns:a16="http://schemas.microsoft.com/office/drawing/2014/main" id="{3B572A2C-F241-42A6-A927-5F9BBD5083BC}"/>
              </a:ext>
            </a:extLst>
          </p:cNvPr>
          <p:cNvSpPr txBox="1"/>
          <p:nvPr/>
        </p:nvSpPr>
        <p:spPr>
          <a:xfrm>
            <a:off x="7432431" y="6326554"/>
            <a:ext cx="3399692" cy="369332"/>
          </a:xfrm>
          <a:prstGeom prst="rect">
            <a:avLst/>
          </a:prstGeom>
          <a:noFill/>
        </p:spPr>
        <p:txBody>
          <a:bodyPr wrap="square" rtlCol="0">
            <a:spAutoFit/>
          </a:bodyPr>
          <a:lstStyle/>
          <a:p>
            <a:r>
              <a:rPr lang="en-US" dirty="0"/>
              <a:t>Courtesy Dr Fereidouni </a:t>
            </a:r>
          </a:p>
        </p:txBody>
      </p:sp>
      <p:sp>
        <p:nvSpPr>
          <p:cNvPr id="6" name="TextBox 5">
            <a:extLst>
              <a:ext uri="{FF2B5EF4-FFF2-40B4-BE49-F238E27FC236}">
                <a16:creationId xmlns:a16="http://schemas.microsoft.com/office/drawing/2014/main" id="{4948381B-84A8-4A8D-BAA1-92CFF9CE4074}"/>
              </a:ext>
            </a:extLst>
          </p:cNvPr>
          <p:cNvSpPr txBox="1"/>
          <p:nvPr/>
        </p:nvSpPr>
        <p:spPr>
          <a:xfrm>
            <a:off x="1066800" y="5410200"/>
            <a:ext cx="2893888" cy="646331"/>
          </a:xfrm>
          <a:prstGeom prst="rect">
            <a:avLst/>
          </a:prstGeom>
          <a:noFill/>
        </p:spPr>
        <p:txBody>
          <a:bodyPr wrap="square" rtlCol="0">
            <a:spAutoFit/>
          </a:bodyPr>
          <a:lstStyle/>
          <a:p>
            <a:r>
              <a:rPr lang="en-US" dirty="0">
                <a:solidFill>
                  <a:schemeClr val="bg1"/>
                </a:solidFill>
              </a:rPr>
              <a:t>ARPA-H award</a:t>
            </a:r>
          </a:p>
          <a:p>
            <a:pPr marL="285750" indent="-285750">
              <a:buFont typeface="Arial" panose="020B0604020202020204" pitchFamily="34" charset="0"/>
              <a:buChar char="•"/>
            </a:pPr>
            <a:r>
              <a:rPr lang="en-US" dirty="0">
                <a:solidFill>
                  <a:schemeClr val="bg1"/>
                </a:solidFill>
              </a:rPr>
              <a:t>Fereidouni et al (Emory)</a:t>
            </a:r>
          </a:p>
        </p:txBody>
      </p:sp>
    </p:spTree>
    <p:extLst>
      <p:ext uri="{BB962C8B-B14F-4D97-AF65-F5344CB8AC3E}">
        <p14:creationId xmlns:p14="http://schemas.microsoft.com/office/powerpoint/2010/main" val="21076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C1336B-3B1A-444D-813B-289625A49825}"/>
              </a:ext>
            </a:extLst>
          </p:cNvPr>
          <p:cNvSpPr>
            <a:spLocks noGrp="1"/>
          </p:cNvSpPr>
          <p:nvPr>
            <p:ph type="title"/>
          </p:nvPr>
        </p:nvSpPr>
        <p:spPr/>
        <p:txBody>
          <a:bodyPr/>
          <a:lstStyle/>
          <a:p>
            <a:r>
              <a:rPr lang="en-US" dirty="0"/>
              <a:t>Biomarkers</a:t>
            </a:r>
          </a:p>
        </p:txBody>
      </p:sp>
    </p:spTree>
    <p:extLst>
      <p:ext uri="{BB962C8B-B14F-4D97-AF65-F5344CB8AC3E}">
        <p14:creationId xmlns:p14="http://schemas.microsoft.com/office/powerpoint/2010/main" val="3203868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0BA7D-A46C-4750-945E-7B8D01721941}"/>
              </a:ext>
            </a:extLst>
          </p:cNvPr>
          <p:cNvSpPr>
            <a:spLocks noGrp="1"/>
          </p:cNvSpPr>
          <p:nvPr>
            <p:ph type="title"/>
          </p:nvPr>
        </p:nvSpPr>
        <p:spPr/>
        <p:txBody>
          <a:bodyPr/>
          <a:lstStyle/>
          <a:p>
            <a:r>
              <a:rPr lang="en-US" dirty="0"/>
              <a:t>ER/PR- IHC relatively easy to interpret</a:t>
            </a:r>
          </a:p>
        </p:txBody>
      </p:sp>
      <p:sp>
        <p:nvSpPr>
          <p:cNvPr id="3" name="Content Placeholder 2">
            <a:extLst>
              <a:ext uri="{FF2B5EF4-FFF2-40B4-BE49-F238E27FC236}">
                <a16:creationId xmlns:a16="http://schemas.microsoft.com/office/drawing/2014/main" id="{8A5D9612-90CF-4CD4-B255-C7F588B59188}"/>
              </a:ext>
            </a:extLst>
          </p:cNvPr>
          <p:cNvSpPr>
            <a:spLocks noGrp="1"/>
          </p:cNvSpPr>
          <p:nvPr>
            <p:ph idx="1"/>
          </p:nvPr>
        </p:nvSpPr>
        <p:spPr>
          <a:xfrm>
            <a:off x="838200" y="1825625"/>
            <a:ext cx="5977467" cy="4351338"/>
          </a:xfrm>
        </p:spPr>
        <p:txBody>
          <a:bodyPr>
            <a:normAutofit fontScale="92500" lnSpcReduction="20000"/>
          </a:bodyPr>
          <a:lstStyle/>
          <a:p>
            <a:r>
              <a:rPr lang="en-US" dirty="0"/>
              <a:t>Single compartment</a:t>
            </a:r>
          </a:p>
          <a:p>
            <a:endParaRPr lang="en-US" dirty="0"/>
          </a:p>
          <a:p>
            <a:r>
              <a:rPr lang="en-US" dirty="0"/>
              <a:t>Confined to the nucleus</a:t>
            </a:r>
          </a:p>
          <a:p>
            <a:endParaRPr lang="en-US" dirty="0"/>
          </a:p>
          <a:p>
            <a:r>
              <a:rPr lang="en-US" dirty="0"/>
              <a:t>Typically strong staining</a:t>
            </a:r>
          </a:p>
          <a:p>
            <a:endParaRPr lang="en-US" dirty="0"/>
          </a:p>
          <a:p>
            <a:r>
              <a:rPr lang="en-US" dirty="0"/>
              <a:t>Weaker/ low frequency staining can be challenging to interpret</a:t>
            </a:r>
          </a:p>
          <a:p>
            <a:pPr lvl="1"/>
            <a:r>
              <a:rPr lang="en-US" dirty="0"/>
              <a:t>ASCO-CAP ER-Low (1-10%)</a:t>
            </a:r>
          </a:p>
          <a:p>
            <a:pPr lvl="2"/>
            <a:r>
              <a:rPr lang="en-US" dirty="0"/>
              <a:t>? Evidence</a:t>
            </a:r>
          </a:p>
          <a:p>
            <a:endParaRPr lang="en-US" dirty="0"/>
          </a:p>
        </p:txBody>
      </p:sp>
      <p:pic>
        <p:nvPicPr>
          <p:cNvPr id="1026" name="Picture 2">
            <a:extLst>
              <a:ext uri="{FF2B5EF4-FFF2-40B4-BE49-F238E27FC236}">
                <a16:creationId xmlns:a16="http://schemas.microsoft.com/office/drawing/2014/main" id="{FAFE15CF-7B4D-4266-8200-D6F0937623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775" y="2548467"/>
            <a:ext cx="5318807" cy="3445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637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Assessment of tumor markers</a:t>
            </a:r>
          </a:p>
        </p:txBody>
      </p:sp>
      <p:sp>
        <p:nvSpPr>
          <p:cNvPr id="4" name="Content Placeholder 3"/>
          <p:cNvSpPr>
            <a:spLocks noGrp="1"/>
          </p:cNvSpPr>
          <p:nvPr>
            <p:ph idx="1"/>
          </p:nvPr>
        </p:nvSpPr>
        <p:spPr>
          <a:xfrm>
            <a:off x="838200" y="1825625"/>
            <a:ext cx="10515600" cy="4351338"/>
          </a:xfrm>
        </p:spPr>
        <p:txBody>
          <a:bodyPr/>
          <a:lstStyle/>
          <a:p>
            <a:pPr marL="285750" indent="-285750"/>
            <a:r>
              <a:rPr lang="en-US" dirty="0"/>
              <a:t>Impact of referral cases on IHC</a:t>
            </a:r>
          </a:p>
          <a:p>
            <a:pPr marL="742950" lvl="1" indent="-285750"/>
            <a:r>
              <a:rPr lang="en-US" dirty="0"/>
              <a:t>Staining can be inconsistent</a:t>
            </a:r>
          </a:p>
          <a:p>
            <a:pPr marL="742950" lvl="1" indent="-285750"/>
            <a:r>
              <a:rPr lang="en-US" dirty="0"/>
              <a:t>Staining can be weaker</a:t>
            </a:r>
          </a:p>
          <a:p>
            <a:pPr marL="742950" lvl="1" indent="-285750"/>
            <a:r>
              <a:rPr lang="en-US" dirty="0"/>
              <a:t>False negative staining</a:t>
            </a:r>
          </a:p>
          <a:p>
            <a:pPr marL="285750" indent="-285750"/>
            <a:endParaRPr lang="en-US" dirty="0"/>
          </a:p>
          <a:p>
            <a:pPr marL="285750" indent="-285750"/>
            <a:r>
              <a:rPr lang="en-US" dirty="0"/>
              <a:t>Impact of rare positive cells</a:t>
            </a:r>
          </a:p>
          <a:p>
            <a:pPr marL="742950" lvl="1" indent="-285750"/>
            <a:r>
              <a:rPr lang="en-US" dirty="0"/>
              <a:t>Entrapped normal cells or tumor cells?</a:t>
            </a:r>
          </a:p>
          <a:p>
            <a:pPr marL="0" indent="0">
              <a:buNone/>
            </a:pPr>
            <a:endParaRPr lang="en-US" dirty="0"/>
          </a:p>
        </p:txBody>
      </p:sp>
      <p:pic>
        <p:nvPicPr>
          <p:cNvPr id="5" name="Picture 4">
            <a:extLst>
              <a:ext uri="{FF2B5EF4-FFF2-40B4-BE49-F238E27FC236}">
                <a16:creationId xmlns:a16="http://schemas.microsoft.com/office/drawing/2014/main" id="{47DB0C12-FDD3-425C-884E-44FD02767F7D}"/>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394024" y="1825625"/>
            <a:ext cx="4570332" cy="3584575"/>
          </a:xfrm>
          <a:prstGeom prst="rect">
            <a:avLst/>
          </a:prstGeom>
        </p:spPr>
      </p:pic>
      <p:sp>
        <p:nvSpPr>
          <p:cNvPr id="6" name="TextBox 5">
            <a:extLst>
              <a:ext uri="{FF2B5EF4-FFF2-40B4-BE49-F238E27FC236}">
                <a16:creationId xmlns:a16="http://schemas.microsoft.com/office/drawing/2014/main" id="{1190D5C1-1817-4B7A-82A9-E1DC1A03C4C0}"/>
              </a:ext>
            </a:extLst>
          </p:cNvPr>
          <p:cNvSpPr txBox="1"/>
          <p:nvPr/>
        </p:nvSpPr>
        <p:spPr>
          <a:xfrm>
            <a:off x="7467600" y="1825625"/>
            <a:ext cx="1960973" cy="369332"/>
          </a:xfrm>
          <a:prstGeom prst="rect">
            <a:avLst/>
          </a:prstGeom>
          <a:noFill/>
        </p:spPr>
        <p:txBody>
          <a:bodyPr wrap="square" rtlCol="0">
            <a:spAutoFit/>
          </a:bodyPr>
          <a:lstStyle/>
          <a:p>
            <a:r>
              <a:rPr lang="en-US" b="1" dirty="0">
                <a:solidFill>
                  <a:prstClr val="black"/>
                </a:solidFill>
                <a:latin typeface="Calibri"/>
              </a:rPr>
              <a:t>PR</a:t>
            </a:r>
          </a:p>
        </p:txBody>
      </p:sp>
    </p:spTree>
    <p:extLst>
      <p:ext uri="{BB962C8B-B14F-4D97-AF65-F5344CB8AC3E}">
        <p14:creationId xmlns:p14="http://schemas.microsoft.com/office/powerpoint/2010/main" val="2349239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BD4E2-8B8B-453D-95DB-B5BC49D69519}"/>
              </a:ext>
            </a:extLst>
          </p:cNvPr>
          <p:cNvSpPr>
            <a:spLocks noGrp="1"/>
          </p:cNvSpPr>
          <p:nvPr>
            <p:ph type="title"/>
          </p:nvPr>
        </p:nvSpPr>
        <p:spPr/>
        <p:txBody>
          <a:bodyPr/>
          <a:lstStyle/>
          <a:p>
            <a:r>
              <a:rPr lang="en-US" dirty="0"/>
              <a:t>Allred Score vs RT-PCR score</a:t>
            </a:r>
          </a:p>
        </p:txBody>
      </p:sp>
      <p:sp>
        <p:nvSpPr>
          <p:cNvPr id="4" name="Text Box 5">
            <a:extLst>
              <a:ext uri="{FF2B5EF4-FFF2-40B4-BE49-F238E27FC236}">
                <a16:creationId xmlns:a16="http://schemas.microsoft.com/office/drawing/2014/main" id="{EEEA3121-6E09-4787-8C4F-FE368D037FC5}"/>
              </a:ext>
            </a:extLst>
          </p:cNvPr>
          <p:cNvSpPr txBox="1">
            <a:spLocks noChangeArrowheads="1"/>
          </p:cNvSpPr>
          <p:nvPr/>
        </p:nvSpPr>
        <p:spPr bwMode="auto">
          <a:xfrm>
            <a:off x="8686800" y="6362164"/>
            <a:ext cx="3352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a:solidFill>
                  <a:schemeClr val="bg1"/>
                </a:solidFill>
              </a:rPr>
              <a:t>Harvey et al J Clin Oncol 1999</a:t>
            </a:r>
          </a:p>
        </p:txBody>
      </p:sp>
      <p:pic>
        <p:nvPicPr>
          <p:cNvPr id="5" name="Picture 6">
            <a:extLst>
              <a:ext uri="{FF2B5EF4-FFF2-40B4-BE49-F238E27FC236}">
                <a16:creationId xmlns:a16="http://schemas.microsoft.com/office/drawing/2014/main" id="{04A292B9-10CF-4779-ADE3-C5F879D969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02255"/>
            <a:ext cx="5029200" cy="3381176"/>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410EBF9-201A-48B8-B6D7-685F0300F713}"/>
              </a:ext>
            </a:extLst>
          </p:cNvPr>
          <p:cNvPicPr>
            <a:picLocks noChangeAspect="1"/>
          </p:cNvPicPr>
          <p:nvPr/>
        </p:nvPicPr>
        <p:blipFill>
          <a:blip r:embed="rId3"/>
          <a:stretch>
            <a:fillRect/>
          </a:stretch>
        </p:blipFill>
        <p:spPr>
          <a:xfrm>
            <a:off x="5715000" y="2054431"/>
            <a:ext cx="5795622" cy="3429000"/>
          </a:xfrm>
          <a:prstGeom prst="rect">
            <a:avLst/>
          </a:prstGeom>
        </p:spPr>
      </p:pic>
    </p:spTree>
    <p:extLst>
      <p:ext uri="{BB962C8B-B14F-4D97-AF65-F5344CB8AC3E}">
        <p14:creationId xmlns:p14="http://schemas.microsoft.com/office/powerpoint/2010/main" val="864279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BD4E2-8B8B-453D-95DB-B5BC49D69519}"/>
              </a:ext>
            </a:extLst>
          </p:cNvPr>
          <p:cNvSpPr>
            <a:spLocks noGrp="1"/>
          </p:cNvSpPr>
          <p:nvPr>
            <p:ph type="title"/>
          </p:nvPr>
        </p:nvSpPr>
        <p:spPr/>
        <p:txBody>
          <a:bodyPr/>
          <a:lstStyle/>
          <a:p>
            <a:r>
              <a:rPr lang="en-US" dirty="0"/>
              <a:t>Allred Score vs RT-PCR score</a:t>
            </a:r>
          </a:p>
        </p:txBody>
      </p:sp>
      <p:sp>
        <p:nvSpPr>
          <p:cNvPr id="4" name="Text Box 5">
            <a:extLst>
              <a:ext uri="{FF2B5EF4-FFF2-40B4-BE49-F238E27FC236}">
                <a16:creationId xmlns:a16="http://schemas.microsoft.com/office/drawing/2014/main" id="{EEEA3121-6E09-4787-8C4F-FE368D037FC5}"/>
              </a:ext>
            </a:extLst>
          </p:cNvPr>
          <p:cNvSpPr txBox="1">
            <a:spLocks noChangeArrowheads="1"/>
          </p:cNvSpPr>
          <p:nvPr/>
        </p:nvSpPr>
        <p:spPr bwMode="auto">
          <a:xfrm>
            <a:off x="8686800" y="6362164"/>
            <a:ext cx="3352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dirty="0">
                <a:solidFill>
                  <a:schemeClr val="bg1"/>
                </a:solidFill>
              </a:rPr>
              <a:t>Badve et al J Clin Oncol 2008</a:t>
            </a:r>
          </a:p>
        </p:txBody>
      </p:sp>
      <p:pic>
        <p:nvPicPr>
          <p:cNvPr id="7" name="Picture 6">
            <a:extLst>
              <a:ext uri="{FF2B5EF4-FFF2-40B4-BE49-F238E27FC236}">
                <a16:creationId xmlns:a16="http://schemas.microsoft.com/office/drawing/2014/main" id="{0410EBF9-201A-48B8-B6D7-685F0300F713}"/>
              </a:ext>
            </a:extLst>
          </p:cNvPr>
          <p:cNvPicPr>
            <a:picLocks noChangeAspect="1"/>
          </p:cNvPicPr>
          <p:nvPr/>
        </p:nvPicPr>
        <p:blipFill rotWithShape="1">
          <a:blip r:embed="rId2"/>
          <a:srcRect l="-1" r="18"/>
          <a:stretch/>
        </p:blipFill>
        <p:spPr>
          <a:xfrm>
            <a:off x="267721" y="1714500"/>
            <a:ext cx="5794631" cy="3429000"/>
          </a:xfrm>
          <a:prstGeom prst="rect">
            <a:avLst/>
          </a:prstGeom>
        </p:spPr>
      </p:pic>
      <p:pic>
        <p:nvPicPr>
          <p:cNvPr id="6" name="Picture 5">
            <a:extLst>
              <a:ext uri="{FF2B5EF4-FFF2-40B4-BE49-F238E27FC236}">
                <a16:creationId xmlns:a16="http://schemas.microsoft.com/office/drawing/2014/main" id="{B186933F-7C8B-4F5F-8EE6-6E3D1CC08CB9}"/>
              </a:ext>
            </a:extLst>
          </p:cNvPr>
          <p:cNvPicPr>
            <a:picLocks noChangeAspect="1"/>
          </p:cNvPicPr>
          <p:nvPr/>
        </p:nvPicPr>
        <p:blipFill>
          <a:blip r:embed="rId3"/>
          <a:stretch>
            <a:fillRect/>
          </a:stretch>
        </p:blipFill>
        <p:spPr>
          <a:xfrm>
            <a:off x="6046518" y="1695697"/>
            <a:ext cx="5795622" cy="3506984"/>
          </a:xfrm>
          <a:prstGeom prst="rect">
            <a:avLst/>
          </a:prstGeom>
        </p:spPr>
      </p:pic>
    </p:spTree>
    <p:extLst>
      <p:ext uri="{BB962C8B-B14F-4D97-AF65-F5344CB8AC3E}">
        <p14:creationId xmlns:p14="http://schemas.microsoft.com/office/powerpoint/2010/main" val="3917347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7C84B-AB41-419D-A91A-FC3FF2D9CA49}"/>
              </a:ext>
            </a:extLst>
          </p:cNvPr>
          <p:cNvSpPr>
            <a:spLocks noGrp="1"/>
          </p:cNvSpPr>
          <p:nvPr>
            <p:ph type="title"/>
          </p:nvPr>
        </p:nvSpPr>
        <p:spPr/>
        <p:txBody>
          <a:bodyPr/>
          <a:lstStyle/>
          <a:p>
            <a:r>
              <a:rPr lang="en-US" dirty="0"/>
              <a:t>Disclosures </a:t>
            </a:r>
          </a:p>
        </p:txBody>
      </p:sp>
      <p:sp>
        <p:nvSpPr>
          <p:cNvPr id="4" name="Content Placeholder 3">
            <a:extLst>
              <a:ext uri="{FF2B5EF4-FFF2-40B4-BE49-F238E27FC236}">
                <a16:creationId xmlns:a16="http://schemas.microsoft.com/office/drawing/2014/main" id="{AAA2254C-5F83-4433-BF9B-3A8A63E32EC7}"/>
              </a:ext>
            </a:extLst>
          </p:cNvPr>
          <p:cNvSpPr>
            <a:spLocks noGrp="1"/>
          </p:cNvSpPr>
          <p:nvPr>
            <p:ph sz="half" idx="1"/>
          </p:nvPr>
        </p:nvSpPr>
        <p:spPr>
          <a:xfrm>
            <a:off x="838200" y="1825625"/>
            <a:ext cx="5181600" cy="4021502"/>
          </a:xfrm>
        </p:spPr>
        <p:txBody>
          <a:bodyPr>
            <a:normAutofit fontScale="77500" lnSpcReduction="20000"/>
          </a:bodyPr>
          <a:lstStyle/>
          <a:p>
            <a:r>
              <a:rPr lang="en-US" dirty="0"/>
              <a:t>Director, ICGA-Foundation, India</a:t>
            </a:r>
          </a:p>
          <a:p>
            <a:pPr lvl="1"/>
            <a:r>
              <a:rPr lang="en-US" dirty="0"/>
              <a:t>Global health</a:t>
            </a:r>
          </a:p>
          <a:p>
            <a:r>
              <a:rPr lang="en-US" dirty="0"/>
              <a:t>Editorships</a:t>
            </a:r>
          </a:p>
          <a:p>
            <a:pPr lvl="1"/>
            <a:r>
              <a:rPr lang="en-US" dirty="0"/>
              <a:t>Deputy Editor in Chief, NPJ Breast Cancer</a:t>
            </a:r>
          </a:p>
          <a:p>
            <a:pPr lvl="1"/>
            <a:r>
              <a:rPr lang="en-US" dirty="0"/>
              <a:t>Associate Editor, JNCI</a:t>
            </a:r>
          </a:p>
          <a:p>
            <a:pPr lvl="1"/>
            <a:r>
              <a:rPr lang="en-US" dirty="0"/>
              <a:t>Associate Editor, Clin Breast Cancer </a:t>
            </a:r>
          </a:p>
          <a:p>
            <a:r>
              <a:rPr lang="en-US" dirty="0"/>
              <a:t>Adv boards</a:t>
            </a:r>
          </a:p>
          <a:p>
            <a:pPr lvl="1"/>
            <a:r>
              <a:rPr lang="en-US" dirty="0"/>
              <a:t>Agilent, AstraZeneca, Daiichi Sanyo, Bristol Myers Squibb  </a:t>
            </a:r>
            <a:r>
              <a:rPr lang="en-US" dirty="0" err="1"/>
              <a:t>Personalis</a:t>
            </a:r>
            <a:r>
              <a:rPr lang="en-US" dirty="0"/>
              <a:t>, </a:t>
            </a:r>
            <a:r>
              <a:rPr lang="en-US" dirty="0" err="1"/>
              <a:t>Mindpeak</a:t>
            </a:r>
            <a:r>
              <a:rPr lang="en-US" dirty="0"/>
              <a:t> (</a:t>
            </a:r>
            <a:r>
              <a:rPr lang="en-US" dirty="0" err="1"/>
              <a:t>Gmbh</a:t>
            </a:r>
            <a:r>
              <a:rPr lang="en-US" dirty="0"/>
              <a:t>), Roche Diagnostics </a:t>
            </a:r>
          </a:p>
          <a:p>
            <a:r>
              <a:rPr lang="en-US" dirty="0"/>
              <a:t>Research Funds: </a:t>
            </a:r>
          </a:p>
          <a:p>
            <a:pPr lvl="1"/>
            <a:r>
              <a:rPr lang="en-US" dirty="0"/>
              <a:t>Agilent, AstraZeneca, Bristol Myers Squibb, Daiichi Sanyo, Eli Lilly, Roche Diagnostics</a:t>
            </a:r>
          </a:p>
          <a:p>
            <a:endParaRPr lang="en-US" dirty="0"/>
          </a:p>
        </p:txBody>
      </p:sp>
      <p:sp>
        <p:nvSpPr>
          <p:cNvPr id="5" name="Content Placeholder 4">
            <a:extLst>
              <a:ext uri="{FF2B5EF4-FFF2-40B4-BE49-F238E27FC236}">
                <a16:creationId xmlns:a16="http://schemas.microsoft.com/office/drawing/2014/main" id="{D9D3C0DE-85BE-485D-86C8-9A98DEF786B1}"/>
              </a:ext>
            </a:extLst>
          </p:cNvPr>
          <p:cNvSpPr>
            <a:spLocks noGrp="1"/>
          </p:cNvSpPr>
          <p:nvPr>
            <p:ph sz="half" idx="2"/>
          </p:nvPr>
        </p:nvSpPr>
        <p:spPr/>
        <p:txBody>
          <a:bodyPr>
            <a:normAutofit fontScale="77500" lnSpcReduction="20000"/>
          </a:bodyPr>
          <a:lstStyle/>
          <a:p>
            <a:r>
              <a:rPr lang="en-US" dirty="0"/>
              <a:t>Collaborations</a:t>
            </a:r>
          </a:p>
          <a:p>
            <a:pPr lvl="1"/>
            <a:r>
              <a:rPr lang="en-US" dirty="0"/>
              <a:t>Industry (grants applications)</a:t>
            </a:r>
          </a:p>
          <a:p>
            <a:pPr lvl="2"/>
            <a:r>
              <a:rPr lang="en-US" dirty="0" err="1"/>
              <a:t>Mindpeak</a:t>
            </a:r>
            <a:endParaRPr lang="en-US" dirty="0"/>
          </a:p>
          <a:p>
            <a:pPr lvl="2"/>
            <a:r>
              <a:rPr lang="en-US" dirty="0"/>
              <a:t>Bristol Myers Squibb</a:t>
            </a:r>
          </a:p>
          <a:p>
            <a:pPr lvl="2"/>
            <a:r>
              <a:rPr lang="en-US" dirty="0" err="1"/>
              <a:t>Augmentiqs</a:t>
            </a:r>
            <a:endParaRPr lang="en-US" dirty="0"/>
          </a:p>
          <a:p>
            <a:pPr lvl="2"/>
            <a:r>
              <a:rPr lang="en-US" dirty="0"/>
              <a:t>Alpenglow Biosciences.</a:t>
            </a:r>
          </a:p>
          <a:p>
            <a:pPr lvl="1"/>
            <a:r>
              <a:rPr lang="en-US" dirty="0"/>
              <a:t>Academic (grants applications)</a:t>
            </a:r>
          </a:p>
          <a:p>
            <a:pPr lvl="2"/>
            <a:r>
              <a:rPr lang="en-US" dirty="0"/>
              <a:t>Georgia Tech</a:t>
            </a:r>
          </a:p>
          <a:p>
            <a:pPr lvl="2"/>
            <a:r>
              <a:rPr lang="en-US" dirty="0"/>
              <a:t>Georgia State University</a:t>
            </a:r>
          </a:p>
          <a:p>
            <a:pPr lvl="2"/>
            <a:r>
              <a:rPr lang="en-US" dirty="0"/>
              <a:t>UC Davis</a:t>
            </a:r>
          </a:p>
          <a:p>
            <a:pPr lvl="1"/>
            <a:r>
              <a:rPr lang="en-US" dirty="0"/>
              <a:t>Cooperative groups</a:t>
            </a:r>
          </a:p>
          <a:p>
            <a:pPr lvl="2"/>
            <a:r>
              <a:rPr lang="en-US" dirty="0"/>
              <a:t>ECOG- ACRIN</a:t>
            </a:r>
          </a:p>
          <a:p>
            <a:pPr lvl="2"/>
            <a:r>
              <a:rPr lang="en-US" dirty="0"/>
              <a:t>Alliance Co-op group (COMET)</a:t>
            </a:r>
          </a:p>
          <a:p>
            <a:pPr lvl="2"/>
            <a:r>
              <a:rPr lang="en-US" dirty="0"/>
              <a:t>HCRN</a:t>
            </a:r>
          </a:p>
          <a:p>
            <a:pPr lvl="1"/>
            <a:endParaRPr lang="en-US" dirty="0"/>
          </a:p>
        </p:txBody>
      </p:sp>
    </p:spTree>
    <p:extLst>
      <p:ext uri="{BB962C8B-B14F-4D97-AF65-F5344CB8AC3E}">
        <p14:creationId xmlns:p14="http://schemas.microsoft.com/office/powerpoint/2010/main" val="2418524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01042" name="Group 50">
            <a:extLst>
              <a:ext uri="{FF2B5EF4-FFF2-40B4-BE49-F238E27FC236}">
                <a16:creationId xmlns:a16="http://schemas.microsoft.com/office/drawing/2014/main" id="{9EC74BA3-74EC-4AF7-B0CC-C70F2D34FC90}"/>
              </a:ext>
            </a:extLst>
          </p:cNvPr>
          <p:cNvGraphicFramePr>
            <a:graphicFrameLocks noGrp="1"/>
          </p:cNvGraphicFramePr>
          <p:nvPr>
            <p:extLst>
              <p:ext uri="{D42A27DB-BD31-4B8C-83A1-F6EECF244321}">
                <p14:modId xmlns:p14="http://schemas.microsoft.com/office/powerpoint/2010/main" val="1741484698"/>
              </p:ext>
            </p:extLst>
          </p:nvPr>
        </p:nvGraphicFramePr>
        <p:xfrm>
          <a:off x="1735138" y="1253073"/>
          <a:ext cx="8534400" cy="2072640"/>
        </p:xfrm>
        <a:graphic>
          <a:graphicData uri="http://schemas.openxmlformats.org/drawingml/2006/table">
            <a:tbl>
              <a:tblPr/>
              <a:tblGrid>
                <a:gridCol w="1738312">
                  <a:extLst>
                    <a:ext uri="{9D8B030D-6E8A-4147-A177-3AD203B41FA5}">
                      <a16:colId xmlns:a16="http://schemas.microsoft.com/office/drawing/2014/main" val="1784591903"/>
                    </a:ext>
                  </a:extLst>
                </a:gridCol>
                <a:gridCol w="1143000">
                  <a:extLst>
                    <a:ext uri="{9D8B030D-6E8A-4147-A177-3AD203B41FA5}">
                      <a16:colId xmlns:a16="http://schemas.microsoft.com/office/drawing/2014/main" val="4057845382"/>
                    </a:ext>
                  </a:extLst>
                </a:gridCol>
                <a:gridCol w="1144588">
                  <a:extLst>
                    <a:ext uri="{9D8B030D-6E8A-4147-A177-3AD203B41FA5}">
                      <a16:colId xmlns:a16="http://schemas.microsoft.com/office/drawing/2014/main" val="3906690286"/>
                    </a:ext>
                  </a:extLst>
                </a:gridCol>
                <a:gridCol w="1111250">
                  <a:extLst>
                    <a:ext uri="{9D8B030D-6E8A-4147-A177-3AD203B41FA5}">
                      <a16:colId xmlns:a16="http://schemas.microsoft.com/office/drawing/2014/main" val="4253670603"/>
                    </a:ext>
                  </a:extLst>
                </a:gridCol>
                <a:gridCol w="1141412">
                  <a:extLst>
                    <a:ext uri="{9D8B030D-6E8A-4147-A177-3AD203B41FA5}">
                      <a16:colId xmlns:a16="http://schemas.microsoft.com/office/drawing/2014/main" val="2102102519"/>
                    </a:ext>
                  </a:extLst>
                </a:gridCol>
                <a:gridCol w="1144588">
                  <a:extLst>
                    <a:ext uri="{9D8B030D-6E8A-4147-A177-3AD203B41FA5}">
                      <a16:colId xmlns:a16="http://schemas.microsoft.com/office/drawing/2014/main" val="2443218236"/>
                    </a:ext>
                  </a:extLst>
                </a:gridCol>
                <a:gridCol w="1111250">
                  <a:extLst>
                    <a:ext uri="{9D8B030D-6E8A-4147-A177-3AD203B41FA5}">
                      <a16:colId xmlns:a16="http://schemas.microsoft.com/office/drawing/2014/main" val="3196749602"/>
                    </a:ext>
                  </a:extLst>
                </a:gridCol>
              </a:tblGrid>
              <a:tr h="161925">
                <a:tc>
                  <a:txBody>
                    <a:bodyPr/>
                    <a:lstStyle>
                      <a:lvl1pPr>
                        <a:spcBef>
                          <a:spcPct val="30000"/>
                        </a:spcBef>
                        <a:defRPr sz="2800">
                          <a:solidFill>
                            <a:schemeClr val="bg1"/>
                          </a:solidFill>
                          <a:latin typeface="Arial" panose="020B0604020202020204" pitchFamily="34" charset="0"/>
                        </a:defRPr>
                      </a:lvl1pPr>
                      <a:lvl2pPr>
                        <a:spcBef>
                          <a:spcPct val="30000"/>
                        </a:spcBef>
                        <a:defRPr sz="2400">
                          <a:solidFill>
                            <a:schemeClr val="bg1"/>
                          </a:solidFill>
                          <a:latin typeface="Arial" panose="020B0604020202020204" pitchFamily="34" charset="0"/>
                        </a:defRPr>
                      </a:lvl2pPr>
                      <a:lvl3pPr>
                        <a:spcBef>
                          <a:spcPct val="30000"/>
                        </a:spcBef>
                        <a:defRPr sz="2000">
                          <a:solidFill>
                            <a:schemeClr val="bg1"/>
                          </a:solidFill>
                          <a:latin typeface="Arial" panose="020B0604020202020204" pitchFamily="34" charset="0"/>
                        </a:defRPr>
                      </a:lvl3pPr>
                      <a:lvl4pPr>
                        <a:spcBef>
                          <a:spcPct val="30000"/>
                        </a:spcBef>
                        <a:defRPr>
                          <a:solidFill>
                            <a:schemeClr val="bg1"/>
                          </a:solidFill>
                          <a:latin typeface="Arial" panose="020B0604020202020204" pitchFamily="34" charset="0"/>
                        </a:defRPr>
                      </a:lvl4pPr>
                      <a:lvl5pPr>
                        <a:spcBef>
                          <a:spcPct val="30000"/>
                        </a:spcBef>
                        <a:defRPr>
                          <a:solidFill>
                            <a:schemeClr val="bg1"/>
                          </a:solidFill>
                          <a:latin typeface="Arial" panose="020B0604020202020204" pitchFamily="34" charset="0"/>
                        </a:defRPr>
                      </a:lvl5pPr>
                      <a:lvl6pPr fontAlgn="base">
                        <a:spcBef>
                          <a:spcPct val="30000"/>
                        </a:spcBef>
                        <a:spcAft>
                          <a:spcPct val="0"/>
                        </a:spcAft>
                        <a:buClr>
                          <a:srgbClr val="F0741C"/>
                        </a:buClr>
                        <a:defRPr>
                          <a:solidFill>
                            <a:schemeClr val="bg1"/>
                          </a:solidFill>
                          <a:latin typeface="Arial" panose="020B0604020202020204" pitchFamily="34" charset="0"/>
                        </a:defRPr>
                      </a:lvl6pPr>
                      <a:lvl7pPr fontAlgn="base">
                        <a:spcBef>
                          <a:spcPct val="30000"/>
                        </a:spcBef>
                        <a:spcAft>
                          <a:spcPct val="0"/>
                        </a:spcAft>
                        <a:buClr>
                          <a:srgbClr val="F0741C"/>
                        </a:buClr>
                        <a:defRPr>
                          <a:solidFill>
                            <a:schemeClr val="bg1"/>
                          </a:solidFill>
                          <a:latin typeface="Arial" panose="020B0604020202020204" pitchFamily="34" charset="0"/>
                        </a:defRPr>
                      </a:lvl7pPr>
                      <a:lvl8pPr fontAlgn="base">
                        <a:spcBef>
                          <a:spcPct val="30000"/>
                        </a:spcBef>
                        <a:spcAft>
                          <a:spcPct val="0"/>
                        </a:spcAft>
                        <a:buClr>
                          <a:srgbClr val="F0741C"/>
                        </a:buClr>
                        <a:defRPr>
                          <a:solidFill>
                            <a:schemeClr val="bg1"/>
                          </a:solidFill>
                          <a:latin typeface="Arial" panose="020B0604020202020204" pitchFamily="34" charset="0"/>
                        </a:defRPr>
                      </a:lvl8pPr>
                      <a:lvl9pPr fontAlgn="base">
                        <a:spcBef>
                          <a:spcPct val="30000"/>
                        </a:spcBef>
                        <a:spcAft>
                          <a:spcPct val="0"/>
                        </a:spcAft>
                        <a:buClr>
                          <a:srgbClr val="F0741C"/>
                        </a:buClr>
                        <a:defRPr>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30000"/>
                        </a:spcBef>
                        <a:spcAft>
                          <a:spcPct val="0"/>
                        </a:spcAft>
                        <a:buClr>
                          <a:srgbClr val="F0741C"/>
                        </a:buClr>
                        <a:buSzTx/>
                        <a:buFontTx/>
                        <a:buNone/>
                        <a:tabLst/>
                      </a:pPr>
                      <a:r>
                        <a:rPr kumimoji="0" lang="en-US" altLang="en-US" sz="1600" b="1" i="0" u="none" strike="noStrike" cap="none" normalizeH="0" baseline="0">
                          <a:ln>
                            <a:noFill/>
                          </a:ln>
                          <a:solidFill>
                            <a:schemeClr val="bg1"/>
                          </a:solidFill>
                          <a:effectLst/>
                          <a:latin typeface="Arial" panose="020B0604020202020204" pitchFamily="34" charset="0"/>
                        </a:rPr>
                        <a:t>HR</a:t>
                      </a:r>
                      <a:endParaRPr kumimoji="0" lang="en-US" altLang="en-US" sz="1600" b="0" i="0" u="none" strike="noStrike" cap="none" normalizeH="0" baseline="0">
                        <a:ln>
                          <a:noFill/>
                        </a:ln>
                        <a:solidFill>
                          <a:schemeClr val="bg1"/>
                        </a:solidFill>
                        <a:effectLst/>
                        <a:latin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635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alpha val="50000"/>
                      </a:srgbClr>
                    </a:solidFill>
                  </a:tcPr>
                </a:tc>
                <a:tc>
                  <a:txBody>
                    <a:bodyPr/>
                    <a:lstStyle>
                      <a:lvl1pPr>
                        <a:spcBef>
                          <a:spcPct val="30000"/>
                        </a:spcBef>
                        <a:defRPr sz="2800">
                          <a:solidFill>
                            <a:schemeClr val="bg1"/>
                          </a:solidFill>
                          <a:latin typeface="Arial" panose="020B0604020202020204" pitchFamily="34" charset="0"/>
                        </a:defRPr>
                      </a:lvl1pPr>
                      <a:lvl2pPr>
                        <a:spcBef>
                          <a:spcPct val="30000"/>
                        </a:spcBef>
                        <a:defRPr sz="2400">
                          <a:solidFill>
                            <a:schemeClr val="bg1"/>
                          </a:solidFill>
                          <a:latin typeface="Arial" panose="020B0604020202020204" pitchFamily="34" charset="0"/>
                        </a:defRPr>
                      </a:lvl2pPr>
                      <a:lvl3pPr>
                        <a:spcBef>
                          <a:spcPct val="30000"/>
                        </a:spcBef>
                        <a:defRPr sz="2000">
                          <a:solidFill>
                            <a:schemeClr val="bg1"/>
                          </a:solidFill>
                          <a:latin typeface="Arial" panose="020B0604020202020204" pitchFamily="34" charset="0"/>
                        </a:defRPr>
                      </a:lvl3pPr>
                      <a:lvl4pPr>
                        <a:spcBef>
                          <a:spcPct val="30000"/>
                        </a:spcBef>
                        <a:defRPr>
                          <a:solidFill>
                            <a:schemeClr val="bg1"/>
                          </a:solidFill>
                          <a:latin typeface="Arial" panose="020B0604020202020204" pitchFamily="34" charset="0"/>
                        </a:defRPr>
                      </a:lvl4pPr>
                      <a:lvl5pPr>
                        <a:spcBef>
                          <a:spcPct val="30000"/>
                        </a:spcBef>
                        <a:defRPr>
                          <a:solidFill>
                            <a:schemeClr val="bg1"/>
                          </a:solidFill>
                          <a:latin typeface="Arial" panose="020B0604020202020204" pitchFamily="34" charset="0"/>
                        </a:defRPr>
                      </a:lvl5pPr>
                      <a:lvl6pPr fontAlgn="base">
                        <a:spcBef>
                          <a:spcPct val="30000"/>
                        </a:spcBef>
                        <a:spcAft>
                          <a:spcPct val="0"/>
                        </a:spcAft>
                        <a:buClr>
                          <a:srgbClr val="F0741C"/>
                        </a:buClr>
                        <a:defRPr>
                          <a:solidFill>
                            <a:schemeClr val="bg1"/>
                          </a:solidFill>
                          <a:latin typeface="Arial" panose="020B0604020202020204" pitchFamily="34" charset="0"/>
                        </a:defRPr>
                      </a:lvl6pPr>
                      <a:lvl7pPr fontAlgn="base">
                        <a:spcBef>
                          <a:spcPct val="30000"/>
                        </a:spcBef>
                        <a:spcAft>
                          <a:spcPct val="0"/>
                        </a:spcAft>
                        <a:buClr>
                          <a:srgbClr val="F0741C"/>
                        </a:buClr>
                        <a:defRPr>
                          <a:solidFill>
                            <a:schemeClr val="bg1"/>
                          </a:solidFill>
                          <a:latin typeface="Arial" panose="020B0604020202020204" pitchFamily="34" charset="0"/>
                        </a:defRPr>
                      </a:lvl7pPr>
                      <a:lvl8pPr fontAlgn="base">
                        <a:spcBef>
                          <a:spcPct val="30000"/>
                        </a:spcBef>
                        <a:spcAft>
                          <a:spcPct val="0"/>
                        </a:spcAft>
                        <a:buClr>
                          <a:srgbClr val="F0741C"/>
                        </a:buClr>
                        <a:defRPr>
                          <a:solidFill>
                            <a:schemeClr val="bg1"/>
                          </a:solidFill>
                          <a:latin typeface="Arial" panose="020B0604020202020204" pitchFamily="34" charset="0"/>
                        </a:defRPr>
                      </a:lvl8pPr>
                      <a:lvl9pPr fontAlgn="base">
                        <a:spcBef>
                          <a:spcPct val="30000"/>
                        </a:spcBef>
                        <a:spcAft>
                          <a:spcPct val="0"/>
                        </a:spcAft>
                        <a:buClr>
                          <a:srgbClr val="F0741C"/>
                        </a:buClr>
                        <a:defRPr>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0741C"/>
                        </a:buClr>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Central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IHC +</a:t>
                      </a:r>
                      <a:endParaRPr kumimoji="0" lang="en-US" altLang="en-US" sz="1600" b="0" i="0" u="none" strike="noStrike" cap="none" normalizeH="0" baseline="0">
                        <a:ln>
                          <a:noFill/>
                        </a:ln>
                        <a:solidFill>
                          <a:schemeClr val="bg1"/>
                        </a:solidFill>
                        <a:effectLst/>
                        <a:latin typeface="Arial" panose="020B0604020202020204" pitchFamily="34" charset="0"/>
                      </a:endParaRPr>
                    </a:p>
                  </a:txBody>
                  <a:tcPr anchor="ctr" horzOverflow="overflow">
                    <a:lnL w="635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alpha val="50000"/>
                      </a:srgbClr>
                    </a:solidFill>
                  </a:tcPr>
                </a:tc>
                <a:tc>
                  <a:txBody>
                    <a:bodyPr/>
                    <a:lstStyle>
                      <a:lvl1pPr>
                        <a:spcBef>
                          <a:spcPct val="30000"/>
                        </a:spcBef>
                        <a:defRPr sz="2800">
                          <a:solidFill>
                            <a:schemeClr val="bg1"/>
                          </a:solidFill>
                          <a:latin typeface="Arial" panose="020B0604020202020204" pitchFamily="34" charset="0"/>
                        </a:defRPr>
                      </a:lvl1pPr>
                      <a:lvl2pPr>
                        <a:spcBef>
                          <a:spcPct val="30000"/>
                        </a:spcBef>
                        <a:defRPr sz="2400">
                          <a:solidFill>
                            <a:schemeClr val="bg1"/>
                          </a:solidFill>
                          <a:latin typeface="Arial" panose="020B0604020202020204" pitchFamily="34" charset="0"/>
                        </a:defRPr>
                      </a:lvl2pPr>
                      <a:lvl3pPr>
                        <a:spcBef>
                          <a:spcPct val="30000"/>
                        </a:spcBef>
                        <a:defRPr sz="2000">
                          <a:solidFill>
                            <a:schemeClr val="bg1"/>
                          </a:solidFill>
                          <a:latin typeface="Arial" panose="020B0604020202020204" pitchFamily="34" charset="0"/>
                        </a:defRPr>
                      </a:lvl3pPr>
                      <a:lvl4pPr>
                        <a:spcBef>
                          <a:spcPct val="30000"/>
                        </a:spcBef>
                        <a:defRPr>
                          <a:solidFill>
                            <a:schemeClr val="bg1"/>
                          </a:solidFill>
                          <a:latin typeface="Arial" panose="020B0604020202020204" pitchFamily="34" charset="0"/>
                        </a:defRPr>
                      </a:lvl4pPr>
                      <a:lvl5pPr>
                        <a:spcBef>
                          <a:spcPct val="30000"/>
                        </a:spcBef>
                        <a:defRPr>
                          <a:solidFill>
                            <a:schemeClr val="bg1"/>
                          </a:solidFill>
                          <a:latin typeface="Arial" panose="020B0604020202020204" pitchFamily="34" charset="0"/>
                        </a:defRPr>
                      </a:lvl5pPr>
                      <a:lvl6pPr fontAlgn="base">
                        <a:spcBef>
                          <a:spcPct val="30000"/>
                        </a:spcBef>
                        <a:spcAft>
                          <a:spcPct val="0"/>
                        </a:spcAft>
                        <a:buClr>
                          <a:srgbClr val="F0741C"/>
                        </a:buClr>
                        <a:defRPr>
                          <a:solidFill>
                            <a:schemeClr val="bg1"/>
                          </a:solidFill>
                          <a:latin typeface="Arial" panose="020B0604020202020204" pitchFamily="34" charset="0"/>
                        </a:defRPr>
                      </a:lvl6pPr>
                      <a:lvl7pPr fontAlgn="base">
                        <a:spcBef>
                          <a:spcPct val="30000"/>
                        </a:spcBef>
                        <a:spcAft>
                          <a:spcPct val="0"/>
                        </a:spcAft>
                        <a:buClr>
                          <a:srgbClr val="F0741C"/>
                        </a:buClr>
                        <a:defRPr>
                          <a:solidFill>
                            <a:schemeClr val="bg1"/>
                          </a:solidFill>
                          <a:latin typeface="Arial" panose="020B0604020202020204" pitchFamily="34" charset="0"/>
                        </a:defRPr>
                      </a:lvl7pPr>
                      <a:lvl8pPr fontAlgn="base">
                        <a:spcBef>
                          <a:spcPct val="30000"/>
                        </a:spcBef>
                        <a:spcAft>
                          <a:spcPct val="0"/>
                        </a:spcAft>
                        <a:buClr>
                          <a:srgbClr val="F0741C"/>
                        </a:buClr>
                        <a:defRPr>
                          <a:solidFill>
                            <a:schemeClr val="bg1"/>
                          </a:solidFill>
                          <a:latin typeface="Arial" panose="020B0604020202020204" pitchFamily="34" charset="0"/>
                        </a:defRPr>
                      </a:lvl8pPr>
                      <a:lvl9pPr fontAlgn="base">
                        <a:spcBef>
                          <a:spcPct val="30000"/>
                        </a:spcBef>
                        <a:spcAft>
                          <a:spcPct val="0"/>
                        </a:spcAft>
                        <a:buClr>
                          <a:srgbClr val="F0741C"/>
                        </a:buClr>
                        <a:defRPr>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0741C"/>
                        </a:buClr>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Central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IHC –</a:t>
                      </a:r>
                      <a:endParaRPr kumimoji="0" lang="en-US" altLang="en-US" sz="1600" b="0" i="0" u="none" strike="noStrike" cap="none" normalizeH="0" baseline="0">
                        <a:ln>
                          <a:noFill/>
                        </a:ln>
                        <a:solidFill>
                          <a:schemeClr val="bg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alpha val="50000"/>
                      </a:srgbClr>
                    </a:solidFill>
                  </a:tcPr>
                </a:tc>
                <a:tc>
                  <a:txBody>
                    <a:bodyPr/>
                    <a:lstStyle>
                      <a:lvl1pPr>
                        <a:spcBef>
                          <a:spcPct val="30000"/>
                        </a:spcBef>
                        <a:defRPr sz="2800">
                          <a:solidFill>
                            <a:schemeClr val="bg1"/>
                          </a:solidFill>
                          <a:latin typeface="Arial" panose="020B0604020202020204" pitchFamily="34" charset="0"/>
                        </a:defRPr>
                      </a:lvl1pPr>
                      <a:lvl2pPr>
                        <a:spcBef>
                          <a:spcPct val="30000"/>
                        </a:spcBef>
                        <a:defRPr sz="2400">
                          <a:solidFill>
                            <a:schemeClr val="bg1"/>
                          </a:solidFill>
                          <a:latin typeface="Arial" panose="020B0604020202020204" pitchFamily="34" charset="0"/>
                        </a:defRPr>
                      </a:lvl2pPr>
                      <a:lvl3pPr>
                        <a:spcBef>
                          <a:spcPct val="30000"/>
                        </a:spcBef>
                        <a:defRPr sz="2000">
                          <a:solidFill>
                            <a:schemeClr val="bg1"/>
                          </a:solidFill>
                          <a:latin typeface="Arial" panose="020B0604020202020204" pitchFamily="34" charset="0"/>
                        </a:defRPr>
                      </a:lvl3pPr>
                      <a:lvl4pPr>
                        <a:spcBef>
                          <a:spcPct val="30000"/>
                        </a:spcBef>
                        <a:defRPr>
                          <a:solidFill>
                            <a:schemeClr val="bg1"/>
                          </a:solidFill>
                          <a:latin typeface="Arial" panose="020B0604020202020204" pitchFamily="34" charset="0"/>
                        </a:defRPr>
                      </a:lvl4pPr>
                      <a:lvl5pPr>
                        <a:spcBef>
                          <a:spcPct val="30000"/>
                        </a:spcBef>
                        <a:defRPr>
                          <a:solidFill>
                            <a:schemeClr val="bg1"/>
                          </a:solidFill>
                          <a:latin typeface="Arial" panose="020B0604020202020204" pitchFamily="34" charset="0"/>
                        </a:defRPr>
                      </a:lvl5pPr>
                      <a:lvl6pPr fontAlgn="base">
                        <a:spcBef>
                          <a:spcPct val="30000"/>
                        </a:spcBef>
                        <a:spcAft>
                          <a:spcPct val="0"/>
                        </a:spcAft>
                        <a:buClr>
                          <a:srgbClr val="F0741C"/>
                        </a:buClr>
                        <a:defRPr>
                          <a:solidFill>
                            <a:schemeClr val="bg1"/>
                          </a:solidFill>
                          <a:latin typeface="Arial" panose="020B0604020202020204" pitchFamily="34" charset="0"/>
                        </a:defRPr>
                      </a:lvl6pPr>
                      <a:lvl7pPr fontAlgn="base">
                        <a:spcBef>
                          <a:spcPct val="30000"/>
                        </a:spcBef>
                        <a:spcAft>
                          <a:spcPct val="0"/>
                        </a:spcAft>
                        <a:buClr>
                          <a:srgbClr val="F0741C"/>
                        </a:buClr>
                        <a:defRPr>
                          <a:solidFill>
                            <a:schemeClr val="bg1"/>
                          </a:solidFill>
                          <a:latin typeface="Arial" panose="020B0604020202020204" pitchFamily="34" charset="0"/>
                        </a:defRPr>
                      </a:lvl7pPr>
                      <a:lvl8pPr fontAlgn="base">
                        <a:spcBef>
                          <a:spcPct val="30000"/>
                        </a:spcBef>
                        <a:spcAft>
                          <a:spcPct val="0"/>
                        </a:spcAft>
                        <a:buClr>
                          <a:srgbClr val="F0741C"/>
                        </a:buClr>
                        <a:defRPr>
                          <a:solidFill>
                            <a:schemeClr val="bg1"/>
                          </a:solidFill>
                          <a:latin typeface="Arial" panose="020B0604020202020204" pitchFamily="34" charset="0"/>
                        </a:defRPr>
                      </a:lvl8pPr>
                      <a:lvl9pPr fontAlgn="base">
                        <a:spcBef>
                          <a:spcPct val="30000"/>
                        </a:spcBef>
                        <a:spcAft>
                          <a:spcPct val="0"/>
                        </a:spcAft>
                        <a:buClr>
                          <a:srgbClr val="F0741C"/>
                        </a:buClr>
                        <a:defRPr>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0741C"/>
                        </a:buClr>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Oncotype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DX Total</a:t>
                      </a:r>
                      <a:endParaRPr kumimoji="0" lang="en-US" altLang="en-US" sz="1600" b="0" i="0" u="none" strike="noStrike" cap="none" normalizeH="0" baseline="0">
                        <a:ln>
                          <a:noFill/>
                        </a:ln>
                        <a:solidFill>
                          <a:schemeClr val="bg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635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alpha val="50000"/>
                      </a:srgbClr>
                    </a:solidFill>
                  </a:tcPr>
                </a:tc>
                <a:tc>
                  <a:txBody>
                    <a:bodyPr/>
                    <a:lstStyle>
                      <a:lvl1pPr>
                        <a:spcBef>
                          <a:spcPct val="30000"/>
                        </a:spcBef>
                        <a:defRPr sz="2800">
                          <a:solidFill>
                            <a:schemeClr val="bg1"/>
                          </a:solidFill>
                          <a:latin typeface="Arial" panose="020B0604020202020204" pitchFamily="34" charset="0"/>
                        </a:defRPr>
                      </a:lvl1pPr>
                      <a:lvl2pPr>
                        <a:spcBef>
                          <a:spcPct val="30000"/>
                        </a:spcBef>
                        <a:defRPr sz="2400">
                          <a:solidFill>
                            <a:schemeClr val="bg1"/>
                          </a:solidFill>
                          <a:latin typeface="Arial" panose="020B0604020202020204" pitchFamily="34" charset="0"/>
                        </a:defRPr>
                      </a:lvl2pPr>
                      <a:lvl3pPr>
                        <a:spcBef>
                          <a:spcPct val="30000"/>
                        </a:spcBef>
                        <a:defRPr sz="2000">
                          <a:solidFill>
                            <a:schemeClr val="bg1"/>
                          </a:solidFill>
                          <a:latin typeface="Arial" panose="020B0604020202020204" pitchFamily="34" charset="0"/>
                        </a:defRPr>
                      </a:lvl3pPr>
                      <a:lvl4pPr>
                        <a:spcBef>
                          <a:spcPct val="30000"/>
                        </a:spcBef>
                        <a:defRPr>
                          <a:solidFill>
                            <a:schemeClr val="bg1"/>
                          </a:solidFill>
                          <a:latin typeface="Arial" panose="020B0604020202020204" pitchFamily="34" charset="0"/>
                        </a:defRPr>
                      </a:lvl4pPr>
                      <a:lvl5pPr>
                        <a:spcBef>
                          <a:spcPct val="30000"/>
                        </a:spcBef>
                        <a:defRPr>
                          <a:solidFill>
                            <a:schemeClr val="bg1"/>
                          </a:solidFill>
                          <a:latin typeface="Arial" panose="020B0604020202020204" pitchFamily="34" charset="0"/>
                        </a:defRPr>
                      </a:lvl5pPr>
                      <a:lvl6pPr fontAlgn="base">
                        <a:spcBef>
                          <a:spcPct val="30000"/>
                        </a:spcBef>
                        <a:spcAft>
                          <a:spcPct val="0"/>
                        </a:spcAft>
                        <a:buClr>
                          <a:srgbClr val="F0741C"/>
                        </a:buClr>
                        <a:defRPr>
                          <a:solidFill>
                            <a:schemeClr val="bg1"/>
                          </a:solidFill>
                          <a:latin typeface="Arial" panose="020B0604020202020204" pitchFamily="34" charset="0"/>
                        </a:defRPr>
                      </a:lvl6pPr>
                      <a:lvl7pPr fontAlgn="base">
                        <a:spcBef>
                          <a:spcPct val="30000"/>
                        </a:spcBef>
                        <a:spcAft>
                          <a:spcPct val="0"/>
                        </a:spcAft>
                        <a:buClr>
                          <a:srgbClr val="F0741C"/>
                        </a:buClr>
                        <a:defRPr>
                          <a:solidFill>
                            <a:schemeClr val="bg1"/>
                          </a:solidFill>
                          <a:latin typeface="Arial" panose="020B0604020202020204" pitchFamily="34" charset="0"/>
                        </a:defRPr>
                      </a:lvl7pPr>
                      <a:lvl8pPr fontAlgn="base">
                        <a:spcBef>
                          <a:spcPct val="30000"/>
                        </a:spcBef>
                        <a:spcAft>
                          <a:spcPct val="0"/>
                        </a:spcAft>
                        <a:buClr>
                          <a:srgbClr val="F0741C"/>
                        </a:buClr>
                        <a:defRPr>
                          <a:solidFill>
                            <a:schemeClr val="bg1"/>
                          </a:solidFill>
                          <a:latin typeface="Arial" panose="020B0604020202020204" pitchFamily="34" charset="0"/>
                        </a:defRPr>
                      </a:lvl8pPr>
                      <a:lvl9pPr fontAlgn="base">
                        <a:spcBef>
                          <a:spcPct val="30000"/>
                        </a:spcBef>
                        <a:spcAft>
                          <a:spcPct val="0"/>
                        </a:spcAft>
                        <a:buClr>
                          <a:srgbClr val="F0741C"/>
                        </a:buClr>
                        <a:defRPr>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0741C"/>
                        </a:buClr>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Local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IHC+</a:t>
                      </a:r>
                      <a:endParaRPr kumimoji="0" lang="en-US" altLang="en-US" sz="1600" b="0" i="0" u="none" strike="noStrike" cap="none" normalizeH="0" baseline="0">
                        <a:ln>
                          <a:noFill/>
                        </a:ln>
                        <a:solidFill>
                          <a:schemeClr val="bg1"/>
                        </a:solidFill>
                        <a:effectLst/>
                        <a:latin typeface="Arial" panose="020B0604020202020204" pitchFamily="34" charset="0"/>
                      </a:endParaRPr>
                    </a:p>
                  </a:txBody>
                  <a:tcPr anchor="ctr" horzOverflow="overflow">
                    <a:lnL w="635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alpha val="50000"/>
                      </a:srgbClr>
                    </a:solidFill>
                  </a:tcPr>
                </a:tc>
                <a:tc>
                  <a:txBody>
                    <a:bodyPr/>
                    <a:lstStyle>
                      <a:lvl1pPr>
                        <a:spcBef>
                          <a:spcPct val="30000"/>
                        </a:spcBef>
                        <a:defRPr sz="2800">
                          <a:solidFill>
                            <a:schemeClr val="bg1"/>
                          </a:solidFill>
                          <a:latin typeface="Arial" panose="020B0604020202020204" pitchFamily="34" charset="0"/>
                        </a:defRPr>
                      </a:lvl1pPr>
                      <a:lvl2pPr>
                        <a:spcBef>
                          <a:spcPct val="30000"/>
                        </a:spcBef>
                        <a:defRPr sz="2400">
                          <a:solidFill>
                            <a:schemeClr val="bg1"/>
                          </a:solidFill>
                          <a:latin typeface="Arial" panose="020B0604020202020204" pitchFamily="34" charset="0"/>
                        </a:defRPr>
                      </a:lvl2pPr>
                      <a:lvl3pPr>
                        <a:spcBef>
                          <a:spcPct val="30000"/>
                        </a:spcBef>
                        <a:defRPr sz="2000">
                          <a:solidFill>
                            <a:schemeClr val="bg1"/>
                          </a:solidFill>
                          <a:latin typeface="Arial" panose="020B0604020202020204" pitchFamily="34" charset="0"/>
                        </a:defRPr>
                      </a:lvl3pPr>
                      <a:lvl4pPr>
                        <a:spcBef>
                          <a:spcPct val="30000"/>
                        </a:spcBef>
                        <a:defRPr>
                          <a:solidFill>
                            <a:schemeClr val="bg1"/>
                          </a:solidFill>
                          <a:latin typeface="Arial" panose="020B0604020202020204" pitchFamily="34" charset="0"/>
                        </a:defRPr>
                      </a:lvl4pPr>
                      <a:lvl5pPr>
                        <a:spcBef>
                          <a:spcPct val="30000"/>
                        </a:spcBef>
                        <a:defRPr>
                          <a:solidFill>
                            <a:schemeClr val="bg1"/>
                          </a:solidFill>
                          <a:latin typeface="Arial" panose="020B0604020202020204" pitchFamily="34" charset="0"/>
                        </a:defRPr>
                      </a:lvl5pPr>
                      <a:lvl6pPr fontAlgn="base">
                        <a:spcBef>
                          <a:spcPct val="30000"/>
                        </a:spcBef>
                        <a:spcAft>
                          <a:spcPct val="0"/>
                        </a:spcAft>
                        <a:buClr>
                          <a:srgbClr val="F0741C"/>
                        </a:buClr>
                        <a:defRPr>
                          <a:solidFill>
                            <a:schemeClr val="bg1"/>
                          </a:solidFill>
                          <a:latin typeface="Arial" panose="020B0604020202020204" pitchFamily="34" charset="0"/>
                        </a:defRPr>
                      </a:lvl6pPr>
                      <a:lvl7pPr fontAlgn="base">
                        <a:spcBef>
                          <a:spcPct val="30000"/>
                        </a:spcBef>
                        <a:spcAft>
                          <a:spcPct val="0"/>
                        </a:spcAft>
                        <a:buClr>
                          <a:srgbClr val="F0741C"/>
                        </a:buClr>
                        <a:defRPr>
                          <a:solidFill>
                            <a:schemeClr val="bg1"/>
                          </a:solidFill>
                          <a:latin typeface="Arial" panose="020B0604020202020204" pitchFamily="34" charset="0"/>
                        </a:defRPr>
                      </a:lvl7pPr>
                      <a:lvl8pPr fontAlgn="base">
                        <a:spcBef>
                          <a:spcPct val="30000"/>
                        </a:spcBef>
                        <a:spcAft>
                          <a:spcPct val="0"/>
                        </a:spcAft>
                        <a:buClr>
                          <a:srgbClr val="F0741C"/>
                        </a:buClr>
                        <a:defRPr>
                          <a:solidFill>
                            <a:schemeClr val="bg1"/>
                          </a:solidFill>
                          <a:latin typeface="Arial" panose="020B0604020202020204" pitchFamily="34" charset="0"/>
                        </a:defRPr>
                      </a:lvl8pPr>
                      <a:lvl9pPr fontAlgn="base">
                        <a:spcBef>
                          <a:spcPct val="30000"/>
                        </a:spcBef>
                        <a:spcAft>
                          <a:spcPct val="0"/>
                        </a:spcAft>
                        <a:buClr>
                          <a:srgbClr val="F0741C"/>
                        </a:buClr>
                        <a:defRPr>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0741C"/>
                        </a:buClr>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Local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IHC –</a:t>
                      </a:r>
                      <a:endParaRPr kumimoji="0" lang="en-US" altLang="en-US" sz="1600" b="0" i="0" u="none" strike="noStrike" cap="none" normalizeH="0" baseline="0">
                        <a:ln>
                          <a:noFill/>
                        </a:ln>
                        <a:solidFill>
                          <a:schemeClr val="bg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alpha val="50000"/>
                      </a:srgbClr>
                    </a:solidFill>
                  </a:tcPr>
                </a:tc>
                <a:tc>
                  <a:txBody>
                    <a:bodyPr/>
                    <a:lstStyle>
                      <a:lvl1pPr>
                        <a:spcBef>
                          <a:spcPct val="30000"/>
                        </a:spcBef>
                        <a:defRPr sz="2800">
                          <a:solidFill>
                            <a:schemeClr val="bg1"/>
                          </a:solidFill>
                          <a:latin typeface="Arial" panose="020B0604020202020204" pitchFamily="34" charset="0"/>
                        </a:defRPr>
                      </a:lvl1pPr>
                      <a:lvl2pPr>
                        <a:spcBef>
                          <a:spcPct val="30000"/>
                        </a:spcBef>
                        <a:defRPr sz="2400">
                          <a:solidFill>
                            <a:schemeClr val="bg1"/>
                          </a:solidFill>
                          <a:latin typeface="Arial" panose="020B0604020202020204" pitchFamily="34" charset="0"/>
                        </a:defRPr>
                      </a:lvl2pPr>
                      <a:lvl3pPr>
                        <a:spcBef>
                          <a:spcPct val="30000"/>
                        </a:spcBef>
                        <a:defRPr sz="2000">
                          <a:solidFill>
                            <a:schemeClr val="bg1"/>
                          </a:solidFill>
                          <a:latin typeface="Arial" panose="020B0604020202020204" pitchFamily="34" charset="0"/>
                        </a:defRPr>
                      </a:lvl3pPr>
                      <a:lvl4pPr>
                        <a:spcBef>
                          <a:spcPct val="30000"/>
                        </a:spcBef>
                        <a:defRPr>
                          <a:solidFill>
                            <a:schemeClr val="bg1"/>
                          </a:solidFill>
                          <a:latin typeface="Arial" panose="020B0604020202020204" pitchFamily="34" charset="0"/>
                        </a:defRPr>
                      </a:lvl4pPr>
                      <a:lvl5pPr>
                        <a:spcBef>
                          <a:spcPct val="30000"/>
                        </a:spcBef>
                        <a:defRPr>
                          <a:solidFill>
                            <a:schemeClr val="bg1"/>
                          </a:solidFill>
                          <a:latin typeface="Arial" panose="020B0604020202020204" pitchFamily="34" charset="0"/>
                        </a:defRPr>
                      </a:lvl5pPr>
                      <a:lvl6pPr fontAlgn="base">
                        <a:spcBef>
                          <a:spcPct val="30000"/>
                        </a:spcBef>
                        <a:spcAft>
                          <a:spcPct val="0"/>
                        </a:spcAft>
                        <a:buClr>
                          <a:srgbClr val="F0741C"/>
                        </a:buClr>
                        <a:defRPr>
                          <a:solidFill>
                            <a:schemeClr val="bg1"/>
                          </a:solidFill>
                          <a:latin typeface="Arial" panose="020B0604020202020204" pitchFamily="34" charset="0"/>
                        </a:defRPr>
                      </a:lvl6pPr>
                      <a:lvl7pPr fontAlgn="base">
                        <a:spcBef>
                          <a:spcPct val="30000"/>
                        </a:spcBef>
                        <a:spcAft>
                          <a:spcPct val="0"/>
                        </a:spcAft>
                        <a:buClr>
                          <a:srgbClr val="F0741C"/>
                        </a:buClr>
                        <a:defRPr>
                          <a:solidFill>
                            <a:schemeClr val="bg1"/>
                          </a:solidFill>
                          <a:latin typeface="Arial" panose="020B0604020202020204" pitchFamily="34" charset="0"/>
                        </a:defRPr>
                      </a:lvl7pPr>
                      <a:lvl8pPr fontAlgn="base">
                        <a:spcBef>
                          <a:spcPct val="30000"/>
                        </a:spcBef>
                        <a:spcAft>
                          <a:spcPct val="0"/>
                        </a:spcAft>
                        <a:buClr>
                          <a:srgbClr val="F0741C"/>
                        </a:buClr>
                        <a:defRPr>
                          <a:solidFill>
                            <a:schemeClr val="bg1"/>
                          </a:solidFill>
                          <a:latin typeface="Arial" panose="020B0604020202020204" pitchFamily="34" charset="0"/>
                        </a:defRPr>
                      </a:lvl8pPr>
                      <a:lvl9pPr fontAlgn="base">
                        <a:spcBef>
                          <a:spcPct val="30000"/>
                        </a:spcBef>
                        <a:spcAft>
                          <a:spcPct val="0"/>
                        </a:spcAft>
                        <a:buClr>
                          <a:srgbClr val="F0741C"/>
                        </a:buClr>
                        <a:defRPr>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0741C"/>
                        </a:buClr>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Oncotype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DX Total</a:t>
                      </a:r>
                      <a:endParaRPr kumimoji="0" lang="en-US" altLang="en-US" sz="1600" b="0" i="0" u="none" strike="noStrike" cap="none" normalizeH="0" baseline="0">
                        <a:ln>
                          <a:noFill/>
                        </a:ln>
                        <a:solidFill>
                          <a:schemeClr val="bg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alpha val="50000"/>
                      </a:srgbClr>
                    </a:solidFill>
                  </a:tcPr>
                </a:tc>
                <a:extLst>
                  <a:ext uri="{0D108BD9-81ED-4DB2-BD59-A6C34878D82A}">
                    <a16:rowId xmlns:a16="http://schemas.microsoft.com/office/drawing/2014/main" val="3734828079"/>
                  </a:ext>
                </a:extLst>
              </a:tr>
              <a:tr h="161925">
                <a:tc>
                  <a:txBody>
                    <a:bodyPr/>
                    <a:lstStyle>
                      <a:lvl1pPr>
                        <a:spcBef>
                          <a:spcPct val="30000"/>
                        </a:spcBef>
                        <a:defRPr sz="2800">
                          <a:solidFill>
                            <a:schemeClr val="bg1"/>
                          </a:solidFill>
                          <a:latin typeface="Arial" panose="020B0604020202020204" pitchFamily="34" charset="0"/>
                        </a:defRPr>
                      </a:lvl1pPr>
                      <a:lvl2pPr>
                        <a:spcBef>
                          <a:spcPct val="30000"/>
                        </a:spcBef>
                        <a:defRPr sz="2400">
                          <a:solidFill>
                            <a:schemeClr val="bg1"/>
                          </a:solidFill>
                          <a:latin typeface="Arial" panose="020B0604020202020204" pitchFamily="34" charset="0"/>
                        </a:defRPr>
                      </a:lvl2pPr>
                      <a:lvl3pPr>
                        <a:spcBef>
                          <a:spcPct val="30000"/>
                        </a:spcBef>
                        <a:defRPr sz="2000">
                          <a:solidFill>
                            <a:schemeClr val="bg1"/>
                          </a:solidFill>
                          <a:latin typeface="Arial" panose="020B0604020202020204" pitchFamily="34" charset="0"/>
                        </a:defRPr>
                      </a:lvl3pPr>
                      <a:lvl4pPr>
                        <a:spcBef>
                          <a:spcPct val="30000"/>
                        </a:spcBef>
                        <a:defRPr>
                          <a:solidFill>
                            <a:schemeClr val="bg1"/>
                          </a:solidFill>
                          <a:latin typeface="Arial" panose="020B0604020202020204" pitchFamily="34" charset="0"/>
                        </a:defRPr>
                      </a:lvl4pPr>
                      <a:lvl5pPr>
                        <a:spcBef>
                          <a:spcPct val="30000"/>
                        </a:spcBef>
                        <a:defRPr>
                          <a:solidFill>
                            <a:schemeClr val="bg1"/>
                          </a:solidFill>
                          <a:latin typeface="Arial" panose="020B0604020202020204" pitchFamily="34" charset="0"/>
                        </a:defRPr>
                      </a:lvl5pPr>
                      <a:lvl6pPr fontAlgn="base">
                        <a:spcBef>
                          <a:spcPct val="30000"/>
                        </a:spcBef>
                        <a:spcAft>
                          <a:spcPct val="0"/>
                        </a:spcAft>
                        <a:buClr>
                          <a:srgbClr val="F0741C"/>
                        </a:buClr>
                        <a:defRPr>
                          <a:solidFill>
                            <a:schemeClr val="bg1"/>
                          </a:solidFill>
                          <a:latin typeface="Arial" panose="020B0604020202020204" pitchFamily="34" charset="0"/>
                        </a:defRPr>
                      </a:lvl6pPr>
                      <a:lvl7pPr fontAlgn="base">
                        <a:spcBef>
                          <a:spcPct val="30000"/>
                        </a:spcBef>
                        <a:spcAft>
                          <a:spcPct val="0"/>
                        </a:spcAft>
                        <a:buClr>
                          <a:srgbClr val="F0741C"/>
                        </a:buClr>
                        <a:defRPr>
                          <a:solidFill>
                            <a:schemeClr val="bg1"/>
                          </a:solidFill>
                          <a:latin typeface="Arial" panose="020B0604020202020204" pitchFamily="34" charset="0"/>
                        </a:defRPr>
                      </a:lvl7pPr>
                      <a:lvl8pPr fontAlgn="base">
                        <a:spcBef>
                          <a:spcPct val="30000"/>
                        </a:spcBef>
                        <a:spcAft>
                          <a:spcPct val="0"/>
                        </a:spcAft>
                        <a:buClr>
                          <a:srgbClr val="F0741C"/>
                        </a:buClr>
                        <a:defRPr>
                          <a:solidFill>
                            <a:schemeClr val="bg1"/>
                          </a:solidFill>
                          <a:latin typeface="Arial" panose="020B0604020202020204" pitchFamily="34" charset="0"/>
                        </a:defRPr>
                      </a:lvl8pPr>
                      <a:lvl9pPr fontAlgn="base">
                        <a:spcBef>
                          <a:spcPct val="30000"/>
                        </a:spcBef>
                        <a:spcAft>
                          <a:spcPct val="0"/>
                        </a:spcAft>
                        <a:buClr>
                          <a:srgbClr val="F0741C"/>
                        </a:buClr>
                        <a:defRPr>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0741C"/>
                        </a:buClr>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Central RT-PCR +</a:t>
                      </a:r>
                      <a:endParaRPr kumimoji="0" lang="en-US" altLang="en-US" sz="1600" b="0" i="0" u="none" strike="noStrike" cap="none" normalizeH="0" baseline="0">
                        <a:ln>
                          <a:noFill/>
                        </a:ln>
                        <a:solidFill>
                          <a:schemeClr val="bg1"/>
                        </a:solidFill>
                        <a:effectLst/>
                        <a:latin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635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alpha val="50000"/>
                      </a:srgbClr>
                    </a:solidFill>
                  </a:tcPr>
                </a:tc>
                <a:tc>
                  <a:txBody>
                    <a:bodyPr/>
                    <a:lstStyle>
                      <a:lvl1pPr>
                        <a:spcBef>
                          <a:spcPct val="30000"/>
                        </a:spcBef>
                        <a:defRPr sz="2800">
                          <a:solidFill>
                            <a:schemeClr val="bg1"/>
                          </a:solidFill>
                          <a:latin typeface="Arial" panose="020B0604020202020204" pitchFamily="34" charset="0"/>
                        </a:defRPr>
                      </a:lvl1pPr>
                      <a:lvl2pPr>
                        <a:spcBef>
                          <a:spcPct val="30000"/>
                        </a:spcBef>
                        <a:defRPr sz="2400">
                          <a:solidFill>
                            <a:schemeClr val="bg1"/>
                          </a:solidFill>
                          <a:latin typeface="Arial" panose="020B0604020202020204" pitchFamily="34" charset="0"/>
                        </a:defRPr>
                      </a:lvl2pPr>
                      <a:lvl3pPr>
                        <a:spcBef>
                          <a:spcPct val="30000"/>
                        </a:spcBef>
                        <a:defRPr sz="2000">
                          <a:solidFill>
                            <a:schemeClr val="bg1"/>
                          </a:solidFill>
                          <a:latin typeface="Arial" panose="020B0604020202020204" pitchFamily="34" charset="0"/>
                        </a:defRPr>
                      </a:lvl3pPr>
                      <a:lvl4pPr>
                        <a:spcBef>
                          <a:spcPct val="30000"/>
                        </a:spcBef>
                        <a:defRPr>
                          <a:solidFill>
                            <a:schemeClr val="bg1"/>
                          </a:solidFill>
                          <a:latin typeface="Arial" panose="020B0604020202020204" pitchFamily="34" charset="0"/>
                        </a:defRPr>
                      </a:lvl4pPr>
                      <a:lvl5pPr>
                        <a:spcBef>
                          <a:spcPct val="30000"/>
                        </a:spcBef>
                        <a:defRPr>
                          <a:solidFill>
                            <a:schemeClr val="bg1"/>
                          </a:solidFill>
                          <a:latin typeface="Arial" panose="020B0604020202020204" pitchFamily="34" charset="0"/>
                        </a:defRPr>
                      </a:lvl5pPr>
                      <a:lvl6pPr fontAlgn="base">
                        <a:spcBef>
                          <a:spcPct val="30000"/>
                        </a:spcBef>
                        <a:spcAft>
                          <a:spcPct val="0"/>
                        </a:spcAft>
                        <a:buClr>
                          <a:srgbClr val="F0741C"/>
                        </a:buClr>
                        <a:defRPr>
                          <a:solidFill>
                            <a:schemeClr val="bg1"/>
                          </a:solidFill>
                          <a:latin typeface="Arial" panose="020B0604020202020204" pitchFamily="34" charset="0"/>
                        </a:defRPr>
                      </a:lvl6pPr>
                      <a:lvl7pPr fontAlgn="base">
                        <a:spcBef>
                          <a:spcPct val="30000"/>
                        </a:spcBef>
                        <a:spcAft>
                          <a:spcPct val="0"/>
                        </a:spcAft>
                        <a:buClr>
                          <a:srgbClr val="F0741C"/>
                        </a:buClr>
                        <a:defRPr>
                          <a:solidFill>
                            <a:schemeClr val="bg1"/>
                          </a:solidFill>
                          <a:latin typeface="Arial" panose="020B0604020202020204" pitchFamily="34" charset="0"/>
                        </a:defRPr>
                      </a:lvl7pPr>
                      <a:lvl8pPr fontAlgn="base">
                        <a:spcBef>
                          <a:spcPct val="30000"/>
                        </a:spcBef>
                        <a:spcAft>
                          <a:spcPct val="0"/>
                        </a:spcAft>
                        <a:buClr>
                          <a:srgbClr val="F0741C"/>
                        </a:buClr>
                        <a:defRPr>
                          <a:solidFill>
                            <a:schemeClr val="bg1"/>
                          </a:solidFill>
                          <a:latin typeface="Arial" panose="020B0604020202020204" pitchFamily="34" charset="0"/>
                        </a:defRPr>
                      </a:lvl8pPr>
                      <a:lvl9pPr fontAlgn="base">
                        <a:spcBef>
                          <a:spcPct val="30000"/>
                        </a:spcBef>
                        <a:spcAft>
                          <a:spcPct val="0"/>
                        </a:spcAft>
                        <a:buClr>
                          <a:srgbClr val="F0741C"/>
                        </a:buClr>
                        <a:defRPr>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0741C"/>
                        </a:buClr>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432 (94%)</a:t>
                      </a:r>
                      <a:endParaRPr kumimoji="0" lang="en-US" altLang="en-US" sz="1600" b="0" i="0" u="none" strike="noStrike" cap="none" normalizeH="0" baseline="0">
                        <a:ln>
                          <a:noFill/>
                        </a:ln>
                        <a:solidFill>
                          <a:schemeClr val="bg1"/>
                        </a:solidFill>
                        <a:effectLst/>
                        <a:latin typeface="Arial" panose="020B0604020202020204" pitchFamily="34" charset="0"/>
                      </a:endParaRPr>
                    </a:p>
                  </a:txBody>
                  <a:tcPr anchor="ctr" horzOverflow="overflow">
                    <a:lnL w="635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30000"/>
                        </a:spcBef>
                        <a:defRPr sz="2800">
                          <a:solidFill>
                            <a:schemeClr val="bg1"/>
                          </a:solidFill>
                          <a:latin typeface="Arial" panose="020B0604020202020204" pitchFamily="34" charset="0"/>
                        </a:defRPr>
                      </a:lvl1pPr>
                      <a:lvl2pPr>
                        <a:spcBef>
                          <a:spcPct val="30000"/>
                        </a:spcBef>
                        <a:defRPr sz="2400">
                          <a:solidFill>
                            <a:schemeClr val="bg1"/>
                          </a:solidFill>
                          <a:latin typeface="Arial" panose="020B0604020202020204" pitchFamily="34" charset="0"/>
                        </a:defRPr>
                      </a:lvl2pPr>
                      <a:lvl3pPr>
                        <a:spcBef>
                          <a:spcPct val="30000"/>
                        </a:spcBef>
                        <a:defRPr sz="2000">
                          <a:solidFill>
                            <a:schemeClr val="bg1"/>
                          </a:solidFill>
                          <a:latin typeface="Arial" panose="020B0604020202020204" pitchFamily="34" charset="0"/>
                        </a:defRPr>
                      </a:lvl3pPr>
                      <a:lvl4pPr>
                        <a:spcBef>
                          <a:spcPct val="30000"/>
                        </a:spcBef>
                        <a:defRPr>
                          <a:solidFill>
                            <a:schemeClr val="bg1"/>
                          </a:solidFill>
                          <a:latin typeface="Arial" panose="020B0604020202020204" pitchFamily="34" charset="0"/>
                        </a:defRPr>
                      </a:lvl4pPr>
                      <a:lvl5pPr>
                        <a:spcBef>
                          <a:spcPct val="30000"/>
                        </a:spcBef>
                        <a:defRPr>
                          <a:solidFill>
                            <a:schemeClr val="bg1"/>
                          </a:solidFill>
                          <a:latin typeface="Arial" panose="020B0604020202020204" pitchFamily="34" charset="0"/>
                        </a:defRPr>
                      </a:lvl5pPr>
                      <a:lvl6pPr fontAlgn="base">
                        <a:spcBef>
                          <a:spcPct val="30000"/>
                        </a:spcBef>
                        <a:spcAft>
                          <a:spcPct val="0"/>
                        </a:spcAft>
                        <a:buClr>
                          <a:srgbClr val="F0741C"/>
                        </a:buClr>
                        <a:defRPr>
                          <a:solidFill>
                            <a:schemeClr val="bg1"/>
                          </a:solidFill>
                          <a:latin typeface="Arial" panose="020B0604020202020204" pitchFamily="34" charset="0"/>
                        </a:defRPr>
                      </a:lvl6pPr>
                      <a:lvl7pPr fontAlgn="base">
                        <a:spcBef>
                          <a:spcPct val="30000"/>
                        </a:spcBef>
                        <a:spcAft>
                          <a:spcPct val="0"/>
                        </a:spcAft>
                        <a:buClr>
                          <a:srgbClr val="F0741C"/>
                        </a:buClr>
                        <a:defRPr>
                          <a:solidFill>
                            <a:schemeClr val="bg1"/>
                          </a:solidFill>
                          <a:latin typeface="Arial" panose="020B0604020202020204" pitchFamily="34" charset="0"/>
                        </a:defRPr>
                      </a:lvl7pPr>
                      <a:lvl8pPr fontAlgn="base">
                        <a:spcBef>
                          <a:spcPct val="30000"/>
                        </a:spcBef>
                        <a:spcAft>
                          <a:spcPct val="0"/>
                        </a:spcAft>
                        <a:buClr>
                          <a:srgbClr val="F0741C"/>
                        </a:buClr>
                        <a:defRPr>
                          <a:solidFill>
                            <a:schemeClr val="bg1"/>
                          </a:solidFill>
                          <a:latin typeface="Arial" panose="020B0604020202020204" pitchFamily="34" charset="0"/>
                        </a:defRPr>
                      </a:lvl8pPr>
                      <a:lvl9pPr fontAlgn="base">
                        <a:spcBef>
                          <a:spcPct val="30000"/>
                        </a:spcBef>
                        <a:spcAft>
                          <a:spcPct val="0"/>
                        </a:spcAft>
                        <a:buClr>
                          <a:srgbClr val="F0741C"/>
                        </a:buClr>
                        <a:defRPr>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0741C"/>
                        </a:buClr>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24 (8%)</a:t>
                      </a:r>
                      <a:endParaRPr kumimoji="0" lang="en-US" altLang="en-US" sz="1600" b="0" i="0" u="none" strike="noStrike" cap="none" normalizeH="0" baseline="0">
                        <a:ln>
                          <a:noFill/>
                        </a:ln>
                        <a:solidFill>
                          <a:schemeClr val="bg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30000"/>
                        </a:spcBef>
                        <a:defRPr sz="2800">
                          <a:solidFill>
                            <a:schemeClr val="bg1"/>
                          </a:solidFill>
                          <a:latin typeface="Arial" panose="020B0604020202020204" pitchFamily="34" charset="0"/>
                        </a:defRPr>
                      </a:lvl1pPr>
                      <a:lvl2pPr>
                        <a:spcBef>
                          <a:spcPct val="30000"/>
                        </a:spcBef>
                        <a:defRPr sz="2400">
                          <a:solidFill>
                            <a:schemeClr val="bg1"/>
                          </a:solidFill>
                          <a:latin typeface="Arial" panose="020B0604020202020204" pitchFamily="34" charset="0"/>
                        </a:defRPr>
                      </a:lvl2pPr>
                      <a:lvl3pPr>
                        <a:spcBef>
                          <a:spcPct val="30000"/>
                        </a:spcBef>
                        <a:defRPr sz="2000">
                          <a:solidFill>
                            <a:schemeClr val="bg1"/>
                          </a:solidFill>
                          <a:latin typeface="Arial" panose="020B0604020202020204" pitchFamily="34" charset="0"/>
                        </a:defRPr>
                      </a:lvl3pPr>
                      <a:lvl4pPr>
                        <a:spcBef>
                          <a:spcPct val="30000"/>
                        </a:spcBef>
                        <a:defRPr>
                          <a:solidFill>
                            <a:schemeClr val="bg1"/>
                          </a:solidFill>
                          <a:latin typeface="Arial" panose="020B0604020202020204" pitchFamily="34" charset="0"/>
                        </a:defRPr>
                      </a:lvl4pPr>
                      <a:lvl5pPr>
                        <a:spcBef>
                          <a:spcPct val="30000"/>
                        </a:spcBef>
                        <a:defRPr>
                          <a:solidFill>
                            <a:schemeClr val="bg1"/>
                          </a:solidFill>
                          <a:latin typeface="Arial" panose="020B0604020202020204" pitchFamily="34" charset="0"/>
                        </a:defRPr>
                      </a:lvl5pPr>
                      <a:lvl6pPr fontAlgn="base">
                        <a:spcBef>
                          <a:spcPct val="30000"/>
                        </a:spcBef>
                        <a:spcAft>
                          <a:spcPct val="0"/>
                        </a:spcAft>
                        <a:buClr>
                          <a:srgbClr val="F0741C"/>
                        </a:buClr>
                        <a:defRPr>
                          <a:solidFill>
                            <a:schemeClr val="bg1"/>
                          </a:solidFill>
                          <a:latin typeface="Arial" panose="020B0604020202020204" pitchFamily="34" charset="0"/>
                        </a:defRPr>
                      </a:lvl6pPr>
                      <a:lvl7pPr fontAlgn="base">
                        <a:spcBef>
                          <a:spcPct val="30000"/>
                        </a:spcBef>
                        <a:spcAft>
                          <a:spcPct val="0"/>
                        </a:spcAft>
                        <a:buClr>
                          <a:srgbClr val="F0741C"/>
                        </a:buClr>
                        <a:defRPr>
                          <a:solidFill>
                            <a:schemeClr val="bg1"/>
                          </a:solidFill>
                          <a:latin typeface="Arial" panose="020B0604020202020204" pitchFamily="34" charset="0"/>
                        </a:defRPr>
                      </a:lvl7pPr>
                      <a:lvl8pPr fontAlgn="base">
                        <a:spcBef>
                          <a:spcPct val="30000"/>
                        </a:spcBef>
                        <a:spcAft>
                          <a:spcPct val="0"/>
                        </a:spcAft>
                        <a:buClr>
                          <a:srgbClr val="F0741C"/>
                        </a:buClr>
                        <a:defRPr>
                          <a:solidFill>
                            <a:schemeClr val="bg1"/>
                          </a:solidFill>
                          <a:latin typeface="Arial" panose="020B0604020202020204" pitchFamily="34" charset="0"/>
                        </a:defRPr>
                      </a:lvl8pPr>
                      <a:lvl9pPr fontAlgn="base">
                        <a:spcBef>
                          <a:spcPct val="30000"/>
                        </a:spcBef>
                        <a:spcAft>
                          <a:spcPct val="0"/>
                        </a:spcAft>
                        <a:buClr>
                          <a:srgbClr val="F0741C"/>
                        </a:buClr>
                        <a:defRPr>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0741C"/>
                        </a:buClr>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456</a:t>
                      </a:r>
                      <a:endParaRPr kumimoji="0" lang="en-US" altLang="en-US" sz="1600" b="0" i="0" u="none" strike="noStrike" cap="none" normalizeH="0" baseline="0">
                        <a:ln>
                          <a:noFill/>
                        </a:ln>
                        <a:solidFill>
                          <a:schemeClr val="bg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635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30000"/>
                        </a:spcBef>
                        <a:defRPr sz="2800">
                          <a:solidFill>
                            <a:schemeClr val="bg1"/>
                          </a:solidFill>
                          <a:latin typeface="Arial" panose="020B0604020202020204" pitchFamily="34" charset="0"/>
                        </a:defRPr>
                      </a:lvl1pPr>
                      <a:lvl2pPr>
                        <a:spcBef>
                          <a:spcPct val="30000"/>
                        </a:spcBef>
                        <a:defRPr sz="2400">
                          <a:solidFill>
                            <a:schemeClr val="bg1"/>
                          </a:solidFill>
                          <a:latin typeface="Arial" panose="020B0604020202020204" pitchFamily="34" charset="0"/>
                        </a:defRPr>
                      </a:lvl2pPr>
                      <a:lvl3pPr>
                        <a:spcBef>
                          <a:spcPct val="30000"/>
                        </a:spcBef>
                        <a:defRPr sz="2000">
                          <a:solidFill>
                            <a:schemeClr val="bg1"/>
                          </a:solidFill>
                          <a:latin typeface="Arial" panose="020B0604020202020204" pitchFamily="34" charset="0"/>
                        </a:defRPr>
                      </a:lvl3pPr>
                      <a:lvl4pPr>
                        <a:spcBef>
                          <a:spcPct val="30000"/>
                        </a:spcBef>
                        <a:defRPr>
                          <a:solidFill>
                            <a:schemeClr val="bg1"/>
                          </a:solidFill>
                          <a:latin typeface="Arial" panose="020B0604020202020204" pitchFamily="34" charset="0"/>
                        </a:defRPr>
                      </a:lvl4pPr>
                      <a:lvl5pPr>
                        <a:spcBef>
                          <a:spcPct val="30000"/>
                        </a:spcBef>
                        <a:defRPr>
                          <a:solidFill>
                            <a:schemeClr val="bg1"/>
                          </a:solidFill>
                          <a:latin typeface="Arial" panose="020B0604020202020204" pitchFamily="34" charset="0"/>
                        </a:defRPr>
                      </a:lvl5pPr>
                      <a:lvl6pPr fontAlgn="base">
                        <a:spcBef>
                          <a:spcPct val="30000"/>
                        </a:spcBef>
                        <a:spcAft>
                          <a:spcPct val="0"/>
                        </a:spcAft>
                        <a:buClr>
                          <a:srgbClr val="F0741C"/>
                        </a:buClr>
                        <a:defRPr>
                          <a:solidFill>
                            <a:schemeClr val="bg1"/>
                          </a:solidFill>
                          <a:latin typeface="Arial" panose="020B0604020202020204" pitchFamily="34" charset="0"/>
                        </a:defRPr>
                      </a:lvl6pPr>
                      <a:lvl7pPr fontAlgn="base">
                        <a:spcBef>
                          <a:spcPct val="30000"/>
                        </a:spcBef>
                        <a:spcAft>
                          <a:spcPct val="0"/>
                        </a:spcAft>
                        <a:buClr>
                          <a:srgbClr val="F0741C"/>
                        </a:buClr>
                        <a:defRPr>
                          <a:solidFill>
                            <a:schemeClr val="bg1"/>
                          </a:solidFill>
                          <a:latin typeface="Arial" panose="020B0604020202020204" pitchFamily="34" charset="0"/>
                        </a:defRPr>
                      </a:lvl7pPr>
                      <a:lvl8pPr fontAlgn="base">
                        <a:spcBef>
                          <a:spcPct val="30000"/>
                        </a:spcBef>
                        <a:spcAft>
                          <a:spcPct val="0"/>
                        </a:spcAft>
                        <a:buClr>
                          <a:srgbClr val="F0741C"/>
                        </a:buClr>
                        <a:defRPr>
                          <a:solidFill>
                            <a:schemeClr val="bg1"/>
                          </a:solidFill>
                          <a:latin typeface="Arial" panose="020B0604020202020204" pitchFamily="34" charset="0"/>
                        </a:defRPr>
                      </a:lvl8pPr>
                      <a:lvl9pPr fontAlgn="base">
                        <a:spcBef>
                          <a:spcPct val="30000"/>
                        </a:spcBef>
                        <a:spcAft>
                          <a:spcPct val="0"/>
                        </a:spcAft>
                        <a:buClr>
                          <a:srgbClr val="F0741C"/>
                        </a:buClr>
                        <a:defRPr>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0741C"/>
                        </a:buClr>
                        <a:buSzTx/>
                        <a:buFontTx/>
                        <a:buNone/>
                        <a:tabLst/>
                      </a:pPr>
                      <a:r>
                        <a:rPr kumimoji="0" lang="en-US" altLang="en-US" sz="1600" b="0" i="0" u="none" strike="noStrike" cap="none" normalizeH="0" baseline="0" dirty="0">
                          <a:ln>
                            <a:noFill/>
                          </a:ln>
                          <a:solidFill>
                            <a:schemeClr val="bg1"/>
                          </a:solidFill>
                          <a:effectLst/>
                          <a:latin typeface="Arial" panose="020B0604020202020204" pitchFamily="34" charset="0"/>
                          <a:cs typeface="Times New Roman" panose="02020603050405020304" pitchFamily="18" charset="0"/>
                        </a:rPr>
                        <a:t>423 (93%)</a:t>
                      </a:r>
                      <a:endParaRPr kumimoji="0" lang="en-US" altLang="en-US" sz="1600" b="0" i="0" u="none" strike="noStrike" cap="none" normalizeH="0" baseline="0" dirty="0">
                        <a:ln>
                          <a:noFill/>
                        </a:ln>
                        <a:solidFill>
                          <a:schemeClr val="bg1"/>
                        </a:solidFill>
                        <a:effectLst/>
                        <a:latin typeface="Arial" panose="020B0604020202020204" pitchFamily="34" charset="0"/>
                      </a:endParaRPr>
                    </a:p>
                  </a:txBody>
                  <a:tcPr anchor="ctr" horzOverflow="overflow">
                    <a:lnL w="635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30000"/>
                        </a:spcBef>
                        <a:defRPr sz="2800">
                          <a:solidFill>
                            <a:schemeClr val="bg1"/>
                          </a:solidFill>
                          <a:latin typeface="Arial" panose="020B0604020202020204" pitchFamily="34" charset="0"/>
                        </a:defRPr>
                      </a:lvl1pPr>
                      <a:lvl2pPr>
                        <a:spcBef>
                          <a:spcPct val="30000"/>
                        </a:spcBef>
                        <a:defRPr sz="2400">
                          <a:solidFill>
                            <a:schemeClr val="bg1"/>
                          </a:solidFill>
                          <a:latin typeface="Arial" panose="020B0604020202020204" pitchFamily="34" charset="0"/>
                        </a:defRPr>
                      </a:lvl2pPr>
                      <a:lvl3pPr>
                        <a:spcBef>
                          <a:spcPct val="30000"/>
                        </a:spcBef>
                        <a:defRPr sz="2000">
                          <a:solidFill>
                            <a:schemeClr val="bg1"/>
                          </a:solidFill>
                          <a:latin typeface="Arial" panose="020B0604020202020204" pitchFamily="34" charset="0"/>
                        </a:defRPr>
                      </a:lvl3pPr>
                      <a:lvl4pPr>
                        <a:spcBef>
                          <a:spcPct val="30000"/>
                        </a:spcBef>
                        <a:defRPr>
                          <a:solidFill>
                            <a:schemeClr val="bg1"/>
                          </a:solidFill>
                          <a:latin typeface="Arial" panose="020B0604020202020204" pitchFamily="34" charset="0"/>
                        </a:defRPr>
                      </a:lvl4pPr>
                      <a:lvl5pPr>
                        <a:spcBef>
                          <a:spcPct val="30000"/>
                        </a:spcBef>
                        <a:defRPr>
                          <a:solidFill>
                            <a:schemeClr val="bg1"/>
                          </a:solidFill>
                          <a:latin typeface="Arial" panose="020B0604020202020204" pitchFamily="34" charset="0"/>
                        </a:defRPr>
                      </a:lvl5pPr>
                      <a:lvl6pPr fontAlgn="base">
                        <a:spcBef>
                          <a:spcPct val="30000"/>
                        </a:spcBef>
                        <a:spcAft>
                          <a:spcPct val="0"/>
                        </a:spcAft>
                        <a:buClr>
                          <a:srgbClr val="F0741C"/>
                        </a:buClr>
                        <a:defRPr>
                          <a:solidFill>
                            <a:schemeClr val="bg1"/>
                          </a:solidFill>
                          <a:latin typeface="Arial" panose="020B0604020202020204" pitchFamily="34" charset="0"/>
                        </a:defRPr>
                      </a:lvl6pPr>
                      <a:lvl7pPr fontAlgn="base">
                        <a:spcBef>
                          <a:spcPct val="30000"/>
                        </a:spcBef>
                        <a:spcAft>
                          <a:spcPct val="0"/>
                        </a:spcAft>
                        <a:buClr>
                          <a:srgbClr val="F0741C"/>
                        </a:buClr>
                        <a:defRPr>
                          <a:solidFill>
                            <a:schemeClr val="bg1"/>
                          </a:solidFill>
                          <a:latin typeface="Arial" panose="020B0604020202020204" pitchFamily="34" charset="0"/>
                        </a:defRPr>
                      </a:lvl7pPr>
                      <a:lvl8pPr fontAlgn="base">
                        <a:spcBef>
                          <a:spcPct val="30000"/>
                        </a:spcBef>
                        <a:spcAft>
                          <a:spcPct val="0"/>
                        </a:spcAft>
                        <a:buClr>
                          <a:srgbClr val="F0741C"/>
                        </a:buClr>
                        <a:defRPr>
                          <a:solidFill>
                            <a:schemeClr val="bg1"/>
                          </a:solidFill>
                          <a:latin typeface="Arial" panose="020B0604020202020204" pitchFamily="34" charset="0"/>
                        </a:defRPr>
                      </a:lvl8pPr>
                      <a:lvl9pPr fontAlgn="base">
                        <a:spcBef>
                          <a:spcPct val="30000"/>
                        </a:spcBef>
                        <a:spcAft>
                          <a:spcPct val="0"/>
                        </a:spcAft>
                        <a:buClr>
                          <a:srgbClr val="F0741C"/>
                        </a:buClr>
                        <a:defRPr>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0741C"/>
                        </a:buClr>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38 (12%)</a:t>
                      </a:r>
                      <a:endParaRPr kumimoji="0" lang="en-US" altLang="en-US" sz="1600" b="0" i="0" u="none" strike="noStrike" cap="none" normalizeH="0" baseline="0">
                        <a:ln>
                          <a:noFill/>
                        </a:ln>
                        <a:solidFill>
                          <a:schemeClr val="bg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30000"/>
                        </a:spcBef>
                        <a:defRPr sz="2800">
                          <a:solidFill>
                            <a:schemeClr val="bg1"/>
                          </a:solidFill>
                          <a:latin typeface="Arial" panose="020B0604020202020204" pitchFamily="34" charset="0"/>
                        </a:defRPr>
                      </a:lvl1pPr>
                      <a:lvl2pPr>
                        <a:spcBef>
                          <a:spcPct val="30000"/>
                        </a:spcBef>
                        <a:defRPr sz="2400">
                          <a:solidFill>
                            <a:schemeClr val="bg1"/>
                          </a:solidFill>
                          <a:latin typeface="Arial" panose="020B0604020202020204" pitchFamily="34" charset="0"/>
                        </a:defRPr>
                      </a:lvl2pPr>
                      <a:lvl3pPr>
                        <a:spcBef>
                          <a:spcPct val="30000"/>
                        </a:spcBef>
                        <a:defRPr sz="2000">
                          <a:solidFill>
                            <a:schemeClr val="bg1"/>
                          </a:solidFill>
                          <a:latin typeface="Arial" panose="020B0604020202020204" pitchFamily="34" charset="0"/>
                        </a:defRPr>
                      </a:lvl3pPr>
                      <a:lvl4pPr>
                        <a:spcBef>
                          <a:spcPct val="30000"/>
                        </a:spcBef>
                        <a:defRPr>
                          <a:solidFill>
                            <a:schemeClr val="bg1"/>
                          </a:solidFill>
                          <a:latin typeface="Arial" panose="020B0604020202020204" pitchFamily="34" charset="0"/>
                        </a:defRPr>
                      </a:lvl4pPr>
                      <a:lvl5pPr>
                        <a:spcBef>
                          <a:spcPct val="30000"/>
                        </a:spcBef>
                        <a:defRPr>
                          <a:solidFill>
                            <a:schemeClr val="bg1"/>
                          </a:solidFill>
                          <a:latin typeface="Arial" panose="020B0604020202020204" pitchFamily="34" charset="0"/>
                        </a:defRPr>
                      </a:lvl5pPr>
                      <a:lvl6pPr fontAlgn="base">
                        <a:spcBef>
                          <a:spcPct val="30000"/>
                        </a:spcBef>
                        <a:spcAft>
                          <a:spcPct val="0"/>
                        </a:spcAft>
                        <a:buClr>
                          <a:srgbClr val="F0741C"/>
                        </a:buClr>
                        <a:defRPr>
                          <a:solidFill>
                            <a:schemeClr val="bg1"/>
                          </a:solidFill>
                          <a:latin typeface="Arial" panose="020B0604020202020204" pitchFamily="34" charset="0"/>
                        </a:defRPr>
                      </a:lvl6pPr>
                      <a:lvl7pPr fontAlgn="base">
                        <a:spcBef>
                          <a:spcPct val="30000"/>
                        </a:spcBef>
                        <a:spcAft>
                          <a:spcPct val="0"/>
                        </a:spcAft>
                        <a:buClr>
                          <a:srgbClr val="F0741C"/>
                        </a:buClr>
                        <a:defRPr>
                          <a:solidFill>
                            <a:schemeClr val="bg1"/>
                          </a:solidFill>
                          <a:latin typeface="Arial" panose="020B0604020202020204" pitchFamily="34" charset="0"/>
                        </a:defRPr>
                      </a:lvl7pPr>
                      <a:lvl8pPr fontAlgn="base">
                        <a:spcBef>
                          <a:spcPct val="30000"/>
                        </a:spcBef>
                        <a:spcAft>
                          <a:spcPct val="0"/>
                        </a:spcAft>
                        <a:buClr>
                          <a:srgbClr val="F0741C"/>
                        </a:buClr>
                        <a:defRPr>
                          <a:solidFill>
                            <a:schemeClr val="bg1"/>
                          </a:solidFill>
                          <a:latin typeface="Arial" panose="020B0604020202020204" pitchFamily="34" charset="0"/>
                        </a:defRPr>
                      </a:lvl8pPr>
                      <a:lvl9pPr fontAlgn="base">
                        <a:spcBef>
                          <a:spcPct val="30000"/>
                        </a:spcBef>
                        <a:spcAft>
                          <a:spcPct val="0"/>
                        </a:spcAft>
                        <a:buClr>
                          <a:srgbClr val="F0741C"/>
                        </a:buClr>
                        <a:defRPr>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0741C"/>
                        </a:buClr>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461</a:t>
                      </a:r>
                      <a:endParaRPr kumimoji="0" lang="en-US" altLang="en-US" sz="1600" b="0" i="0" u="none" strike="noStrike" cap="none" normalizeH="0" baseline="0">
                        <a:ln>
                          <a:noFill/>
                        </a:ln>
                        <a:solidFill>
                          <a:schemeClr val="bg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26479987"/>
                  </a:ext>
                </a:extLst>
              </a:tr>
              <a:tr h="161925">
                <a:tc>
                  <a:txBody>
                    <a:bodyPr/>
                    <a:lstStyle>
                      <a:lvl1pPr>
                        <a:spcBef>
                          <a:spcPct val="30000"/>
                        </a:spcBef>
                        <a:defRPr sz="2800">
                          <a:solidFill>
                            <a:schemeClr val="bg1"/>
                          </a:solidFill>
                          <a:latin typeface="Arial" panose="020B0604020202020204" pitchFamily="34" charset="0"/>
                        </a:defRPr>
                      </a:lvl1pPr>
                      <a:lvl2pPr>
                        <a:spcBef>
                          <a:spcPct val="30000"/>
                        </a:spcBef>
                        <a:defRPr sz="2400">
                          <a:solidFill>
                            <a:schemeClr val="bg1"/>
                          </a:solidFill>
                          <a:latin typeface="Arial" panose="020B0604020202020204" pitchFamily="34" charset="0"/>
                        </a:defRPr>
                      </a:lvl2pPr>
                      <a:lvl3pPr>
                        <a:spcBef>
                          <a:spcPct val="30000"/>
                        </a:spcBef>
                        <a:defRPr sz="2000">
                          <a:solidFill>
                            <a:schemeClr val="bg1"/>
                          </a:solidFill>
                          <a:latin typeface="Arial" panose="020B0604020202020204" pitchFamily="34" charset="0"/>
                        </a:defRPr>
                      </a:lvl3pPr>
                      <a:lvl4pPr>
                        <a:spcBef>
                          <a:spcPct val="30000"/>
                        </a:spcBef>
                        <a:defRPr>
                          <a:solidFill>
                            <a:schemeClr val="bg1"/>
                          </a:solidFill>
                          <a:latin typeface="Arial" panose="020B0604020202020204" pitchFamily="34" charset="0"/>
                        </a:defRPr>
                      </a:lvl4pPr>
                      <a:lvl5pPr>
                        <a:spcBef>
                          <a:spcPct val="30000"/>
                        </a:spcBef>
                        <a:defRPr>
                          <a:solidFill>
                            <a:schemeClr val="bg1"/>
                          </a:solidFill>
                          <a:latin typeface="Arial" panose="020B0604020202020204" pitchFamily="34" charset="0"/>
                        </a:defRPr>
                      </a:lvl5pPr>
                      <a:lvl6pPr fontAlgn="base">
                        <a:spcBef>
                          <a:spcPct val="30000"/>
                        </a:spcBef>
                        <a:spcAft>
                          <a:spcPct val="0"/>
                        </a:spcAft>
                        <a:buClr>
                          <a:srgbClr val="F0741C"/>
                        </a:buClr>
                        <a:defRPr>
                          <a:solidFill>
                            <a:schemeClr val="bg1"/>
                          </a:solidFill>
                          <a:latin typeface="Arial" panose="020B0604020202020204" pitchFamily="34" charset="0"/>
                        </a:defRPr>
                      </a:lvl6pPr>
                      <a:lvl7pPr fontAlgn="base">
                        <a:spcBef>
                          <a:spcPct val="30000"/>
                        </a:spcBef>
                        <a:spcAft>
                          <a:spcPct val="0"/>
                        </a:spcAft>
                        <a:buClr>
                          <a:srgbClr val="F0741C"/>
                        </a:buClr>
                        <a:defRPr>
                          <a:solidFill>
                            <a:schemeClr val="bg1"/>
                          </a:solidFill>
                          <a:latin typeface="Arial" panose="020B0604020202020204" pitchFamily="34" charset="0"/>
                        </a:defRPr>
                      </a:lvl7pPr>
                      <a:lvl8pPr fontAlgn="base">
                        <a:spcBef>
                          <a:spcPct val="30000"/>
                        </a:spcBef>
                        <a:spcAft>
                          <a:spcPct val="0"/>
                        </a:spcAft>
                        <a:buClr>
                          <a:srgbClr val="F0741C"/>
                        </a:buClr>
                        <a:defRPr>
                          <a:solidFill>
                            <a:schemeClr val="bg1"/>
                          </a:solidFill>
                          <a:latin typeface="Arial" panose="020B0604020202020204" pitchFamily="34" charset="0"/>
                        </a:defRPr>
                      </a:lvl8pPr>
                      <a:lvl9pPr fontAlgn="base">
                        <a:spcBef>
                          <a:spcPct val="30000"/>
                        </a:spcBef>
                        <a:spcAft>
                          <a:spcPct val="0"/>
                        </a:spcAft>
                        <a:buClr>
                          <a:srgbClr val="F0741C"/>
                        </a:buClr>
                        <a:defRPr>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0741C"/>
                        </a:buClr>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Central RT-PCR –</a:t>
                      </a:r>
                      <a:endParaRPr kumimoji="0" lang="en-US" altLang="en-US" sz="1600" b="0" i="0" u="none" strike="noStrike" cap="none" normalizeH="0" baseline="0">
                        <a:ln>
                          <a:noFill/>
                        </a:ln>
                        <a:solidFill>
                          <a:schemeClr val="bg1"/>
                        </a:solidFill>
                        <a:effectLst/>
                        <a:latin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635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E0E0">
                        <a:alpha val="50000"/>
                      </a:srgbClr>
                    </a:solidFill>
                  </a:tcPr>
                </a:tc>
                <a:tc>
                  <a:txBody>
                    <a:bodyPr/>
                    <a:lstStyle>
                      <a:lvl1pPr>
                        <a:spcBef>
                          <a:spcPct val="30000"/>
                        </a:spcBef>
                        <a:defRPr sz="2800">
                          <a:solidFill>
                            <a:schemeClr val="bg1"/>
                          </a:solidFill>
                          <a:latin typeface="Arial" panose="020B0604020202020204" pitchFamily="34" charset="0"/>
                        </a:defRPr>
                      </a:lvl1pPr>
                      <a:lvl2pPr>
                        <a:spcBef>
                          <a:spcPct val="30000"/>
                        </a:spcBef>
                        <a:defRPr sz="2400">
                          <a:solidFill>
                            <a:schemeClr val="bg1"/>
                          </a:solidFill>
                          <a:latin typeface="Arial" panose="020B0604020202020204" pitchFamily="34" charset="0"/>
                        </a:defRPr>
                      </a:lvl2pPr>
                      <a:lvl3pPr>
                        <a:spcBef>
                          <a:spcPct val="30000"/>
                        </a:spcBef>
                        <a:defRPr sz="2000">
                          <a:solidFill>
                            <a:schemeClr val="bg1"/>
                          </a:solidFill>
                          <a:latin typeface="Arial" panose="020B0604020202020204" pitchFamily="34" charset="0"/>
                        </a:defRPr>
                      </a:lvl3pPr>
                      <a:lvl4pPr>
                        <a:spcBef>
                          <a:spcPct val="30000"/>
                        </a:spcBef>
                        <a:defRPr>
                          <a:solidFill>
                            <a:schemeClr val="bg1"/>
                          </a:solidFill>
                          <a:latin typeface="Arial" panose="020B0604020202020204" pitchFamily="34" charset="0"/>
                        </a:defRPr>
                      </a:lvl4pPr>
                      <a:lvl5pPr>
                        <a:spcBef>
                          <a:spcPct val="30000"/>
                        </a:spcBef>
                        <a:defRPr>
                          <a:solidFill>
                            <a:schemeClr val="bg1"/>
                          </a:solidFill>
                          <a:latin typeface="Arial" panose="020B0604020202020204" pitchFamily="34" charset="0"/>
                        </a:defRPr>
                      </a:lvl5pPr>
                      <a:lvl6pPr fontAlgn="base">
                        <a:spcBef>
                          <a:spcPct val="30000"/>
                        </a:spcBef>
                        <a:spcAft>
                          <a:spcPct val="0"/>
                        </a:spcAft>
                        <a:buClr>
                          <a:srgbClr val="F0741C"/>
                        </a:buClr>
                        <a:defRPr>
                          <a:solidFill>
                            <a:schemeClr val="bg1"/>
                          </a:solidFill>
                          <a:latin typeface="Arial" panose="020B0604020202020204" pitchFamily="34" charset="0"/>
                        </a:defRPr>
                      </a:lvl6pPr>
                      <a:lvl7pPr fontAlgn="base">
                        <a:spcBef>
                          <a:spcPct val="30000"/>
                        </a:spcBef>
                        <a:spcAft>
                          <a:spcPct val="0"/>
                        </a:spcAft>
                        <a:buClr>
                          <a:srgbClr val="F0741C"/>
                        </a:buClr>
                        <a:defRPr>
                          <a:solidFill>
                            <a:schemeClr val="bg1"/>
                          </a:solidFill>
                          <a:latin typeface="Arial" panose="020B0604020202020204" pitchFamily="34" charset="0"/>
                        </a:defRPr>
                      </a:lvl7pPr>
                      <a:lvl8pPr fontAlgn="base">
                        <a:spcBef>
                          <a:spcPct val="30000"/>
                        </a:spcBef>
                        <a:spcAft>
                          <a:spcPct val="0"/>
                        </a:spcAft>
                        <a:buClr>
                          <a:srgbClr val="F0741C"/>
                        </a:buClr>
                        <a:defRPr>
                          <a:solidFill>
                            <a:schemeClr val="bg1"/>
                          </a:solidFill>
                          <a:latin typeface="Arial" panose="020B0604020202020204" pitchFamily="34" charset="0"/>
                        </a:defRPr>
                      </a:lvl8pPr>
                      <a:lvl9pPr fontAlgn="base">
                        <a:spcBef>
                          <a:spcPct val="30000"/>
                        </a:spcBef>
                        <a:spcAft>
                          <a:spcPct val="0"/>
                        </a:spcAft>
                        <a:buClr>
                          <a:srgbClr val="F0741C"/>
                        </a:buClr>
                        <a:defRPr>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0741C"/>
                        </a:buClr>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27 (6%)</a:t>
                      </a:r>
                      <a:endParaRPr kumimoji="0" lang="en-US" altLang="en-US" sz="1600" b="0" i="0" u="none" strike="noStrike" cap="none" normalizeH="0" baseline="0">
                        <a:ln>
                          <a:noFill/>
                        </a:ln>
                        <a:solidFill>
                          <a:schemeClr val="bg1"/>
                        </a:solidFill>
                        <a:effectLst/>
                        <a:latin typeface="Arial" panose="020B0604020202020204" pitchFamily="34" charset="0"/>
                      </a:endParaRPr>
                    </a:p>
                  </a:txBody>
                  <a:tcPr anchor="ctr" horzOverflow="overflow">
                    <a:lnL w="635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30000"/>
                        </a:spcBef>
                        <a:defRPr sz="2800">
                          <a:solidFill>
                            <a:schemeClr val="bg1"/>
                          </a:solidFill>
                          <a:latin typeface="Arial" panose="020B0604020202020204" pitchFamily="34" charset="0"/>
                        </a:defRPr>
                      </a:lvl1pPr>
                      <a:lvl2pPr>
                        <a:spcBef>
                          <a:spcPct val="30000"/>
                        </a:spcBef>
                        <a:defRPr sz="2400">
                          <a:solidFill>
                            <a:schemeClr val="bg1"/>
                          </a:solidFill>
                          <a:latin typeface="Arial" panose="020B0604020202020204" pitchFamily="34" charset="0"/>
                        </a:defRPr>
                      </a:lvl2pPr>
                      <a:lvl3pPr>
                        <a:spcBef>
                          <a:spcPct val="30000"/>
                        </a:spcBef>
                        <a:defRPr sz="2000">
                          <a:solidFill>
                            <a:schemeClr val="bg1"/>
                          </a:solidFill>
                          <a:latin typeface="Arial" panose="020B0604020202020204" pitchFamily="34" charset="0"/>
                        </a:defRPr>
                      </a:lvl3pPr>
                      <a:lvl4pPr>
                        <a:spcBef>
                          <a:spcPct val="30000"/>
                        </a:spcBef>
                        <a:defRPr>
                          <a:solidFill>
                            <a:schemeClr val="bg1"/>
                          </a:solidFill>
                          <a:latin typeface="Arial" panose="020B0604020202020204" pitchFamily="34" charset="0"/>
                        </a:defRPr>
                      </a:lvl4pPr>
                      <a:lvl5pPr>
                        <a:spcBef>
                          <a:spcPct val="30000"/>
                        </a:spcBef>
                        <a:defRPr>
                          <a:solidFill>
                            <a:schemeClr val="bg1"/>
                          </a:solidFill>
                          <a:latin typeface="Arial" panose="020B0604020202020204" pitchFamily="34" charset="0"/>
                        </a:defRPr>
                      </a:lvl5pPr>
                      <a:lvl6pPr fontAlgn="base">
                        <a:spcBef>
                          <a:spcPct val="30000"/>
                        </a:spcBef>
                        <a:spcAft>
                          <a:spcPct val="0"/>
                        </a:spcAft>
                        <a:buClr>
                          <a:srgbClr val="F0741C"/>
                        </a:buClr>
                        <a:defRPr>
                          <a:solidFill>
                            <a:schemeClr val="bg1"/>
                          </a:solidFill>
                          <a:latin typeface="Arial" panose="020B0604020202020204" pitchFamily="34" charset="0"/>
                        </a:defRPr>
                      </a:lvl6pPr>
                      <a:lvl7pPr fontAlgn="base">
                        <a:spcBef>
                          <a:spcPct val="30000"/>
                        </a:spcBef>
                        <a:spcAft>
                          <a:spcPct val="0"/>
                        </a:spcAft>
                        <a:buClr>
                          <a:srgbClr val="F0741C"/>
                        </a:buClr>
                        <a:defRPr>
                          <a:solidFill>
                            <a:schemeClr val="bg1"/>
                          </a:solidFill>
                          <a:latin typeface="Arial" panose="020B0604020202020204" pitchFamily="34" charset="0"/>
                        </a:defRPr>
                      </a:lvl7pPr>
                      <a:lvl8pPr fontAlgn="base">
                        <a:spcBef>
                          <a:spcPct val="30000"/>
                        </a:spcBef>
                        <a:spcAft>
                          <a:spcPct val="0"/>
                        </a:spcAft>
                        <a:buClr>
                          <a:srgbClr val="F0741C"/>
                        </a:buClr>
                        <a:defRPr>
                          <a:solidFill>
                            <a:schemeClr val="bg1"/>
                          </a:solidFill>
                          <a:latin typeface="Arial" panose="020B0604020202020204" pitchFamily="34" charset="0"/>
                        </a:defRPr>
                      </a:lvl8pPr>
                      <a:lvl9pPr fontAlgn="base">
                        <a:spcBef>
                          <a:spcPct val="30000"/>
                        </a:spcBef>
                        <a:spcAft>
                          <a:spcPct val="0"/>
                        </a:spcAft>
                        <a:buClr>
                          <a:srgbClr val="F0741C"/>
                        </a:buClr>
                        <a:defRPr>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0741C"/>
                        </a:buClr>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286 (92%)</a:t>
                      </a:r>
                      <a:endParaRPr kumimoji="0" lang="en-US" altLang="en-US" sz="1600" b="0" i="0" u="none" strike="noStrike" cap="none" normalizeH="0" baseline="0">
                        <a:ln>
                          <a:noFill/>
                        </a:ln>
                        <a:solidFill>
                          <a:schemeClr val="bg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30000"/>
                        </a:spcBef>
                        <a:defRPr sz="2800">
                          <a:solidFill>
                            <a:schemeClr val="bg1"/>
                          </a:solidFill>
                          <a:latin typeface="Arial" panose="020B0604020202020204" pitchFamily="34" charset="0"/>
                        </a:defRPr>
                      </a:lvl1pPr>
                      <a:lvl2pPr>
                        <a:spcBef>
                          <a:spcPct val="30000"/>
                        </a:spcBef>
                        <a:defRPr sz="2400">
                          <a:solidFill>
                            <a:schemeClr val="bg1"/>
                          </a:solidFill>
                          <a:latin typeface="Arial" panose="020B0604020202020204" pitchFamily="34" charset="0"/>
                        </a:defRPr>
                      </a:lvl2pPr>
                      <a:lvl3pPr>
                        <a:spcBef>
                          <a:spcPct val="30000"/>
                        </a:spcBef>
                        <a:defRPr sz="2000">
                          <a:solidFill>
                            <a:schemeClr val="bg1"/>
                          </a:solidFill>
                          <a:latin typeface="Arial" panose="020B0604020202020204" pitchFamily="34" charset="0"/>
                        </a:defRPr>
                      </a:lvl3pPr>
                      <a:lvl4pPr>
                        <a:spcBef>
                          <a:spcPct val="30000"/>
                        </a:spcBef>
                        <a:defRPr>
                          <a:solidFill>
                            <a:schemeClr val="bg1"/>
                          </a:solidFill>
                          <a:latin typeface="Arial" panose="020B0604020202020204" pitchFamily="34" charset="0"/>
                        </a:defRPr>
                      </a:lvl4pPr>
                      <a:lvl5pPr>
                        <a:spcBef>
                          <a:spcPct val="30000"/>
                        </a:spcBef>
                        <a:defRPr>
                          <a:solidFill>
                            <a:schemeClr val="bg1"/>
                          </a:solidFill>
                          <a:latin typeface="Arial" panose="020B0604020202020204" pitchFamily="34" charset="0"/>
                        </a:defRPr>
                      </a:lvl5pPr>
                      <a:lvl6pPr fontAlgn="base">
                        <a:spcBef>
                          <a:spcPct val="30000"/>
                        </a:spcBef>
                        <a:spcAft>
                          <a:spcPct val="0"/>
                        </a:spcAft>
                        <a:buClr>
                          <a:srgbClr val="F0741C"/>
                        </a:buClr>
                        <a:defRPr>
                          <a:solidFill>
                            <a:schemeClr val="bg1"/>
                          </a:solidFill>
                          <a:latin typeface="Arial" panose="020B0604020202020204" pitchFamily="34" charset="0"/>
                        </a:defRPr>
                      </a:lvl6pPr>
                      <a:lvl7pPr fontAlgn="base">
                        <a:spcBef>
                          <a:spcPct val="30000"/>
                        </a:spcBef>
                        <a:spcAft>
                          <a:spcPct val="0"/>
                        </a:spcAft>
                        <a:buClr>
                          <a:srgbClr val="F0741C"/>
                        </a:buClr>
                        <a:defRPr>
                          <a:solidFill>
                            <a:schemeClr val="bg1"/>
                          </a:solidFill>
                          <a:latin typeface="Arial" panose="020B0604020202020204" pitchFamily="34" charset="0"/>
                        </a:defRPr>
                      </a:lvl7pPr>
                      <a:lvl8pPr fontAlgn="base">
                        <a:spcBef>
                          <a:spcPct val="30000"/>
                        </a:spcBef>
                        <a:spcAft>
                          <a:spcPct val="0"/>
                        </a:spcAft>
                        <a:buClr>
                          <a:srgbClr val="F0741C"/>
                        </a:buClr>
                        <a:defRPr>
                          <a:solidFill>
                            <a:schemeClr val="bg1"/>
                          </a:solidFill>
                          <a:latin typeface="Arial" panose="020B0604020202020204" pitchFamily="34" charset="0"/>
                        </a:defRPr>
                      </a:lvl8pPr>
                      <a:lvl9pPr fontAlgn="base">
                        <a:spcBef>
                          <a:spcPct val="30000"/>
                        </a:spcBef>
                        <a:spcAft>
                          <a:spcPct val="0"/>
                        </a:spcAft>
                        <a:buClr>
                          <a:srgbClr val="F0741C"/>
                        </a:buClr>
                        <a:defRPr>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0741C"/>
                        </a:buClr>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313</a:t>
                      </a:r>
                      <a:endParaRPr kumimoji="0" lang="en-US" altLang="en-US" sz="1600" b="0" i="0" u="none" strike="noStrike" cap="none" normalizeH="0" baseline="0">
                        <a:ln>
                          <a:noFill/>
                        </a:ln>
                        <a:solidFill>
                          <a:schemeClr val="bg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635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30000"/>
                        </a:spcBef>
                        <a:defRPr sz="2800">
                          <a:solidFill>
                            <a:schemeClr val="bg1"/>
                          </a:solidFill>
                          <a:latin typeface="Arial" panose="020B0604020202020204" pitchFamily="34" charset="0"/>
                        </a:defRPr>
                      </a:lvl1pPr>
                      <a:lvl2pPr>
                        <a:spcBef>
                          <a:spcPct val="30000"/>
                        </a:spcBef>
                        <a:defRPr sz="2400">
                          <a:solidFill>
                            <a:schemeClr val="bg1"/>
                          </a:solidFill>
                          <a:latin typeface="Arial" panose="020B0604020202020204" pitchFamily="34" charset="0"/>
                        </a:defRPr>
                      </a:lvl2pPr>
                      <a:lvl3pPr>
                        <a:spcBef>
                          <a:spcPct val="30000"/>
                        </a:spcBef>
                        <a:defRPr sz="2000">
                          <a:solidFill>
                            <a:schemeClr val="bg1"/>
                          </a:solidFill>
                          <a:latin typeface="Arial" panose="020B0604020202020204" pitchFamily="34" charset="0"/>
                        </a:defRPr>
                      </a:lvl3pPr>
                      <a:lvl4pPr>
                        <a:spcBef>
                          <a:spcPct val="30000"/>
                        </a:spcBef>
                        <a:defRPr>
                          <a:solidFill>
                            <a:schemeClr val="bg1"/>
                          </a:solidFill>
                          <a:latin typeface="Arial" panose="020B0604020202020204" pitchFamily="34" charset="0"/>
                        </a:defRPr>
                      </a:lvl4pPr>
                      <a:lvl5pPr>
                        <a:spcBef>
                          <a:spcPct val="30000"/>
                        </a:spcBef>
                        <a:defRPr>
                          <a:solidFill>
                            <a:schemeClr val="bg1"/>
                          </a:solidFill>
                          <a:latin typeface="Arial" panose="020B0604020202020204" pitchFamily="34" charset="0"/>
                        </a:defRPr>
                      </a:lvl5pPr>
                      <a:lvl6pPr fontAlgn="base">
                        <a:spcBef>
                          <a:spcPct val="30000"/>
                        </a:spcBef>
                        <a:spcAft>
                          <a:spcPct val="0"/>
                        </a:spcAft>
                        <a:buClr>
                          <a:srgbClr val="F0741C"/>
                        </a:buClr>
                        <a:defRPr>
                          <a:solidFill>
                            <a:schemeClr val="bg1"/>
                          </a:solidFill>
                          <a:latin typeface="Arial" panose="020B0604020202020204" pitchFamily="34" charset="0"/>
                        </a:defRPr>
                      </a:lvl6pPr>
                      <a:lvl7pPr fontAlgn="base">
                        <a:spcBef>
                          <a:spcPct val="30000"/>
                        </a:spcBef>
                        <a:spcAft>
                          <a:spcPct val="0"/>
                        </a:spcAft>
                        <a:buClr>
                          <a:srgbClr val="F0741C"/>
                        </a:buClr>
                        <a:defRPr>
                          <a:solidFill>
                            <a:schemeClr val="bg1"/>
                          </a:solidFill>
                          <a:latin typeface="Arial" panose="020B0604020202020204" pitchFamily="34" charset="0"/>
                        </a:defRPr>
                      </a:lvl7pPr>
                      <a:lvl8pPr fontAlgn="base">
                        <a:spcBef>
                          <a:spcPct val="30000"/>
                        </a:spcBef>
                        <a:spcAft>
                          <a:spcPct val="0"/>
                        </a:spcAft>
                        <a:buClr>
                          <a:srgbClr val="F0741C"/>
                        </a:buClr>
                        <a:defRPr>
                          <a:solidFill>
                            <a:schemeClr val="bg1"/>
                          </a:solidFill>
                          <a:latin typeface="Arial" panose="020B0604020202020204" pitchFamily="34" charset="0"/>
                        </a:defRPr>
                      </a:lvl8pPr>
                      <a:lvl9pPr fontAlgn="base">
                        <a:spcBef>
                          <a:spcPct val="30000"/>
                        </a:spcBef>
                        <a:spcAft>
                          <a:spcPct val="0"/>
                        </a:spcAft>
                        <a:buClr>
                          <a:srgbClr val="F0741C"/>
                        </a:buClr>
                        <a:defRPr>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0741C"/>
                        </a:buClr>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32 (7%)</a:t>
                      </a:r>
                      <a:endParaRPr kumimoji="0" lang="en-US" altLang="en-US" sz="1600" b="0" i="0" u="none" strike="noStrike" cap="none" normalizeH="0" baseline="0">
                        <a:ln>
                          <a:noFill/>
                        </a:ln>
                        <a:solidFill>
                          <a:schemeClr val="bg1"/>
                        </a:solidFill>
                        <a:effectLst/>
                        <a:latin typeface="Arial" panose="020B0604020202020204" pitchFamily="34" charset="0"/>
                      </a:endParaRPr>
                    </a:p>
                  </a:txBody>
                  <a:tcPr anchor="ctr" horzOverflow="overflow">
                    <a:lnL w="635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30000"/>
                        </a:spcBef>
                        <a:defRPr sz="2800">
                          <a:solidFill>
                            <a:schemeClr val="bg1"/>
                          </a:solidFill>
                          <a:latin typeface="Arial" panose="020B0604020202020204" pitchFamily="34" charset="0"/>
                        </a:defRPr>
                      </a:lvl1pPr>
                      <a:lvl2pPr>
                        <a:spcBef>
                          <a:spcPct val="30000"/>
                        </a:spcBef>
                        <a:defRPr sz="2400">
                          <a:solidFill>
                            <a:schemeClr val="bg1"/>
                          </a:solidFill>
                          <a:latin typeface="Arial" panose="020B0604020202020204" pitchFamily="34" charset="0"/>
                        </a:defRPr>
                      </a:lvl2pPr>
                      <a:lvl3pPr>
                        <a:spcBef>
                          <a:spcPct val="30000"/>
                        </a:spcBef>
                        <a:defRPr sz="2000">
                          <a:solidFill>
                            <a:schemeClr val="bg1"/>
                          </a:solidFill>
                          <a:latin typeface="Arial" panose="020B0604020202020204" pitchFamily="34" charset="0"/>
                        </a:defRPr>
                      </a:lvl3pPr>
                      <a:lvl4pPr>
                        <a:spcBef>
                          <a:spcPct val="30000"/>
                        </a:spcBef>
                        <a:defRPr>
                          <a:solidFill>
                            <a:schemeClr val="bg1"/>
                          </a:solidFill>
                          <a:latin typeface="Arial" panose="020B0604020202020204" pitchFamily="34" charset="0"/>
                        </a:defRPr>
                      </a:lvl4pPr>
                      <a:lvl5pPr>
                        <a:spcBef>
                          <a:spcPct val="30000"/>
                        </a:spcBef>
                        <a:defRPr>
                          <a:solidFill>
                            <a:schemeClr val="bg1"/>
                          </a:solidFill>
                          <a:latin typeface="Arial" panose="020B0604020202020204" pitchFamily="34" charset="0"/>
                        </a:defRPr>
                      </a:lvl5pPr>
                      <a:lvl6pPr fontAlgn="base">
                        <a:spcBef>
                          <a:spcPct val="30000"/>
                        </a:spcBef>
                        <a:spcAft>
                          <a:spcPct val="0"/>
                        </a:spcAft>
                        <a:buClr>
                          <a:srgbClr val="F0741C"/>
                        </a:buClr>
                        <a:defRPr>
                          <a:solidFill>
                            <a:schemeClr val="bg1"/>
                          </a:solidFill>
                          <a:latin typeface="Arial" panose="020B0604020202020204" pitchFamily="34" charset="0"/>
                        </a:defRPr>
                      </a:lvl6pPr>
                      <a:lvl7pPr fontAlgn="base">
                        <a:spcBef>
                          <a:spcPct val="30000"/>
                        </a:spcBef>
                        <a:spcAft>
                          <a:spcPct val="0"/>
                        </a:spcAft>
                        <a:buClr>
                          <a:srgbClr val="F0741C"/>
                        </a:buClr>
                        <a:defRPr>
                          <a:solidFill>
                            <a:schemeClr val="bg1"/>
                          </a:solidFill>
                          <a:latin typeface="Arial" panose="020B0604020202020204" pitchFamily="34" charset="0"/>
                        </a:defRPr>
                      </a:lvl7pPr>
                      <a:lvl8pPr fontAlgn="base">
                        <a:spcBef>
                          <a:spcPct val="30000"/>
                        </a:spcBef>
                        <a:spcAft>
                          <a:spcPct val="0"/>
                        </a:spcAft>
                        <a:buClr>
                          <a:srgbClr val="F0741C"/>
                        </a:buClr>
                        <a:defRPr>
                          <a:solidFill>
                            <a:schemeClr val="bg1"/>
                          </a:solidFill>
                          <a:latin typeface="Arial" panose="020B0604020202020204" pitchFamily="34" charset="0"/>
                        </a:defRPr>
                      </a:lvl8pPr>
                      <a:lvl9pPr fontAlgn="base">
                        <a:spcBef>
                          <a:spcPct val="30000"/>
                        </a:spcBef>
                        <a:spcAft>
                          <a:spcPct val="0"/>
                        </a:spcAft>
                        <a:buClr>
                          <a:srgbClr val="F0741C"/>
                        </a:buClr>
                        <a:defRPr>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0741C"/>
                        </a:buClr>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283 (88%)</a:t>
                      </a:r>
                      <a:endParaRPr kumimoji="0" lang="en-US" altLang="en-US" sz="1600" b="0" i="0" u="none" strike="noStrike" cap="none" normalizeH="0" baseline="0">
                        <a:ln>
                          <a:noFill/>
                        </a:ln>
                        <a:solidFill>
                          <a:schemeClr val="bg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30000"/>
                        </a:spcBef>
                        <a:defRPr sz="2800">
                          <a:solidFill>
                            <a:schemeClr val="bg1"/>
                          </a:solidFill>
                          <a:latin typeface="Arial" panose="020B0604020202020204" pitchFamily="34" charset="0"/>
                        </a:defRPr>
                      </a:lvl1pPr>
                      <a:lvl2pPr>
                        <a:spcBef>
                          <a:spcPct val="30000"/>
                        </a:spcBef>
                        <a:defRPr sz="2400">
                          <a:solidFill>
                            <a:schemeClr val="bg1"/>
                          </a:solidFill>
                          <a:latin typeface="Arial" panose="020B0604020202020204" pitchFamily="34" charset="0"/>
                        </a:defRPr>
                      </a:lvl2pPr>
                      <a:lvl3pPr>
                        <a:spcBef>
                          <a:spcPct val="30000"/>
                        </a:spcBef>
                        <a:defRPr sz="2000">
                          <a:solidFill>
                            <a:schemeClr val="bg1"/>
                          </a:solidFill>
                          <a:latin typeface="Arial" panose="020B0604020202020204" pitchFamily="34" charset="0"/>
                        </a:defRPr>
                      </a:lvl3pPr>
                      <a:lvl4pPr>
                        <a:spcBef>
                          <a:spcPct val="30000"/>
                        </a:spcBef>
                        <a:defRPr>
                          <a:solidFill>
                            <a:schemeClr val="bg1"/>
                          </a:solidFill>
                          <a:latin typeface="Arial" panose="020B0604020202020204" pitchFamily="34" charset="0"/>
                        </a:defRPr>
                      </a:lvl4pPr>
                      <a:lvl5pPr>
                        <a:spcBef>
                          <a:spcPct val="30000"/>
                        </a:spcBef>
                        <a:defRPr>
                          <a:solidFill>
                            <a:schemeClr val="bg1"/>
                          </a:solidFill>
                          <a:latin typeface="Arial" panose="020B0604020202020204" pitchFamily="34" charset="0"/>
                        </a:defRPr>
                      </a:lvl5pPr>
                      <a:lvl6pPr fontAlgn="base">
                        <a:spcBef>
                          <a:spcPct val="30000"/>
                        </a:spcBef>
                        <a:spcAft>
                          <a:spcPct val="0"/>
                        </a:spcAft>
                        <a:buClr>
                          <a:srgbClr val="F0741C"/>
                        </a:buClr>
                        <a:defRPr>
                          <a:solidFill>
                            <a:schemeClr val="bg1"/>
                          </a:solidFill>
                          <a:latin typeface="Arial" panose="020B0604020202020204" pitchFamily="34" charset="0"/>
                        </a:defRPr>
                      </a:lvl6pPr>
                      <a:lvl7pPr fontAlgn="base">
                        <a:spcBef>
                          <a:spcPct val="30000"/>
                        </a:spcBef>
                        <a:spcAft>
                          <a:spcPct val="0"/>
                        </a:spcAft>
                        <a:buClr>
                          <a:srgbClr val="F0741C"/>
                        </a:buClr>
                        <a:defRPr>
                          <a:solidFill>
                            <a:schemeClr val="bg1"/>
                          </a:solidFill>
                          <a:latin typeface="Arial" panose="020B0604020202020204" pitchFamily="34" charset="0"/>
                        </a:defRPr>
                      </a:lvl7pPr>
                      <a:lvl8pPr fontAlgn="base">
                        <a:spcBef>
                          <a:spcPct val="30000"/>
                        </a:spcBef>
                        <a:spcAft>
                          <a:spcPct val="0"/>
                        </a:spcAft>
                        <a:buClr>
                          <a:srgbClr val="F0741C"/>
                        </a:buClr>
                        <a:defRPr>
                          <a:solidFill>
                            <a:schemeClr val="bg1"/>
                          </a:solidFill>
                          <a:latin typeface="Arial" panose="020B0604020202020204" pitchFamily="34" charset="0"/>
                        </a:defRPr>
                      </a:lvl8pPr>
                      <a:lvl9pPr fontAlgn="base">
                        <a:spcBef>
                          <a:spcPct val="30000"/>
                        </a:spcBef>
                        <a:spcAft>
                          <a:spcPct val="0"/>
                        </a:spcAft>
                        <a:buClr>
                          <a:srgbClr val="F0741C"/>
                        </a:buClr>
                        <a:defRPr>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0741C"/>
                        </a:buClr>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315</a:t>
                      </a:r>
                      <a:endParaRPr kumimoji="0" lang="en-US" altLang="en-US" sz="1600" b="0" i="0" u="none" strike="noStrike" cap="none" normalizeH="0" baseline="0">
                        <a:ln>
                          <a:noFill/>
                        </a:ln>
                        <a:solidFill>
                          <a:schemeClr val="bg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96127304"/>
                  </a:ext>
                </a:extLst>
              </a:tr>
              <a:tr h="161925">
                <a:tc>
                  <a:txBody>
                    <a:bodyPr/>
                    <a:lstStyle>
                      <a:lvl1pPr>
                        <a:spcBef>
                          <a:spcPct val="30000"/>
                        </a:spcBef>
                        <a:defRPr sz="2800">
                          <a:solidFill>
                            <a:schemeClr val="bg1"/>
                          </a:solidFill>
                          <a:latin typeface="Arial" panose="020B0604020202020204" pitchFamily="34" charset="0"/>
                        </a:defRPr>
                      </a:lvl1pPr>
                      <a:lvl2pPr>
                        <a:spcBef>
                          <a:spcPct val="30000"/>
                        </a:spcBef>
                        <a:defRPr sz="2400">
                          <a:solidFill>
                            <a:schemeClr val="bg1"/>
                          </a:solidFill>
                          <a:latin typeface="Arial" panose="020B0604020202020204" pitchFamily="34" charset="0"/>
                        </a:defRPr>
                      </a:lvl2pPr>
                      <a:lvl3pPr>
                        <a:spcBef>
                          <a:spcPct val="30000"/>
                        </a:spcBef>
                        <a:defRPr sz="2000">
                          <a:solidFill>
                            <a:schemeClr val="bg1"/>
                          </a:solidFill>
                          <a:latin typeface="Arial" panose="020B0604020202020204" pitchFamily="34" charset="0"/>
                        </a:defRPr>
                      </a:lvl3pPr>
                      <a:lvl4pPr>
                        <a:spcBef>
                          <a:spcPct val="30000"/>
                        </a:spcBef>
                        <a:defRPr>
                          <a:solidFill>
                            <a:schemeClr val="bg1"/>
                          </a:solidFill>
                          <a:latin typeface="Arial" panose="020B0604020202020204" pitchFamily="34" charset="0"/>
                        </a:defRPr>
                      </a:lvl4pPr>
                      <a:lvl5pPr>
                        <a:spcBef>
                          <a:spcPct val="30000"/>
                        </a:spcBef>
                        <a:defRPr>
                          <a:solidFill>
                            <a:schemeClr val="bg1"/>
                          </a:solidFill>
                          <a:latin typeface="Arial" panose="020B0604020202020204" pitchFamily="34" charset="0"/>
                        </a:defRPr>
                      </a:lvl5pPr>
                      <a:lvl6pPr fontAlgn="base">
                        <a:spcBef>
                          <a:spcPct val="30000"/>
                        </a:spcBef>
                        <a:spcAft>
                          <a:spcPct val="0"/>
                        </a:spcAft>
                        <a:buClr>
                          <a:srgbClr val="F0741C"/>
                        </a:buClr>
                        <a:defRPr>
                          <a:solidFill>
                            <a:schemeClr val="bg1"/>
                          </a:solidFill>
                          <a:latin typeface="Arial" panose="020B0604020202020204" pitchFamily="34" charset="0"/>
                        </a:defRPr>
                      </a:lvl6pPr>
                      <a:lvl7pPr fontAlgn="base">
                        <a:spcBef>
                          <a:spcPct val="30000"/>
                        </a:spcBef>
                        <a:spcAft>
                          <a:spcPct val="0"/>
                        </a:spcAft>
                        <a:buClr>
                          <a:srgbClr val="F0741C"/>
                        </a:buClr>
                        <a:defRPr>
                          <a:solidFill>
                            <a:schemeClr val="bg1"/>
                          </a:solidFill>
                          <a:latin typeface="Arial" panose="020B0604020202020204" pitchFamily="34" charset="0"/>
                        </a:defRPr>
                      </a:lvl7pPr>
                      <a:lvl8pPr fontAlgn="base">
                        <a:spcBef>
                          <a:spcPct val="30000"/>
                        </a:spcBef>
                        <a:spcAft>
                          <a:spcPct val="0"/>
                        </a:spcAft>
                        <a:buClr>
                          <a:srgbClr val="F0741C"/>
                        </a:buClr>
                        <a:defRPr>
                          <a:solidFill>
                            <a:schemeClr val="bg1"/>
                          </a:solidFill>
                          <a:latin typeface="Arial" panose="020B0604020202020204" pitchFamily="34" charset="0"/>
                        </a:defRPr>
                      </a:lvl8pPr>
                      <a:lvl9pPr fontAlgn="base">
                        <a:spcBef>
                          <a:spcPct val="30000"/>
                        </a:spcBef>
                        <a:spcAft>
                          <a:spcPct val="0"/>
                        </a:spcAft>
                        <a:buClr>
                          <a:srgbClr val="F0741C"/>
                        </a:buClr>
                        <a:defRPr>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0741C"/>
                        </a:buClr>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IHC Total</a:t>
                      </a:r>
                      <a:endParaRPr kumimoji="0" lang="en-US" altLang="en-US" sz="1600" b="0" i="0" u="none" strike="noStrike" cap="none" normalizeH="0" baseline="0">
                        <a:ln>
                          <a:noFill/>
                        </a:ln>
                        <a:solidFill>
                          <a:schemeClr val="bg1"/>
                        </a:solidFill>
                        <a:effectLst/>
                        <a:latin typeface="Arial" panose="020B0604020202020204" pitchFamily="34" charset="0"/>
                      </a:endParaRPr>
                    </a:p>
                  </a:txBody>
                  <a:tcPr anchor="ctr" horzOverflow="overflow">
                    <a:lnL w="25400" cap="flat" cmpd="sng" algn="ctr">
                      <a:solidFill>
                        <a:srgbClr val="000000"/>
                      </a:solidFill>
                      <a:prstDash val="solid"/>
                      <a:round/>
                      <a:headEnd type="none" w="med" len="med"/>
                      <a:tailEnd type="none" w="med" len="med"/>
                    </a:lnL>
                    <a:lnR w="635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0E0E0">
                        <a:alpha val="50000"/>
                      </a:srgbClr>
                    </a:solidFill>
                  </a:tcPr>
                </a:tc>
                <a:tc>
                  <a:txBody>
                    <a:bodyPr/>
                    <a:lstStyle>
                      <a:lvl1pPr>
                        <a:spcBef>
                          <a:spcPct val="30000"/>
                        </a:spcBef>
                        <a:defRPr sz="2800">
                          <a:solidFill>
                            <a:schemeClr val="bg1"/>
                          </a:solidFill>
                          <a:latin typeface="Arial" panose="020B0604020202020204" pitchFamily="34" charset="0"/>
                        </a:defRPr>
                      </a:lvl1pPr>
                      <a:lvl2pPr>
                        <a:spcBef>
                          <a:spcPct val="30000"/>
                        </a:spcBef>
                        <a:defRPr sz="2400">
                          <a:solidFill>
                            <a:schemeClr val="bg1"/>
                          </a:solidFill>
                          <a:latin typeface="Arial" panose="020B0604020202020204" pitchFamily="34" charset="0"/>
                        </a:defRPr>
                      </a:lvl2pPr>
                      <a:lvl3pPr>
                        <a:spcBef>
                          <a:spcPct val="30000"/>
                        </a:spcBef>
                        <a:defRPr sz="2000">
                          <a:solidFill>
                            <a:schemeClr val="bg1"/>
                          </a:solidFill>
                          <a:latin typeface="Arial" panose="020B0604020202020204" pitchFamily="34" charset="0"/>
                        </a:defRPr>
                      </a:lvl3pPr>
                      <a:lvl4pPr>
                        <a:spcBef>
                          <a:spcPct val="30000"/>
                        </a:spcBef>
                        <a:defRPr>
                          <a:solidFill>
                            <a:schemeClr val="bg1"/>
                          </a:solidFill>
                          <a:latin typeface="Arial" panose="020B0604020202020204" pitchFamily="34" charset="0"/>
                        </a:defRPr>
                      </a:lvl4pPr>
                      <a:lvl5pPr>
                        <a:spcBef>
                          <a:spcPct val="30000"/>
                        </a:spcBef>
                        <a:defRPr>
                          <a:solidFill>
                            <a:schemeClr val="bg1"/>
                          </a:solidFill>
                          <a:latin typeface="Arial" panose="020B0604020202020204" pitchFamily="34" charset="0"/>
                        </a:defRPr>
                      </a:lvl5pPr>
                      <a:lvl6pPr fontAlgn="base">
                        <a:spcBef>
                          <a:spcPct val="30000"/>
                        </a:spcBef>
                        <a:spcAft>
                          <a:spcPct val="0"/>
                        </a:spcAft>
                        <a:buClr>
                          <a:srgbClr val="F0741C"/>
                        </a:buClr>
                        <a:defRPr>
                          <a:solidFill>
                            <a:schemeClr val="bg1"/>
                          </a:solidFill>
                          <a:latin typeface="Arial" panose="020B0604020202020204" pitchFamily="34" charset="0"/>
                        </a:defRPr>
                      </a:lvl6pPr>
                      <a:lvl7pPr fontAlgn="base">
                        <a:spcBef>
                          <a:spcPct val="30000"/>
                        </a:spcBef>
                        <a:spcAft>
                          <a:spcPct val="0"/>
                        </a:spcAft>
                        <a:buClr>
                          <a:srgbClr val="F0741C"/>
                        </a:buClr>
                        <a:defRPr>
                          <a:solidFill>
                            <a:schemeClr val="bg1"/>
                          </a:solidFill>
                          <a:latin typeface="Arial" panose="020B0604020202020204" pitchFamily="34" charset="0"/>
                        </a:defRPr>
                      </a:lvl7pPr>
                      <a:lvl8pPr fontAlgn="base">
                        <a:spcBef>
                          <a:spcPct val="30000"/>
                        </a:spcBef>
                        <a:spcAft>
                          <a:spcPct val="0"/>
                        </a:spcAft>
                        <a:buClr>
                          <a:srgbClr val="F0741C"/>
                        </a:buClr>
                        <a:defRPr>
                          <a:solidFill>
                            <a:schemeClr val="bg1"/>
                          </a:solidFill>
                          <a:latin typeface="Arial" panose="020B0604020202020204" pitchFamily="34" charset="0"/>
                        </a:defRPr>
                      </a:lvl8pPr>
                      <a:lvl9pPr fontAlgn="base">
                        <a:spcBef>
                          <a:spcPct val="30000"/>
                        </a:spcBef>
                        <a:spcAft>
                          <a:spcPct val="0"/>
                        </a:spcAft>
                        <a:buClr>
                          <a:srgbClr val="F0741C"/>
                        </a:buClr>
                        <a:defRPr>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0741C"/>
                        </a:buClr>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459</a:t>
                      </a:r>
                      <a:endParaRPr kumimoji="0" lang="en-US" altLang="en-US" sz="1600" b="0" i="0" u="none" strike="noStrike" cap="none" normalizeH="0" baseline="0">
                        <a:ln>
                          <a:noFill/>
                        </a:ln>
                        <a:solidFill>
                          <a:schemeClr val="bg1"/>
                        </a:solidFill>
                        <a:effectLst/>
                        <a:latin typeface="Arial" panose="020B0604020202020204" pitchFamily="34" charset="0"/>
                      </a:endParaRPr>
                    </a:p>
                  </a:txBody>
                  <a:tcPr anchor="ctr" horzOverflow="overflow">
                    <a:lnL w="635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30000"/>
                        </a:spcBef>
                        <a:defRPr sz="2800">
                          <a:solidFill>
                            <a:schemeClr val="bg1"/>
                          </a:solidFill>
                          <a:latin typeface="Arial" panose="020B0604020202020204" pitchFamily="34" charset="0"/>
                        </a:defRPr>
                      </a:lvl1pPr>
                      <a:lvl2pPr>
                        <a:spcBef>
                          <a:spcPct val="30000"/>
                        </a:spcBef>
                        <a:defRPr sz="2400">
                          <a:solidFill>
                            <a:schemeClr val="bg1"/>
                          </a:solidFill>
                          <a:latin typeface="Arial" panose="020B0604020202020204" pitchFamily="34" charset="0"/>
                        </a:defRPr>
                      </a:lvl2pPr>
                      <a:lvl3pPr>
                        <a:spcBef>
                          <a:spcPct val="30000"/>
                        </a:spcBef>
                        <a:defRPr sz="2000">
                          <a:solidFill>
                            <a:schemeClr val="bg1"/>
                          </a:solidFill>
                          <a:latin typeface="Arial" panose="020B0604020202020204" pitchFamily="34" charset="0"/>
                        </a:defRPr>
                      </a:lvl3pPr>
                      <a:lvl4pPr>
                        <a:spcBef>
                          <a:spcPct val="30000"/>
                        </a:spcBef>
                        <a:defRPr>
                          <a:solidFill>
                            <a:schemeClr val="bg1"/>
                          </a:solidFill>
                          <a:latin typeface="Arial" panose="020B0604020202020204" pitchFamily="34" charset="0"/>
                        </a:defRPr>
                      </a:lvl4pPr>
                      <a:lvl5pPr>
                        <a:spcBef>
                          <a:spcPct val="30000"/>
                        </a:spcBef>
                        <a:defRPr>
                          <a:solidFill>
                            <a:schemeClr val="bg1"/>
                          </a:solidFill>
                          <a:latin typeface="Arial" panose="020B0604020202020204" pitchFamily="34" charset="0"/>
                        </a:defRPr>
                      </a:lvl5pPr>
                      <a:lvl6pPr fontAlgn="base">
                        <a:spcBef>
                          <a:spcPct val="30000"/>
                        </a:spcBef>
                        <a:spcAft>
                          <a:spcPct val="0"/>
                        </a:spcAft>
                        <a:buClr>
                          <a:srgbClr val="F0741C"/>
                        </a:buClr>
                        <a:defRPr>
                          <a:solidFill>
                            <a:schemeClr val="bg1"/>
                          </a:solidFill>
                          <a:latin typeface="Arial" panose="020B0604020202020204" pitchFamily="34" charset="0"/>
                        </a:defRPr>
                      </a:lvl6pPr>
                      <a:lvl7pPr fontAlgn="base">
                        <a:spcBef>
                          <a:spcPct val="30000"/>
                        </a:spcBef>
                        <a:spcAft>
                          <a:spcPct val="0"/>
                        </a:spcAft>
                        <a:buClr>
                          <a:srgbClr val="F0741C"/>
                        </a:buClr>
                        <a:defRPr>
                          <a:solidFill>
                            <a:schemeClr val="bg1"/>
                          </a:solidFill>
                          <a:latin typeface="Arial" panose="020B0604020202020204" pitchFamily="34" charset="0"/>
                        </a:defRPr>
                      </a:lvl7pPr>
                      <a:lvl8pPr fontAlgn="base">
                        <a:spcBef>
                          <a:spcPct val="30000"/>
                        </a:spcBef>
                        <a:spcAft>
                          <a:spcPct val="0"/>
                        </a:spcAft>
                        <a:buClr>
                          <a:srgbClr val="F0741C"/>
                        </a:buClr>
                        <a:defRPr>
                          <a:solidFill>
                            <a:schemeClr val="bg1"/>
                          </a:solidFill>
                          <a:latin typeface="Arial" panose="020B0604020202020204" pitchFamily="34" charset="0"/>
                        </a:defRPr>
                      </a:lvl8pPr>
                      <a:lvl9pPr fontAlgn="base">
                        <a:spcBef>
                          <a:spcPct val="30000"/>
                        </a:spcBef>
                        <a:spcAft>
                          <a:spcPct val="0"/>
                        </a:spcAft>
                        <a:buClr>
                          <a:srgbClr val="F0741C"/>
                        </a:buClr>
                        <a:defRPr>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0741C"/>
                        </a:buClr>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310</a:t>
                      </a:r>
                      <a:endParaRPr kumimoji="0" lang="en-US" altLang="en-US" sz="1600" b="0" i="0" u="none" strike="noStrike" cap="none" normalizeH="0" baseline="0">
                        <a:ln>
                          <a:noFill/>
                        </a:ln>
                        <a:solidFill>
                          <a:schemeClr val="bg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30000"/>
                        </a:spcBef>
                        <a:defRPr sz="2800">
                          <a:solidFill>
                            <a:schemeClr val="bg1"/>
                          </a:solidFill>
                          <a:latin typeface="Arial" panose="020B0604020202020204" pitchFamily="34" charset="0"/>
                        </a:defRPr>
                      </a:lvl1pPr>
                      <a:lvl2pPr>
                        <a:spcBef>
                          <a:spcPct val="30000"/>
                        </a:spcBef>
                        <a:defRPr sz="2400">
                          <a:solidFill>
                            <a:schemeClr val="bg1"/>
                          </a:solidFill>
                          <a:latin typeface="Arial" panose="020B0604020202020204" pitchFamily="34" charset="0"/>
                        </a:defRPr>
                      </a:lvl2pPr>
                      <a:lvl3pPr>
                        <a:spcBef>
                          <a:spcPct val="30000"/>
                        </a:spcBef>
                        <a:defRPr sz="2000">
                          <a:solidFill>
                            <a:schemeClr val="bg1"/>
                          </a:solidFill>
                          <a:latin typeface="Arial" panose="020B0604020202020204" pitchFamily="34" charset="0"/>
                        </a:defRPr>
                      </a:lvl3pPr>
                      <a:lvl4pPr>
                        <a:spcBef>
                          <a:spcPct val="30000"/>
                        </a:spcBef>
                        <a:defRPr>
                          <a:solidFill>
                            <a:schemeClr val="bg1"/>
                          </a:solidFill>
                          <a:latin typeface="Arial" panose="020B0604020202020204" pitchFamily="34" charset="0"/>
                        </a:defRPr>
                      </a:lvl4pPr>
                      <a:lvl5pPr>
                        <a:spcBef>
                          <a:spcPct val="30000"/>
                        </a:spcBef>
                        <a:defRPr>
                          <a:solidFill>
                            <a:schemeClr val="bg1"/>
                          </a:solidFill>
                          <a:latin typeface="Arial" panose="020B0604020202020204" pitchFamily="34" charset="0"/>
                        </a:defRPr>
                      </a:lvl5pPr>
                      <a:lvl6pPr fontAlgn="base">
                        <a:spcBef>
                          <a:spcPct val="30000"/>
                        </a:spcBef>
                        <a:spcAft>
                          <a:spcPct val="0"/>
                        </a:spcAft>
                        <a:buClr>
                          <a:srgbClr val="F0741C"/>
                        </a:buClr>
                        <a:defRPr>
                          <a:solidFill>
                            <a:schemeClr val="bg1"/>
                          </a:solidFill>
                          <a:latin typeface="Arial" panose="020B0604020202020204" pitchFamily="34" charset="0"/>
                        </a:defRPr>
                      </a:lvl6pPr>
                      <a:lvl7pPr fontAlgn="base">
                        <a:spcBef>
                          <a:spcPct val="30000"/>
                        </a:spcBef>
                        <a:spcAft>
                          <a:spcPct val="0"/>
                        </a:spcAft>
                        <a:buClr>
                          <a:srgbClr val="F0741C"/>
                        </a:buClr>
                        <a:defRPr>
                          <a:solidFill>
                            <a:schemeClr val="bg1"/>
                          </a:solidFill>
                          <a:latin typeface="Arial" panose="020B0604020202020204" pitchFamily="34" charset="0"/>
                        </a:defRPr>
                      </a:lvl7pPr>
                      <a:lvl8pPr fontAlgn="base">
                        <a:spcBef>
                          <a:spcPct val="30000"/>
                        </a:spcBef>
                        <a:spcAft>
                          <a:spcPct val="0"/>
                        </a:spcAft>
                        <a:buClr>
                          <a:srgbClr val="F0741C"/>
                        </a:buClr>
                        <a:defRPr>
                          <a:solidFill>
                            <a:schemeClr val="bg1"/>
                          </a:solidFill>
                          <a:latin typeface="Arial" panose="020B0604020202020204" pitchFamily="34" charset="0"/>
                        </a:defRPr>
                      </a:lvl8pPr>
                      <a:lvl9pPr fontAlgn="base">
                        <a:spcBef>
                          <a:spcPct val="30000"/>
                        </a:spcBef>
                        <a:spcAft>
                          <a:spcPct val="0"/>
                        </a:spcAft>
                        <a:buClr>
                          <a:srgbClr val="F0741C"/>
                        </a:buClr>
                        <a:defRPr>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0741C"/>
                        </a:buClr>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769</a:t>
                      </a:r>
                      <a:endParaRPr kumimoji="0" lang="en-US" altLang="en-US" sz="1600" b="0" i="0" u="none" strike="noStrike" cap="none" normalizeH="0" baseline="0">
                        <a:ln>
                          <a:noFill/>
                        </a:ln>
                        <a:solidFill>
                          <a:schemeClr val="bg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635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30000"/>
                        </a:spcBef>
                        <a:defRPr sz="2800">
                          <a:solidFill>
                            <a:schemeClr val="bg1"/>
                          </a:solidFill>
                          <a:latin typeface="Arial" panose="020B0604020202020204" pitchFamily="34" charset="0"/>
                        </a:defRPr>
                      </a:lvl1pPr>
                      <a:lvl2pPr>
                        <a:spcBef>
                          <a:spcPct val="30000"/>
                        </a:spcBef>
                        <a:defRPr sz="2400">
                          <a:solidFill>
                            <a:schemeClr val="bg1"/>
                          </a:solidFill>
                          <a:latin typeface="Arial" panose="020B0604020202020204" pitchFamily="34" charset="0"/>
                        </a:defRPr>
                      </a:lvl2pPr>
                      <a:lvl3pPr>
                        <a:spcBef>
                          <a:spcPct val="30000"/>
                        </a:spcBef>
                        <a:defRPr sz="2000">
                          <a:solidFill>
                            <a:schemeClr val="bg1"/>
                          </a:solidFill>
                          <a:latin typeface="Arial" panose="020B0604020202020204" pitchFamily="34" charset="0"/>
                        </a:defRPr>
                      </a:lvl3pPr>
                      <a:lvl4pPr>
                        <a:spcBef>
                          <a:spcPct val="30000"/>
                        </a:spcBef>
                        <a:defRPr>
                          <a:solidFill>
                            <a:schemeClr val="bg1"/>
                          </a:solidFill>
                          <a:latin typeface="Arial" panose="020B0604020202020204" pitchFamily="34" charset="0"/>
                        </a:defRPr>
                      </a:lvl4pPr>
                      <a:lvl5pPr>
                        <a:spcBef>
                          <a:spcPct val="30000"/>
                        </a:spcBef>
                        <a:defRPr>
                          <a:solidFill>
                            <a:schemeClr val="bg1"/>
                          </a:solidFill>
                          <a:latin typeface="Arial" panose="020B0604020202020204" pitchFamily="34" charset="0"/>
                        </a:defRPr>
                      </a:lvl5pPr>
                      <a:lvl6pPr fontAlgn="base">
                        <a:spcBef>
                          <a:spcPct val="30000"/>
                        </a:spcBef>
                        <a:spcAft>
                          <a:spcPct val="0"/>
                        </a:spcAft>
                        <a:buClr>
                          <a:srgbClr val="F0741C"/>
                        </a:buClr>
                        <a:defRPr>
                          <a:solidFill>
                            <a:schemeClr val="bg1"/>
                          </a:solidFill>
                          <a:latin typeface="Arial" panose="020B0604020202020204" pitchFamily="34" charset="0"/>
                        </a:defRPr>
                      </a:lvl6pPr>
                      <a:lvl7pPr fontAlgn="base">
                        <a:spcBef>
                          <a:spcPct val="30000"/>
                        </a:spcBef>
                        <a:spcAft>
                          <a:spcPct val="0"/>
                        </a:spcAft>
                        <a:buClr>
                          <a:srgbClr val="F0741C"/>
                        </a:buClr>
                        <a:defRPr>
                          <a:solidFill>
                            <a:schemeClr val="bg1"/>
                          </a:solidFill>
                          <a:latin typeface="Arial" panose="020B0604020202020204" pitchFamily="34" charset="0"/>
                        </a:defRPr>
                      </a:lvl7pPr>
                      <a:lvl8pPr fontAlgn="base">
                        <a:spcBef>
                          <a:spcPct val="30000"/>
                        </a:spcBef>
                        <a:spcAft>
                          <a:spcPct val="0"/>
                        </a:spcAft>
                        <a:buClr>
                          <a:srgbClr val="F0741C"/>
                        </a:buClr>
                        <a:defRPr>
                          <a:solidFill>
                            <a:schemeClr val="bg1"/>
                          </a:solidFill>
                          <a:latin typeface="Arial" panose="020B0604020202020204" pitchFamily="34" charset="0"/>
                        </a:defRPr>
                      </a:lvl8pPr>
                      <a:lvl9pPr fontAlgn="base">
                        <a:spcBef>
                          <a:spcPct val="30000"/>
                        </a:spcBef>
                        <a:spcAft>
                          <a:spcPct val="0"/>
                        </a:spcAft>
                        <a:buClr>
                          <a:srgbClr val="F0741C"/>
                        </a:buClr>
                        <a:defRPr>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0741C"/>
                        </a:buClr>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455</a:t>
                      </a:r>
                      <a:endParaRPr kumimoji="0" lang="en-US" altLang="en-US" sz="1600" b="0" i="0" u="none" strike="noStrike" cap="none" normalizeH="0" baseline="0">
                        <a:ln>
                          <a:noFill/>
                        </a:ln>
                        <a:solidFill>
                          <a:schemeClr val="bg1"/>
                        </a:solidFill>
                        <a:effectLst/>
                        <a:latin typeface="Arial" panose="020B0604020202020204" pitchFamily="34" charset="0"/>
                      </a:endParaRPr>
                    </a:p>
                  </a:txBody>
                  <a:tcPr anchor="ctr" horzOverflow="overflow">
                    <a:lnL w="635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30000"/>
                        </a:spcBef>
                        <a:defRPr sz="2800">
                          <a:solidFill>
                            <a:schemeClr val="bg1"/>
                          </a:solidFill>
                          <a:latin typeface="Arial" panose="020B0604020202020204" pitchFamily="34" charset="0"/>
                        </a:defRPr>
                      </a:lvl1pPr>
                      <a:lvl2pPr>
                        <a:spcBef>
                          <a:spcPct val="30000"/>
                        </a:spcBef>
                        <a:defRPr sz="2400">
                          <a:solidFill>
                            <a:schemeClr val="bg1"/>
                          </a:solidFill>
                          <a:latin typeface="Arial" panose="020B0604020202020204" pitchFamily="34" charset="0"/>
                        </a:defRPr>
                      </a:lvl2pPr>
                      <a:lvl3pPr>
                        <a:spcBef>
                          <a:spcPct val="30000"/>
                        </a:spcBef>
                        <a:defRPr sz="2000">
                          <a:solidFill>
                            <a:schemeClr val="bg1"/>
                          </a:solidFill>
                          <a:latin typeface="Arial" panose="020B0604020202020204" pitchFamily="34" charset="0"/>
                        </a:defRPr>
                      </a:lvl3pPr>
                      <a:lvl4pPr>
                        <a:spcBef>
                          <a:spcPct val="30000"/>
                        </a:spcBef>
                        <a:defRPr>
                          <a:solidFill>
                            <a:schemeClr val="bg1"/>
                          </a:solidFill>
                          <a:latin typeface="Arial" panose="020B0604020202020204" pitchFamily="34" charset="0"/>
                        </a:defRPr>
                      </a:lvl4pPr>
                      <a:lvl5pPr>
                        <a:spcBef>
                          <a:spcPct val="30000"/>
                        </a:spcBef>
                        <a:defRPr>
                          <a:solidFill>
                            <a:schemeClr val="bg1"/>
                          </a:solidFill>
                          <a:latin typeface="Arial" panose="020B0604020202020204" pitchFamily="34" charset="0"/>
                        </a:defRPr>
                      </a:lvl5pPr>
                      <a:lvl6pPr fontAlgn="base">
                        <a:spcBef>
                          <a:spcPct val="30000"/>
                        </a:spcBef>
                        <a:spcAft>
                          <a:spcPct val="0"/>
                        </a:spcAft>
                        <a:buClr>
                          <a:srgbClr val="F0741C"/>
                        </a:buClr>
                        <a:defRPr>
                          <a:solidFill>
                            <a:schemeClr val="bg1"/>
                          </a:solidFill>
                          <a:latin typeface="Arial" panose="020B0604020202020204" pitchFamily="34" charset="0"/>
                        </a:defRPr>
                      </a:lvl6pPr>
                      <a:lvl7pPr fontAlgn="base">
                        <a:spcBef>
                          <a:spcPct val="30000"/>
                        </a:spcBef>
                        <a:spcAft>
                          <a:spcPct val="0"/>
                        </a:spcAft>
                        <a:buClr>
                          <a:srgbClr val="F0741C"/>
                        </a:buClr>
                        <a:defRPr>
                          <a:solidFill>
                            <a:schemeClr val="bg1"/>
                          </a:solidFill>
                          <a:latin typeface="Arial" panose="020B0604020202020204" pitchFamily="34" charset="0"/>
                        </a:defRPr>
                      </a:lvl7pPr>
                      <a:lvl8pPr fontAlgn="base">
                        <a:spcBef>
                          <a:spcPct val="30000"/>
                        </a:spcBef>
                        <a:spcAft>
                          <a:spcPct val="0"/>
                        </a:spcAft>
                        <a:buClr>
                          <a:srgbClr val="F0741C"/>
                        </a:buClr>
                        <a:defRPr>
                          <a:solidFill>
                            <a:schemeClr val="bg1"/>
                          </a:solidFill>
                          <a:latin typeface="Arial" panose="020B0604020202020204" pitchFamily="34" charset="0"/>
                        </a:defRPr>
                      </a:lvl8pPr>
                      <a:lvl9pPr fontAlgn="base">
                        <a:spcBef>
                          <a:spcPct val="30000"/>
                        </a:spcBef>
                        <a:spcAft>
                          <a:spcPct val="0"/>
                        </a:spcAft>
                        <a:buClr>
                          <a:srgbClr val="F0741C"/>
                        </a:buClr>
                        <a:defRPr>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0741C"/>
                        </a:buClr>
                        <a:buSzTx/>
                        <a:buFontTx/>
                        <a:buNone/>
                        <a:tabLst/>
                      </a:pPr>
                      <a:r>
                        <a:rPr kumimoji="0" lang="en-US" altLang="en-US" sz="16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321</a:t>
                      </a:r>
                      <a:endParaRPr kumimoji="0" lang="en-US" altLang="en-US" sz="1600" b="0" i="0" u="none" strike="noStrike" cap="none" normalizeH="0" baseline="0">
                        <a:ln>
                          <a:noFill/>
                        </a:ln>
                        <a:solidFill>
                          <a:schemeClr val="bg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30000"/>
                        </a:spcBef>
                        <a:defRPr sz="2800">
                          <a:solidFill>
                            <a:schemeClr val="bg1"/>
                          </a:solidFill>
                          <a:latin typeface="Arial" panose="020B0604020202020204" pitchFamily="34" charset="0"/>
                        </a:defRPr>
                      </a:lvl1pPr>
                      <a:lvl2pPr>
                        <a:spcBef>
                          <a:spcPct val="30000"/>
                        </a:spcBef>
                        <a:defRPr sz="2400">
                          <a:solidFill>
                            <a:schemeClr val="bg1"/>
                          </a:solidFill>
                          <a:latin typeface="Arial" panose="020B0604020202020204" pitchFamily="34" charset="0"/>
                        </a:defRPr>
                      </a:lvl2pPr>
                      <a:lvl3pPr>
                        <a:spcBef>
                          <a:spcPct val="30000"/>
                        </a:spcBef>
                        <a:defRPr sz="2000">
                          <a:solidFill>
                            <a:schemeClr val="bg1"/>
                          </a:solidFill>
                          <a:latin typeface="Arial" panose="020B0604020202020204" pitchFamily="34" charset="0"/>
                        </a:defRPr>
                      </a:lvl3pPr>
                      <a:lvl4pPr>
                        <a:spcBef>
                          <a:spcPct val="30000"/>
                        </a:spcBef>
                        <a:defRPr>
                          <a:solidFill>
                            <a:schemeClr val="bg1"/>
                          </a:solidFill>
                          <a:latin typeface="Arial" panose="020B0604020202020204" pitchFamily="34" charset="0"/>
                        </a:defRPr>
                      </a:lvl4pPr>
                      <a:lvl5pPr>
                        <a:spcBef>
                          <a:spcPct val="30000"/>
                        </a:spcBef>
                        <a:defRPr>
                          <a:solidFill>
                            <a:schemeClr val="bg1"/>
                          </a:solidFill>
                          <a:latin typeface="Arial" panose="020B0604020202020204" pitchFamily="34" charset="0"/>
                        </a:defRPr>
                      </a:lvl5pPr>
                      <a:lvl6pPr fontAlgn="base">
                        <a:spcBef>
                          <a:spcPct val="30000"/>
                        </a:spcBef>
                        <a:spcAft>
                          <a:spcPct val="0"/>
                        </a:spcAft>
                        <a:buClr>
                          <a:srgbClr val="F0741C"/>
                        </a:buClr>
                        <a:defRPr>
                          <a:solidFill>
                            <a:schemeClr val="bg1"/>
                          </a:solidFill>
                          <a:latin typeface="Arial" panose="020B0604020202020204" pitchFamily="34" charset="0"/>
                        </a:defRPr>
                      </a:lvl6pPr>
                      <a:lvl7pPr fontAlgn="base">
                        <a:spcBef>
                          <a:spcPct val="30000"/>
                        </a:spcBef>
                        <a:spcAft>
                          <a:spcPct val="0"/>
                        </a:spcAft>
                        <a:buClr>
                          <a:srgbClr val="F0741C"/>
                        </a:buClr>
                        <a:defRPr>
                          <a:solidFill>
                            <a:schemeClr val="bg1"/>
                          </a:solidFill>
                          <a:latin typeface="Arial" panose="020B0604020202020204" pitchFamily="34" charset="0"/>
                        </a:defRPr>
                      </a:lvl7pPr>
                      <a:lvl8pPr fontAlgn="base">
                        <a:spcBef>
                          <a:spcPct val="30000"/>
                        </a:spcBef>
                        <a:spcAft>
                          <a:spcPct val="0"/>
                        </a:spcAft>
                        <a:buClr>
                          <a:srgbClr val="F0741C"/>
                        </a:buClr>
                        <a:defRPr>
                          <a:solidFill>
                            <a:schemeClr val="bg1"/>
                          </a:solidFill>
                          <a:latin typeface="Arial" panose="020B0604020202020204" pitchFamily="34" charset="0"/>
                        </a:defRPr>
                      </a:lvl8pPr>
                      <a:lvl9pPr fontAlgn="base">
                        <a:spcBef>
                          <a:spcPct val="30000"/>
                        </a:spcBef>
                        <a:spcAft>
                          <a:spcPct val="0"/>
                        </a:spcAft>
                        <a:buClr>
                          <a:srgbClr val="F0741C"/>
                        </a:buClr>
                        <a:defRPr>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0741C"/>
                        </a:buClr>
                        <a:buSzTx/>
                        <a:buFontTx/>
                        <a:buNone/>
                        <a:tabLst/>
                      </a:pPr>
                      <a:r>
                        <a:rPr kumimoji="0" lang="en-US" altLang="en-US" sz="1600" b="0" i="0" u="none" strike="noStrike" cap="none" normalizeH="0" baseline="0" dirty="0">
                          <a:ln>
                            <a:noFill/>
                          </a:ln>
                          <a:solidFill>
                            <a:schemeClr val="bg1"/>
                          </a:solidFill>
                          <a:effectLst/>
                          <a:latin typeface="Arial" panose="020B0604020202020204" pitchFamily="34" charset="0"/>
                          <a:cs typeface="Times New Roman" panose="02020603050405020304" pitchFamily="18" charset="0"/>
                        </a:rPr>
                        <a:t>776</a:t>
                      </a:r>
                      <a:endParaRPr kumimoji="0" lang="en-US" altLang="en-US" sz="1600" b="0" i="0" u="none" strike="noStrike" cap="none" normalizeH="0" baseline="0" dirty="0">
                        <a:ln>
                          <a:noFill/>
                        </a:ln>
                        <a:solidFill>
                          <a:schemeClr val="bg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8273126"/>
                  </a:ext>
                </a:extLst>
              </a:tr>
            </a:tbl>
          </a:graphicData>
        </a:graphic>
      </p:graphicFrame>
      <p:sp>
        <p:nvSpPr>
          <p:cNvPr id="2901036" name="Rectangle 44">
            <a:extLst>
              <a:ext uri="{FF2B5EF4-FFF2-40B4-BE49-F238E27FC236}">
                <a16:creationId xmlns:a16="http://schemas.microsoft.com/office/drawing/2014/main" id="{3274FC18-B54E-4E94-AFB4-EB18F220E282}"/>
              </a:ext>
            </a:extLst>
          </p:cNvPr>
          <p:cNvSpPr>
            <a:spLocks noChangeArrowheads="1"/>
          </p:cNvSpPr>
          <p:nvPr/>
        </p:nvSpPr>
        <p:spPr bwMode="auto">
          <a:xfrm>
            <a:off x="3817938" y="3404135"/>
            <a:ext cx="5757862"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457200" eaLnBrk="0" hangingPunct="0">
              <a:spcBef>
                <a:spcPct val="0"/>
              </a:spcBef>
              <a:defRPr sz="2400">
                <a:solidFill>
                  <a:schemeClr val="tx1"/>
                </a:solidFill>
                <a:latin typeface="Times" panose="02020603050405020304" pitchFamily="18" charset="0"/>
              </a:defRPr>
            </a:lvl1pPr>
            <a:lvl2pPr eaLnBrk="0" hangingPunct="0">
              <a:spcBef>
                <a:spcPct val="0"/>
              </a:spcBef>
              <a:defRPr sz="2400">
                <a:solidFill>
                  <a:schemeClr val="tx1"/>
                </a:solidFill>
                <a:latin typeface="Times" panose="02020603050405020304" pitchFamily="18" charset="0"/>
              </a:defRPr>
            </a:lvl2pPr>
            <a:lvl3pPr eaLnBrk="0" hangingPunct="0">
              <a:spcBef>
                <a:spcPct val="0"/>
              </a:spcBef>
              <a:defRPr sz="2400">
                <a:solidFill>
                  <a:schemeClr val="tx1"/>
                </a:solidFill>
                <a:latin typeface="Times" panose="02020603050405020304" pitchFamily="18" charset="0"/>
              </a:defRPr>
            </a:lvl3pPr>
            <a:lvl4pPr eaLnBrk="0" hangingPunct="0">
              <a:spcBef>
                <a:spcPct val="0"/>
              </a:spcBef>
              <a:defRPr sz="2400">
                <a:solidFill>
                  <a:schemeClr val="tx1"/>
                </a:solidFill>
                <a:latin typeface="Times" panose="02020603050405020304" pitchFamily="18" charset="0"/>
              </a:defRPr>
            </a:lvl4pPr>
            <a:lvl5pPr eaLnBrk="0" hangingPunct="0">
              <a:spcBef>
                <a:spcPct val="0"/>
              </a:spcBef>
              <a:defRPr sz="2400">
                <a:solidFill>
                  <a:schemeClr val="tx1"/>
                </a:solidFill>
                <a:latin typeface="Times" panose="02020603050405020304" pitchFamily="18" charset="0"/>
              </a:defRPr>
            </a:lvl5pPr>
            <a:lvl6pPr eaLnBrk="0" fontAlgn="base" hangingPunct="0">
              <a:spcBef>
                <a:spcPct val="0"/>
              </a:spcBef>
              <a:spcAft>
                <a:spcPct val="0"/>
              </a:spcAft>
              <a:defRPr sz="2400">
                <a:solidFill>
                  <a:schemeClr val="tx1"/>
                </a:solidFill>
                <a:latin typeface="Times" panose="02020603050405020304" pitchFamily="18" charset="0"/>
              </a:defRPr>
            </a:lvl6pPr>
            <a:lvl7pPr eaLnBrk="0" fontAlgn="base" hangingPunct="0">
              <a:spcBef>
                <a:spcPct val="0"/>
              </a:spcBef>
              <a:spcAft>
                <a:spcPct val="0"/>
              </a:spcAft>
              <a:defRPr sz="2400">
                <a:solidFill>
                  <a:schemeClr val="tx1"/>
                </a:solidFill>
                <a:latin typeface="Times" panose="02020603050405020304" pitchFamily="18" charset="0"/>
              </a:defRPr>
            </a:lvl7pPr>
            <a:lvl8pPr eaLnBrk="0" fontAlgn="base" hangingPunct="0">
              <a:spcBef>
                <a:spcPct val="0"/>
              </a:spcBef>
              <a:spcAft>
                <a:spcPct val="0"/>
              </a:spcAft>
              <a:defRPr sz="2400">
                <a:solidFill>
                  <a:schemeClr val="tx1"/>
                </a:solidFill>
                <a:latin typeface="Times" panose="02020603050405020304" pitchFamily="18" charset="0"/>
              </a:defRPr>
            </a:lvl8pPr>
            <a:lvl9pPr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lnSpc>
                <a:spcPct val="100000"/>
              </a:lnSpc>
              <a:buClrTx/>
              <a:buFontTx/>
              <a:buNone/>
            </a:pPr>
            <a:r>
              <a:rPr lang="en-US" altLang="en-US" sz="1600" dirty="0">
                <a:solidFill>
                  <a:schemeClr val="bg1"/>
                </a:solidFill>
                <a:latin typeface="Times New Roman" panose="02020603050405020304" pitchFamily="18" charset="0"/>
                <a:cs typeface="Times New Roman" panose="02020603050405020304" pitchFamily="18" charset="0"/>
              </a:rPr>
              <a:t>Concordance 93%		     Concordance 91%</a:t>
            </a:r>
            <a:endParaRPr lang="en-US" altLang="en-US" sz="1600" dirty="0">
              <a:solidFill>
                <a:schemeClr val="bg1"/>
              </a:solidFill>
              <a:latin typeface="Times New Roman" panose="02020603050405020304" pitchFamily="18" charset="0"/>
            </a:endParaRPr>
          </a:p>
          <a:p>
            <a:pPr>
              <a:lnSpc>
                <a:spcPct val="100000"/>
              </a:lnSpc>
              <a:buClrTx/>
              <a:buFontTx/>
              <a:buNone/>
            </a:pPr>
            <a:r>
              <a:rPr lang="nb-NO" altLang="en-US" sz="1600" dirty="0">
                <a:solidFill>
                  <a:schemeClr val="bg1"/>
                </a:solidFill>
                <a:latin typeface="Times New Roman" panose="02020603050405020304" pitchFamily="18" charset="0"/>
                <a:cs typeface="Times New Roman" panose="02020603050405020304" pitchFamily="18" charset="0"/>
              </a:rPr>
              <a:t>95% CI (91%, 95%)		     95% CI (89%, 93%)</a:t>
            </a:r>
            <a:endParaRPr lang="en-US" altLang="en-US" sz="1600" dirty="0">
              <a:solidFill>
                <a:schemeClr val="bg1"/>
              </a:solidFill>
              <a:latin typeface="Times New Roman" panose="02020603050405020304" pitchFamily="18" charset="0"/>
            </a:endParaRPr>
          </a:p>
          <a:p>
            <a:pPr>
              <a:lnSpc>
                <a:spcPct val="100000"/>
              </a:lnSpc>
              <a:buClrTx/>
              <a:buFontTx/>
              <a:buNone/>
            </a:pPr>
            <a:r>
              <a:rPr lang="nb-NO" altLang="en-US" sz="1600" dirty="0">
                <a:solidFill>
                  <a:schemeClr val="bg1"/>
                </a:solidFill>
                <a:latin typeface="Times New Roman" panose="02020603050405020304" pitchFamily="18" charset="0"/>
                <a:cs typeface="Times New Roman" panose="02020603050405020304" pitchFamily="18" charset="0"/>
              </a:rPr>
              <a:t>Kappa: 86%			     Kappa: 81%</a:t>
            </a:r>
            <a:endParaRPr lang="en-US" altLang="en-US" sz="1600" dirty="0">
              <a:solidFill>
                <a:schemeClr val="bg1"/>
              </a:solidFill>
              <a:latin typeface="Times New Roman" panose="02020603050405020304" pitchFamily="18" charset="0"/>
            </a:endParaRPr>
          </a:p>
          <a:p>
            <a:pPr>
              <a:lnSpc>
                <a:spcPct val="100000"/>
              </a:lnSpc>
              <a:buClrTx/>
              <a:buFontTx/>
              <a:buNone/>
            </a:pPr>
            <a:r>
              <a:rPr lang="nb-NO" altLang="en-US" sz="1600" dirty="0">
                <a:solidFill>
                  <a:schemeClr val="bg1"/>
                </a:solidFill>
                <a:latin typeface="Times New Roman" panose="02020603050405020304" pitchFamily="18" charset="0"/>
                <a:cs typeface="Times New Roman" panose="02020603050405020304" pitchFamily="18" charset="0"/>
              </a:rPr>
              <a:t>95% CI (83%, 90%)		     95% CI (77%, 86%)</a:t>
            </a:r>
            <a:endParaRPr lang="en-US" altLang="en-US" sz="1600" dirty="0">
              <a:solidFill>
                <a:schemeClr val="bg1"/>
              </a:solidFill>
              <a:latin typeface="Times New Roman" panose="02020603050405020304" pitchFamily="18" charset="0"/>
            </a:endParaRPr>
          </a:p>
          <a:p>
            <a:pPr>
              <a:lnSpc>
                <a:spcPct val="100000"/>
              </a:lnSpc>
              <a:buClrTx/>
              <a:buFontTx/>
              <a:buNone/>
            </a:pPr>
            <a:endParaRPr lang="en-US" altLang="en-US" sz="1600" dirty="0">
              <a:solidFill>
                <a:schemeClr val="bg1"/>
              </a:solidFill>
              <a:latin typeface="Times New Roman" panose="02020603050405020304" pitchFamily="18" charset="0"/>
            </a:endParaRPr>
          </a:p>
        </p:txBody>
      </p:sp>
      <p:sp>
        <p:nvSpPr>
          <p:cNvPr id="2901037" name="Rectangle 45">
            <a:extLst>
              <a:ext uri="{FF2B5EF4-FFF2-40B4-BE49-F238E27FC236}">
                <a16:creationId xmlns:a16="http://schemas.microsoft.com/office/drawing/2014/main" id="{DD58F279-B513-4B36-B8CE-F3C90A7E9392}"/>
              </a:ext>
            </a:extLst>
          </p:cNvPr>
          <p:cNvSpPr>
            <a:spLocks noGrp="1" noChangeArrowheads="1"/>
          </p:cNvSpPr>
          <p:nvPr>
            <p:ph type="title"/>
          </p:nvPr>
        </p:nvSpPr>
        <p:spPr>
          <a:xfrm>
            <a:off x="2244436" y="228600"/>
            <a:ext cx="7772400" cy="1143000"/>
          </a:xfrm>
          <a:noFill/>
          <a:ln/>
        </p:spPr>
        <p:txBody>
          <a:bodyPr/>
          <a:lstStyle/>
          <a:p>
            <a:r>
              <a:rPr lang="en-US" altLang="en-US" b="1" dirty="0">
                <a:effectLst>
                  <a:outerShdw blurRad="38100" dist="38100" dir="2700000" algn="tl">
                    <a:srgbClr val="000000"/>
                  </a:outerShdw>
                </a:effectLst>
              </a:rPr>
              <a:t>ECOG HR Concordance*</a:t>
            </a:r>
          </a:p>
        </p:txBody>
      </p:sp>
      <p:sp>
        <p:nvSpPr>
          <p:cNvPr id="2901038" name="Rectangle 46">
            <a:extLst>
              <a:ext uri="{FF2B5EF4-FFF2-40B4-BE49-F238E27FC236}">
                <a16:creationId xmlns:a16="http://schemas.microsoft.com/office/drawing/2014/main" id="{8C7595A2-325A-4FCC-AE55-1EEA75B04749}"/>
              </a:ext>
            </a:extLst>
          </p:cNvPr>
          <p:cNvSpPr>
            <a:spLocks noChangeArrowheads="1"/>
          </p:cNvSpPr>
          <p:nvPr/>
        </p:nvSpPr>
        <p:spPr bwMode="auto">
          <a:xfrm>
            <a:off x="7696200" y="3420010"/>
            <a:ext cx="1981200" cy="10668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1039" name="Rectangle 47">
            <a:extLst>
              <a:ext uri="{FF2B5EF4-FFF2-40B4-BE49-F238E27FC236}">
                <a16:creationId xmlns:a16="http://schemas.microsoft.com/office/drawing/2014/main" id="{75BA8106-39D7-4C25-9137-5F0425B7EF25}"/>
              </a:ext>
            </a:extLst>
          </p:cNvPr>
          <p:cNvSpPr>
            <a:spLocks noChangeArrowheads="1"/>
          </p:cNvSpPr>
          <p:nvPr/>
        </p:nvSpPr>
        <p:spPr bwMode="auto">
          <a:xfrm>
            <a:off x="4191000" y="3404135"/>
            <a:ext cx="1981200" cy="10668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1040" name="Text Box 48">
            <a:extLst>
              <a:ext uri="{FF2B5EF4-FFF2-40B4-BE49-F238E27FC236}">
                <a16:creationId xmlns:a16="http://schemas.microsoft.com/office/drawing/2014/main" id="{41D732D6-C78A-42C3-8977-DC9507781DE3}"/>
              </a:ext>
            </a:extLst>
          </p:cNvPr>
          <p:cNvSpPr txBox="1">
            <a:spLocks noChangeArrowheads="1"/>
          </p:cNvSpPr>
          <p:nvPr/>
        </p:nvSpPr>
        <p:spPr bwMode="auto">
          <a:xfrm>
            <a:off x="42863" y="6400800"/>
            <a:ext cx="502047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spcBef>
                <a:spcPct val="0"/>
              </a:spcBef>
              <a:buClrTx/>
              <a:buFontTx/>
              <a:buNone/>
            </a:pPr>
            <a:r>
              <a:rPr lang="en-US" altLang="en-US" dirty="0">
                <a:solidFill>
                  <a:schemeClr val="bg1"/>
                </a:solidFill>
                <a:latin typeface="Garamond" panose="02020404030301010803" pitchFamily="18" charset="0"/>
              </a:rPr>
              <a:t>*HR positive is either ER or PR positive @ 1% cutoff</a:t>
            </a:r>
          </a:p>
        </p:txBody>
      </p:sp>
      <p:sp>
        <p:nvSpPr>
          <p:cNvPr id="2901041" name="Text Box 49">
            <a:extLst>
              <a:ext uri="{FF2B5EF4-FFF2-40B4-BE49-F238E27FC236}">
                <a16:creationId xmlns:a16="http://schemas.microsoft.com/office/drawing/2014/main" id="{01AA4191-A48D-4DF4-8938-7848A7866EAB}"/>
              </a:ext>
            </a:extLst>
          </p:cNvPr>
          <p:cNvSpPr txBox="1">
            <a:spLocks noChangeArrowheads="1"/>
          </p:cNvSpPr>
          <p:nvPr/>
        </p:nvSpPr>
        <p:spPr bwMode="auto">
          <a:xfrm>
            <a:off x="2667000" y="4543961"/>
            <a:ext cx="7315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0"/>
              </a:spcBef>
              <a:buClrTx/>
              <a:buFontTx/>
              <a:buChar char="•"/>
            </a:pPr>
            <a:r>
              <a:rPr lang="en-US" altLang="en-US" sz="2000" dirty="0">
                <a:solidFill>
                  <a:schemeClr val="bg1"/>
                </a:solidFill>
              </a:rPr>
              <a:t> A high level of concordance for HR status was shown for central RT-PCR by Oncotype DX with both central IHC and local IHC</a:t>
            </a:r>
          </a:p>
          <a:p>
            <a:pPr>
              <a:lnSpc>
                <a:spcPct val="100000"/>
              </a:lnSpc>
              <a:spcBef>
                <a:spcPct val="0"/>
              </a:spcBef>
              <a:buClrTx/>
              <a:buFontTx/>
              <a:buChar char="•"/>
            </a:pPr>
            <a:r>
              <a:rPr lang="en-US" altLang="en-US" sz="2000" dirty="0">
                <a:solidFill>
                  <a:schemeClr val="bg1"/>
                </a:solidFill>
              </a:rPr>
              <a:t> For comparison, the concordance for ER status between central IHC and local IHC was </a:t>
            </a:r>
            <a:r>
              <a:rPr lang="pt-BR" altLang="en-US" sz="2000" dirty="0">
                <a:solidFill>
                  <a:schemeClr val="bg1"/>
                </a:solidFill>
              </a:rPr>
              <a:t>90%; 95%CI (88%, 92%)</a:t>
            </a:r>
            <a:r>
              <a:rPr lang="en-US" altLang="en-US" sz="2000" dirty="0">
                <a:solidFill>
                  <a:schemeClr val="bg1"/>
                </a:solidFill>
              </a:rPr>
              <a:t> </a:t>
            </a:r>
          </a:p>
        </p:txBody>
      </p:sp>
      <p:sp>
        <p:nvSpPr>
          <p:cNvPr id="9" name="Text Box 5">
            <a:extLst>
              <a:ext uri="{FF2B5EF4-FFF2-40B4-BE49-F238E27FC236}">
                <a16:creationId xmlns:a16="http://schemas.microsoft.com/office/drawing/2014/main" id="{095C02DD-5DD3-4E7E-A8D7-769F47532E74}"/>
              </a:ext>
            </a:extLst>
          </p:cNvPr>
          <p:cNvSpPr txBox="1">
            <a:spLocks noChangeArrowheads="1"/>
          </p:cNvSpPr>
          <p:nvPr/>
        </p:nvSpPr>
        <p:spPr bwMode="auto">
          <a:xfrm>
            <a:off x="8686800" y="6362164"/>
            <a:ext cx="3352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dirty="0">
                <a:solidFill>
                  <a:schemeClr val="bg1"/>
                </a:solidFill>
              </a:rPr>
              <a:t>Badve et al J Clin Oncol 2008</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1653EB-0450-4F90-97EE-C7BA5ADCC6D5}"/>
              </a:ext>
            </a:extLst>
          </p:cNvPr>
          <p:cNvSpPr>
            <a:spLocks noGrp="1"/>
          </p:cNvSpPr>
          <p:nvPr>
            <p:ph type="title"/>
          </p:nvPr>
        </p:nvSpPr>
        <p:spPr/>
        <p:txBody>
          <a:bodyPr/>
          <a:lstStyle/>
          <a:p>
            <a:r>
              <a:rPr lang="en-US" dirty="0"/>
              <a:t>Ki-67 </a:t>
            </a:r>
          </a:p>
        </p:txBody>
      </p:sp>
      <p:sp>
        <p:nvSpPr>
          <p:cNvPr id="5" name="Text Placeholder 4">
            <a:extLst>
              <a:ext uri="{FF2B5EF4-FFF2-40B4-BE49-F238E27FC236}">
                <a16:creationId xmlns:a16="http://schemas.microsoft.com/office/drawing/2014/main" id="{9A560D59-0255-4111-BA1E-610F65F7FC9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22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EE61D-64CD-4425-BD31-357ED62D8235}"/>
              </a:ext>
            </a:extLst>
          </p:cNvPr>
          <p:cNvSpPr>
            <a:spLocks noGrp="1"/>
          </p:cNvSpPr>
          <p:nvPr>
            <p:ph type="title"/>
          </p:nvPr>
        </p:nvSpPr>
        <p:spPr/>
        <p:txBody>
          <a:bodyPr/>
          <a:lstStyle/>
          <a:p>
            <a:r>
              <a:rPr lang="en-US" dirty="0"/>
              <a:t>Ki67 quantification</a:t>
            </a:r>
          </a:p>
        </p:txBody>
      </p:sp>
      <p:sp>
        <p:nvSpPr>
          <p:cNvPr id="7" name="Content Placeholder 6">
            <a:extLst>
              <a:ext uri="{FF2B5EF4-FFF2-40B4-BE49-F238E27FC236}">
                <a16:creationId xmlns:a16="http://schemas.microsoft.com/office/drawing/2014/main" id="{FDC84522-F47A-40D1-ACD6-727B9034ED2C}"/>
              </a:ext>
            </a:extLst>
          </p:cNvPr>
          <p:cNvSpPr>
            <a:spLocks noGrp="1"/>
          </p:cNvSpPr>
          <p:nvPr>
            <p:ph idx="1"/>
          </p:nvPr>
        </p:nvSpPr>
        <p:spPr/>
        <p:txBody>
          <a:bodyPr>
            <a:normAutofit fontScale="92500" lnSpcReduction="20000"/>
          </a:bodyPr>
          <a:lstStyle/>
          <a:p>
            <a:r>
              <a:rPr lang="en-US" dirty="0"/>
              <a:t>Antigen Kiel 67</a:t>
            </a:r>
          </a:p>
          <a:p>
            <a:pPr lvl="1"/>
            <a:r>
              <a:rPr lang="en-US" dirty="0"/>
              <a:t>Origin from Kiel University </a:t>
            </a:r>
          </a:p>
          <a:p>
            <a:endParaRPr lang="en-US" dirty="0"/>
          </a:p>
          <a:p>
            <a:r>
              <a:rPr lang="en-US" dirty="0"/>
              <a:t>Pan-cycle proliferation marker</a:t>
            </a:r>
          </a:p>
          <a:p>
            <a:endParaRPr lang="en-US" dirty="0"/>
          </a:p>
          <a:p>
            <a:r>
              <a:rPr lang="en-US" dirty="0"/>
              <a:t>Nuclear marker</a:t>
            </a:r>
          </a:p>
          <a:p>
            <a:endParaRPr lang="en-US" dirty="0"/>
          </a:p>
          <a:p>
            <a:r>
              <a:rPr lang="en-US" dirty="0"/>
              <a:t>Lack of negative control</a:t>
            </a:r>
          </a:p>
          <a:p>
            <a:endParaRPr lang="en-US" dirty="0"/>
          </a:p>
          <a:p>
            <a:r>
              <a:rPr lang="en-US" dirty="0"/>
              <a:t>(relative) lack of concordance</a:t>
            </a:r>
          </a:p>
        </p:txBody>
      </p:sp>
      <p:pic>
        <p:nvPicPr>
          <p:cNvPr id="8" name="Picture 7">
            <a:extLst>
              <a:ext uri="{FF2B5EF4-FFF2-40B4-BE49-F238E27FC236}">
                <a16:creationId xmlns:a16="http://schemas.microsoft.com/office/drawing/2014/main" id="{A0C901BB-65A5-4A3C-A8B3-594FEAABCF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0" y="2302589"/>
            <a:ext cx="5596989" cy="2955210"/>
          </a:xfrm>
          <a:prstGeom prst="rect">
            <a:avLst/>
          </a:prstGeom>
        </p:spPr>
      </p:pic>
    </p:spTree>
    <p:extLst>
      <p:ext uri="{BB962C8B-B14F-4D97-AF65-F5344CB8AC3E}">
        <p14:creationId xmlns:p14="http://schemas.microsoft.com/office/powerpoint/2010/main" val="1011425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EE61D-64CD-4425-BD31-357ED62D8235}"/>
              </a:ext>
            </a:extLst>
          </p:cNvPr>
          <p:cNvSpPr>
            <a:spLocks noGrp="1"/>
          </p:cNvSpPr>
          <p:nvPr>
            <p:ph type="title"/>
          </p:nvPr>
        </p:nvSpPr>
        <p:spPr/>
        <p:txBody>
          <a:bodyPr/>
          <a:lstStyle/>
          <a:p>
            <a:r>
              <a:rPr lang="en-US" dirty="0"/>
              <a:t>Ki67 quantification</a:t>
            </a:r>
          </a:p>
        </p:txBody>
      </p:sp>
      <p:sp>
        <p:nvSpPr>
          <p:cNvPr id="3" name="Content Placeholder 2">
            <a:extLst>
              <a:ext uri="{FF2B5EF4-FFF2-40B4-BE49-F238E27FC236}">
                <a16:creationId xmlns:a16="http://schemas.microsoft.com/office/drawing/2014/main" id="{0DDA10A9-89D1-4593-A0AE-A026B0750D16}"/>
              </a:ext>
            </a:extLst>
          </p:cNvPr>
          <p:cNvSpPr>
            <a:spLocks noGrp="1"/>
          </p:cNvSpPr>
          <p:nvPr>
            <p:ph idx="1"/>
          </p:nvPr>
        </p:nvSpPr>
        <p:spPr/>
        <p:txBody>
          <a:bodyPr/>
          <a:lstStyle/>
          <a:p>
            <a:r>
              <a:rPr lang="en-US" sz="3200" dirty="0"/>
              <a:t>International Ki-67 Working Group recommendations</a:t>
            </a:r>
          </a:p>
          <a:p>
            <a:r>
              <a:rPr lang="en-US" sz="3200" dirty="0"/>
              <a:t>Pre-analytic considerations in tissue handling/processing for hormone receptor and HER2 testing</a:t>
            </a:r>
          </a:p>
          <a:p>
            <a:r>
              <a:rPr lang="en-US" sz="3200" dirty="0"/>
              <a:t>Challenges in adopting standardized methodologies</a:t>
            </a:r>
          </a:p>
          <a:p>
            <a:r>
              <a:rPr lang="en-US" sz="3200" dirty="0"/>
              <a:t>Best practices for quality assurance and quality control in Ki-67 testing</a:t>
            </a:r>
          </a:p>
          <a:p>
            <a:r>
              <a:rPr lang="en-US" sz="3200" dirty="0"/>
              <a:t>Optimal reporting </a:t>
            </a:r>
          </a:p>
          <a:p>
            <a:endParaRPr lang="en-US" dirty="0"/>
          </a:p>
        </p:txBody>
      </p:sp>
    </p:spTree>
    <p:extLst>
      <p:ext uri="{BB962C8B-B14F-4D97-AF65-F5344CB8AC3E}">
        <p14:creationId xmlns:p14="http://schemas.microsoft.com/office/powerpoint/2010/main" val="1629446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2FCE1-7068-4C8F-9E94-6B0781F9D511}"/>
              </a:ext>
            </a:extLst>
          </p:cNvPr>
          <p:cNvSpPr>
            <a:spLocks noGrp="1"/>
          </p:cNvSpPr>
          <p:nvPr>
            <p:ph type="title"/>
          </p:nvPr>
        </p:nvSpPr>
        <p:spPr>
          <a:xfrm>
            <a:off x="609600" y="1273883"/>
            <a:ext cx="10972800" cy="993091"/>
          </a:xfrm>
        </p:spPr>
        <p:txBody>
          <a:bodyPr>
            <a:normAutofit fontScale="90000"/>
          </a:bodyPr>
          <a:lstStyle/>
          <a:p>
            <a:r>
              <a:rPr lang="en-US" dirty="0">
                <a:cs typeface="Calibri" panose="020F0502020204030204" pitchFamily="34" charset="0"/>
              </a:rPr>
              <a:t>IKWG - Spaghetti Plots: </a:t>
            </a:r>
            <a:br>
              <a:rPr lang="en-US" dirty="0">
                <a:cs typeface="Calibri" panose="020F0502020204030204" pitchFamily="34" charset="0"/>
              </a:rPr>
            </a:br>
            <a:r>
              <a:rPr lang="en-US" sz="3100" dirty="0">
                <a:cs typeface="Calibri" panose="020F0502020204030204" pitchFamily="34" charset="0"/>
              </a:rPr>
              <a:t>Ki-67 of 10-20% (7 labs common to both phases)</a:t>
            </a:r>
            <a:br>
              <a:rPr lang="en-US" dirty="0">
                <a:cs typeface="Calibri" panose="020F0502020204030204" pitchFamily="34" charset="0"/>
              </a:rPr>
            </a:br>
            <a:endParaRPr lang="en-US" dirty="0"/>
          </a:p>
        </p:txBody>
      </p:sp>
      <p:pic>
        <p:nvPicPr>
          <p:cNvPr id="5" name="Picture 4" descr="Spaghetti Phase 2-final.jpg">
            <a:extLst>
              <a:ext uri="{FF2B5EF4-FFF2-40B4-BE49-F238E27FC236}">
                <a16:creationId xmlns:a16="http://schemas.microsoft.com/office/drawing/2014/main" id="{E7B727BD-6598-42F0-9A10-979455563880}"/>
              </a:ext>
            </a:extLst>
          </p:cNvPr>
          <p:cNvPicPr>
            <a:picLocks noChangeAspect="1"/>
          </p:cNvPicPr>
          <p:nvPr/>
        </p:nvPicPr>
        <p:blipFill>
          <a:blip r:embed="rId2" cstate="print"/>
          <a:stretch>
            <a:fillRect/>
          </a:stretch>
        </p:blipFill>
        <p:spPr>
          <a:xfrm>
            <a:off x="5715000" y="2057016"/>
            <a:ext cx="3952744" cy="3886200"/>
          </a:xfrm>
          <a:prstGeom prst="rect">
            <a:avLst/>
          </a:prstGeom>
          <a:ln>
            <a:solidFill>
              <a:schemeClr val="accent1"/>
            </a:solidFill>
          </a:ln>
        </p:spPr>
      </p:pic>
      <p:pic>
        <p:nvPicPr>
          <p:cNvPr id="6" name="Picture 5" descr="Spaghetti Phase 1-final.jpg">
            <a:extLst>
              <a:ext uri="{FF2B5EF4-FFF2-40B4-BE49-F238E27FC236}">
                <a16:creationId xmlns:a16="http://schemas.microsoft.com/office/drawing/2014/main" id="{B151FA72-36B9-4E8B-A349-837EFA626D97}"/>
              </a:ext>
            </a:extLst>
          </p:cNvPr>
          <p:cNvPicPr>
            <a:picLocks noChangeAspect="1"/>
          </p:cNvPicPr>
          <p:nvPr/>
        </p:nvPicPr>
        <p:blipFill>
          <a:blip r:embed="rId3" cstate="print"/>
          <a:stretch>
            <a:fillRect/>
          </a:stretch>
        </p:blipFill>
        <p:spPr>
          <a:xfrm>
            <a:off x="1066800" y="2075377"/>
            <a:ext cx="3826245" cy="3787335"/>
          </a:xfrm>
          <a:prstGeom prst="rect">
            <a:avLst/>
          </a:prstGeom>
          <a:ln>
            <a:solidFill>
              <a:schemeClr val="accent1"/>
            </a:solidFill>
          </a:ln>
        </p:spPr>
      </p:pic>
      <p:sp>
        <p:nvSpPr>
          <p:cNvPr id="7" name="TextBox 6">
            <a:extLst>
              <a:ext uri="{FF2B5EF4-FFF2-40B4-BE49-F238E27FC236}">
                <a16:creationId xmlns:a16="http://schemas.microsoft.com/office/drawing/2014/main" id="{962BD51C-D12F-43AD-8353-ADE36402FB9E}"/>
              </a:ext>
            </a:extLst>
          </p:cNvPr>
          <p:cNvSpPr txBox="1"/>
          <p:nvPr/>
        </p:nvSpPr>
        <p:spPr>
          <a:xfrm>
            <a:off x="1191945" y="5969298"/>
            <a:ext cx="3402378"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a:ea typeface="ＭＳ Ｐゴシック" charset="0"/>
                <a:cs typeface="Calibri" panose="020F0502020204030204" pitchFamily="34" charset="0"/>
              </a:rPr>
              <a:t>37 cases scored by ≥ 1 lab as 10-20%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a:ea typeface="ＭＳ Ｐゴシック" charset="0"/>
                <a:cs typeface="Calibri" panose="020F0502020204030204" pitchFamily="34" charset="0"/>
              </a:rPr>
              <a:t>0 of the 37 scored by all labs as 10-20%</a:t>
            </a:r>
          </a:p>
        </p:txBody>
      </p:sp>
      <p:sp>
        <p:nvSpPr>
          <p:cNvPr id="8" name="TextBox 7">
            <a:extLst>
              <a:ext uri="{FF2B5EF4-FFF2-40B4-BE49-F238E27FC236}">
                <a16:creationId xmlns:a16="http://schemas.microsoft.com/office/drawing/2014/main" id="{87A53A67-386F-47D7-AEF2-AAEDB95B755E}"/>
              </a:ext>
            </a:extLst>
          </p:cNvPr>
          <p:cNvSpPr txBox="1"/>
          <p:nvPr/>
        </p:nvSpPr>
        <p:spPr>
          <a:xfrm>
            <a:off x="6068384" y="5862712"/>
            <a:ext cx="3856341" cy="95923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25 cases scored by </a:t>
            </a:r>
            <a:r>
              <a:rPr kumimoji="0" lang="en-US" sz="1200" b="1" i="0" u="none" strike="noStrike" kern="1200" cap="none" spc="0" normalizeH="0" baseline="0" noProof="0" dirty="0">
                <a:ln>
                  <a:noFill/>
                </a:ln>
                <a:solidFill>
                  <a:schemeClr val="bg1"/>
                </a:solidFill>
                <a:effectLst/>
                <a:uLnTx/>
                <a:uFillTx/>
                <a:latin typeface="Arial"/>
                <a:ea typeface="ＭＳ Ｐゴシック" charset="0"/>
                <a:cs typeface="Calibri" panose="020F0502020204030204" pitchFamily="34" charset="0"/>
              </a:rPr>
              <a:t>≥</a:t>
            </a:r>
            <a:r>
              <a:rPr kumimoji="0" lang="en-US" sz="1200" b="1" i="0"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 1 lab as 10-20%</a:t>
            </a:r>
          </a:p>
          <a:p>
            <a:pPr marL="0" marR="0" lvl="0" indent="0" algn="l" defTabSz="914400" rtl="0" eaLnBrk="1" fontAlgn="base" latinLnBrk="0" hangingPunct="1">
              <a:lnSpc>
                <a:spcPct val="100000"/>
              </a:lnSpc>
              <a:spcBef>
                <a:spcPts val="450"/>
              </a:spcBef>
              <a:spcAft>
                <a:spcPts val="45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0 of the 25 scored by all 7 labs as 10-20%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1 case, scored by 5 of the 7 labs, was scored by all 5 labs as 10-20%</a:t>
            </a:r>
          </a:p>
        </p:txBody>
      </p:sp>
      <p:sp>
        <p:nvSpPr>
          <p:cNvPr id="9" name="TextBox 8">
            <a:extLst>
              <a:ext uri="{FF2B5EF4-FFF2-40B4-BE49-F238E27FC236}">
                <a16:creationId xmlns:a16="http://schemas.microsoft.com/office/drawing/2014/main" id="{50EC783F-F88D-48A7-ABCC-759CDFB1B19F}"/>
              </a:ext>
            </a:extLst>
          </p:cNvPr>
          <p:cNvSpPr txBox="1"/>
          <p:nvPr/>
        </p:nvSpPr>
        <p:spPr>
          <a:xfrm>
            <a:off x="9278359" y="6430963"/>
            <a:ext cx="2913641"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charset="0"/>
                <a:ea typeface="ＭＳ Ｐゴシック" charset="0"/>
              </a:rPr>
              <a:t>Nielsen TO et al. 2013 SABCS.</a:t>
            </a:r>
          </a:p>
        </p:txBody>
      </p:sp>
    </p:spTree>
    <p:extLst>
      <p:ext uri="{BB962C8B-B14F-4D97-AF65-F5344CB8AC3E}">
        <p14:creationId xmlns:p14="http://schemas.microsoft.com/office/powerpoint/2010/main" val="2535642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buFont typeface="Arial" charset="0"/>
              <a:buNone/>
              <a:defRPr/>
            </a:pPr>
            <a:r>
              <a:rPr lang="en-US" dirty="0">
                <a:latin typeface="Arial" charset="0"/>
                <a:cs typeface="Arial" charset="0"/>
              </a:rPr>
              <a:t>Ki-67: “What Is Brown”</a:t>
            </a:r>
          </a:p>
        </p:txBody>
      </p:sp>
      <p:sp>
        <p:nvSpPr>
          <p:cNvPr id="21" name="TextBox 12"/>
          <p:cNvSpPr txBox="1">
            <a:spLocks noChangeArrowheads="1"/>
          </p:cNvSpPr>
          <p:nvPr/>
        </p:nvSpPr>
        <p:spPr bwMode="auto">
          <a:xfrm>
            <a:off x="1727200" y="1092201"/>
            <a:ext cx="8991600" cy="461665"/>
          </a:xfrm>
          <a:prstGeom prst="rect">
            <a:avLst/>
          </a:prstGeom>
          <a:noFill/>
          <a:ln w="9525">
            <a:noFill/>
            <a:miter lim="800000"/>
            <a:headEnd/>
            <a:tailEnd/>
          </a:ln>
        </p:spPr>
        <p:txBody>
          <a:bodyPr>
            <a:spAutoFit/>
          </a:bodyPr>
          <a:lstStyle/>
          <a:p>
            <a:pPr algn="ctr" defTabSz="1219170" fontAlgn="base">
              <a:spcBef>
                <a:spcPct val="0"/>
              </a:spcBef>
              <a:spcAft>
                <a:spcPct val="0"/>
              </a:spcAft>
              <a:defRPr/>
            </a:pPr>
            <a:r>
              <a:rPr lang="en-US" sz="2400" b="1" dirty="0">
                <a:solidFill>
                  <a:srgbClr val="FF0000"/>
                </a:solidFill>
                <a:latin typeface="Calibri" panose="020F0502020204030204" pitchFamily="34" charset="0"/>
                <a:ea typeface="ＭＳ Ｐゴシック" charset="0"/>
                <a:cs typeface="Calibri" panose="020F0502020204030204" pitchFamily="34" charset="0"/>
              </a:rPr>
              <a:t>Red</a:t>
            </a:r>
            <a:r>
              <a:rPr lang="en-US" sz="2400" b="1" dirty="0">
                <a:solidFill>
                  <a:srgbClr val="000000"/>
                </a:solidFill>
                <a:latin typeface="Calibri" panose="020F0502020204030204" pitchFamily="34" charset="0"/>
                <a:ea typeface="ＭＳ Ｐゴシック" charset="0"/>
                <a:cs typeface="Calibri" panose="020F0502020204030204" pitchFamily="34" charset="0"/>
              </a:rPr>
              <a:t> </a:t>
            </a:r>
            <a:r>
              <a:rPr lang="en-US" sz="2400" b="1" dirty="0">
                <a:solidFill>
                  <a:schemeClr val="bg1"/>
                </a:solidFill>
                <a:latin typeface="Calibri" panose="020F0502020204030204" pitchFamily="34" charset="0"/>
                <a:ea typeface="ＭＳ Ｐゴシック" charset="0"/>
                <a:cs typeface="Calibri" panose="020F0502020204030204" pitchFamily="34" charset="0"/>
              </a:rPr>
              <a:t>= scored as positive</a:t>
            </a:r>
            <a:r>
              <a:rPr lang="en-US" sz="2400" b="1" dirty="0">
                <a:solidFill>
                  <a:srgbClr val="000000"/>
                </a:solidFill>
                <a:latin typeface="Calibri" panose="020F0502020204030204" pitchFamily="34" charset="0"/>
                <a:ea typeface="ＭＳ Ｐゴシック" charset="0"/>
                <a:cs typeface="Calibri" panose="020F0502020204030204" pitchFamily="34" charset="0"/>
              </a:rPr>
              <a:t>		</a:t>
            </a:r>
            <a:r>
              <a:rPr lang="en-US" sz="2400" b="1" dirty="0">
                <a:solidFill>
                  <a:srgbClr val="00B050"/>
                </a:solidFill>
                <a:latin typeface="Calibri" panose="020F0502020204030204" pitchFamily="34" charset="0"/>
                <a:ea typeface="ＭＳ Ｐゴシック" charset="0"/>
                <a:cs typeface="Calibri" panose="020F0502020204030204" pitchFamily="34" charset="0"/>
              </a:rPr>
              <a:t>Green</a:t>
            </a:r>
            <a:r>
              <a:rPr lang="en-US" sz="2400" b="1" dirty="0">
                <a:solidFill>
                  <a:srgbClr val="0F3769"/>
                </a:solidFill>
                <a:latin typeface="Calibri" panose="020F0502020204030204" pitchFamily="34" charset="0"/>
                <a:ea typeface="ＭＳ Ｐゴシック" charset="0"/>
                <a:cs typeface="Calibri" panose="020F0502020204030204" pitchFamily="34" charset="0"/>
              </a:rPr>
              <a:t> </a:t>
            </a:r>
            <a:r>
              <a:rPr lang="en-US" sz="2400" b="1" dirty="0">
                <a:solidFill>
                  <a:schemeClr val="bg1"/>
                </a:solidFill>
                <a:latin typeface="Calibri" panose="020F0502020204030204" pitchFamily="34" charset="0"/>
                <a:ea typeface="ＭＳ Ｐゴシック" charset="0"/>
                <a:cs typeface="Calibri" panose="020F0502020204030204" pitchFamily="34" charset="0"/>
              </a:rPr>
              <a:t>= scored as negative</a:t>
            </a:r>
          </a:p>
        </p:txBody>
      </p:sp>
      <p:grpSp>
        <p:nvGrpSpPr>
          <p:cNvPr id="4" name="Group 3">
            <a:extLst>
              <a:ext uri="{FF2B5EF4-FFF2-40B4-BE49-F238E27FC236}">
                <a16:creationId xmlns:a16="http://schemas.microsoft.com/office/drawing/2014/main" id="{12DB95BF-40E2-4672-B8CF-E321A53D76B1}"/>
              </a:ext>
            </a:extLst>
          </p:cNvPr>
          <p:cNvGrpSpPr/>
          <p:nvPr/>
        </p:nvGrpSpPr>
        <p:grpSpPr>
          <a:xfrm>
            <a:off x="2133600" y="1498600"/>
            <a:ext cx="7416800" cy="4560109"/>
            <a:chOff x="1143000" y="723967"/>
            <a:chExt cx="6648450" cy="4148071"/>
          </a:xfrm>
        </p:grpSpPr>
        <p:pic>
          <p:nvPicPr>
            <p:cNvPr id="12" name="Picture 32" descr="example discord2.bmp"/>
            <p:cNvPicPr>
              <a:picLocks noChangeAspect="1"/>
            </p:cNvPicPr>
            <p:nvPr/>
          </p:nvPicPr>
          <p:blipFill>
            <a:blip r:embed="rId4" cstate="print"/>
            <a:srcRect l="432" t="40370" r="218" b="4547"/>
            <a:stretch>
              <a:fillRect/>
            </a:stretch>
          </p:blipFill>
          <p:spPr bwMode="auto">
            <a:xfrm>
              <a:off x="1371600" y="3534966"/>
              <a:ext cx="6400800" cy="1337072"/>
            </a:xfrm>
            <a:prstGeom prst="rect">
              <a:avLst/>
            </a:prstGeom>
            <a:noFill/>
            <a:ln w="9525">
              <a:noFill/>
              <a:miter lim="800000"/>
              <a:headEnd/>
              <a:tailEnd/>
            </a:ln>
          </p:spPr>
        </p:pic>
        <p:pic>
          <p:nvPicPr>
            <p:cNvPr id="13" name="Picture 31" descr="example discord1.bmp"/>
            <p:cNvPicPr>
              <a:picLocks noChangeAspect="1"/>
            </p:cNvPicPr>
            <p:nvPr/>
          </p:nvPicPr>
          <p:blipFill>
            <a:blip r:embed="rId5" cstate="print"/>
            <a:srcRect t="27615" b="14111"/>
            <a:stretch>
              <a:fillRect/>
            </a:stretch>
          </p:blipFill>
          <p:spPr bwMode="auto">
            <a:xfrm>
              <a:off x="1381125" y="2185989"/>
              <a:ext cx="6391275" cy="1297781"/>
            </a:xfrm>
            <a:prstGeom prst="rect">
              <a:avLst/>
            </a:prstGeom>
            <a:noFill/>
            <a:ln w="9525">
              <a:noFill/>
              <a:miter lim="800000"/>
              <a:headEnd/>
              <a:tailEnd/>
            </a:ln>
          </p:spPr>
        </p:pic>
        <p:sp>
          <p:nvSpPr>
            <p:cNvPr id="14" name="Oval 13"/>
            <p:cNvSpPr/>
            <p:nvPr/>
          </p:nvSpPr>
          <p:spPr>
            <a:xfrm>
              <a:off x="4467225" y="2855119"/>
              <a:ext cx="514350" cy="481013"/>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en-US" sz="2400" dirty="0">
                <a:solidFill>
                  <a:srgbClr val="FFFFFF"/>
                </a:solidFill>
                <a:latin typeface="Arial"/>
                <a:ea typeface="ＭＳ Ｐゴシック"/>
              </a:endParaRPr>
            </a:p>
          </p:txBody>
        </p:sp>
        <p:sp>
          <p:nvSpPr>
            <p:cNvPr id="15" name="Right Arrow 14"/>
            <p:cNvSpPr/>
            <p:nvPr/>
          </p:nvSpPr>
          <p:spPr>
            <a:xfrm rot="1752918">
              <a:off x="4238625" y="2683669"/>
              <a:ext cx="342900" cy="2857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en-US" sz="2400" dirty="0">
                <a:solidFill>
                  <a:srgbClr val="000000"/>
                </a:solidFill>
                <a:latin typeface="Arial"/>
                <a:ea typeface="ＭＳ Ｐゴシック"/>
              </a:endParaRPr>
            </a:p>
          </p:txBody>
        </p:sp>
        <p:sp>
          <p:nvSpPr>
            <p:cNvPr id="16" name="Right Arrow 15"/>
            <p:cNvSpPr/>
            <p:nvPr/>
          </p:nvSpPr>
          <p:spPr>
            <a:xfrm rot="1694984">
              <a:off x="4181475" y="4121944"/>
              <a:ext cx="342900" cy="2857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en-US" sz="2400" dirty="0">
                <a:solidFill>
                  <a:srgbClr val="000000"/>
                </a:solidFill>
                <a:latin typeface="Arial"/>
                <a:ea typeface="ＭＳ Ｐゴシック"/>
              </a:endParaRPr>
            </a:p>
          </p:txBody>
        </p:sp>
        <p:sp>
          <p:nvSpPr>
            <p:cNvPr id="17" name="Oval 16"/>
            <p:cNvSpPr/>
            <p:nvPr/>
          </p:nvSpPr>
          <p:spPr>
            <a:xfrm>
              <a:off x="6838950" y="2218135"/>
              <a:ext cx="542925" cy="481013"/>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en-US" sz="2400" dirty="0">
                <a:solidFill>
                  <a:srgbClr val="000000"/>
                </a:solidFill>
                <a:latin typeface="Arial"/>
                <a:ea typeface="ＭＳ Ｐゴシック"/>
              </a:endParaRPr>
            </a:p>
          </p:txBody>
        </p:sp>
        <p:sp>
          <p:nvSpPr>
            <p:cNvPr id="18" name="Right Arrow 17"/>
            <p:cNvSpPr/>
            <p:nvPr/>
          </p:nvSpPr>
          <p:spPr>
            <a:xfrm>
              <a:off x="6467475" y="2299097"/>
              <a:ext cx="342900" cy="2857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en-US" sz="2400" dirty="0">
                <a:solidFill>
                  <a:srgbClr val="000000"/>
                </a:solidFill>
                <a:latin typeface="Arial"/>
                <a:ea typeface="ＭＳ Ｐゴシック"/>
              </a:endParaRPr>
            </a:p>
          </p:txBody>
        </p:sp>
        <p:sp>
          <p:nvSpPr>
            <p:cNvPr id="19" name="Oval 18"/>
            <p:cNvSpPr/>
            <p:nvPr/>
          </p:nvSpPr>
          <p:spPr>
            <a:xfrm>
              <a:off x="6815137" y="3590925"/>
              <a:ext cx="557213" cy="481013"/>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en-US" sz="2400" dirty="0">
                <a:solidFill>
                  <a:srgbClr val="000000"/>
                </a:solidFill>
                <a:latin typeface="Arial"/>
                <a:ea typeface="ＭＳ Ｐゴシック"/>
              </a:endParaRPr>
            </a:p>
          </p:txBody>
        </p:sp>
        <p:sp>
          <p:nvSpPr>
            <p:cNvPr id="20" name="Right Arrow 19"/>
            <p:cNvSpPr/>
            <p:nvPr/>
          </p:nvSpPr>
          <p:spPr>
            <a:xfrm>
              <a:off x="6457950" y="3698081"/>
              <a:ext cx="342900" cy="2857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en-US" sz="2400" dirty="0">
                <a:solidFill>
                  <a:srgbClr val="000000"/>
                </a:solidFill>
                <a:latin typeface="Arial"/>
                <a:ea typeface="ＭＳ Ｐゴシック"/>
              </a:endParaRPr>
            </a:p>
          </p:txBody>
        </p:sp>
        <p:sp>
          <p:nvSpPr>
            <p:cNvPr id="22" name="TextBox 29"/>
            <p:cNvSpPr txBox="1">
              <a:spLocks noChangeArrowheads="1"/>
            </p:cNvSpPr>
            <p:nvPr/>
          </p:nvSpPr>
          <p:spPr bwMode="auto">
            <a:xfrm>
              <a:off x="1257300" y="3157538"/>
              <a:ext cx="1028700" cy="419950"/>
            </a:xfrm>
            <a:prstGeom prst="rect">
              <a:avLst/>
            </a:prstGeom>
            <a:noFill/>
            <a:ln w="9525">
              <a:noFill/>
              <a:miter lim="800000"/>
              <a:headEnd/>
              <a:tailEnd/>
            </a:ln>
          </p:spPr>
          <p:txBody>
            <a:bodyPr>
              <a:spAutoFit/>
            </a:bodyPr>
            <a:lstStyle/>
            <a:p>
              <a:pPr algn="ctr" defTabSz="1219170" fontAlgn="base">
                <a:spcBef>
                  <a:spcPct val="0"/>
                </a:spcBef>
                <a:spcAft>
                  <a:spcPct val="0"/>
                </a:spcAft>
                <a:defRPr/>
              </a:pPr>
              <a:r>
                <a:rPr lang="en-US" sz="2400" b="1" dirty="0">
                  <a:solidFill>
                    <a:srgbClr val="000000"/>
                  </a:solidFill>
                  <a:latin typeface="Arial" charset="0"/>
                  <a:ea typeface="ＭＳ Ｐゴシック" charset="0"/>
                </a:rPr>
                <a:t>Lab E</a:t>
              </a:r>
            </a:p>
          </p:txBody>
        </p:sp>
        <p:pic>
          <p:nvPicPr>
            <p:cNvPr id="23" name="Picture 19" descr="core68_selection.jpg"/>
            <p:cNvPicPr>
              <a:picLocks noChangeAspect="1"/>
            </p:cNvPicPr>
            <p:nvPr/>
          </p:nvPicPr>
          <p:blipFill>
            <a:blip r:embed="rId6" cstate="print"/>
            <a:srcRect l="1752"/>
            <a:stretch>
              <a:fillRect/>
            </a:stretch>
          </p:blipFill>
          <p:spPr bwMode="auto">
            <a:xfrm>
              <a:off x="1372196" y="723967"/>
              <a:ext cx="6419254" cy="1431006"/>
            </a:xfrm>
            <a:prstGeom prst="rect">
              <a:avLst/>
            </a:prstGeom>
            <a:noFill/>
            <a:ln w="9525">
              <a:noFill/>
              <a:miter lim="800000"/>
              <a:headEnd/>
              <a:tailEnd/>
            </a:ln>
          </p:spPr>
        </p:pic>
        <p:sp>
          <p:nvSpPr>
            <p:cNvPr id="24" name="TextBox 30"/>
            <p:cNvSpPr txBox="1">
              <a:spLocks noChangeArrowheads="1"/>
            </p:cNvSpPr>
            <p:nvPr/>
          </p:nvSpPr>
          <p:spPr bwMode="auto">
            <a:xfrm>
              <a:off x="1143000" y="4435080"/>
              <a:ext cx="1320404" cy="419950"/>
            </a:xfrm>
            <a:prstGeom prst="rect">
              <a:avLst/>
            </a:prstGeom>
            <a:noFill/>
            <a:ln w="9525">
              <a:noFill/>
              <a:miter lim="800000"/>
              <a:headEnd/>
              <a:tailEnd/>
            </a:ln>
          </p:spPr>
          <p:txBody>
            <a:bodyPr>
              <a:spAutoFit/>
            </a:bodyPr>
            <a:lstStyle/>
            <a:p>
              <a:pPr algn="ctr" defTabSz="1219170" fontAlgn="base">
                <a:spcBef>
                  <a:spcPct val="0"/>
                </a:spcBef>
                <a:spcAft>
                  <a:spcPct val="0"/>
                </a:spcAft>
                <a:defRPr/>
              </a:pPr>
              <a:r>
                <a:rPr lang="en-US" sz="2400" b="1" dirty="0">
                  <a:solidFill>
                    <a:srgbClr val="000000"/>
                  </a:solidFill>
                  <a:latin typeface="Arial" charset="0"/>
                  <a:ea typeface="ＭＳ Ｐゴシック" charset="0"/>
                </a:rPr>
                <a:t>Lab G</a:t>
              </a:r>
            </a:p>
          </p:txBody>
        </p:sp>
        <p:sp>
          <p:nvSpPr>
            <p:cNvPr id="25" name="Oval 24"/>
            <p:cNvSpPr/>
            <p:nvPr/>
          </p:nvSpPr>
          <p:spPr>
            <a:xfrm>
              <a:off x="4514850" y="4186237"/>
              <a:ext cx="514350" cy="481013"/>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en-US" sz="2400" dirty="0">
                <a:solidFill>
                  <a:srgbClr val="000000"/>
                </a:solidFill>
                <a:latin typeface="Arial"/>
                <a:ea typeface="ＭＳ Ｐゴシック"/>
              </a:endParaRPr>
            </a:p>
          </p:txBody>
        </p:sp>
      </p:grpSp>
      <p:sp>
        <p:nvSpPr>
          <p:cNvPr id="26" name="TextBox 25">
            <a:extLst>
              <a:ext uri="{FF2B5EF4-FFF2-40B4-BE49-F238E27FC236}">
                <a16:creationId xmlns:a16="http://schemas.microsoft.com/office/drawing/2014/main" id="{42AED43C-2114-204E-A3C8-07A5561BB9EA}"/>
              </a:ext>
            </a:extLst>
          </p:cNvPr>
          <p:cNvSpPr txBox="1"/>
          <p:nvPr/>
        </p:nvSpPr>
        <p:spPr>
          <a:xfrm>
            <a:off x="-6158" y="6488668"/>
            <a:ext cx="12191995" cy="338554"/>
          </a:xfrm>
          <a:prstGeom prst="rect">
            <a:avLst/>
          </a:prstGeom>
          <a:noFill/>
        </p:spPr>
        <p:txBody>
          <a:bodyPr wrap="square" rtlCol="0">
            <a:spAutoFit/>
          </a:bodyPr>
          <a:lstStyle/>
          <a:p>
            <a:pPr algn="ctr" defTabSz="1219170" fontAlgn="base">
              <a:spcBef>
                <a:spcPct val="0"/>
              </a:spcBef>
              <a:spcAft>
                <a:spcPct val="0"/>
              </a:spcAft>
              <a:defRPr/>
            </a:pPr>
            <a:r>
              <a:rPr lang="en-US" sz="1600" dirty="0">
                <a:solidFill>
                  <a:schemeClr val="bg1"/>
                </a:solidFill>
                <a:latin typeface="Arial" charset="0"/>
                <a:ea typeface="ＭＳ Ｐゴシック" charset="0"/>
              </a:rPr>
              <a:t>Nielsen TO et al. 2013 SABCS.</a:t>
            </a:r>
          </a:p>
        </p:txBody>
      </p:sp>
    </p:spTree>
    <p:custDataLst>
      <p:tags r:id="rId1"/>
    </p:custDataLst>
    <p:extLst>
      <p:ext uri="{BB962C8B-B14F-4D97-AF65-F5344CB8AC3E}">
        <p14:creationId xmlns:p14="http://schemas.microsoft.com/office/powerpoint/2010/main" val="2570670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IKWG</a:t>
            </a:r>
            <a:endParaRPr lang="en-US" dirty="0">
              <a:cs typeface="Calibri" panose="020F0502020204030204" pitchFamily="34" charset="0"/>
            </a:endParaRPr>
          </a:p>
        </p:txBody>
      </p:sp>
      <p:sp>
        <p:nvSpPr>
          <p:cNvPr id="8" name="TextBox 7">
            <a:extLst>
              <a:ext uri="{FF2B5EF4-FFF2-40B4-BE49-F238E27FC236}">
                <a16:creationId xmlns:a16="http://schemas.microsoft.com/office/drawing/2014/main" id="{93F3B544-5AF1-0B4E-A0E0-406DE1D72CA9}"/>
              </a:ext>
            </a:extLst>
          </p:cNvPr>
          <p:cNvSpPr txBox="1"/>
          <p:nvPr/>
        </p:nvSpPr>
        <p:spPr>
          <a:xfrm>
            <a:off x="-6158" y="6488668"/>
            <a:ext cx="12191995" cy="338554"/>
          </a:xfrm>
          <a:prstGeom prst="rect">
            <a:avLst/>
          </a:prstGeom>
          <a:noFill/>
        </p:spPr>
        <p:txBody>
          <a:bodyPr wrap="square" rtlCol="0">
            <a:spAutoFit/>
          </a:bodyPr>
          <a:lstStyle/>
          <a:p>
            <a:pPr algn="ctr" defTabSz="1219170" fontAlgn="base">
              <a:spcBef>
                <a:spcPct val="0"/>
              </a:spcBef>
              <a:spcAft>
                <a:spcPct val="0"/>
              </a:spcAft>
              <a:defRPr/>
            </a:pPr>
            <a:r>
              <a:rPr lang="en-US" sz="1600" dirty="0">
                <a:solidFill>
                  <a:srgbClr val="000000"/>
                </a:solidFill>
                <a:latin typeface="Arial" charset="0"/>
                <a:ea typeface="ＭＳ Ｐゴシック" charset="0"/>
              </a:rPr>
              <a:t>Nielsen TO et al. </a:t>
            </a:r>
            <a:r>
              <a:rPr lang="en-US" sz="1600" i="1" dirty="0">
                <a:solidFill>
                  <a:srgbClr val="000000"/>
                </a:solidFill>
                <a:latin typeface="Arial" charset="0"/>
                <a:ea typeface="ＭＳ Ｐゴシック" charset="0"/>
              </a:rPr>
              <a:t>J Natl Cancer Inst. </a:t>
            </a:r>
            <a:r>
              <a:rPr lang="en-US" sz="1600" dirty="0">
                <a:solidFill>
                  <a:srgbClr val="000000"/>
                </a:solidFill>
                <a:latin typeface="Arial" charset="0"/>
                <a:ea typeface="ＭＳ Ｐゴシック" charset="0"/>
              </a:rPr>
              <a:t>2021;113(7</a:t>
            </a:r>
            <a:r>
              <a:rPr lang="en-US" sz="1600" dirty="0">
                <a:solidFill>
                  <a:srgbClr val="000000"/>
                </a:solidFill>
                <a:latin typeface="Arial" charset="0"/>
                <a:ea typeface="ＭＳ Ｐゴシック" charset="0"/>
                <a:sym typeface="Wingdings" pitchFamily="2" charset="2"/>
              </a:rPr>
              <a:t>):808-819.</a:t>
            </a:r>
            <a:endParaRPr lang="en-US" sz="1600" dirty="0">
              <a:solidFill>
                <a:srgbClr val="000000"/>
              </a:solidFill>
              <a:latin typeface="Arial" charset="0"/>
              <a:ea typeface="ＭＳ Ｐゴシック" charset="0"/>
            </a:endParaRPr>
          </a:p>
        </p:txBody>
      </p:sp>
      <p:pic>
        <p:nvPicPr>
          <p:cNvPr id="6" name="Picture 5">
            <a:extLst>
              <a:ext uri="{FF2B5EF4-FFF2-40B4-BE49-F238E27FC236}">
                <a16:creationId xmlns:a16="http://schemas.microsoft.com/office/drawing/2014/main" id="{7912239A-1A29-A245-94CA-7C4F40850CC7}"/>
              </a:ext>
            </a:extLst>
          </p:cNvPr>
          <p:cNvPicPr>
            <a:picLocks noChangeAspect="1"/>
          </p:cNvPicPr>
          <p:nvPr/>
        </p:nvPicPr>
        <p:blipFill>
          <a:blip r:embed="rId4"/>
          <a:stretch>
            <a:fillRect/>
          </a:stretch>
        </p:blipFill>
        <p:spPr>
          <a:xfrm>
            <a:off x="2209800" y="1311424"/>
            <a:ext cx="7492971" cy="5156200"/>
          </a:xfrm>
          <a:prstGeom prst="rect">
            <a:avLst/>
          </a:prstGeom>
        </p:spPr>
      </p:pic>
    </p:spTree>
    <p:custDataLst>
      <p:tags r:id="rId1"/>
    </p:custDataLst>
    <p:extLst>
      <p:ext uri="{BB962C8B-B14F-4D97-AF65-F5344CB8AC3E}">
        <p14:creationId xmlns:p14="http://schemas.microsoft.com/office/powerpoint/2010/main" val="676479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800"/>
            <a:ext cx="12192000" cy="909061"/>
          </a:xfrm>
        </p:spPr>
        <p:txBody>
          <a:bodyPr/>
          <a:lstStyle/>
          <a:p>
            <a:r>
              <a:rPr lang="en-US" dirty="0"/>
              <a:t>Pre-analytical Factors</a:t>
            </a:r>
            <a:endParaRPr lang="en-US" dirty="0">
              <a:cs typeface="Calibri" panose="020F0502020204030204" pitchFamily="34" charset="0"/>
            </a:endParaRPr>
          </a:p>
        </p:txBody>
      </p:sp>
      <p:sp>
        <p:nvSpPr>
          <p:cNvPr id="8" name="TextBox 7">
            <a:extLst>
              <a:ext uri="{FF2B5EF4-FFF2-40B4-BE49-F238E27FC236}">
                <a16:creationId xmlns:a16="http://schemas.microsoft.com/office/drawing/2014/main" id="{AB8E418C-EDF2-6341-95C7-4499B0D249D8}"/>
              </a:ext>
            </a:extLst>
          </p:cNvPr>
          <p:cNvSpPr txBox="1"/>
          <p:nvPr/>
        </p:nvSpPr>
        <p:spPr>
          <a:xfrm>
            <a:off x="-6158" y="6488668"/>
            <a:ext cx="12191995" cy="338554"/>
          </a:xfrm>
          <a:prstGeom prst="rect">
            <a:avLst/>
          </a:prstGeom>
          <a:noFill/>
        </p:spPr>
        <p:txBody>
          <a:bodyPr wrap="square" rtlCol="0">
            <a:spAutoFit/>
          </a:bodyPr>
          <a:lstStyle/>
          <a:p>
            <a:pPr algn="ctr" defTabSz="1219170" fontAlgn="base">
              <a:spcBef>
                <a:spcPct val="0"/>
              </a:spcBef>
              <a:spcAft>
                <a:spcPct val="0"/>
              </a:spcAft>
              <a:defRPr/>
            </a:pPr>
            <a:r>
              <a:rPr lang="en-US" sz="1600" dirty="0">
                <a:solidFill>
                  <a:srgbClr val="000000"/>
                </a:solidFill>
                <a:latin typeface="Arial" charset="0"/>
                <a:ea typeface="ＭＳ Ｐゴシック" charset="0"/>
              </a:rPr>
              <a:t>Nielsen TO et al. </a:t>
            </a:r>
            <a:r>
              <a:rPr lang="en-US" sz="1600" i="1" dirty="0">
                <a:solidFill>
                  <a:srgbClr val="000000"/>
                </a:solidFill>
                <a:latin typeface="Arial" charset="0"/>
                <a:ea typeface="ＭＳ Ｐゴシック" charset="0"/>
              </a:rPr>
              <a:t>J Natl Cancer Inst. </a:t>
            </a:r>
            <a:r>
              <a:rPr lang="en-US" sz="1600" dirty="0">
                <a:solidFill>
                  <a:srgbClr val="000000"/>
                </a:solidFill>
                <a:latin typeface="Arial" charset="0"/>
                <a:ea typeface="ＭＳ Ｐゴシック" charset="0"/>
              </a:rPr>
              <a:t>2021;113(7</a:t>
            </a:r>
            <a:r>
              <a:rPr lang="en-US" sz="1600" dirty="0">
                <a:solidFill>
                  <a:srgbClr val="000000"/>
                </a:solidFill>
                <a:latin typeface="Arial" charset="0"/>
                <a:ea typeface="ＭＳ Ｐゴシック" charset="0"/>
                <a:sym typeface="Wingdings" pitchFamily="2" charset="2"/>
              </a:rPr>
              <a:t>):808-819.</a:t>
            </a:r>
            <a:endParaRPr lang="en-US" sz="1600" dirty="0">
              <a:solidFill>
                <a:srgbClr val="000000"/>
              </a:solidFill>
              <a:latin typeface="Arial" charset="0"/>
              <a:ea typeface="ＭＳ Ｐゴシック" charset="0"/>
            </a:endParaRPr>
          </a:p>
        </p:txBody>
      </p:sp>
      <p:pic>
        <p:nvPicPr>
          <p:cNvPr id="9" name="Picture 8">
            <a:extLst>
              <a:ext uri="{FF2B5EF4-FFF2-40B4-BE49-F238E27FC236}">
                <a16:creationId xmlns:a16="http://schemas.microsoft.com/office/drawing/2014/main" id="{E5637F55-4F0F-D14B-96B0-D852FBC2A956}"/>
              </a:ext>
            </a:extLst>
          </p:cNvPr>
          <p:cNvPicPr>
            <a:picLocks noChangeAspect="1"/>
          </p:cNvPicPr>
          <p:nvPr/>
        </p:nvPicPr>
        <p:blipFill>
          <a:blip r:embed="rId4"/>
          <a:stretch>
            <a:fillRect/>
          </a:stretch>
        </p:blipFill>
        <p:spPr>
          <a:xfrm>
            <a:off x="3352800" y="1086862"/>
            <a:ext cx="5791200" cy="5486879"/>
          </a:xfrm>
          <a:prstGeom prst="rect">
            <a:avLst/>
          </a:prstGeom>
        </p:spPr>
      </p:pic>
    </p:spTree>
    <p:custDataLst>
      <p:tags r:id="rId1"/>
    </p:custDataLst>
    <p:extLst>
      <p:ext uri="{BB962C8B-B14F-4D97-AF65-F5344CB8AC3E}">
        <p14:creationId xmlns:p14="http://schemas.microsoft.com/office/powerpoint/2010/main" val="91931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to Determine Ki-67 Score</a:t>
            </a:r>
          </a:p>
        </p:txBody>
      </p:sp>
      <p:sp>
        <p:nvSpPr>
          <p:cNvPr id="3" name="Content Placeholder 2"/>
          <p:cNvSpPr>
            <a:spLocks noGrp="1"/>
          </p:cNvSpPr>
          <p:nvPr>
            <p:ph idx="1"/>
          </p:nvPr>
        </p:nvSpPr>
        <p:spPr>
          <a:xfrm>
            <a:off x="838200" y="2022053"/>
            <a:ext cx="10363200" cy="3840427"/>
          </a:xfrm>
        </p:spPr>
        <p:txBody>
          <a:bodyPr>
            <a:normAutofit fontScale="92500" lnSpcReduction="10000"/>
          </a:bodyPr>
          <a:lstStyle/>
          <a:p>
            <a:pPr>
              <a:spcBef>
                <a:spcPts val="0"/>
              </a:spcBef>
              <a:buFont typeface="+mj-lt"/>
              <a:buAutoNum type="arabicPeriod"/>
              <a:defRPr/>
            </a:pPr>
            <a:r>
              <a:rPr lang="en-US" sz="1800" b="1" dirty="0">
                <a:cs typeface="Calibri" panose="020F0502020204030204" pitchFamily="34" charset="0"/>
              </a:rPr>
              <a:t>Confirm diagnosis of invasive breast carcinoma</a:t>
            </a:r>
          </a:p>
          <a:p>
            <a:pPr>
              <a:spcBef>
                <a:spcPts val="0"/>
              </a:spcBef>
              <a:buFont typeface="+mj-lt"/>
              <a:buAutoNum type="arabicPeriod"/>
              <a:defRPr/>
            </a:pPr>
            <a:endParaRPr lang="en-US" sz="1800" dirty="0">
              <a:cs typeface="Calibri" panose="020F0502020204030204" pitchFamily="34" charset="0"/>
            </a:endParaRPr>
          </a:p>
          <a:p>
            <a:pPr>
              <a:spcBef>
                <a:spcPts val="0"/>
              </a:spcBef>
              <a:buFont typeface="+mj-lt"/>
              <a:buAutoNum type="arabicPeriod"/>
              <a:defRPr/>
            </a:pPr>
            <a:r>
              <a:rPr lang="en-US" sz="1800" b="1" dirty="0">
                <a:cs typeface="Calibri" panose="020F0502020204030204" pitchFamily="34" charset="0"/>
              </a:rPr>
              <a:t>A minimum of 200 viable invasive tumor cells must be present to be considered adequate for evaluation</a:t>
            </a:r>
          </a:p>
          <a:p>
            <a:pPr marL="800080" lvl="1" indent="-342891">
              <a:spcBef>
                <a:spcPts val="0"/>
              </a:spcBef>
              <a:buFont typeface="Arial" panose="020B0604020202020204" pitchFamily="34" charset="0"/>
              <a:buChar char="•"/>
              <a:defRPr/>
            </a:pPr>
            <a:r>
              <a:rPr lang="en-US" sz="1800" dirty="0">
                <a:cs typeface="Calibri" panose="020F0502020204030204" pitchFamily="34" charset="0"/>
              </a:rPr>
              <a:t>For specimens with less than 200 viable tumor cells, use sections from a deeper level or another block</a:t>
            </a:r>
          </a:p>
          <a:p>
            <a:pPr>
              <a:spcBef>
                <a:spcPts val="0"/>
              </a:spcBef>
              <a:buFont typeface="+mj-lt"/>
              <a:buAutoNum type="arabicPeriod"/>
              <a:defRPr/>
            </a:pPr>
            <a:endParaRPr lang="en-US" sz="1800" dirty="0">
              <a:cs typeface="Calibri" panose="020F0502020204030204" pitchFamily="34" charset="0"/>
            </a:endParaRPr>
          </a:p>
          <a:p>
            <a:pPr>
              <a:spcBef>
                <a:spcPts val="0"/>
              </a:spcBef>
              <a:buFont typeface="+mj-lt"/>
              <a:buAutoNum type="arabicPeriod"/>
              <a:defRPr/>
            </a:pPr>
            <a:r>
              <a:rPr lang="en-US" sz="1800" b="1" dirty="0">
                <a:cs typeface="Calibri" panose="020F0502020204030204" pitchFamily="34" charset="0"/>
              </a:rPr>
              <a:t>At lower magnification</a:t>
            </a:r>
            <a:endParaRPr lang="en-US" sz="1800" dirty="0">
              <a:cs typeface="Calibri" panose="020F0502020204030204" pitchFamily="34" charset="0"/>
            </a:endParaRPr>
          </a:p>
          <a:p>
            <a:pPr marL="800080" lvl="1" indent="-342891">
              <a:spcBef>
                <a:spcPts val="0"/>
              </a:spcBef>
              <a:buFont typeface="Arial" panose="020B0604020202020204" pitchFamily="34" charset="0"/>
              <a:buChar char="•"/>
              <a:defRPr/>
            </a:pPr>
            <a:r>
              <a:rPr lang="en-US" sz="1800" dirty="0">
                <a:cs typeface="Calibri" panose="020F0502020204030204" pitchFamily="34" charset="0"/>
              </a:rPr>
              <a:t>Examine all well-preserved tumor areas</a:t>
            </a:r>
          </a:p>
          <a:p>
            <a:pPr marL="800080" lvl="1" indent="-342891">
              <a:spcBef>
                <a:spcPts val="0"/>
              </a:spcBef>
              <a:buFont typeface="Arial" panose="020B0604020202020204" pitchFamily="34" charset="0"/>
              <a:buChar char="•"/>
              <a:defRPr/>
            </a:pPr>
            <a:r>
              <a:rPr lang="en-US" sz="1800" dirty="0">
                <a:cs typeface="Calibri" panose="020F0502020204030204" pitchFamily="34" charset="0"/>
              </a:rPr>
              <a:t>Evaluate overall areas of Ki-67 staining and non-staining tumor cells</a:t>
            </a:r>
          </a:p>
          <a:p>
            <a:pPr marL="800080" lvl="1" indent="-342891">
              <a:spcBef>
                <a:spcPts val="0"/>
              </a:spcBef>
              <a:buFont typeface="Arial" panose="020B0604020202020204" pitchFamily="34" charset="0"/>
              <a:buChar char="•"/>
              <a:defRPr/>
            </a:pPr>
            <a:r>
              <a:rPr lang="en-US" sz="1800" dirty="0">
                <a:cs typeface="Calibri" panose="020F0502020204030204" pitchFamily="34" charset="0"/>
              </a:rPr>
              <a:t>Keep in mind that 1+ nuclear staining may be difficult to see at low magnifications</a:t>
            </a:r>
          </a:p>
          <a:p>
            <a:pPr>
              <a:spcBef>
                <a:spcPts val="0"/>
              </a:spcBef>
              <a:buFont typeface="+mj-lt"/>
              <a:buAutoNum type="arabicPeriod"/>
              <a:defRPr/>
            </a:pPr>
            <a:endParaRPr lang="en-US" sz="1800" b="1" dirty="0">
              <a:cs typeface="Calibri" panose="020F0502020204030204" pitchFamily="34" charset="0"/>
            </a:endParaRPr>
          </a:p>
          <a:p>
            <a:pPr>
              <a:spcBef>
                <a:spcPts val="0"/>
              </a:spcBef>
              <a:buFont typeface="+mj-lt"/>
              <a:buAutoNum type="arabicPeriod"/>
              <a:defRPr/>
            </a:pPr>
            <a:r>
              <a:rPr lang="en-US" sz="1800" b="1" dirty="0">
                <a:cs typeface="Calibri" panose="020F0502020204030204" pitchFamily="34" charset="0"/>
              </a:rPr>
              <a:t>At higher magnification</a:t>
            </a:r>
            <a:endParaRPr lang="en-US" sz="1800" dirty="0">
              <a:cs typeface="Calibri" panose="020F0502020204030204" pitchFamily="34" charset="0"/>
            </a:endParaRPr>
          </a:p>
          <a:p>
            <a:pPr marL="628635" lvl="1" indent="-171446">
              <a:spcBef>
                <a:spcPts val="0"/>
              </a:spcBef>
              <a:buFont typeface="Arial" panose="020B0604020202020204" pitchFamily="34" charset="0"/>
              <a:buChar char="•"/>
              <a:defRPr/>
            </a:pPr>
            <a:r>
              <a:rPr lang="en-US" sz="1800" dirty="0">
                <a:cs typeface="Calibri" panose="020F0502020204030204" pitchFamily="34" charset="0"/>
              </a:rPr>
              <a:t>Estimate the total number of viable invasive tumor cells, both Ki-67 staining and non-staining (Ki-67 Score denominator)</a:t>
            </a:r>
          </a:p>
          <a:p>
            <a:pPr marL="628635" lvl="1" indent="-171446">
              <a:spcBef>
                <a:spcPts val="0"/>
              </a:spcBef>
              <a:buFont typeface="Arial" panose="020B0604020202020204" pitchFamily="34" charset="0"/>
              <a:buChar char="•"/>
              <a:defRPr/>
            </a:pPr>
            <a:r>
              <a:rPr lang="en-US" sz="1800" dirty="0">
                <a:cs typeface="Calibri" panose="020F0502020204030204" pitchFamily="34" charset="0"/>
              </a:rPr>
              <a:t>Estimate the number of Ki-67 staining viable invasive tumor cells (Ki-67 Score numerator)</a:t>
            </a:r>
          </a:p>
          <a:p>
            <a:pPr marL="628635" lvl="1" indent="-171446">
              <a:spcBef>
                <a:spcPts val="0"/>
              </a:spcBef>
              <a:buFont typeface="Arial" panose="020B0604020202020204" pitchFamily="34" charset="0"/>
              <a:buChar char="•"/>
              <a:defRPr/>
            </a:pPr>
            <a:r>
              <a:rPr lang="en-US" sz="1800" dirty="0">
                <a:cs typeface="Calibri" panose="020F0502020204030204" pitchFamily="34" charset="0"/>
              </a:rPr>
              <a:t>Determine Ki-67 Score </a:t>
            </a:r>
          </a:p>
          <a:p>
            <a:pPr marL="0" indent="0">
              <a:buNone/>
            </a:pPr>
            <a:endParaRPr lang="en-US" sz="2000" dirty="0">
              <a:cs typeface="Calibri" panose="020F0502020204030204" pitchFamily="34" charset="0"/>
            </a:endParaRPr>
          </a:p>
        </p:txBody>
      </p:sp>
      <p:sp>
        <p:nvSpPr>
          <p:cNvPr id="5" name="TextBox 4">
            <a:extLst>
              <a:ext uri="{FF2B5EF4-FFF2-40B4-BE49-F238E27FC236}">
                <a16:creationId xmlns:a16="http://schemas.microsoft.com/office/drawing/2014/main" id="{61DEAD93-D151-F047-9EB6-8A739CABAB31}"/>
              </a:ext>
            </a:extLst>
          </p:cNvPr>
          <p:cNvSpPr txBox="1"/>
          <p:nvPr/>
        </p:nvSpPr>
        <p:spPr>
          <a:xfrm>
            <a:off x="-13850" y="6433454"/>
            <a:ext cx="12191995" cy="338554"/>
          </a:xfrm>
          <a:prstGeom prst="rect">
            <a:avLst/>
          </a:prstGeom>
          <a:noFill/>
        </p:spPr>
        <p:txBody>
          <a:bodyPr wrap="square" rtlCol="0">
            <a:spAutoFit/>
          </a:bodyPr>
          <a:lstStyle/>
          <a:p>
            <a:pPr algn="ctr" defTabSz="1219170" fontAlgn="base">
              <a:spcBef>
                <a:spcPct val="0"/>
              </a:spcBef>
              <a:spcAft>
                <a:spcPct val="0"/>
              </a:spcAft>
              <a:defRPr/>
            </a:pPr>
            <a:r>
              <a:rPr lang="en-US" sz="1600" dirty="0">
                <a:solidFill>
                  <a:schemeClr val="bg1"/>
                </a:solidFill>
                <a:latin typeface="Arial" charset="0"/>
                <a:ea typeface="ＭＳ Ｐゴシック" charset="0"/>
              </a:rPr>
              <a:t>Ki-67 ICH MIB-1 </a:t>
            </a:r>
            <a:r>
              <a:rPr lang="en-US" sz="1600" dirty="0" err="1">
                <a:solidFill>
                  <a:schemeClr val="bg1"/>
                </a:solidFill>
                <a:latin typeface="Arial" charset="0"/>
                <a:ea typeface="ＭＳ Ｐゴシック" charset="0"/>
              </a:rPr>
              <a:t>pharmDX</a:t>
            </a:r>
            <a:r>
              <a:rPr lang="en-US" sz="1600" dirty="0">
                <a:solidFill>
                  <a:schemeClr val="bg1"/>
                </a:solidFill>
                <a:latin typeface="Arial" charset="0"/>
                <a:ea typeface="ＭＳ Ｐゴシック" charset="0"/>
              </a:rPr>
              <a:t> (</a:t>
            </a:r>
            <a:r>
              <a:rPr lang="en-US" sz="1600" dirty="0" err="1">
                <a:solidFill>
                  <a:schemeClr val="bg1"/>
                </a:solidFill>
                <a:latin typeface="Arial" charset="0"/>
                <a:ea typeface="ＭＳ Ｐゴシック" charset="0"/>
              </a:rPr>
              <a:t>Dako</a:t>
            </a:r>
            <a:r>
              <a:rPr lang="en-US" sz="1600" dirty="0">
                <a:solidFill>
                  <a:schemeClr val="bg1"/>
                </a:solidFill>
                <a:latin typeface="Arial" charset="0"/>
                <a:ea typeface="ＭＳ Ｐゴシック" charset="0"/>
              </a:rPr>
              <a:t> Omnis) Instructions for Use</a:t>
            </a:r>
          </a:p>
        </p:txBody>
      </p:sp>
    </p:spTree>
    <p:custDataLst>
      <p:tags r:id="rId1"/>
    </p:custDataLst>
    <p:extLst>
      <p:ext uri="{BB962C8B-B14F-4D97-AF65-F5344CB8AC3E}">
        <p14:creationId xmlns:p14="http://schemas.microsoft.com/office/powerpoint/2010/main" val="20823234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IKWG versus </a:t>
            </a:r>
            <a:r>
              <a:rPr lang="en-US" dirty="0" err="1"/>
              <a:t>PharmDx</a:t>
            </a:r>
            <a:r>
              <a:rPr lang="en-US" dirty="0"/>
              <a:t> Scoring</a:t>
            </a:r>
          </a:p>
        </p:txBody>
      </p:sp>
      <p:sp>
        <p:nvSpPr>
          <p:cNvPr id="6" name="Rectangle 5">
            <a:extLst>
              <a:ext uri="{FF2B5EF4-FFF2-40B4-BE49-F238E27FC236}">
                <a16:creationId xmlns:a16="http://schemas.microsoft.com/office/drawing/2014/main" id="{B8FAC458-09FF-4A8E-B49D-B8DFF7702DC4}"/>
              </a:ext>
            </a:extLst>
          </p:cNvPr>
          <p:cNvSpPr/>
          <p:nvPr/>
        </p:nvSpPr>
        <p:spPr>
          <a:xfrm>
            <a:off x="1885822" y="5461001"/>
            <a:ext cx="8420359" cy="584775"/>
          </a:xfrm>
          <a:prstGeom prst="rect">
            <a:avLst/>
          </a:prstGeom>
        </p:spPr>
        <p:txBody>
          <a:bodyPr wrap="square">
            <a:spAutoFit/>
          </a:bodyPr>
          <a:lstStyle/>
          <a:p>
            <a:pPr algn="ctr" defTabSz="1219170" fontAlgn="base">
              <a:spcBef>
                <a:spcPct val="0"/>
              </a:spcBef>
              <a:spcAft>
                <a:spcPct val="0"/>
              </a:spcAft>
              <a:defRPr/>
            </a:pPr>
            <a:r>
              <a:rPr lang="en-US" sz="1600" dirty="0">
                <a:solidFill>
                  <a:schemeClr val="bg1"/>
                </a:solidFill>
                <a:latin typeface="Arial" panose="020B0604020202020204" pitchFamily="34" charset="0"/>
                <a:ea typeface="ＭＳ Ｐゴシック" charset="0"/>
                <a:cs typeface="Arial" panose="020B0604020202020204" pitchFamily="34" charset="0"/>
              </a:rPr>
              <a:t>Negative cells show grey hematoxylin counterstaining and are indicated with yellow arrows, and weak 1+ staining indicated with red arrows (arrows) (20× magnification) </a:t>
            </a:r>
          </a:p>
        </p:txBody>
      </p:sp>
      <p:pic>
        <p:nvPicPr>
          <p:cNvPr id="7" name="Picture 6">
            <a:extLst>
              <a:ext uri="{FF2B5EF4-FFF2-40B4-BE49-F238E27FC236}">
                <a16:creationId xmlns:a16="http://schemas.microsoft.com/office/drawing/2014/main" id="{D21B0934-BDD7-4B30-AFD9-3F5AF94DC5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91338" y="2167448"/>
            <a:ext cx="5809327" cy="3293553"/>
          </a:xfrm>
          <a:prstGeom prst="rect">
            <a:avLst/>
          </a:prstGeom>
        </p:spPr>
      </p:pic>
      <p:sp>
        <p:nvSpPr>
          <p:cNvPr id="8" name="TextBox 7">
            <a:extLst>
              <a:ext uri="{FF2B5EF4-FFF2-40B4-BE49-F238E27FC236}">
                <a16:creationId xmlns:a16="http://schemas.microsoft.com/office/drawing/2014/main" id="{4494EE93-E3D5-784E-A835-9310C160B065}"/>
              </a:ext>
            </a:extLst>
          </p:cNvPr>
          <p:cNvSpPr txBox="1"/>
          <p:nvPr/>
        </p:nvSpPr>
        <p:spPr>
          <a:xfrm>
            <a:off x="-6158" y="6488668"/>
            <a:ext cx="12191995" cy="338554"/>
          </a:xfrm>
          <a:prstGeom prst="rect">
            <a:avLst/>
          </a:prstGeom>
          <a:noFill/>
        </p:spPr>
        <p:txBody>
          <a:bodyPr wrap="square" rtlCol="0">
            <a:spAutoFit/>
          </a:bodyPr>
          <a:lstStyle/>
          <a:p>
            <a:pPr algn="ctr" defTabSz="1219170" fontAlgn="base">
              <a:spcBef>
                <a:spcPct val="0"/>
              </a:spcBef>
              <a:spcAft>
                <a:spcPct val="0"/>
              </a:spcAft>
              <a:defRPr/>
            </a:pPr>
            <a:r>
              <a:rPr lang="en-US" sz="1600" dirty="0">
                <a:solidFill>
                  <a:schemeClr val="bg1"/>
                </a:solidFill>
                <a:latin typeface="Arial" charset="0"/>
                <a:ea typeface="ＭＳ Ｐゴシック" charset="0"/>
              </a:rPr>
              <a:t>Ki-67 ICH MIB-1 </a:t>
            </a:r>
            <a:r>
              <a:rPr lang="en-US" sz="1600" dirty="0" err="1">
                <a:solidFill>
                  <a:schemeClr val="bg1"/>
                </a:solidFill>
                <a:latin typeface="Arial" charset="0"/>
                <a:ea typeface="ＭＳ Ｐゴシック" charset="0"/>
              </a:rPr>
              <a:t>pharmDX</a:t>
            </a:r>
            <a:r>
              <a:rPr lang="en-US" sz="1600" dirty="0">
                <a:solidFill>
                  <a:schemeClr val="bg1"/>
                </a:solidFill>
                <a:latin typeface="Arial" charset="0"/>
                <a:ea typeface="ＭＳ Ｐゴシック" charset="0"/>
              </a:rPr>
              <a:t> (</a:t>
            </a:r>
            <a:r>
              <a:rPr lang="en-US" sz="1600" dirty="0" err="1">
                <a:solidFill>
                  <a:schemeClr val="bg1"/>
                </a:solidFill>
                <a:latin typeface="Arial" charset="0"/>
                <a:ea typeface="ＭＳ Ｐゴシック" charset="0"/>
              </a:rPr>
              <a:t>Dako</a:t>
            </a:r>
            <a:r>
              <a:rPr lang="en-US" sz="1600" dirty="0">
                <a:solidFill>
                  <a:schemeClr val="bg1"/>
                </a:solidFill>
                <a:latin typeface="Arial" charset="0"/>
                <a:ea typeface="ＭＳ Ｐゴシック" charset="0"/>
              </a:rPr>
              <a:t> Omnis) Instructions for Use</a:t>
            </a:r>
          </a:p>
        </p:txBody>
      </p:sp>
      <p:sp>
        <p:nvSpPr>
          <p:cNvPr id="10" name="TextBox 9">
            <a:extLst>
              <a:ext uri="{FF2B5EF4-FFF2-40B4-BE49-F238E27FC236}">
                <a16:creationId xmlns:a16="http://schemas.microsoft.com/office/drawing/2014/main" id="{D0BDF1C3-32AF-054C-98D2-5F3D28816A11}"/>
              </a:ext>
            </a:extLst>
          </p:cNvPr>
          <p:cNvSpPr txBox="1"/>
          <p:nvPr/>
        </p:nvSpPr>
        <p:spPr>
          <a:xfrm>
            <a:off x="914400" y="1328500"/>
            <a:ext cx="10363200" cy="748795"/>
          </a:xfrm>
          <a:prstGeom prst="rect">
            <a:avLst/>
          </a:prstGeom>
          <a:noFill/>
        </p:spPr>
        <p:txBody>
          <a:bodyPr wrap="square">
            <a:spAutoFit/>
          </a:bodyPr>
          <a:lstStyle/>
          <a:p>
            <a:pPr algn="ctr" defTabSz="1219170" fontAlgn="base">
              <a:spcBef>
                <a:spcPct val="0"/>
              </a:spcBef>
              <a:spcAft>
                <a:spcPct val="0"/>
              </a:spcAft>
              <a:defRPr/>
            </a:pPr>
            <a:r>
              <a:rPr lang="en-US" sz="2133" dirty="0">
                <a:solidFill>
                  <a:schemeClr val="bg1"/>
                </a:solidFill>
                <a:latin typeface="Arial" charset="0"/>
                <a:ea typeface="ＭＳ Ｐゴシック" charset="0"/>
              </a:rPr>
              <a:t>Cells that exhibit a “grey” color in the nucleus are excluded.  </a:t>
            </a:r>
          </a:p>
          <a:p>
            <a:pPr algn="ctr" defTabSz="1219170" fontAlgn="base">
              <a:spcBef>
                <a:spcPct val="0"/>
              </a:spcBef>
              <a:spcAft>
                <a:spcPct val="0"/>
              </a:spcAft>
              <a:defRPr/>
            </a:pPr>
            <a:r>
              <a:rPr lang="en-US" sz="2133" dirty="0">
                <a:solidFill>
                  <a:schemeClr val="bg1"/>
                </a:solidFill>
                <a:latin typeface="Arial" charset="0"/>
                <a:ea typeface="ＭＳ Ｐゴシック" charset="0"/>
              </a:rPr>
              <a:t>If the nucleus is not unequivocally brown, then the cell is considered to negative</a:t>
            </a:r>
          </a:p>
        </p:txBody>
      </p:sp>
    </p:spTree>
    <p:custDataLst>
      <p:tags r:id="rId1"/>
    </p:custDataLst>
    <p:extLst>
      <p:ext uri="{BB962C8B-B14F-4D97-AF65-F5344CB8AC3E}">
        <p14:creationId xmlns:p14="http://schemas.microsoft.com/office/powerpoint/2010/main" val="1242890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ADC73-7C60-4969-BE72-FAB8585E67C1}"/>
              </a:ext>
            </a:extLst>
          </p:cNvPr>
          <p:cNvSpPr>
            <a:spLocks noGrp="1"/>
          </p:cNvSpPr>
          <p:nvPr>
            <p:ph type="title"/>
          </p:nvPr>
        </p:nvSpPr>
        <p:spPr/>
        <p:txBody>
          <a:bodyPr/>
          <a:lstStyle/>
          <a:p>
            <a:r>
              <a:rPr lang="en-US" dirty="0"/>
              <a:t>Agenda - topics to be discussed	</a:t>
            </a:r>
          </a:p>
        </p:txBody>
      </p:sp>
      <p:sp>
        <p:nvSpPr>
          <p:cNvPr id="3" name="Content Placeholder 2">
            <a:extLst>
              <a:ext uri="{FF2B5EF4-FFF2-40B4-BE49-F238E27FC236}">
                <a16:creationId xmlns:a16="http://schemas.microsoft.com/office/drawing/2014/main" id="{A251FB48-E2FF-450C-944B-61B4DCB1CC2F}"/>
              </a:ext>
            </a:extLst>
          </p:cNvPr>
          <p:cNvSpPr>
            <a:spLocks noGrp="1"/>
          </p:cNvSpPr>
          <p:nvPr>
            <p:ph idx="1"/>
          </p:nvPr>
        </p:nvSpPr>
        <p:spPr/>
        <p:txBody>
          <a:bodyPr>
            <a:normAutofit lnSpcReduction="10000"/>
          </a:bodyPr>
          <a:lstStyle/>
          <a:p>
            <a:r>
              <a:rPr lang="en-US" dirty="0"/>
              <a:t>Tumor issues</a:t>
            </a:r>
          </a:p>
          <a:p>
            <a:pPr lvl="1"/>
            <a:r>
              <a:rPr lang="en-US" dirty="0"/>
              <a:t>Tumor classification</a:t>
            </a:r>
          </a:p>
          <a:p>
            <a:pPr lvl="1"/>
            <a:r>
              <a:rPr lang="en-US" dirty="0"/>
              <a:t>Margins</a:t>
            </a:r>
          </a:p>
          <a:p>
            <a:pPr lvl="1"/>
            <a:r>
              <a:rPr lang="en-US" dirty="0"/>
              <a:t>Biomarkers</a:t>
            </a:r>
          </a:p>
          <a:p>
            <a:pPr lvl="2"/>
            <a:r>
              <a:rPr lang="en-US" dirty="0"/>
              <a:t>ER/PR</a:t>
            </a:r>
          </a:p>
          <a:p>
            <a:pPr lvl="2"/>
            <a:r>
              <a:rPr lang="en-US" dirty="0"/>
              <a:t>HER2 </a:t>
            </a:r>
          </a:p>
          <a:p>
            <a:pPr lvl="2"/>
            <a:r>
              <a:rPr lang="en-US" dirty="0"/>
              <a:t>Ki67</a:t>
            </a:r>
          </a:p>
          <a:p>
            <a:endParaRPr lang="en-US" dirty="0"/>
          </a:p>
          <a:p>
            <a:r>
              <a:rPr lang="en-US" dirty="0"/>
              <a:t>Role of AI</a:t>
            </a:r>
          </a:p>
          <a:p>
            <a:endParaRPr lang="en-US" dirty="0"/>
          </a:p>
        </p:txBody>
      </p:sp>
    </p:spTree>
    <p:extLst>
      <p:ext uri="{BB962C8B-B14F-4D97-AF65-F5344CB8AC3E}">
        <p14:creationId xmlns:p14="http://schemas.microsoft.com/office/powerpoint/2010/main" val="3545623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04FDF6-8F44-49E0-B841-DA1E1DC0C337}"/>
              </a:ext>
            </a:extLst>
          </p:cNvPr>
          <p:cNvSpPr>
            <a:spLocks noGrp="1"/>
          </p:cNvSpPr>
          <p:nvPr>
            <p:ph type="title"/>
          </p:nvPr>
        </p:nvSpPr>
        <p:spPr/>
        <p:txBody>
          <a:bodyPr/>
          <a:lstStyle/>
          <a:p>
            <a:r>
              <a:rPr lang="en-US" dirty="0"/>
              <a:t>AI</a:t>
            </a:r>
          </a:p>
        </p:txBody>
      </p:sp>
    </p:spTree>
    <p:extLst>
      <p:ext uri="{BB962C8B-B14F-4D97-AF65-F5344CB8AC3E}">
        <p14:creationId xmlns:p14="http://schemas.microsoft.com/office/powerpoint/2010/main" val="3113763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Changing times - </a:t>
            </a:r>
            <a:r>
              <a:rPr lang="en-US" dirty="0" err="1"/>
              <a:t>Pathomics</a:t>
            </a:r>
            <a:endParaRPr lang="en-US" dirty="0"/>
          </a:p>
        </p:txBody>
      </p:sp>
      <p:pic>
        <p:nvPicPr>
          <p:cNvPr id="4" name="Content Placeholder 3"/>
          <p:cNvPicPr preferRelativeResize="0">
            <a:picLocks noGrp="1"/>
          </p:cNvPicPr>
          <p:nvPr>
            <p:ph idx="1"/>
          </p:nvPr>
        </p:nvPicPr>
        <p:blipFill rotWithShape="1">
          <a:blip r:embed="rId2" cstate="print">
            <a:extLst>
              <a:ext uri="{28A0092B-C50C-407E-A947-70E740481C1C}">
                <a14:useLocalDpi xmlns:a14="http://schemas.microsoft.com/office/drawing/2010/main" val="0"/>
              </a:ext>
            </a:extLst>
          </a:blip>
          <a:srcRect l="9290" t="53639" r="9582" b="7290"/>
          <a:stretch/>
        </p:blipFill>
        <p:spPr>
          <a:xfrm>
            <a:off x="4475049" y="2121929"/>
            <a:ext cx="3438578" cy="2828400"/>
          </a:xfrm>
        </p:spPr>
      </p:pic>
      <p:sp>
        <p:nvSpPr>
          <p:cNvPr id="6" name="TextBox 5"/>
          <p:cNvSpPr txBox="1"/>
          <p:nvPr/>
        </p:nvSpPr>
        <p:spPr>
          <a:xfrm>
            <a:off x="-560155" y="4950329"/>
            <a:ext cx="4887877" cy="646331"/>
          </a:xfrm>
          <a:prstGeom prst="rect">
            <a:avLst/>
          </a:prstGeom>
          <a:noFill/>
        </p:spPr>
        <p:txBody>
          <a:bodyPr wrap="none" rtlCol="0">
            <a:spAutoFit/>
          </a:bodyPr>
          <a:lstStyle/>
          <a:p>
            <a:r>
              <a:rPr lang="en-US" dirty="0">
                <a:solidFill>
                  <a:schemeClr val="bg1">
                    <a:lumMod val="95000"/>
                  </a:schemeClr>
                </a:solidFill>
              </a:rPr>
              <a:t>	The Anatomy Lesson of Dr. </a:t>
            </a:r>
            <a:r>
              <a:rPr lang="en-US" dirty="0" err="1">
                <a:solidFill>
                  <a:schemeClr val="bg1">
                    <a:lumMod val="95000"/>
                  </a:schemeClr>
                </a:solidFill>
              </a:rPr>
              <a:t>Nicolaes</a:t>
            </a:r>
            <a:r>
              <a:rPr lang="en-US" dirty="0">
                <a:solidFill>
                  <a:schemeClr val="bg1">
                    <a:lumMod val="95000"/>
                  </a:schemeClr>
                </a:solidFill>
              </a:rPr>
              <a:t> </a:t>
            </a:r>
            <a:r>
              <a:rPr lang="en-US" dirty="0" err="1">
                <a:solidFill>
                  <a:schemeClr val="bg1">
                    <a:lumMod val="95000"/>
                  </a:schemeClr>
                </a:solidFill>
              </a:rPr>
              <a:t>Tulp</a:t>
            </a:r>
            <a:endParaRPr lang="en-US" dirty="0">
              <a:solidFill>
                <a:schemeClr val="bg1">
                  <a:lumMod val="95000"/>
                </a:schemeClr>
              </a:solidFill>
            </a:endParaRPr>
          </a:p>
          <a:p>
            <a:r>
              <a:rPr lang="en-US" dirty="0">
                <a:solidFill>
                  <a:schemeClr val="bg1">
                    <a:lumMod val="95000"/>
                  </a:schemeClr>
                </a:solidFill>
              </a:rPr>
              <a:t>	- Rembrandt (1632)</a:t>
            </a:r>
          </a:p>
        </p:txBody>
      </p:sp>
      <p:sp>
        <p:nvSpPr>
          <p:cNvPr id="7" name="TextBox 6"/>
          <p:cNvSpPr txBox="1"/>
          <p:nvPr/>
        </p:nvSpPr>
        <p:spPr>
          <a:xfrm>
            <a:off x="5454488" y="1553229"/>
            <a:ext cx="1479700" cy="369332"/>
          </a:xfrm>
          <a:prstGeom prst="rect">
            <a:avLst/>
          </a:prstGeom>
          <a:noFill/>
        </p:spPr>
        <p:txBody>
          <a:bodyPr wrap="none" rtlCol="0">
            <a:spAutoFit/>
          </a:bodyPr>
          <a:lstStyle/>
          <a:p>
            <a:r>
              <a:rPr lang="en-US" b="1" dirty="0">
                <a:solidFill>
                  <a:schemeClr val="bg1">
                    <a:lumMod val="95000"/>
                  </a:schemeClr>
                </a:solidFill>
              </a:rPr>
              <a:t>NEW Masters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197" y="2114027"/>
            <a:ext cx="3771199" cy="2828399"/>
          </a:xfrm>
          <a:prstGeom prst="rect">
            <a:avLst/>
          </a:prstGeom>
        </p:spPr>
      </p:pic>
      <p:sp>
        <p:nvSpPr>
          <p:cNvPr id="5" name="Rectangle 4">
            <a:extLst>
              <a:ext uri="{FF2B5EF4-FFF2-40B4-BE49-F238E27FC236}">
                <a16:creationId xmlns:a16="http://schemas.microsoft.com/office/drawing/2014/main" id="{692503AF-2644-41B9-8FC7-A92937EEFEEE}"/>
              </a:ext>
            </a:extLst>
          </p:cNvPr>
          <p:cNvSpPr/>
          <p:nvPr/>
        </p:nvSpPr>
        <p:spPr>
          <a:xfrm>
            <a:off x="1192996" y="1548728"/>
            <a:ext cx="1393138" cy="369332"/>
          </a:xfrm>
          <a:prstGeom prst="rect">
            <a:avLst/>
          </a:prstGeom>
        </p:spPr>
        <p:txBody>
          <a:bodyPr wrap="none">
            <a:spAutoFit/>
          </a:bodyPr>
          <a:lstStyle/>
          <a:p>
            <a:r>
              <a:rPr lang="en-US" dirty="0">
                <a:solidFill>
                  <a:schemeClr val="bg1">
                    <a:lumMod val="95000"/>
                  </a:schemeClr>
                </a:solidFill>
              </a:rPr>
              <a:t> </a:t>
            </a:r>
            <a:r>
              <a:rPr lang="en-US" b="1" dirty="0">
                <a:solidFill>
                  <a:schemeClr val="bg1">
                    <a:lumMod val="95000"/>
                  </a:schemeClr>
                </a:solidFill>
              </a:rPr>
              <a:t>Old Masters</a:t>
            </a:r>
          </a:p>
        </p:txBody>
      </p:sp>
      <p:grpSp>
        <p:nvGrpSpPr>
          <p:cNvPr id="11" name="Group 10">
            <a:extLst>
              <a:ext uri="{FF2B5EF4-FFF2-40B4-BE49-F238E27FC236}">
                <a16:creationId xmlns:a16="http://schemas.microsoft.com/office/drawing/2014/main" id="{6E241EE9-0FF2-4CC1-858D-87BCFA90CA10}"/>
              </a:ext>
            </a:extLst>
          </p:cNvPr>
          <p:cNvGrpSpPr/>
          <p:nvPr/>
        </p:nvGrpSpPr>
        <p:grpSpPr>
          <a:xfrm>
            <a:off x="8127867" y="2114025"/>
            <a:ext cx="3438578" cy="2828400"/>
            <a:chOff x="8127867" y="2114025"/>
            <a:chExt cx="3438578" cy="2828400"/>
          </a:xfrm>
        </p:grpSpPr>
        <p:pic>
          <p:nvPicPr>
            <p:cNvPr id="13" name="Content Placeholder 3">
              <a:extLst>
                <a:ext uri="{FF2B5EF4-FFF2-40B4-BE49-F238E27FC236}">
                  <a16:creationId xmlns:a16="http://schemas.microsoft.com/office/drawing/2014/main" id="{DCD2D84E-0FA3-438C-89F0-3B82DDAC02FA}"/>
                </a:ext>
              </a:extLst>
            </p:cNvPr>
            <p:cNvPicPr preferRelativeResize="0">
              <a:picLocks/>
            </p:cNvPicPr>
            <p:nvPr/>
          </p:nvPicPr>
          <p:blipFill rotWithShape="1">
            <a:blip r:embed="rId2" cstate="print">
              <a:extLst>
                <a:ext uri="{28A0092B-C50C-407E-A947-70E740481C1C}">
                  <a14:useLocalDpi xmlns:a14="http://schemas.microsoft.com/office/drawing/2010/main" val="0"/>
                </a:ext>
              </a:extLst>
            </a:blip>
            <a:srcRect l="9290" t="53639" r="9582" b="7290"/>
            <a:stretch/>
          </p:blipFill>
          <p:spPr>
            <a:xfrm>
              <a:off x="8127867" y="2114025"/>
              <a:ext cx="3438578" cy="2828400"/>
            </a:xfrm>
            <a:prstGeom prst="rect">
              <a:avLst/>
            </a:prstGeom>
          </p:spPr>
        </p:pic>
        <p:pic>
          <p:nvPicPr>
            <p:cNvPr id="10" name="Picture 9">
              <a:extLst>
                <a:ext uri="{FF2B5EF4-FFF2-40B4-BE49-F238E27FC236}">
                  <a16:creationId xmlns:a16="http://schemas.microsoft.com/office/drawing/2014/main" id="{B457BD97-9BB6-4C28-BB9A-B32C24815981}"/>
                </a:ext>
              </a:extLst>
            </p:cNvPr>
            <p:cNvPicPr>
              <a:picLocks noChangeAspect="1"/>
            </p:cNvPicPr>
            <p:nvPr/>
          </p:nvPicPr>
          <p:blipFill>
            <a:blip r:embed="rId4"/>
            <a:stretch>
              <a:fillRect/>
            </a:stretch>
          </p:blipFill>
          <p:spPr>
            <a:xfrm rot="789208">
              <a:off x="8807823" y="4014407"/>
              <a:ext cx="2734136" cy="619824"/>
            </a:xfrm>
            <a:prstGeom prst="rect">
              <a:avLst/>
            </a:prstGeom>
          </p:spPr>
        </p:pic>
      </p:grpSp>
      <p:sp>
        <p:nvSpPr>
          <p:cNvPr id="14" name="TextBox 13">
            <a:extLst>
              <a:ext uri="{FF2B5EF4-FFF2-40B4-BE49-F238E27FC236}">
                <a16:creationId xmlns:a16="http://schemas.microsoft.com/office/drawing/2014/main" id="{505507E9-4684-4FDE-8F88-B90F07C1C3FF}"/>
              </a:ext>
            </a:extLst>
          </p:cNvPr>
          <p:cNvSpPr txBox="1"/>
          <p:nvPr/>
        </p:nvSpPr>
        <p:spPr>
          <a:xfrm>
            <a:off x="8568202" y="1548728"/>
            <a:ext cx="1841594" cy="369332"/>
          </a:xfrm>
          <a:prstGeom prst="rect">
            <a:avLst/>
          </a:prstGeom>
          <a:noFill/>
        </p:spPr>
        <p:txBody>
          <a:bodyPr wrap="none" rtlCol="0">
            <a:spAutoFit/>
          </a:bodyPr>
          <a:lstStyle/>
          <a:p>
            <a:r>
              <a:rPr lang="en-US" b="1" dirty="0">
                <a:solidFill>
                  <a:schemeClr val="bg1">
                    <a:lumMod val="95000"/>
                  </a:schemeClr>
                </a:solidFill>
              </a:rPr>
              <a:t>NextGen Masters</a:t>
            </a:r>
          </a:p>
        </p:txBody>
      </p:sp>
    </p:spTree>
    <p:extLst>
      <p:ext uri="{BB962C8B-B14F-4D97-AF65-F5344CB8AC3E}">
        <p14:creationId xmlns:p14="http://schemas.microsoft.com/office/powerpoint/2010/main" val="86656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9BCF9-7247-45A2-A906-BC478804428A}"/>
              </a:ext>
            </a:extLst>
          </p:cNvPr>
          <p:cNvSpPr>
            <a:spLocks noGrp="1"/>
          </p:cNvSpPr>
          <p:nvPr>
            <p:ph type="title"/>
          </p:nvPr>
        </p:nvSpPr>
        <p:spPr/>
        <p:txBody>
          <a:bodyPr>
            <a:normAutofit fontScale="90000"/>
          </a:bodyPr>
          <a:lstStyle/>
          <a:p>
            <a:r>
              <a:rPr lang="en-US" dirty="0"/>
              <a:t>Basic concepts </a:t>
            </a:r>
            <a:br>
              <a:rPr lang="en-US" dirty="0"/>
            </a:br>
            <a:r>
              <a:rPr lang="en-US" dirty="0"/>
              <a:t>- </a:t>
            </a:r>
            <a:r>
              <a:rPr lang="en-US" sz="3600" dirty="0"/>
              <a:t>AI, Machine learning vs Deep learning </a:t>
            </a:r>
            <a:endParaRPr lang="en-US" dirty="0"/>
          </a:p>
        </p:txBody>
      </p:sp>
      <p:pic>
        <p:nvPicPr>
          <p:cNvPr id="4" name="Picture 3">
            <a:extLst>
              <a:ext uri="{FF2B5EF4-FFF2-40B4-BE49-F238E27FC236}">
                <a16:creationId xmlns:a16="http://schemas.microsoft.com/office/drawing/2014/main" id="{411DC934-C35D-4EF6-A3EA-597E711810B1}"/>
              </a:ext>
            </a:extLst>
          </p:cNvPr>
          <p:cNvPicPr>
            <a:picLocks noChangeAspect="1"/>
          </p:cNvPicPr>
          <p:nvPr/>
        </p:nvPicPr>
        <p:blipFill rotWithShape="1">
          <a:blip r:embed="rId2"/>
          <a:srcRect l="6780" t="10201" r="5380" b="10458"/>
          <a:stretch/>
        </p:blipFill>
        <p:spPr>
          <a:xfrm>
            <a:off x="419450" y="1690688"/>
            <a:ext cx="6660859" cy="3892492"/>
          </a:xfrm>
          <a:prstGeom prst="rect">
            <a:avLst/>
          </a:prstGeom>
        </p:spPr>
      </p:pic>
      <p:pic>
        <p:nvPicPr>
          <p:cNvPr id="5" name="Picture 4">
            <a:extLst>
              <a:ext uri="{FF2B5EF4-FFF2-40B4-BE49-F238E27FC236}">
                <a16:creationId xmlns:a16="http://schemas.microsoft.com/office/drawing/2014/main" id="{628D0622-E508-445E-BDF8-BD4E45EE3EF6}"/>
              </a:ext>
            </a:extLst>
          </p:cNvPr>
          <p:cNvPicPr>
            <a:picLocks noChangeAspect="1"/>
          </p:cNvPicPr>
          <p:nvPr/>
        </p:nvPicPr>
        <p:blipFill>
          <a:blip r:embed="rId3"/>
          <a:stretch>
            <a:fillRect/>
          </a:stretch>
        </p:blipFill>
        <p:spPr>
          <a:xfrm>
            <a:off x="7382425" y="1591479"/>
            <a:ext cx="4390125" cy="1705395"/>
          </a:xfrm>
          <a:prstGeom prst="rect">
            <a:avLst/>
          </a:prstGeom>
          <a:ln w="28575">
            <a:solidFill>
              <a:schemeClr val="tx1"/>
            </a:solidFill>
          </a:ln>
        </p:spPr>
      </p:pic>
      <p:pic>
        <p:nvPicPr>
          <p:cNvPr id="6" name="Picture 5">
            <a:extLst>
              <a:ext uri="{FF2B5EF4-FFF2-40B4-BE49-F238E27FC236}">
                <a16:creationId xmlns:a16="http://schemas.microsoft.com/office/drawing/2014/main" id="{2FF0002A-2F50-4ED8-BDB9-D49AE2142CB6}"/>
              </a:ext>
            </a:extLst>
          </p:cNvPr>
          <p:cNvPicPr>
            <a:picLocks noChangeAspect="1"/>
          </p:cNvPicPr>
          <p:nvPr/>
        </p:nvPicPr>
        <p:blipFill>
          <a:blip r:embed="rId4"/>
          <a:stretch>
            <a:fillRect/>
          </a:stretch>
        </p:blipFill>
        <p:spPr>
          <a:xfrm>
            <a:off x="7382425" y="3411806"/>
            <a:ext cx="4390125" cy="3361281"/>
          </a:xfrm>
          <a:prstGeom prst="rect">
            <a:avLst/>
          </a:prstGeom>
          <a:ln w="28575">
            <a:solidFill>
              <a:schemeClr val="tx1"/>
            </a:solidFill>
          </a:ln>
        </p:spPr>
      </p:pic>
      <p:sp>
        <p:nvSpPr>
          <p:cNvPr id="7" name="Rectangle 6">
            <a:extLst>
              <a:ext uri="{FF2B5EF4-FFF2-40B4-BE49-F238E27FC236}">
                <a16:creationId xmlns:a16="http://schemas.microsoft.com/office/drawing/2014/main" id="{370B266A-6D12-450B-AB46-00935FD402E5}"/>
              </a:ext>
            </a:extLst>
          </p:cNvPr>
          <p:cNvSpPr/>
          <p:nvPr/>
        </p:nvSpPr>
        <p:spPr>
          <a:xfrm>
            <a:off x="316754" y="6308209"/>
            <a:ext cx="6860028" cy="369332"/>
          </a:xfrm>
          <a:prstGeom prst="rect">
            <a:avLst/>
          </a:prstGeom>
        </p:spPr>
        <p:txBody>
          <a:bodyPr wrap="square">
            <a:spAutoFit/>
          </a:bodyPr>
          <a:lstStyle/>
          <a:p>
            <a:r>
              <a:rPr lang="en-US" dirty="0">
                <a:solidFill>
                  <a:schemeClr val="bg1">
                    <a:lumMod val="95000"/>
                  </a:schemeClr>
                </a:solidFill>
              </a:rPr>
              <a:t>https://www.zendesk.com/blog/machine-learning-and-deep-learning/#</a:t>
            </a:r>
          </a:p>
        </p:txBody>
      </p:sp>
    </p:spTree>
    <p:extLst>
      <p:ext uri="{BB962C8B-B14F-4D97-AF65-F5344CB8AC3E}">
        <p14:creationId xmlns:p14="http://schemas.microsoft.com/office/powerpoint/2010/main" val="691420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3296D-E554-4325-8654-562CF3592287}"/>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Pathologists uses H&amp;E for</a:t>
            </a:r>
          </a:p>
        </p:txBody>
      </p:sp>
      <p:graphicFrame>
        <p:nvGraphicFramePr>
          <p:cNvPr id="5" name="Content Placeholder 2">
            <a:extLst>
              <a:ext uri="{FF2B5EF4-FFF2-40B4-BE49-F238E27FC236}">
                <a16:creationId xmlns:a16="http://schemas.microsoft.com/office/drawing/2014/main" id="{3CC6A202-211A-831D-AE33-97F3E8089A04}"/>
              </a:ext>
            </a:extLst>
          </p:cNvPr>
          <p:cNvGraphicFramePr>
            <a:graphicFrameLocks noGrp="1"/>
          </p:cNvGraphicFramePr>
          <p:nvPr>
            <p:ph idx="1"/>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1816162"/>
      </p:ext>
    </p:extLst>
  </p:cSld>
  <p:clrMapOvr>
    <a:masterClrMapping/>
  </p:clrMapOvr>
  <mc:AlternateContent xmlns:mc="http://schemas.openxmlformats.org/markup-compatibility/2006" xmlns:p14="http://schemas.microsoft.com/office/powerpoint/2010/main">
    <mc:Choice Requires="p14">
      <p:transition spd="slow" p14:dur="2000" advTm="73184"/>
    </mc:Choice>
    <mc:Fallback xmlns="">
      <p:transition spd="slow" advTm="73184"/>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C9A13-DC34-4F53-95F0-AEDB6A9A94A9}"/>
              </a:ext>
            </a:extLst>
          </p:cNvPr>
          <p:cNvSpPr>
            <a:spLocks noGrp="1"/>
          </p:cNvSpPr>
          <p:nvPr>
            <p:ph type="title"/>
          </p:nvPr>
        </p:nvSpPr>
        <p:spPr/>
        <p:txBody>
          <a:bodyPr/>
          <a:lstStyle/>
          <a:p>
            <a:r>
              <a:rPr lang="en-US" dirty="0"/>
              <a:t>AI for ILC</a:t>
            </a:r>
          </a:p>
        </p:txBody>
      </p:sp>
      <p:pic>
        <p:nvPicPr>
          <p:cNvPr id="5" name="Picture 4">
            <a:extLst>
              <a:ext uri="{FF2B5EF4-FFF2-40B4-BE49-F238E27FC236}">
                <a16:creationId xmlns:a16="http://schemas.microsoft.com/office/drawing/2014/main" id="{634D9C11-8693-452E-9464-14DD47118187}"/>
              </a:ext>
            </a:extLst>
          </p:cNvPr>
          <p:cNvPicPr>
            <a:picLocks noChangeAspect="1"/>
          </p:cNvPicPr>
          <p:nvPr/>
        </p:nvPicPr>
        <p:blipFill rotWithShape="1">
          <a:blip r:embed="rId2"/>
          <a:srcRect t="20068"/>
          <a:stretch/>
        </p:blipFill>
        <p:spPr>
          <a:xfrm>
            <a:off x="7899399" y="71967"/>
            <a:ext cx="4096955" cy="1475647"/>
          </a:xfrm>
          <a:prstGeom prst="rect">
            <a:avLst/>
          </a:prstGeom>
        </p:spPr>
      </p:pic>
      <p:pic>
        <p:nvPicPr>
          <p:cNvPr id="7" name="Picture 6">
            <a:extLst>
              <a:ext uri="{FF2B5EF4-FFF2-40B4-BE49-F238E27FC236}">
                <a16:creationId xmlns:a16="http://schemas.microsoft.com/office/drawing/2014/main" id="{17E942ED-8C2F-4A25-ACD3-09C9F6396F82}"/>
              </a:ext>
            </a:extLst>
          </p:cNvPr>
          <p:cNvPicPr>
            <a:picLocks noChangeAspect="1"/>
          </p:cNvPicPr>
          <p:nvPr/>
        </p:nvPicPr>
        <p:blipFill>
          <a:blip r:embed="rId3"/>
          <a:stretch>
            <a:fillRect/>
          </a:stretch>
        </p:blipFill>
        <p:spPr>
          <a:xfrm>
            <a:off x="448921" y="1829145"/>
            <a:ext cx="5298577" cy="4661430"/>
          </a:xfrm>
          <a:prstGeom prst="rect">
            <a:avLst/>
          </a:prstGeom>
        </p:spPr>
      </p:pic>
      <p:pic>
        <p:nvPicPr>
          <p:cNvPr id="19" name="Picture 18">
            <a:extLst>
              <a:ext uri="{FF2B5EF4-FFF2-40B4-BE49-F238E27FC236}">
                <a16:creationId xmlns:a16="http://schemas.microsoft.com/office/drawing/2014/main" id="{9EE0C280-6817-4B59-B70F-161142855711}"/>
              </a:ext>
            </a:extLst>
          </p:cNvPr>
          <p:cNvPicPr>
            <a:picLocks noChangeAspect="1"/>
          </p:cNvPicPr>
          <p:nvPr/>
        </p:nvPicPr>
        <p:blipFill rotWithShape="1">
          <a:blip r:embed="rId4"/>
          <a:srcRect r="48819"/>
          <a:stretch/>
        </p:blipFill>
        <p:spPr>
          <a:xfrm>
            <a:off x="5963854" y="1547614"/>
            <a:ext cx="5555047" cy="2605124"/>
          </a:xfrm>
          <a:prstGeom prst="rect">
            <a:avLst/>
          </a:prstGeom>
        </p:spPr>
      </p:pic>
      <p:pic>
        <p:nvPicPr>
          <p:cNvPr id="20" name="Picture 19">
            <a:extLst>
              <a:ext uri="{FF2B5EF4-FFF2-40B4-BE49-F238E27FC236}">
                <a16:creationId xmlns:a16="http://schemas.microsoft.com/office/drawing/2014/main" id="{EB12445C-5201-44E4-A547-FD0ABDC4450D}"/>
              </a:ext>
            </a:extLst>
          </p:cNvPr>
          <p:cNvPicPr>
            <a:picLocks noChangeAspect="1"/>
          </p:cNvPicPr>
          <p:nvPr/>
        </p:nvPicPr>
        <p:blipFill rotWithShape="1">
          <a:blip r:embed="rId4"/>
          <a:srcRect l="51416" t="-868" r="251" b="868"/>
          <a:stretch/>
        </p:blipFill>
        <p:spPr>
          <a:xfrm>
            <a:off x="6396566" y="4127662"/>
            <a:ext cx="4758267" cy="2362913"/>
          </a:xfrm>
          <a:prstGeom prst="rect">
            <a:avLst/>
          </a:prstGeom>
        </p:spPr>
      </p:pic>
      <p:sp>
        <p:nvSpPr>
          <p:cNvPr id="22" name="TextBox 21">
            <a:extLst>
              <a:ext uri="{FF2B5EF4-FFF2-40B4-BE49-F238E27FC236}">
                <a16:creationId xmlns:a16="http://schemas.microsoft.com/office/drawing/2014/main" id="{61E0DE41-E3B6-461D-BD53-009A3681A9F1}"/>
              </a:ext>
            </a:extLst>
          </p:cNvPr>
          <p:cNvSpPr txBox="1"/>
          <p:nvPr/>
        </p:nvSpPr>
        <p:spPr>
          <a:xfrm>
            <a:off x="8968317" y="1352885"/>
            <a:ext cx="2468033" cy="276999"/>
          </a:xfrm>
          <a:prstGeom prst="rect">
            <a:avLst/>
          </a:prstGeom>
          <a:noFill/>
        </p:spPr>
        <p:txBody>
          <a:bodyPr wrap="square">
            <a:spAutoFit/>
          </a:bodyPr>
          <a:lstStyle/>
          <a:p>
            <a:r>
              <a:rPr lang="en-US" sz="1200" dirty="0"/>
              <a:t>Cancer Res; 84(20) October 15, 2024</a:t>
            </a:r>
          </a:p>
        </p:txBody>
      </p:sp>
      <p:sp>
        <p:nvSpPr>
          <p:cNvPr id="23" name="TextBox 22">
            <a:extLst>
              <a:ext uri="{FF2B5EF4-FFF2-40B4-BE49-F238E27FC236}">
                <a16:creationId xmlns:a16="http://schemas.microsoft.com/office/drawing/2014/main" id="{F3DCD4BD-10D9-45A5-8BCD-61D6094302B1}"/>
              </a:ext>
            </a:extLst>
          </p:cNvPr>
          <p:cNvSpPr txBox="1"/>
          <p:nvPr/>
        </p:nvSpPr>
        <p:spPr>
          <a:xfrm>
            <a:off x="3666067" y="6490575"/>
            <a:ext cx="5198533" cy="369332"/>
          </a:xfrm>
          <a:prstGeom prst="rect">
            <a:avLst/>
          </a:prstGeom>
          <a:noFill/>
        </p:spPr>
        <p:txBody>
          <a:bodyPr wrap="square" rtlCol="0">
            <a:spAutoFit/>
          </a:bodyPr>
          <a:lstStyle/>
          <a:p>
            <a:r>
              <a:rPr lang="en-US" dirty="0"/>
              <a:t>Additional data being presented at SABCS 2025</a:t>
            </a:r>
          </a:p>
        </p:txBody>
      </p:sp>
    </p:spTree>
    <p:extLst>
      <p:ext uri="{BB962C8B-B14F-4D97-AF65-F5344CB8AC3E}">
        <p14:creationId xmlns:p14="http://schemas.microsoft.com/office/powerpoint/2010/main" val="1024329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F9A03-B303-4747-A7FC-77326295C47F}"/>
              </a:ext>
            </a:extLst>
          </p:cNvPr>
          <p:cNvSpPr>
            <a:spLocks noGrp="1"/>
          </p:cNvSpPr>
          <p:nvPr>
            <p:ph type="title"/>
          </p:nvPr>
        </p:nvSpPr>
        <p:spPr/>
        <p:txBody>
          <a:bodyPr/>
          <a:lstStyle/>
          <a:p>
            <a:r>
              <a:rPr lang="en-US" dirty="0"/>
              <a:t>Biomarker analysis</a:t>
            </a:r>
          </a:p>
        </p:txBody>
      </p:sp>
      <p:pic>
        <p:nvPicPr>
          <p:cNvPr id="5" name="Picture 4">
            <a:extLst>
              <a:ext uri="{FF2B5EF4-FFF2-40B4-BE49-F238E27FC236}">
                <a16:creationId xmlns:a16="http://schemas.microsoft.com/office/drawing/2014/main" id="{CF5640C8-AA9A-4A4E-8C61-BCB7AFE38A19}"/>
              </a:ext>
            </a:extLst>
          </p:cNvPr>
          <p:cNvPicPr>
            <a:picLocks noChangeAspect="1"/>
          </p:cNvPicPr>
          <p:nvPr/>
        </p:nvPicPr>
        <p:blipFill>
          <a:blip r:embed="rId2"/>
          <a:stretch>
            <a:fillRect/>
          </a:stretch>
        </p:blipFill>
        <p:spPr>
          <a:xfrm>
            <a:off x="152400" y="1799896"/>
            <a:ext cx="11353800" cy="4769321"/>
          </a:xfrm>
          <a:prstGeom prst="rect">
            <a:avLst/>
          </a:prstGeom>
        </p:spPr>
      </p:pic>
    </p:spTree>
    <p:extLst>
      <p:ext uri="{BB962C8B-B14F-4D97-AF65-F5344CB8AC3E}">
        <p14:creationId xmlns:p14="http://schemas.microsoft.com/office/powerpoint/2010/main" val="9406226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60647-1E4D-4DEB-97AC-83CED7B86FA3}"/>
              </a:ext>
            </a:extLst>
          </p:cNvPr>
          <p:cNvSpPr>
            <a:spLocks noGrp="1"/>
          </p:cNvSpPr>
          <p:nvPr>
            <p:ph type="title"/>
          </p:nvPr>
        </p:nvSpPr>
        <p:spPr/>
        <p:txBody>
          <a:bodyPr/>
          <a:lstStyle/>
          <a:p>
            <a:r>
              <a:rPr lang="en-US" dirty="0"/>
              <a:t>TILs analysis</a:t>
            </a:r>
          </a:p>
        </p:txBody>
      </p:sp>
      <p:pic>
        <p:nvPicPr>
          <p:cNvPr id="4" name="Picture 3">
            <a:extLst>
              <a:ext uri="{FF2B5EF4-FFF2-40B4-BE49-F238E27FC236}">
                <a16:creationId xmlns:a16="http://schemas.microsoft.com/office/drawing/2014/main" id="{46EFBE8F-F27C-4ED9-8AC3-DDE68F913EB4}"/>
              </a:ext>
            </a:extLst>
          </p:cNvPr>
          <p:cNvPicPr>
            <a:picLocks noChangeAspect="1"/>
          </p:cNvPicPr>
          <p:nvPr/>
        </p:nvPicPr>
        <p:blipFill>
          <a:blip r:embed="rId2"/>
          <a:stretch>
            <a:fillRect/>
          </a:stretch>
        </p:blipFill>
        <p:spPr>
          <a:xfrm>
            <a:off x="276651" y="2210375"/>
            <a:ext cx="5276860" cy="3303909"/>
          </a:xfrm>
          <a:prstGeom prst="rect">
            <a:avLst/>
          </a:prstGeom>
        </p:spPr>
      </p:pic>
      <p:pic>
        <p:nvPicPr>
          <p:cNvPr id="7" name="Picture 6">
            <a:extLst>
              <a:ext uri="{FF2B5EF4-FFF2-40B4-BE49-F238E27FC236}">
                <a16:creationId xmlns:a16="http://schemas.microsoft.com/office/drawing/2014/main" id="{6996FE30-B6DF-4CFE-996E-7EA6338B3A48}"/>
              </a:ext>
            </a:extLst>
          </p:cNvPr>
          <p:cNvPicPr>
            <a:picLocks noChangeAspect="1"/>
          </p:cNvPicPr>
          <p:nvPr/>
        </p:nvPicPr>
        <p:blipFill>
          <a:blip r:embed="rId3"/>
          <a:stretch>
            <a:fillRect/>
          </a:stretch>
        </p:blipFill>
        <p:spPr>
          <a:xfrm>
            <a:off x="5581307" y="2210375"/>
            <a:ext cx="4258269" cy="4706007"/>
          </a:xfrm>
          <a:prstGeom prst="rect">
            <a:avLst/>
          </a:prstGeom>
        </p:spPr>
      </p:pic>
      <p:pic>
        <p:nvPicPr>
          <p:cNvPr id="8" name="Picture 7">
            <a:extLst>
              <a:ext uri="{FF2B5EF4-FFF2-40B4-BE49-F238E27FC236}">
                <a16:creationId xmlns:a16="http://schemas.microsoft.com/office/drawing/2014/main" id="{53432DB8-9801-467E-97C8-5D165DD018A8}"/>
              </a:ext>
            </a:extLst>
          </p:cNvPr>
          <p:cNvPicPr>
            <a:picLocks noChangeAspect="1"/>
          </p:cNvPicPr>
          <p:nvPr/>
        </p:nvPicPr>
        <p:blipFill>
          <a:blip r:embed="rId4"/>
          <a:stretch>
            <a:fillRect/>
          </a:stretch>
        </p:blipFill>
        <p:spPr>
          <a:xfrm>
            <a:off x="10020829" y="2258621"/>
            <a:ext cx="2162477" cy="2800741"/>
          </a:xfrm>
          <a:prstGeom prst="rect">
            <a:avLst/>
          </a:prstGeom>
        </p:spPr>
      </p:pic>
      <p:pic>
        <p:nvPicPr>
          <p:cNvPr id="9" name="Picture 8">
            <a:extLst>
              <a:ext uri="{FF2B5EF4-FFF2-40B4-BE49-F238E27FC236}">
                <a16:creationId xmlns:a16="http://schemas.microsoft.com/office/drawing/2014/main" id="{1B6C3CA0-113F-47FE-B14D-C4B4C1503C7C}"/>
              </a:ext>
            </a:extLst>
          </p:cNvPr>
          <p:cNvPicPr>
            <a:picLocks noChangeAspect="1"/>
          </p:cNvPicPr>
          <p:nvPr/>
        </p:nvPicPr>
        <p:blipFill>
          <a:blip r:embed="rId5"/>
          <a:stretch>
            <a:fillRect/>
          </a:stretch>
        </p:blipFill>
        <p:spPr>
          <a:xfrm>
            <a:off x="8486072" y="-23467"/>
            <a:ext cx="2707008" cy="2235888"/>
          </a:xfrm>
          <a:prstGeom prst="rect">
            <a:avLst/>
          </a:prstGeom>
        </p:spPr>
      </p:pic>
      <p:sp>
        <p:nvSpPr>
          <p:cNvPr id="10" name="Rectangle 9">
            <a:extLst>
              <a:ext uri="{FF2B5EF4-FFF2-40B4-BE49-F238E27FC236}">
                <a16:creationId xmlns:a16="http://schemas.microsoft.com/office/drawing/2014/main" id="{95F21400-7453-4154-902B-EABE45290F84}"/>
              </a:ext>
            </a:extLst>
          </p:cNvPr>
          <p:cNvSpPr/>
          <p:nvPr/>
        </p:nvSpPr>
        <p:spPr>
          <a:xfrm>
            <a:off x="8576145" y="533400"/>
            <a:ext cx="2616935" cy="276999"/>
          </a:xfrm>
          <a:prstGeom prst="rect">
            <a:avLst/>
          </a:prstGeom>
        </p:spPr>
        <p:txBody>
          <a:bodyPr wrap="none">
            <a:spAutoFit/>
          </a:bodyPr>
          <a:lstStyle/>
          <a:p>
            <a:r>
              <a:rPr lang="en-US" sz="1200" dirty="0"/>
              <a:t>Cell Reports 23, 181–193, April 3, 2018</a:t>
            </a:r>
          </a:p>
        </p:txBody>
      </p:sp>
    </p:spTree>
    <p:extLst>
      <p:ext uri="{BB962C8B-B14F-4D97-AF65-F5344CB8AC3E}">
        <p14:creationId xmlns:p14="http://schemas.microsoft.com/office/powerpoint/2010/main" val="955298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F1123-7D05-497F-82FA-F57FA08FB00B}"/>
              </a:ext>
            </a:extLst>
          </p:cNvPr>
          <p:cNvSpPr>
            <a:spLocks noGrp="1"/>
          </p:cNvSpPr>
          <p:nvPr>
            <p:ph type="title"/>
          </p:nvPr>
        </p:nvSpPr>
        <p:spPr>
          <a:xfrm>
            <a:off x="343250" y="190275"/>
            <a:ext cx="10515600" cy="1325563"/>
          </a:xfrm>
        </p:spPr>
        <p:txBody>
          <a:bodyPr/>
          <a:lstStyle/>
          <a:p>
            <a:r>
              <a:rPr lang="en-US" dirty="0"/>
              <a:t>AI for prognostic analysis</a:t>
            </a:r>
          </a:p>
        </p:txBody>
      </p:sp>
      <p:pic>
        <p:nvPicPr>
          <p:cNvPr id="3" name="Picture 2">
            <a:extLst>
              <a:ext uri="{FF2B5EF4-FFF2-40B4-BE49-F238E27FC236}">
                <a16:creationId xmlns:a16="http://schemas.microsoft.com/office/drawing/2014/main" id="{3FFEBCF0-E69D-49E3-9307-399BED1944C2}"/>
              </a:ext>
            </a:extLst>
          </p:cNvPr>
          <p:cNvPicPr>
            <a:picLocks noChangeAspect="1"/>
          </p:cNvPicPr>
          <p:nvPr/>
        </p:nvPicPr>
        <p:blipFill>
          <a:blip r:embed="rId2"/>
          <a:stretch>
            <a:fillRect/>
          </a:stretch>
        </p:blipFill>
        <p:spPr>
          <a:xfrm>
            <a:off x="624477" y="1863707"/>
            <a:ext cx="5175242" cy="4836253"/>
          </a:xfrm>
          <a:prstGeom prst="rect">
            <a:avLst/>
          </a:prstGeom>
        </p:spPr>
      </p:pic>
      <p:pic>
        <p:nvPicPr>
          <p:cNvPr id="4" name="Picture 3">
            <a:extLst>
              <a:ext uri="{FF2B5EF4-FFF2-40B4-BE49-F238E27FC236}">
                <a16:creationId xmlns:a16="http://schemas.microsoft.com/office/drawing/2014/main" id="{BB8996D0-3855-47B8-841F-47D1A695FCAE}"/>
              </a:ext>
            </a:extLst>
          </p:cNvPr>
          <p:cNvPicPr>
            <a:picLocks noChangeAspect="1"/>
          </p:cNvPicPr>
          <p:nvPr/>
        </p:nvPicPr>
        <p:blipFill>
          <a:blip r:embed="rId3"/>
          <a:stretch>
            <a:fillRect/>
          </a:stretch>
        </p:blipFill>
        <p:spPr>
          <a:xfrm>
            <a:off x="159391" y="1324447"/>
            <a:ext cx="3900881" cy="1050237"/>
          </a:xfrm>
          <a:prstGeom prst="rect">
            <a:avLst/>
          </a:prstGeom>
        </p:spPr>
      </p:pic>
      <p:pic>
        <p:nvPicPr>
          <p:cNvPr id="5" name="Picture 4">
            <a:extLst>
              <a:ext uri="{FF2B5EF4-FFF2-40B4-BE49-F238E27FC236}">
                <a16:creationId xmlns:a16="http://schemas.microsoft.com/office/drawing/2014/main" id="{93A58350-3160-4C0A-952A-1F9E0ADEC583}"/>
              </a:ext>
            </a:extLst>
          </p:cNvPr>
          <p:cNvPicPr>
            <a:picLocks noChangeAspect="1"/>
          </p:cNvPicPr>
          <p:nvPr/>
        </p:nvPicPr>
        <p:blipFill>
          <a:blip r:embed="rId4"/>
          <a:stretch>
            <a:fillRect/>
          </a:stretch>
        </p:blipFill>
        <p:spPr>
          <a:xfrm>
            <a:off x="6696614" y="2676896"/>
            <a:ext cx="5267458" cy="3913173"/>
          </a:xfrm>
          <a:prstGeom prst="rect">
            <a:avLst/>
          </a:prstGeom>
        </p:spPr>
      </p:pic>
      <p:sp>
        <p:nvSpPr>
          <p:cNvPr id="6" name="Rectangle 5">
            <a:extLst>
              <a:ext uri="{FF2B5EF4-FFF2-40B4-BE49-F238E27FC236}">
                <a16:creationId xmlns:a16="http://schemas.microsoft.com/office/drawing/2014/main" id="{94D9E520-1C07-450A-8C75-2DF6DDC9EB87}"/>
              </a:ext>
            </a:extLst>
          </p:cNvPr>
          <p:cNvSpPr/>
          <p:nvPr/>
        </p:nvSpPr>
        <p:spPr>
          <a:xfrm>
            <a:off x="227928" y="2415915"/>
            <a:ext cx="3011594" cy="369332"/>
          </a:xfrm>
          <a:prstGeom prst="rect">
            <a:avLst/>
          </a:prstGeom>
        </p:spPr>
        <p:txBody>
          <a:bodyPr wrap="none">
            <a:spAutoFit/>
          </a:bodyPr>
          <a:lstStyle/>
          <a:p>
            <a:r>
              <a:rPr lang="en-US" dirty="0" err="1"/>
              <a:t>npj</a:t>
            </a:r>
            <a:r>
              <a:rPr lang="en-US" dirty="0"/>
              <a:t> Breast Cancer (2023) 9:21 </a:t>
            </a:r>
          </a:p>
        </p:txBody>
      </p:sp>
      <p:pic>
        <p:nvPicPr>
          <p:cNvPr id="7" name="Picture 6">
            <a:extLst>
              <a:ext uri="{FF2B5EF4-FFF2-40B4-BE49-F238E27FC236}">
                <a16:creationId xmlns:a16="http://schemas.microsoft.com/office/drawing/2014/main" id="{C1A68BEA-2C9B-4B87-BE54-1E6928107130}"/>
              </a:ext>
            </a:extLst>
          </p:cNvPr>
          <p:cNvPicPr>
            <a:picLocks noChangeAspect="1"/>
          </p:cNvPicPr>
          <p:nvPr/>
        </p:nvPicPr>
        <p:blipFill>
          <a:blip r:embed="rId5"/>
          <a:stretch>
            <a:fillRect/>
          </a:stretch>
        </p:blipFill>
        <p:spPr>
          <a:xfrm>
            <a:off x="6891480" y="1347077"/>
            <a:ext cx="4073488" cy="1196369"/>
          </a:xfrm>
          <a:prstGeom prst="rect">
            <a:avLst/>
          </a:prstGeom>
        </p:spPr>
      </p:pic>
      <p:sp>
        <p:nvSpPr>
          <p:cNvPr id="8" name="Rectangle 7">
            <a:extLst>
              <a:ext uri="{FF2B5EF4-FFF2-40B4-BE49-F238E27FC236}">
                <a16:creationId xmlns:a16="http://schemas.microsoft.com/office/drawing/2014/main" id="{A19082CF-68D4-4399-8ABB-9CDC163EF896}"/>
              </a:ext>
            </a:extLst>
          </p:cNvPr>
          <p:cNvSpPr/>
          <p:nvPr/>
        </p:nvSpPr>
        <p:spPr>
          <a:xfrm>
            <a:off x="8560706" y="2492230"/>
            <a:ext cx="3191130" cy="369332"/>
          </a:xfrm>
          <a:prstGeom prst="rect">
            <a:avLst/>
          </a:prstGeom>
        </p:spPr>
        <p:txBody>
          <a:bodyPr wrap="none">
            <a:spAutoFit/>
          </a:bodyPr>
          <a:lstStyle/>
          <a:p>
            <a:r>
              <a:rPr lang="en-US" dirty="0" err="1"/>
              <a:t>npj</a:t>
            </a:r>
            <a:r>
              <a:rPr lang="en-US" dirty="0"/>
              <a:t> Breast Cancer (2021) 7:104</a:t>
            </a:r>
          </a:p>
        </p:txBody>
      </p:sp>
    </p:spTree>
    <p:extLst>
      <p:ext uri="{BB962C8B-B14F-4D97-AF65-F5344CB8AC3E}">
        <p14:creationId xmlns:p14="http://schemas.microsoft.com/office/powerpoint/2010/main" val="29169117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876300" y="1947068"/>
            <a:ext cx="10629900" cy="4351338"/>
          </a:xfrm>
        </p:spPr>
        <p:txBody>
          <a:bodyPr>
            <a:normAutofit fontScale="85000" lnSpcReduction="20000"/>
          </a:bodyPr>
          <a:lstStyle/>
          <a:p>
            <a:r>
              <a:rPr lang="en-US" dirty="0"/>
              <a:t>H&amp;E analysis remains the basis of pathology assessment</a:t>
            </a:r>
          </a:p>
          <a:p>
            <a:pPr marL="0" indent="0">
              <a:buNone/>
            </a:pPr>
            <a:endParaRPr lang="en-US" sz="2600" dirty="0"/>
          </a:p>
          <a:p>
            <a:r>
              <a:rPr lang="en-US" dirty="0"/>
              <a:t>Biomarker assessment </a:t>
            </a:r>
          </a:p>
          <a:p>
            <a:pPr marL="0" indent="0">
              <a:buNone/>
            </a:pPr>
            <a:endParaRPr lang="en-US" sz="2600" dirty="0"/>
          </a:p>
          <a:p>
            <a:r>
              <a:rPr lang="en-US" dirty="0"/>
              <a:t>AI is increasing used for </a:t>
            </a:r>
          </a:p>
          <a:p>
            <a:pPr lvl="1"/>
            <a:r>
              <a:rPr lang="en-US" dirty="0"/>
              <a:t>Diagnosis</a:t>
            </a:r>
          </a:p>
          <a:p>
            <a:pPr lvl="1"/>
            <a:r>
              <a:rPr lang="en-US" dirty="0"/>
              <a:t>Tumor classification</a:t>
            </a:r>
          </a:p>
          <a:p>
            <a:pPr lvl="1"/>
            <a:r>
              <a:rPr lang="en-US" dirty="0"/>
              <a:t>Biomarker assessment</a:t>
            </a:r>
          </a:p>
          <a:p>
            <a:pPr lvl="1"/>
            <a:r>
              <a:rPr lang="en-US" dirty="0"/>
              <a:t>Prognostication</a:t>
            </a:r>
          </a:p>
          <a:p>
            <a:pPr lvl="2"/>
            <a:r>
              <a:rPr lang="en-US" dirty="0"/>
              <a:t>TILs</a:t>
            </a:r>
          </a:p>
          <a:p>
            <a:pPr lvl="2"/>
            <a:r>
              <a:rPr lang="en-US"/>
              <a:t>Other</a:t>
            </a:r>
            <a:endParaRPr lang="en-US" dirty="0"/>
          </a:p>
        </p:txBody>
      </p:sp>
    </p:spTree>
    <p:extLst>
      <p:ext uri="{BB962C8B-B14F-4D97-AF65-F5344CB8AC3E}">
        <p14:creationId xmlns:p14="http://schemas.microsoft.com/office/powerpoint/2010/main" val="30605786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DDE269-ADDF-4134-9A6B-774A6C3E9C9A}"/>
              </a:ext>
            </a:extLst>
          </p:cNvPr>
          <p:cNvPicPr>
            <a:picLocks noChangeAspect="1"/>
          </p:cNvPicPr>
          <p:nvPr/>
        </p:nvPicPr>
        <p:blipFill>
          <a:blip r:embed="rId2"/>
          <a:stretch>
            <a:fillRect/>
          </a:stretch>
        </p:blipFill>
        <p:spPr>
          <a:xfrm>
            <a:off x="1401988" y="508754"/>
            <a:ext cx="8717829" cy="5936719"/>
          </a:xfrm>
          <a:prstGeom prst="rect">
            <a:avLst/>
          </a:prstGeom>
        </p:spPr>
      </p:pic>
      <p:sp>
        <p:nvSpPr>
          <p:cNvPr id="4" name="TextBox 3">
            <a:extLst>
              <a:ext uri="{FF2B5EF4-FFF2-40B4-BE49-F238E27FC236}">
                <a16:creationId xmlns:a16="http://schemas.microsoft.com/office/drawing/2014/main" id="{170234F7-9987-4D84-A8C9-7842B4447142}"/>
              </a:ext>
            </a:extLst>
          </p:cNvPr>
          <p:cNvSpPr txBox="1"/>
          <p:nvPr/>
        </p:nvSpPr>
        <p:spPr>
          <a:xfrm>
            <a:off x="8686800" y="6100274"/>
            <a:ext cx="2845837" cy="646331"/>
          </a:xfrm>
          <a:prstGeom prst="rect">
            <a:avLst/>
          </a:prstGeom>
          <a:noFill/>
        </p:spPr>
        <p:txBody>
          <a:bodyPr wrap="square" rtlCol="0">
            <a:spAutoFit/>
          </a:bodyPr>
          <a:lstStyle/>
          <a:p>
            <a:r>
              <a:rPr lang="en-US" sz="3600" dirty="0">
                <a:latin typeface="Blackadder ITC" panose="04020505051007020D02" pitchFamily="82" charset="0"/>
              </a:rPr>
              <a:t>Thank you</a:t>
            </a:r>
          </a:p>
        </p:txBody>
      </p:sp>
    </p:spTree>
    <p:extLst>
      <p:ext uri="{BB962C8B-B14F-4D97-AF65-F5344CB8AC3E}">
        <p14:creationId xmlns:p14="http://schemas.microsoft.com/office/powerpoint/2010/main" val="321759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C3674-465C-4A22-B039-F0490D9A44A4}"/>
              </a:ext>
            </a:extLst>
          </p:cNvPr>
          <p:cNvSpPr>
            <a:spLocks noGrp="1"/>
          </p:cNvSpPr>
          <p:nvPr>
            <p:ph type="title"/>
          </p:nvPr>
        </p:nvSpPr>
        <p:spPr/>
        <p:txBody>
          <a:bodyPr/>
          <a:lstStyle/>
          <a:p>
            <a:r>
              <a:rPr lang="en-US" dirty="0"/>
              <a:t>Cancer classification (Breast)</a:t>
            </a:r>
          </a:p>
        </p:txBody>
      </p:sp>
      <p:sp>
        <p:nvSpPr>
          <p:cNvPr id="3" name="Content Placeholder 2">
            <a:extLst>
              <a:ext uri="{FF2B5EF4-FFF2-40B4-BE49-F238E27FC236}">
                <a16:creationId xmlns:a16="http://schemas.microsoft.com/office/drawing/2014/main" id="{B2D79D3C-8BCB-4E11-BAD1-47F5881B9C1A}"/>
              </a:ext>
            </a:extLst>
          </p:cNvPr>
          <p:cNvSpPr>
            <a:spLocks noGrp="1"/>
          </p:cNvSpPr>
          <p:nvPr>
            <p:ph idx="1"/>
          </p:nvPr>
        </p:nvSpPr>
        <p:spPr>
          <a:xfrm>
            <a:off x="609600" y="1600201"/>
            <a:ext cx="5334000" cy="4525963"/>
          </a:xfrm>
        </p:spPr>
        <p:txBody>
          <a:bodyPr>
            <a:normAutofit fontScale="92500" lnSpcReduction="20000"/>
          </a:bodyPr>
          <a:lstStyle/>
          <a:p>
            <a:r>
              <a:rPr lang="en-US" dirty="0"/>
              <a:t>TNM/ AJCC (prognostic)</a:t>
            </a:r>
          </a:p>
          <a:p>
            <a:pPr lvl="1"/>
            <a:r>
              <a:rPr lang="en-US" dirty="0"/>
              <a:t>Stages I-IV</a:t>
            </a:r>
          </a:p>
          <a:p>
            <a:endParaRPr lang="en-US" dirty="0"/>
          </a:p>
          <a:p>
            <a:r>
              <a:rPr lang="en-US" dirty="0"/>
              <a:t>Histology</a:t>
            </a:r>
          </a:p>
          <a:p>
            <a:endParaRPr lang="en-US" dirty="0"/>
          </a:p>
          <a:p>
            <a:r>
              <a:rPr lang="en-US" dirty="0"/>
              <a:t>Biomarker (prognostic and predictive)</a:t>
            </a:r>
          </a:p>
          <a:p>
            <a:pPr lvl="1"/>
            <a:r>
              <a:rPr lang="en-US" dirty="0"/>
              <a:t>ER+, HER2+, TNBC</a:t>
            </a:r>
          </a:p>
          <a:p>
            <a:pPr lvl="1"/>
            <a:endParaRPr lang="en-US" dirty="0"/>
          </a:p>
          <a:p>
            <a:pPr lvl="1"/>
            <a:r>
              <a:rPr lang="en-US" dirty="0"/>
              <a:t>Ki67 high/ low</a:t>
            </a:r>
          </a:p>
          <a:p>
            <a:pPr lvl="1"/>
            <a:endParaRPr lang="en-US" dirty="0"/>
          </a:p>
        </p:txBody>
      </p:sp>
      <p:grpSp>
        <p:nvGrpSpPr>
          <p:cNvPr id="4" name="Group 3">
            <a:extLst>
              <a:ext uri="{FF2B5EF4-FFF2-40B4-BE49-F238E27FC236}">
                <a16:creationId xmlns:a16="http://schemas.microsoft.com/office/drawing/2014/main" id="{DC6A1D7D-34C2-45A6-9A0D-85AF6A717D4D}"/>
              </a:ext>
            </a:extLst>
          </p:cNvPr>
          <p:cNvGrpSpPr/>
          <p:nvPr/>
        </p:nvGrpSpPr>
        <p:grpSpPr>
          <a:xfrm>
            <a:off x="5348041" y="2057400"/>
            <a:ext cx="6215565" cy="3708499"/>
            <a:chOff x="1828800" y="1876193"/>
            <a:chExt cx="7510965" cy="4378427"/>
          </a:xfrm>
        </p:grpSpPr>
        <p:pic>
          <p:nvPicPr>
            <p:cNvPr id="5" name="Picture 4">
              <a:extLst>
                <a:ext uri="{FF2B5EF4-FFF2-40B4-BE49-F238E27FC236}">
                  <a16:creationId xmlns:a16="http://schemas.microsoft.com/office/drawing/2014/main" id="{C8915842-38D4-4C38-A9E7-B9742038A230}"/>
                </a:ext>
              </a:extLst>
            </p:cNvPr>
            <p:cNvPicPr>
              <a:picLocks noChangeAspect="1"/>
            </p:cNvPicPr>
            <p:nvPr/>
          </p:nvPicPr>
          <p:blipFill>
            <a:blip r:embed="rId2"/>
            <a:stretch>
              <a:fillRect/>
            </a:stretch>
          </p:blipFill>
          <p:spPr>
            <a:xfrm>
              <a:off x="1828800" y="1876193"/>
              <a:ext cx="3817371" cy="4378426"/>
            </a:xfrm>
            <a:prstGeom prst="rect">
              <a:avLst/>
            </a:prstGeom>
          </p:spPr>
        </p:pic>
        <p:pic>
          <p:nvPicPr>
            <p:cNvPr id="6" name="Picture 5">
              <a:extLst>
                <a:ext uri="{FF2B5EF4-FFF2-40B4-BE49-F238E27FC236}">
                  <a16:creationId xmlns:a16="http://schemas.microsoft.com/office/drawing/2014/main" id="{3060666A-3CCA-4E51-9FA1-EC83D38CF5A8}"/>
                </a:ext>
              </a:extLst>
            </p:cNvPr>
            <p:cNvPicPr>
              <a:picLocks noChangeAspect="1"/>
            </p:cNvPicPr>
            <p:nvPr/>
          </p:nvPicPr>
          <p:blipFill rotWithShape="1">
            <a:blip r:embed="rId3"/>
            <a:srcRect b="4123"/>
            <a:stretch/>
          </p:blipFill>
          <p:spPr>
            <a:xfrm>
              <a:off x="5654159" y="1876194"/>
              <a:ext cx="3685606" cy="4378426"/>
            </a:xfrm>
            <a:prstGeom prst="rect">
              <a:avLst/>
            </a:prstGeom>
          </p:spPr>
        </p:pic>
      </p:grpSp>
      <p:sp>
        <p:nvSpPr>
          <p:cNvPr id="7" name="TextBox 6">
            <a:extLst>
              <a:ext uri="{FF2B5EF4-FFF2-40B4-BE49-F238E27FC236}">
                <a16:creationId xmlns:a16="http://schemas.microsoft.com/office/drawing/2014/main" id="{A4083115-961F-476C-AFD0-21052E3C5DF9}"/>
              </a:ext>
            </a:extLst>
          </p:cNvPr>
          <p:cNvSpPr txBox="1"/>
          <p:nvPr/>
        </p:nvSpPr>
        <p:spPr>
          <a:xfrm>
            <a:off x="6202101" y="6519446"/>
            <a:ext cx="5061644" cy="338554"/>
          </a:xfrm>
          <a:prstGeom prst="rect">
            <a:avLst/>
          </a:prstGeom>
          <a:noFill/>
        </p:spPr>
        <p:txBody>
          <a:bodyPr wrap="square" rtlCol="0">
            <a:spAutoFit/>
          </a:bodyPr>
          <a:lstStyle/>
          <a:p>
            <a:r>
              <a:rPr lang="en-US" sz="1600" dirty="0">
                <a:solidFill>
                  <a:schemeClr val="bg1"/>
                </a:solidFill>
              </a:rPr>
              <a:t>WHO Classification of Breast Tumours. 5</a:t>
            </a:r>
            <a:r>
              <a:rPr lang="en-US" sz="1600" baseline="30000" dirty="0">
                <a:solidFill>
                  <a:schemeClr val="bg1"/>
                </a:solidFill>
              </a:rPr>
              <a:t>th</a:t>
            </a:r>
            <a:r>
              <a:rPr lang="en-US" sz="1600" dirty="0">
                <a:solidFill>
                  <a:schemeClr val="bg1"/>
                </a:solidFill>
              </a:rPr>
              <a:t> Ed, 2019.</a:t>
            </a:r>
          </a:p>
        </p:txBody>
      </p:sp>
    </p:spTree>
    <p:extLst>
      <p:ext uri="{BB962C8B-B14F-4D97-AF65-F5344CB8AC3E}">
        <p14:creationId xmlns:p14="http://schemas.microsoft.com/office/powerpoint/2010/main" val="3152343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38BAA-C2BF-4557-AEAE-ACAF83A4EC21}"/>
              </a:ext>
            </a:extLst>
          </p:cNvPr>
          <p:cNvSpPr>
            <a:spLocks noGrp="1"/>
          </p:cNvSpPr>
          <p:nvPr>
            <p:ph type="title"/>
          </p:nvPr>
        </p:nvSpPr>
        <p:spPr/>
        <p:txBody>
          <a:bodyPr/>
          <a:lstStyle/>
          <a:p>
            <a:r>
              <a:rPr lang="en-US" dirty="0"/>
              <a:t>Role of histologic classification</a:t>
            </a:r>
          </a:p>
        </p:txBody>
      </p:sp>
      <p:sp>
        <p:nvSpPr>
          <p:cNvPr id="3" name="Content Placeholder 2">
            <a:extLst>
              <a:ext uri="{FF2B5EF4-FFF2-40B4-BE49-F238E27FC236}">
                <a16:creationId xmlns:a16="http://schemas.microsoft.com/office/drawing/2014/main" id="{8855312B-7A70-48A2-A949-6403A14E04FA}"/>
              </a:ext>
            </a:extLst>
          </p:cNvPr>
          <p:cNvSpPr>
            <a:spLocks noGrp="1"/>
          </p:cNvSpPr>
          <p:nvPr>
            <p:ph idx="1"/>
          </p:nvPr>
        </p:nvSpPr>
        <p:spPr/>
        <p:txBody>
          <a:bodyPr>
            <a:normAutofit fontScale="92500" lnSpcReduction="20000"/>
          </a:bodyPr>
          <a:lstStyle/>
          <a:p>
            <a:r>
              <a:rPr lang="en-US" dirty="0"/>
              <a:t>Prognostic</a:t>
            </a:r>
          </a:p>
          <a:p>
            <a:pPr lvl="1"/>
            <a:r>
              <a:rPr lang="en-US" dirty="0"/>
              <a:t>Tubular carcinoma, colloid carcinoma, etc.</a:t>
            </a:r>
          </a:p>
          <a:p>
            <a:pPr lvl="1"/>
            <a:r>
              <a:rPr lang="en-US" dirty="0"/>
              <a:t>Grade I versus III</a:t>
            </a:r>
          </a:p>
          <a:p>
            <a:pPr lvl="1"/>
            <a:endParaRPr lang="en-US" dirty="0"/>
          </a:p>
          <a:p>
            <a:r>
              <a:rPr lang="en-US" dirty="0"/>
              <a:t>Predictive </a:t>
            </a:r>
          </a:p>
          <a:p>
            <a:pPr lvl="1"/>
            <a:r>
              <a:rPr lang="en-US" dirty="0"/>
              <a:t>Tubular carcinoma – chemotherapy may not be necessary</a:t>
            </a:r>
          </a:p>
          <a:p>
            <a:endParaRPr lang="en-US" dirty="0"/>
          </a:p>
          <a:p>
            <a:r>
              <a:rPr lang="en-US" dirty="0"/>
              <a:t>Indeterminate role</a:t>
            </a:r>
          </a:p>
          <a:p>
            <a:pPr lvl="1"/>
            <a:r>
              <a:rPr lang="en-US" dirty="0"/>
              <a:t>Invasive (ductal) carcinoma </a:t>
            </a:r>
          </a:p>
          <a:p>
            <a:pPr lvl="1"/>
            <a:r>
              <a:rPr lang="en-US" dirty="0"/>
              <a:t>Special types</a:t>
            </a:r>
          </a:p>
        </p:txBody>
      </p:sp>
    </p:spTree>
    <p:extLst>
      <p:ext uri="{BB962C8B-B14F-4D97-AF65-F5344CB8AC3E}">
        <p14:creationId xmlns:p14="http://schemas.microsoft.com/office/powerpoint/2010/main" val="184014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A11DC-258A-4642-BF82-EF19FB6F0E02}"/>
              </a:ext>
            </a:extLst>
          </p:cNvPr>
          <p:cNvSpPr>
            <a:spLocks noGrp="1"/>
          </p:cNvSpPr>
          <p:nvPr>
            <p:ph type="title"/>
          </p:nvPr>
        </p:nvSpPr>
        <p:spPr/>
        <p:txBody>
          <a:bodyPr/>
          <a:lstStyle/>
          <a:p>
            <a:r>
              <a:rPr lang="en-US" dirty="0"/>
              <a:t>Practical considerations</a:t>
            </a:r>
          </a:p>
        </p:txBody>
      </p:sp>
      <p:sp>
        <p:nvSpPr>
          <p:cNvPr id="3" name="Content Placeholder 2">
            <a:extLst>
              <a:ext uri="{FF2B5EF4-FFF2-40B4-BE49-F238E27FC236}">
                <a16:creationId xmlns:a16="http://schemas.microsoft.com/office/drawing/2014/main" id="{AF3E2A14-7E62-4CE7-A9DE-BDCCC2675480}"/>
              </a:ext>
            </a:extLst>
          </p:cNvPr>
          <p:cNvSpPr>
            <a:spLocks noGrp="1"/>
          </p:cNvSpPr>
          <p:nvPr>
            <p:ph idx="1"/>
          </p:nvPr>
        </p:nvSpPr>
        <p:spPr>
          <a:xfrm>
            <a:off x="609600" y="1600201"/>
            <a:ext cx="7543800" cy="4525963"/>
          </a:xfrm>
        </p:spPr>
        <p:txBody>
          <a:bodyPr/>
          <a:lstStyle/>
          <a:p>
            <a:r>
              <a:rPr lang="en-US" dirty="0"/>
              <a:t>Two main types</a:t>
            </a:r>
          </a:p>
          <a:p>
            <a:pPr lvl="1"/>
            <a:r>
              <a:rPr lang="en-US" dirty="0"/>
              <a:t>Ductal </a:t>
            </a:r>
          </a:p>
          <a:p>
            <a:pPr lvl="1"/>
            <a:endParaRPr lang="en-US" dirty="0"/>
          </a:p>
          <a:p>
            <a:pPr lvl="1"/>
            <a:r>
              <a:rPr lang="en-US" dirty="0"/>
              <a:t>Lobular  </a:t>
            </a:r>
          </a:p>
          <a:p>
            <a:pPr lvl="2"/>
            <a:r>
              <a:rPr lang="en-US" dirty="0"/>
              <a:t>Diffuse, difficult to palpate the extent</a:t>
            </a:r>
          </a:p>
          <a:p>
            <a:pPr lvl="3"/>
            <a:r>
              <a:rPr lang="en-US" dirty="0"/>
              <a:t>May need larger excision than imaging might suggest</a:t>
            </a:r>
          </a:p>
          <a:p>
            <a:pPr lvl="2"/>
            <a:r>
              <a:rPr lang="en-US" dirty="0"/>
              <a:t>Response to aromatase inhibitors </a:t>
            </a:r>
          </a:p>
        </p:txBody>
      </p:sp>
      <p:pic>
        <p:nvPicPr>
          <p:cNvPr id="5" name="Picture 4">
            <a:extLst>
              <a:ext uri="{FF2B5EF4-FFF2-40B4-BE49-F238E27FC236}">
                <a16:creationId xmlns:a16="http://schemas.microsoft.com/office/drawing/2014/main" id="{13441386-6FAC-44A1-A26C-A47ED69BB18F}"/>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579501" y="4294728"/>
            <a:ext cx="3002899" cy="2252175"/>
          </a:xfrm>
          <a:prstGeom prst="rect">
            <a:avLst/>
          </a:prstGeom>
        </p:spPr>
      </p:pic>
      <p:pic>
        <p:nvPicPr>
          <p:cNvPr id="9" name="Picture 8">
            <a:extLst>
              <a:ext uri="{FF2B5EF4-FFF2-40B4-BE49-F238E27FC236}">
                <a16:creationId xmlns:a16="http://schemas.microsoft.com/office/drawing/2014/main" id="{7C7B99CD-152C-4352-967F-DB37E7D23B77}"/>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559303" y="1746305"/>
            <a:ext cx="3002899" cy="2402319"/>
          </a:xfrm>
          <a:prstGeom prst="rect">
            <a:avLst/>
          </a:prstGeom>
        </p:spPr>
      </p:pic>
    </p:spTree>
    <p:extLst>
      <p:ext uri="{BB962C8B-B14F-4D97-AF65-F5344CB8AC3E}">
        <p14:creationId xmlns:p14="http://schemas.microsoft.com/office/powerpoint/2010/main" val="1359349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73AE3-2FAB-4C31-A7C4-EEC5DA0F308F}"/>
              </a:ext>
            </a:extLst>
          </p:cNvPr>
          <p:cNvSpPr>
            <a:spLocks noGrp="1"/>
          </p:cNvSpPr>
          <p:nvPr>
            <p:ph type="title"/>
          </p:nvPr>
        </p:nvSpPr>
        <p:spPr/>
        <p:txBody>
          <a:bodyPr/>
          <a:lstStyle/>
          <a:p>
            <a:r>
              <a:rPr lang="en-US" dirty="0"/>
              <a:t>Orientation </a:t>
            </a:r>
          </a:p>
        </p:txBody>
      </p:sp>
      <p:sp>
        <p:nvSpPr>
          <p:cNvPr id="3" name="Content Placeholder 2">
            <a:extLst>
              <a:ext uri="{FF2B5EF4-FFF2-40B4-BE49-F238E27FC236}">
                <a16:creationId xmlns:a16="http://schemas.microsoft.com/office/drawing/2014/main" id="{1DA4F433-B260-408A-B85A-6F7E54C9F2D4}"/>
              </a:ext>
            </a:extLst>
          </p:cNvPr>
          <p:cNvSpPr>
            <a:spLocks noGrp="1"/>
          </p:cNvSpPr>
          <p:nvPr>
            <p:ph idx="1"/>
          </p:nvPr>
        </p:nvSpPr>
        <p:spPr/>
        <p:txBody>
          <a:bodyPr>
            <a:normAutofit fontScale="92500" lnSpcReduction="20000"/>
          </a:bodyPr>
          <a:lstStyle/>
          <a:p>
            <a:r>
              <a:rPr lang="en-US" dirty="0"/>
              <a:t>Major issue for pathologists </a:t>
            </a:r>
          </a:p>
          <a:p>
            <a:pPr lvl="1"/>
            <a:r>
              <a:rPr lang="en-US" dirty="0"/>
              <a:t>Assumption of an ovoid Ball</a:t>
            </a:r>
          </a:p>
          <a:p>
            <a:pPr lvl="2"/>
            <a:r>
              <a:rPr lang="en-US" dirty="0"/>
              <a:t>May originally have a very irregular shape</a:t>
            </a:r>
          </a:p>
          <a:p>
            <a:pPr lvl="2"/>
            <a:r>
              <a:rPr lang="en-US" dirty="0"/>
              <a:t>Particularly for large oncoplastic excisions</a:t>
            </a:r>
          </a:p>
          <a:p>
            <a:pPr lvl="2"/>
            <a:endParaRPr lang="en-US" dirty="0"/>
          </a:p>
          <a:p>
            <a:r>
              <a:rPr lang="en-US" dirty="0"/>
              <a:t>Solution</a:t>
            </a:r>
          </a:p>
          <a:p>
            <a:pPr lvl="1"/>
            <a:r>
              <a:rPr lang="en-US" dirty="0"/>
              <a:t>Intra-operative marking of margins</a:t>
            </a:r>
          </a:p>
          <a:p>
            <a:pPr lvl="2"/>
            <a:r>
              <a:rPr lang="en-US" dirty="0"/>
              <a:t>Sutures</a:t>
            </a:r>
          </a:p>
          <a:p>
            <a:pPr lvl="2"/>
            <a:r>
              <a:rPr lang="en-US" dirty="0"/>
              <a:t>Ink</a:t>
            </a:r>
          </a:p>
          <a:p>
            <a:pPr lvl="1"/>
            <a:endParaRPr lang="en-US" dirty="0"/>
          </a:p>
          <a:p>
            <a:pPr lvl="1"/>
            <a:r>
              <a:rPr lang="en-US" dirty="0"/>
              <a:t>Separate submission of margins </a:t>
            </a:r>
          </a:p>
          <a:p>
            <a:pPr lvl="1"/>
            <a:endParaRPr lang="en-US" dirty="0"/>
          </a:p>
          <a:p>
            <a:pPr lvl="1"/>
            <a:endParaRPr lang="en-US" dirty="0"/>
          </a:p>
          <a:p>
            <a:pPr lvl="1"/>
            <a:endParaRPr lang="en-US" dirty="0"/>
          </a:p>
        </p:txBody>
      </p:sp>
      <p:pic>
        <p:nvPicPr>
          <p:cNvPr id="5" name="Picture 4">
            <a:extLst>
              <a:ext uri="{FF2B5EF4-FFF2-40B4-BE49-F238E27FC236}">
                <a16:creationId xmlns:a16="http://schemas.microsoft.com/office/drawing/2014/main" id="{A4A08EAD-EA23-4DFA-8A3C-01A2CA1AEF10}"/>
              </a:ext>
            </a:extLst>
          </p:cNvPr>
          <p:cNvPicPr>
            <a:picLocks noChangeAspect="1"/>
          </p:cNvPicPr>
          <p:nvPr/>
        </p:nvPicPr>
        <p:blipFill>
          <a:blip r:embed="rId2"/>
          <a:stretch>
            <a:fillRect/>
          </a:stretch>
        </p:blipFill>
        <p:spPr>
          <a:xfrm rot="20445817">
            <a:off x="7750531" y="879181"/>
            <a:ext cx="2905125" cy="2457450"/>
          </a:xfrm>
          <a:prstGeom prst="rect">
            <a:avLst/>
          </a:prstGeom>
        </p:spPr>
      </p:pic>
      <p:pic>
        <p:nvPicPr>
          <p:cNvPr id="6" name="Picture 5">
            <a:extLst>
              <a:ext uri="{FF2B5EF4-FFF2-40B4-BE49-F238E27FC236}">
                <a16:creationId xmlns:a16="http://schemas.microsoft.com/office/drawing/2014/main" id="{918BB13A-656C-4E2B-8E41-84594282DD87}"/>
              </a:ext>
            </a:extLst>
          </p:cNvPr>
          <p:cNvPicPr>
            <a:picLocks noChangeAspect="1"/>
          </p:cNvPicPr>
          <p:nvPr/>
        </p:nvPicPr>
        <p:blipFill>
          <a:blip r:embed="rId3"/>
          <a:stretch>
            <a:fillRect/>
          </a:stretch>
        </p:blipFill>
        <p:spPr>
          <a:xfrm>
            <a:off x="6523612" y="3686511"/>
            <a:ext cx="5219739" cy="2371162"/>
          </a:xfrm>
          <a:prstGeom prst="rect">
            <a:avLst/>
          </a:prstGeom>
        </p:spPr>
      </p:pic>
    </p:spTree>
    <p:extLst>
      <p:ext uri="{BB962C8B-B14F-4D97-AF65-F5344CB8AC3E}">
        <p14:creationId xmlns:p14="http://schemas.microsoft.com/office/powerpoint/2010/main" val="2113119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9A663-8CB3-4EA8-8969-EE0D7B947BA9}"/>
              </a:ext>
            </a:extLst>
          </p:cNvPr>
          <p:cNvSpPr>
            <a:spLocks noGrp="1"/>
          </p:cNvSpPr>
          <p:nvPr>
            <p:ph type="title"/>
          </p:nvPr>
        </p:nvSpPr>
        <p:spPr/>
        <p:txBody>
          <a:bodyPr/>
          <a:lstStyle/>
          <a:p>
            <a:r>
              <a:rPr lang="en-US" dirty="0"/>
              <a:t>Role of Intra-op Frozen sections</a:t>
            </a:r>
          </a:p>
        </p:txBody>
      </p:sp>
      <p:sp>
        <p:nvSpPr>
          <p:cNvPr id="3" name="Content Placeholder 2">
            <a:extLst>
              <a:ext uri="{FF2B5EF4-FFF2-40B4-BE49-F238E27FC236}">
                <a16:creationId xmlns:a16="http://schemas.microsoft.com/office/drawing/2014/main" id="{FEB4805E-76C7-4290-AFDD-D7960BE529BD}"/>
              </a:ext>
            </a:extLst>
          </p:cNvPr>
          <p:cNvSpPr>
            <a:spLocks noGrp="1"/>
          </p:cNvSpPr>
          <p:nvPr>
            <p:ph idx="1"/>
          </p:nvPr>
        </p:nvSpPr>
        <p:spPr/>
        <p:txBody>
          <a:bodyPr/>
          <a:lstStyle/>
          <a:p>
            <a:r>
              <a:rPr lang="en-US" dirty="0"/>
              <a:t>Controversial</a:t>
            </a:r>
          </a:p>
          <a:p>
            <a:endParaRPr lang="en-US" dirty="0"/>
          </a:p>
          <a:p>
            <a:r>
              <a:rPr lang="en-US" dirty="0"/>
              <a:t>Fibrotic/ fatty tissue</a:t>
            </a:r>
          </a:p>
          <a:p>
            <a:pPr lvl="1"/>
            <a:r>
              <a:rPr lang="en-US" dirty="0"/>
              <a:t>Fatty tissue does not freeze well </a:t>
            </a:r>
          </a:p>
          <a:p>
            <a:pPr lvl="2"/>
            <a:r>
              <a:rPr lang="en-US" dirty="0"/>
              <a:t>Sectioning requires expertise</a:t>
            </a:r>
          </a:p>
          <a:p>
            <a:pPr lvl="1"/>
            <a:r>
              <a:rPr lang="en-US" dirty="0"/>
              <a:t>Getting entire slice is difficult. </a:t>
            </a:r>
          </a:p>
          <a:p>
            <a:pPr lvl="1"/>
            <a:endParaRPr lang="en-US" dirty="0"/>
          </a:p>
          <a:p>
            <a:pPr lvl="1"/>
            <a:r>
              <a:rPr lang="en-US" dirty="0"/>
              <a:t>May be associated false positive</a:t>
            </a:r>
          </a:p>
        </p:txBody>
      </p:sp>
    </p:spTree>
    <p:extLst>
      <p:ext uri="{BB962C8B-B14F-4D97-AF65-F5344CB8AC3E}">
        <p14:creationId xmlns:p14="http://schemas.microsoft.com/office/powerpoint/2010/main" val="1107447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Lesion not represented in </a:t>
            </a:r>
            <a:r>
              <a:rPr lang="en-US" dirty="0" err="1"/>
              <a:t>frozens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100" y="1800227"/>
            <a:ext cx="5779120" cy="43513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800227"/>
            <a:ext cx="5779120" cy="4351338"/>
          </a:xfrm>
          <a:prstGeom prst="rect">
            <a:avLst/>
          </a:prstGeom>
        </p:spPr>
      </p:pic>
    </p:spTree>
    <p:extLst>
      <p:ext uri="{BB962C8B-B14F-4D97-AF65-F5344CB8AC3E}">
        <p14:creationId xmlns:p14="http://schemas.microsoft.com/office/powerpoint/2010/main" val="2784190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EDEF4B6F0C4B44BA683892CEC05316A" ma:contentTypeVersion="17" ma:contentTypeDescription="Create a new document." ma:contentTypeScope="" ma:versionID="b8db784c69604147ef9b05d3d5c0e4cf">
  <xsd:schema xmlns:xsd="http://www.w3.org/2001/XMLSchema" xmlns:xs="http://www.w3.org/2001/XMLSchema" xmlns:p="http://schemas.microsoft.com/office/2006/metadata/properties" xmlns:ns3="019c0ad7-2304-4189-8b90-24e4c437e899" xmlns:ns4="c9cb872e-1cea-4b63-aec3-64e4fd87f099" targetNamespace="http://schemas.microsoft.com/office/2006/metadata/properties" ma:root="true" ma:fieldsID="aff6731bff324cc3d49370c8e5150abd" ns3:_="" ns4:_="">
    <xsd:import namespace="019c0ad7-2304-4189-8b90-24e4c437e899"/>
    <xsd:import namespace="c9cb872e-1cea-4b63-aec3-64e4fd87f09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SharedWithUsers" minOccurs="0"/>
                <xsd:element ref="ns4:SharedWithDetails" minOccurs="0"/>
                <xsd:element ref="ns4:SharingHintHash" minOccurs="0"/>
                <xsd:element ref="ns3:MediaServiceSearchPropertie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9c0ad7-2304-4189-8b90-24e4c437e8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activity" ma:index="23" nillable="true" ma:displayName="_activity" ma:hidden="true" ma:internalName="_activity">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9cb872e-1cea-4b63-aec3-64e4fd87f09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019c0ad7-2304-4189-8b90-24e4c437e899" xsi:nil="true"/>
  </documentManagement>
</p:properties>
</file>

<file path=customXml/itemProps1.xml><?xml version="1.0" encoding="utf-8"?>
<ds:datastoreItem xmlns:ds="http://schemas.openxmlformats.org/officeDocument/2006/customXml" ds:itemID="{0DBEC051-25F1-4638-A17F-1B62532698D8}">
  <ds:schemaRefs>
    <ds:schemaRef ds:uri="http://schemas.microsoft.com/sharepoint/v3/contenttype/forms"/>
  </ds:schemaRefs>
</ds:datastoreItem>
</file>

<file path=customXml/itemProps2.xml><?xml version="1.0" encoding="utf-8"?>
<ds:datastoreItem xmlns:ds="http://schemas.openxmlformats.org/officeDocument/2006/customXml" ds:itemID="{654DE069-8F43-4554-8F19-9E53587F5D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9c0ad7-2304-4189-8b90-24e4c437e899"/>
    <ds:schemaRef ds:uri="c9cb872e-1cea-4b63-aec3-64e4fd87f0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FB25C95-4C9E-40F9-AB50-6A333321C14A}">
  <ds:schemaRefs>
    <ds:schemaRef ds:uri="http://schemas.microsoft.com/office/infopath/2007/PartnerControls"/>
    <ds:schemaRef ds:uri="http://www.w3.org/XML/1998/namespace"/>
    <ds:schemaRef ds:uri="http://purl.org/dc/terms/"/>
    <ds:schemaRef ds:uri="http://schemas.openxmlformats.org/package/2006/metadata/core-properties"/>
    <ds:schemaRef ds:uri="http://purl.org/dc/elements/1.1/"/>
    <ds:schemaRef ds:uri="c9cb872e-1cea-4b63-aec3-64e4fd87f099"/>
    <ds:schemaRef ds:uri="http://schemas.microsoft.com/office/2006/documentManagement/types"/>
    <ds:schemaRef ds:uri="019c0ad7-2304-4189-8b90-24e4c437e899"/>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6812</TotalTime>
  <Words>1440</Words>
  <Application>Microsoft Office PowerPoint</Application>
  <PresentationFormat>Widescreen</PresentationFormat>
  <Paragraphs>288</Paragraphs>
  <Slides>39</Slides>
  <Notes>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39</vt:i4>
      </vt:variant>
    </vt:vector>
  </HeadingPairs>
  <TitlesOfParts>
    <vt:vector size="46" baseType="lpstr">
      <vt:lpstr>Arial</vt:lpstr>
      <vt:lpstr>Blackadder ITC</vt:lpstr>
      <vt:lpstr>Calibri</vt:lpstr>
      <vt:lpstr>Garamond</vt:lpstr>
      <vt:lpstr>Times New Roman</vt:lpstr>
      <vt:lpstr>1_Office Theme</vt:lpstr>
      <vt:lpstr>Custom Design</vt:lpstr>
      <vt:lpstr>PowerPoint Presentation</vt:lpstr>
      <vt:lpstr>Disclosures </vt:lpstr>
      <vt:lpstr>Agenda - topics to be discussed </vt:lpstr>
      <vt:lpstr>Cancer classification (Breast)</vt:lpstr>
      <vt:lpstr>Role of histologic classification</vt:lpstr>
      <vt:lpstr>Practical considerations</vt:lpstr>
      <vt:lpstr>Orientation </vt:lpstr>
      <vt:lpstr>Role of Intra-op Frozen sections</vt:lpstr>
      <vt:lpstr>Lesion not represented in frozens</vt:lpstr>
      <vt:lpstr>Ancillary techniques</vt:lpstr>
      <vt:lpstr>Intra-Op evaluation</vt:lpstr>
      <vt:lpstr>iKnife</vt:lpstr>
      <vt:lpstr>WF-OCT</vt:lpstr>
      <vt:lpstr>MarginCall</vt:lpstr>
      <vt:lpstr>Biomarkers</vt:lpstr>
      <vt:lpstr>ER/PR- IHC relatively easy to interpret</vt:lpstr>
      <vt:lpstr>Assessment of tumor markers</vt:lpstr>
      <vt:lpstr>Allred Score vs RT-PCR score</vt:lpstr>
      <vt:lpstr>Allred Score vs RT-PCR score</vt:lpstr>
      <vt:lpstr>ECOG HR Concordance*</vt:lpstr>
      <vt:lpstr>Ki-67 </vt:lpstr>
      <vt:lpstr>Ki67 quantification</vt:lpstr>
      <vt:lpstr>Ki67 quantification</vt:lpstr>
      <vt:lpstr>IKWG - Spaghetti Plots:  Ki-67 of 10-20% (7 labs common to both phases) </vt:lpstr>
      <vt:lpstr>Ki-67: “What Is Brown”</vt:lpstr>
      <vt:lpstr>IKWG</vt:lpstr>
      <vt:lpstr>Pre-analytical Factors</vt:lpstr>
      <vt:lpstr>Steps to Determine Ki-67 Score</vt:lpstr>
      <vt:lpstr>IKWG versus PharmDx Scoring</vt:lpstr>
      <vt:lpstr>AI</vt:lpstr>
      <vt:lpstr>Changing times - Pathomics</vt:lpstr>
      <vt:lpstr>Basic concepts  - AI, Machine learning vs Deep learning </vt:lpstr>
      <vt:lpstr>Pathologists uses H&amp;E for</vt:lpstr>
      <vt:lpstr>AI for ILC</vt:lpstr>
      <vt:lpstr>Biomarker analysis</vt:lpstr>
      <vt:lpstr>TILs analysis</vt:lpstr>
      <vt:lpstr>AI for prognostic analysis</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dc:creator>
  <cp:lastModifiedBy>Badve, Sunil</cp:lastModifiedBy>
  <cp:revision>394</cp:revision>
  <cp:lastPrinted>2017-07-14T12:54:04Z</cp:lastPrinted>
  <dcterms:created xsi:type="dcterms:W3CDTF">2006-08-16T00:00:00Z</dcterms:created>
  <dcterms:modified xsi:type="dcterms:W3CDTF">2025-11-06T17:07:43Z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0x0101002EDEF4B6F0C4B44BA683892CEC05316A</vt:lpwstr>
  </property>
</Properties>
</file>