
<file path=[Content_Types].xml><?xml version="1.0" encoding="utf-8"?>
<Types xmlns="http://schemas.openxmlformats.org/package/2006/content-types">
  <Default Extension="bin" ContentType="application/vnd.openxmlformats-officedocument.oleObject"/>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3"/>
    <p:sldMasterId id="2147483672" r:id="rId4"/>
  </p:sldMasterIdLst>
  <p:notesMasterIdLst>
    <p:notesMasterId r:id="rId95"/>
  </p:notesMasterIdLst>
  <p:sldIdLst>
    <p:sldId id="256" r:id="rId5"/>
    <p:sldId id="683" r:id="rId6"/>
    <p:sldId id="473" r:id="rId7"/>
    <p:sldId id="688" r:id="rId8"/>
    <p:sldId id="2104" r:id="rId9"/>
    <p:sldId id="687" r:id="rId10"/>
    <p:sldId id="689" r:id="rId11"/>
    <p:sldId id="2106" r:id="rId12"/>
    <p:sldId id="11123" r:id="rId13"/>
    <p:sldId id="11199" r:id="rId14"/>
    <p:sldId id="11124" r:id="rId15"/>
    <p:sldId id="2108" r:id="rId16"/>
    <p:sldId id="2109" r:id="rId17"/>
    <p:sldId id="2110" r:id="rId18"/>
    <p:sldId id="11197" r:id="rId19"/>
    <p:sldId id="11198" r:id="rId20"/>
    <p:sldId id="11122" r:id="rId21"/>
    <p:sldId id="11125" r:id="rId22"/>
    <p:sldId id="11117" r:id="rId23"/>
    <p:sldId id="269" r:id="rId24"/>
    <p:sldId id="270" r:id="rId25"/>
    <p:sldId id="297" r:id="rId26"/>
    <p:sldId id="11200" r:id="rId27"/>
    <p:sldId id="11201" r:id="rId28"/>
    <p:sldId id="2042" r:id="rId29"/>
    <p:sldId id="11195" r:id="rId30"/>
    <p:sldId id="11196" r:id="rId31"/>
    <p:sldId id="11202" r:id="rId32"/>
    <p:sldId id="11204" r:id="rId33"/>
    <p:sldId id="11203" r:id="rId34"/>
    <p:sldId id="11205" r:id="rId35"/>
    <p:sldId id="11206" r:id="rId36"/>
    <p:sldId id="11207" r:id="rId37"/>
    <p:sldId id="307" r:id="rId38"/>
    <p:sldId id="645" r:id="rId39"/>
    <p:sldId id="11130" r:id="rId40"/>
    <p:sldId id="11131" r:id="rId41"/>
    <p:sldId id="2105" r:id="rId42"/>
    <p:sldId id="11132" r:id="rId43"/>
    <p:sldId id="11208" r:id="rId44"/>
    <p:sldId id="11133" r:id="rId45"/>
    <p:sldId id="11134" r:id="rId46"/>
    <p:sldId id="11135" r:id="rId47"/>
    <p:sldId id="11136" r:id="rId48"/>
    <p:sldId id="11137" r:id="rId49"/>
    <p:sldId id="11139" r:id="rId50"/>
    <p:sldId id="11145" r:id="rId51"/>
    <p:sldId id="11144" r:id="rId52"/>
    <p:sldId id="11143" r:id="rId53"/>
    <p:sldId id="11147" r:id="rId54"/>
    <p:sldId id="11152" r:id="rId55"/>
    <p:sldId id="11153" r:id="rId56"/>
    <p:sldId id="11186" r:id="rId57"/>
    <p:sldId id="11189" r:id="rId58"/>
    <p:sldId id="11190" r:id="rId59"/>
    <p:sldId id="11191" r:id="rId60"/>
    <p:sldId id="11192" r:id="rId61"/>
    <p:sldId id="11166" r:id="rId62"/>
    <p:sldId id="11194" r:id="rId63"/>
    <p:sldId id="11173" r:id="rId64"/>
    <p:sldId id="11184" r:id="rId65"/>
    <p:sldId id="11174" r:id="rId66"/>
    <p:sldId id="11129" r:id="rId67"/>
    <p:sldId id="11114" r:id="rId68"/>
    <p:sldId id="11115" r:id="rId69"/>
    <p:sldId id="696" r:id="rId70"/>
    <p:sldId id="11118" r:id="rId71"/>
    <p:sldId id="2100" r:id="rId72"/>
    <p:sldId id="11177" r:id="rId73"/>
    <p:sldId id="11176" r:id="rId74"/>
    <p:sldId id="2099" r:id="rId75"/>
    <p:sldId id="776" r:id="rId76"/>
    <p:sldId id="765" r:id="rId77"/>
    <p:sldId id="291" r:id="rId78"/>
    <p:sldId id="11178" r:id="rId79"/>
    <p:sldId id="11185" r:id="rId80"/>
    <p:sldId id="11119" r:id="rId81"/>
    <p:sldId id="299" r:id="rId82"/>
    <p:sldId id="11180" r:id="rId83"/>
    <p:sldId id="2039" r:id="rId84"/>
    <p:sldId id="2101" r:id="rId85"/>
    <p:sldId id="2041" r:id="rId86"/>
    <p:sldId id="2048" r:id="rId87"/>
    <p:sldId id="11102" r:id="rId88"/>
    <p:sldId id="11120" r:id="rId89"/>
    <p:sldId id="11182" r:id="rId90"/>
    <p:sldId id="783" r:id="rId91"/>
    <p:sldId id="11121" r:id="rId92"/>
    <p:sldId id="11183" r:id="rId93"/>
    <p:sldId id="697" r:id="rId9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25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21" autoAdjust="0"/>
    <p:restoredTop sz="93704" autoAdjust="0"/>
  </p:normalViewPr>
  <p:slideViewPr>
    <p:cSldViewPr>
      <p:cViewPr varScale="1">
        <p:scale>
          <a:sx n="93" d="100"/>
          <a:sy n="93" d="100"/>
        </p:scale>
        <p:origin x="306" y="306"/>
      </p:cViewPr>
      <p:guideLst>
        <p:guide orient="horz" pos="2160"/>
        <p:guide pos="3840"/>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notesMaster" Target="notesMasters/notesMaster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slideMaster" Target="slideMasters/slideMaster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tableStyles" Target="tableStyles.xml"/><Relationship Id="rId4" Type="http://schemas.openxmlformats.org/officeDocument/2006/relationships/slideMaster" Target="slideMasters/slideMaster2.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usan Peck" userId="904e0207acc3a1a6" providerId="LiveId" clId="{9603E2BD-8268-4A33-978C-48C504CB5CBC}"/>
    <pc:docChg chg="modSld">
      <pc:chgData name="Susan Peck" userId="904e0207acc3a1a6" providerId="LiveId" clId="{9603E2BD-8268-4A33-978C-48C504CB5CBC}" dt="2025-10-31T22:54:44.386" v="1" actId="20577"/>
      <pc:docMkLst>
        <pc:docMk/>
      </pc:docMkLst>
      <pc:sldChg chg="modSp mod">
        <pc:chgData name="Susan Peck" userId="904e0207acc3a1a6" providerId="LiveId" clId="{9603E2BD-8268-4A33-978C-48C504CB5CBC}" dt="2025-10-31T22:54:44.386" v="1" actId="20577"/>
        <pc:sldMkLst>
          <pc:docMk/>
          <pc:sldMk cId="214773913" sldId="269"/>
        </pc:sldMkLst>
        <pc:spChg chg="mod">
          <ac:chgData name="Susan Peck" userId="904e0207acc3a1a6" providerId="LiveId" clId="{9603E2BD-8268-4A33-978C-48C504CB5CBC}" dt="2025-10-31T22:54:44.386" v="1" actId="20577"/>
          <ac:spMkLst>
            <pc:docMk/>
            <pc:sldMk cId="214773913" sldId="269"/>
            <ac:spMk id="2" creationId="{1CF26C21-6868-4968-806F-60CEC8C11E3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panose="020B0604020202020204" pitchFamily="34" charset="0"/>
              </a:defRPr>
            </a:lvl1pPr>
          </a:lstStyle>
          <a:p>
            <a:fld id="{C899932D-8952-488B-A671-AC0FAFA8C95A}" type="datetimeFigureOut">
              <a:rPr lang="en-US" smtClean="0"/>
              <a:pPr/>
              <a:t>10/31/2025</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panose="020B0604020202020204" pitchFamily="34" charset="0"/>
              </a:defRPr>
            </a:lvl1pPr>
          </a:lstStyle>
          <a:p>
            <a:fld id="{47B0AB79-9D13-4B1F-9B93-84778670A882}" type="slidenum">
              <a:rPr lang="en-US" smtClean="0"/>
              <a:pPr/>
              <a:t>‹#›</a:t>
            </a:fld>
            <a:endParaRPr lang="en-US" dirty="0"/>
          </a:p>
        </p:txBody>
      </p:sp>
    </p:spTree>
    <p:extLst>
      <p:ext uri="{BB962C8B-B14F-4D97-AF65-F5344CB8AC3E}">
        <p14:creationId xmlns:p14="http://schemas.microsoft.com/office/powerpoint/2010/main" val="3649453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E859FB45-27B5-467B-B646-59381BBABE7F}" type="slidenum">
              <a:rPr lang="en-US" altLang="en-US"/>
              <a:pPr eaLnBrk="1" hangingPunct="1">
                <a:spcBef>
                  <a:spcPct val="0"/>
                </a:spcBef>
              </a:pPr>
              <a:t>2</a:t>
            </a:fld>
            <a:endParaRPr lang="en-US" altLang="en-US"/>
          </a:p>
        </p:txBody>
      </p:sp>
      <p:sp>
        <p:nvSpPr>
          <p:cNvPr id="4099" name="Rectangle 2"/>
          <p:cNvSpPr>
            <a:spLocks noGrp="1" noRot="1" noChangeAspect="1" noChangeArrowheads="1" noTextEdit="1"/>
          </p:cNvSpPr>
          <p:nvPr>
            <p:ph type="sldImg"/>
          </p:nvPr>
        </p:nvSpPr>
        <p:spPr>
          <a:xfrm>
            <a:off x="381000" y="685800"/>
            <a:ext cx="6096000" cy="3429000"/>
          </a:xfrm>
          <a:ln/>
        </p:spPr>
      </p:sp>
      <p:sp>
        <p:nvSpPr>
          <p:cNvPr id="4100"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36768464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B0AB79-9D13-4B1F-9B93-84778670A882}" type="slidenum">
              <a:rPr lang="en-US" smtClean="0"/>
              <a:t>11</a:t>
            </a:fld>
            <a:endParaRPr lang="en-US"/>
          </a:p>
        </p:txBody>
      </p:sp>
    </p:spTree>
    <p:extLst>
      <p:ext uri="{BB962C8B-B14F-4D97-AF65-F5344CB8AC3E}">
        <p14:creationId xmlns:p14="http://schemas.microsoft.com/office/powerpoint/2010/main" val="40947826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B0AB79-9D13-4B1F-9B93-84778670A882}" type="slidenum">
              <a:rPr lang="en-US" smtClean="0"/>
              <a:t>12</a:t>
            </a:fld>
            <a:endParaRPr lang="en-US"/>
          </a:p>
        </p:txBody>
      </p:sp>
    </p:spTree>
    <p:extLst>
      <p:ext uri="{BB962C8B-B14F-4D97-AF65-F5344CB8AC3E}">
        <p14:creationId xmlns:p14="http://schemas.microsoft.com/office/powerpoint/2010/main" val="29736848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B0AB79-9D13-4B1F-9B93-84778670A882}" type="slidenum">
              <a:rPr lang="en-US" smtClean="0"/>
              <a:t>13</a:t>
            </a:fld>
            <a:endParaRPr lang="en-US"/>
          </a:p>
        </p:txBody>
      </p:sp>
    </p:spTree>
    <p:extLst>
      <p:ext uri="{BB962C8B-B14F-4D97-AF65-F5344CB8AC3E}">
        <p14:creationId xmlns:p14="http://schemas.microsoft.com/office/powerpoint/2010/main" val="4832406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B0AB79-9D13-4B1F-9B93-84778670A882}" type="slidenum">
              <a:rPr lang="en-US" smtClean="0"/>
              <a:t>14</a:t>
            </a:fld>
            <a:endParaRPr lang="en-US"/>
          </a:p>
        </p:txBody>
      </p:sp>
    </p:spTree>
    <p:extLst>
      <p:ext uri="{BB962C8B-B14F-4D97-AF65-F5344CB8AC3E}">
        <p14:creationId xmlns:p14="http://schemas.microsoft.com/office/powerpoint/2010/main" val="3870597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B0AB79-9D13-4B1F-9B93-84778670A882}" type="slidenum">
              <a:rPr lang="en-US" smtClean="0"/>
              <a:t>15</a:t>
            </a:fld>
            <a:endParaRPr lang="en-US"/>
          </a:p>
        </p:txBody>
      </p:sp>
    </p:spTree>
    <p:extLst>
      <p:ext uri="{BB962C8B-B14F-4D97-AF65-F5344CB8AC3E}">
        <p14:creationId xmlns:p14="http://schemas.microsoft.com/office/powerpoint/2010/main" val="26449571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B0AB79-9D13-4B1F-9B93-84778670A882}" type="slidenum">
              <a:rPr lang="en-US" smtClean="0"/>
              <a:t>16</a:t>
            </a:fld>
            <a:endParaRPr lang="en-US"/>
          </a:p>
        </p:txBody>
      </p:sp>
    </p:spTree>
    <p:extLst>
      <p:ext uri="{BB962C8B-B14F-4D97-AF65-F5344CB8AC3E}">
        <p14:creationId xmlns:p14="http://schemas.microsoft.com/office/powerpoint/2010/main" val="27931356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B0AB79-9D13-4B1F-9B93-84778670A882}" type="slidenum">
              <a:rPr lang="en-US" smtClean="0"/>
              <a:t>17</a:t>
            </a:fld>
            <a:endParaRPr lang="en-US"/>
          </a:p>
        </p:txBody>
      </p:sp>
    </p:spTree>
    <p:extLst>
      <p:ext uri="{BB962C8B-B14F-4D97-AF65-F5344CB8AC3E}">
        <p14:creationId xmlns:p14="http://schemas.microsoft.com/office/powerpoint/2010/main" val="21494297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B0AB79-9D13-4B1F-9B93-84778670A882}" type="slidenum">
              <a:rPr lang="en-US" smtClean="0"/>
              <a:t>18</a:t>
            </a:fld>
            <a:endParaRPr lang="en-US"/>
          </a:p>
        </p:txBody>
      </p:sp>
    </p:spTree>
    <p:extLst>
      <p:ext uri="{BB962C8B-B14F-4D97-AF65-F5344CB8AC3E}">
        <p14:creationId xmlns:p14="http://schemas.microsoft.com/office/powerpoint/2010/main" val="37941041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B0AB79-9D13-4B1F-9B93-84778670A882}" type="slidenum">
              <a:rPr lang="en-US" smtClean="0"/>
              <a:t>19</a:t>
            </a:fld>
            <a:endParaRPr lang="en-US"/>
          </a:p>
        </p:txBody>
      </p:sp>
    </p:spTree>
    <p:extLst>
      <p:ext uri="{BB962C8B-B14F-4D97-AF65-F5344CB8AC3E}">
        <p14:creationId xmlns:p14="http://schemas.microsoft.com/office/powerpoint/2010/main" val="31421747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39FBE3-7C1E-604C-A973-421AC64550EC}" type="slidenum">
              <a:rPr lang="en-US" smtClean="0"/>
              <a:pPr/>
              <a:t>20</a:t>
            </a:fld>
            <a:endParaRPr lang="en-US" dirty="0"/>
          </a:p>
        </p:txBody>
      </p:sp>
    </p:spTree>
    <p:extLst>
      <p:ext uri="{BB962C8B-B14F-4D97-AF65-F5344CB8AC3E}">
        <p14:creationId xmlns:p14="http://schemas.microsoft.com/office/powerpoint/2010/main" val="37885761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B0AB79-9D13-4B1F-9B93-84778670A882}" type="slidenum">
              <a:rPr lang="en-US" smtClean="0"/>
              <a:pPr/>
              <a:t>3</a:t>
            </a:fld>
            <a:endParaRPr lang="en-US" dirty="0"/>
          </a:p>
        </p:txBody>
      </p:sp>
    </p:spTree>
    <p:extLst>
      <p:ext uri="{BB962C8B-B14F-4D97-AF65-F5344CB8AC3E}">
        <p14:creationId xmlns:p14="http://schemas.microsoft.com/office/powerpoint/2010/main" val="40731469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39FBE3-7C1E-604C-A973-421AC64550EC}" type="slidenum">
              <a:rPr lang="en-US" smtClean="0"/>
              <a:pPr/>
              <a:t>21</a:t>
            </a:fld>
            <a:endParaRPr lang="en-US" dirty="0"/>
          </a:p>
        </p:txBody>
      </p:sp>
    </p:spTree>
    <p:extLst>
      <p:ext uri="{BB962C8B-B14F-4D97-AF65-F5344CB8AC3E}">
        <p14:creationId xmlns:p14="http://schemas.microsoft.com/office/powerpoint/2010/main" val="20140935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339FBE3-7C1E-604C-A973-421AC64550EC}" type="slidenum">
              <a:rPr lang="en-US" smtClean="0"/>
              <a:pPr/>
              <a:t>22</a:t>
            </a:fld>
            <a:endParaRPr lang="en-US" dirty="0"/>
          </a:p>
        </p:txBody>
      </p:sp>
    </p:spTree>
    <p:extLst>
      <p:ext uri="{BB962C8B-B14F-4D97-AF65-F5344CB8AC3E}">
        <p14:creationId xmlns:p14="http://schemas.microsoft.com/office/powerpoint/2010/main" val="23387363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B0AB79-9D13-4B1F-9B93-84778670A882}" type="slidenum">
              <a:rPr lang="en-US" smtClean="0"/>
              <a:pPr/>
              <a:t>23</a:t>
            </a:fld>
            <a:endParaRPr lang="en-US" dirty="0"/>
          </a:p>
        </p:txBody>
      </p:sp>
    </p:spTree>
    <p:extLst>
      <p:ext uri="{BB962C8B-B14F-4D97-AF65-F5344CB8AC3E}">
        <p14:creationId xmlns:p14="http://schemas.microsoft.com/office/powerpoint/2010/main" val="25815341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B0AB79-9D13-4B1F-9B93-84778670A882}" type="slidenum">
              <a:rPr lang="en-US" smtClean="0"/>
              <a:pPr/>
              <a:t>24</a:t>
            </a:fld>
            <a:endParaRPr lang="en-US" dirty="0"/>
          </a:p>
        </p:txBody>
      </p:sp>
    </p:spTree>
    <p:extLst>
      <p:ext uri="{BB962C8B-B14F-4D97-AF65-F5344CB8AC3E}">
        <p14:creationId xmlns:p14="http://schemas.microsoft.com/office/powerpoint/2010/main" val="36185033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725661-46F2-470E-88F2-E0322952D4D9}" type="slidenum">
              <a:rPr lang="en-US" smtClean="0"/>
              <a:t>25</a:t>
            </a:fld>
            <a:endParaRPr lang="en-US"/>
          </a:p>
        </p:txBody>
      </p:sp>
    </p:spTree>
    <p:extLst>
      <p:ext uri="{BB962C8B-B14F-4D97-AF65-F5344CB8AC3E}">
        <p14:creationId xmlns:p14="http://schemas.microsoft.com/office/powerpoint/2010/main" val="17789755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725661-46F2-470E-88F2-E0322952D4D9}" type="slidenum">
              <a:rPr lang="en-US" smtClean="0"/>
              <a:t>26</a:t>
            </a:fld>
            <a:endParaRPr lang="en-US"/>
          </a:p>
        </p:txBody>
      </p:sp>
    </p:spTree>
    <p:extLst>
      <p:ext uri="{BB962C8B-B14F-4D97-AF65-F5344CB8AC3E}">
        <p14:creationId xmlns:p14="http://schemas.microsoft.com/office/powerpoint/2010/main" val="18869009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725661-46F2-470E-88F2-E0322952D4D9}" type="slidenum">
              <a:rPr lang="en-US" smtClean="0"/>
              <a:t>27</a:t>
            </a:fld>
            <a:endParaRPr lang="en-US"/>
          </a:p>
        </p:txBody>
      </p:sp>
    </p:spTree>
    <p:extLst>
      <p:ext uri="{BB962C8B-B14F-4D97-AF65-F5344CB8AC3E}">
        <p14:creationId xmlns:p14="http://schemas.microsoft.com/office/powerpoint/2010/main" val="33223866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7B0AB79-9D13-4B1F-9B93-84778670A882}" type="slidenum">
              <a:rPr lang="en-US" smtClean="0"/>
              <a:pPr/>
              <a:t>28</a:t>
            </a:fld>
            <a:endParaRPr lang="en-US" dirty="0"/>
          </a:p>
        </p:txBody>
      </p:sp>
    </p:spTree>
    <p:extLst>
      <p:ext uri="{BB962C8B-B14F-4D97-AF65-F5344CB8AC3E}">
        <p14:creationId xmlns:p14="http://schemas.microsoft.com/office/powerpoint/2010/main" val="8359985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B0AB79-9D13-4B1F-9B93-84778670A882}" type="slidenum">
              <a:rPr lang="en-US" smtClean="0"/>
              <a:pPr/>
              <a:t>29</a:t>
            </a:fld>
            <a:endParaRPr lang="en-US" dirty="0"/>
          </a:p>
        </p:txBody>
      </p:sp>
    </p:spTree>
    <p:extLst>
      <p:ext uri="{BB962C8B-B14F-4D97-AF65-F5344CB8AC3E}">
        <p14:creationId xmlns:p14="http://schemas.microsoft.com/office/powerpoint/2010/main" val="32786314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B0AB79-9D13-4B1F-9B93-84778670A882}" type="slidenum">
              <a:rPr lang="en-US" smtClean="0"/>
              <a:pPr/>
              <a:t>30</a:t>
            </a:fld>
            <a:endParaRPr lang="en-US" dirty="0"/>
          </a:p>
        </p:txBody>
      </p:sp>
    </p:spTree>
    <p:extLst>
      <p:ext uri="{BB962C8B-B14F-4D97-AF65-F5344CB8AC3E}">
        <p14:creationId xmlns:p14="http://schemas.microsoft.com/office/powerpoint/2010/main" val="30973863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B0AB79-9D13-4B1F-9B93-84778670A882}" type="slidenum">
              <a:rPr lang="en-US" smtClean="0"/>
              <a:pPr/>
              <a:t>4</a:t>
            </a:fld>
            <a:endParaRPr lang="en-US" dirty="0"/>
          </a:p>
        </p:txBody>
      </p:sp>
    </p:spTree>
    <p:extLst>
      <p:ext uri="{BB962C8B-B14F-4D97-AF65-F5344CB8AC3E}">
        <p14:creationId xmlns:p14="http://schemas.microsoft.com/office/powerpoint/2010/main" val="20120034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B0AB79-9D13-4B1F-9B93-84778670A882}" type="slidenum">
              <a:rPr lang="en-US" smtClean="0"/>
              <a:pPr/>
              <a:t>31</a:t>
            </a:fld>
            <a:endParaRPr lang="en-US" dirty="0"/>
          </a:p>
        </p:txBody>
      </p:sp>
    </p:spTree>
    <p:extLst>
      <p:ext uri="{BB962C8B-B14F-4D97-AF65-F5344CB8AC3E}">
        <p14:creationId xmlns:p14="http://schemas.microsoft.com/office/powerpoint/2010/main" val="41240567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B0AB79-9D13-4B1F-9B93-84778670A882}" type="slidenum">
              <a:rPr lang="en-US" smtClean="0"/>
              <a:pPr/>
              <a:t>32</a:t>
            </a:fld>
            <a:endParaRPr lang="en-US" dirty="0"/>
          </a:p>
        </p:txBody>
      </p:sp>
    </p:spTree>
    <p:extLst>
      <p:ext uri="{BB962C8B-B14F-4D97-AF65-F5344CB8AC3E}">
        <p14:creationId xmlns:p14="http://schemas.microsoft.com/office/powerpoint/2010/main" val="35160200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B0AB79-9D13-4B1F-9B93-84778670A882}" type="slidenum">
              <a:rPr lang="en-US" smtClean="0"/>
              <a:pPr/>
              <a:t>33</a:t>
            </a:fld>
            <a:endParaRPr lang="en-US" dirty="0"/>
          </a:p>
        </p:txBody>
      </p:sp>
    </p:spTree>
    <p:extLst>
      <p:ext uri="{BB962C8B-B14F-4D97-AF65-F5344CB8AC3E}">
        <p14:creationId xmlns:p14="http://schemas.microsoft.com/office/powerpoint/2010/main" val="6716416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39FBE3-7C1E-604C-A973-421AC64550EC}" type="slidenum">
              <a:rPr lang="en-US" smtClean="0"/>
              <a:pPr/>
              <a:t>34</a:t>
            </a:fld>
            <a:endParaRPr lang="en-US" dirty="0"/>
          </a:p>
        </p:txBody>
      </p:sp>
    </p:spTree>
    <p:extLst>
      <p:ext uri="{BB962C8B-B14F-4D97-AF65-F5344CB8AC3E}">
        <p14:creationId xmlns:p14="http://schemas.microsoft.com/office/powerpoint/2010/main" val="8078554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B0AB79-9D13-4B1F-9B93-84778670A882}" type="slidenum">
              <a:rPr lang="en-US" smtClean="0"/>
              <a:pPr/>
              <a:t>35</a:t>
            </a:fld>
            <a:endParaRPr lang="en-US" dirty="0"/>
          </a:p>
        </p:txBody>
      </p:sp>
    </p:spTree>
    <p:extLst>
      <p:ext uri="{BB962C8B-B14F-4D97-AF65-F5344CB8AC3E}">
        <p14:creationId xmlns:p14="http://schemas.microsoft.com/office/powerpoint/2010/main" val="2972350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B0AB79-9D13-4B1F-9B93-84778670A882}" type="slidenum">
              <a:rPr lang="en-US" smtClean="0"/>
              <a:t>36</a:t>
            </a:fld>
            <a:endParaRPr lang="en-US"/>
          </a:p>
        </p:txBody>
      </p:sp>
    </p:spTree>
    <p:extLst>
      <p:ext uri="{BB962C8B-B14F-4D97-AF65-F5344CB8AC3E}">
        <p14:creationId xmlns:p14="http://schemas.microsoft.com/office/powerpoint/2010/main" val="22340018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B0AB79-9D13-4B1F-9B93-84778670A882}" type="slidenum">
              <a:rPr lang="en-US" smtClean="0"/>
              <a:t>37</a:t>
            </a:fld>
            <a:endParaRPr lang="en-US"/>
          </a:p>
        </p:txBody>
      </p:sp>
    </p:spTree>
    <p:extLst>
      <p:ext uri="{BB962C8B-B14F-4D97-AF65-F5344CB8AC3E}">
        <p14:creationId xmlns:p14="http://schemas.microsoft.com/office/powerpoint/2010/main" val="35778353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B0AB79-9D13-4B1F-9B93-84778670A882}" type="slidenum">
              <a:rPr lang="en-US" smtClean="0"/>
              <a:t>38</a:t>
            </a:fld>
            <a:endParaRPr lang="en-US"/>
          </a:p>
        </p:txBody>
      </p:sp>
    </p:spTree>
    <p:extLst>
      <p:ext uri="{BB962C8B-B14F-4D97-AF65-F5344CB8AC3E}">
        <p14:creationId xmlns:p14="http://schemas.microsoft.com/office/powerpoint/2010/main" val="33182075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B0AB79-9D13-4B1F-9B93-84778670A882}" type="slidenum">
              <a:rPr lang="en-US" smtClean="0"/>
              <a:t>39</a:t>
            </a:fld>
            <a:endParaRPr lang="en-US"/>
          </a:p>
        </p:txBody>
      </p:sp>
    </p:spTree>
    <p:extLst>
      <p:ext uri="{BB962C8B-B14F-4D97-AF65-F5344CB8AC3E}">
        <p14:creationId xmlns:p14="http://schemas.microsoft.com/office/powerpoint/2010/main" val="27289207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B0AB79-9D13-4B1F-9B93-84778670A882}" type="slidenum">
              <a:rPr lang="en-US" smtClean="0"/>
              <a:pPr/>
              <a:t>40</a:t>
            </a:fld>
            <a:endParaRPr lang="en-US" dirty="0"/>
          </a:p>
        </p:txBody>
      </p:sp>
    </p:spTree>
    <p:extLst>
      <p:ext uri="{BB962C8B-B14F-4D97-AF65-F5344CB8AC3E}">
        <p14:creationId xmlns:p14="http://schemas.microsoft.com/office/powerpoint/2010/main" val="11640779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B0AB79-9D13-4B1F-9B93-84778670A882}" type="slidenum">
              <a:rPr lang="en-US" smtClean="0"/>
              <a:pPr/>
              <a:t>5</a:t>
            </a:fld>
            <a:endParaRPr lang="en-US" dirty="0"/>
          </a:p>
        </p:txBody>
      </p:sp>
    </p:spTree>
    <p:extLst>
      <p:ext uri="{BB962C8B-B14F-4D97-AF65-F5344CB8AC3E}">
        <p14:creationId xmlns:p14="http://schemas.microsoft.com/office/powerpoint/2010/main" val="5834466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B0AB79-9D13-4B1F-9B93-84778670A882}" type="slidenum">
              <a:rPr lang="en-US" smtClean="0"/>
              <a:t>41</a:t>
            </a:fld>
            <a:endParaRPr lang="en-US"/>
          </a:p>
        </p:txBody>
      </p:sp>
    </p:spTree>
    <p:extLst>
      <p:ext uri="{BB962C8B-B14F-4D97-AF65-F5344CB8AC3E}">
        <p14:creationId xmlns:p14="http://schemas.microsoft.com/office/powerpoint/2010/main" val="8708819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B0AB79-9D13-4B1F-9B93-84778670A882}" type="slidenum">
              <a:rPr lang="en-US" smtClean="0"/>
              <a:t>42</a:t>
            </a:fld>
            <a:endParaRPr lang="en-US"/>
          </a:p>
        </p:txBody>
      </p:sp>
    </p:spTree>
    <p:extLst>
      <p:ext uri="{BB962C8B-B14F-4D97-AF65-F5344CB8AC3E}">
        <p14:creationId xmlns:p14="http://schemas.microsoft.com/office/powerpoint/2010/main" val="23722898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B0AB79-9D13-4B1F-9B93-84778670A882}" type="slidenum">
              <a:rPr lang="en-US" smtClean="0"/>
              <a:t>43</a:t>
            </a:fld>
            <a:endParaRPr lang="en-US"/>
          </a:p>
        </p:txBody>
      </p:sp>
    </p:spTree>
    <p:extLst>
      <p:ext uri="{BB962C8B-B14F-4D97-AF65-F5344CB8AC3E}">
        <p14:creationId xmlns:p14="http://schemas.microsoft.com/office/powerpoint/2010/main" val="28016065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B0AB79-9D13-4B1F-9B93-84778670A882}" type="slidenum">
              <a:rPr lang="en-US" smtClean="0"/>
              <a:t>44</a:t>
            </a:fld>
            <a:endParaRPr lang="en-US"/>
          </a:p>
        </p:txBody>
      </p:sp>
    </p:spTree>
    <p:extLst>
      <p:ext uri="{BB962C8B-B14F-4D97-AF65-F5344CB8AC3E}">
        <p14:creationId xmlns:p14="http://schemas.microsoft.com/office/powerpoint/2010/main" val="15086355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B0AB79-9D13-4B1F-9B93-84778670A882}" type="slidenum">
              <a:rPr lang="en-US" smtClean="0"/>
              <a:pPr/>
              <a:t>45</a:t>
            </a:fld>
            <a:endParaRPr lang="en-US" dirty="0"/>
          </a:p>
        </p:txBody>
      </p:sp>
    </p:spTree>
    <p:extLst>
      <p:ext uri="{BB962C8B-B14F-4D97-AF65-F5344CB8AC3E}">
        <p14:creationId xmlns:p14="http://schemas.microsoft.com/office/powerpoint/2010/main" val="20669468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B0AB79-9D13-4B1F-9B93-84778670A882}" type="slidenum">
              <a:rPr lang="en-US" smtClean="0"/>
              <a:t>46</a:t>
            </a:fld>
            <a:endParaRPr lang="en-US"/>
          </a:p>
        </p:txBody>
      </p:sp>
    </p:spTree>
    <p:extLst>
      <p:ext uri="{BB962C8B-B14F-4D97-AF65-F5344CB8AC3E}">
        <p14:creationId xmlns:p14="http://schemas.microsoft.com/office/powerpoint/2010/main" val="19982391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p:txBody>
      </p:sp>
      <p:sp>
        <p:nvSpPr>
          <p:cNvPr id="4" name="Slide Number Placeholder 3"/>
          <p:cNvSpPr>
            <a:spLocks noGrp="1"/>
          </p:cNvSpPr>
          <p:nvPr>
            <p:ph type="sldNum" sz="quarter" idx="5"/>
          </p:nvPr>
        </p:nvSpPr>
        <p:spPr/>
        <p:txBody>
          <a:bodyPr/>
          <a:lstStyle/>
          <a:p>
            <a:fld id="{47B0AB79-9D13-4B1F-9B93-84778670A882}" type="slidenum">
              <a:rPr lang="en-US" smtClean="0"/>
              <a:pPr/>
              <a:t>47</a:t>
            </a:fld>
            <a:endParaRPr lang="en-US" dirty="0"/>
          </a:p>
        </p:txBody>
      </p:sp>
    </p:spTree>
    <p:extLst>
      <p:ext uri="{BB962C8B-B14F-4D97-AF65-F5344CB8AC3E}">
        <p14:creationId xmlns:p14="http://schemas.microsoft.com/office/powerpoint/2010/main" val="92869160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B0AB79-9D13-4B1F-9B93-84778670A882}" type="slidenum">
              <a:rPr lang="en-US" smtClean="0"/>
              <a:pPr/>
              <a:t>48</a:t>
            </a:fld>
            <a:endParaRPr lang="en-US" dirty="0"/>
          </a:p>
        </p:txBody>
      </p:sp>
    </p:spTree>
    <p:extLst>
      <p:ext uri="{BB962C8B-B14F-4D97-AF65-F5344CB8AC3E}">
        <p14:creationId xmlns:p14="http://schemas.microsoft.com/office/powerpoint/2010/main" val="39630973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B0AB79-9D13-4B1F-9B93-84778670A882}" type="slidenum">
              <a:rPr lang="en-US" smtClean="0"/>
              <a:pPr/>
              <a:t>49</a:t>
            </a:fld>
            <a:endParaRPr lang="en-US" dirty="0"/>
          </a:p>
        </p:txBody>
      </p:sp>
    </p:spTree>
    <p:extLst>
      <p:ext uri="{BB962C8B-B14F-4D97-AF65-F5344CB8AC3E}">
        <p14:creationId xmlns:p14="http://schemas.microsoft.com/office/powerpoint/2010/main" val="340106340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39FBE3-7C1E-604C-A973-421AC64550EC}" type="slidenum">
              <a:rPr lang="en-US" smtClean="0"/>
              <a:pPr/>
              <a:t>50</a:t>
            </a:fld>
            <a:endParaRPr lang="en-US"/>
          </a:p>
        </p:txBody>
      </p:sp>
    </p:spTree>
    <p:extLst>
      <p:ext uri="{BB962C8B-B14F-4D97-AF65-F5344CB8AC3E}">
        <p14:creationId xmlns:p14="http://schemas.microsoft.com/office/powerpoint/2010/main" val="24411767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B0AB79-9D13-4B1F-9B93-84778670A882}" type="slidenum">
              <a:rPr lang="en-US" smtClean="0"/>
              <a:t>6</a:t>
            </a:fld>
            <a:endParaRPr lang="en-US"/>
          </a:p>
        </p:txBody>
      </p:sp>
    </p:spTree>
    <p:extLst>
      <p:ext uri="{BB962C8B-B14F-4D97-AF65-F5344CB8AC3E}">
        <p14:creationId xmlns:p14="http://schemas.microsoft.com/office/powerpoint/2010/main" val="9499438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39FBE3-7C1E-604C-A973-421AC64550EC}" type="slidenum">
              <a:rPr lang="en-US" smtClean="0"/>
              <a:pPr/>
              <a:t>51</a:t>
            </a:fld>
            <a:endParaRPr lang="en-US"/>
          </a:p>
        </p:txBody>
      </p:sp>
    </p:spTree>
    <p:extLst>
      <p:ext uri="{BB962C8B-B14F-4D97-AF65-F5344CB8AC3E}">
        <p14:creationId xmlns:p14="http://schemas.microsoft.com/office/powerpoint/2010/main" val="292614042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39FBE3-7C1E-604C-A973-421AC64550EC}" type="slidenum">
              <a:rPr lang="en-US" smtClean="0"/>
              <a:pPr/>
              <a:t>52</a:t>
            </a:fld>
            <a:endParaRPr lang="en-US"/>
          </a:p>
        </p:txBody>
      </p:sp>
    </p:spTree>
    <p:extLst>
      <p:ext uri="{BB962C8B-B14F-4D97-AF65-F5344CB8AC3E}">
        <p14:creationId xmlns:p14="http://schemas.microsoft.com/office/powerpoint/2010/main" val="165004678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39FBE3-7C1E-604C-A973-421AC64550EC}" type="slidenum">
              <a:rPr lang="en-US" smtClean="0"/>
              <a:pPr/>
              <a:t>53</a:t>
            </a:fld>
            <a:endParaRPr lang="en-US"/>
          </a:p>
        </p:txBody>
      </p:sp>
    </p:spTree>
    <p:extLst>
      <p:ext uri="{BB962C8B-B14F-4D97-AF65-F5344CB8AC3E}">
        <p14:creationId xmlns:p14="http://schemas.microsoft.com/office/powerpoint/2010/main" val="102254225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39FBE3-7C1E-604C-A973-421AC64550EC}" type="slidenum">
              <a:rPr lang="en-US" smtClean="0"/>
              <a:pPr/>
              <a:t>54</a:t>
            </a:fld>
            <a:endParaRPr lang="en-US"/>
          </a:p>
        </p:txBody>
      </p:sp>
    </p:spTree>
    <p:extLst>
      <p:ext uri="{BB962C8B-B14F-4D97-AF65-F5344CB8AC3E}">
        <p14:creationId xmlns:p14="http://schemas.microsoft.com/office/powerpoint/2010/main" val="274713499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39FBE3-7C1E-604C-A973-421AC64550EC}" type="slidenum">
              <a:rPr lang="en-US" smtClean="0"/>
              <a:pPr/>
              <a:t>55</a:t>
            </a:fld>
            <a:endParaRPr lang="en-US"/>
          </a:p>
        </p:txBody>
      </p:sp>
    </p:spTree>
    <p:extLst>
      <p:ext uri="{BB962C8B-B14F-4D97-AF65-F5344CB8AC3E}">
        <p14:creationId xmlns:p14="http://schemas.microsoft.com/office/powerpoint/2010/main" val="239325994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39FBE3-7C1E-604C-A973-421AC64550EC}" type="slidenum">
              <a:rPr lang="en-US" smtClean="0"/>
              <a:pPr/>
              <a:t>56</a:t>
            </a:fld>
            <a:endParaRPr lang="en-US"/>
          </a:p>
        </p:txBody>
      </p:sp>
    </p:spTree>
    <p:extLst>
      <p:ext uri="{BB962C8B-B14F-4D97-AF65-F5344CB8AC3E}">
        <p14:creationId xmlns:p14="http://schemas.microsoft.com/office/powerpoint/2010/main" val="107595066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39FBE3-7C1E-604C-A973-421AC64550EC}" type="slidenum">
              <a:rPr lang="en-US" smtClean="0"/>
              <a:pPr/>
              <a:t>57</a:t>
            </a:fld>
            <a:endParaRPr lang="en-US"/>
          </a:p>
        </p:txBody>
      </p:sp>
    </p:spTree>
    <p:extLst>
      <p:ext uri="{BB962C8B-B14F-4D97-AF65-F5344CB8AC3E}">
        <p14:creationId xmlns:p14="http://schemas.microsoft.com/office/powerpoint/2010/main" val="198703134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AA1F21-0449-394D-BC63-0CD973B02CB2}" type="slidenum">
              <a:rPr lang="en-US" smtClean="0"/>
              <a:t>58</a:t>
            </a:fld>
            <a:endParaRPr lang="en-US"/>
          </a:p>
        </p:txBody>
      </p:sp>
    </p:spTree>
    <p:extLst>
      <p:ext uri="{BB962C8B-B14F-4D97-AF65-F5344CB8AC3E}">
        <p14:creationId xmlns:p14="http://schemas.microsoft.com/office/powerpoint/2010/main" val="133786292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AA1F21-0449-394D-BC63-0CD973B02CB2}" type="slidenum">
              <a:rPr lang="en-US" smtClean="0"/>
              <a:t>59</a:t>
            </a:fld>
            <a:endParaRPr lang="en-US"/>
          </a:p>
        </p:txBody>
      </p:sp>
    </p:spTree>
    <p:extLst>
      <p:ext uri="{BB962C8B-B14F-4D97-AF65-F5344CB8AC3E}">
        <p14:creationId xmlns:p14="http://schemas.microsoft.com/office/powerpoint/2010/main" val="195262719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defTabSz="465887">
              <a:defRPr/>
            </a:pPr>
            <a:fld id="{3339FBE3-7C1E-604C-A973-421AC64550EC}" type="slidenum">
              <a:rPr lang="en-US">
                <a:solidFill>
                  <a:prstClr val="black"/>
                </a:solidFill>
              </a:rPr>
              <a:pPr defTabSz="465887">
                <a:defRPr/>
              </a:pPr>
              <a:t>60</a:t>
            </a:fld>
            <a:endParaRPr lang="en-US" dirty="0">
              <a:solidFill>
                <a:prstClr val="black"/>
              </a:solidFill>
            </a:endParaRPr>
          </a:p>
        </p:txBody>
      </p:sp>
    </p:spTree>
    <p:extLst>
      <p:ext uri="{BB962C8B-B14F-4D97-AF65-F5344CB8AC3E}">
        <p14:creationId xmlns:p14="http://schemas.microsoft.com/office/powerpoint/2010/main" val="24901179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B0AB79-9D13-4B1F-9B93-84778670A882}" type="slidenum">
              <a:rPr lang="en-US" smtClean="0"/>
              <a:pPr/>
              <a:t>7</a:t>
            </a:fld>
            <a:endParaRPr lang="en-US" dirty="0"/>
          </a:p>
        </p:txBody>
      </p:sp>
    </p:spTree>
    <p:extLst>
      <p:ext uri="{BB962C8B-B14F-4D97-AF65-F5344CB8AC3E}">
        <p14:creationId xmlns:p14="http://schemas.microsoft.com/office/powerpoint/2010/main" val="204142027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defTabSz="465887">
              <a:defRPr/>
            </a:pPr>
            <a:fld id="{3339FBE3-7C1E-604C-A973-421AC64550EC}" type="slidenum">
              <a:rPr lang="en-US">
                <a:solidFill>
                  <a:prstClr val="black"/>
                </a:solidFill>
              </a:rPr>
              <a:pPr defTabSz="465887">
                <a:defRPr/>
              </a:pPr>
              <a:t>61</a:t>
            </a:fld>
            <a:endParaRPr lang="en-US" dirty="0">
              <a:solidFill>
                <a:prstClr val="black"/>
              </a:solidFill>
            </a:endParaRPr>
          </a:p>
        </p:txBody>
      </p:sp>
    </p:spTree>
    <p:extLst>
      <p:ext uri="{BB962C8B-B14F-4D97-AF65-F5344CB8AC3E}">
        <p14:creationId xmlns:p14="http://schemas.microsoft.com/office/powerpoint/2010/main" val="356912168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defTabSz="465887">
              <a:defRPr/>
            </a:pPr>
            <a:fld id="{3339FBE3-7C1E-604C-A973-421AC64550EC}" type="slidenum">
              <a:rPr lang="en-US">
                <a:solidFill>
                  <a:prstClr val="black"/>
                </a:solidFill>
              </a:rPr>
              <a:pPr defTabSz="465887">
                <a:defRPr/>
              </a:pPr>
              <a:t>62</a:t>
            </a:fld>
            <a:endParaRPr lang="en-US" dirty="0">
              <a:solidFill>
                <a:prstClr val="black"/>
              </a:solidFill>
            </a:endParaRPr>
          </a:p>
        </p:txBody>
      </p:sp>
    </p:spTree>
    <p:extLst>
      <p:ext uri="{BB962C8B-B14F-4D97-AF65-F5344CB8AC3E}">
        <p14:creationId xmlns:p14="http://schemas.microsoft.com/office/powerpoint/2010/main" val="203679006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B0AB79-9D13-4B1F-9B93-84778670A882}" type="slidenum">
              <a:rPr lang="en-US" smtClean="0"/>
              <a:pPr/>
              <a:t>63</a:t>
            </a:fld>
            <a:endParaRPr lang="en-US" dirty="0"/>
          </a:p>
        </p:txBody>
      </p:sp>
    </p:spTree>
    <p:extLst>
      <p:ext uri="{BB962C8B-B14F-4D97-AF65-F5344CB8AC3E}">
        <p14:creationId xmlns:p14="http://schemas.microsoft.com/office/powerpoint/2010/main" val="10793184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B0AB79-9D13-4B1F-9B93-84778670A882}" type="slidenum">
              <a:rPr lang="en-US" smtClean="0"/>
              <a:t>64</a:t>
            </a:fld>
            <a:endParaRPr lang="en-US"/>
          </a:p>
        </p:txBody>
      </p:sp>
    </p:spTree>
    <p:extLst>
      <p:ext uri="{BB962C8B-B14F-4D97-AF65-F5344CB8AC3E}">
        <p14:creationId xmlns:p14="http://schemas.microsoft.com/office/powerpoint/2010/main" val="423296874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B0AB79-9D13-4B1F-9B93-84778670A882}" type="slidenum">
              <a:rPr lang="en-US" smtClean="0"/>
              <a:t>65</a:t>
            </a:fld>
            <a:endParaRPr lang="en-US"/>
          </a:p>
        </p:txBody>
      </p:sp>
    </p:spTree>
    <p:extLst>
      <p:ext uri="{BB962C8B-B14F-4D97-AF65-F5344CB8AC3E}">
        <p14:creationId xmlns:p14="http://schemas.microsoft.com/office/powerpoint/2010/main" val="337078345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B0AB79-9D13-4B1F-9B93-84778670A882}" type="slidenum">
              <a:rPr lang="en-US" smtClean="0"/>
              <a:t>66</a:t>
            </a:fld>
            <a:endParaRPr lang="en-US"/>
          </a:p>
        </p:txBody>
      </p:sp>
    </p:spTree>
    <p:extLst>
      <p:ext uri="{BB962C8B-B14F-4D97-AF65-F5344CB8AC3E}">
        <p14:creationId xmlns:p14="http://schemas.microsoft.com/office/powerpoint/2010/main" val="140774777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B0AB79-9D13-4B1F-9B93-84778670A882}" type="slidenum">
              <a:rPr lang="en-US" smtClean="0"/>
              <a:t>67</a:t>
            </a:fld>
            <a:endParaRPr lang="en-US"/>
          </a:p>
        </p:txBody>
      </p:sp>
    </p:spTree>
    <p:extLst>
      <p:ext uri="{BB962C8B-B14F-4D97-AF65-F5344CB8AC3E}">
        <p14:creationId xmlns:p14="http://schemas.microsoft.com/office/powerpoint/2010/main" val="74420393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A19219-5071-47CE-96A9-0EBC794D247F}" type="slidenum">
              <a:rPr lang="en-US" smtClean="0"/>
              <a:pPr/>
              <a:t>68</a:t>
            </a:fld>
            <a:endParaRPr lang="en-US"/>
          </a:p>
        </p:txBody>
      </p:sp>
    </p:spTree>
    <p:extLst>
      <p:ext uri="{BB962C8B-B14F-4D97-AF65-F5344CB8AC3E}">
        <p14:creationId xmlns:p14="http://schemas.microsoft.com/office/powerpoint/2010/main" val="68184597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B0AB79-9D13-4B1F-9B93-84778670A882}" type="slidenum">
              <a:rPr lang="en-US" smtClean="0"/>
              <a:t>69</a:t>
            </a:fld>
            <a:endParaRPr lang="en-US"/>
          </a:p>
        </p:txBody>
      </p:sp>
    </p:spTree>
    <p:extLst>
      <p:ext uri="{BB962C8B-B14F-4D97-AF65-F5344CB8AC3E}">
        <p14:creationId xmlns:p14="http://schemas.microsoft.com/office/powerpoint/2010/main" val="26509547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B0AB79-9D13-4B1F-9B93-84778670A882}" type="slidenum">
              <a:rPr lang="en-US" smtClean="0"/>
              <a:t>70</a:t>
            </a:fld>
            <a:endParaRPr lang="en-US"/>
          </a:p>
        </p:txBody>
      </p:sp>
    </p:spTree>
    <p:extLst>
      <p:ext uri="{BB962C8B-B14F-4D97-AF65-F5344CB8AC3E}">
        <p14:creationId xmlns:p14="http://schemas.microsoft.com/office/powerpoint/2010/main" val="1335820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B0AB79-9D13-4B1F-9B93-84778670A882}" type="slidenum">
              <a:rPr lang="en-US" smtClean="0"/>
              <a:t>8</a:t>
            </a:fld>
            <a:endParaRPr lang="en-US"/>
          </a:p>
        </p:txBody>
      </p:sp>
    </p:spTree>
    <p:extLst>
      <p:ext uri="{BB962C8B-B14F-4D97-AF65-F5344CB8AC3E}">
        <p14:creationId xmlns:p14="http://schemas.microsoft.com/office/powerpoint/2010/main" val="357443065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B0AB79-9D13-4B1F-9B93-84778670A882}" type="slidenum">
              <a:rPr lang="en-US" smtClean="0"/>
              <a:pPr/>
              <a:t>71</a:t>
            </a:fld>
            <a:endParaRPr lang="en-US" dirty="0"/>
          </a:p>
        </p:txBody>
      </p:sp>
    </p:spTree>
    <p:extLst>
      <p:ext uri="{BB962C8B-B14F-4D97-AF65-F5344CB8AC3E}">
        <p14:creationId xmlns:p14="http://schemas.microsoft.com/office/powerpoint/2010/main" val="43741456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B0AB79-9D13-4B1F-9B93-84778670A882}" type="slidenum">
              <a:rPr lang="en-US" smtClean="0"/>
              <a:pPr/>
              <a:t>72</a:t>
            </a:fld>
            <a:endParaRPr lang="en-US" dirty="0"/>
          </a:p>
        </p:txBody>
      </p:sp>
    </p:spTree>
    <p:extLst>
      <p:ext uri="{BB962C8B-B14F-4D97-AF65-F5344CB8AC3E}">
        <p14:creationId xmlns:p14="http://schemas.microsoft.com/office/powerpoint/2010/main" val="311407075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B0AB79-9D13-4B1F-9B93-84778670A882}" type="slidenum">
              <a:rPr lang="en-US" smtClean="0"/>
              <a:pPr/>
              <a:t>73</a:t>
            </a:fld>
            <a:endParaRPr lang="en-US" dirty="0"/>
          </a:p>
        </p:txBody>
      </p:sp>
    </p:spTree>
    <p:extLst>
      <p:ext uri="{BB962C8B-B14F-4D97-AF65-F5344CB8AC3E}">
        <p14:creationId xmlns:p14="http://schemas.microsoft.com/office/powerpoint/2010/main" val="297719596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39FBE3-7C1E-604C-A973-421AC64550EC}" type="slidenum">
              <a:rPr lang="en-US" smtClean="0"/>
              <a:pPr/>
              <a:t>74</a:t>
            </a:fld>
            <a:endParaRPr lang="en-US"/>
          </a:p>
        </p:txBody>
      </p:sp>
    </p:spTree>
    <p:extLst>
      <p:ext uri="{BB962C8B-B14F-4D97-AF65-F5344CB8AC3E}">
        <p14:creationId xmlns:p14="http://schemas.microsoft.com/office/powerpoint/2010/main" val="221968610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339FBE3-7C1E-604C-A973-421AC64550EC}"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12535852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339FBE3-7C1E-604C-A973-421AC64550EC}"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77425269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B0AB79-9D13-4B1F-9B93-84778670A882}" type="slidenum">
              <a:rPr lang="en-US" smtClean="0"/>
              <a:t>77</a:t>
            </a:fld>
            <a:endParaRPr lang="en-US"/>
          </a:p>
        </p:txBody>
      </p:sp>
    </p:spTree>
    <p:extLst>
      <p:ext uri="{BB962C8B-B14F-4D97-AF65-F5344CB8AC3E}">
        <p14:creationId xmlns:p14="http://schemas.microsoft.com/office/powerpoint/2010/main" val="213831236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pPr defTabSz="465887">
              <a:defRPr/>
            </a:pPr>
            <a:fld id="{3339FBE3-7C1E-604C-A973-421AC64550EC}" type="slidenum">
              <a:rPr lang="en-US">
                <a:solidFill>
                  <a:prstClr val="black"/>
                </a:solidFill>
              </a:rPr>
              <a:pPr defTabSz="465887">
                <a:defRPr/>
              </a:pPr>
              <a:t>78</a:t>
            </a:fld>
            <a:endParaRPr lang="en-US" dirty="0">
              <a:solidFill>
                <a:prstClr val="black"/>
              </a:solidFill>
            </a:endParaRPr>
          </a:p>
        </p:txBody>
      </p:sp>
    </p:spTree>
    <p:extLst>
      <p:ext uri="{BB962C8B-B14F-4D97-AF65-F5344CB8AC3E}">
        <p14:creationId xmlns:p14="http://schemas.microsoft.com/office/powerpoint/2010/main" val="225152109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725661-46F2-470E-88F2-E0322952D4D9}" type="slidenum">
              <a:rPr lang="en-US" smtClean="0"/>
              <a:t>79</a:t>
            </a:fld>
            <a:endParaRPr lang="en-US"/>
          </a:p>
        </p:txBody>
      </p:sp>
    </p:spTree>
    <p:extLst>
      <p:ext uri="{BB962C8B-B14F-4D97-AF65-F5344CB8AC3E}">
        <p14:creationId xmlns:p14="http://schemas.microsoft.com/office/powerpoint/2010/main" val="402134700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725661-46F2-470E-88F2-E0322952D4D9}" type="slidenum">
              <a:rPr lang="en-US" smtClean="0"/>
              <a:t>80</a:t>
            </a:fld>
            <a:endParaRPr lang="en-US"/>
          </a:p>
        </p:txBody>
      </p:sp>
    </p:spTree>
    <p:extLst>
      <p:ext uri="{BB962C8B-B14F-4D97-AF65-F5344CB8AC3E}">
        <p14:creationId xmlns:p14="http://schemas.microsoft.com/office/powerpoint/2010/main" val="17099272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B0AB79-9D13-4B1F-9B93-84778670A882}" type="slidenum">
              <a:rPr lang="en-US" smtClean="0"/>
              <a:t>9</a:t>
            </a:fld>
            <a:endParaRPr lang="en-US"/>
          </a:p>
        </p:txBody>
      </p:sp>
    </p:spTree>
    <p:extLst>
      <p:ext uri="{BB962C8B-B14F-4D97-AF65-F5344CB8AC3E}">
        <p14:creationId xmlns:p14="http://schemas.microsoft.com/office/powerpoint/2010/main" val="345670486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B0AB79-9D13-4B1F-9B93-84778670A882}" type="slidenum">
              <a:rPr lang="en-US" smtClean="0"/>
              <a:t>81</a:t>
            </a:fld>
            <a:endParaRPr lang="en-US"/>
          </a:p>
        </p:txBody>
      </p:sp>
    </p:spTree>
    <p:extLst>
      <p:ext uri="{BB962C8B-B14F-4D97-AF65-F5344CB8AC3E}">
        <p14:creationId xmlns:p14="http://schemas.microsoft.com/office/powerpoint/2010/main" val="269710413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725661-46F2-470E-88F2-E0322952D4D9}" type="slidenum">
              <a:rPr lang="en-US" smtClean="0"/>
              <a:t>82</a:t>
            </a:fld>
            <a:endParaRPr lang="en-US"/>
          </a:p>
        </p:txBody>
      </p:sp>
    </p:spTree>
    <p:extLst>
      <p:ext uri="{BB962C8B-B14F-4D97-AF65-F5344CB8AC3E}">
        <p14:creationId xmlns:p14="http://schemas.microsoft.com/office/powerpoint/2010/main" val="5155625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3C725661-46F2-470E-88F2-E0322952D4D9}" type="slidenum">
              <a:rPr lang="en-US">
                <a:solidFill>
                  <a:prstClr val="black"/>
                </a:solidFill>
              </a:rPr>
              <a:pPr defTabSz="931774">
                <a:defRPr/>
              </a:pPr>
              <a:t>83</a:t>
            </a:fld>
            <a:endParaRPr lang="en-US" dirty="0">
              <a:solidFill>
                <a:prstClr val="black"/>
              </a:solidFill>
            </a:endParaRPr>
          </a:p>
        </p:txBody>
      </p:sp>
    </p:spTree>
    <p:extLst>
      <p:ext uri="{BB962C8B-B14F-4D97-AF65-F5344CB8AC3E}">
        <p14:creationId xmlns:p14="http://schemas.microsoft.com/office/powerpoint/2010/main" val="235981282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725661-46F2-470E-88F2-E0322952D4D9}" type="slidenum">
              <a:rPr lang="en-US" smtClean="0"/>
              <a:t>84</a:t>
            </a:fld>
            <a:endParaRPr lang="en-US"/>
          </a:p>
        </p:txBody>
      </p:sp>
    </p:spTree>
    <p:extLst>
      <p:ext uri="{BB962C8B-B14F-4D97-AF65-F5344CB8AC3E}">
        <p14:creationId xmlns:p14="http://schemas.microsoft.com/office/powerpoint/2010/main" val="321132556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B0AB79-9D13-4B1F-9B93-84778670A882}" type="slidenum">
              <a:rPr lang="en-US" smtClean="0"/>
              <a:t>85</a:t>
            </a:fld>
            <a:endParaRPr lang="en-US"/>
          </a:p>
        </p:txBody>
      </p:sp>
    </p:spTree>
    <p:extLst>
      <p:ext uri="{BB962C8B-B14F-4D97-AF65-F5344CB8AC3E}">
        <p14:creationId xmlns:p14="http://schemas.microsoft.com/office/powerpoint/2010/main" val="53854000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B0AB79-9D13-4B1F-9B93-84778670A882}" type="slidenum">
              <a:rPr lang="en-US" smtClean="0"/>
              <a:t>86</a:t>
            </a:fld>
            <a:endParaRPr lang="en-US"/>
          </a:p>
        </p:txBody>
      </p:sp>
    </p:spTree>
    <p:extLst>
      <p:ext uri="{BB962C8B-B14F-4D97-AF65-F5344CB8AC3E}">
        <p14:creationId xmlns:p14="http://schemas.microsoft.com/office/powerpoint/2010/main" val="319646572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B0AB79-9D13-4B1F-9B93-84778670A882}" type="slidenum">
              <a:rPr lang="en-US" smtClean="0"/>
              <a:t>87</a:t>
            </a:fld>
            <a:endParaRPr lang="en-US"/>
          </a:p>
        </p:txBody>
      </p:sp>
    </p:spTree>
    <p:extLst>
      <p:ext uri="{BB962C8B-B14F-4D97-AF65-F5344CB8AC3E}">
        <p14:creationId xmlns:p14="http://schemas.microsoft.com/office/powerpoint/2010/main" val="296791293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B0AB79-9D13-4B1F-9B93-84778670A882}" type="slidenum">
              <a:rPr lang="en-US" smtClean="0"/>
              <a:t>88</a:t>
            </a:fld>
            <a:endParaRPr lang="en-US"/>
          </a:p>
        </p:txBody>
      </p:sp>
    </p:spTree>
    <p:extLst>
      <p:ext uri="{BB962C8B-B14F-4D97-AF65-F5344CB8AC3E}">
        <p14:creationId xmlns:p14="http://schemas.microsoft.com/office/powerpoint/2010/main" val="69594100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65887">
              <a:defRPr/>
            </a:pPr>
            <a:fld id="{3339FBE3-7C1E-604C-A973-421AC64550EC}" type="slidenum">
              <a:rPr lang="en-US">
                <a:solidFill>
                  <a:prstClr val="black"/>
                </a:solidFill>
              </a:rPr>
              <a:pPr defTabSz="465887">
                <a:defRPr/>
              </a:pPr>
              <a:t>89</a:t>
            </a:fld>
            <a:endParaRPr lang="en-US" dirty="0">
              <a:solidFill>
                <a:prstClr val="black"/>
              </a:solidFill>
            </a:endParaRPr>
          </a:p>
        </p:txBody>
      </p:sp>
    </p:spTree>
    <p:extLst>
      <p:ext uri="{BB962C8B-B14F-4D97-AF65-F5344CB8AC3E}">
        <p14:creationId xmlns:p14="http://schemas.microsoft.com/office/powerpoint/2010/main" val="77791432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B0AB79-9D13-4B1F-9B93-84778670A882}" type="slidenum">
              <a:rPr lang="en-US" smtClean="0"/>
              <a:pPr/>
              <a:t>90</a:t>
            </a:fld>
            <a:endParaRPr lang="en-US" dirty="0"/>
          </a:p>
        </p:txBody>
      </p:sp>
    </p:spTree>
    <p:extLst>
      <p:ext uri="{BB962C8B-B14F-4D97-AF65-F5344CB8AC3E}">
        <p14:creationId xmlns:p14="http://schemas.microsoft.com/office/powerpoint/2010/main" val="41261089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B0AB79-9D13-4B1F-9B93-84778670A882}" type="slidenum">
              <a:rPr lang="en-US" smtClean="0"/>
              <a:t>10</a:t>
            </a:fld>
            <a:endParaRPr lang="en-US"/>
          </a:p>
        </p:txBody>
      </p:sp>
    </p:spTree>
    <p:extLst>
      <p:ext uri="{BB962C8B-B14F-4D97-AF65-F5344CB8AC3E}">
        <p14:creationId xmlns:p14="http://schemas.microsoft.com/office/powerpoint/2010/main" val="22512378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tags" Target="../tags/tag1.xml"/><Relationship Id="rId4" Type="http://schemas.openxmlformats.org/officeDocument/2006/relationships/image" Target="../media/image2.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tags" Target="../tags/tag2.xml"/><Relationship Id="rId4" Type="http://schemas.openxmlformats.org/officeDocument/2006/relationships/image" Target="../media/image2.emf"/></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EEEB677-EB57-4E05-8D89-BC3AD94BD741}" type="datetime1">
              <a:rPr lang="en-US" smtClean="0">
                <a:solidFill>
                  <a:prstClr val="black">
                    <a:tint val="75000"/>
                  </a:prstClr>
                </a:solidFill>
              </a:rPr>
              <a:t>10/31/2025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1 October 2020</a:t>
            </a: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66157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E7D8C5-1031-470F-B106-0E338A34CD0A}" type="datetime1">
              <a:rPr lang="en-US" smtClean="0">
                <a:solidFill>
                  <a:prstClr val="black">
                    <a:tint val="75000"/>
                  </a:prstClr>
                </a:solidFill>
              </a:rPr>
              <a:t>10/31/2025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1 October 2020</a:t>
            </a: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46289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F47825-37A7-4634-B2DB-A386B8489E4B}" type="datetime1">
              <a:rPr lang="en-US" smtClean="0">
                <a:solidFill>
                  <a:prstClr val="black">
                    <a:tint val="75000"/>
                  </a:prstClr>
                </a:solidFill>
              </a:rPr>
              <a:t>10/31/2025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1 October 2020</a:t>
            </a: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43811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4900084" y="6356351"/>
            <a:ext cx="2844800" cy="365125"/>
          </a:xfrm>
        </p:spPr>
        <p:txBody>
          <a:bodyPr/>
          <a:lstStyle>
            <a:lvl1pPr algn="ctr">
              <a:defRPr>
                <a:solidFill>
                  <a:srgbClr val="000000"/>
                </a:solidFill>
              </a:defRPr>
            </a:lvl1pPr>
          </a:lstStyle>
          <a:p>
            <a:fld id="{D9DADDD7-F6DB-DE43-84D3-BDE65D6DBA61}" type="slidenum">
              <a:rPr lang="en-US" smtClean="0"/>
              <a:pPr/>
              <a:t>‹#›</a:t>
            </a:fld>
            <a:endParaRPr lang="en-US" dirty="0"/>
          </a:p>
        </p:txBody>
      </p:sp>
      <p:sp>
        <p:nvSpPr>
          <p:cNvPr id="5" name="Title 1"/>
          <p:cNvSpPr>
            <a:spLocks noGrp="1"/>
          </p:cNvSpPr>
          <p:nvPr>
            <p:ph type="title"/>
          </p:nvPr>
        </p:nvSpPr>
        <p:spPr>
          <a:xfrm>
            <a:off x="471933" y="89098"/>
            <a:ext cx="11394276" cy="685234"/>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37964265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C9CD4875-E3C9-644B-B3AC-E82D39320C8B}"/>
              </a:ext>
            </a:extLst>
          </p:cNvPr>
          <p:cNvGraphicFramePr>
            <a:graphicFrameLocks noChangeAspect="1"/>
          </p:cNvGraphicFramePr>
          <p:nvPr>
            <p:custDataLst>
              <p:tags r:id="rId1"/>
            </p:custDataLst>
            <p:extLst>
              <p:ext uri="{D42A27DB-BD31-4B8C-83A1-F6EECF244321}">
                <p14:modId xmlns:p14="http://schemas.microsoft.com/office/powerpoint/2010/main" val="153527671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C9CD4875-E3C9-644B-B3AC-E82D39320C8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title"/>
          </p:nvPr>
        </p:nvSpPr>
        <p:spPr/>
        <p:txBody>
          <a:bodyPr vert="horz"/>
          <a:lstStyle/>
          <a:p>
            <a:r>
              <a:rPr lang="en-US"/>
              <a:t>Click to edit Master title style</a:t>
            </a:r>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lumMod val="75000"/>
                  </a:schemeClr>
                </a:solidFill>
              </a:defRPr>
            </a:lvl1pPr>
          </a:lstStyle>
          <a:p>
            <a:endParaRPr lang="en-US"/>
          </a:p>
        </p:txBody>
      </p:sp>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9" name="Text Placeholder 3">
            <a:extLst>
              <a:ext uri="{FF2B5EF4-FFF2-40B4-BE49-F238E27FC236}">
                <a16:creationId xmlns:a16="http://schemas.microsoft.com/office/drawing/2014/main" id="{180F6E86-A27A-FE40-B016-EB59307BF3CC}"/>
              </a:ext>
            </a:extLst>
          </p:cNvPr>
          <p:cNvSpPr>
            <a:spLocks noGrp="1"/>
          </p:cNvSpPr>
          <p:nvPr>
            <p:ph type="body" sz="half" idx="2" hasCustomPrompt="1"/>
          </p:nvPr>
        </p:nvSpPr>
        <p:spPr>
          <a:xfrm>
            <a:off x="495514" y="6374651"/>
            <a:ext cx="777240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Tree>
    <p:extLst>
      <p:ext uri="{BB962C8B-B14F-4D97-AF65-F5344CB8AC3E}">
        <p14:creationId xmlns:p14="http://schemas.microsoft.com/office/powerpoint/2010/main" val="4994354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2_Title Only">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C9CD4875-E3C9-644B-B3AC-E82D39320C8B}"/>
              </a:ext>
            </a:extLst>
          </p:cNvPr>
          <p:cNvGraphicFramePr>
            <a:graphicFrameLocks noChangeAspect="1"/>
          </p:cNvGraphicFramePr>
          <p:nvPr>
            <p:custDataLst>
              <p:tags r:id="rId1"/>
            </p:custDataLst>
            <p:extLst>
              <p:ext uri="{D42A27DB-BD31-4B8C-83A1-F6EECF244321}">
                <p14:modId xmlns:p14="http://schemas.microsoft.com/office/powerpoint/2010/main" val="153527671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C9CD4875-E3C9-644B-B3AC-E82D39320C8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title"/>
          </p:nvPr>
        </p:nvSpPr>
        <p:spPr/>
        <p:txBody>
          <a:bodyPr vert="horz"/>
          <a:lstStyle/>
          <a:p>
            <a:r>
              <a:rPr lang="en-US"/>
              <a:t>Click to edit Master title style</a:t>
            </a:r>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lumMod val="75000"/>
                  </a:schemeClr>
                </a:solidFill>
              </a:defRPr>
            </a:lvl1pPr>
          </a:lstStyle>
          <a:p>
            <a:endParaRPr lang="en-US"/>
          </a:p>
        </p:txBody>
      </p:sp>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9" name="Text Placeholder 3">
            <a:extLst>
              <a:ext uri="{FF2B5EF4-FFF2-40B4-BE49-F238E27FC236}">
                <a16:creationId xmlns:a16="http://schemas.microsoft.com/office/drawing/2014/main" id="{180F6E86-A27A-FE40-B016-EB59307BF3CC}"/>
              </a:ext>
            </a:extLst>
          </p:cNvPr>
          <p:cNvSpPr>
            <a:spLocks noGrp="1"/>
          </p:cNvSpPr>
          <p:nvPr>
            <p:ph type="body" sz="half" idx="2" hasCustomPrompt="1"/>
          </p:nvPr>
        </p:nvSpPr>
        <p:spPr>
          <a:xfrm>
            <a:off x="495514" y="6374651"/>
            <a:ext cx="777240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Tree>
    <p:extLst>
      <p:ext uri="{BB962C8B-B14F-4D97-AF65-F5344CB8AC3E}">
        <p14:creationId xmlns:p14="http://schemas.microsoft.com/office/powerpoint/2010/main" val="4254317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9CC0C97-C64B-45A5-969F-9A823BC48B45}" type="datetime1">
              <a:rPr lang="en-US" smtClean="0"/>
              <a:t>10/31/2025</a:t>
            </a:fld>
            <a:endParaRPr lang="en-US"/>
          </a:p>
        </p:txBody>
      </p:sp>
      <p:sp>
        <p:nvSpPr>
          <p:cNvPr id="5" name="Footer Placeholder 4"/>
          <p:cNvSpPr>
            <a:spLocks noGrp="1"/>
          </p:cNvSpPr>
          <p:nvPr>
            <p:ph type="ftr" sz="quarter" idx="11"/>
          </p:nvPr>
        </p:nvSpPr>
        <p:spPr/>
        <p:txBody>
          <a:bodyPr/>
          <a:lstStyle/>
          <a:p>
            <a:r>
              <a:rPr lang="en-US"/>
              <a:t>1 October 2020</a:t>
            </a:r>
          </a:p>
        </p:txBody>
      </p:sp>
      <p:sp>
        <p:nvSpPr>
          <p:cNvPr id="6" name="Slide Number Placeholder 5"/>
          <p:cNvSpPr>
            <a:spLocks noGrp="1"/>
          </p:cNvSpPr>
          <p:nvPr>
            <p:ph type="sldNum" sz="quarter" idx="12"/>
          </p:nvPr>
        </p:nvSpPr>
        <p:spPr/>
        <p:txBody>
          <a:bodyPr/>
          <a:lstStyle/>
          <a:p>
            <a:fld id="{1823C0F1-CB96-4660-ADCB-FC926757AA32}" type="slidenum">
              <a:rPr lang="en-US" smtClean="0"/>
              <a:t>‹#›</a:t>
            </a:fld>
            <a:endParaRPr lang="en-US"/>
          </a:p>
        </p:txBody>
      </p:sp>
    </p:spTree>
    <p:extLst>
      <p:ext uri="{BB962C8B-B14F-4D97-AF65-F5344CB8AC3E}">
        <p14:creationId xmlns:p14="http://schemas.microsoft.com/office/powerpoint/2010/main" val="7472361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3614883-A9D0-49CD-8908-DDA947D12D8D}" type="datetime1">
              <a:rPr lang="en-US" smtClean="0"/>
              <a:t>10/31/2025</a:t>
            </a:fld>
            <a:endParaRPr lang="en-US"/>
          </a:p>
        </p:txBody>
      </p:sp>
      <p:sp>
        <p:nvSpPr>
          <p:cNvPr id="5" name="Footer Placeholder 4"/>
          <p:cNvSpPr>
            <a:spLocks noGrp="1"/>
          </p:cNvSpPr>
          <p:nvPr>
            <p:ph type="ftr" sz="quarter" idx="11"/>
          </p:nvPr>
        </p:nvSpPr>
        <p:spPr/>
        <p:txBody>
          <a:bodyPr/>
          <a:lstStyle/>
          <a:p>
            <a:r>
              <a:rPr lang="en-US"/>
              <a:t>1 October 2020</a:t>
            </a:r>
          </a:p>
        </p:txBody>
      </p:sp>
      <p:sp>
        <p:nvSpPr>
          <p:cNvPr id="6" name="Slide Number Placeholder 5"/>
          <p:cNvSpPr>
            <a:spLocks noGrp="1"/>
          </p:cNvSpPr>
          <p:nvPr>
            <p:ph type="sldNum" sz="quarter" idx="12"/>
          </p:nvPr>
        </p:nvSpPr>
        <p:spPr/>
        <p:txBody>
          <a:bodyPr/>
          <a:lstStyle/>
          <a:p>
            <a:fld id="{1823C0F1-CB96-4660-ADCB-FC926757AA32}" type="slidenum">
              <a:rPr lang="en-US" smtClean="0"/>
              <a:t>‹#›</a:t>
            </a:fld>
            <a:endParaRPr lang="en-US"/>
          </a:p>
        </p:txBody>
      </p:sp>
    </p:spTree>
    <p:extLst>
      <p:ext uri="{BB962C8B-B14F-4D97-AF65-F5344CB8AC3E}">
        <p14:creationId xmlns:p14="http://schemas.microsoft.com/office/powerpoint/2010/main" val="850827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DCB8FAE-481D-456A-92B8-9EB92A906710}" type="datetime1">
              <a:rPr lang="en-US" smtClean="0"/>
              <a:t>10/31/2025</a:t>
            </a:fld>
            <a:endParaRPr lang="en-US"/>
          </a:p>
        </p:txBody>
      </p:sp>
      <p:sp>
        <p:nvSpPr>
          <p:cNvPr id="5" name="Footer Placeholder 4"/>
          <p:cNvSpPr>
            <a:spLocks noGrp="1"/>
          </p:cNvSpPr>
          <p:nvPr>
            <p:ph type="ftr" sz="quarter" idx="11"/>
          </p:nvPr>
        </p:nvSpPr>
        <p:spPr/>
        <p:txBody>
          <a:bodyPr/>
          <a:lstStyle/>
          <a:p>
            <a:r>
              <a:rPr lang="en-US"/>
              <a:t>1 October 2020</a:t>
            </a:r>
          </a:p>
        </p:txBody>
      </p:sp>
      <p:sp>
        <p:nvSpPr>
          <p:cNvPr id="6" name="Slide Number Placeholder 5"/>
          <p:cNvSpPr>
            <a:spLocks noGrp="1"/>
          </p:cNvSpPr>
          <p:nvPr>
            <p:ph type="sldNum" sz="quarter" idx="12"/>
          </p:nvPr>
        </p:nvSpPr>
        <p:spPr/>
        <p:txBody>
          <a:bodyPr/>
          <a:lstStyle/>
          <a:p>
            <a:fld id="{1823C0F1-CB96-4660-ADCB-FC926757AA32}" type="slidenum">
              <a:rPr lang="en-US" smtClean="0"/>
              <a:t>‹#›</a:t>
            </a:fld>
            <a:endParaRPr lang="en-US"/>
          </a:p>
        </p:txBody>
      </p:sp>
    </p:spTree>
    <p:extLst>
      <p:ext uri="{BB962C8B-B14F-4D97-AF65-F5344CB8AC3E}">
        <p14:creationId xmlns:p14="http://schemas.microsoft.com/office/powerpoint/2010/main" val="33962519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6B505F0-83C4-4027-A99D-1EC13F8176D8}" type="datetime1">
              <a:rPr lang="en-US" smtClean="0"/>
              <a:t>10/31/2025</a:t>
            </a:fld>
            <a:endParaRPr lang="en-US"/>
          </a:p>
        </p:txBody>
      </p:sp>
      <p:sp>
        <p:nvSpPr>
          <p:cNvPr id="6" name="Footer Placeholder 5"/>
          <p:cNvSpPr>
            <a:spLocks noGrp="1"/>
          </p:cNvSpPr>
          <p:nvPr>
            <p:ph type="ftr" sz="quarter" idx="11"/>
          </p:nvPr>
        </p:nvSpPr>
        <p:spPr/>
        <p:txBody>
          <a:bodyPr/>
          <a:lstStyle/>
          <a:p>
            <a:r>
              <a:rPr lang="en-US"/>
              <a:t>1 October 2020</a:t>
            </a:r>
          </a:p>
        </p:txBody>
      </p:sp>
      <p:sp>
        <p:nvSpPr>
          <p:cNvPr id="7" name="Slide Number Placeholder 6"/>
          <p:cNvSpPr>
            <a:spLocks noGrp="1"/>
          </p:cNvSpPr>
          <p:nvPr>
            <p:ph type="sldNum" sz="quarter" idx="12"/>
          </p:nvPr>
        </p:nvSpPr>
        <p:spPr/>
        <p:txBody>
          <a:bodyPr/>
          <a:lstStyle/>
          <a:p>
            <a:fld id="{1823C0F1-CB96-4660-ADCB-FC926757AA32}" type="slidenum">
              <a:rPr lang="en-US" smtClean="0"/>
              <a:t>‹#›</a:t>
            </a:fld>
            <a:endParaRPr lang="en-US"/>
          </a:p>
        </p:txBody>
      </p:sp>
    </p:spTree>
    <p:extLst>
      <p:ext uri="{BB962C8B-B14F-4D97-AF65-F5344CB8AC3E}">
        <p14:creationId xmlns:p14="http://schemas.microsoft.com/office/powerpoint/2010/main" val="36094490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4719D2-2E40-4240-A792-99499B4A0115}" type="datetime1">
              <a:rPr lang="en-US" smtClean="0"/>
              <a:t>10/31/2025</a:t>
            </a:fld>
            <a:endParaRPr lang="en-US"/>
          </a:p>
        </p:txBody>
      </p:sp>
      <p:sp>
        <p:nvSpPr>
          <p:cNvPr id="8" name="Footer Placeholder 7"/>
          <p:cNvSpPr>
            <a:spLocks noGrp="1"/>
          </p:cNvSpPr>
          <p:nvPr>
            <p:ph type="ftr" sz="quarter" idx="11"/>
          </p:nvPr>
        </p:nvSpPr>
        <p:spPr/>
        <p:txBody>
          <a:bodyPr/>
          <a:lstStyle/>
          <a:p>
            <a:r>
              <a:rPr lang="en-US"/>
              <a:t>1 October 2020</a:t>
            </a:r>
          </a:p>
        </p:txBody>
      </p:sp>
      <p:sp>
        <p:nvSpPr>
          <p:cNvPr id="9" name="Slide Number Placeholder 8"/>
          <p:cNvSpPr>
            <a:spLocks noGrp="1"/>
          </p:cNvSpPr>
          <p:nvPr>
            <p:ph type="sldNum" sz="quarter" idx="12"/>
          </p:nvPr>
        </p:nvSpPr>
        <p:spPr/>
        <p:txBody>
          <a:bodyPr/>
          <a:lstStyle/>
          <a:p>
            <a:fld id="{1823C0F1-CB96-4660-ADCB-FC926757AA32}" type="slidenum">
              <a:rPr lang="en-US" smtClean="0"/>
              <a:t>‹#›</a:t>
            </a:fld>
            <a:endParaRPr lang="en-US"/>
          </a:p>
        </p:txBody>
      </p:sp>
    </p:spTree>
    <p:extLst>
      <p:ext uri="{BB962C8B-B14F-4D97-AF65-F5344CB8AC3E}">
        <p14:creationId xmlns:p14="http://schemas.microsoft.com/office/powerpoint/2010/main" val="27004669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00"/>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bg1"/>
                </a:solidFill>
                <a:latin typeface="Arial" panose="020B0604020202020204" pitchFamily="34" charset="0"/>
              </a:defRPr>
            </a:lvl1pPr>
            <a:lvl2pPr>
              <a:defRPr>
                <a:solidFill>
                  <a:schemeClr val="bg1"/>
                </a:solidFill>
                <a:latin typeface="Arial" panose="020B0604020202020204" pitchFamily="34" charset="0"/>
              </a:defRPr>
            </a:lvl2pPr>
            <a:lvl3pPr>
              <a:defRPr>
                <a:solidFill>
                  <a:schemeClr val="bg1"/>
                </a:solidFill>
                <a:latin typeface="Arial" panose="020B0604020202020204" pitchFamily="34" charset="0"/>
              </a:defRPr>
            </a:lvl3pPr>
            <a:lvl4pPr>
              <a:defRPr>
                <a:solidFill>
                  <a:schemeClr val="bg1"/>
                </a:solidFill>
                <a:latin typeface="Arial" panose="020B0604020202020204" pitchFamily="34" charset="0"/>
              </a:defRPr>
            </a:lvl4pPr>
            <a:lvl5pPr>
              <a:defRPr>
                <a:solidFill>
                  <a:schemeClr val="bg1"/>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90554016-FCDC-46CE-8C7F-CCCCC92F4E90}" type="datetime1">
              <a:rPr lang="en-US" smtClean="0">
                <a:solidFill>
                  <a:prstClr val="black">
                    <a:tint val="75000"/>
                  </a:prstClr>
                </a:solidFill>
              </a:rPr>
              <a:t>10/31/2025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1 October 2020</a:t>
            </a: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85688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A398630-6442-4DBD-9924-92F4ED32C818}" type="datetime1">
              <a:rPr lang="en-US" smtClean="0"/>
              <a:t>10/31/2025</a:t>
            </a:fld>
            <a:endParaRPr lang="en-US"/>
          </a:p>
        </p:txBody>
      </p:sp>
      <p:sp>
        <p:nvSpPr>
          <p:cNvPr id="4" name="Footer Placeholder 3"/>
          <p:cNvSpPr>
            <a:spLocks noGrp="1"/>
          </p:cNvSpPr>
          <p:nvPr>
            <p:ph type="ftr" sz="quarter" idx="11"/>
          </p:nvPr>
        </p:nvSpPr>
        <p:spPr/>
        <p:txBody>
          <a:bodyPr/>
          <a:lstStyle/>
          <a:p>
            <a:r>
              <a:rPr lang="en-US"/>
              <a:t>1 October 2020</a:t>
            </a:r>
          </a:p>
        </p:txBody>
      </p:sp>
      <p:sp>
        <p:nvSpPr>
          <p:cNvPr id="5" name="Slide Number Placeholder 4"/>
          <p:cNvSpPr>
            <a:spLocks noGrp="1"/>
          </p:cNvSpPr>
          <p:nvPr>
            <p:ph type="sldNum" sz="quarter" idx="12"/>
          </p:nvPr>
        </p:nvSpPr>
        <p:spPr/>
        <p:txBody>
          <a:bodyPr/>
          <a:lstStyle/>
          <a:p>
            <a:fld id="{1823C0F1-CB96-4660-ADCB-FC926757AA32}" type="slidenum">
              <a:rPr lang="en-US" smtClean="0"/>
              <a:t>‹#›</a:t>
            </a:fld>
            <a:endParaRPr lang="en-US"/>
          </a:p>
        </p:txBody>
      </p:sp>
    </p:spTree>
    <p:extLst>
      <p:ext uri="{BB962C8B-B14F-4D97-AF65-F5344CB8AC3E}">
        <p14:creationId xmlns:p14="http://schemas.microsoft.com/office/powerpoint/2010/main" val="17865666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E4A1D7-FD39-4F14-8B0D-A7BD061D70C2}" type="datetime1">
              <a:rPr lang="en-US" smtClean="0"/>
              <a:t>10/31/2025</a:t>
            </a:fld>
            <a:endParaRPr lang="en-US"/>
          </a:p>
        </p:txBody>
      </p:sp>
      <p:sp>
        <p:nvSpPr>
          <p:cNvPr id="3" name="Footer Placeholder 2"/>
          <p:cNvSpPr>
            <a:spLocks noGrp="1"/>
          </p:cNvSpPr>
          <p:nvPr>
            <p:ph type="ftr" sz="quarter" idx="11"/>
          </p:nvPr>
        </p:nvSpPr>
        <p:spPr/>
        <p:txBody>
          <a:bodyPr/>
          <a:lstStyle/>
          <a:p>
            <a:r>
              <a:rPr lang="en-US"/>
              <a:t>1 October 2020</a:t>
            </a:r>
          </a:p>
        </p:txBody>
      </p:sp>
      <p:sp>
        <p:nvSpPr>
          <p:cNvPr id="4" name="Slide Number Placeholder 3"/>
          <p:cNvSpPr>
            <a:spLocks noGrp="1"/>
          </p:cNvSpPr>
          <p:nvPr>
            <p:ph type="sldNum" sz="quarter" idx="12"/>
          </p:nvPr>
        </p:nvSpPr>
        <p:spPr/>
        <p:txBody>
          <a:bodyPr/>
          <a:lstStyle/>
          <a:p>
            <a:fld id="{1823C0F1-CB96-4660-ADCB-FC926757AA32}" type="slidenum">
              <a:rPr lang="en-US" smtClean="0"/>
              <a:t>‹#›</a:t>
            </a:fld>
            <a:endParaRPr lang="en-US"/>
          </a:p>
        </p:txBody>
      </p:sp>
    </p:spTree>
    <p:extLst>
      <p:ext uri="{BB962C8B-B14F-4D97-AF65-F5344CB8AC3E}">
        <p14:creationId xmlns:p14="http://schemas.microsoft.com/office/powerpoint/2010/main" val="16544448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14ACD73-70C7-4285-9A1F-D899D7B3CFF2}" type="datetime1">
              <a:rPr lang="en-US" smtClean="0"/>
              <a:t>10/31/2025</a:t>
            </a:fld>
            <a:endParaRPr lang="en-US"/>
          </a:p>
        </p:txBody>
      </p:sp>
      <p:sp>
        <p:nvSpPr>
          <p:cNvPr id="6" name="Footer Placeholder 5"/>
          <p:cNvSpPr>
            <a:spLocks noGrp="1"/>
          </p:cNvSpPr>
          <p:nvPr>
            <p:ph type="ftr" sz="quarter" idx="11"/>
          </p:nvPr>
        </p:nvSpPr>
        <p:spPr/>
        <p:txBody>
          <a:bodyPr/>
          <a:lstStyle/>
          <a:p>
            <a:r>
              <a:rPr lang="en-US"/>
              <a:t>1 October 2020</a:t>
            </a:r>
          </a:p>
        </p:txBody>
      </p:sp>
      <p:sp>
        <p:nvSpPr>
          <p:cNvPr id="7" name="Slide Number Placeholder 6"/>
          <p:cNvSpPr>
            <a:spLocks noGrp="1"/>
          </p:cNvSpPr>
          <p:nvPr>
            <p:ph type="sldNum" sz="quarter" idx="12"/>
          </p:nvPr>
        </p:nvSpPr>
        <p:spPr/>
        <p:txBody>
          <a:bodyPr/>
          <a:lstStyle/>
          <a:p>
            <a:fld id="{1823C0F1-CB96-4660-ADCB-FC926757AA32}" type="slidenum">
              <a:rPr lang="en-US" smtClean="0"/>
              <a:t>‹#›</a:t>
            </a:fld>
            <a:endParaRPr lang="en-US"/>
          </a:p>
        </p:txBody>
      </p:sp>
    </p:spTree>
    <p:extLst>
      <p:ext uri="{BB962C8B-B14F-4D97-AF65-F5344CB8AC3E}">
        <p14:creationId xmlns:p14="http://schemas.microsoft.com/office/powerpoint/2010/main" val="34109812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08930B9-6711-44E7-8B50-1EEB6A23067B}" type="datetime1">
              <a:rPr lang="en-US" smtClean="0"/>
              <a:t>10/31/2025</a:t>
            </a:fld>
            <a:endParaRPr lang="en-US"/>
          </a:p>
        </p:txBody>
      </p:sp>
      <p:sp>
        <p:nvSpPr>
          <p:cNvPr id="6" name="Footer Placeholder 5"/>
          <p:cNvSpPr>
            <a:spLocks noGrp="1"/>
          </p:cNvSpPr>
          <p:nvPr>
            <p:ph type="ftr" sz="quarter" idx="11"/>
          </p:nvPr>
        </p:nvSpPr>
        <p:spPr/>
        <p:txBody>
          <a:bodyPr/>
          <a:lstStyle/>
          <a:p>
            <a:r>
              <a:rPr lang="en-US"/>
              <a:t>1 October 2020</a:t>
            </a:r>
          </a:p>
        </p:txBody>
      </p:sp>
      <p:sp>
        <p:nvSpPr>
          <p:cNvPr id="7" name="Slide Number Placeholder 6"/>
          <p:cNvSpPr>
            <a:spLocks noGrp="1"/>
          </p:cNvSpPr>
          <p:nvPr>
            <p:ph type="sldNum" sz="quarter" idx="12"/>
          </p:nvPr>
        </p:nvSpPr>
        <p:spPr/>
        <p:txBody>
          <a:bodyPr/>
          <a:lstStyle/>
          <a:p>
            <a:fld id="{1823C0F1-CB96-4660-ADCB-FC926757AA32}" type="slidenum">
              <a:rPr lang="en-US" smtClean="0"/>
              <a:t>‹#›</a:t>
            </a:fld>
            <a:endParaRPr lang="en-US"/>
          </a:p>
        </p:txBody>
      </p:sp>
    </p:spTree>
    <p:extLst>
      <p:ext uri="{BB962C8B-B14F-4D97-AF65-F5344CB8AC3E}">
        <p14:creationId xmlns:p14="http://schemas.microsoft.com/office/powerpoint/2010/main" val="27516714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06672A-BFA7-4339-91B7-9ED423D163AE}" type="datetime1">
              <a:rPr lang="en-US" smtClean="0"/>
              <a:t>10/31/2025</a:t>
            </a:fld>
            <a:endParaRPr lang="en-US"/>
          </a:p>
        </p:txBody>
      </p:sp>
      <p:sp>
        <p:nvSpPr>
          <p:cNvPr id="5" name="Footer Placeholder 4"/>
          <p:cNvSpPr>
            <a:spLocks noGrp="1"/>
          </p:cNvSpPr>
          <p:nvPr>
            <p:ph type="ftr" sz="quarter" idx="11"/>
          </p:nvPr>
        </p:nvSpPr>
        <p:spPr/>
        <p:txBody>
          <a:bodyPr/>
          <a:lstStyle/>
          <a:p>
            <a:r>
              <a:rPr lang="en-US"/>
              <a:t>1 October 2020</a:t>
            </a:r>
          </a:p>
        </p:txBody>
      </p:sp>
      <p:sp>
        <p:nvSpPr>
          <p:cNvPr id="6" name="Slide Number Placeholder 5"/>
          <p:cNvSpPr>
            <a:spLocks noGrp="1"/>
          </p:cNvSpPr>
          <p:nvPr>
            <p:ph type="sldNum" sz="quarter" idx="12"/>
          </p:nvPr>
        </p:nvSpPr>
        <p:spPr/>
        <p:txBody>
          <a:bodyPr/>
          <a:lstStyle/>
          <a:p>
            <a:fld id="{1823C0F1-CB96-4660-ADCB-FC926757AA32}" type="slidenum">
              <a:rPr lang="en-US" smtClean="0"/>
              <a:t>‹#›</a:t>
            </a:fld>
            <a:endParaRPr lang="en-US"/>
          </a:p>
        </p:txBody>
      </p:sp>
    </p:spTree>
    <p:extLst>
      <p:ext uri="{BB962C8B-B14F-4D97-AF65-F5344CB8AC3E}">
        <p14:creationId xmlns:p14="http://schemas.microsoft.com/office/powerpoint/2010/main" val="23943029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FC3B30-92B7-4CB7-BD09-0558E7D3443A}" type="datetime1">
              <a:rPr lang="en-US" smtClean="0"/>
              <a:t>10/31/2025</a:t>
            </a:fld>
            <a:endParaRPr lang="en-US"/>
          </a:p>
        </p:txBody>
      </p:sp>
      <p:sp>
        <p:nvSpPr>
          <p:cNvPr id="5" name="Footer Placeholder 4"/>
          <p:cNvSpPr>
            <a:spLocks noGrp="1"/>
          </p:cNvSpPr>
          <p:nvPr>
            <p:ph type="ftr" sz="quarter" idx="11"/>
          </p:nvPr>
        </p:nvSpPr>
        <p:spPr/>
        <p:txBody>
          <a:bodyPr/>
          <a:lstStyle/>
          <a:p>
            <a:r>
              <a:rPr lang="en-US"/>
              <a:t>1 October 2020</a:t>
            </a:r>
          </a:p>
        </p:txBody>
      </p:sp>
      <p:sp>
        <p:nvSpPr>
          <p:cNvPr id="6" name="Slide Number Placeholder 5"/>
          <p:cNvSpPr>
            <a:spLocks noGrp="1"/>
          </p:cNvSpPr>
          <p:nvPr>
            <p:ph type="sldNum" sz="quarter" idx="12"/>
          </p:nvPr>
        </p:nvSpPr>
        <p:spPr/>
        <p:txBody>
          <a:bodyPr/>
          <a:lstStyle/>
          <a:p>
            <a:fld id="{1823C0F1-CB96-4660-ADCB-FC926757AA32}" type="slidenum">
              <a:rPr lang="en-US" smtClean="0"/>
              <a:t>‹#›</a:t>
            </a:fld>
            <a:endParaRPr lang="en-US"/>
          </a:p>
        </p:txBody>
      </p:sp>
    </p:spTree>
    <p:extLst>
      <p:ext uri="{BB962C8B-B14F-4D97-AF65-F5344CB8AC3E}">
        <p14:creationId xmlns:p14="http://schemas.microsoft.com/office/powerpoint/2010/main" val="15196928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F24010-9C8F-475F-A731-9ECB0AAE0F39}" type="datetime1">
              <a:rPr lang="en-US" smtClean="0">
                <a:solidFill>
                  <a:prstClr val="black">
                    <a:tint val="75000"/>
                  </a:prstClr>
                </a:solidFill>
              </a:rPr>
              <a:t>10/31/2025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1 October 2020</a:t>
            </a: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41881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567C6FE-FE23-4486-A51F-637D95CD7025}" type="datetime1">
              <a:rPr lang="en-US" smtClean="0">
                <a:solidFill>
                  <a:prstClr val="black">
                    <a:tint val="75000"/>
                  </a:prstClr>
                </a:solidFill>
              </a:rPr>
              <a:t>10/31/2025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1 October 2020</a:t>
            </a: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19485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F9E852E-7CE1-43E4-BC33-972D287F2951}" type="datetime1">
              <a:rPr lang="en-US" smtClean="0">
                <a:solidFill>
                  <a:prstClr val="black">
                    <a:tint val="75000"/>
                  </a:prstClr>
                </a:solidFill>
              </a:rPr>
              <a:t>10/31/2025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a:solidFill>
                  <a:prstClr val="black">
                    <a:tint val="75000"/>
                  </a:prstClr>
                </a:solidFill>
              </a:rPr>
              <a:t>1 October 2020</a:t>
            </a: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50351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E02EBD1-0739-4EDC-9E79-6AD68597302A}" type="datetime1">
              <a:rPr lang="en-US" smtClean="0">
                <a:solidFill>
                  <a:prstClr val="black">
                    <a:tint val="75000"/>
                  </a:prstClr>
                </a:solidFill>
              </a:rPr>
              <a:t>10/31/2025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a:solidFill>
                  <a:prstClr val="black">
                    <a:tint val="75000"/>
                  </a:prstClr>
                </a:solidFill>
              </a:rPr>
              <a:t>1 October 2020</a:t>
            </a: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19423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B4A9C3-1D31-43D0-9A80-981AB9976CF7}" type="datetime1">
              <a:rPr lang="en-US" smtClean="0">
                <a:solidFill>
                  <a:prstClr val="black">
                    <a:tint val="75000"/>
                  </a:prstClr>
                </a:solidFill>
              </a:rPr>
              <a:t>10/31/2025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a:solidFill>
                  <a:prstClr val="black">
                    <a:tint val="75000"/>
                  </a:prstClr>
                </a:solidFill>
              </a:rPr>
              <a:t>1 October 2020</a:t>
            </a: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30184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862793F-BDD6-461F-A3D6-47EEBFDC1703}" type="datetime1">
              <a:rPr lang="en-US" smtClean="0">
                <a:solidFill>
                  <a:prstClr val="black">
                    <a:tint val="75000"/>
                  </a:prstClr>
                </a:solidFill>
              </a:rPr>
              <a:t>10/31/2025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1 October 2020</a:t>
            </a: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9601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7D1211-4769-4EB9-AE0B-2AF820791E27}" type="datetime1">
              <a:rPr lang="en-US" smtClean="0">
                <a:solidFill>
                  <a:prstClr val="black">
                    <a:tint val="75000"/>
                  </a:prstClr>
                </a:solidFill>
              </a:rPr>
              <a:t>10/31/2025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1 October 2020</a:t>
            </a: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14896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1.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0F737DFB-BD5E-46B9-87AE-45FA46CAB902}" type="datetime1">
              <a:rPr lang="en-US" smtClean="0">
                <a:solidFill>
                  <a:prstClr val="black">
                    <a:tint val="75000"/>
                  </a:prstClr>
                </a:solidFill>
              </a:rPr>
              <a:pPr/>
              <a:t>10/31/2025</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r>
              <a:rPr lang="en-US" dirty="0">
                <a:solidFill>
                  <a:prstClr val="black">
                    <a:tint val="75000"/>
                  </a:prstClr>
                </a:solidFill>
              </a:rPr>
              <a:t>1 October 2020</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pic>
        <p:nvPicPr>
          <p:cNvPr id="7" name="Picture 6">
            <a:extLst>
              <a:ext uri="{FF2B5EF4-FFF2-40B4-BE49-F238E27FC236}">
                <a16:creationId xmlns:a16="http://schemas.microsoft.com/office/drawing/2014/main" id="{5F533875-C6E9-6EC6-1007-8999A2239682}"/>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 y="-65877"/>
            <a:ext cx="12191999" cy="482381"/>
          </a:xfrm>
          <a:prstGeom prst="rect">
            <a:avLst/>
          </a:prstGeom>
        </p:spPr>
      </p:pic>
      <p:sp>
        <p:nvSpPr>
          <p:cNvPr id="8" name="Rectangle 7">
            <a:extLst>
              <a:ext uri="{FF2B5EF4-FFF2-40B4-BE49-F238E27FC236}">
                <a16:creationId xmlns:a16="http://schemas.microsoft.com/office/drawing/2014/main" id="{4E372EFC-EC0D-094E-8CE4-F7D497F9EF15}"/>
              </a:ext>
            </a:extLst>
          </p:cNvPr>
          <p:cNvSpPr/>
          <p:nvPr userDrawn="1"/>
        </p:nvSpPr>
        <p:spPr>
          <a:xfrm>
            <a:off x="1828800" y="0"/>
            <a:ext cx="8001000" cy="381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Tree>
    <p:extLst>
      <p:ext uri="{BB962C8B-B14F-4D97-AF65-F5344CB8AC3E}">
        <p14:creationId xmlns:p14="http://schemas.microsoft.com/office/powerpoint/2010/main" val="31657913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4" r:id="rId12"/>
    <p:sldLayoutId id="2147483685" r:id="rId13"/>
    <p:sldLayoutId id="2147483686" r:id="rId14"/>
  </p:sldLayoutIdLst>
  <p:hf sldNum="0" hdr="0" ftr="0" dt="0"/>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ACE968DD-F846-4AAB-9221-4FBC8946B909}" type="datetime1">
              <a:rPr lang="en-US" smtClean="0"/>
              <a:pPr/>
              <a:t>10/31/2025</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r>
              <a:rPr lang="en-US" dirty="0"/>
              <a:t>1 October 2020</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1823C0F1-CB96-4660-ADCB-FC926757AA32}" type="slidenum">
              <a:rPr lang="en-US" smtClean="0"/>
              <a:pPr/>
              <a:t>‹#›</a:t>
            </a:fld>
            <a:endParaRPr lang="en-US" dirty="0"/>
          </a:p>
        </p:txBody>
      </p:sp>
      <p:pic>
        <p:nvPicPr>
          <p:cNvPr id="7" name="Picture 6">
            <a:extLst>
              <a:ext uri="{FF2B5EF4-FFF2-40B4-BE49-F238E27FC236}">
                <a16:creationId xmlns:a16="http://schemas.microsoft.com/office/drawing/2014/main" id="{3ED1005D-F9EF-0205-CF2F-CC6F4B7590E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 y="-65877"/>
            <a:ext cx="12191999" cy="482381"/>
          </a:xfrm>
          <a:prstGeom prst="rect">
            <a:avLst/>
          </a:prstGeom>
        </p:spPr>
      </p:pic>
      <p:sp>
        <p:nvSpPr>
          <p:cNvPr id="8" name="Rectangle 7">
            <a:extLst>
              <a:ext uri="{FF2B5EF4-FFF2-40B4-BE49-F238E27FC236}">
                <a16:creationId xmlns:a16="http://schemas.microsoft.com/office/drawing/2014/main" id="{A1D9E2FC-0456-89F9-1C81-3A83451A6CD7}"/>
              </a:ext>
            </a:extLst>
          </p:cNvPr>
          <p:cNvSpPr/>
          <p:nvPr userDrawn="1"/>
        </p:nvSpPr>
        <p:spPr>
          <a:xfrm>
            <a:off x="1828800" y="-26633"/>
            <a:ext cx="8001000" cy="44313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Tree>
    <p:extLst>
      <p:ext uri="{BB962C8B-B14F-4D97-AF65-F5344CB8AC3E}">
        <p14:creationId xmlns:p14="http://schemas.microsoft.com/office/powerpoint/2010/main" val="39300722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12.jpe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5.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microsoft.com/office/2007/relationships/hdphoto" Target="../media/hdphoto3.wdp"/><Relationship Id="rId5" Type="http://schemas.openxmlformats.org/officeDocument/2006/relationships/image" Target="../media/image29.png"/><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microsoft.com/office/2007/relationships/hdphoto" Target="../media/hdphoto3.wdp"/><Relationship Id="rId5" Type="http://schemas.openxmlformats.org/officeDocument/2006/relationships/image" Target="../media/image29.png"/><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microsoft.com/office/2007/relationships/hdphoto" Target="../media/hdphoto4.wdp"/></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6.xml"/><Relationship Id="rId1" Type="http://schemas.openxmlformats.org/officeDocument/2006/relationships/slideLayout" Target="../slideLayouts/slideLayout6.xml"/><Relationship Id="rId5" Type="http://schemas.openxmlformats.org/officeDocument/2006/relationships/image" Target="../media/image38.jpeg"/><Relationship Id="rId4" Type="http://schemas.openxmlformats.org/officeDocument/2006/relationships/image" Target="../media/image37.jpeg"/></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40.jpeg"/></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42.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46.jpeg"/></Relationships>
</file>

<file path=ppt/slides/_rels/slide4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48.jpeg"/></Relationships>
</file>

<file path=ppt/slides/_rels/slide4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3.xml"/><Relationship Id="rId1" Type="http://schemas.openxmlformats.org/officeDocument/2006/relationships/slideLayout" Target="../slideLayouts/slideLayout6.xml"/><Relationship Id="rId5" Type="http://schemas.openxmlformats.org/officeDocument/2006/relationships/image" Target="../media/image53.jpeg"/><Relationship Id="rId4" Type="http://schemas.openxmlformats.org/officeDocument/2006/relationships/image" Target="../media/image52.jpe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7.xml"/><Relationship Id="rId1" Type="http://schemas.openxmlformats.org/officeDocument/2006/relationships/slideLayout" Target="../slideLayouts/slideLayout7.xml"/><Relationship Id="rId5" Type="http://schemas.openxmlformats.org/officeDocument/2006/relationships/image" Target="../media/image57.jpeg"/><Relationship Id="rId4" Type="http://schemas.openxmlformats.org/officeDocument/2006/relationships/image" Target="../media/image56.jpeg"/></Relationships>
</file>

<file path=ppt/slides/_rels/slide69.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77.xml"/><Relationship Id="rId1" Type="http://schemas.openxmlformats.org/officeDocument/2006/relationships/slideLayout" Target="../slideLayouts/slideLayout2.xml"/><Relationship Id="rId5" Type="http://schemas.openxmlformats.org/officeDocument/2006/relationships/image" Target="../media/image65.jpg"/><Relationship Id="rId4" Type="http://schemas.openxmlformats.org/officeDocument/2006/relationships/image" Target="../media/image64.jfif"/></Relationships>
</file>

<file path=ppt/slides/_rels/slide7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8.xml"/><Relationship Id="rId1" Type="http://schemas.openxmlformats.org/officeDocument/2006/relationships/slideLayout" Target="../slideLayouts/slideLayout5.xml"/><Relationship Id="rId4" Type="http://schemas.openxmlformats.org/officeDocument/2006/relationships/image" Target="../media/image67.jpe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9.xml"/><Relationship Id="rId1" Type="http://schemas.openxmlformats.org/officeDocument/2006/relationships/slideLayout" Target="../slideLayouts/slideLayout5.xml"/><Relationship Id="rId5" Type="http://schemas.openxmlformats.org/officeDocument/2006/relationships/image" Target="../media/image68.jpeg"/><Relationship Id="rId4" Type="http://schemas.openxmlformats.org/officeDocument/2006/relationships/image" Target="../media/image67.jpeg"/></Relationships>
</file>

<file path=ppt/slides/_rels/slide8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80.xml"/><Relationship Id="rId1" Type="http://schemas.openxmlformats.org/officeDocument/2006/relationships/slideLayout" Target="../slideLayouts/slideLayout6.xml"/><Relationship Id="rId4" Type="http://schemas.openxmlformats.org/officeDocument/2006/relationships/image" Target="../media/image70.jpeg"/></Relationships>
</file>

<file path=ppt/slides/_rels/slide8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8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82.xml"/><Relationship Id="rId1" Type="http://schemas.openxmlformats.org/officeDocument/2006/relationships/slideLayout" Target="../slideLayouts/slideLayout4.xml"/><Relationship Id="rId4" Type="http://schemas.openxmlformats.org/officeDocument/2006/relationships/image" Target="../media/image74.jpeg"/></Relationships>
</file>

<file path=ppt/slides/_rels/slide8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86.xml"/><Relationship Id="rId1" Type="http://schemas.openxmlformats.org/officeDocument/2006/relationships/slideLayout" Target="../slideLayouts/slideLayout6.xml"/><Relationship Id="rId4" Type="http://schemas.openxmlformats.org/officeDocument/2006/relationships/image" Target="../media/image77.jpe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yellow and red logo&#10;&#10;Description automatically generated with medium confidence">
            <a:extLst>
              <a:ext uri="{FF2B5EF4-FFF2-40B4-BE49-F238E27FC236}">
                <a16:creationId xmlns:a16="http://schemas.microsoft.com/office/drawing/2014/main" id="{73940095-7E5F-87C9-C48A-0ED8FFA1C09F}"/>
              </a:ext>
            </a:extLst>
          </p:cNvPr>
          <p:cNvPicPr>
            <a:picLocks noChangeAspect="1"/>
          </p:cNvPicPr>
          <p:nvPr/>
        </p:nvPicPr>
        <p:blipFill>
          <a:blip r:embed="rId2"/>
          <a:stretch>
            <a:fillRect/>
          </a:stretch>
        </p:blipFill>
        <p:spPr>
          <a:xfrm>
            <a:off x="-65222" y="-73375"/>
            <a:ext cx="12322444" cy="6931375"/>
          </a:xfrm>
          <a:prstGeom prst="rect">
            <a:avLst/>
          </a:prstGeom>
        </p:spPr>
      </p:pic>
      <p:sp>
        <p:nvSpPr>
          <p:cNvPr id="6" name="TextBox 4">
            <a:extLst>
              <a:ext uri="{FF2B5EF4-FFF2-40B4-BE49-F238E27FC236}">
                <a16:creationId xmlns:a16="http://schemas.microsoft.com/office/drawing/2014/main" id="{6A76DEC0-2C47-4F43-ACA0-4C5EAD9CFB3C}"/>
              </a:ext>
            </a:extLst>
          </p:cNvPr>
          <p:cNvSpPr txBox="1">
            <a:spLocks noChangeArrowheads="1"/>
          </p:cNvSpPr>
          <p:nvPr/>
        </p:nvSpPr>
        <p:spPr bwMode="auto">
          <a:xfrm>
            <a:off x="1937535" y="5804262"/>
            <a:ext cx="859472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rgbClr val="FFFFFF"/>
                </a:solidFill>
                <a:latin typeface="Arial" panose="020B0604020202020204" pitchFamily="34" charset="0"/>
              </a:defRPr>
            </a:lvl1pPr>
            <a:lvl2pPr marL="742950" indent="-285750">
              <a:defRPr sz="2400" b="1">
                <a:solidFill>
                  <a:srgbClr val="FFFFFF"/>
                </a:solidFill>
                <a:latin typeface="Arial" panose="020B0604020202020204" pitchFamily="34" charset="0"/>
              </a:defRPr>
            </a:lvl2pPr>
            <a:lvl3pPr marL="1143000" indent="-228600">
              <a:defRPr sz="2400" b="1">
                <a:solidFill>
                  <a:srgbClr val="FFFFFF"/>
                </a:solidFill>
                <a:latin typeface="Arial" panose="020B0604020202020204" pitchFamily="34" charset="0"/>
              </a:defRPr>
            </a:lvl3pPr>
            <a:lvl4pPr marL="1600200" indent="-228600">
              <a:defRPr sz="2400" b="1">
                <a:solidFill>
                  <a:srgbClr val="FFFFFF"/>
                </a:solidFill>
                <a:latin typeface="Arial" panose="020B0604020202020204" pitchFamily="34" charset="0"/>
              </a:defRPr>
            </a:lvl4pPr>
            <a:lvl5pPr marL="2057400" indent="-228600">
              <a:defRPr sz="2400" b="1">
                <a:solidFill>
                  <a:srgbClr val="FFFFFF"/>
                </a:solidFill>
                <a:latin typeface="Arial" panose="020B0604020202020204" pitchFamily="34" charset="0"/>
              </a:defRPr>
            </a:lvl5pPr>
            <a:lvl6pPr marL="2514600" indent="-228600" eaLnBrk="0" fontAlgn="base" hangingPunct="0">
              <a:spcBef>
                <a:spcPct val="0"/>
              </a:spcBef>
              <a:spcAft>
                <a:spcPct val="0"/>
              </a:spcAft>
              <a:defRPr sz="2400" b="1">
                <a:solidFill>
                  <a:srgbClr val="FFFFFF"/>
                </a:solidFill>
                <a:latin typeface="Arial" panose="020B0604020202020204" pitchFamily="34" charset="0"/>
              </a:defRPr>
            </a:lvl6pPr>
            <a:lvl7pPr marL="2971800" indent="-228600" eaLnBrk="0" fontAlgn="base" hangingPunct="0">
              <a:spcBef>
                <a:spcPct val="0"/>
              </a:spcBef>
              <a:spcAft>
                <a:spcPct val="0"/>
              </a:spcAft>
              <a:defRPr sz="2400" b="1">
                <a:solidFill>
                  <a:srgbClr val="FFFFFF"/>
                </a:solidFill>
                <a:latin typeface="Arial" panose="020B0604020202020204" pitchFamily="34" charset="0"/>
              </a:defRPr>
            </a:lvl7pPr>
            <a:lvl8pPr marL="3429000" indent="-228600" eaLnBrk="0" fontAlgn="base" hangingPunct="0">
              <a:spcBef>
                <a:spcPct val="0"/>
              </a:spcBef>
              <a:spcAft>
                <a:spcPct val="0"/>
              </a:spcAft>
              <a:defRPr sz="2400" b="1">
                <a:solidFill>
                  <a:srgbClr val="FFFFFF"/>
                </a:solidFill>
                <a:latin typeface="Arial" panose="020B0604020202020204" pitchFamily="34" charset="0"/>
              </a:defRPr>
            </a:lvl8pPr>
            <a:lvl9pPr marL="3886200" indent="-228600" eaLnBrk="0" fontAlgn="base" hangingPunct="0">
              <a:spcBef>
                <a:spcPct val="0"/>
              </a:spcBef>
              <a:spcAft>
                <a:spcPct val="0"/>
              </a:spcAft>
              <a:defRPr sz="2400" b="1">
                <a:solidFill>
                  <a:srgbClr val="FFFFFF"/>
                </a:solidFill>
                <a:latin typeface="Arial" panose="020B0604020202020204" pitchFamily="34" charset="0"/>
              </a:defRPr>
            </a:lvl9pPr>
          </a:lstStyle>
          <a:p>
            <a:pPr algn="ctr"/>
            <a:r>
              <a:rPr lang="en-US" sz="900" dirty="0"/>
              <a:t>Disclaimer:  This presentation is intended for personal use and for informational purposes only and does not replace independent professional judgment. This presentation is the property of Physicians’ Education Resource, LLC (“PER”) and is protected by U.S. and international copyright laws. You may not copy, reproduce, distribute, transmit, modify, or create derivative works of the presentation without the prior written permission from PER.</a:t>
            </a:r>
          </a:p>
        </p:txBody>
      </p:sp>
      <p:sp>
        <p:nvSpPr>
          <p:cNvPr id="4" name="Rectangle 2">
            <a:extLst>
              <a:ext uri="{FF2B5EF4-FFF2-40B4-BE49-F238E27FC236}">
                <a16:creationId xmlns:a16="http://schemas.microsoft.com/office/drawing/2014/main" id="{E159D477-061C-99B3-4B00-9541C06405C0}"/>
              </a:ext>
            </a:extLst>
          </p:cNvPr>
          <p:cNvSpPr txBox="1">
            <a:spLocks noChangeArrowheads="1"/>
          </p:cNvSpPr>
          <p:nvPr/>
        </p:nvSpPr>
        <p:spPr>
          <a:xfrm>
            <a:off x="494852" y="2181716"/>
            <a:ext cx="8713694" cy="1816452"/>
          </a:xfrm>
          <a:prstGeom prst="rect">
            <a:avLst/>
          </a:prstGeom>
        </p:spPr>
        <p:txBody>
          <a:bodyPr>
            <a:noAutofit/>
          </a:bodyPr>
          <a:lstStyle>
            <a:lvl1pPr algn="ctr" defTabSz="914400" rtl="0" eaLnBrk="1" latinLnBrk="0" hangingPunct="1">
              <a:lnSpc>
                <a:spcPct val="90000"/>
              </a:lnSpc>
              <a:spcBef>
                <a:spcPct val="0"/>
              </a:spcBef>
              <a:buNone/>
              <a:defRPr sz="3600" b="1" kern="1200">
                <a:solidFill>
                  <a:srgbClr val="990001"/>
                </a:solidFill>
                <a:latin typeface="Arial" panose="020B0604020202020204" pitchFamily="34" charset="0"/>
                <a:ea typeface="+mj-ea"/>
                <a:cs typeface="Arial" panose="020B0604020202020204" pitchFamily="34" charset="0"/>
              </a:defRPr>
            </a:lvl1pPr>
          </a:lstStyle>
          <a:p>
            <a:pPr algn="l">
              <a:defRPr/>
            </a:pPr>
            <a:r>
              <a:rPr lang="en-US" sz="2800" dirty="0"/>
              <a:t>Pathology of Lobular and Ductal </a:t>
            </a:r>
            <a:br>
              <a:rPr lang="en-US" sz="2800" dirty="0"/>
            </a:br>
            <a:r>
              <a:rPr lang="en-US" sz="2800" dirty="0"/>
              <a:t>Intraepithelial Neoplasia</a:t>
            </a:r>
            <a:br>
              <a:rPr lang="en-US" sz="2800" dirty="0"/>
            </a:br>
            <a:br>
              <a:rPr lang="en-US" sz="1800" dirty="0">
                <a:solidFill>
                  <a:schemeClr val="tx1"/>
                </a:solidFill>
                <a:sym typeface="Symbol" charset="2"/>
              </a:rPr>
            </a:br>
            <a:r>
              <a:rPr lang="en-US" sz="1800" dirty="0">
                <a:solidFill>
                  <a:schemeClr val="accent4">
                    <a:lumMod val="10000"/>
                  </a:schemeClr>
                </a:solidFill>
              </a:rPr>
              <a:t>Anne </a:t>
            </a:r>
            <a:r>
              <a:rPr lang="en-US" sz="1800" dirty="0" err="1">
                <a:solidFill>
                  <a:schemeClr val="accent4">
                    <a:lumMod val="10000"/>
                  </a:schemeClr>
                </a:solidFill>
              </a:rPr>
              <a:t>Grabenstetter</a:t>
            </a:r>
            <a:r>
              <a:rPr lang="en-US" sz="1800" dirty="0">
                <a:solidFill>
                  <a:schemeClr val="accent4">
                    <a:lumMod val="10000"/>
                  </a:schemeClr>
                </a:solidFill>
              </a:rPr>
              <a:t>, MD</a:t>
            </a:r>
          </a:p>
          <a:p>
            <a:pPr algn="l">
              <a:defRPr/>
            </a:pPr>
            <a:r>
              <a:rPr lang="en-US" sz="1800" dirty="0">
                <a:solidFill>
                  <a:schemeClr val="accent4">
                    <a:lumMod val="10000"/>
                  </a:schemeClr>
                </a:solidFill>
              </a:rPr>
              <a:t>Breast Pathologist</a:t>
            </a:r>
          </a:p>
          <a:p>
            <a:pPr algn="l">
              <a:defRPr/>
            </a:pPr>
            <a:r>
              <a:rPr lang="en-US" sz="1800" dirty="0">
                <a:solidFill>
                  <a:schemeClr val="accent4">
                    <a:lumMod val="10000"/>
                  </a:schemeClr>
                </a:solidFill>
              </a:rPr>
              <a:t>Memorial Sloan Kettering Cancer Center</a:t>
            </a:r>
          </a:p>
        </p:txBody>
      </p:sp>
      <p:pic>
        <p:nvPicPr>
          <p:cNvPr id="7" name="Picture 7">
            <a:extLst>
              <a:ext uri="{FF2B5EF4-FFF2-40B4-BE49-F238E27FC236}">
                <a16:creationId xmlns:a16="http://schemas.microsoft.com/office/drawing/2014/main" id="{6AA5349C-D616-C00B-A99C-5ADC33F2DA86}"/>
              </a:ext>
            </a:extLst>
          </p:cNvPr>
          <p:cNvPicPr>
            <a:picLocks noChangeAspect="1" noChangeArrowheads="1"/>
          </p:cNvPicPr>
          <p:nvPr/>
        </p:nvPicPr>
        <p:blipFill>
          <a:blip r:embed="rId3" cstate="print"/>
          <a:srcRect t="16410" b="9744"/>
          <a:stretch>
            <a:fillRect/>
          </a:stretch>
        </p:blipFill>
        <p:spPr bwMode="auto">
          <a:xfrm>
            <a:off x="7943249" y="4265945"/>
            <a:ext cx="3818021" cy="992410"/>
          </a:xfrm>
          <a:prstGeom prst="rect">
            <a:avLst/>
          </a:prstGeom>
          <a:noFill/>
          <a:ln w="9525">
            <a:noFill/>
            <a:miter lim="800000"/>
            <a:headEnd/>
            <a:tailEnd/>
          </a:ln>
        </p:spPr>
      </p:pic>
    </p:spTree>
    <p:extLst>
      <p:ext uri="{BB962C8B-B14F-4D97-AF65-F5344CB8AC3E}">
        <p14:creationId xmlns:p14="http://schemas.microsoft.com/office/powerpoint/2010/main" val="34487469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792F4-59C2-A14C-85CA-04C44F9FBB1D}"/>
              </a:ext>
            </a:extLst>
          </p:cNvPr>
          <p:cNvSpPr>
            <a:spLocks noGrp="1"/>
          </p:cNvSpPr>
          <p:nvPr>
            <p:ph type="title"/>
          </p:nvPr>
        </p:nvSpPr>
        <p:spPr>
          <a:xfrm>
            <a:off x="609600" y="457199"/>
            <a:ext cx="10972800" cy="804416"/>
          </a:xfrm>
        </p:spPr>
        <p:txBody>
          <a:bodyPr>
            <a:normAutofit fontScale="90000"/>
          </a:bodyPr>
          <a:lstStyle/>
          <a:p>
            <a:r>
              <a:rPr lang="en-US" sz="5400" b="1" dirty="0">
                <a:solidFill>
                  <a:srgbClr val="FFFF00"/>
                </a:solidFill>
                <a:latin typeface="Arial" panose="020B0604020202020204" pitchFamily="34" charset="0"/>
                <a:cs typeface="Arial" panose="020B0604020202020204" pitchFamily="34" charset="0"/>
              </a:rPr>
              <a:t>Usual ductal hyperplasia </a:t>
            </a:r>
          </a:p>
        </p:txBody>
      </p:sp>
      <p:pic>
        <p:nvPicPr>
          <p:cNvPr id="7" name="Content Placeholder 6">
            <a:extLst>
              <a:ext uri="{FF2B5EF4-FFF2-40B4-BE49-F238E27FC236}">
                <a16:creationId xmlns:a16="http://schemas.microsoft.com/office/drawing/2014/main" id="{D744DBC9-409F-4C97-BB5D-F8FEE9D651B9}"/>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tretch>
            <a:fillRect/>
          </a:stretch>
        </p:blipFill>
        <p:spPr>
          <a:xfrm>
            <a:off x="150778" y="1973232"/>
            <a:ext cx="5819775" cy="4564062"/>
          </a:xfrm>
        </p:spPr>
      </p:pic>
      <p:sp>
        <p:nvSpPr>
          <p:cNvPr id="11" name="TextBox 10">
            <a:extLst>
              <a:ext uri="{FF2B5EF4-FFF2-40B4-BE49-F238E27FC236}">
                <a16:creationId xmlns:a16="http://schemas.microsoft.com/office/drawing/2014/main" id="{CE532F99-DB7E-4A42-A4B3-EDB6FB67F102}"/>
              </a:ext>
            </a:extLst>
          </p:cNvPr>
          <p:cNvSpPr txBox="1"/>
          <p:nvPr/>
        </p:nvSpPr>
        <p:spPr bwMode="auto">
          <a:xfrm>
            <a:off x="150778" y="1326344"/>
            <a:ext cx="11890442" cy="523220"/>
          </a:xfrm>
          <a:prstGeom prst="rect">
            <a:avLst/>
          </a:prstGeom>
          <a:solidFill>
            <a:schemeClr val="bg1">
              <a:lumMod val="95000"/>
            </a:schemeClr>
          </a:solidFill>
          <a:ln w="25400">
            <a:solidFill>
              <a:schemeClr val="tx1"/>
            </a:solidFill>
          </a:ln>
        </p:spPr>
        <p:txBody>
          <a:bodyPr wrap="square">
            <a:spAutoFit/>
          </a:bodyPr>
          <a:lstStyle/>
          <a:p>
            <a:pPr algn="ctr">
              <a:defRPr/>
            </a:pPr>
            <a:r>
              <a:rPr lang="en-US" sz="2800" b="1" dirty="0">
                <a:solidFill>
                  <a:prstClr val="black"/>
                </a:solidFill>
                <a:latin typeface="Arial" panose="020B0604020202020204" pitchFamily="34" charset="0"/>
                <a:cs typeface="Arial" panose="020B0604020202020204" pitchFamily="34" charset="0"/>
              </a:rPr>
              <a:t>Irregular spaces at periphery</a:t>
            </a:r>
          </a:p>
        </p:txBody>
      </p:sp>
      <p:pic>
        <p:nvPicPr>
          <p:cNvPr id="3" name="Content Placeholder 20" descr="A microscope view of a cell&#10;&#10;AI-generated content may be incorrect.">
            <a:extLst>
              <a:ext uri="{FF2B5EF4-FFF2-40B4-BE49-F238E27FC236}">
                <a16:creationId xmlns:a16="http://schemas.microsoft.com/office/drawing/2014/main" id="{B123D7C9-C018-B424-1C6B-2B40D8D1406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03783" y="1971548"/>
            <a:ext cx="5837437" cy="4564062"/>
          </a:xfrm>
          <a:prstGeom prst="rect">
            <a:avLst/>
          </a:prstGeom>
        </p:spPr>
      </p:pic>
      <p:grpSp>
        <p:nvGrpSpPr>
          <p:cNvPr id="4" name="Group 3">
            <a:extLst>
              <a:ext uri="{FF2B5EF4-FFF2-40B4-BE49-F238E27FC236}">
                <a16:creationId xmlns:a16="http://schemas.microsoft.com/office/drawing/2014/main" id="{33ED1C92-EC16-2863-EC20-92E462BB8425}"/>
              </a:ext>
            </a:extLst>
          </p:cNvPr>
          <p:cNvGrpSpPr/>
          <p:nvPr/>
        </p:nvGrpSpPr>
        <p:grpSpPr>
          <a:xfrm>
            <a:off x="3532152" y="2348579"/>
            <a:ext cx="4876801" cy="3810000"/>
            <a:chOff x="457200" y="2350263"/>
            <a:chExt cx="4876801" cy="3810000"/>
          </a:xfrm>
        </p:grpSpPr>
        <p:pic>
          <p:nvPicPr>
            <p:cNvPr id="5" name="Picture 4" descr="A close-up of a cell&#10;&#10;Description automatically generated">
              <a:extLst>
                <a:ext uri="{FF2B5EF4-FFF2-40B4-BE49-F238E27FC236}">
                  <a16:creationId xmlns:a16="http://schemas.microsoft.com/office/drawing/2014/main" id="{884E524F-A77F-3116-9645-F0CF6F34A26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57200" y="2350263"/>
              <a:ext cx="4876801" cy="381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a:extLst>
                <a:ext uri="{FF2B5EF4-FFF2-40B4-BE49-F238E27FC236}">
                  <a16:creationId xmlns:a16="http://schemas.microsoft.com/office/drawing/2014/main" id="{90D6E811-13BF-8032-509A-E36DAB0ED4BD}"/>
                </a:ext>
              </a:extLst>
            </p:cNvPr>
            <p:cNvSpPr txBox="1"/>
            <p:nvPr/>
          </p:nvSpPr>
          <p:spPr>
            <a:xfrm>
              <a:off x="1524000" y="5638800"/>
              <a:ext cx="2743200"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000" b="1" dirty="0">
                  <a:latin typeface="Arial" panose="020B0604020202020204" pitchFamily="34" charset="0"/>
                  <a:cs typeface="Arial" panose="020B0604020202020204" pitchFamily="34" charset="0"/>
                </a:rPr>
                <a:t>Lack of polarization </a:t>
              </a:r>
            </a:p>
          </p:txBody>
        </p:sp>
      </p:grpSp>
    </p:spTree>
    <p:extLst>
      <p:ext uri="{BB962C8B-B14F-4D97-AF65-F5344CB8AC3E}">
        <p14:creationId xmlns:p14="http://schemas.microsoft.com/office/powerpoint/2010/main" val="6478952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792F4-59C2-A14C-85CA-04C44F9FBB1D}"/>
              </a:ext>
            </a:extLst>
          </p:cNvPr>
          <p:cNvSpPr>
            <a:spLocks noGrp="1"/>
          </p:cNvSpPr>
          <p:nvPr>
            <p:ph type="title"/>
          </p:nvPr>
        </p:nvSpPr>
        <p:spPr>
          <a:xfrm>
            <a:off x="609600" y="457199"/>
            <a:ext cx="10972800" cy="804416"/>
          </a:xfrm>
        </p:spPr>
        <p:txBody>
          <a:bodyPr>
            <a:normAutofit fontScale="90000"/>
          </a:bodyPr>
          <a:lstStyle/>
          <a:p>
            <a:r>
              <a:rPr lang="en-US" sz="5400" b="1" dirty="0">
                <a:solidFill>
                  <a:srgbClr val="FFFF00"/>
                </a:solidFill>
                <a:latin typeface="Arial" panose="020B0604020202020204" pitchFamily="34" charset="0"/>
                <a:cs typeface="Arial" panose="020B0604020202020204" pitchFamily="34" charset="0"/>
              </a:rPr>
              <a:t>Usual ductal hyperplasia </a:t>
            </a:r>
          </a:p>
        </p:txBody>
      </p:sp>
      <p:pic>
        <p:nvPicPr>
          <p:cNvPr id="8" name="Picture 7">
            <a:extLst>
              <a:ext uri="{FF2B5EF4-FFF2-40B4-BE49-F238E27FC236}">
                <a16:creationId xmlns:a16="http://schemas.microsoft.com/office/drawing/2014/main" id="{4D07DCB1-9D12-402E-8D04-5AD2A463C9D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 y="1981200"/>
            <a:ext cx="5818854" cy="4563808"/>
          </a:xfrm>
          <a:prstGeom prst="rect">
            <a:avLst/>
          </a:prstGeom>
        </p:spPr>
      </p:pic>
      <p:sp>
        <p:nvSpPr>
          <p:cNvPr id="10" name="TextBox 9">
            <a:extLst>
              <a:ext uri="{FF2B5EF4-FFF2-40B4-BE49-F238E27FC236}">
                <a16:creationId xmlns:a16="http://schemas.microsoft.com/office/drawing/2014/main" id="{BDC32C42-89ED-4D58-9961-B7D5D8AB9D07}"/>
              </a:ext>
            </a:extLst>
          </p:cNvPr>
          <p:cNvSpPr txBox="1"/>
          <p:nvPr/>
        </p:nvSpPr>
        <p:spPr bwMode="auto">
          <a:xfrm>
            <a:off x="152400" y="1337063"/>
            <a:ext cx="11887200" cy="523220"/>
          </a:xfrm>
          <a:prstGeom prst="rect">
            <a:avLst/>
          </a:prstGeom>
          <a:solidFill>
            <a:schemeClr val="bg1">
              <a:lumMod val="95000"/>
            </a:schemeClr>
          </a:solidFill>
          <a:ln w="25400">
            <a:solidFill>
              <a:schemeClr val="tx1"/>
            </a:solidFill>
          </a:ln>
        </p:spPr>
        <p:txBody>
          <a:bodyPr wrap="square">
            <a:spAutoFit/>
          </a:bodyPr>
          <a:lstStyle/>
          <a:p>
            <a:pPr algn="ctr">
              <a:defRPr/>
            </a:pPr>
            <a:r>
              <a:rPr lang="en-US" sz="2800" b="1" dirty="0">
                <a:solidFill>
                  <a:prstClr val="black"/>
                </a:solidFill>
                <a:latin typeface="Arial" panose="020B0604020202020204" pitchFamily="34" charset="0"/>
                <a:cs typeface="Arial" panose="020B0604020202020204" pitchFamily="34" charset="0"/>
              </a:rPr>
              <a:t>Streaming of cells</a:t>
            </a:r>
          </a:p>
        </p:txBody>
      </p:sp>
      <p:pic>
        <p:nvPicPr>
          <p:cNvPr id="3" name="Content Placeholder 8" descr="A close-up of a cell&#10;&#10;AI-generated content may be incorrect.">
            <a:extLst>
              <a:ext uri="{FF2B5EF4-FFF2-40B4-BE49-F238E27FC236}">
                <a16:creationId xmlns:a16="http://schemas.microsoft.com/office/drawing/2014/main" id="{D9909942-9C42-645A-8A79-122AC02AB33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20746" y="1981200"/>
            <a:ext cx="5818854" cy="4574449"/>
          </a:xfrm>
          <a:prstGeom prst="rect">
            <a:avLst/>
          </a:prstGeom>
        </p:spPr>
      </p:pic>
    </p:spTree>
    <p:extLst>
      <p:ext uri="{BB962C8B-B14F-4D97-AF65-F5344CB8AC3E}">
        <p14:creationId xmlns:p14="http://schemas.microsoft.com/office/powerpoint/2010/main" val="15569297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D6C851E-9B57-473C-8F5D-A4495CA90DC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82956" y="1219201"/>
            <a:ext cx="10426087" cy="5410200"/>
          </a:xfrm>
          <a:prstGeom prst="rect">
            <a:avLst/>
          </a:prstGeom>
        </p:spPr>
      </p:pic>
      <p:sp>
        <p:nvSpPr>
          <p:cNvPr id="3" name="Title 2">
            <a:extLst>
              <a:ext uri="{FF2B5EF4-FFF2-40B4-BE49-F238E27FC236}">
                <a16:creationId xmlns:a16="http://schemas.microsoft.com/office/drawing/2014/main" id="{D55E2B2E-AB64-9708-55CB-2FB0A86377BF}"/>
              </a:ext>
            </a:extLst>
          </p:cNvPr>
          <p:cNvSpPr>
            <a:spLocks noGrp="1"/>
          </p:cNvSpPr>
          <p:nvPr>
            <p:ph type="title"/>
          </p:nvPr>
        </p:nvSpPr>
        <p:spPr>
          <a:xfrm>
            <a:off x="609599" y="383233"/>
            <a:ext cx="10972800" cy="835968"/>
          </a:xfrm>
        </p:spPr>
        <p:txBody>
          <a:bodyPr>
            <a:noAutofit/>
          </a:bodyPr>
          <a:lstStyle/>
          <a:p>
            <a:r>
              <a:rPr lang="en-US" sz="4800" b="1" dirty="0">
                <a:solidFill>
                  <a:srgbClr val="FFFF00"/>
                </a:solidFill>
                <a:latin typeface="Arial" panose="020B0604020202020204" pitchFamily="34" charset="0"/>
                <a:cs typeface="Arial" panose="020B0604020202020204" pitchFamily="34" charset="0"/>
              </a:rPr>
              <a:t>UDH with necrosis</a:t>
            </a:r>
          </a:p>
        </p:txBody>
      </p:sp>
      <p:sp>
        <p:nvSpPr>
          <p:cNvPr id="4" name="TextBox 3">
            <a:extLst>
              <a:ext uri="{FF2B5EF4-FFF2-40B4-BE49-F238E27FC236}">
                <a16:creationId xmlns:a16="http://schemas.microsoft.com/office/drawing/2014/main" id="{5793A9CB-108A-CC0F-652D-55AB3375C9DD}"/>
              </a:ext>
            </a:extLst>
          </p:cNvPr>
          <p:cNvSpPr txBox="1"/>
          <p:nvPr/>
        </p:nvSpPr>
        <p:spPr>
          <a:xfrm>
            <a:off x="7696200" y="4533900"/>
            <a:ext cx="1371600"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dirty="0">
                <a:latin typeface="Arial" panose="020B0604020202020204" pitchFamily="34" charset="0"/>
                <a:cs typeface="Arial" panose="020B0604020202020204" pitchFamily="34" charset="0"/>
              </a:rPr>
              <a:t>Necrosis</a:t>
            </a:r>
          </a:p>
        </p:txBody>
      </p:sp>
      <p:cxnSp>
        <p:nvCxnSpPr>
          <p:cNvPr id="6" name="Straight Arrow Connector 5">
            <a:extLst>
              <a:ext uri="{FF2B5EF4-FFF2-40B4-BE49-F238E27FC236}">
                <a16:creationId xmlns:a16="http://schemas.microsoft.com/office/drawing/2014/main" id="{5814596B-B7C0-7DEB-2B73-619DE3EA3B91}"/>
              </a:ext>
            </a:extLst>
          </p:cNvPr>
          <p:cNvCxnSpPr>
            <a:stCxn id="4" idx="1"/>
          </p:cNvCxnSpPr>
          <p:nvPr/>
        </p:nvCxnSpPr>
        <p:spPr>
          <a:xfrm flipH="1" flipV="1">
            <a:off x="7162800" y="4762500"/>
            <a:ext cx="533400" cy="2233"/>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711716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D4DEFC-20F3-F206-C8AE-D420C8CAFDC9}"/>
              </a:ext>
            </a:extLst>
          </p:cNvPr>
          <p:cNvSpPr>
            <a:spLocks noGrp="1"/>
          </p:cNvSpPr>
          <p:nvPr>
            <p:ph type="title"/>
          </p:nvPr>
        </p:nvSpPr>
        <p:spPr>
          <a:xfrm>
            <a:off x="0" y="385429"/>
            <a:ext cx="12192000" cy="989857"/>
          </a:xfrm>
        </p:spPr>
        <p:txBody>
          <a:bodyPr>
            <a:normAutofit/>
          </a:bodyPr>
          <a:lstStyle/>
          <a:p>
            <a:r>
              <a:rPr lang="en-US" sz="5400" b="1" dirty="0">
                <a:solidFill>
                  <a:srgbClr val="FFFF00"/>
                </a:solidFill>
                <a:latin typeface="Arial" panose="020B0604020202020204" pitchFamily="34" charset="0"/>
                <a:cs typeface="Arial" panose="020B0604020202020204" pitchFamily="34" charset="0"/>
              </a:rPr>
              <a:t>Acidophilic nuclear inclusions </a:t>
            </a:r>
          </a:p>
        </p:txBody>
      </p:sp>
      <p:pic>
        <p:nvPicPr>
          <p:cNvPr id="4" name="Picture 3">
            <a:extLst>
              <a:ext uri="{FF2B5EF4-FFF2-40B4-BE49-F238E27FC236}">
                <a16:creationId xmlns:a16="http://schemas.microsoft.com/office/drawing/2014/main" id="{3CE47681-3B02-7C63-F9C1-25710B67250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76202" y="1375286"/>
            <a:ext cx="8839596" cy="5451084"/>
          </a:xfrm>
          <a:prstGeom prst="rect">
            <a:avLst/>
          </a:prstGeom>
        </p:spPr>
      </p:pic>
      <p:sp>
        <p:nvSpPr>
          <p:cNvPr id="8" name="TextBox 7">
            <a:extLst>
              <a:ext uri="{FF2B5EF4-FFF2-40B4-BE49-F238E27FC236}">
                <a16:creationId xmlns:a16="http://schemas.microsoft.com/office/drawing/2014/main" id="{22AC610B-BEB6-FC72-D286-3A1D3214F6C8}"/>
              </a:ext>
            </a:extLst>
          </p:cNvPr>
          <p:cNvSpPr txBox="1"/>
          <p:nvPr/>
        </p:nvSpPr>
        <p:spPr>
          <a:xfrm>
            <a:off x="5181600" y="5943600"/>
            <a:ext cx="6553200"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800" dirty="0">
                <a:latin typeface="Arial" panose="020B0604020202020204" pitchFamily="34" charset="0"/>
                <a:cs typeface="Arial" panose="020B0604020202020204" pitchFamily="34" charset="0"/>
              </a:rPr>
              <a:t>Soft sign for usual ductal hyperplasia </a:t>
            </a:r>
          </a:p>
        </p:txBody>
      </p:sp>
    </p:spTree>
    <p:extLst>
      <p:ext uri="{BB962C8B-B14F-4D97-AF65-F5344CB8AC3E}">
        <p14:creationId xmlns:p14="http://schemas.microsoft.com/office/powerpoint/2010/main" val="18274408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87184" y="1737732"/>
            <a:ext cx="5626237" cy="4326365"/>
          </a:xfrm>
          <a:prstGeom prst="rect">
            <a:avLst/>
          </a:prstGeom>
        </p:spPr>
      </p:pic>
      <p:pic>
        <p:nvPicPr>
          <p:cNvPr id="3" name="Picture 2">
            <a:extLst>
              <a:ext uri="{FF2B5EF4-FFF2-40B4-BE49-F238E27FC236}">
                <a16:creationId xmlns:a16="http://schemas.microsoft.com/office/drawing/2014/main" id="{DA0449B4-5B24-4835-AD9A-16D30FE32CE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2408" y="1752600"/>
            <a:ext cx="6102123" cy="4326365"/>
          </a:xfrm>
          <a:prstGeom prst="rect">
            <a:avLst/>
          </a:prstGeom>
        </p:spPr>
      </p:pic>
      <p:sp>
        <p:nvSpPr>
          <p:cNvPr id="7" name="TextBox 6">
            <a:extLst>
              <a:ext uri="{FF2B5EF4-FFF2-40B4-BE49-F238E27FC236}">
                <a16:creationId xmlns:a16="http://schemas.microsoft.com/office/drawing/2014/main" id="{56CEA87B-E997-4C4E-960D-8294B8D7D332}"/>
              </a:ext>
            </a:extLst>
          </p:cNvPr>
          <p:cNvSpPr txBox="1"/>
          <p:nvPr/>
        </p:nvSpPr>
        <p:spPr bwMode="auto">
          <a:xfrm>
            <a:off x="10591800" y="5555745"/>
            <a:ext cx="1321621" cy="523220"/>
          </a:xfrm>
          <a:prstGeom prst="rect">
            <a:avLst/>
          </a:prstGeom>
          <a:solidFill>
            <a:schemeClr val="bg1">
              <a:lumMod val="95000"/>
            </a:schemeClr>
          </a:solidFill>
          <a:ln w="25400">
            <a:solidFill>
              <a:schemeClr val="tx1"/>
            </a:solidFill>
          </a:ln>
        </p:spPr>
        <p:txBody>
          <a:bodyPr wrap="square">
            <a:spAutoFit/>
          </a:bodyPr>
          <a:lstStyle/>
          <a:p>
            <a:pPr algn="ctr">
              <a:defRPr/>
            </a:pPr>
            <a:r>
              <a:rPr lang="en-US" sz="2800" b="1" dirty="0">
                <a:solidFill>
                  <a:prstClr val="black"/>
                </a:solidFill>
                <a:latin typeface="Arial" panose="020B0604020202020204" pitchFamily="34" charset="0"/>
                <a:cs typeface="Arial" panose="020B0604020202020204" pitchFamily="34" charset="0"/>
              </a:rPr>
              <a:t>CK5/6</a:t>
            </a:r>
            <a:endParaRPr lang="en-US" sz="2333" b="1" dirty="0">
              <a:solidFill>
                <a:prstClr val="black"/>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BDDD5336-F0A4-9CD2-631D-E47B5D0A2353}"/>
              </a:ext>
            </a:extLst>
          </p:cNvPr>
          <p:cNvSpPr>
            <a:spLocks noGrp="1"/>
          </p:cNvSpPr>
          <p:nvPr>
            <p:ph type="title"/>
          </p:nvPr>
        </p:nvSpPr>
        <p:spPr>
          <a:xfrm>
            <a:off x="92408" y="473600"/>
            <a:ext cx="12023392" cy="1143000"/>
          </a:xfrm>
        </p:spPr>
        <p:txBody>
          <a:bodyPr>
            <a:noAutofit/>
          </a:bodyPr>
          <a:lstStyle/>
          <a:p>
            <a:r>
              <a:rPr lang="en-US" sz="3600" b="1" dirty="0">
                <a:solidFill>
                  <a:srgbClr val="FFFF00"/>
                </a:solidFill>
                <a:latin typeface="Arial" panose="020B0604020202020204" pitchFamily="34" charset="0"/>
                <a:cs typeface="Arial" panose="020B0604020202020204" pitchFamily="34" charset="0"/>
              </a:rPr>
              <a:t>UDH: heterogeneous “mosaic” staining pattern with CK5/6 and other high-molecular weight cytokeratins </a:t>
            </a:r>
          </a:p>
        </p:txBody>
      </p:sp>
    </p:spTree>
    <p:extLst>
      <p:ext uri="{BB962C8B-B14F-4D97-AF65-F5344CB8AC3E}">
        <p14:creationId xmlns:p14="http://schemas.microsoft.com/office/powerpoint/2010/main" val="25795594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87184" y="1737732"/>
            <a:ext cx="5626237" cy="4326365"/>
          </a:xfrm>
          <a:prstGeom prst="rect">
            <a:avLst/>
          </a:prstGeom>
        </p:spPr>
      </p:pic>
      <p:sp>
        <p:nvSpPr>
          <p:cNvPr id="7" name="TextBox 6">
            <a:extLst>
              <a:ext uri="{FF2B5EF4-FFF2-40B4-BE49-F238E27FC236}">
                <a16:creationId xmlns:a16="http://schemas.microsoft.com/office/drawing/2014/main" id="{56CEA87B-E997-4C4E-960D-8294B8D7D332}"/>
              </a:ext>
            </a:extLst>
          </p:cNvPr>
          <p:cNvSpPr txBox="1"/>
          <p:nvPr/>
        </p:nvSpPr>
        <p:spPr bwMode="auto">
          <a:xfrm>
            <a:off x="10591800" y="5555745"/>
            <a:ext cx="1321621" cy="523220"/>
          </a:xfrm>
          <a:prstGeom prst="rect">
            <a:avLst/>
          </a:prstGeom>
          <a:solidFill>
            <a:schemeClr val="bg1">
              <a:lumMod val="95000"/>
            </a:schemeClr>
          </a:solidFill>
          <a:ln w="25400">
            <a:solidFill>
              <a:schemeClr val="tx1"/>
            </a:solidFill>
          </a:ln>
        </p:spPr>
        <p:txBody>
          <a:bodyPr wrap="square">
            <a:spAutoFit/>
          </a:bodyPr>
          <a:lstStyle/>
          <a:p>
            <a:pPr algn="ctr">
              <a:defRPr/>
            </a:pPr>
            <a:r>
              <a:rPr lang="en-US" sz="2800" b="1" dirty="0">
                <a:solidFill>
                  <a:prstClr val="black"/>
                </a:solidFill>
                <a:latin typeface="Arial" panose="020B0604020202020204" pitchFamily="34" charset="0"/>
                <a:cs typeface="Arial" panose="020B0604020202020204" pitchFamily="34" charset="0"/>
              </a:rPr>
              <a:t>UDH</a:t>
            </a:r>
            <a:endParaRPr lang="en-US" sz="2333" b="1" dirty="0">
              <a:solidFill>
                <a:prstClr val="black"/>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BDDD5336-F0A4-9CD2-631D-E47B5D0A2353}"/>
              </a:ext>
            </a:extLst>
          </p:cNvPr>
          <p:cNvSpPr>
            <a:spLocks noGrp="1"/>
          </p:cNvSpPr>
          <p:nvPr>
            <p:ph type="title"/>
          </p:nvPr>
        </p:nvSpPr>
        <p:spPr>
          <a:xfrm>
            <a:off x="92408" y="473600"/>
            <a:ext cx="12023392" cy="1143000"/>
          </a:xfrm>
        </p:spPr>
        <p:txBody>
          <a:bodyPr>
            <a:noAutofit/>
          </a:bodyPr>
          <a:lstStyle/>
          <a:p>
            <a:r>
              <a:rPr lang="en-US" sz="3600" b="1" dirty="0">
                <a:solidFill>
                  <a:srgbClr val="FFFF00"/>
                </a:solidFill>
                <a:latin typeface="Arial" panose="020B0604020202020204" pitchFamily="34" charset="0"/>
                <a:cs typeface="Arial" panose="020B0604020202020204" pitchFamily="34" charset="0"/>
              </a:rPr>
              <a:t>UDH: heterogeneous “mosaic” staining with CK5/6 ADH/DCIS: absence of staining with CK5/6</a:t>
            </a:r>
          </a:p>
        </p:txBody>
      </p:sp>
      <p:pic>
        <p:nvPicPr>
          <p:cNvPr id="6" name="Picture 5" descr="A microscope view of a cell&#10;&#10;Description automatically generated">
            <a:extLst>
              <a:ext uri="{FF2B5EF4-FFF2-40B4-BE49-F238E27FC236}">
                <a16:creationId xmlns:a16="http://schemas.microsoft.com/office/drawing/2014/main" id="{F8D67DEE-84E9-42EE-8CA5-59BC1E1403C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5400000">
            <a:off x="928515" y="1087797"/>
            <a:ext cx="4326366" cy="5626237"/>
          </a:xfrm>
          <a:prstGeom prst="rect">
            <a:avLst/>
          </a:prstGeom>
        </p:spPr>
      </p:pic>
      <p:sp>
        <p:nvSpPr>
          <p:cNvPr id="8" name="TextBox 7">
            <a:extLst>
              <a:ext uri="{FF2B5EF4-FFF2-40B4-BE49-F238E27FC236}">
                <a16:creationId xmlns:a16="http://schemas.microsoft.com/office/drawing/2014/main" id="{51494214-78E6-B263-BE49-58708D012600}"/>
              </a:ext>
            </a:extLst>
          </p:cNvPr>
          <p:cNvSpPr txBox="1"/>
          <p:nvPr/>
        </p:nvSpPr>
        <p:spPr bwMode="auto">
          <a:xfrm>
            <a:off x="4583196" y="5551228"/>
            <a:ext cx="1321621" cy="523220"/>
          </a:xfrm>
          <a:prstGeom prst="rect">
            <a:avLst/>
          </a:prstGeom>
          <a:solidFill>
            <a:schemeClr val="bg1">
              <a:lumMod val="95000"/>
            </a:schemeClr>
          </a:solidFill>
          <a:ln w="25400">
            <a:solidFill>
              <a:schemeClr val="tx1"/>
            </a:solidFill>
          </a:ln>
        </p:spPr>
        <p:txBody>
          <a:bodyPr wrap="square">
            <a:spAutoFit/>
          </a:bodyPr>
          <a:lstStyle/>
          <a:p>
            <a:pPr algn="ctr">
              <a:defRPr/>
            </a:pPr>
            <a:r>
              <a:rPr lang="en-US" sz="2800" b="1" dirty="0">
                <a:solidFill>
                  <a:prstClr val="black"/>
                </a:solidFill>
                <a:latin typeface="Arial" panose="020B0604020202020204" pitchFamily="34" charset="0"/>
                <a:cs typeface="Arial" panose="020B0604020202020204" pitchFamily="34" charset="0"/>
              </a:rPr>
              <a:t>ADH</a:t>
            </a:r>
            <a:endParaRPr lang="en-US" sz="2333"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69580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D5336-F0A4-9CD2-631D-E47B5D0A2353}"/>
              </a:ext>
            </a:extLst>
          </p:cNvPr>
          <p:cNvSpPr>
            <a:spLocks noGrp="1"/>
          </p:cNvSpPr>
          <p:nvPr>
            <p:ph type="title"/>
          </p:nvPr>
        </p:nvSpPr>
        <p:spPr>
          <a:xfrm>
            <a:off x="92408" y="473600"/>
            <a:ext cx="12023392" cy="1143000"/>
          </a:xfrm>
        </p:spPr>
        <p:txBody>
          <a:bodyPr>
            <a:noAutofit/>
          </a:bodyPr>
          <a:lstStyle/>
          <a:p>
            <a:pPr algn="ctr"/>
            <a:r>
              <a:rPr lang="en-US" sz="3600" b="1" dirty="0">
                <a:solidFill>
                  <a:srgbClr val="FFFF00"/>
                </a:solidFill>
                <a:latin typeface="Arial" panose="020B0604020202020204" pitchFamily="34" charset="0"/>
                <a:cs typeface="Arial" panose="020B0604020202020204" pitchFamily="34" charset="0"/>
              </a:rPr>
              <a:t>UDH: heterogeneous expression of ER</a:t>
            </a:r>
            <a:br>
              <a:rPr lang="en-US" sz="3600" b="1" dirty="0">
                <a:solidFill>
                  <a:srgbClr val="FFFF00"/>
                </a:solidFill>
                <a:latin typeface="Arial" panose="020B0604020202020204" pitchFamily="34" charset="0"/>
                <a:cs typeface="Arial" panose="020B0604020202020204" pitchFamily="34" charset="0"/>
              </a:rPr>
            </a:br>
            <a:r>
              <a:rPr lang="en-US" sz="3600" b="1" dirty="0">
                <a:solidFill>
                  <a:srgbClr val="FFFF00"/>
                </a:solidFill>
                <a:latin typeface="Arial" panose="020B0604020202020204" pitchFamily="34" charset="0"/>
                <a:cs typeface="Arial" panose="020B0604020202020204" pitchFamily="34" charset="0"/>
              </a:rPr>
              <a:t>ADH/LG-DCIS: strong and diffuse expression of ER </a:t>
            </a:r>
          </a:p>
        </p:txBody>
      </p:sp>
      <p:pic>
        <p:nvPicPr>
          <p:cNvPr id="4" name="Picture 3" descr="A close-up of a microscope slide&#10;&#10;Description automatically generated">
            <a:extLst>
              <a:ext uri="{FF2B5EF4-FFF2-40B4-BE49-F238E27FC236}">
                <a16:creationId xmlns:a16="http://schemas.microsoft.com/office/drawing/2014/main" id="{8528D975-EB8B-33DE-D4D3-5E62301D52A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336209" y="1753234"/>
            <a:ext cx="5162483" cy="4631166"/>
          </a:xfrm>
          <a:prstGeom prst="rect">
            <a:avLst/>
          </a:prstGeom>
        </p:spPr>
      </p:pic>
      <p:sp>
        <p:nvSpPr>
          <p:cNvPr id="7" name="TextBox 6">
            <a:extLst>
              <a:ext uri="{FF2B5EF4-FFF2-40B4-BE49-F238E27FC236}">
                <a16:creationId xmlns:a16="http://schemas.microsoft.com/office/drawing/2014/main" id="{56CEA87B-E997-4C4E-960D-8294B8D7D332}"/>
              </a:ext>
            </a:extLst>
          </p:cNvPr>
          <p:cNvSpPr txBox="1"/>
          <p:nvPr/>
        </p:nvSpPr>
        <p:spPr bwMode="auto">
          <a:xfrm>
            <a:off x="10209024" y="5861180"/>
            <a:ext cx="1321621" cy="523220"/>
          </a:xfrm>
          <a:prstGeom prst="rect">
            <a:avLst/>
          </a:prstGeom>
          <a:solidFill>
            <a:schemeClr val="bg1">
              <a:lumMod val="95000"/>
            </a:schemeClr>
          </a:solidFill>
          <a:ln w="25400">
            <a:solidFill>
              <a:schemeClr val="tx1"/>
            </a:solidFill>
          </a:ln>
        </p:spPr>
        <p:txBody>
          <a:bodyPr wrap="square">
            <a:spAutoFit/>
          </a:bodyPr>
          <a:lstStyle/>
          <a:p>
            <a:pPr algn="ctr">
              <a:defRPr/>
            </a:pPr>
            <a:r>
              <a:rPr lang="en-US" sz="2800" b="1" dirty="0">
                <a:solidFill>
                  <a:prstClr val="black"/>
                </a:solidFill>
                <a:latin typeface="Arial" panose="020B0604020202020204" pitchFamily="34" charset="0"/>
                <a:cs typeface="Arial" panose="020B0604020202020204" pitchFamily="34" charset="0"/>
              </a:rPr>
              <a:t>UDH</a:t>
            </a:r>
            <a:endParaRPr lang="en-US" sz="2333" b="1" dirty="0">
              <a:solidFill>
                <a:prstClr val="black"/>
              </a:solidFill>
              <a:latin typeface="Arial" panose="020B0604020202020204" pitchFamily="34" charset="0"/>
              <a:cs typeface="Arial" panose="020B0604020202020204" pitchFamily="34" charset="0"/>
            </a:endParaRPr>
          </a:p>
        </p:txBody>
      </p:sp>
      <p:pic>
        <p:nvPicPr>
          <p:cNvPr id="8" name="Picture 7" descr="A close-up of a cell&#10;&#10;Description automatically generated">
            <a:extLst>
              <a:ext uri="{FF2B5EF4-FFF2-40B4-BE49-F238E27FC236}">
                <a16:creationId xmlns:a16="http://schemas.microsoft.com/office/drawing/2014/main" id="{2C0270E1-A936-74C2-6D21-B90A765BDC3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5400000">
            <a:off x="927014" y="1487577"/>
            <a:ext cx="4631165" cy="5162482"/>
          </a:xfrm>
          <a:prstGeom prst="rect">
            <a:avLst/>
          </a:prstGeom>
        </p:spPr>
      </p:pic>
      <p:sp>
        <p:nvSpPr>
          <p:cNvPr id="13" name="TextBox 12">
            <a:extLst>
              <a:ext uri="{FF2B5EF4-FFF2-40B4-BE49-F238E27FC236}">
                <a16:creationId xmlns:a16="http://schemas.microsoft.com/office/drawing/2014/main" id="{F993EEF2-1F57-3EF5-CC5A-0EF06D468C75}"/>
              </a:ext>
            </a:extLst>
          </p:cNvPr>
          <p:cNvSpPr txBox="1"/>
          <p:nvPr/>
        </p:nvSpPr>
        <p:spPr bwMode="auto">
          <a:xfrm>
            <a:off x="4534172" y="5863638"/>
            <a:ext cx="1321621" cy="523220"/>
          </a:xfrm>
          <a:prstGeom prst="rect">
            <a:avLst/>
          </a:prstGeom>
          <a:solidFill>
            <a:schemeClr val="bg1">
              <a:lumMod val="95000"/>
            </a:schemeClr>
          </a:solidFill>
          <a:ln w="25400">
            <a:solidFill>
              <a:schemeClr val="tx1"/>
            </a:solidFill>
          </a:ln>
        </p:spPr>
        <p:txBody>
          <a:bodyPr wrap="square">
            <a:spAutoFit/>
          </a:bodyPr>
          <a:lstStyle/>
          <a:p>
            <a:pPr algn="ctr">
              <a:defRPr/>
            </a:pPr>
            <a:r>
              <a:rPr lang="en-US" sz="2800" b="1" dirty="0">
                <a:solidFill>
                  <a:prstClr val="black"/>
                </a:solidFill>
                <a:latin typeface="Arial" panose="020B0604020202020204" pitchFamily="34" charset="0"/>
                <a:cs typeface="Arial" panose="020B0604020202020204" pitchFamily="34" charset="0"/>
              </a:rPr>
              <a:t>ADH</a:t>
            </a:r>
            <a:endParaRPr lang="en-US" sz="2333"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926744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C0F44D4-B763-3586-97CE-4DE064E79C13}"/>
              </a:ext>
            </a:extLst>
          </p:cNvPr>
          <p:cNvSpPr>
            <a:spLocks noGrp="1"/>
          </p:cNvSpPr>
          <p:nvPr>
            <p:ph type="title"/>
          </p:nvPr>
        </p:nvSpPr>
        <p:spPr>
          <a:xfrm>
            <a:off x="609600" y="419100"/>
            <a:ext cx="10972800" cy="990600"/>
          </a:xfrm>
        </p:spPr>
        <p:txBody>
          <a:bodyPr>
            <a:normAutofit/>
          </a:bodyPr>
          <a:lstStyle/>
          <a:p>
            <a:r>
              <a:rPr lang="en-US" sz="5400" b="1" dirty="0">
                <a:latin typeface="Arial" panose="020B0604020202020204" pitchFamily="34" charset="0"/>
                <a:cs typeface="Arial" panose="020B0604020202020204" pitchFamily="34" charset="0"/>
              </a:rPr>
              <a:t>Follow-up of UDH</a:t>
            </a:r>
          </a:p>
        </p:txBody>
      </p:sp>
      <p:sp>
        <p:nvSpPr>
          <p:cNvPr id="4" name="Content Placeholder 3">
            <a:extLst>
              <a:ext uri="{FF2B5EF4-FFF2-40B4-BE49-F238E27FC236}">
                <a16:creationId xmlns:a16="http://schemas.microsoft.com/office/drawing/2014/main" id="{CCD79439-9C52-5D23-82F2-DDBFDD42D0E9}"/>
              </a:ext>
            </a:extLst>
          </p:cNvPr>
          <p:cNvSpPr>
            <a:spLocks noGrp="1"/>
          </p:cNvSpPr>
          <p:nvPr>
            <p:ph idx="1"/>
          </p:nvPr>
        </p:nvSpPr>
        <p:spPr>
          <a:xfrm>
            <a:off x="609600" y="1435100"/>
            <a:ext cx="10972800" cy="5249863"/>
          </a:xfrm>
        </p:spPr>
        <p:txBody>
          <a:bodyPr>
            <a:normAutofit/>
          </a:bodyPr>
          <a:lstStyle/>
          <a:p>
            <a:r>
              <a:rPr lang="en-US" sz="3600" dirty="0">
                <a:latin typeface="Arial" panose="020B0604020202020204" pitchFamily="34" charset="0"/>
                <a:cs typeface="Arial" panose="020B0604020202020204" pitchFamily="34" charset="0"/>
              </a:rPr>
              <a:t>Slight increase in subsequent breast cancer risk: 1.5-2x</a:t>
            </a:r>
          </a:p>
          <a:p>
            <a:pPr lvl="1"/>
            <a:r>
              <a:rPr lang="en-US" sz="3200" dirty="0">
                <a:latin typeface="Arial" panose="020B0604020202020204" pitchFamily="34" charset="0"/>
                <a:cs typeface="Arial" panose="020B0604020202020204" pitchFamily="34" charset="0"/>
              </a:rPr>
              <a:t>Slightly higher among patients with a strong family history of breast cancer </a:t>
            </a:r>
          </a:p>
          <a:p>
            <a:r>
              <a:rPr lang="en-US" sz="3600" dirty="0">
                <a:latin typeface="Arial" panose="020B0604020202020204" pitchFamily="34" charset="0"/>
                <a:cs typeface="Arial" panose="020B0604020202020204" pitchFamily="34" charset="0"/>
              </a:rPr>
              <a:t>Magnitude of risk is similar to that associated with certain reproductive factors </a:t>
            </a:r>
            <a:r>
              <a:rPr lang="en-US" dirty="0">
                <a:latin typeface="Arial" panose="020B0604020202020204" pitchFamily="34" charset="0"/>
                <a:cs typeface="Arial" panose="020B0604020202020204" pitchFamily="34" charset="0"/>
              </a:rPr>
              <a:t>(early menarche and late menopause) </a:t>
            </a:r>
            <a:r>
              <a:rPr lang="en-US" sz="3600" dirty="0">
                <a:latin typeface="Arial" panose="020B0604020202020204" pitchFamily="34" charset="0"/>
                <a:cs typeface="Arial" panose="020B0604020202020204" pitchFamily="34" charset="0"/>
              </a:rPr>
              <a:t>– should not alter frequency of mammographic screening </a:t>
            </a:r>
          </a:p>
        </p:txBody>
      </p:sp>
      <p:sp>
        <p:nvSpPr>
          <p:cNvPr id="2" name="TextBox 1">
            <a:extLst>
              <a:ext uri="{FF2B5EF4-FFF2-40B4-BE49-F238E27FC236}">
                <a16:creationId xmlns:a16="http://schemas.microsoft.com/office/drawing/2014/main" id="{0504EF3B-634B-10CD-4FDA-1EBE7AE80218}"/>
              </a:ext>
            </a:extLst>
          </p:cNvPr>
          <p:cNvSpPr txBox="1"/>
          <p:nvPr/>
        </p:nvSpPr>
        <p:spPr>
          <a:xfrm>
            <a:off x="0" y="6550223"/>
            <a:ext cx="4396863" cy="307777"/>
          </a:xfrm>
          <a:prstGeom prst="rect">
            <a:avLst/>
          </a:prstGeom>
          <a:noFill/>
        </p:spPr>
        <p:txBody>
          <a:bodyPr wrap="square">
            <a:spAutoFit/>
          </a:bodyPr>
          <a:lstStyle/>
          <a:p>
            <a:pPr marR="0"/>
            <a:r>
              <a:rPr lang="en-US" sz="1400" dirty="0">
                <a:solidFill>
                  <a:schemeClr val="bg1"/>
                </a:solidFill>
                <a:latin typeface="Arial" panose="020B0604020202020204" pitchFamily="34" charset="0"/>
                <a:cs typeface="Arial" panose="020B0604020202020204" pitchFamily="34" charset="0"/>
              </a:rPr>
              <a:t>Hartmann et al. </a:t>
            </a:r>
            <a:r>
              <a:rPr lang="en-US" sz="1400" i="1" dirty="0">
                <a:solidFill>
                  <a:schemeClr val="bg1"/>
                </a:solidFill>
                <a:latin typeface="Arial" panose="020B0604020202020204" pitchFamily="34" charset="0"/>
                <a:cs typeface="Arial" panose="020B0604020202020204" pitchFamily="34" charset="0"/>
              </a:rPr>
              <a:t>N Engl J Med</a:t>
            </a:r>
            <a:r>
              <a:rPr lang="en-US" sz="1400" dirty="0">
                <a:solidFill>
                  <a:schemeClr val="bg1"/>
                </a:solidFill>
                <a:latin typeface="Arial" panose="020B0604020202020204" pitchFamily="34" charset="0"/>
                <a:cs typeface="Arial" panose="020B0604020202020204" pitchFamily="34" charset="0"/>
              </a:rPr>
              <a:t>. 2005;353(3):229-37.</a:t>
            </a:r>
            <a:endParaRPr lang="en-US" sz="1400" i="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50781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7"/>
          <p:cNvSpPr txBox="1">
            <a:spLocks/>
          </p:cNvSpPr>
          <p:nvPr/>
        </p:nvSpPr>
        <p:spPr>
          <a:xfrm>
            <a:off x="152400" y="2057400"/>
            <a:ext cx="11887200" cy="1939159"/>
          </a:xfrm>
          <a:prstGeom prst="rect">
            <a:avLst/>
          </a:prstGeom>
        </p:spPr>
        <p:txBody>
          <a:bodyPr>
            <a:normAutofit/>
          </a:bodyPr>
          <a:lstStyle>
            <a:lvl1pPr marL="342891" indent="-342891" algn="l" defTabSz="914377"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Arial" panose="020B0604020202020204" pitchFamily="34" charset="0"/>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Arial" panose="020B0604020202020204" pitchFamily="34" charset="0"/>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5400" b="1" dirty="0">
                <a:solidFill>
                  <a:srgbClr val="FFFF00"/>
                </a:solidFill>
                <a:cs typeface="Arial" panose="020B0604020202020204" pitchFamily="34" charset="0"/>
              </a:rPr>
              <a:t>Flat epithelial atypia </a:t>
            </a:r>
          </a:p>
          <a:p>
            <a:pPr marL="0" indent="0" algn="ctr">
              <a:buNone/>
            </a:pPr>
            <a:r>
              <a:rPr lang="en-US" sz="5400" b="1" dirty="0">
                <a:solidFill>
                  <a:srgbClr val="FFFF00"/>
                </a:solidFill>
                <a:cs typeface="Arial" panose="020B0604020202020204" pitchFamily="34" charset="0"/>
              </a:rPr>
              <a:t>(FEA)</a:t>
            </a:r>
          </a:p>
          <a:p>
            <a:pPr algn="ctr">
              <a:buFont typeface="Wingdings" panose="05000000000000000000" pitchFamily="2" charset="2"/>
              <a:buChar char="§"/>
            </a:pPr>
            <a:endParaRPr lang="en-US" sz="4000" b="1" dirty="0">
              <a:solidFill>
                <a:srgbClr val="FFFF00"/>
              </a:solidFill>
              <a:cs typeface="Arial" panose="020B0604020202020204" pitchFamily="34" charset="0"/>
            </a:endParaRPr>
          </a:p>
        </p:txBody>
      </p:sp>
    </p:spTree>
    <p:extLst>
      <p:ext uri="{BB962C8B-B14F-4D97-AF65-F5344CB8AC3E}">
        <p14:creationId xmlns:p14="http://schemas.microsoft.com/office/powerpoint/2010/main" val="14237401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D789E-F0D2-DE11-04B7-DEF8681B496A}"/>
              </a:ext>
            </a:extLst>
          </p:cNvPr>
          <p:cNvSpPr>
            <a:spLocks noGrp="1"/>
          </p:cNvSpPr>
          <p:nvPr>
            <p:ph type="title"/>
          </p:nvPr>
        </p:nvSpPr>
        <p:spPr>
          <a:xfrm>
            <a:off x="609600" y="445701"/>
            <a:ext cx="10972800" cy="1143000"/>
          </a:xfrm>
        </p:spPr>
        <p:txBody>
          <a:bodyPr>
            <a:normAutofit/>
          </a:bodyPr>
          <a:lstStyle/>
          <a:p>
            <a:r>
              <a:rPr lang="en-US" sz="5400" b="1" dirty="0">
                <a:solidFill>
                  <a:srgbClr val="FFFF00"/>
                </a:solidFill>
                <a:latin typeface="Arial" panose="020B0604020202020204" pitchFamily="34" charset="0"/>
                <a:cs typeface="Arial" panose="020B0604020202020204" pitchFamily="34" charset="0"/>
              </a:rPr>
              <a:t>Key Features of FEA </a:t>
            </a:r>
          </a:p>
        </p:txBody>
      </p:sp>
      <p:pic>
        <p:nvPicPr>
          <p:cNvPr id="5" name="Content Placeholder 4">
            <a:extLst>
              <a:ext uri="{FF2B5EF4-FFF2-40B4-BE49-F238E27FC236}">
                <a16:creationId xmlns:a16="http://schemas.microsoft.com/office/drawing/2014/main" id="{7A376174-AA52-7739-A940-58FAF06AD68F}"/>
              </a:ext>
            </a:extLst>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6400800" y="1905000"/>
            <a:ext cx="5384800" cy="3923540"/>
          </a:xfrm>
          <a:prstGeom prst="rect">
            <a:avLst/>
          </a:prstGeom>
        </p:spPr>
      </p:pic>
      <p:sp>
        <p:nvSpPr>
          <p:cNvPr id="8" name="TextBox 7">
            <a:extLst>
              <a:ext uri="{FF2B5EF4-FFF2-40B4-BE49-F238E27FC236}">
                <a16:creationId xmlns:a16="http://schemas.microsoft.com/office/drawing/2014/main" id="{8945A101-242B-A65B-93A9-5DAA2C6AD2C4}"/>
              </a:ext>
            </a:extLst>
          </p:cNvPr>
          <p:cNvSpPr txBox="1"/>
          <p:nvPr/>
        </p:nvSpPr>
        <p:spPr>
          <a:xfrm>
            <a:off x="605883" y="1734595"/>
            <a:ext cx="5384800" cy="1631216"/>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Cytologic Features </a:t>
            </a:r>
          </a:p>
          <a:p>
            <a:pPr marL="285750" indent="-28575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Low grade cytologic atypia </a:t>
            </a:r>
          </a:p>
          <a:p>
            <a:pPr marL="285750" indent="-28575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Cuboidal to columnar </a:t>
            </a:r>
          </a:p>
          <a:p>
            <a:pPr marL="285750" indent="-28575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Frequent apical snouts</a:t>
            </a:r>
          </a:p>
        </p:txBody>
      </p:sp>
      <p:sp>
        <p:nvSpPr>
          <p:cNvPr id="9" name="TextBox 8">
            <a:extLst>
              <a:ext uri="{FF2B5EF4-FFF2-40B4-BE49-F238E27FC236}">
                <a16:creationId xmlns:a16="http://schemas.microsoft.com/office/drawing/2014/main" id="{921FEDBD-0722-6A41-5724-A6AFC8B0DAB5}"/>
              </a:ext>
            </a:extLst>
          </p:cNvPr>
          <p:cNvSpPr txBox="1"/>
          <p:nvPr/>
        </p:nvSpPr>
        <p:spPr>
          <a:xfrm>
            <a:off x="605883" y="3657600"/>
            <a:ext cx="5181601" cy="2369880"/>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Architectural Features </a:t>
            </a:r>
          </a:p>
          <a:p>
            <a:pPr marL="285750" indent="-28575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Flat proliferation (1-several layers)</a:t>
            </a:r>
          </a:p>
          <a:p>
            <a:pPr marL="285750" indent="-28575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Variably distended TDLUs</a:t>
            </a:r>
          </a:p>
          <a:p>
            <a:pPr marL="285750" indent="-28575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Intraluminal secretions and calcifications may be present </a:t>
            </a:r>
          </a:p>
          <a:p>
            <a:pPr marL="285750" indent="-28575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No architectural atypia </a:t>
            </a:r>
            <a:endParaRPr lang="en-US" dirty="0">
              <a:solidFill>
                <a:schemeClr val="bg1"/>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1296DD51-54CA-F838-5C34-1DD59B596174}"/>
              </a:ext>
            </a:extLst>
          </p:cNvPr>
          <p:cNvSpPr txBox="1"/>
          <p:nvPr/>
        </p:nvSpPr>
        <p:spPr>
          <a:xfrm>
            <a:off x="0" y="6550223"/>
            <a:ext cx="5181601" cy="307777"/>
          </a:xfrm>
          <a:prstGeom prst="rect">
            <a:avLst/>
          </a:prstGeom>
          <a:noFill/>
        </p:spPr>
        <p:txBody>
          <a:bodyPr wrap="square">
            <a:spAutoFit/>
          </a:bodyPr>
          <a:lstStyle/>
          <a:p>
            <a:pPr marR="0"/>
            <a:r>
              <a:rPr lang="en-US" sz="1400" dirty="0" err="1">
                <a:solidFill>
                  <a:schemeClr val="bg1"/>
                </a:solidFill>
                <a:latin typeface="Arial" panose="020B0604020202020204" pitchFamily="34" charset="0"/>
                <a:cs typeface="Arial" panose="020B0604020202020204" pitchFamily="34" charset="0"/>
              </a:rPr>
              <a:t>Grabenstetter</a:t>
            </a:r>
            <a:r>
              <a:rPr lang="en-US" sz="1400" dirty="0">
                <a:solidFill>
                  <a:schemeClr val="bg1"/>
                </a:solidFill>
                <a:latin typeface="Arial" panose="020B0604020202020204" pitchFamily="34" charset="0"/>
                <a:cs typeface="Arial" panose="020B0604020202020204" pitchFamily="34" charset="0"/>
              </a:rPr>
              <a:t> A et al. </a:t>
            </a:r>
            <a:r>
              <a:rPr lang="en-US" sz="1400" i="1" dirty="0">
                <a:solidFill>
                  <a:schemeClr val="bg1"/>
                </a:solidFill>
                <a:latin typeface="Arial" panose="020B0604020202020204" pitchFamily="34" charset="0"/>
                <a:cs typeface="Arial" panose="020B0604020202020204" pitchFamily="34" charset="0"/>
              </a:rPr>
              <a:t>Am J Surg </a:t>
            </a:r>
            <a:r>
              <a:rPr lang="en-US" sz="1400" i="1" dirty="0" err="1">
                <a:solidFill>
                  <a:schemeClr val="bg1"/>
                </a:solidFill>
                <a:latin typeface="Arial" panose="020B0604020202020204" pitchFamily="34" charset="0"/>
                <a:cs typeface="Arial" panose="020B0604020202020204" pitchFamily="34" charset="0"/>
              </a:rPr>
              <a:t>Pathol</a:t>
            </a:r>
            <a:r>
              <a:rPr lang="en-US" sz="1400" dirty="0">
                <a:solidFill>
                  <a:schemeClr val="bg1"/>
                </a:solidFill>
                <a:latin typeface="Arial" panose="020B0604020202020204" pitchFamily="34" charset="0"/>
                <a:cs typeface="Arial" panose="020B0604020202020204" pitchFamily="34" charset="0"/>
              </a:rPr>
              <a:t>. 2020;44(2):182-190.</a:t>
            </a:r>
            <a:endParaRPr lang="en-US" sz="1400" i="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10916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p:cNvSpPr>
            <a:spLocks noGrp="1" noChangeArrowheads="1"/>
          </p:cNvSpPr>
          <p:nvPr>
            <p:ph type="subTitle" idx="1"/>
          </p:nvPr>
        </p:nvSpPr>
        <p:spPr>
          <a:xfrm>
            <a:off x="1752600" y="2286000"/>
            <a:ext cx="8686800" cy="1828799"/>
          </a:xfrm>
        </p:spPr>
        <p:txBody>
          <a:bodyPr>
            <a:normAutofit/>
          </a:bodyPr>
          <a:lstStyle/>
          <a:p>
            <a:pPr algn="l" eaLnBrk="1" hangingPunct="1"/>
            <a:r>
              <a:rPr lang="en-US" altLang="en-US" sz="4000" b="1" dirty="0">
                <a:solidFill>
                  <a:schemeClr val="bg1"/>
                </a:solidFill>
                <a:latin typeface="Arial" panose="020B0604020202020204" pitchFamily="34" charset="0"/>
                <a:cs typeface="Arial" panose="020B0604020202020204" pitchFamily="34" charset="0"/>
              </a:rPr>
              <a:t>I have nothing to disclose related to the content of this presentation. </a:t>
            </a:r>
          </a:p>
          <a:p>
            <a:pPr algn="l" eaLnBrk="1" hangingPunct="1"/>
            <a:endParaRPr lang="en-US" altLang="en-US" sz="4000" b="1" dirty="0">
              <a:solidFill>
                <a:schemeClr val="bg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1469804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26C21-6868-4968-806F-60CEC8C11E3F}"/>
              </a:ext>
            </a:extLst>
          </p:cNvPr>
          <p:cNvSpPr>
            <a:spLocks noGrp="1"/>
          </p:cNvSpPr>
          <p:nvPr>
            <p:ph type="title"/>
          </p:nvPr>
        </p:nvSpPr>
        <p:spPr>
          <a:xfrm>
            <a:off x="398861" y="504420"/>
            <a:ext cx="11394276" cy="685234"/>
          </a:xfrm>
        </p:spPr>
        <p:txBody>
          <a:bodyPr>
            <a:noAutofit/>
          </a:bodyPr>
          <a:lstStyle/>
          <a:p>
            <a:r>
              <a:rPr lang="en-US" sz="4800" b="1" dirty="0">
                <a:solidFill>
                  <a:srgbClr val="FFFF00"/>
                </a:solidFill>
                <a:latin typeface="Arial" panose="020B0604020202020204" pitchFamily="34" charset="0"/>
                <a:cs typeface="Arial" panose="020B0604020202020204" pitchFamily="34" charset="0"/>
              </a:rPr>
              <a:t>FEA: </a:t>
            </a:r>
            <a:r>
              <a:rPr lang="en-US" sz="4800" b="1">
                <a:solidFill>
                  <a:srgbClr val="FFFF00"/>
                </a:solidFill>
                <a:latin typeface="Arial" panose="020B0604020202020204" pitchFamily="34" charset="0"/>
                <a:cs typeface="Arial" panose="020B0604020202020204" pitchFamily="34" charset="0"/>
              </a:rPr>
              <a:t>Variably distended </a:t>
            </a:r>
            <a:r>
              <a:rPr lang="en-US" sz="4800" b="1" dirty="0">
                <a:solidFill>
                  <a:srgbClr val="FFFF00"/>
                </a:solidFill>
                <a:latin typeface="Arial" panose="020B0604020202020204" pitchFamily="34" charset="0"/>
                <a:cs typeface="Arial" panose="020B0604020202020204" pitchFamily="34" charset="0"/>
              </a:rPr>
              <a:t>TDLUs</a:t>
            </a:r>
          </a:p>
        </p:txBody>
      </p:sp>
      <p:pic>
        <p:nvPicPr>
          <p:cNvPr id="4" name="Picture 3">
            <a:extLst>
              <a:ext uri="{FF2B5EF4-FFF2-40B4-BE49-F238E27FC236}">
                <a16:creationId xmlns:a16="http://schemas.microsoft.com/office/drawing/2014/main" id="{24449B14-7693-4870-BBFE-F495F535096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862398" y="1313387"/>
            <a:ext cx="6467201" cy="4890966"/>
          </a:xfrm>
          <a:prstGeom prst="rect">
            <a:avLst/>
          </a:prstGeom>
        </p:spPr>
      </p:pic>
      <p:sp>
        <p:nvSpPr>
          <p:cNvPr id="3" name="TextBox 2">
            <a:extLst>
              <a:ext uri="{FF2B5EF4-FFF2-40B4-BE49-F238E27FC236}">
                <a16:creationId xmlns:a16="http://schemas.microsoft.com/office/drawing/2014/main" id="{C1C826FF-EDC9-8443-A7AA-D6B640D34253}"/>
              </a:ext>
            </a:extLst>
          </p:cNvPr>
          <p:cNvSpPr txBox="1"/>
          <p:nvPr/>
        </p:nvSpPr>
        <p:spPr>
          <a:xfrm>
            <a:off x="2862398" y="6290704"/>
            <a:ext cx="6467201" cy="492443"/>
          </a:xfrm>
          <a:prstGeom prst="rect">
            <a:avLst/>
          </a:prstGeom>
          <a:ln>
            <a:solidFill>
              <a:srgbClr val="00B0F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600" dirty="0">
                <a:latin typeface="Arial" panose="020B0604020202020204" pitchFamily="34" charset="0"/>
                <a:cs typeface="Arial" panose="020B0604020202020204" pitchFamily="34" charset="0"/>
              </a:rPr>
              <a:t>Intraluminal secretions and calcifications </a:t>
            </a:r>
          </a:p>
        </p:txBody>
      </p:sp>
    </p:spTree>
    <p:extLst>
      <p:ext uri="{BB962C8B-B14F-4D97-AF65-F5344CB8AC3E}">
        <p14:creationId xmlns:p14="http://schemas.microsoft.com/office/powerpoint/2010/main" val="2147739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C0A12-0B8E-438B-B500-F5030E86A306}"/>
              </a:ext>
            </a:extLst>
          </p:cNvPr>
          <p:cNvSpPr>
            <a:spLocks noGrp="1"/>
          </p:cNvSpPr>
          <p:nvPr>
            <p:ph type="title"/>
          </p:nvPr>
        </p:nvSpPr>
        <p:spPr>
          <a:xfrm>
            <a:off x="152400" y="448671"/>
            <a:ext cx="11887200" cy="702755"/>
          </a:xfrm>
        </p:spPr>
        <p:txBody>
          <a:bodyPr>
            <a:noAutofit/>
          </a:bodyPr>
          <a:lstStyle/>
          <a:p>
            <a:r>
              <a:rPr lang="en-US" sz="5400" b="1" dirty="0">
                <a:latin typeface="Arial" panose="020B0604020202020204" pitchFamily="34" charset="0"/>
                <a:cs typeface="Arial" panose="020B0604020202020204" pitchFamily="34" charset="0"/>
              </a:rPr>
              <a:t>FEA: Low grade cytologic atypia </a:t>
            </a:r>
          </a:p>
        </p:txBody>
      </p:sp>
      <p:pic>
        <p:nvPicPr>
          <p:cNvPr id="5" name="Content Placeholder 4">
            <a:extLst>
              <a:ext uri="{FF2B5EF4-FFF2-40B4-BE49-F238E27FC236}">
                <a16:creationId xmlns:a16="http://schemas.microsoft.com/office/drawing/2014/main" id="{8AD0DD4F-D189-482B-8CCF-C55B7A6213E1}"/>
              </a:ext>
            </a:extLst>
          </p:cNvPr>
          <p:cNvPicPr>
            <a:picLocks noGrp="1" noChangeAspect="1"/>
          </p:cNvPicPr>
          <p:nvPr>
            <p:ph idx="1"/>
          </p:nvPr>
        </p:nvPicPr>
        <p:blipFill rotWithShape="1">
          <a:blip r:embed="rId3" cstate="email">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p:blipFill>
        <p:spPr>
          <a:xfrm>
            <a:off x="849745" y="1319360"/>
            <a:ext cx="4671403" cy="4943911"/>
          </a:xfrm>
          <a:prstGeom prst="rect">
            <a:avLst/>
          </a:prstGeom>
        </p:spPr>
      </p:pic>
      <p:pic>
        <p:nvPicPr>
          <p:cNvPr id="9" name="Picture 8">
            <a:extLst>
              <a:ext uri="{FF2B5EF4-FFF2-40B4-BE49-F238E27FC236}">
                <a16:creationId xmlns:a16="http://schemas.microsoft.com/office/drawing/2014/main" id="{390CD4B9-FF7F-406F-BA8F-C9DAA588033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409421" y="1296902"/>
            <a:ext cx="4671402" cy="4988828"/>
          </a:xfrm>
          <a:prstGeom prst="rect">
            <a:avLst/>
          </a:prstGeom>
        </p:spPr>
      </p:pic>
      <p:sp>
        <p:nvSpPr>
          <p:cNvPr id="3" name="TextBox 2">
            <a:extLst>
              <a:ext uri="{FF2B5EF4-FFF2-40B4-BE49-F238E27FC236}">
                <a16:creationId xmlns:a16="http://schemas.microsoft.com/office/drawing/2014/main" id="{2D3B3797-0982-FC49-A2A0-23D85442394B}"/>
              </a:ext>
            </a:extLst>
          </p:cNvPr>
          <p:cNvSpPr txBox="1"/>
          <p:nvPr/>
        </p:nvSpPr>
        <p:spPr>
          <a:xfrm>
            <a:off x="849745" y="6322482"/>
            <a:ext cx="4671403"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400" dirty="0">
                <a:latin typeface="Arial" panose="020B0604020202020204" pitchFamily="34" charset="0"/>
                <a:cs typeface="Arial" panose="020B0604020202020204" pitchFamily="34" charset="0"/>
              </a:rPr>
              <a:t>Cuboidal, monomorphic cells </a:t>
            </a:r>
          </a:p>
        </p:txBody>
      </p:sp>
      <p:sp>
        <p:nvSpPr>
          <p:cNvPr id="4" name="TextBox 3">
            <a:extLst>
              <a:ext uri="{FF2B5EF4-FFF2-40B4-BE49-F238E27FC236}">
                <a16:creationId xmlns:a16="http://schemas.microsoft.com/office/drawing/2014/main" id="{43C50E90-705A-5D46-969B-6D7A6E9D6260}"/>
              </a:ext>
            </a:extLst>
          </p:cNvPr>
          <p:cNvSpPr txBox="1"/>
          <p:nvPr/>
        </p:nvSpPr>
        <p:spPr>
          <a:xfrm>
            <a:off x="6409421" y="6322482"/>
            <a:ext cx="4671402"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400" dirty="0">
                <a:latin typeface="Arial" panose="020B0604020202020204" pitchFamily="34" charset="0"/>
                <a:cs typeface="Arial" panose="020B0604020202020204" pitchFamily="34" charset="0"/>
              </a:rPr>
              <a:t>Apical snouts </a:t>
            </a:r>
          </a:p>
        </p:txBody>
      </p:sp>
    </p:spTree>
    <p:extLst>
      <p:ext uri="{BB962C8B-B14F-4D97-AF65-F5344CB8AC3E}">
        <p14:creationId xmlns:p14="http://schemas.microsoft.com/office/powerpoint/2010/main" val="33446464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DB0215-0E74-BBA8-695B-0985A33EA587}"/>
              </a:ext>
            </a:extLst>
          </p:cNvPr>
          <p:cNvSpPr>
            <a:spLocks noGrp="1"/>
          </p:cNvSpPr>
          <p:nvPr>
            <p:ph type="title"/>
          </p:nvPr>
        </p:nvSpPr>
        <p:spPr>
          <a:xfrm>
            <a:off x="228600" y="381000"/>
            <a:ext cx="11811000" cy="838200"/>
          </a:xfrm>
        </p:spPr>
        <p:txBody>
          <a:bodyPr>
            <a:normAutofit/>
          </a:bodyPr>
          <a:lstStyle/>
          <a:p>
            <a:r>
              <a:rPr lang="en-US" sz="4800" b="1" dirty="0">
                <a:solidFill>
                  <a:srgbClr val="FFFF00"/>
                </a:solidFill>
                <a:latin typeface="Arial" panose="020B0604020202020204" pitchFamily="34" charset="0"/>
                <a:cs typeface="Arial" panose="020B0604020202020204" pitchFamily="34" charset="0"/>
              </a:rPr>
              <a:t>FEA: No architectural atypia </a:t>
            </a:r>
          </a:p>
        </p:txBody>
      </p:sp>
      <p:pic>
        <p:nvPicPr>
          <p:cNvPr id="9" name="Content Placeholder 8">
            <a:extLst>
              <a:ext uri="{FF2B5EF4-FFF2-40B4-BE49-F238E27FC236}">
                <a16:creationId xmlns:a16="http://schemas.microsoft.com/office/drawing/2014/main" id="{D887A72E-E169-A44D-9435-9C78BB0F95D6}"/>
              </a:ext>
            </a:extLst>
          </p:cNvPr>
          <p:cNvPicPr>
            <a:picLocks noGrp="1" noChangeAspect="1"/>
          </p:cNvPicPr>
          <p:nvPr>
            <p:ph idx="4294967295"/>
          </p:nvPr>
        </p:nvPicPr>
        <p:blipFill rotWithShape="1">
          <a:blip r:embed="rId3" cstate="email">
            <a:extLst>
              <a:ext uri="{28A0092B-C50C-407E-A947-70E740481C1C}">
                <a14:useLocalDpi xmlns:a14="http://schemas.microsoft.com/office/drawing/2010/main"/>
              </a:ext>
            </a:extLst>
          </a:blip>
          <a:srcRect/>
          <a:stretch/>
        </p:blipFill>
        <p:spPr>
          <a:xfrm>
            <a:off x="666913" y="1194340"/>
            <a:ext cx="5103813" cy="5140325"/>
          </a:xfrm>
          <a:prstGeom prst="rect">
            <a:avLst/>
          </a:prstGeom>
        </p:spPr>
      </p:pic>
      <p:pic>
        <p:nvPicPr>
          <p:cNvPr id="11" name="Picture 10">
            <a:extLst>
              <a:ext uri="{FF2B5EF4-FFF2-40B4-BE49-F238E27FC236}">
                <a16:creationId xmlns:a16="http://schemas.microsoft.com/office/drawing/2014/main" id="{68C48160-56F7-7A4E-8A9C-55FD626B906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400800" y="1194340"/>
            <a:ext cx="5124287" cy="5137800"/>
          </a:xfrm>
          <a:prstGeom prst="rect">
            <a:avLst/>
          </a:prstGeom>
        </p:spPr>
      </p:pic>
      <p:sp>
        <p:nvSpPr>
          <p:cNvPr id="5" name="TextBox 4">
            <a:extLst>
              <a:ext uri="{FF2B5EF4-FFF2-40B4-BE49-F238E27FC236}">
                <a16:creationId xmlns:a16="http://schemas.microsoft.com/office/drawing/2014/main" id="{ED652D4A-3D79-D288-E86B-66EB1FA58303}"/>
              </a:ext>
            </a:extLst>
          </p:cNvPr>
          <p:cNvSpPr txBox="1"/>
          <p:nvPr/>
        </p:nvSpPr>
        <p:spPr>
          <a:xfrm>
            <a:off x="666912" y="6251695"/>
            <a:ext cx="5103813"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200" b="1" dirty="0">
                <a:latin typeface="Arial" panose="020B0604020202020204" pitchFamily="34" charset="0"/>
                <a:cs typeface="Arial" panose="020B0604020202020204" pitchFamily="34" charset="0"/>
              </a:rPr>
              <a:t>FEA</a:t>
            </a:r>
          </a:p>
        </p:txBody>
      </p:sp>
      <p:sp>
        <p:nvSpPr>
          <p:cNvPr id="6" name="TextBox 5">
            <a:extLst>
              <a:ext uri="{FF2B5EF4-FFF2-40B4-BE49-F238E27FC236}">
                <a16:creationId xmlns:a16="http://schemas.microsoft.com/office/drawing/2014/main" id="{D5408053-031B-1E4A-8B2A-525DF44A2D6B}"/>
              </a:ext>
            </a:extLst>
          </p:cNvPr>
          <p:cNvSpPr txBox="1"/>
          <p:nvPr/>
        </p:nvSpPr>
        <p:spPr>
          <a:xfrm>
            <a:off x="6402658" y="6251694"/>
            <a:ext cx="5122429"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200" b="1" dirty="0">
                <a:latin typeface="Arial" panose="020B0604020202020204" pitchFamily="34" charset="0"/>
                <a:cs typeface="Arial" panose="020B0604020202020204" pitchFamily="34" charset="0"/>
              </a:rPr>
              <a:t>ADH</a:t>
            </a:r>
          </a:p>
        </p:txBody>
      </p:sp>
    </p:spTree>
    <p:extLst>
      <p:ext uri="{BB962C8B-B14F-4D97-AF65-F5344CB8AC3E}">
        <p14:creationId xmlns:p14="http://schemas.microsoft.com/office/powerpoint/2010/main" val="11675878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0D5D8-2589-ADC0-A4D6-27D0588C7A4D}"/>
              </a:ext>
            </a:extLst>
          </p:cNvPr>
          <p:cNvSpPr>
            <a:spLocks noGrp="1"/>
          </p:cNvSpPr>
          <p:nvPr>
            <p:ph type="title"/>
          </p:nvPr>
        </p:nvSpPr>
        <p:spPr>
          <a:xfrm>
            <a:off x="0" y="430718"/>
            <a:ext cx="12192000" cy="583775"/>
          </a:xfrm>
        </p:spPr>
        <p:txBody>
          <a:bodyPr>
            <a:noAutofit/>
          </a:bodyPr>
          <a:lstStyle/>
          <a:p>
            <a:r>
              <a:rPr lang="en-US" b="1" dirty="0">
                <a:solidFill>
                  <a:srgbClr val="FFFF00"/>
                </a:solidFill>
              </a:rPr>
              <a:t>Any architectural atypia </a:t>
            </a:r>
            <a:r>
              <a:rPr lang="en-US" b="1" dirty="0">
                <a:solidFill>
                  <a:srgbClr val="FFFF00"/>
                </a:solidFill>
                <a:ea typeface="Calibri" panose="020F0502020204030204" pitchFamily="34" charset="0"/>
                <a:cs typeface="Arial" panose="020B0604020202020204" pitchFamily="34" charset="0"/>
                <a:sym typeface="Wingdings" panose="05000000000000000000" pitchFamily="2" charset="2"/>
              </a:rPr>
              <a:t>≠ FEA</a:t>
            </a:r>
            <a:endParaRPr lang="en-US" b="1" dirty="0">
              <a:solidFill>
                <a:srgbClr val="FFFF00"/>
              </a:solidFill>
              <a:cs typeface="Arial" panose="020B0604020202020204" pitchFamily="34" charset="0"/>
            </a:endParaRPr>
          </a:p>
        </p:txBody>
      </p:sp>
      <p:grpSp>
        <p:nvGrpSpPr>
          <p:cNvPr id="3" name="Group 2">
            <a:extLst>
              <a:ext uri="{FF2B5EF4-FFF2-40B4-BE49-F238E27FC236}">
                <a16:creationId xmlns:a16="http://schemas.microsoft.com/office/drawing/2014/main" id="{40CAF28B-BE08-F018-6C4B-52F542749A03}"/>
              </a:ext>
            </a:extLst>
          </p:cNvPr>
          <p:cNvGrpSpPr/>
          <p:nvPr/>
        </p:nvGrpSpPr>
        <p:grpSpPr>
          <a:xfrm>
            <a:off x="838200" y="1143000"/>
            <a:ext cx="10129798" cy="5465553"/>
            <a:chOff x="1707037" y="788890"/>
            <a:chExt cx="9977398" cy="5700595"/>
          </a:xfrm>
        </p:grpSpPr>
        <p:pic>
          <p:nvPicPr>
            <p:cNvPr id="4" name="Picture 3">
              <a:extLst>
                <a:ext uri="{FF2B5EF4-FFF2-40B4-BE49-F238E27FC236}">
                  <a16:creationId xmlns:a16="http://schemas.microsoft.com/office/drawing/2014/main" id="{F89875B6-E5D6-7B5E-AE42-B95FBB4F14FA}"/>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rcRect/>
            <a:stretch/>
          </p:blipFill>
          <p:spPr>
            <a:xfrm>
              <a:off x="1707037" y="788890"/>
              <a:ext cx="8743950" cy="5288538"/>
            </a:xfrm>
            <a:prstGeom prst="rect">
              <a:avLst/>
            </a:prstGeom>
          </p:spPr>
        </p:pic>
        <p:grpSp>
          <p:nvGrpSpPr>
            <p:cNvPr id="5" name="Group 4">
              <a:extLst>
                <a:ext uri="{FF2B5EF4-FFF2-40B4-BE49-F238E27FC236}">
                  <a16:creationId xmlns:a16="http://schemas.microsoft.com/office/drawing/2014/main" id="{30D24DA7-D1F0-D424-5244-493053114DEE}"/>
                </a:ext>
              </a:extLst>
            </p:cNvPr>
            <p:cNvGrpSpPr/>
            <p:nvPr/>
          </p:nvGrpSpPr>
          <p:grpSpPr>
            <a:xfrm>
              <a:off x="4893365" y="2772251"/>
              <a:ext cx="6791070" cy="3717234"/>
              <a:chOff x="4893365" y="2772251"/>
              <a:chExt cx="6791070" cy="3717234"/>
            </a:xfrm>
          </p:grpSpPr>
          <p:sp>
            <p:nvSpPr>
              <p:cNvPr id="6" name="Rectangle 5">
                <a:extLst>
                  <a:ext uri="{FF2B5EF4-FFF2-40B4-BE49-F238E27FC236}">
                    <a16:creationId xmlns:a16="http://schemas.microsoft.com/office/drawing/2014/main" id="{AA236BA1-DE56-C923-DB0F-5A0BC7F21E3D}"/>
                  </a:ext>
                </a:extLst>
              </p:cNvPr>
              <p:cNvSpPr/>
              <p:nvPr/>
            </p:nvSpPr>
            <p:spPr>
              <a:xfrm>
                <a:off x="4893365" y="4790660"/>
                <a:ext cx="1143000" cy="1013791"/>
              </a:xfrm>
              <a:prstGeom prst="rect">
                <a:avLst/>
              </a:prstGeom>
              <a:no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7" name="Group 6">
                <a:extLst>
                  <a:ext uri="{FF2B5EF4-FFF2-40B4-BE49-F238E27FC236}">
                    <a16:creationId xmlns:a16="http://schemas.microsoft.com/office/drawing/2014/main" id="{B68F4649-A1C8-7B4C-94D9-C3B9A046FD08}"/>
                  </a:ext>
                </a:extLst>
              </p:cNvPr>
              <p:cNvGrpSpPr/>
              <p:nvPr/>
            </p:nvGrpSpPr>
            <p:grpSpPr>
              <a:xfrm>
                <a:off x="7924800" y="2772251"/>
                <a:ext cx="3759635" cy="3717234"/>
                <a:chOff x="6781800" y="3030870"/>
                <a:chExt cx="3759635" cy="3717234"/>
              </a:xfrm>
            </p:grpSpPr>
            <p:pic>
              <p:nvPicPr>
                <p:cNvPr id="10" name="Picture 9">
                  <a:extLst>
                    <a:ext uri="{FF2B5EF4-FFF2-40B4-BE49-F238E27FC236}">
                      <a16:creationId xmlns:a16="http://schemas.microsoft.com/office/drawing/2014/main" id="{3F7B4832-9BF8-8A08-5322-F1CE276DDA29}"/>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a:stretch/>
              </p:blipFill>
              <p:spPr>
                <a:xfrm>
                  <a:off x="6781800" y="3030870"/>
                  <a:ext cx="3759635" cy="3717234"/>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cxnSp>
              <p:nvCxnSpPr>
                <p:cNvPr id="11" name="Straight Arrow Connector 10">
                  <a:extLst>
                    <a:ext uri="{FF2B5EF4-FFF2-40B4-BE49-F238E27FC236}">
                      <a16:creationId xmlns:a16="http://schemas.microsoft.com/office/drawing/2014/main" id="{AE331FF4-7150-5753-A90A-FFC3FF8C11E9}"/>
                    </a:ext>
                  </a:extLst>
                </p:cNvPr>
                <p:cNvCxnSpPr/>
                <p:nvPr/>
              </p:nvCxnSpPr>
              <p:spPr>
                <a:xfrm flipH="1">
                  <a:off x="9608127" y="3293918"/>
                  <a:ext cx="363682" cy="644237"/>
                </a:xfrm>
                <a:prstGeom prst="straightConnector1">
                  <a:avLst/>
                </a:prstGeom>
                <a:ln w="76200">
                  <a:tailEnd type="triangle"/>
                </a:ln>
              </p:spPr>
              <p:style>
                <a:lnRef idx="2">
                  <a:schemeClr val="dk1"/>
                </a:lnRef>
                <a:fillRef idx="0">
                  <a:schemeClr val="dk1"/>
                </a:fillRef>
                <a:effectRef idx="1">
                  <a:schemeClr val="dk1"/>
                </a:effectRef>
                <a:fontRef idx="minor">
                  <a:schemeClr val="tx1"/>
                </a:fontRef>
              </p:style>
            </p:cxnSp>
          </p:grpSp>
          <p:cxnSp>
            <p:nvCxnSpPr>
              <p:cNvPr id="8" name="Straight Connector 7">
                <a:extLst>
                  <a:ext uri="{FF2B5EF4-FFF2-40B4-BE49-F238E27FC236}">
                    <a16:creationId xmlns:a16="http://schemas.microsoft.com/office/drawing/2014/main" id="{7A1CEE72-3136-08ED-D808-6239EA861845}"/>
                  </a:ext>
                </a:extLst>
              </p:cNvPr>
              <p:cNvCxnSpPr/>
              <p:nvPr/>
            </p:nvCxnSpPr>
            <p:spPr>
              <a:xfrm>
                <a:off x="6036365" y="5804451"/>
                <a:ext cx="1888435" cy="685034"/>
              </a:xfrm>
              <a:prstGeom prst="line">
                <a:avLst/>
              </a:prstGeom>
              <a:ln>
                <a:prstDash val="dash"/>
              </a:ln>
            </p:spPr>
            <p:style>
              <a:lnRef idx="2">
                <a:schemeClr val="dk1"/>
              </a:lnRef>
              <a:fillRef idx="0">
                <a:schemeClr val="dk1"/>
              </a:fillRef>
              <a:effectRef idx="1">
                <a:schemeClr val="dk1"/>
              </a:effectRef>
              <a:fontRef idx="minor">
                <a:schemeClr val="tx1"/>
              </a:fontRef>
            </p:style>
          </p:cxnSp>
          <p:cxnSp>
            <p:nvCxnSpPr>
              <p:cNvPr id="9" name="Straight Connector 8">
                <a:extLst>
                  <a:ext uri="{FF2B5EF4-FFF2-40B4-BE49-F238E27FC236}">
                    <a16:creationId xmlns:a16="http://schemas.microsoft.com/office/drawing/2014/main" id="{52C1B8E8-780B-8E18-69AA-E3AFA8BDE119}"/>
                  </a:ext>
                </a:extLst>
              </p:cNvPr>
              <p:cNvCxnSpPr/>
              <p:nvPr/>
            </p:nvCxnSpPr>
            <p:spPr>
              <a:xfrm flipV="1">
                <a:off x="6036365" y="2772251"/>
                <a:ext cx="1888435" cy="2018409"/>
              </a:xfrm>
              <a:prstGeom prst="line">
                <a:avLst/>
              </a:prstGeom>
              <a:ln>
                <a:prstDash val="dash"/>
              </a:ln>
            </p:spPr>
            <p:style>
              <a:lnRef idx="2">
                <a:schemeClr val="dk1"/>
              </a:lnRef>
              <a:fillRef idx="0">
                <a:schemeClr val="dk1"/>
              </a:fillRef>
              <a:effectRef idx="1">
                <a:schemeClr val="dk1"/>
              </a:effectRef>
              <a:fontRef idx="minor">
                <a:schemeClr val="tx1"/>
              </a:fontRef>
            </p:style>
          </p:cxnSp>
        </p:grpSp>
      </p:grpSp>
    </p:spTree>
    <p:extLst>
      <p:ext uri="{BB962C8B-B14F-4D97-AF65-F5344CB8AC3E}">
        <p14:creationId xmlns:p14="http://schemas.microsoft.com/office/powerpoint/2010/main" val="16596395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0D5D8-2589-ADC0-A4D6-27D0588C7A4D}"/>
              </a:ext>
            </a:extLst>
          </p:cNvPr>
          <p:cNvSpPr>
            <a:spLocks noGrp="1"/>
          </p:cNvSpPr>
          <p:nvPr>
            <p:ph type="title"/>
          </p:nvPr>
        </p:nvSpPr>
        <p:spPr>
          <a:xfrm>
            <a:off x="0" y="430718"/>
            <a:ext cx="12192000" cy="583775"/>
          </a:xfrm>
        </p:spPr>
        <p:txBody>
          <a:bodyPr>
            <a:noAutofit/>
          </a:bodyPr>
          <a:lstStyle/>
          <a:p>
            <a:r>
              <a:rPr lang="en-US" b="1" dirty="0">
                <a:solidFill>
                  <a:srgbClr val="FFFF00"/>
                </a:solidFill>
              </a:rPr>
              <a:t>Any architectural atypia </a:t>
            </a:r>
            <a:r>
              <a:rPr lang="en-US" b="1" dirty="0">
                <a:solidFill>
                  <a:srgbClr val="FFFF00"/>
                </a:solidFill>
                <a:ea typeface="Calibri" panose="020F0502020204030204" pitchFamily="34" charset="0"/>
                <a:cs typeface="Arial" panose="020B0604020202020204" pitchFamily="34" charset="0"/>
                <a:sym typeface="Wingdings" panose="05000000000000000000" pitchFamily="2" charset="2"/>
              </a:rPr>
              <a:t>≠ FEA</a:t>
            </a:r>
            <a:endParaRPr lang="en-US" b="1" dirty="0">
              <a:solidFill>
                <a:srgbClr val="FFFF00"/>
              </a:solidFill>
              <a:cs typeface="Arial" panose="020B0604020202020204" pitchFamily="34" charset="0"/>
            </a:endParaRPr>
          </a:p>
        </p:txBody>
      </p:sp>
      <p:grpSp>
        <p:nvGrpSpPr>
          <p:cNvPr id="3" name="Group 2">
            <a:extLst>
              <a:ext uri="{FF2B5EF4-FFF2-40B4-BE49-F238E27FC236}">
                <a16:creationId xmlns:a16="http://schemas.microsoft.com/office/drawing/2014/main" id="{40CAF28B-BE08-F018-6C4B-52F542749A03}"/>
              </a:ext>
            </a:extLst>
          </p:cNvPr>
          <p:cNvGrpSpPr/>
          <p:nvPr/>
        </p:nvGrpSpPr>
        <p:grpSpPr>
          <a:xfrm>
            <a:off x="838200" y="1219200"/>
            <a:ext cx="10129798" cy="5465553"/>
            <a:chOff x="1707037" y="788890"/>
            <a:chExt cx="9977398" cy="5700595"/>
          </a:xfrm>
        </p:grpSpPr>
        <p:pic>
          <p:nvPicPr>
            <p:cNvPr id="4" name="Picture 3">
              <a:extLst>
                <a:ext uri="{FF2B5EF4-FFF2-40B4-BE49-F238E27FC236}">
                  <a16:creationId xmlns:a16="http://schemas.microsoft.com/office/drawing/2014/main" id="{F89875B6-E5D6-7B5E-AE42-B95FBB4F14FA}"/>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rcRect/>
            <a:stretch/>
          </p:blipFill>
          <p:spPr>
            <a:xfrm>
              <a:off x="1707037" y="788890"/>
              <a:ext cx="8743950" cy="5288538"/>
            </a:xfrm>
            <a:prstGeom prst="rect">
              <a:avLst/>
            </a:prstGeom>
          </p:spPr>
        </p:pic>
        <p:grpSp>
          <p:nvGrpSpPr>
            <p:cNvPr id="5" name="Group 4">
              <a:extLst>
                <a:ext uri="{FF2B5EF4-FFF2-40B4-BE49-F238E27FC236}">
                  <a16:creationId xmlns:a16="http://schemas.microsoft.com/office/drawing/2014/main" id="{30D24DA7-D1F0-D424-5244-493053114DEE}"/>
                </a:ext>
              </a:extLst>
            </p:cNvPr>
            <p:cNvGrpSpPr/>
            <p:nvPr/>
          </p:nvGrpSpPr>
          <p:grpSpPr>
            <a:xfrm>
              <a:off x="4893365" y="2772251"/>
              <a:ext cx="6791070" cy="3717234"/>
              <a:chOff x="4893365" y="2772251"/>
              <a:chExt cx="6791070" cy="3717234"/>
            </a:xfrm>
          </p:grpSpPr>
          <p:sp>
            <p:nvSpPr>
              <p:cNvPr id="6" name="Rectangle 5">
                <a:extLst>
                  <a:ext uri="{FF2B5EF4-FFF2-40B4-BE49-F238E27FC236}">
                    <a16:creationId xmlns:a16="http://schemas.microsoft.com/office/drawing/2014/main" id="{AA236BA1-DE56-C923-DB0F-5A0BC7F21E3D}"/>
                  </a:ext>
                </a:extLst>
              </p:cNvPr>
              <p:cNvSpPr/>
              <p:nvPr/>
            </p:nvSpPr>
            <p:spPr>
              <a:xfrm>
                <a:off x="4893365" y="4790660"/>
                <a:ext cx="1143000" cy="1013791"/>
              </a:xfrm>
              <a:prstGeom prst="rect">
                <a:avLst/>
              </a:prstGeom>
              <a:no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7" name="Group 6">
                <a:extLst>
                  <a:ext uri="{FF2B5EF4-FFF2-40B4-BE49-F238E27FC236}">
                    <a16:creationId xmlns:a16="http://schemas.microsoft.com/office/drawing/2014/main" id="{B68F4649-A1C8-7B4C-94D9-C3B9A046FD08}"/>
                  </a:ext>
                </a:extLst>
              </p:cNvPr>
              <p:cNvGrpSpPr/>
              <p:nvPr/>
            </p:nvGrpSpPr>
            <p:grpSpPr>
              <a:xfrm>
                <a:off x="7924800" y="2772251"/>
                <a:ext cx="3759635" cy="3717234"/>
                <a:chOff x="6781800" y="3030870"/>
                <a:chExt cx="3759635" cy="3717234"/>
              </a:xfrm>
            </p:grpSpPr>
            <p:pic>
              <p:nvPicPr>
                <p:cNvPr id="10" name="Picture 9">
                  <a:extLst>
                    <a:ext uri="{FF2B5EF4-FFF2-40B4-BE49-F238E27FC236}">
                      <a16:creationId xmlns:a16="http://schemas.microsoft.com/office/drawing/2014/main" id="{3F7B4832-9BF8-8A08-5322-F1CE276DDA29}"/>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a:stretch/>
              </p:blipFill>
              <p:spPr>
                <a:xfrm>
                  <a:off x="6781800" y="3030870"/>
                  <a:ext cx="3759635" cy="3717234"/>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cxnSp>
              <p:nvCxnSpPr>
                <p:cNvPr id="11" name="Straight Arrow Connector 10">
                  <a:extLst>
                    <a:ext uri="{FF2B5EF4-FFF2-40B4-BE49-F238E27FC236}">
                      <a16:creationId xmlns:a16="http://schemas.microsoft.com/office/drawing/2014/main" id="{AE331FF4-7150-5753-A90A-FFC3FF8C11E9}"/>
                    </a:ext>
                  </a:extLst>
                </p:cNvPr>
                <p:cNvCxnSpPr/>
                <p:nvPr/>
              </p:nvCxnSpPr>
              <p:spPr>
                <a:xfrm flipH="1">
                  <a:off x="9608127" y="3293918"/>
                  <a:ext cx="363682" cy="644237"/>
                </a:xfrm>
                <a:prstGeom prst="straightConnector1">
                  <a:avLst/>
                </a:prstGeom>
                <a:ln w="76200">
                  <a:tailEnd type="triangle"/>
                </a:ln>
              </p:spPr>
              <p:style>
                <a:lnRef idx="2">
                  <a:schemeClr val="dk1"/>
                </a:lnRef>
                <a:fillRef idx="0">
                  <a:schemeClr val="dk1"/>
                </a:fillRef>
                <a:effectRef idx="1">
                  <a:schemeClr val="dk1"/>
                </a:effectRef>
                <a:fontRef idx="minor">
                  <a:schemeClr val="tx1"/>
                </a:fontRef>
              </p:style>
            </p:cxnSp>
          </p:grpSp>
          <p:cxnSp>
            <p:nvCxnSpPr>
              <p:cNvPr id="8" name="Straight Connector 7">
                <a:extLst>
                  <a:ext uri="{FF2B5EF4-FFF2-40B4-BE49-F238E27FC236}">
                    <a16:creationId xmlns:a16="http://schemas.microsoft.com/office/drawing/2014/main" id="{7A1CEE72-3136-08ED-D808-6239EA861845}"/>
                  </a:ext>
                </a:extLst>
              </p:cNvPr>
              <p:cNvCxnSpPr/>
              <p:nvPr/>
            </p:nvCxnSpPr>
            <p:spPr>
              <a:xfrm>
                <a:off x="6036365" y="5804451"/>
                <a:ext cx="1888435" cy="685034"/>
              </a:xfrm>
              <a:prstGeom prst="line">
                <a:avLst/>
              </a:prstGeom>
              <a:ln>
                <a:prstDash val="dash"/>
              </a:ln>
            </p:spPr>
            <p:style>
              <a:lnRef idx="2">
                <a:schemeClr val="dk1"/>
              </a:lnRef>
              <a:fillRef idx="0">
                <a:schemeClr val="dk1"/>
              </a:fillRef>
              <a:effectRef idx="1">
                <a:schemeClr val="dk1"/>
              </a:effectRef>
              <a:fontRef idx="minor">
                <a:schemeClr val="tx1"/>
              </a:fontRef>
            </p:style>
          </p:cxnSp>
          <p:cxnSp>
            <p:nvCxnSpPr>
              <p:cNvPr id="9" name="Straight Connector 8">
                <a:extLst>
                  <a:ext uri="{FF2B5EF4-FFF2-40B4-BE49-F238E27FC236}">
                    <a16:creationId xmlns:a16="http://schemas.microsoft.com/office/drawing/2014/main" id="{52C1B8E8-780B-8E18-69AA-E3AFA8BDE119}"/>
                  </a:ext>
                </a:extLst>
              </p:cNvPr>
              <p:cNvCxnSpPr/>
              <p:nvPr/>
            </p:nvCxnSpPr>
            <p:spPr>
              <a:xfrm flipV="1">
                <a:off x="6036365" y="2772251"/>
                <a:ext cx="1888435" cy="2018409"/>
              </a:xfrm>
              <a:prstGeom prst="line">
                <a:avLst/>
              </a:prstGeom>
              <a:ln>
                <a:prstDash val="dash"/>
              </a:ln>
            </p:spPr>
            <p:style>
              <a:lnRef idx="2">
                <a:schemeClr val="dk1"/>
              </a:lnRef>
              <a:fillRef idx="0">
                <a:schemeClr val="dk1"/>
              </a:fillRef>
              <a:effectRef idx="1">
                <a:schemeClr val="dk1"/>
              </a:effectRef>
              <a:fontRef idx="minor">
                <a:schemeClr val="tx1"/>
              </a:fontRef>
            </p:style>
          </p:cxnSp>
        </p:grpSp>
      </p:grpSp>
      <p:sp>
        <p:nvSpPr>
          <p:cNvPr id="12" name="TextBox 11">
            <a:extLst>
              <a:ext uri="{FF2B5EF4-FFF2-40B4-BE49-F238E27FC236}">
                <a16:creationId xmlns:a16="http://schemas.microsoft.com/office/drawing/2014/main" id="{0BF540C9-4825-BA75-97FF-3C0196DDCCC6}"/>
              </a:ext>
            </a:extLst>
          </p:cNvPr>
          <p:cNvSpPr txBox="1"/>
          <p:nvPr/>
        </p:nvSpPr>
        <p:spPr>
          <a:xfrm>
            <a:off x="10363200" y="2882605"/>
            <a:ext cx="990600"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800" b="1" dirty="0">
                <a:latin typeface="Arial" panose="020B0604020202020204" pitchFamily="34" charset="0"/>
                <a:cs typeface="Arial" panose="020B0604020202020204" pitchFamily="34" charset="0"/>
              </a:rPr>
              <a:t>ADH</a:t>
            </a:r>
          </a:p>
        </p:txBody>
      </p:sp>
      <p:sp>
        <p:nvSpPr>
          <p:cNvPr id="13" name="TextBox 12">
            <a:extLst>
              <a:ext uri="{FF2B5EF4-FFF2-40B4-BE49-F238E27FC236}">
                <a16:creationId xmlns:a16="http://schemas.microsoft.com/office/drawing/2014/main" id="{DDF49BC7-FBB3-9607-ABE8-C438B70BCB35}"/>
              </a:ext>
            </a:extLst>
          </p:cNvPr>
          <p:cNvSpPr txBox="1"/>
          <p:nvPr/>
        </p:nvSpPr>
        <p:spPr>
          <a:xfrm>
            <a:off x="5831164" y="4713208"/>
            <a:ext cx="1047390" cy="523220"/>
          </a:xfrm>
          <a:prstGeom prst="rect">
            <a:avLst/>
          </a:prstGeom>
          <a:ln>
            <a:solidFill>
              <a:srgbClr val="FFFF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800" b="1" dirty="0">
                <a:latin typeface="Arial" panose="020B0604020202020204" pitchFamily="34" charset="0"/>
                <a:cs typeface="Arial" panose="020B0604020202020204" pitchFamily="34" charset="0"/>
              </a:rPr>
              <a:t>FEA</a:t>
            </a:r>
          </a:p>
        </p:txBody>
      </p:sp>
      <p:cxnSp>
        <p:nvCxnSpPr>
          <p:cNvPr id="15" name="Straight Arrow Connector 14">
            <a:extLst>
              <a:ext uri="{FF2B5EF4-FFF2-40B4-BE49-F238E27FC236}">
                <a16:creationId xmlns:a16="http://schemas.microsoft.com/office/drawing/2014/main" id="{5F5C03DB-3A84-89DB-C18E-90B34332158D}"/>
              </a:ext>
            </a:extLst>
          </p:cNvPr>
          <p:cNvCxnSpPr>
            <a:cxnSpLocks/>
          </p:cNvCxnSpPr>
          <p:nvPr/>
        </p:nvCxnSpPr>
        <p:spPr>
          <a:xfrm flipV="1">
            <a:off x="6878554" y="4424321"/>
            <a:ext cx="560131" cy="288887"/>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A52E3757-1B2A-A208-6F34-F00F9746C68B}"/>
              </a:ext>
            </a:extLst>
          </p:cNvPr>
          <p:cNvCxnSpPr>
            <a:cxnSpLocks/>
          </p:cNvCxnSpPr>
          <p:nvPr/>
        </p:nvCxnSpPr>
        <p:spPr>
          <a:xfrm>
            <a:off x="6878554" y="5236428"/>
            <a:ext cx="817646" cy="249972"/>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2917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D8495-6456-404A-B2FF-D7DE6B069F6A}"/>
              </a:ext>
            </a:extLst>
          </p:cNvPr>
          <p:cNvSpPr>
            <a:spLocks noGrp="1"/>
          </p:cNvSpPr>
          <p:nvPr>
            <p:ph type="title"/>
          </p:nvPr>
        </p:nvSpPr>
        <p:spPr>
          <a:xfrm>
            <a:off x="0" y="304800"/>
            <a:ext cx="12191999" cy="685800"/>
          </a:xfrm>
        </p:spPr>
        <p:txBody>
          <a:bodyPr>
            <a:noAutofit/>
          </a:bodyPr>
          <a:lstStyle/>
          <a:p>
            <a:r>
              <a:rPr lang="en-US" sz="3200" b="1" dirty="0">
                <a:latin typeface="Arial" panose="020B0604020202020204" pitchFamily="34" charset="0"/>
                <a:cs typeface="Arial" panose="020B0604020202020204" pitchFamily="34" charset="0"/>
              </a:rPr>
              <a:t>Upgrade Rate of FEA at Surgical Excision in Selected Series </a:t>
            </a:r>
          </a:p>
        </p:txBody>
      </p:sp>
      <p:graphicFrame>
        <p:nvGraphicFramePr>
          <p:cNvPr id="4" name="Table 4">
            <a:extLst>
              <a:ext uri="{FF2B5EF4-FFF2-40B4-BE49-F238E27FC236}">
                <a16:creationId xmlns:a16="http://schemas.microsoft.com/office/drawing/2014/main" id="{44AD7D5D-2F3D-40BF-AB32-8360A6B3E5DC}"/>
              </a:ext>
            </a:extLst>
          </p:cNvPr>
          <p:cNvGraphicFramePr>
            <a:graphicFrameLocks noGrp="1"/>
          </p:cNvGraphicFramePr>
          <p:nvPr>
            <p:ph idx="1"/>
            <p:extLst>
              <p:ext uri="{D42A27DB-BD31-4B8C-83A1-F6EECF244321}">
                <p14:modId xmlns:p14="http://schemas.microsoft.com/office/powerpoint/2010/main" val="2654295180"/>
              </p:ext>
            </p:extLst>
          </p:nvPr>
        </p:nvGraphicFramePr>
        <p:xfrm>
          <a:off x="198119" y="938981"/>
          <a:ext cx="11795760" cy="5801360"/>
        </p:xfrm>
        <a:graphic>
          <a:graphicData uri="http://schemas.openxmlformats.org/drawingml/2006/table">
            <a:tbl>
              <a:tblPr firstRow="1" bandRow="1">
                <a:tableStyleId>{5C22544A-7EE6-4342-B048-85BDC9FD1C3A}</a:tableStyleId>
              </a:tblPr>
              <a:tblGrid>
                <a:gridCol w="2727998">
                  <a:extLst>
                    <a:ext uri="{9D8B030D-6E8A-4147-A177-3AD203B41FA5}">
                      <a16:colId xmlns:a16="http://schemas.microsoft.com/office/drawing/2014/main" val="2062386146"/>
                    </a:ext>
                  </a:extLst>
                </a:gridCol>
                <a:gridCol w="1592686">
                  <a:extLst>
                    <a:ext uri="{9D8B030D-6E8A-4147-A177-3AD203B41FA5}">
                      <a16:colId xmlns:a16="http://schemas.microsoft.com/office/drawing/2014/main" val="2903037731"/>
                    </a:ext>
                  </a:extLst>
                </a:gridCol>
                <a:gridCol w="1431367">
                  <a:extLst>
                    <a:ext uri="{9D8B030D-6E8A-4147-A177-3AD203B41FA5}">
                      <a16:colId xmlns:a16="http://schemas.microsoft.com/office/drawing/2014/main" val="2351852431"/>
                    </a:ext>
                  </a:extLst>
                </a:gridCol>
                <a:gridCol w="1460342">
                  <a:extLst>
                    <a:ext uri="{9D8B030D-6E8A-4147-A177-3AD203B41FA5}">
                      <a16:colId xmlns:a16="http://schemas.microsoft.com/office/drawing/2014/main" val="3783183918"/>
                    </a:ext>
                  </a:extLst>
                </a:gridCol>
                <a:gridCol w="1539520">
                  <a:extLst>
                    <a:ext uri="{9D8B030D-6E8A-4147-A177-3AD203B41FA5}">
                      <a16:colId xmlns:a16="http://schemas.microsoft.com/office/drawing/2014/main" val="3252135541"/>
                    </a:ext>
                  </a:extLst>
                </a:gridCol>
                <a:gridCol w="1416355">
                  <a:extLst>
                    <a:ext uri="{9D8B030D-6E8A-4147-A177-3AD203B41FA5}">
                      <a16:colId xmlns:a16="http://schemas.microsoft.com/office/drawing/2014/main" val="2211906572"/>
                    </a:ext>
                  </a:extLst>
                </a:gridCol>
                <a:gridCol w="1627492">
                  <a:extLst>
                    <a:ext uri="{9D8B030D-6E8A-4147-A177-3AD203B41FA5}">
                      <a16:colId xmlns:a16="http://schemas.microsoft.com/office/drawing/2014/main" val="929164797"/>
                    </a:ext>
                  </a:extLst>
                </a:gridCol>
              </a:tblGrid>
              <a:tr h="370840">
                <a:tc>
                  <a:txBody>
                    <a:bodyPr/>
                    <a:lstStyle/>
                    <a:p>
                      <a:pPr algn="ctr"/>
                      <a:r>
                        <a:rPr lang="en-US" sz="1800" dirty="0">
                          <a:latin typeface="Arial" panose="020B0604020202020204" pitchFamily="34" charset="0"/>
                          <a:cs typeface="Arial" panose="020B0604020202020204" pitchFamily="34" charset="0"/>
                        </a:rPr>
                        <a:t>Study</a:t>
                      </a:r>
                    </a:p>
                  </a:txBody>
                  <a:tcPr anchor="ctr"/>
                </a:tc>
                <a:tc>
                  <a:txBody>
                    <a:bodyPr/>
                    <a:lstStyle/>
                    <a:p>
                      <a:pPr algn="ctr"/>
                      <a:r>
                        <a:rPr lang="en-US" sz="1800" dirty="0">
                          <a:latin typeface="Arial" panose="020B0604020202020204" pitchFamily="34" charset="0"/>
                          <a:cs typeface="Arial" panose="020B0604020202020204" pitchFamily="34" charset="0"/>
                        </a:rPr>
                        <a:t>CNBs with FEA and follow-up EXC</a:t>
                      </a:r>
                    </a:p>
                  </a:txBody>
                  <a:tcPr anchor="ctr"/>
                </a:tc>
                <a:tc>
                  <a:txBody>
                    <a:bodyPr/>
                    <a:lstStyle/>
                    <a:p>
                      <a:pPr algn="ctr"/>
                      <a:r>
                        <a:rPr lang="en-US" sz="1800" dirty="0">
                          <a:latin typeface="Arial" panose="020B0604020202020204" pitchFamily="34" charset="0"/>
                          <a:cs typeface="Arial" panose="020B0604020202020204" pitchFamily="34" charset="0"/>
                        </a:rPr>
                        <a:t>Rad-path correlation</a:t>
                      </a:r>
                    </a:p>
                  </a:txBody>
                  <a:tcPr anchor="ctr"/>
                </a:tc>
                <a:tc>
                  <a:txBody>
                    <a:bodyPr/>
                    <a:lstStyle/>
                    <a:p>
                      <a:pPr algn="ctr"/>
                      <a:r>
                        <a:rPr lang="en-US" sz="1800" dirty="0">
                          <a:latin typeface="Arial" panose="020B0604020202020204" pitchFamily="34" charset="0"/>
                          <a:cs typeface="Arial" panose="020B0604020202020204" pitchFamily="34" charset="0"/>
                        </a:rPr>
                        <a:t>Total Upgrades</a:t>
                      </a:r>
                    </a:p>
                  </a:txBody>
                  <a:tcPr anchor="ctr"/>
                </a:tc>
                <a:tc>
                  <a:txBody>
                    <a:bodyPr/>
                    <a:lstStyle/>
                    <a:p>
                      <a:pPr algn="ctr"/>
                      <a:r>
                        <a:rPr lang="en-US" sz="1800" dirty="0">
                          <a:latin typeface="Arial" panose="020B0604020202020204" pitchFamily="34" charset="0"/>
                          <a:cs typeface="Arial" panose="020B0604020202020204" pitchFamily="34" charset="0"/>
                        </a:rPr>
                        <a:t>Upgrades to Invasive carcinoma</a:t>
                      </a:r>
                    </a:p>
                  </a:txBody>
                  <a:tcPr anchor="ctr"/>
                </a:tc>
                <a:tc>
                  <a:txBody>
                    <a:bodyPr/>
                    <a:lstStyle/>
                    <a:p>
                      <a:pPr algn="ctr"/>
                      <a:r>
                        <a:rPr lang="en-US" sz="1800" dirty="0">
                          <a:latin typeface="Arial" panose="020B0604020202020204" pitchFamily="34" charset="0"/>
                          <a:cs typeface="Arial" panose="020B0604020202020204" pitchFamily="34" charset="0"/>
                        </a:rPr>
                        <a:t>Upgrades to DCIS</a:t>
                      </a:r>
                    </a:p>
                  </a:txBody>
                  <a:tcPr anchor="ctr"/>
                </a:tc>
                <a:tc>
                  <a:txBody>
                    <a:bodyPr/>
                    <a:lstStyle/>
                    <a:p>
                      <a:pPr algn="ctr"/>
                      <a:r>
                        <a:rPr lang="en-US" sz="1800" dirty="0">
                          <a:latin typeface="Arial" panose="020B0604020202020204" pitchFamily="34" charset="0"/>
                          <a:cs typeface="Arial" panose="020B0604020202020204" pitchFamily="34" charset="0"/>
                        </a:rPr>
                        <a:t>Recommend excision </a:t>
                      </a:r>
                    </a:p>
                  </a:txBody>
                  <a:tcPr anchor="ctr"/>
                </a:tc>
                <a:extLst>
                  <a:ext uri="{0D108BD9-81ED-4DB2-BD59-A6C34878D82A}">
                    <a16:rowId xmlns:a16="http://schemas.microsoft.com/office/drawing/2014/main" val="1323957378"/>
                  </a:ext>
                </a:extLst>
              </a:tr>
              <a:tr h="370840">
                <a:tc>
                  <a:txBody>
                    <a:bodyPr/>
                    <a:lstStyle/>
                    <a:p>
                      <a:pPr algn="ctr"/>
                      <a:r>
                        <a:rPr lang="en-US" sz="1800" dirty="0">
                          <a:latin typeface="Arial" panose="020B0604020202020204" pitchFamily="34" charset="0"/>
                          <a:cs typeface="Arial" panose="020B0604020202020204" pitchFamily="34" charset="0"/>
                        </a:rPr>
                        <a:t>Martel (2007)</a:t>
                      </a:r>
                    </a:p>
                  </a:txBody>
                  <a:tcPr anchor="ctr"/>
                </a:tc>
                <a:tc>
                  <a:txBody>
                    <a:bodyPr/>
                    <a:lstStyle/>
                    <a:p>
                      <a:pPr algn="ctr"/>
                      <a:r>
                        <a:rPr lang="en-US" sz="1800" dirty="0">
                          <a:latin typeface="Arial" panose="020B0604020202020204" pitchFamily="34" charset="0"/>
                          <a:cs typeface="Arial" panose="020B0604020202020204" pitchFamily="34" charset="0"/>
                        </a:rPr>
                        <a:t>19</a:t>
                      </a:r>
                    </a:p>
                  </a:txBody>
                  <a:tcPr anchor="ctr"/>
                </a:tc>
                <a:tc>
                  <a:txBody>
                    <a:bodyPr/>
                    <a:lstStyle/>
                    <a:p>
                      <a:pPr algn="ctr"/>
                      <a:r>
                        <a:rPr lang="en-US" sz="1800" dirty="0">
                          <a:latin typeface="Arial" panose="020B0604020202020204" pitchFamily="34" charset="0"/>
                          <a:cs typeface="Arial" panose="020B0604020202020204" pitchFamily="34" charset="0"/>
                        </a:rPr>
                        <a:t>No</a:t>
                      </a:r>
                    </a:p>
                  </a:txBody>
                  <a:tcPr anchor="ctr"/>
                </a:tc>
                <a:tc>
                  <a:txBody>
                    <a:bodyPr/>
                    <a:lstStyle/>
                    <a:p>
                      <a:pPr algn="ctr"/>
                      <a:r>
                        <a:rPr lang="en-US" sz="1800" dirty="0">
                          <a:latin typeface="Arial" panose="020B0604020202020204" pitchFamily="34" charset="0"/>
                          <a:cs typeface="Arial" panose="020B0604020202020204" pitchFamily="34" charset="0"/>
                        </a:rPr>
                        <a:t>7/19 (36%)</a:t>
                      </a:r>
                    </a:p>
                  </a:txBody>
                  <a:tcPr anchor="ctr"/>
                </a:tc>
                <a:tc>
                  <a:txBody>
                    <a:bodyPr/>
                    <a:lstStyle/>
                    <a:p>
                      <a:pPr algn="ctr"/>
                      <a:r>
                        <a:rPr lang="en-US" sz="1800" dirty="0">
                          <a:latin typeface="Arial" panose="020B0604020202020204" pitchFamily="34" charset="0"/>
                          <a:cs typeface="Arial" panose="020B0604020202020204" pitchFamily="34" charset="0"/>
                        </a:rPr>
                        <a:t>7</a:t>
                      </a:r>
                    </a:p>
                  </a:txBody>
                  <a:tcPr anchor="ctr"/>
                </a:tc>
                <a:tc>
                  <a:txBody>
                    <a:bodyPr/>
                    <a:lstStyle/>
                    <a:p>
                      <a:pPr algn="ctr"/>
                      <a:r>
                        <a:rPr lang="en-US" sz="1800" dirty="0">
                          <a:latin typeface="Arial" panose="020B0604020202020204" pitchFamily="34" charset="0"/>
                          <a:cs typeface="Arial" panose="020B0604020202020204" pitchFamily="34" charset="0"/>
                        </a:rPr>
                        <a:t>0</a:t>
                      </a:r>
                    </a:p>
                  </a:txBody>
                  <a:tcPr anchor="ctr"/>
                </a:tc>
                <a:tc>
                  <a:txBody>
                    <a:bodyPr/>
                    <a:lstStyle/>
                    <a:p>
                      <a:pPr algn="ctr"/>
                      <a:r>
                        <a:rPr lang="en-US" sz="1800" dirty="0">
                          <a:latin typeface="Arial" panose="020B0604020202020204" pitchFamily="34" charset="0"/>
                          <a:cs typeface="Arial" panose="020B0604020202020204" pitchFamily="34" charset="0"/>
                        </a:rPr>
                        <a:t>No</a:t>
                      </a:r>
                    </a:p>
                  </a:txBody>
                  <a:tcPr anchor="ctr"/>
                </a:tc>
                <a:extLst>
                  <a:ext uri="{0D108BD9-81ED-4DB2-BD59-A6C34878D82A}">
                    <a16:rowId xmlns:a16="http://schemas.microsoft.com/office/drawing/2014/main" val="111228917"/>
                  </a:ext>
                </a:extLst>
              </a:tr>
              <a:tr h="370840">
                <a:tc>
                  <a:txBody>
                    <a:bodyPr/>
                    <a:lstStyle/>
                    <a:p>
                      <a:pPr algn="ctr"/>
                      <a:r>
                        <a:rPr lang="en-US" sz="1800" dirty="0">
                          <a:latin typeface="Arial" panose="020B0604020202020204" pitchFamily="34" charset="0"/>
                          <a:cs typeface="Arial" panose="020B0604020202020204" pitchFamily="34" charset="0"/>
                        </a:rPr>
                        <a:t>Kunju and </a:t>
                      </a:r>
                      <a:r>
                        <a:rPr lang="en-US" sz="1800" dirty="0" err="1">
                          <a:latin typeface="Arial" panose="020B0604020202020204" pitchFamily="34" charset="0"/>
                          <a:cs typeface="Arial" panose="020B0604020202020204" pitchFamily="34" charset="0"/>
                        </a:rPr>
                        <a:t>Kleer</a:t>
                      </a:r>
                      <a:r>
                        <a:rPr lang="en-US" sz="1800" dirty="0">
                          <a:latin typeface="Arial" panose="020B0604020202020204" pitchFamily="34" charset="0"/>
                          <a:cs typeface="Arial" panose="020B0604020202020204" pitchFamily="34" charset="0"/>
                        </a:rPr>
                        <a:t> (2007)</a:t>
                      </a:r>
                    </a:p>
                  </a:txBody>
                  <a:tcPr anchor="ctr"/>
                </a:tc>
                <a:tc>
                  <a:txBody>
                    <a:bodyPr/>
                    <a:lstStyle/>
                    <a:p>
                      <a:pPr algn="ctr"/>
                      <a:r>
                        <a:rPr lang="en-US" sz="1800" dirty="0">
                          <a:latin typeface="Arial" panose="020B0604020202020204" pitchFamily="34" charset="0"/>
                          <a:cs typeface="Arial" panose="020B0604020202020204" pitchFamily="34" charset="0"/>
                        </a:rPr>
                        <a:t>12</a:t>
                      </a:r>
                    </a:p>
                  </a:txBody>
                  <a:tcPr anchor="ctr"/>
                </a:tc>
                <a:tc>
                  <a:txBody>
                    <a:bodyPr/>
                    <a:lstStyle/>
                    <a:p>
                      <a:pPr algn="ctr"/>
                      <a:r>
                        <a:rPr lang="en-US" sz="1800" dirty="0">
                          <a:latin typeface="Arial" panose="020B0604020202020204" pitchFamily="34" charset="0"/>
                          <a:cs typeface="Arial" panose="020B0604020202020204" pitchFamily="34" charset="0"/>
                        </a:rPr>
                        <a:t>No</a:t>
                      </a:r>
                    </a:p>
                  </a:txBody>
                  <a:tcPr anchor="ctr"/>
                </a:tc>
                <a:tc>
                  <a:txBody>
                    <a:bodyPr/>
                    <a:lstStyle/>
                    <a:p>
                      <a:pPr algn="ctr"/>
                      <a:r>
                        <a:rPr lang="en-US" sz="1800" dirty="0">
                          <a:latin typeface="Arial" panose="020B0604020202020204" pitchFamily="34" charset="0"/>
                          <a:cs typeface="Arial" panose="020B0604020202020204" pitchFamily="34" charset="0"/>
                        </a:rPr>
                        <a:t>3/12 (25%)</a:t>
                      </a:r>
                    </a:p>
                  </a:txBody>
                  <a:tcPr anchor="ctr"/>
                </a:tc>
                <a:tc>
                  <a:txBody>
                    <a:bodyPr/>
                    <a:lstStyle/>
                    <a:p>
                      <a:pPr algn="ctr"/>
                      <a:r>
                        <a:rPr lang="en-US" sz="1800" dirty="0">
                          <a:latin typeface="Arial" panose="020B0604020202020204" pitchFamily="34" charset="0"/>
                          <a:cs typeface="Arial" panose="020B0604020202020204" pitchFamily="34" charset="0"/>
                        </a:rPr>
                        <a:t>2</a:t>
                      </a:r>
                    </a:p>
                  </a:txBody>
                  <a:tcPr anchor="ctr"/>
                </a:tc>
                <a:tc>
                  <a:txBody>
                    <a:bodyPr/>
                    <a:lstStyle/>
                    <a:p>
                      <a:pPr algn="ctr"/>
                      <a:r>
                        <a:rPr lang="en-US" sz="1800" dirty="0">
                          <a:latin typeface="Arial" panose="020B0604020202020204" pitchFamily="34" charset="0"/>
                          <a:cs typeface="Arial" panose="020B0604020202020204" pitchFamily="34" charset="0"/>
                        </a:rPr>
                        <a:t>1</a:t>
                      </a:r>
                    </a:p>
                  </a:txBody>
                  <a:tcPr anchor="ctr"/>
                </a:tc>
                <a:tc>
                  <a:txBody>
                    <a:bodyPr/>
                    <a:lstStyle/>
                    <a:p>
                      <a:pPr algn="ctr"/>
                      <a:r>
                        <a:rPr lang="en-US" sz="1800" dirty="0">
                          <a:latin typeface="Arial" panose="020B0604020202020204" pitchFamily="34" charset="0"/>
                          <a:cs typeface="Arial" panose="020B0604020202020204" pitchFamily="34" charset="0"/>
                        </a:rPr>
                        <a:t>Yes</a:t>
                      </a:r>
                    </a:p>
                  </a:txBody>
                  <a:tcPr anchor="ctr"/>
                </a:tc>
                <a:extLst>
                  <a:ext uri="{0D108BD9-81ED-4DB2-BD59-A6C34878D82A}">
                    <a16:rowId xmlns:a16="http://schemas.microsoft.com/office/drawing/2014/main" val="306183517"/>
                  </a:ext>
                </a:extLst>
              </a:tr>
              <a:tr h="370840">
                <a:tc>
                  <a:txBody>
                    <a:bodyPr/>
                    <a:lstStyle/>
                    <a:p>
                      <a:pPr algn="ctr"/>
                      <a:r>
                        <a:rPr lang="en-US" sz="1800" dirty="0" err="1">
                          <a:latin typeface="Arial" panose="020B0604020202020204" pitchFamily="34" charset="0"/>
                          <a:cs typeface="Arial" panose="020B0604020202020204" pitchFamily="34" charset="0"/>
                        </a:rPr>
                        <a:t>Piubello</a:t>
                      </a:r>
                      <a:r>
                        <a:rPr lang="en-US" sz="1800" dirty="0">
                          <a:latin typeface="Arial" panose="020B0604020202020204" pitchFamily="34" charset="0"/>
                          <a:cs typeface="Arial" panose="020B0604020202020204" pitchFamily="34" charset="0"/>
                        </a:rPr>
                        <a:t> (2009)</a:t>
                      </a:r>
                    </a:p>
                  </a:txBody>
                  <a:tcPr anchor="ctr"/>
                </a:tc>
                <a:tc>
                  <a:txBody>
                    <a:bodyPr/>
                    <a:lstStyle/>
                    <a:p>
                      <a:pPr algn="ctr"/>
                      <a:r>
                        <a:rPr lang="en-US" sz="1800" dirty="0">
                          <a:latin typeface="Arial" panose="020B0604020202020204" pitchFamily="34" charset="0"/>
                          <a:cs typeface="Arial" panose="020B0604020202020204" pitchFamily="34" charset="0"/>
                        </a:rPr>
                        <a:t>20</a:t>
                      </a:r>
                    </a:p>
                  </a:txBody>
                  <a:tcPr anchor="ctr"/>
                </a:tc>
                <a:tc>
                  <a:txBody>
                    <a:bodyPr/>
                    <a:lstStyle/>
                    <a:p>
                      <a:pPr algn="ctr"/>
                      <a:r>
                        <a:rPr lang="en-US" sz="1800" dirty="0">
                          <a:latin typeface="Arial" panose="020B0604020202020204" pitchFamily="34" charset="0"/>
                          <a:cs typeface="Arial" panose="020B0604020202020204" pitchFamily="34" charset="0"/>
                        </a:rPr>
                        <a:t>Yes</a:t>
                      </a:r>
                    </a:p>
                  </a:txBody>
                  <a:tcPr anchor="ctr"/>
                </a:tc>
                <a:tc>
                  <a:txBody>
                    <a:bodyPr/>
                    <a:lstStyle/>
                    <a:p>
                      <a:pPr algn="ctr"/>
                      <a:r>
                        <a:rPr lang="en-US" sz="1800" dirty="0">
                          <a:latin typeface="Arial" panose="020B0604020202020204" pitchFamily="34" charset="0"/>
                          <a:cs typeface="Arial" panose="020B0604020202020204" pitchFamily="34" charset="0"/>
                        </a:rPr>
                        <a:t>0/20 (0%)</a:t>
                      </a:r>
                    </a:p>
                  </a:txBody>
                  <a:tcPr anchor="ctr"/>
                </a:tc>
                <a:tc>
                  <a:txBody>
                    <a:bodyPr/>
                    <a:lstStyle/>
                    <a:p>
                      <a:pPr algn="ctr"/>
                      <a:r>
                        <a:rPr lang="en-US" sz="1800" dirty="0">
                          <a:latin typeface="Arial" panose="020B0604020202020204" pitchFamily="34" charset="0"/>
                          <a:cs typeface="Arial" panose="020B0604020202020204" pitchFamily="34" charset="0"/>
                        </a:rPr>
                        <a:t>0</a:t>
                      </a:r>
                    </a:p>
                  </a:txBody>
                  <a:tcPr anchor="ctr"/>
                </a:tc>
                <a:tc>
                  <a:txBody>
                    <a:bodyPr/>
                    <a:lstStyle/>
                    <a:p>
                      <a:pPr algn="ctr"/>
                      <a:r>
                        <a:rPr lang="en-US" sz="1800" dirty="0">
                          <a:latin typeface="Arial" panose="020B0604020202020204" pitchFamily="34" charset="0"/>
                          <a:cs typeface="Arial" panose="020B0604020202020204" pitchFamily="34" charset="0"/>
                        </a:rPr>
                        <a:t>0</a:t>
                      </a:r>
                    </a:p>
                  </a:txBody>
                  <a:tcPr anchor="ctr"/>
                </a:tc>
                <a:tc>
                  <a:txBody>
                    <a:bodyPr/>
                    <a:lstStyle/>
                    <a:p>
                      <a:pPr algn="ctr"/>
                      <a:r>
                        <a:rPr lang="en-US" sz="1800" dirty="0">
                          <a:latin typeface="Arial" panose="020B0604020202020204" pitchFamily="34" charset="0"/>
                          <a:cs typeface="Arial" panose="020B0604020202020204" pitchFamily="34" charset="0"/>
                        </a:rPr>
                        <a:t>No</a:t>
                      </a:r>
                    </a:p>
                  </a:txBody>
                  <a:tcPr anchor="ctr"/>
                </a:tc>
                <a:extLst>
                  <a:ext uri="{0D108BD9-81ED-4DB2-BD59-A6C34878D82A}">
                    <a16:rowId xmlns:a16="http://schemas.microsoft.com/office/drawing/2014/main" val="3839034987"/>
                  </a:ext>
                </a:extLst>
              </a:tr>
              <a:tr h="370840">
                <a:tc>
                  <a:txBody>
                    <a:bodyPr/>
                    <a:lstStyle/>
                    <a:p>
                      <a:pPr algn="ctr"/>
                      <a:r>
                        <a:rPr lang="en-US" sz="1800" dirty="0" err="1">
                          <a:latin typeface="Arial" panose="020B0604020202020204" pitchFamily="34" charset="0"/>
                          <a:cs typeface="Arial" panose="020B0604020202020204" pitchFamily="34" charset="0"/>
                        </a:rPr>
                        <a:t>Lavoue</a:t>
                      </a:r>
                      <a:r>
                        <a:rPr lang="en-US" sz="1800" dirty="0">
                          <a:latin typeface="Arial" panose="020B0604020202020204" pitchFamily="34" charset="0"/>
                          <a:cs typeface="Arial" panose="020B0604020202020204" pitchFamily="34" charset="0"/>
                        </a:rPr>
                        <a:t> (2011)</a:t>
                      </a:r>
                    </a:p>
                  </a:txBody>
                  <a:tcPr anchor="ctr"/>
                </a:tc>
                <a:tc>
                  <a:txBody>
                    <a:bodyPr/>
                    <a:lstStyle/>
                    <a:p>
                      <a:pPr algn="ctr"/>
                      <a:r>
                        <a:rPr lang="en-US" sz="1800" dirty="0">
                          <a:latin typeface="Arial" panose="020B0604020202020204" pitchFamily="34" charset="0"/>
                          <a:cs typeface="Arial" panose="020B0604020202020204" pitchFamily="34" charset="0"/>
                        </a:rPr>
                        <a:t>60</a:t>
                      </a:r>
                    </a:p>
                  </a:txBody>
                  <a:tcPr anchor="ctr"/>
                </a:tc>
                <a:tc>
                  <a:txBody>
                    <a:bodyPr/>
                    <a:lstStyle/>
                    <a:p>
                      <a:pPr algn="ctr"/>
                      <a:r>
                        <a:rPr lang="en-US" sz="1800" dirty="0">
                          <a:latin typeface="Arial" panose="020B0604020202020204" pitchFamily="34" charset="0"/>
                          <a:cs typeface="Arial" panose="020B0604020202020204" pitchFamily="34" charset="0"/>
                        </a:rPr>
                        <a:t>Yes</a:t>
                      </a:r>
                    </a:p>
                  </a:txBody>
                  <a:tcPr anchor="ctr"/>
                </a:tc>
                <a:tc>
                  <a:txBody>
                    <a:bodyPr/>
                    <a:lstStyle/>
                    <a:p>
                      <a:pPr algn="ctr"/>
                      <a:r>
                        <a:rPr lang="en-US" sz="1800" dirty="0">
                          <a:latin typeface="Arial" panose="020B0604020202020204" pitchFamily="34" charset="0"/>
                          <a:cs typeface="Arial" panose="020B0604020202020204" pitchFamily="34" charset="0"/>
                        </a:rPr>
                        <a:t>8/60 (13%)</a:t>
                      </a:r>
                    </a:p>
                  </a:txBody>
                  <a:tcPr anchor="ctr"/>
                </a:tc>
                <a:tc>
                  <a:txBody>
                    <a:bodyPr/>
                    <a:lstStyle/>
                    <a:p>
                      <a:pPr algn="ctr"/>
                      <a:r>
                        <a:rPr lang="en-US" sz="1800" dirty="0">
                          <a:latin typeface="Arial" panose="020B0604020202020204" pitchFamily="34" charset="0"/>
                          <a:cs typeface="Arial" panose="020B0604020202020204" pitchFamily="34" charset="0"/>
                        </a:rPr>
                        <a:t>2</a:t>
                      </a:r>
                    </a:p>
                  </a:txBody>
                  <a:tcPr anchor="ctr"/>
                </a:tc>
                <a:tc>
                  <a:txBody>
                    <a:bodyPr/>
                    <a:lstStyle/>
                    <a:p>
                      <a:pPr algn="ctr"/>
                      <a:r>
                        <a:rPr lang="en-US" sz="1800" dirty="0">
                          <a:latin typeface="Arial" panose="020B0604020202020204" pitchFamily="34" charset="0"/>
                          <a:cs typeface="Arial" panose="020B0604020202020204" pitchFamily="34" charset="0"/>
                        </a:rPr>
                        <a:t>6</a:t>
                      </a:r>
                    </a:p>
                  </a:txBody>
                  <a:tcPr anchor="ctr"/>
                </a:tc>
                <a:tc>
                  <a:txBody>
                    <a:bodyPr/>
                    <a:lstStyle/>
                    <a:p>
                      <a:pPr algn="ctr"/>
                      <a:r>
                        <a:rPr lang="en-US" sz="1800" dirty="0">
                          <a:latin typeface="Arial" panose="020B0604020202020204" pitchFamily="34" charset="0"/>
                          <a:cs typeface="Arial" panose="020B0604020202020204" pitchFamily="34" charset="0"/>
                        </a:rPr>
                        <a:t>Yes</a:t>
                      </a:r>
                    </a:p>
                  </a:txBody>
                  <a:tcPr anchor="ctr"/>
                </a:tc>
                <a:extLst>
                  <a:ext uri="{0D108BD9-81ED-4DB2-BD59-A6C34878D82A}">
                    <a16:rowId xmlns:a16="http://schemas.microsoft.com/office/drawing/2014/main" val="851332778"/>
                  </a:ext>
                </a:extLst>
              </a:tr>
              <a:tr h="370840">
                <a:tc>
                  <a:txBody>
                    <a:bodyPr/>
                    <a:lstStyle/>
                    <a:p>
                      <a:pPr algn="ctr"/>
                      <a:r>
                        <a:rPr lang="en-US" sz="1800" dirty="0" err="1">
                          <a:latin typeface="Arial" panose="020B0604020202020204" pitchFamily="34" charset="0"/>
                          <a:cs typeface="Arial" panose="020B0604020202020204" pitchFamily="34" charset="0"/>
                        </a:rPr>
                        <a:t>Uzoaru</a:t>
                      </a:r>
                      <a:r>
                        <a:rPr lang="en-US" sz="1800" dirty="0">
                          <a:latin typeface="Arial" panose="020B0604020202020204" pitchFamily="34" charset="0"/>
                          <a:cs typeface="Arial" panose="020B0604020202020204" pitchFamily="34" charset="0"/>
                        </a:rPr>
                        <a:t> (2012)</a:t>
                      </a:r>
                    </a:p>
                  </a:txBody>
                  <a:tcPr anchor="ctr"/>
                </a:tc>
                <a:tc>
                  <a:txBody>
                    <a:bodyPr/>
                    <a:lstStyle/>
                    <a:p>
                      <a:pPr algn="ctr"/>
                      <a:r>
                        <a:rPr lang="en-US" sz="1800" dirty="0">
                          <a:latin typeface="Arial" panose="020B0604020202020204" pitchFamily="34" charset="0"/>
                          <a:cs typeface="Arial" panose="020B0604020202020204" pitchFamily="34" charset="0"/>
                        </a:rPr>
                        <a:t>95</a:t>
                      </a:r>
                    </a:p>
                  </a:txBody>
                  <a:tcPr anchor="ctr"/>
                </a:tc>
                <a:tc>
                  <a:txBody>
                    <a:bodyPr/>
                    <a:lstStyle/>
                    <a:p>
                      <a:pPr algn="ctr"/>
                      <a:r>
                        <a:rPr lang="en-US" sz="1800" dirty="0">
                          <a:latin typeface="Arial" panose="020B0604020202020204" pitchFamily="34" charset="0"/>
                          <a:cs typeface="Arial" panose="020B0604020202020204" pitchFamily="34" charset="0"/>
                        </a:rPr>
                        <a:t>No</a:t>
                      </a:r>
                    </a:p>
                  </a:txBody>
                  <a:tcPr anchor="ctr"/>
                </a:tc>
                <a:tc>
                  <a:txBody>
                    <a:bodyPr/>
                    <a:lstStyle/>
                    <a:p>
                      <a:pPr algn="ctr"/>
                      <a:r>
                        <a:rPr lang="en-US" sz="1800" dirty="0">
                          <a:latin typeface="Arial" panose="020B0604020202020204" pitchFamily="34" charset="0"/>
                          <a:cs typeface="Arial" panose="020B0604020202020204" pitchFamily="34" charset="0"/>
                        </a:rPr>
                        <a:t>3/95 (3%)</a:t>
                      </a:r>
                    </a:p>
                  </a:txBody>
                  <a:tcPr anchor="ctr"/>
                </a:tc>
                <a:tc>
                  <a:txBody>
                    <a:bodyPr/>
                    <a:lstStyle/>
                    <a:p>
                      <a:pPr algn="ctr"/>
                      <a:r>
                        <a:rPr lang="en-US" sz="1800" dirty="0">
                          <a:latin typeface="Arial" panose="020B0604020202020204" pitchFamily="34" charset="0"/>
                          <a:cs typeface="Arial" panose="020B0604020202020204" pitchFamily="34" charset="0"/>
                        </a:rPr>
                        <a:t>2</a:t>
                      </a:r>
                    </a:p>
                  </a:txBody>
                  <a:tcPr anchor="ctr"/>
                </a:tc>
                <a:tc>
                  <a:txBody>
                    <a:bodyPr/>
                    <a:lstStyle/>
                    <a:p>
                      <a:pPr algn="ctr"/>
                      <a:r>
                        <a:rPr lang="en-US" sz="1800" dirty="0">
                          <a:latin typeface="Arial" panose="020B0604020202020204" pitchFamily="34" charset="0"/>
                          <a:cs typeface="Arial" panose="020B0604020202020204" pitchFamily="34" charset="0"/>
                        </a:rPr>
                        <a:t>1</a:t>
                      </a:r>
                    </a:p>
                  </a:txBody>
                  <a:tcPr anchor="ctr"/>
                </a:tc>
                <a:tc>
                  <a:txBody>
                    <a:bodyPr/>
                    <a:lstStyle/>
                    <a:p>
                      <a:pPr algn="ctr"/>
                      <a:r>
                        <a:rPr lang="en-US" sz="1800" dirty="0">
                          <a:latin typeface="Arial" panose="020B0604020202020204" pitchFamily="34" charset="0"/>
                          <a:cs typeface="Arial" panose="020B0604020202020204" pitchFamily="34" charset="0"/>
                        </a:rPr>
                        <a:t>No</a:t>
                      </a:r>
                    </a:p>
                  </a:txBody>
                  <a:tcPr anchor="ctr"/>
                </a:tc>
                <a:extLst>
                  <a:ext uri="{0D108BD9-81ED-4DB2-BD59-A6C34878D82A}">
                    <a16:rowId xmlns:a16="http://schemas.microsoft.com/office/drawing/2014/main" val="2800803751"/>
                  </a:ext>
                </a:extLst>
              </a:tr>
              <a:tr h="370840">
                <a:tc>
                  <a:txBody>
                    <a:bodyPr/>
                    <a:lstStyle/>
                    <a:p>
                      <a:pPr algn="ctr"/>
                      <a:r>
                        <a:rPr lang="en-US" sz="1800" dirty="0" err="1">
                          <a:latin typeface="Arial" panose="020B0604020202020204" pitchFamily="34" charset="0"/>
                          <a:cs typeface="Arial" panose="020B0604020202020204" pitchFamily="34" charset="0"/>
                        </a:rPr>
                        <a:t>Dialani</a:t>
                      </a:r>
                      <a:r>
                        <a:rPr lang="en-US" sz="1800" dirty="0">
                          <a:latin typeface="Arial" panose="020B0604020202020204" pitchFamily="34" charset="0"/>
                          <a:cs typeface="Arial" panose="020B0604020202020204" pitchFamily="34" charset="0"/>
                        </a:rPr>
                        <a:t> (2015)</a:t>
                      </a:r>
                    </a:p>
                  </a:txBody>
                  <a:tcPr anchor="ctr"/>
                </a:tc>
                <a:tc>
                  <a:txBody>
                    <a:bodyPr/>
                    <a:lstStyle/>
                    <a:p>
                      <a:pPr algn="ctr"/>
                      <a:r>
                        <a:rPr lang="en-US" sz="1800" dirty="0">
                          <a:latin typeface="Arial" panose="020B0604020202020204" pitchFamily="34" charset="0"/>
                          <a:cs typeface="Arial" panose="020B0604020202020204" pitchFamily="34" charset="0"/>
                        </a:rPr>
                        <a:t>29</a:t>
                      </a:r>
                    </a:p>
                  </a:txBody>
                  <a:tcPr anchor="ctr"/>
                </a:tc>
                <a:tc>
                  <a:txBody>
                    <a:bodyPr/>
                    <a:lstStyle/>
                    <a:p>
                      <a:pPr algn="ctr"/>
                      <a:r>
                        <a:rPr lang="en-US" sz="1800" dirty="0">
                          <a:latin typeface="Arial" panose="020B0604020202020204" pitchFamily="34" charset="0"/>
                          <a:cs typeface="Arial" panose="020B0604020202020204" pitchFamily="34" charset="0"/>
                        </a:rPr>
                        <a:t>Yes</a:t>
                      </a:r>
                    </a:p>
                  </a:txBody>
                  <a:tcPr anchor="ctr"/>
                </a:tc>
                <a:tc>
                  <a:txBody>
                    <a:bodyPr/>
                    <a:lstStyle/>
                    <a:p>
                      <a:pPr algn="ctr"/>
                      <a:r>
                        <a:rPr lang="en-US" sz="1800" dirty="0">
                          <a:latin typeface="Arial" panose="020B0604020202020204" pitchFamily="34" charset="0"/>
                          <a:cs typeface="Arial" panose="020B0604020202020204" pitchFamily="34" charset="0"/>
                        </a:rPr>
                        <a:t>2/29 (6.9%)</a:t>
                      </a:r>
                    </a:p>
                  </a:txBody>
                  <a:tcPr anchor="ctr"/>
                </a:tc>
                <a:tc>
                  <a:txBody>
                    <a:bodyPr/>
                    <a:lstStyle/>
                    <a:p>
                      <a:pPr algn="ctr"/>
                      <a:r>
                        <a:rPr lang="en-US" sz="1800" dirty="0">
                          <a:latin typeface="Arial" panose="020B0604020202020204" pitchFamily="34" charset="0"/>
                          <a:cs typeface="Arial" panose="020B0604020202020204" pitchFamily="34" charset="0"/>
                        </a:rPr>
                        <a:t>0</a:t>
                      </a:r>
                    </a:p>
                  </a:txBody>
                  <a:tcPr anchor="ctr"/>
                </a:tc>
                <a:tc>
                  <a:txBody>
                    <a:bodyPr/>
                    <a:lstStyle/>
                    <a:p>
                      <a:pPr algn="ctr"/>
                      <a:r>
                        <a:rPr lang="en-US" sz="1800" dirty="0">
                          <a:latin typeface="Arial" panose="020B0604020202020204" pitchFamily="34" charset="0"/>
                          <a:cs typeface="Arial" panose="020B0604020202020204" pitchFamily="34" charset="0"/>
                        </a:rPr>
                        <a:t>2</a:t>
                      </a:r>
                    </a:p>
                  </a:txBody>
                  <a:tcPr anchor="ctr"/>
                </a:tc>
                <a:tc>
                  <a:txBody>
                    <a:bodyPr/>
                    <a:lstStyle/>
                    <a:p>
                      <a:pPr algn="ctr"/>
                      <a:r>
                        <a:rPr lang="en-US" sz="1800" dirty="0">
                          <a:latin typeface="Arial" panose="020B0604020202020204" pitchFamily="34" charset="0"/>
                          <a:cs typeface="Arial" panose="020B0604020202020204" pitchFamily="34" charset="0"/>
                        </a:rPr>
                        <a:t>Yes</a:t>
                      </a:r>
                    </a:p>
                  </a:txBody>
                  <a:tcPr anchor="ctr"/>
                </a:tc>
                <a:extLst>
                  <a:ext uri="{0D108BD9-81ED-4DB2-BD59-A6C34878D82A}">
                    <a16:rowId xmlns:a16="http://schemas.microsoft.com/office/drawing/2014/main" val="768315792"/>
                  </a:ext>
                </a:extLst>
              </a:tr>
              <a:tr h="370840">
                <a:tc>
                  <a:txBody>
                    <a:bodyPr/>
                    <a:lstStyle/>
                    <a:p>
                      <a:pPr algn="ctr"/>
                      <a:r>
                        <a:rPr lang="en-US" sz="1800" dirty="0">
                          <a:latin typeface="Arial" panose="020B0604020202020204" pitchFamily="34" charset="0"/>
                          <a:cs typeface="Arial" panose="020B0604020202020204" pitchFamily="34" charset="0"/>
                        </a:rPr>
                        <a:t>Calhoun (2015)</a:t>
                      </a:r>
                    </a:p>
                  </a:txBody>
                  <a:tcPr anchor="ctr"/>
                </a:tc>
                <a:tc>
                  <a:txBody>
                    <a:bodyPr/>
                    <a:lstStyle/>
                    <a:p>
                      <a:pPr algn="ctr"/>
                      <a:r>
                        <a:rPr lang="en-US" sz="1800" dirty="0">
                          <a:latin typeface="Arial" panose="020B0604020202020204" pitchFamily="34" charset="0"/>
                          <a:cs typeface="Arial" panose="020B0604020202020204" pitchFamily="34" charset="0"/>
                        </a:rPr>
                        <a:t>94</a:t>
                      </a:r>
                    </a:p>
                  </a:txBody>
                  <a:tcPr anchor="ctr"/>
                </a:tc>
                <a:tc>
                  <a:txBody>
                    <a:bodyPr/>
                    <a:lstStyle/>
                    <a:p>
                      <a:pPr algn="ctr"/>
                      <a:r>
                        <a:rPr lang="en-US" sz="1800" dirty="0">
                          <a:latin typeface="Arial" panose="020B0604020202020204" pitchFamily="34" charset="0"/>
                          <a:cs typeface="Arial" panose="020B0604020202020204" pitchFamily="34" charset="0"/>
                        </a:rPr>
                        <a:t>Yes</a:t>
                      </a:r>
                    </a:p>
                  </a:txBody>
                  <a:tcPr anchor="ctr"/>
                </a:tc>
                <a:tc>
                  <a:txBody>
                    <a:bodyPr/>
                    <a:lstStyle/>
                    <a:p>
                      <a:pPr algn="ctr"/>
                      <a:r>
                        <a:rPr lang="en-US" sz="1800" dirty="0">
                          <a:latin typeface="Arial" panose="020B0604020202020204" pitchFamily="34" charset="0"/>
                          <a:cs typeface="Arial" panose="020B0604020202020204" pitchFamily="34" charset="0"/>
                        </a:rPr>
                        <a:t>5/94 (7%)</a:t>
                      </a:r>
                    </a:p>
                  </a:txBody>
                  <a:tcPr anchor="ctr"/>
                </a:tc>
                <a:tc>
                  <a:txBody>
                    <a:bodyPr/>
                    <a:lstStyle/>
                    <a:p>
                      <a:pPr algn="ctr"/>
                      <a:r>
                        <a:rPr lang="en-US" sz="1800" dirty="0">
                          <a:latin typeface="Arial" panose="020B0604020202020204" pitchFamily="34" charset="0"/>
                          <a:cs typeface="Arial" panose="020B0604020202020204" pitchFamily="34" charset="0"/>
                        </a:rPr>
                        <a:t>2</a:t>
                      </a:r>
                    </a:p>
                  </a:txBody>
                  <a:tcPr anchor="ctr"/>
                </a:tc>
                <a:tc>
                  <a:txBody>
                    <a:bodyPr/>
                    <a:lstStyle/>
                    <a:p>
                      <a:pPr algn="ctr"/>
                      <a:r>
                        <a:rPr lang="en-US" sz="1800" dirty="0">
                          <a:latin typeface="Arial" panose="020B0604020202020204" pitchFamily="34" charset="0"/>
                          <a:cs typeface="Arial" panose="020B0604020202020204" pitchFamily="34" charset="0"/>
                        </a:rPr>
                        <a:t>3</a:t>
                      </a:r>
                    </a:p>
                  </a:txBody>
                  <a:tcPr anchor="ctr"/>
                </a:tc>
                <a:tc>
                  <a:txBody>
                    <a:bodyPr/>
                    <a:lstStyle/>
                    <a:p>
                      <a:pPr algn="ctr"/>
                      <a:r>
                        <a:rPr lang="en-US" sz="1800" dirty="0">
                          <a:latin typeface="Arial" panose="020B0604020202020204" pitchFamily="34" charset="0"/>
                          <a:cs typeface="Arial" panose="020B0604020202020204" pitchFamily="34" charset="0"/>
                        </a:rPr>
                        <a:t>No</a:t>
                      </a:r>
                    </a:p>
                  </a:txBody>
                  <a:tcPr anchor="ctr"/>
                </a:tc>
                <a:extLst>
                  <a:ext uri="{0D108BD9-81ED-4DB2-BD59-A6C34878D82A}">
                    <a16:rowId xmlns:a16="http://schemas.microsoft.com/office/drawing/2014/main" val="3179475057"/>
                  </a:ext>
                </a:extLst>
              </a:tr>
              <a:tr h="370840">
                <a:tc>
                  <a:txBody>
                    <a:bodyPr/>
                    <a:lstStyle/>
                    <a:p>
                      <a:pPr algn="ctr"/>
                      <a:r>
                        <a:rPr lang="en-US" sz="1800" dirty="0">
                          <a:latin typeface="Arial" panose="020B0604020202020204" pitchFamily="34" charset="0"/>
                          <a:cs typeface="Arial" panose="020B0604020202020204" pitchFamily="34" charset="0"/>
                        </a:rPr>
                        <a:t>McCroskey (2018)</a:t>
                      </a:r>
                    </a:p>
                  </a:txBody>
                  <a:tcPr anchor="ctr"/>
                </a:tc>
                <a:tc>
                  <a:txBody>
                    <a:bodyPr/>
                    <a:lstStyle/>
                    <a:p>
                      <a:pPr algn="ctr"/>
                      <a:r>
                        <a:rPr lang="en-US" sz="1800" dirty="0">
                          <a:latin typeface="Arial" panose="020B0604020202020204" pitchFamily="34" charset="0"/>
                          <a:cs typeface="Arial" panose="020B0604020202020204" pitchFamily="34" charset="0"/>
                        </a:rPr>
                        <a:t>43</a:t>
                      </a:r>
                    </a:p>
                  </a:txBody>
                  <a:tcPr anchor="ctr"/>
                </a:tc>
                <a:tc>
                  <a:txBody>
                    <a:bodyPr/>
                    <a:lstStyle/>
                    <a:p>
                      <a:pPr algn="ctr"/>
                      <a:r>
                        <a:rPr lang="en-US" sz="1800" dirty="0">
                          <a:latin typeface="Arial" panose="020B0604020202020204" pitchFamily="34" charset="0"/>
                          <a:cs typeface="Arial" panose="020B0604020202020204" pitchFamily="34" charset="0"/>
                        </a:rPr>
                        <a:t>Yes</a:t>
                      </a:r>
                    </a:p>
                  </a:txBody>
                  <a:tcPr anchor="ctr"/>
                </a:tc>
                <a:tc>
                  <a:txBody>
                    <a:bodyPr/>
                    <a:lstStyle/>
                    <a:p>
                      <a:pPr algn="ctr"/>
                      <a:r>
                        <a:rPr lang="en-US" sz="1800" dirty="0">
                          <a:latin typeface="Arial" panose="020B0604020202020204" pitchFamily="34" charset="0"/>
                          <a:cs typeface="Arial" panose="020B0604020202020204" pitchFamily="34" charset="0"/>
                        </a:rPr>
                        <a:t>1/43 (2%)</a:t>
                      </a:r>
                    </a:p>
                  </a:txBody>
                  <a:tcPr anchor="ctr"/>
                </a:tc>
                <a:tc>
                  <a:txBody>
                    <a:bodyPr/>
                    <a:lstStyle/>
                    <a:p>
                      <a:pPr algn="ctr"/>
                      <a:r>
                        <a:rPr lang="en-US" sz="1800" dirty="0">
                          <a:latin typeface="Arial" panose="020B0604020202020204" pitchFamily="34" charset="0"/>
                          <a:cs typeface="Arial" panose="020B0604020202020204" pitchFamily="34" charset="0"/>
                        </a:rPr>
                        <a:t>1</a:t>
                      </a:r>
                    </a:p>
                  </a:txBody>
                  <a:tcPr anchor="ctr"/>
                </a:tc>
                <a:tc>
                  <a:txBody>
                    <a:bodyPr/>
                    <a:lstStyle/>
                    <a:p>
                      <a:pPr algn="ctr"/>
                      <a:r>
                        <a:rPr lang="en-US" sz="1800" dirty="0">
                          <a:latin typeface="Arial" panose="020B0604020202020204" pitchFamily="34" charset="0"/>
                          <a:cs typeface="Arial" panose="020B0604020202020204" pitchFamily="34" charset="0"/>
                        </a:rPr>
                        <a:t>0</a:t>
                      </a:r>
                    </a:p>
                  </a:txBody>
                  <a:tcPr anchor="ctr"/>
                </a:tc>
                <a:tc>
                  <a:txBody>
                    <a:bodyPr/>
                    <a:lstStyle/>
                    <a:p>
                      <a:pPr algn="ctr"/>
                      <a:r>
                        <a:rPr lang="en-US" sz="1800" dirty="0">
                          <a:latin typeface="Arial" panose="020B0604020202020204" pitchFamily="34" charset="0"/>
                          <a:cs typeface="Arial" panose="020B0604020202020204" pitchFamily="34" charset="0"/>
                        </a:rPr>
                        <a:t>No</a:t>
                      </a:r>
                    </a:p>
                  </a:txBody>
                  <a:tcPr anchor="ctr"/>
                </a:tc>
                <a:extLst>
                  <a:ext uri="{0D108BD9-81ED-4DB2-BD59-A6C34878D82A}">
                    <a16:rowId xmlns:a16="http://schemas.microsoft.com/office/drawing/2014/main" val="310767972"/>
                  </a:ext>
                </a:extLst>
              </a:tr>
              <a:tr h="370840">
                <a:tc>
                  <a:txBody>
                    <a:bodyPr/>
                    <a:lstStyle/>
                    <a:p>
                      <a:pPr algn="ctr"/>
                      <a:r>
                        <a:rPr lang="en-US" sz="1800" dirty="0" err="1">
                          <a:latin typeface="Arial" panose="020B0604020202020204" pitchFamily="34" charset="0"/>
                          <a:cs typeface="Arial" panose="020B0604020202020204" pitchFamily="34" charset="0"/>
                        </a:rPr>
                        <a:t>Ouldamer</a:t>
                      </a:r>
                      <a:r>
                        <a:rPr lang="en-US" sz="1800" dirty="0">
                          <a:latin typeface="Arial" panose="020B0604020202020204" pitchFamily="34" charset="0"/>
                          <a:cs typeface="Arial" panose="020B0604020202020204" pitchFamily="34" charset="0"/>
                        </a:rPr>
                        <a:t> (2018)</a:t>
                      </a:r>
                    </a:p>
                  </a:txBody>
                  <a:tcPr anchor="ctr"/>
                </a:tc>
                <a:tc>
                  <a:txBody>
                    <a:bodyPr/>
                    <a:lstStyle/>
                    <a:p>
                      <a:pPr algn="ctr"/>
                      <a:r>
                        <a:rPr lang="en-US" sz="1800" dirty="0">
                          <a:latin typeface="Arial" panose="020B0604020202020204" pitchFamily="34" charset="0"/>
                          <a:cs typeface="Arial" panose="020B0604020202020204" pitchFamily="34" charset="0"/>
                        </a:rPr>
                        <a:t>20</a:t>
                      </a:r>
                    </a:p>
                  </a:txBody>
                  <a:tcPr anchor="ctr"/>
                </a:tc>
                <a:tc>
                  <a:txBody>
                    <a:bodyPr/>
                    <a:lstStyle/>
                    <a:p>
                      <a:pPr algn="ctr"/>
                      <a:r>
                        <a:rPr lang="en-US" sz="1800" dirty="0">
                          <a:latin typeface="Arial" panose="020B0604020202020204" pitchFamily="34" charset="0"/>
                          <a:cs typeface="Arial" panose="020B0604020202020204" pitchFamily="34" charset="0"/>
                        </a:rPr>
                        <a:t>Yes</a:t>
                      </a:r>
                    </a:p>
                  </a:txBody>
                  <a:tcPr anchor="ctr"/>
                </a:tc>
                <a:tc>
                  <a:txBody>
                    <a:bodyPr/>
                    <a:lstStyle/>
                    <a:p>
                      <a:pPr algn="ctr"/>
                      <a:r>
                        <a:rPr lang="en-US" sz="1800" dirty="0">
                          <a:latin typeface="Arial" panose="020B0604020202020204" pitchFamily="34" charset="0"/>
                          <a:cs typeface="Arial" panose="020B0604020202020204" pitchFamily="34" charset="0"/>
                        </a:rPr>
                        <a:t>3/20 (15%)</a:t>
                      </a:r>
                    </a:p>
                  </a:txBody>
                  <a:tcPr anchor="ctr"/>
                </a:tc>
                <a:tc>
                  <a:txBody>
                    <a:bodyPr/>
                    <a:lstStyle/>
                    <a:p>
                      <a:pPr algn="ctr"/>
                      <a:r>
                        <a:rPr lang="en-US" sz="1800" dirty="0">
                          <a:latin typeface="Arial" panose="020B0604020202020204" pitchFamily="34" charset="0"/>
                          <a:cs typeface="Arial" panose="020B0604020202020204" pitchFamily="34" charset="0"/>
                        </a:rPr>
                        <a:t>1</a:t>
                      </a:r>
                    </a:p>
                  </a:txBody>
                  <a:tcPr anchor="ctr"/>
                </a:tc>
                <a:tc>
                  <a:txBody>
                    <a:bodyPr/>
                    <a:lstStyle/>
                    <a:p>
                      <a:pPr algn="ctr"/>
                      <a:r>
                        <a:rPr lang="en-US" sz="1800" dirty="0">
                          <a:latin typeface="Arial" panose="020B0604020202020204" pitchFamily="34" charset="0"/>
                          <a:cs typeface="Arial" panose="020B0604020202020204" pitchFamily="34" charset="0"/>
                        </a:rPr>
                        <a:t>2</a:t>
                      </a:r>
                    </a:p>
                  </a:txBody>
                  <a:tcPr anchor="ctr"/>
                </a:tc>
                <a:tc>
                  <a:txBody>
                    <a:bodyPr/>
                    <a:lstStyle/>
                    <a:p>
                      <a:pPr algn="ctr"/>
                      <a:r>
                        <a:rPr lang="en-US" sz="1800" dirty="0">
                          <a:latin typeface="Arial" panose="020B0604020202020204" pitchFamily="34" charset="0"/>
                          <a:cs typeface="Arial" panose="020B0604020202020204" pitchFamily="34" charset="0"/>
                        </a:rPr>
                        <a:t>No</a:t>
                      </a:r>
                    </a:p>
                  </a:txBody>
                  <a:tcPr anchor="ctr"/>
                </a:tc>
                <a:extLst>
                  <a:ext uri="{0D108BD9-81ED-4DB2-BD59-A6C34878D82A}">
                    <a16:rowId xmlns:a16="http://schemas.microsoft.com/office/drawing/2014/main" val="2165629828"/>
                  </a:ext>
                </a:extLst>
              </a:tr>
              <a:tr h="370840">
                <a:tc>
                  <a:txBody>
                    <a:bodyPr/>
                    <a:lstStyle/>
                    <a:p>
                      <a:pPr algn="ctr"/>
                      <a:r>
                        <a:rPr lang="en-US" sz="1800" dirty="0" err="1">
                          <a:latin typeface="Arial" panose="020B0604020202020204" pitchFamily="34" charset="0"/>
                          <a:cs typeface="Arial" panose="020B0604020202020204" pitchFamily="34" charset="0"/>
                        </a:rPr>
                        <a:t>Hugar</a:t>
                      </a:r>
                      <a:r>
                        <a:rPr lang="en-US" sz="1800" dirty="0">
                          <a:latin typeface="Arial" panose="020B0604020202020204" pitchFamily="34" charset="0"/>
                          <a:cs typeface="Arial" panose="020B0604020202020204" pitchFamily="34" charset="0"/>
                        </a:rPr>
                        <a:t> (2019)</a:t>
                      </a:r>
                    </a:p>
                  </a:txBody>
                  <a:tcPr anchor="ctr"/>
                </a:tc>
                <a:tc>
                  <a:txBody>
                    <a:bodyPr/>
                    <a:lstStyle/>
                    <a:p>
                      <a:pPr algn="ctr"/>
                      <a:r>
                        <a:rPr lang="en-US" sz="1800" dirty="0">
                          <a:latin typeface="Arial" panose="020B0604020202020204" pitchFamily="34" charset="0"/>
                          <a:cs typeface="Arial" panose="020B0604020202020204" pitchFamily="34" charset="0"/>
                        </a:rPr>
                        <a:t>111</a:t>
                      </a:r>
                    </a:p>
                  </a:txBody>
                  <a:tcPr anchor="ctr"/>
                </a:tc>
                <a:tc>
                  <a:txBody>
                    <a:bodyPr/>
                    <a:lstStyle/>
                    <a:p>
                      <a:pPr algn="ctr"/>
                      <a:r>
                        <a:rPr lang="en-US" sz="1800" dirty="0">
                          <a:latin typeface="Arial" panose="020B0604020202020204" pitchFamily="34" charset="0"/>
                          <a:cs typeface="Arial" panose="020B0604020202020204" pitchFamily="34" charset="0"/>
                        </a:rPr>
                        <a:t>Yes</a:t>
                      </a:r>
                    </a:p>
                  </a:txBody>
                  <a:tcPr anchor="ctr"/>
                </a:tc>
                <a:tc>
                  <a:txBody>
                    <a:bodyPr/>
                    <a:lstStyle/>
                    <a:p>
                      <a:pPr algn="ctr"/>
                      <a:r>
                        <a:rPr lang="en-US" sz="1800" dirty="0">
                          <a:latin typeface="Arial" panose="020B0604020202020204" pitchFamily="34" charset="0"/>
                          <a:cs typeface="Arial" panose="020B0604020202020204" pitchFamily="34" charset="0"/>
                        </a:rPr>
                        <a:t>1/111 (1%)</a:t>
                      </a:r>
                    </a:p>
                  </a:txBody>
                  <a:tcPr anchor="ctr"/>
                </a:tc>
                <a:tc>
                  <a:txBody>
                    <a:bodyPr/>
                    <a:lstStyle/>
                    <a:p>
                      <a:pPr algn="ctr"/>
                      <a:r>
                        <a:rPr lang="en-US" sz="1800" dirty="0">
                          <a:latin typeface="Arial" panose="020B0604020202020204" pitchFamily="34" charset="0"/>
                          <a:cs typeface="Arial" panose="020B0604020202020204" pitchFamily="34" charset="0"/>
                        </a:rPr>
                        <a:t>1</a:t>
                      </a:r>
                    </a:p>
                  </a:txBody>
                  <a:tcPr anchor="ctr"/>
                </a:tc>
                <a:tc>
                  <a:txBody>
                    <a:bodyPr/>
                    <a:lstStyle/>
                    <a:p>
                      <a:pPr algn="ctr"/>
                      <a:r>
                        <a:rPr lang="en-US" sz="1800" dirty="0">
                          <a:latin typeface="Arial" panose="020B0604020202020204" pitchFamily="34" charset="0"/>
                          <a:cs typeface="Arial" panose="020B0604020202020204" pitchFamily="34" charset="0"/>
                        </a:rPr>
                        <a:t>0</a:t>
                      </a:r>
                    </a:p>
                  </a:txBody>
                  <a:tcPr anchor="ctr"/>
                </a:tc>
                <a:tc>
                  <a:txBody>
                    <a:bodyPr/>
                    <a:lstStyle/>
                    <a:p>
                      <a:pPr algn="ctr"/>
                      <a:r>
                        <a:rPr lang="en-US" sz="1800" dirty="0">
                          <a:latin typeface="Arial" panose="020B0604020202020204" pitchFamily="34" charset="0"/>
                          <a:cs typeface="Arial" panose="020B0604020202020204" pitchFamily="34" charset="0"/>
                        </a:rPr>
                        <a:t>No</a:t>
                      </a:r>
                    </a:p>
                  </a:txBody>
                  <a:tcPr anchor="ctr"/>
                </a:tc>
                <a:extLst>
                  <a:ext uri="{0D108BD9-81ED-4DB2-BD59-A6C34878D82A}">
                    <a16:rowId xmlns:a16="http://schemas.microsoft.com/office/drawing/2014/main" val="2814201012"/>
                  </a:ext>
                </a:extLst>
              </a:tr>
              <a:tr h="370840">
                <a:tc>
                  <a:txBody>
                    <a:bodyPr/>
                    <a:lstStyle/>
                    <a:p>
                      <a:pPr algn="ctr"/>
                      <a:r>
                        <a:rPr lang="en-US" sz="1800" dirty="0">
                          <a:latin typeface="Arial" panose="020B0604020202020204" pitchFamily="34" charset="0"/>
                          <a:cs typeface="Arial" panose="020B0604020202020204" pitchFamily="34" charset="0"/>
                        </a:rPr>
                        <a:t>Grabenstetter (2020)</a:t>
                      </a:r>
                    </a:p>
                  </a:txBody>
                  <a:tcPr anchor="ctr"/>
                </a:tc>
                <a:tc>
                  <a:txBody>
                    <a:bodyPr/>
                    <a:lstStyle/>
                    <a:p>
                      <a:pPr algn="ctr"/>
                      <a:r>
                        <a:rPr lang="en-US" sz="1800" dirty="0">
                          <a:latin typeface="Arial" panose="020B0604020202020204" pitchFamily="34" charset="0"/>
                          <a:cs typeface="Arial" panose="020B0604020202020204" pitchFamily="34" charset="0"/>
                        </a:rPr>
                        <a:t>40</a:t>
                      </a:r>
                    </a:p>
                  </a:txBody>
                  <a:tcPr anchor="ctr"/>
                </a:tc>
                <a:tc>
                  <a:txBody>
                    <a:bodyPr/>
                    <a:lstStyle/>
                    <a:p>
                      <a:pPr algn="ctr"/>
                      <a:r>
                        <a:rPr lang="en-US" sz="1800" dirty="0">
                          <a:latin typeface="Arial" panose="020B0604020202020204" pitchFamily="34" charset="0"/>
                          <a:cs typeface="Arial" panose="020B0604020202020204" pitchFamily="34" charset="0"/>
                        </a:rPr>
                        <a:t>Yes</a:t>
                      </a:r>
                    </a:p>
                  </a:txBody>
                  <a:tcPr anchor="ctr"/>
                </a:tc>
                <a:tc>
                  <a:txBody>
                    <a:bodyPr/>
                    <a:lstStyle/>
                    <a:p>
                      <a:pPr algn="ctr"/>
                      <a:r>
                        <a:rPr lang="en-US" sz="1800" dirty="0">
                          <a:latin typeface="Arial" panose="020B0604020202020204" pitchFamily="34" charset="0"/>
                          <a:cs typeface="Arial" panose="020B0604020202020204" pitchFamily="34" charset="0"/>
                        </a:rPr>
                        <a:t>2/40 (5%)</a:t>
                      </a:r>
                    </a:p>
                  </a:txBody>
                  <a:tcPr anchor="ctr"/>
                </a:tc>
                <a:tc>
                  <a:txBody>
                    <a:bodyPr/>
                    <a:lstStyle/>
                    <a:p>
                      <a:pPr algn="ctr"/>
                      <a:r>
                        <a:rPr lang="en-US" sz="1800" dirty="0">
                          <a:latin typeface="Arial" panose="020B0604020202020204" pitchFamily="34" charset="0"/>
                          <a:cs typeface="Arial" panose="020B0604020202020204" pitchFamily="34" charset="0"/>
                        </a:rPr>
                        <a:t>2</a:t>
                      </a:r>
                    </a:p>
                  </a:txBody>
                  <a:tcPr anchor="ctr"/>
                </a:tc>
                <a:tc>
                  <a:txBody>
                    <a:bodyPr/>
                    <a:lstStyle/>
                    <a:p>
                      <a:pPr algn="ctr"/>
                      <a:r>
                        <a:rPr lang="en-US" sz="1800" dirty="0">
                          <a:latin typeface="Arial" panose="020B0604020202020204" pitchFamily="34" charset="0"/>
                          <a:cs typeface="Arial" panose="020B0604020202020204" pitchFamily="34" charset="0"/>
                        </a:rPr>
                        <a:t>0</a:t>
                      </a:r>
                    </a:p>
                  </a:txBody>
                  <a:tcPr anchor="ctr"/>
                </a:tc>
                <a:tc>
                  <a:txBody>
                    <a:bodyPr/>
                    <a:lstStyle/>
                    <a:p>
                      <a:pPr algn="ctr"/>
                      <a:r>
                        <a:rPr lang="en-US" sz="1800" dirty="0">
                          <a:latin typeface="Arial" panose="020B0604020202020204" pitchFamily="34" charset="0"/>
                          <a:cs typeface="Arial" panose="020B0604020202020204" pitchFamily="34" charset="0"/>
                        </a:rPr>
                        <a:t>No</a:t>
                      </a:r>
                    </a:p>
                  </a:txBody>
                  <a:tcPr anchor="ctr"/>
                </a:tc>
                <a:extLst>
                  <a:ext uri="{0D108BD9-81ED-4DB2-BD59-A6C34878D82A}">
                    <a16:rowId xmlns:a16="http://schemas.microsoft.com/office/drawing/2014/main" val="636240558"/>
                  </a:ext>
                </a:extLst>
              </a:tr>
              <a:tr h="370840">
                <a:tc>
                  <a:txBody>
                    <a:bodyPr/>
                    <a:lstStyle/>
                    <a:p>
                      <a:pPr algn="ctr"/>
                      <a:r>
                        <a:rPr lang="en-US" sz="1800" dirty="0" err="1">
                          <a:latin typeface="Arial" panose="020B0604020202020204" pitchFamily="34" charset="0"/>
                          <a:cs typeface="Arial" panose="020B0604020202020204" pitchFamily="34" charset="0"/>
                        </a:rPr>
                        <a:t>Nakhlis</a:t>
                      </a:r>
                      <a:r>
                        <a:rPr lang="en-US" sz="1800" dirty="0">
                          <a:latin typeface="Arial" panose="020B0604020202020204" pitchFamily="34" charset="0"/>
                          <a:cs typeface="Arial" panose="020B0604020202020204" pitchFamily="34" charset="0"/>
                        </a:rPr>
                        <a:t> (2025)</a:t>
                      </a:r>
                    </a:p>
                    <a:p>
                      <a:pPr algn="ctr"/>
                      <a:r>
                        <a:rPr lang="en-US" sz="1100" dirty="0">
                          <a:latin typeface="Arial" panose="020B0604020202020204" pitchFamily="34" charset="0"/>
                          <a:cs typeface="Arial" panose="020B0604020202020204" pitchFamily="34" charset="0"/>
                        </a:rPr>
                        <a:t>TBCRC 034 prospective trial</a:t>
                      </a:r>
                    </a:p>
                  </a:txBody>
                  <a:tcPr anchor="ctr"/>
                </a:tc>
                <a:tc>
                  <a:txBody>
                    <a:bodyPr/>
                    <a:lstStyle/>
                    <a:p>
                      <a:pPr algn="ctr"/>
                      <a:r>
                        <a:rPr lang="en-US" sz="1800" dirty="0">
                          <a:latin typeface="Arial" panose="020B0604020202020204" pitchFamily="34" charset="0"/>
                          <a:cs typeface="Arial" panose="020B0604020202020204" pitchFamily="34" charset="0"/>
                        </a:rPr>
                        <a:t>78</a:t>
                      </a:r>
                    </a:p>
                  </a:txBody>
                  <a:tcPr anchor="ctr"/>
                </a:tc>
                <a:tc>
                  <a:txBody>
                    <a:bodyPr/>
                    <a:lstStyle/>
                    <a:p>
                      <a:pPr algn="ctr"/>
                      <a:r>
                        <a:rPr lang="en-US" sz="1800" dirty="0">
                          <a:latin typeface="Arial" panose="020B0604020202020204" pitchFamily="34" charset="0"/>
                          <a:cs typeface="Arial" panose="020B0604020202020204" pitchFamily="34" charset="0"/>
                        </a:rPr>
                        <a:t>Yes</a:t>
                      </a:r>
                    </a:p>
                  </a:txBody>
                  <a:tcPr anchor="ctr"/>
                </a:tc>
                <a:tc>
                  <a:txBody>
                    <a:bodyPr/>
                    <a:lstStyle/>
                    <a:p>
                      <a:pPr algn="ctr"/>
                      <a:r>
                        <a:rPr lang="en-US" sz="1800" dirty="0">
                          <a:latin typeface="Arial" panose="020B0604020202020204" pitchFamily="34" charset="0"/>
                          <a:cs typeface="Arial" panose="020B0604020202020204" pitchFamily="34" charset="0"/>
                        </a:rPr>
                        <a:t>1/78 (1.3%)</a:t>
                      </a:r>
                    </a:p>
                  </a:txBody>
                  <a:tcPr anchor="ctr"/>
                </a:tc>
                <a:tc>
                  <a:txBody>
                    <a:bodyPr/>
                    <a:lstStyle/>
                    <a:p>
                      <a:pPr algn="ctr"/>
                      <a:r>
                        <a:rPr lang="en-US" sz="1800" dirty="0">
                          <a:latin typeface="Arial" panose="020B0604020202020204" pitchFamily="34" charset="0"/>
                          <a:cs typeface="Arial" panose="020B0604020202020204" pitchFamily="34" charset="0"/>
                        </a:rPr>
                        <a:t>0</a:t>
                      </a:r>
                    </a:p>
                  </a:txBody>
                  <a:tcPr anchor="ctr"/>
                </a:tc>
                <a:tc>
                  <a:txBody>
                    <a:bodyPr/>
                    <a:lstStyle/>
                    <a:p>
                      <a:pPr algn="ctr"/>
                      <a:r>
                        <a:rPr lang="en-US" sz="1800" dirty="0">
                          <a:latin typeface="Arial" panose="020B0604020202020204" pitchFamily="34" charset="0"/>
                          <a:cs typeface="Arial" panose="020B0604020202020204" pitchFamily="34" charset="0"/>
                        </a:rPr>
                        <a:t>1</a:t>
                      </a:r>
                    </a:p>
                  </a:txBody>
                  <a:tcPr anchor="ctr"/>
                </a:tc>
                <a:tc>
                  <a:txBody>
                    <a:bodyPr/>
                    <a:lstStyle/>
                    <a:p>
                      <a:pPr algn="ctr"/>
                      <a:r>
                        <a:rPr lang="en-US" sz="1800" dirty="0">
                          <a:latin typeface="Arial" panose="020B0604020202020204" pitchFamily="34" charset="0"/>
                          <a:cs typeface="Arial" panose="020B0604020202020204" pitchFamily="34" charset="0"/>
                        </a:rPr>
                        <a:t>No</a:t>
                      </a:r>
                    </a:p>
                  </a:txBody>
                  <a:tcPr anchor="ctr"/>
                </a:tc>
                <a:extLst>
                  <a:ext uri="{0D108BD9-81ED-4DB2-BD59-A6C34878D82A}">
                    <a16:rowId xmlns:a16="http://schemas.microsoft.com/office/drawing/2014/main" val="738331255"/>
                  </a:ext>
                </a:extLst>
              </a:tr>
            </a:tbl>
          </a:graphicData>
        </a:graphic>
      </p:graphicFrame>
    </p:spTree>
    <p:extLst>
      <p:ext uri="{BB962C8B-B14F-4D97-AF65-F5344CB8AC3E}">
        <p14:creationId xmlns:p14="http://schemas.microsoft.com/office/powerpoint/2010/main" val="12722357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D8495-6456-404A-B2FF-D7DE6B069F6A}"/>
              </a:ext>
            </a:extLst>
          </p:cNvPr>
          <p:cNvSpPr>
            <a:spLocks noGrp="1"/>
          </p:cNvSpPr>
          <p:nvPr>
            <p:ph type="title"/>
          </p:nvPr>
        </p:nvSpPr>
        <p:spPr>
          <a:xfrm>
            <a:off x="0" y="304800"/>
            <a:ext cx="12191999" cy="685800"/>
          </a:xfrm>
        </p:spPr>
        <p:txBody>
          <a:bodyPr>
            <a:noAutofit/>
          </a:bodyPr>
          <a:lstStyle/>
          <a:p>
            <a:r>
              <a:rPr lang="en-US" sz="3200" b="1" dirty="0">
                <a:latin typeface="Arial" panose="020B0604020202020204" pitchFamily="34" charset="0"/>
                <a:cs typeface="Arial" panose="020B0604020202020204" pitchFamily="34" charset="0"/>
              </a:rPr>
              <a:t>Upgrade Rate of FEA at Surgical Excision in Selected Series </a:t>
            </a:r>
          </a:p>
        </p:txBody>
      </p:sp>
      <p:graphicFrame>
        <p:nvGraphicFramePr>
          <p:cNvPr id="4" name="Table 4">
            <a:extLst>
              <a:ext uri="{FF2B5EF4-FFF2-40B4-BE49-F238E27FC236}">
                <a16:creationId xmlns:a16="http://schemas.microsoft.com/office/drawing/2014/main" id="{44AD7D5D-2F3D-40BF-AB32-8360A6B3E5DC}"/>
              </a:ext>
            </a:extLst>
          </p:cNvPr>
          <p:cNvGraphicFramePr>
            <a:graphicFrameLocks noGrp="1"/>
          </p:cNvGraphicFramePr>
          <p:nvPr>
            <p:ph idx="1"/>
            <p:extLst>
              <p:ext uri="{D42A27DB-BD31-4B8C-83A1-F6EECF244321}">
                <p14:modId xmlns:p14="http://schemas.microsoft.com/office/powerpoint/2010/main" val="810427249"/>
              </p:ext>
            </p:extLst>
          </p:nvPr>
        </p:nvGraphicFramePr>
        <p:xfrm>
          <a:off x="198119" y="938981"/>
          <a:ext cx="11795760" cy="5801360"/>
        </p:xfrm>
        <a:graphic>
          <a:graphicData uri="http://schemas.openxmlformats.org/drawingml/2006/table">
            <a:tbl>
              <a:tblPr firstRow="1" bandRow="1">
                <a:tableStyleId>{5C22544A-7EE6-4342-B048-85BDC9FD1C3A}</a:tableStyleId>
              </a:tblPr>
              <a:tblGrid>
                <a:gridCol w="2727998">
                  <a:extLst>
                    <a:ext uri="{9D8B030D-6E8A-4147-A177-3AD203B41FA5}">
                      <a16:colId xmlns:a16="http://schemas.microsoft.com/office/drawing/2014/main" val="2062386146"/>
                    </a:ext>
                  </a:extLst>
                </a:gridCol>
                <a:gridCol w="1592686">
                  <a:extLst>
                    <a:ext uri="{9D8B030D-6E8A-4147-A177-3AD203B41FA5}">
                      <a16:colId xmlns:a16="http://schemas.microsoft.com/office/drawing/2014/main" val="2903037731"/>
                    </a:ext>
                  </a:extLst>
                </a:gridCol>
                <a:gridCol w="1431367">
                  <a:extLst>
                    <a:ext uri="{9D8B030D-6E8A-4147-A177-3AD203B41FA5}">
                      <a16:colId xmlns:a16="http://schemas.microsoft.com/office/drawing/2014/main" val="2351852431"/>
                    </a:ext>
                  </a:extLst>
                </a:gridCol>
                <a:gridCol w="1460342">
                  <a:extLst>
                    <a:ext uri="{9D8B030D-6E8A-4147-A177-3AD203B41FA5}">
                      <a16:colId xmlns:a16="http://schemas.microsoft.com/office/drawing/2014/main" val="3783183918"/>
                    </a:ext>
                  </a:extLst>
                </a:gridCol>
                <a:gridCol w="1539520">
                  <a:extLst>
                    <a:ext uri="{9D8B030D-6E8A-4147-A177-3AD203B41FA5}">
                      <a16:colId xmlns:a16="http://schemas.microsoft.com/office/drawing/2014/main" val="3252135541"/>
                    </a:ext>
                  </a:extLst>
                </a:gridCol>
                <a:gridCol w="1416355">
                  <a:extLst>
                    <a:ext uri="{9D8B030D-6E8A-4147-A177-3AD203B41FA5}">
                      <a16:colId xmlns:a16="http://schemas.microsoft.com/office/drawing/2014/main" val="2211906572"/>
                    </a:ext>
                  </a:extLst>
                </a:gridCol>
                <a:gridCol w="1627492">
                  <a:extLst>
                    <a:ext uri="{9D8B030D-6E8A-4147-A177-3AD203B41FA5}">
                      <a16:colId xmlns:a16="http://schemas.microsoft.com/office/drawing/2014/main" val="929164797"/>
                    </a:ext>
                  </a:extLst>
                </a:gridCol>
              </a:tblGrid>
              <a:tr h="370840">
                <a:tc>
                  <a:txBody>
                    <a:bodyPr/>
                    <a:lstStyle/>
                    <a:p>
                      <a:pPr algn="ctr"/>
                      <a:r>
                        <a:rPr lang="en-US" sz="1800" dirty="0">
                          <a:latin typeface="Arial" panose="020B0604020202020204" pitchFamily="34" charset="0"/>
                          <a:cs typeface="Arial" panose="020B0604020202020204" pitchFamily="34" charset="0"/>
                        </a:rPr>
                        <a:t>Study</a:t>
                      </a:r>
                    </a:p>
                  </a:txBody>
                  <a:tcPr anchor="ctr"/>
                </a:tc>
                <a:tc>
                  <a:txBody>
                    <a:bodyPr/>
                    <a:lstStyle/>
                    <a:p>
                      <a:pPr algn="ctr"/>
                      <a:r>
                        <a:rPr lang="en-US" sz="1800" dirty="0">
                          <a:latin typeface="Arial" panose="020B0604020202020204" pitchFamily="34" charset="0"/>
                          <a:cs typeface="Arial" panose="020B0604020202020204" pitchFamily="34" charset="0"/>
                        </a:rPr>
                        <a:t>CNBs with FEA and follow-up EXC</a:t>
                      </a:r>
                    </a:p>
                  </a:txBody>
                  <a:tcPr anchor="ctr"/>
                </a:tc>
                <a:tc>
                  <a:txBody>
                    <a:bodyPr/>
                    <a:lstStyle/>
                    <a:p>
                      <a:pPr algn="ctr"/>
                      <a:r>
                        <a:rPr lang="en-US" sz="1800" dirty="0">
                          <a:latin typeface="Arial" panose="020B0604020202020204" pitchFamily="34" charset="0"/>
                          <a:cs typeface="Arial" panose="020B0604020202020204" pitchFamily="34" charset="0"/>
                        </a:rPr>
                        <a:t>Rad-path correlation</a:t>
                      </a:r>
                    </a:p>
                  </a:txBody>
                  <a:tcPr anchor="ctr"/>
                </a:tc>
                <a:tc>
                  <a:txBody>
                    <a:bodyPr/>
                    <a:lstStyle/>
                    <a:p>
                      <a:pPr algn="ctr"/>
                      <a:r>
                        <a:rPr lang="en-US" sz="1800" dirty="0">
                          <a:latin typeface="Arial" panose="020B0604020202020204" pitchFamily="34" charset="0"/>
                          <a:cs typeface="Arial" panose="020B0604020202020204" pitchFamily="34" charset="0"/>
                        </a:rPr>
                        <a:t>Total Upgrades</a:t>
                      </a:r>
                    </a:p>
                  </a:txBody>
                  <a:tcPr anchor="ctr"/>
                </a:tc>
                <a:tc>
                  <a:txBody>
                    <a:bodyPr/>
                    <a:lstStyle/>
                    <a:p>
                      <a:pPr algn="ctr"/>
                      <a:r>
                        <a:rPr lang="en-US" sz="1800" dirty="0">
                          <a:latin typeface="Arial" panose="020B0604020202020204" pitchFamily="34" charset="0"/>
                          <a:cs typeface="Arial" panose="020B0604020202020204" pitchFamily="34" charset="0"/>
                        </a:rPr>
                        <a:t>Upgrades to Invasive carcinoma</a:t>
                      </a:r>
                    </a:p>
                  </a:txBody>
                  <a:tcPr anchor="ctr"/>
                </a:tc>
                <a:tc>
                  <a:txBody>
                    <a:bodyPr/>
                    <a:lstStyle/>
                    <a:p>
                      <a:pPr algn="ctr"/>
                      <a:r>
                        <a:rPr lang="en-US" sz="1800" dirty="0">
                          <a:latin typeface="Arial" panose="020B0604020202020204" pitchFamily="34" charset="0"/>
                          <a:cs typeface="Arial" panose="020B0604020202020204" pitchFamily="34" charset="0"/>
                        </a:rPr>
                        <a:t>Upgrades to DCIS</a:t>
                      </a:r>
                    </a:p>
                  </a:txBody>
                  <a:tcPr anchor="ctr"/>
                </a:tc>
                <a:tc>
                  <a:txBody>
                    <a:bodyPr/>
                    <a:lstStyle/>
                    <a:p>
                      <a:pPr algn="ctr"/>
                      <a:r>
                        <a:rPr lang="en-US" sz="1800" dirty="0">
                          <a:latin typeface="Arial" panose="020B0604020202020204" pitchFamily="34" charset="0"/>
                          <a:cs typeface="Arial" panose="020B0604020202020204" pitchFamily="34" charset="0"/>
                        </a:rPr>
                        <a:t>Recommend excision </a:t>
                      </a:r>
                    </a:p>
                  </a:txBody>
                  <a:tcPr anchor="ctr"/>
                </a:tc>
                <a:extLst>
                  <a:ext uri="{0D108BD9-81ED-4DB2-BD59-A6C34878D82A}">
                    <a16:rowId xmlns:a16="http://schemas.microsoft.com/office/drawing/2014/main" val="1323957378"/>
                  </a:ext>
                </a:extLst>
              </a:tr>
              <a:tr h="370840">
                <a:tc>
                  <a:txBody>
                    <a:bodyPr/>
                    <a:lstStyle/>
                    <a:p>
                      <a:pPr algn="ctr"/>
                      <a:r>
                        <a:rPr lang="en-US" sz="1800" dirty="0">
                          <a:latin typeface="Arial" panose="020B0604020202020204" pitchFamily="34" charset="0"/>
                          <a:cs typeface="Arial" panose="020B0604020202020204" pitchFamily="34" charset="0"/>
                        </a:rPr>
                        <a:t>Martel (2007)</a:t>
                      </a:r>
                    </a:p>
                  </a:txBody>
                  <a:tcPr anchor="ctr"/>
                </a:tc>
                <a:tc>
                  <a:txBody>
                    <a:bodyPr/>
                    <a:lstStyle/>
                    <a:p>
                      <a:pPr algn="ctr"/>
                      <a:r>
                        <a:rPr lang="en-US" sz="1800" dirty="0">
                          <a:latin typeface="Arial" panose="020B0604020202020204" pitchFamily="34" charset="0"/>
                          <a:cs typeface="Arial" panose="020B0604020202020204" pitchFamily="34" charset="0"/>
                        </a:rPr>
                        <a:t>19</a:t>
                      </a:r>
                    </a:p>
                  </a:txBody>
                  <a:tcPr anchor="ctr"/>
                </a:tc>
                <a:tc>
                  <a:txBody>
                    <a:bodyPr/>
                    <a:lstStyle/>
                    <a:p>
                      <a:pPr algn="ctr"/>
                      <a:r>
                        <a:rPr lang="en-US" sz="1800" dirty="0">
                          <a:latin typeface="Arial" panose="020B0604020202020204" pitchFamily="34" charset="0"/>
                          <a:cs typeface="Arial" panose="020B0604020202020204" pitchFamily="34" charset="0"/>
                        </a:rPr>
                        <a:t>No</a:t>
                      </a:r>
                    </a:p>
                  </a:txBody>
                  <a:tcPr anchor="ctr"/>
                </a:tc>
                <a:tc>
                  <a:txBody>
                    <a:bodyPr/>
                    <a:lstStyle/>
                    <a:p>
                      <a:pPr algn="ctr"/>
                      <a:r>
                        <a:rPr lang="en-US" sz="1800" dirty="0">
                          <a:latin typeface="Arial" panose="020B0604020202020204" pitchFamily="34" charset="0"/>
                          <a:cs typeface="Arial" panose="020B0604020202020204" pitchFamily="34" charset="0"/>
                        </a:rPr>
                        <a:t>7/19 (36%)</a:t>
                      </a:r>
                    </a:p>
                  </a:txBody>
                  <a:tcPr anchor="ctr"/>
                </a:tc>
                <a:tc>
                  <a:txBody>
                    <a:bodyPr/>
                    <a:lstStyle/>
                    <a:p>
                      <a:pPr algn="ctr"/>
                      <a:r>
                        <a:rPr lang="en-US" sz="1800" dirty="0">
                          <a:latin typeface="Arial" panose="020B0604020202020204" pitchFamily="34" charset="0"/>
                          <a:cs typeface="Arial" panose="020B0604020202020204" pitchFamily="34" charset="0"/>
                        </a:rPr>
                        <a:t>7</a:t>
                      </a:r>
                    </a:p>
                  </a:txBody>
                  <a:tcPr anchor="ctr"/>
                </a:tc>
                <a:tc>
                  <a:txBody>
                    <a:bodyPr/>
                    <a:lstStyle/>
                    <a:p>
                      <a:pPr algn="ctr"/>
                      <a:r>
                        <a:rPr lang="en-US" sz="1800" dirty="0">
                          <a:latin typeface="Arial" panose="020B0604020202020204" pitchFamily="34" charset="0"/>
                          <a:cs typeface="Arial" panose="020B0604020202020204" pitchFamily="34" charset="0"/>
                        </a:rPr>
                        <a:t>0</a:t>
                      </a:r>
                    </a:p>
                  </a:txBody>
                  <a:tcPr anchor="ctr"/>
                </a:tc>
                <a:tc>
                  <a:txBody>
                    <a:bodyPr/>
                    <a:lstStyle/>
                    <a:p>
                      <a:pPr algn="ctr"/>
                      <a:r>
                        <a:rPr lang="en-US" sz="1800" dirty="0">
                          <a:latin typeface="Arial" panose="020B0604020202020204" pitchFamily="34" charset="0"/>
                          <a:cs typeface="Arial" panose="020B0604020202020204" pitchFamily="34" charset="0"/>
                        </a:rPr>
                        <a:t>No</a:t>
                      </a:r>
                    </a:p>
                  </a:txBody>
                  <a:tcPr anchor="ctr"/>
                </a:tc>
                <a:extLst>
                  <a:ext uri="{0D108BD9-81ED-4DB2-BD59-A6C34878D82A}">
                    <a16:rowId xmlns:a16="http://schemas.microsoft.com/office/drawing/2014/main" val="111228917"/>
                  </a:ext>
                </a:extLst>
              </a:tr>
              <a:tr h="370840">
                <a:tc>
                  <a:txBody>
                    <a:bodyPr/>
                    <a:lstStyle/>
                    <a:p>
                      <a:pPr algn="ctr"/>
                      <a:r>
                        <a:rPr lang="en-US" sz="1800" dirty="0">
                          <a:latin typeface="Arial" panose="020B0604020202020204" pitchFamily="34" charset="0"/>
                          <a:cs typeface="Arial" panose="020B0604020202020204" pitchFamily="34" charset="0"/>
                        </a:rPr>
                        <a:t>Kunju and </a:t>
                      </a:r>
                      <a:r>
                        <a:rPr lang="en-US" sz="1800" dirty="0" err="1">
                          <a:latin typeface="Arial" panose="020B0604020202020204" pitchFamily="34" charset="0"/>
                          <a:cs typeface="Arial" panose="020B0604020202020204" pitchFamily="34" charset="0"/>
                        </a:rPr>
                        <a:t>Kleer</a:t>
                      </a:r>
                      <a:r>
                        <a:rPr lang="en-US" sz="1800" dirty="0">
                          <a:latin typeface="Arial" panose="020B0604020202020204" pitchFamily="34" charset="0"/>
                          <a:cs typeface="Arial" panose="020B0604020202020204" pitchFamily="34" charset="0"/>
                        </a:rPr>
                        <a:t> (2007)</a:t>
                      </a:r>
                    </a:p>
                  </a:txBody>
                  <a:tcPr anchor="ctr"/>
                </a:tc>
                <a:tc>
                  <a:txBody>
                    <a:bodyPr/>
                    <a:lstStyle/>
                    <a:p>
                      <a:pPr algn="ctr"/>
                      <a:r>
                        <a:rPr lang="en-US" sz="1800" dirty="0">
                          <a:latin typeface="Arial" panose="020B0604020202020204" pitchFamily="34" charset="0"/>
                          <a:cs typeface="Arial" panose="020B0604020202020204" pitchFamily="34" charset="0"/>
                        </a:rPr>
                        <a:t>12</a:t>
                      </a:r>
                    </a:p>
                  </a:txBody>
                  <a:tcPr anchor="ctr"/>
                </a:tc>
                <a:tc>
                  <a:txBody>
                    <a:bodyPr/>
                    <a:lstStyle/>
                    <a:p>
                      <a:pPr algn="ctr"/>
                      <a:r>
                        <a:rPr lang="en-US" sz="1800" dirty="0">
                          <a:latin typeface="Arial" panose="020B0604020202020204" pitchFamily="34" charset="0"/>
                          <a:cs typeface="Arial" panose="020B0604020202020204" pitchFamily="34" charset="0"/>
                        </a:rPr>
                        <a:t>No</a:t>
                      </a:r>
                    </a:p>
                  </a:txBody>
                  <a:tcPr anchor="ctr"/>
                </a:tc>
                <a:tc>
                  <a:txBody>
                    <a:bodyPr/>
                    <a:lstStyle/>
                    <a:p>
                      <a:pPr algn="ctr"/>
                      <a:r>
                        <a:rPr lang="en-US" sz="1800" dirty="0">
                          <a:latin typeface="Arial" panose="020B0604020202020204" pitchFamily="34" charset="0"/>
                          <a:cs typeface="Arial" panose="020B0604020202020204" pitchFamily="34" charset="0"/>
                        </a:rPr>
                        <a:t>3/12 (25%)</a:t>
                      </a:r>
                    </a:p>
                  </a:txBody>
                  <a:tcPr anchor="ctr"/>
                </a:tc>
                <a:tc>
                  <a:txBody>
                    <a:bodyPr/>
                    <a:lstStyle/>
                    <a:p>
                      <a:pPr algn="ctr"/>
                      <a:r>
                        <a:rPr lang="en-US" sz="1800" dirty="0">
                          <a:latin typeface="Arial" panose="020B0604020202020204" pitchFamily="34" charset="0"/>
                          <a:cs typeface="Arial" panose="020B0604020202020204" pitchFamily="34" charset="0"/>
                        </a:rPr>
                        <a:t>2</a:t>
                      </a:r>
                    </a:p>
                  </a:txBody>
                  <a:tcPr anchor="ctr"/>
                </a:tc>
                <a:tc>
                  <a:txBody>
                    <a:bodyPr/>
                    <a:lstStyle/>
                    <a:p>
                      <a:pPr algn="ctr"/>
                      <a:r>
                        <a:rPr lang="en-US" sz="1800" dirty="0">
                          <a:latin typeface="Arial" panose="020B0604020202020204" pitchFamily="34" charset="0"/>
                          <a:cs typeface="Arial" panose="020B0604020202020204" pitchFamily="34" charset="0"/>
                        </a:rPr>
                        <a:t>1</a:t>
                      </a:r>
                    </a:p>
                  </a:txBody>
                  <a:tcPr anchor="ctr"/>
                </a:tc>
                <a:tc>
                  <a:txBody>
                    <a:bodyPr/>
                    <a:lstStyle/>
                    <a:p>
                      <a:pPr algn="ctr"/>
                      <a:r>
                        <a:rPr lang="en-US" sz="1800" dirty="0">
                          <a:latin typeface="Arial" panose="020B0604020202020204" pitchFamily="34" charset="0"/>
                          <a:cs typeface="Arial" panose="020B0604020202020204" pitchFamily="34" charset="0"/>
                        </a:rPr>
                        <a:t>Yes</a:t>
                      </a:r>
                    </a:p>
                  </a:txBody>
                  <a:tcPr anchor="ctr"/>
                </a:tc>
                <a:extLst>
                  <a:ext uri="{0D108BD9-81ED-4DB2-BD59-A6C34878D82A}">
                    <a16:rowId xmlns:a16="http://schemas.microsoft.com/office/drawing/2014/main" val="306183517"/>
                  </a:ext>
                </a:extLst>
              </a:tr>
              <a:tr h="370840">
                <a:tc>
                  <a:txBody>
                    <a:bodyPr/>
                    <a:lstStyle/>
                    <a:p>
                      <a:pPr algn="ctr"/>
                      <a:r>
                        <a:rPr lang="en-US" sz="1800" dirty="0" err="1">
                          <a:latin typeface="Arial" panose="020B0604020202020204" pitchFamily="34" charset="0"/>
                          <a:cs typeface="Arial" panose="020B0604020202020204" pitchFamily="34" charset="0"/>
                        </a:rPr>
                        <a:t>Piubello</a:t>
                      </a:r>
                      <a:r>
                        <a:rPr lang="en-US" sz="1800" dirty="0">
                          <a:latin typeface="Arial" panose="020B0604020202020204" pitchFamily="34" charset="0"/>
                          <a:cs typeface="Arial" panose="020B0604020202020204" pitchFamily="34" charset="0"/>
                        </a:rPr>
                        <a:t> (2009)</a:t>
                      </a:r>
                    </a:p>
                  </a:txBody>
                  <a:tcPr anchor="ctr"/>
                </a:tc>
                <a:tc>
                  <a:txBody>
                    <a:bodyPr/>
                    <a:lstStyle/>
                    <a:p>
                      <a:pPr algn="ctr"/>
                      <a:r>
                        <a:rPr lang="en-US" sz="1800" dirty="0">
                          <a:latin typeface="Arial" panose="020B0604020202020204" pitchFamily="34" charset="0"/>
                          <a:cs typeface="Arial" panose="020B0604020202020204" pitchFamily="34" charset="0"/>
                        </a:rPr>
                        <a:t>20</a:t>
                      </a:r>
                    </a:p>
                  </a:txBody>
                  <a:tcPr anchor="ctr"/>
                </a:tc>
                <a:tc>
                  <a:txBody>
                    <a:bodyPr/>
                    <a:lstStyle/>
                    <a:p>
                      <a:pPr algn="ctr"/>
                      <a:r>
                        <a:rPr lang="en-US" sz="1800" dirty="0">
                          <a:latin typeface="Arial" panose="020B0604020202020204" pitchFamily="34" charset="0"/>
                          <a:cs typeface="Arial" panose="020B0604020202020204" pitchFamily="34" charset="0"/>
                        </a:rPr>
                        <a:t>Yes</a:t>
                      </a:r>
                    </a:p>
                  </a:txBody>
                  <a:tcPr anchor="ctr"/>
                </a:tc>
                <a:tc>
                  <a:txBody>
                    <a:bodyPr/>
                    <a:lstStyle/>
                    <a:p>
                      <a:pPr algn="ctr"/>
                      <a:r>
                        <a:rPr lang="en-US" sz="1800" dirty="0">
                          <a:latin typeface="Arial" panose="020B0604020202020204" pitchFamily="34" charset="0"/>
                          <a:cs typeface="Arial" panose="020B0604020202020204" pitchFamily="34" charset="0"/>
                        </a:rPr>
                        <a:t>0/20 (0%)</a:t>
                      </a:r>
                    </a:p>
                  </a:txBody>
                  <a:tcPr anchor="ctr"/>
                </a:tc>
                <a:tc>
                  <a:txBody>
                    <a:bodyPr/>
                    <a:lstStyle/>
                    <a:p>
                      <a:pPr algn="ctr"/>
                      <a:r>
                        <a:rPr lang="en-US" sz="1800" dirty="0">
                          <a:latin typeface="Arial" panose="020B0604020202020204" pitchFamily="34" charset="0"/>
                          <a:cs typeface="Arial" panose="020B0604020202020204" pitchFamily="34" charset="0"/>
                        </a:rPr>
                        <a:t>0</a:t>
                      </a:r>
                    </a:p>
                  </a:txBody>
                  <a:tcPr anchor="ctr"/>
                </a:tc>
                <a:tc>
                  <a:txBody>
                    <a:bodyPr/>
                    <a:lstStyle/>
                    <a:p>
                      <a:pPr algn="ctr"/>
                      <a:r>
                        <a:rPr lang="en-US" sz="1800" dirty="0">
                          <a:latin typeface="Arial" panose="020B0604020202020204" pitchFamily="34" charset="0"/>
                          <a:cs typeface="Arial" panose="020B0604020202020204" pitchFamily="34" charset="0"/>
                        </a:rPr>
                        <a:t>0</a:t>
                      </a:r>
                    </a:p>
                  </a:txBody>
                  <a:tcPr anchor="ctr"/>
                </a:tc>
                <a:tc>
                  <a:txBody>
                    <a:bodyPr/>
                    <a:lstStyle/>
                    <a:p>
                      <a:pPr algn="ctr"/>
                      <a:r>
                        <a:rPr lang="en-US" sz="1800" dirty="0">
                          <a:latin typeface="Arial" panose="020B0604020202020204" pitchFamily="34" charset="0"/>
                          <a:cs typeface="Arial" panose="020B0604020202020204" pitchFamily="34" charset="0"/>
                        </a:rPr>
                        <a:t>No</a:t>
                      </a:r>
                    </a:p>
                  </a:txBody>
                  <a:tcPr anchor="ctr"/>
                </a:tc>
                <a:extLst>
                  <a:ext uri="{0D108BD9-81ED-4DB2-BD59-A6C34878D82A}">
                    <a16:rowId xmlns:a16="http://schemas.microsoft.com/office/drawing/2014/main" val="3839034987"/>
                  </a:ext>
                </a:extLst>
              </a:tr>
              <a:tr h="370840">
                <a:tc>
                  <a:txBody>
                    <a:bodyPr/>
                    <a:lstStyle/>
                    <a:p>
                      <a:pPr algn="ctr"/>
                      <a:r>
                        <a:rPr lang="en-US" sz="1800" dirty="0" err="1">
                          <a:latin typeface="Arial" panose="020B0604020202020204" pitchFamily="34" charset="0"/>
                          <a:cs typeface="Arial" panose="020B0604020202020204" pitchFamily="34" charset="0"/>
                        </a:rPr>
                        <a:t>Lavoue</a:t>
                      </a:r>
                      <a:r>
                        <a:rPr lang="en-US" sz="1800" dirty="0">
                          <a:latin typeface="Arial" panose="020B0604020202020204" pitchFamily="34" charset="0"/>
                          <a:cs typeface="Arial" panose="020B0604020202020204" pitchFamily="34" charset="0"/>
                        </a:rPr>
                        <a:t> (2011)</a:t>
                      </a:r>
                    </a:p>
                  </a:txBody>
                  <a:tcPr anchor="ctr"/>
                </a:tc>
                <a:tc>
                  <a:txBody>
                    <a:bodyPr/>
                    <a:lstStyle/>
                    <a:p>
                      <a:pPr algn="ctr"/>
                      <a:r>
                        <a:rPr lang="en-US" sz="1800" dirty="0">
                          <a:latin typeface="Arial" panose="020B0604020202020204" pitchFamily="34" charset="0"/>
                          <a:cs typeface="Arial" panose="020B0604020202020204" pitchFamily="34" charset="0"/>
                        </a:rPr>
                        <a:t>60</a:t>
                      </a:r>
                    </a:p>
                  </a:txBody>
                  <a:tcPr anchor="ctr"/>
                </a:tc>
                <a:tc>
                  <a:txBody>
                    <a:bodyPr/>
                    <a:lstStyle/>
                    <a:p>
                      <a:pPr algn="ctr"/>
                      <a:r>
                        <a:rPr lang="en-US" sz="1800" dirty="0">
                          <a:latin typeface="Arial" panose="020B0604020202020204" pitchFamily="34" charset="0"/>
                          <a:cs typeface="Arial" panose="020B0604020202020204" pitchFamily="34" charset="0"/>
                        </a:rPr>
                        <a:t>Yes</a:t>
                      </a:r>
                    </a:p>
                  </a:txBody>
                  <a:tcPr anchor="ctr"/>
                </a:tc>
                <a:tc>
                  <a:txBody>
                    <a:bodyPr/>
                    <a:lstStyle/>
                    <a:p>
                      <a:pPr algn="ctr"/>
                      <a:r>
                        <a:rPr lang="en-US" sz="1800" dirty="0">
                          <a:latin typeface="Arial" panose="020B0604020202020204" pitchFamily="34" charset="0"/>
                          <a:cs typeface="Arial" panose="020B0604020202020204" pitchFamily="34" charset="0"/>
                        </a:rPr>
                        <a:t>8/60 (13%)</a:t>
                      </a:r>
                    </a:p>
                  </a:txBody>
                  <a:tcPr anchor="ctr"/>
                </a:tc>
                <a:tc>
                  <a:txBody>
                    <a:bodyPr/>
                    <a:lstStyle/>
                    <a:p>
                      <a:pPr algn="ctr"/>
                      <a:r>
                        <a:rPr lang="en-US" sz="1800" dirty="0">
                          <a:latin typeface="Arial" panose="020B0604020202020204" pitchFamily="34" charset="0"/>
                          <a:cs typeface="Arial" panose="020B0604020202020204" pitchFamily="34" charset="0"/>
                        </a:rPr>
                        <a:t>2</a:t>
                      </a:r>
                    </a:p>
                  </a:txBody>
                  <a:tcPr anchor="ctr"/>
                </a:tc>
                <a:tc>
                  <a:txBody>
                    <a:bodyPr/>
                    <a:lstStyle/>
                    <a:p>
                      <a:pPr algn="ctr"/>
                      <a:r>
                        <a:rPr lang="en-US" sz="1800" dirty="0">
                          <a:latin typeface="Arial" panose="020B0604020202020204" pitchFamily="34" charset="0"/>
                          <a:cs typeface="Arial" panose="020B0604020202020204" pitchFamily="34" charset="0"/>
                        </a:rPr>
                        <a:t>6</a:t>
                      </a:r>
                    </a:p>
                  </a:txBody>
                  <a:tcPr anchor="ctr"/>
                </a:tc>
                <a:tc>
                  <a:txBody>
                    <a:bodyPr/>
                    <a:lstStyle/>
                    <a:p>
                      <a:pPr algn="ctr"/>
                      <a:r>
                        <a:rPr lang="en-US" sz="1800" dirty="0">
                          <a:latin typeface="Arial" panose="020B0604020202020204" pitchFamily="34" charset="0"/>
                          <a:cs typeface="Arial" panose="020B0604020202020204" pitchFamily="34" charset="0"/>
                        </a:rPr>
                        <a:t>Yes</a:t>
                      </a:r>
                    </a:p>
                  </a:txBody>
                  <a:tcPr anchor="ctr"/>
                </a:tc>
                <a:extLst>
                  <a:ext uri="{0D108BD9-81ED-4DB2-BD59-A6C34878D82A}">
                    <a16:rowId xmlns:a16="http://schemas.microsoft.com/office/drawing/2014/main" val="851332778"/>
                  </a:ext>
                </a:extLst>
              </a:tr>
              <a:tr h="370840">
                <a:tc>
                  <a:txBody>
                    <a:bodyPr/>
                    <a:lstStyle/>
                    <a:p>
                      <a:pPr algn="ctr"/>
                      <a:r>
                        <a:rPr lang="en-US" sz="1800" dirty="0" err="1">
                          <a:latin typeface="Arial" panose="020B0604020202020204" pitchFamily="34" charset="0"/>
                          <a:cs typeface="Arial" panose="020B0604020202020204" pitchFamily="34" charset="0"/>
                        </a:rPr>
                        <a:t>Uzoaru</a:t>
                      </a:r>
                      <a:r>
                        <a:rPr lang="en-US" sz="1800" dirty="0">
                          <a:latin typeface="Arial" panose="020B0604020202020204" pitchFamily="34" charset="0"/>
                          <a:cs typeface="Arial" panose="020B0604020202020204" pitchFamily="34" charset="0"/>
                        </a:rPr>
                        <a:t> (2012)</a:t>
                      </a:r>
                    </a:p>
                  </a:txBody>
                  <a:tcPr anchor="ctr"/>
                </a:tc>
                <a:tc>
                  <a:txBody>
                    <a:bodyPr/>
                    <a:lstStyle/>
                    <a:p>
                      <a:pPr algn="ctr"/>
                      <a:r>
                        <a:rPr lang="en-US" sz="1800" dirty="0">
                          <a:latin typeface="Arial" panose="020B0604020202020204" pitchFamily="34" charset="0"/>
                          <a:cs typeface="Arial" panose="020B0604020202020204" pitchFamily="34" charset="0"/>
                        </a:rPr>
                        <a:t>95</a:t>
                      </a:r>
                    </a:p>
                  </a:txBody>
                  <a:tcPr anchor="ctr"/>
                </a:tc>
                <a:tc>
                  <a:txBody>
                    <a:bodyPr/>
                    <a:lstStyle/>
                    <a:p>
                      <a:pPr algn="ctr"/>
                      <a:r>
                        <a:rPr lang="en-US" sz="1800" dirty="0">
                          <a:latin typeface="Arial" panose="020B0604020202020204" pitchFamily="34" charset="0"/>
                          <a:cs typeface="Arial" panose="020B0604020202020204" pitchFamily="34" charset="0"/>
                        </a:rPr>
                        <a:t>No</a:t>
                      </a:r>
                    </a:p>
                  </a:txBody>
                  <a:tcPr anchor="ctr"/>
                </a:tc>
                <a:tc>
                  <a:txBody>
                    <a:bodyPr/>
                    <a:lstStyle/>
                    <a:p>
                      <a:pPr algn="ctr"/>
                      <a:r>
                        <a:rPr lang="en-US" sz="1800" dirty="0">
                          <a:latin typeface="Arial" panose="020B0604020202020204" pitchFamily="34" charset="0"/>
                          <a:cs typeface="Arial" panose="020B0604020202020204" pitchFamily="34" charset="0"/>
                        </a:rPr>
                        <a:t>3/95 (3%)</a:t>
                      </a:r>
                    </a:p>
                  </a:txBody>
                  <a:tcPr anchor="ctr"/>
                </a:tc>
                <a:tc>
                  <a:txBody>
                    <a:bodyPr/>
                    <a:lstStyle/>
                    <a:p>
                      <a:pPr algn="ctr"/>
                      <a:r>
                        <a:rPr lang="en-US" sz="1800" dirty="0">
                          <a:latin typeface="Arial" panose="020B0604020202020204" pitchFamily="34" charset="0"/>
                          <a:cs typeface="Arial" panose="020B0604020202020204" pitchFamily="34" charset="0"/>
                        </a:rPr>
                        <a:t>2</a:t>
                      </a:r>
                    </a:p>
                  </a:txBody>
                  <a:tcPr anchor="ctr"/>
                </a:tc>
                <a:tc>
                  <a:txBody>
                    <a:bodyPr/>
                    <a:lstStyle/>
                    <a:p>
                      <a:pPr algn="ctr"/>
                      <a:r>
                        <a:rPr lang="en-US" sz="1800" dirty="0">
                          <a:latin typeface="Arial" panose="020B0604020202020204" pitchFamily="34" charset="0"/>
                          <a:cs typeface="Arial" panose="020B0604020202020204" pitchFamily="34" charset="0"/>
                        </a:rPr>
                        <a:t>1</a:t>
                      </a:r>
                    </a:p>
                  </a:txBody>
                  <a:tcPr anchor="ctr"/>
                </a:tc>
                <a:tc>
                  <a:txBody>
                    <a:bodyPr/>
                    <a:lstStyle/>
                    <a:p>
                      <a:pPr algn="ctr"/>
                      <a:r>
                        <a:rPr lang="en-US" sz="1800" dirty="0">
                          <a:latin typeface="Arial" panose="020B0604020202020204" pitchFamily="34" charset="0"/>
                          <a:cs typeface="Arial" panose="020B0604020202020204" pitchFamily="34" charset="0"/>
                        </a:rPr>
                        <a:t>No</a:t>
                      </a:r>
                    </a:p>
                  </a:txBody>
                  <a:tcPr anchor="ctr"/>
                </a:tc>
                <a:extLst>
                  <a:ext uri="{0D108BD9-81ED-4DB2-BD59-A6C34878D82A}">
                    <a16:rowId xmlns:a16="http://schemas.microsoft.com/office/drawing/2014/main" val="2800803751"/>
                  </a:ext>
                </a:extLst>
              </a:tr>
              <a:tr h="370840">
                <a:tc>
                  <a:txBody>
                    <a:bodyPr/>
                    <a:lstStyle/>
                    <a:p>
                      <a:pPr algn="ctr"/>
                      <a:r>
                        <a:rPr lang="en-US" sz="1800" dirty="0" err="1">
                          <a:latin typeface="Arial" panose="020B0604020202020204" pitchFamily="34" charset="0"/>
                          <a:cs typeface="Arial" panose="020B0604020202020204" pitchFamily="34" charset="0"/>
                        </a:rPr>
                        <a:t>Dialani</a:t>
                      </a:r>
                      <a:r>
                        <a:rPr lang="en-US" sz="1800" dirty="0">
                          <a:latin typeface="Arial" panose="020B0604020202020204" pitchFamily="34" charset="0"/>
                          <a:cs typeface="Arial" panose="020B0604020202020204" pitchFamily="34" charset="0"/>
                        </a:rPr>
                        <a:t> (2015)</a:t>
                      </a:r>
                    </a:p>
                  </a:txBody>
                  <a:tcPr anchor="ctr"/>
                </a:tc>
                <a:tc>
                  <a:txBody>
                    <a:bodyPr/>
                    <a:lstStyle/>
                    <a:p>
                      <a:pPr algn="ctr"/>
                      <a:r>
                        <a:rPr lang="en-US" sz="1800" dirty="0">
                          <a:latin typeface="Arial" panose="020B0604020202020204" pitchFamily="34" charset="0"/>
                          <a:cs typeface="Arial" panose="020B0604020202020204" pitchFamily="34" charset="0"/>
                        </a:rPr>
                        <a:t>29</a:t>
                      </a:r>
                    </a:p>
                  </a:txBody>
                  <a:tcPr anchor="ctr"/>
                </a:tc>
                <a:tc>
                  <a:txBody>
                    <a:bodyPr/>
                    <a:lstStyle/>
                    <a:p>
                      <a:pPr algn="ctr"/>
                      <a:r>
                        <a:rPr lang="en-US" sz="1800" dirty="0">
                          <a:latin typeface="Arial" panose="020B0604020202020204" pitchFamily="34" charset="0"/>
                          <a:cs typeface="Arial" panose="020B0604020202020204" pitchFamily="34" charset="0"/>
                        </a:rPr>
                        <a:t>Yes</a:t>
                      </a:r>
                    </a:p>
                  </a:txBody>
                  <a:tcPr anchor="ctr"/>
                </a:tc>
                <a:tc>
                  <a:txBody>
                    <a:bodyPr/>
                    <a:lstStyle/>
                    <a:p>
                      <a:pPr algn="ctr"/>
                      <a:r>
                        <a:rPr lang="en-US" sz="1800" dirty="0">
                          <a:latin typeface="Arial" panose="020B0604020202020204" pitchFamily="34" charset="0"/>
                          <a:cs typeface="Arial" panose="020B0604020202020204" pitchFamily="34" charset="0"/>
                        </a:rPr>
                        <a:t>2/29 (6.9%)</a:t>
                      </a:r>
                    </a:p>
                  </a:txBody>
                  <a:tcPr anchor="ctr"/>
                </a:tc>
                <a:tc>
                  <a:txBody>
                    <a:bodyPr/>
                    <a:lstStyle/>
                    <a:p>
                      <a:pPr algn="ctr"/>
                      <a:r>
                        <a:rPr lang="en-US" sz="1800" dirty="0">
                          <a:latin typeface="Arial" panose="020B0604020202020204" pitchFamily="34" charset="0"/>
                          <a:cs typeface="Arial" panose="020B0604020202020204" pitchFamily="34" charset="0"/>
                        </a:rPr>
                        <a:t>0</a:t>
                      </a:r>
                    </a:p>
                  </a:txBody>
                  <a:tcPr anchor="ctr"/>
                </a:tc>
                <a:tc>
                  <a:txBody>
                    <a:bodyPr/>
                    <a:lstStyle/>
                    <a:p>
                      <a:pPr algn="ctr"/>
                      <a:r>
                        <a:rPr lang="en-US" sz="1800" dirty="0">
                          <a:latin typeface="Arial" panose="020B0604020202020204" pitchFamily="34" charset="0"/>
                          <a:cs typeface="Arial" panose="020B0604020202020204" pitchFamily="34" charset="0"/>
                        </a:rPr>
                        <a:t>2</a:t>
                      </a:r>
                    </a:p>
                  </a:txBody>
                  <a:tcPr anchor="ctr"/>
                </a:tc>
                <a:tc>
                  <a:txBody>
                    <a:bodyPr/>
                    <a:lstStyle/>
                    <a:p>
                      <a:pPr algn="ctr"/>
                      <a:r>
                        <a:rPr lang="en-US" sz="1800" dirty="0">
                          <a:latin typeface="Arial" panose="020B0604020202020204" pitchFamily="34" charset="0"/>
                          <a:cs typeface="Arial" panose="020B0604020202020204" pitchFamily="34" charset="0"/>
                        </a:rPr>
                        <a:t>Yes</a:t>
                      </a:r>
                    </a:p>
                  </a:txBody>
                  <a:tcPr anchor="ctr"/>
                </a:tc>
                <a:extLst>
                  <a:ext uri="{0D108BD9-81ED-4DB2-BD59-A6C34878D82A}">
                    <a16:rowId xmlns:a16="http://schemas.microsoft.com/office/drawing/2014/main" val="768315792"/>
                  </a:ext>
                </a:extLst>
              </a:tr>
              <a:tr h="370840">
                <a:tc>
                  <a:txBody>
                    <a:bodyPr/>
                    <a:lstStyle/>
                    <a:p>
                      <a:pPr algn="ctr"/>
                      <a:r>
                        <a:rPr lang="en-US" sz="1800" dirty="0">
                          <a:latin typeface="Arial" panose="020B0604020202020204" pitchFamily="34" charset="0"/>
                          <a:cs typeface="Arial" panose="020B0604020202020204" pitchFamily="34" charset="0"/>
                        </a:rPr>
                        <a:t>Calhoun (2015)</a:t>
                      </a:r>
                    </a:p>
                  </a:txBody>
                  <a:tcPr anchor="ctr"/>
                </a:tc>
                <a:tc>
                  <a:txBody>
                    <a:bodyPr/>
                    <a:lstStyle/>
                    <a:p>
                      <a:pPr algn="ctr"/>
                      <a:r>
                        <a:rPr lang="en-US" sz="1800" dirty="0">
                          <a:latin typeface="Arial" panose="020B0604020202020204" pitchFamily="34" charset="0"/>
                          <a:cs typeface="Arial" panose="020B0604020202020204" pitchFamily="34" charset="0"/>
                        </a:rPr>
                        <a:t>94</a:t>
                      </a:r>
                    </a:p>
                  </a:txBody>
                  <a:tcPr anchor="ctr"/>
                </a:tc>
                <a:tc>
                  <a:txBody>
                    <a:bodyPr/>
                    <a:lstStyle/>
                    <a:p>
                      <a:pPr algn="ctr"/>
                      <a:r>
                        <a:rPr lang="en-US" sz="1800" dirty="0">
                          <a:latin typeface="Arial" panose="020B0604020202020204" pitchFamily="34" charset="0"/>
                          <a:cs typeface="Arial" panose="020B0604020202020204" pitchFamily="34" charset="0"/>
                        </a:rPr>
                        <a:t>Yes</a:t>
                      </a:r>
                    </a:p>
                  </a:txBody>
                  <a:tcPr anchor="ctr"/>
                </a:tc>
                <a:tc>
                  <a:txBody>
                    <a:bodyPr/>
                    <a:lstStyle/>
                    <a:p>
                      <a:pPr algn="ctr"/>
                      <a:r>
                        <a:rPr lang="en-US" sz="1800" dirty="0">
                          <a:latin typeface="Arial" panose="020B0604020202020204" pitchFamily="34" charset="0"/>
                          <a:cs typeface="Arial" panose="020B0604020202020204" pitchFamily="34" charset="0"/>
                        </a:rPr>
                        <a:t>5/94 (7%)</a:t>
                      </a:r>
                    </a:p>
                  </a:txBody>
                  <a:tcPr anchor="ctr"/>
                </a:tc>
                <a:tc>
                  <a:txBody>
                    <a:bodyPr/>
                    <a:lstStyle/>
                    <a:p>
                      <a:pPr algn="ctr"/>
                      <a:r>
                        <a:rPr lang="en-US" sz="1800" dirty="0">
                          <a:latin typeface="Arial" panose="020B0604020202020204" pitchFamily="34" charset="0"/>
                          <a:cs typeface="Arial" panose="020B0604020202020204" pitchFamily="34" charset="0"/>
                        </a:rPr>
                        <a:t>2</a:t>
                      </a:r>
                    </a:p>
                  </a:txBody>
                  <a:tcPr anchor="ctr"/>
                </a:tc>
                <a:tc>
                  <a:txBody>
                    <a:bodyPr/>
                    <a:lstStyle/>
                    <a:p>
                      <a:pPr algn="ctr"/>
                      <a:r>
                        <a:rPr lang="en-US" sz="1800" dirty="0">
                          <a:latin typeface="Arial" panose="020B0604020202020204" pitchFamily="34" charset="0"/>
                          <a:cs typeface="Arial" panose="020B0604020202020204" pitchFamily="34" charset="0"/>
                        </a:rPr>
                        <a:t>3</a:t>
                      </a:r>
                    </a:p>
                  </a:txBody>
                  <a:tcPr anchor="ctr"/>
                </a:tc>
                <a:tc>
                  <a:txBody>
                    <a:bodyPr/>
                    <a:lstStyle/>
                    <a:p>
                      <a:pPr algn="ctr"/>
                      <a:r>
                        <a:rPr lang="en-US" sz="1800" dirty="0">
                          <a:latin typeface="Arial" panose="020B0604020202020204" pitchFamily="34" charset="0"/>
                          <a:cs typeface="Arial" panose="020B0604020202020204" pitchFamily="34" charset="0"/>
                        </a:rPr>
                        <a:t>No</a:t>
                      </a:r>
                    </a:p>
                  </a:txBody>
                  <a:tcPr anchor="ctr"/>
                </a:tc>
                <a:extLst>
                  <a:ext uri="{0D108BD9-81ED-4DB2-BD59-A6C34878D82A}">
                    <a16:rowId xmlns:a16="http://schemas.microsoft.com/office/drawing/2014/main" val="3179475057"/>
                  </a:ext>
                </a:extLst>
              </a:tr>
              <a:tr h="370840">
                <a:tc>
                  <a:txBody>
                    <a:bodyPr/>
                    <a:lstStyle/>
                    <a:p>
                      <a:pPr algn="ctr"/>
                      <a:r>
                        <a:rPr lang="en-US" sz="1800" dirty="0">
                          <a:latin typeface="Arial" panose="020B0604020202020204" pitchFamily="34" charset="0"/>
                          <a:cs typeface="Arial" panose="020B0604020202020204" pitchFamily="34" charset="0"/>
                        </a:rPr>
                        <a:t>McCroskey (2018)</a:t>
                      </a:r>
                    </a:p>
                  </a:txBody>
                  <a:tcPr anchor="ctr"/>
                </a:tc>
                <a:tc>
                  <a:txBody>
                    <a:bodyPr/>
                    <a:lstStyle/>
                    <a:p>
                      <a:pPr algn="ctr"/>
                      <a:r>
                        <a:rPr lang="en-US" sz="1800" dirty="0">
                          <a:latin typeface="Arial" panose="020B0604020202020204" pitchFamily="34" charset="0"/>
                          <a:cs typeface="Arial" panose="020B0604020202020204" pitchFamily="34" charset="0"/>
                        </a:rPr>
                        <a:t>43</a:t>
                      </a:r>
                    </a:p>
                  </a:txBody>
                  <a:tcPr anchor="ctr"/>
                </a:tc>
                <a:tc>
                  <a:txBody>
                    <a:bodyPr/>
                    <a:lstStyle/>
                    <a:p>
                      <a:pPr algn="ctr"/>
                      <a:r>
                        <a:rPr lang="en-US" sz="1800" dirty="0">
                          <a:latin typeface="Arial" panose="020B0604020202020204" pitchFamily="34" charset="0"/>
                          <a:cs typeface="Arial" panose="020B0604020202020204" pitchFamily="34" charset="0"/>
                        </a:rPr>
                        <a:t>Yes</a:t>
                      </a:r>
                    </a:p>
                  </a:txBody>
                  <a:tcPr anchor="ctr"/>
                </a:tc>
                <a:tc>
                  <a:txBody>
                    <a:bodyPr/>
                    <a:lstStyle/>
                    <a:p>
                      <a:pPr algn="ctr"/>
                      <a:r>
                        <a:rPr lang="en-US" sz="1800" dirty="0">
                          <a:latin typeface="Arial" panose="020B0604020202020204" pitchFamily="34" charset="0"/>
                          <a:cs typeface="Arial" panose="020B0604020202020204" pitchFamily="34" charset="0"/>
                        </a:rPr>
                        <a:t>1/43 (2%)</a:t>
                      </a:r>
                    </a:p>
                  </a:txBody>
                  <a:tcPr anchor="ctr"/>
                </a:tc>
                <a:tc>
                  <a:txBody>
                    <a:bodyPr/>
                    <a:lstStyle/>
                    <a:p>
                      <a:pPr algn="ctr"/>
                      <a:r>
                        <a:rPr lang="en-US" sz="1800" dirty="0">
                          <a:latin typeface="Arial" panose="020B0604020202020204" pitchFamily="34" charset="0"/>
                          <a:cs typeface="Arial" panose="020B0604020202020204" pitchFamily="34" charset="0"/>
                        </a:rPr>
                        <a:t>1</a:t>
                      </a:r>
                    </a:p>
                  </a:txBody>
                  <a:tcPr anchor="ctr"/>
                </a:tc>
                <a:tc>
                  <a:txBody>
                    <a:bodyPr/>
                    <a:lstStyle/>
                    <a:p>
                      <a:pPr algn="ctr"/>
                      <a:r>
                        <a:rPr lang="en-US" sz="1800" dirty="0">
                          <a:latin typeface="Arial" panose="020B0604020202020204" pitchFamily="34" charset="0"/>
                          <a:cs typeface="Arial" panose="020B0604020202020204" pitchFamily="34" charset="0"/>
                        </a:rPr>
                        <a:t>0</a:t>
                      </a:r>
                    </a:p>
                  </a:txBody>
                  <a:tcPr anchor="ctr"/>
                </a:tc>
                <a:tc>
                  <a:txBody>
                    <a:bodyPr/>
                    <a:lstStyle/>
                    <a:p>
                      <a:pPr algn="ctr"/>
                      <a:r>
                        <a:rPr lang="en-US" sz="1800" dirty="0">
                          <a:latin typeface="Arial" panose="020B0604020202020204" pitchFamily="34" charset="0"/>
                          <a:cs typeface="Arial" panose="020B0604020202020204" pitchFamily="34" charset="0"/>
                        </a:rPr>
                        <a:t>No</a:t>
                      </a:r>
                    </a:p>
                  </a:txBody>
                  <a:tcPr anchor="ctr"/>
                </a:tc>
                <a:extLst>
                  <a:ext uri="{0D108BD9-81ED-4DB2-BD59-A6C34878D82A}">
                    <a16:rowId xmlns:a16="http://schemas.microsoft.com/office/drawing/2014/main" val="310767972"/>
                  </a:ext>
                </a:extLst>
              </a:tr>
              <a:tr h="370840">
                <a:tc>
                  <a:txBody>
                    <a:bodyPr/>
                    <a:lstStyle/>
                    <a:p>
                      <a:pPr algn="ctr"/>
                      <a:r>
                        <a:rPr lang="en-US" sz="1800" dirty="0" err="1">
                          <a:latin typeface="Arial" panose="020B0604020202020204" pitchFamily="34" charset="0"/>
                          <a:cs typeface="Arial" panose="020B0604020202020204" pitchFamily="34" charset="0"/>
                        </a:rPr>
                        <a:t>Ouldamer</a:t>
                      </a:r>
                      <a:r>
                        <a:rPr lang="en-US" sz="1800" dirty="0">
                          <a:latin typeface="Arial" panose="020B0604020202020204" pitchFamily="34" charset="0"/>
                          <a:cs typeface="Arial" panose="020B0604020202020204" pitchFamily="34" charset="0"/>
                        </a:rPr>
                        <a:t> (2018)</a:t>
                      </a:r>
                    </a:p>
                  </a:txBody>
                  <a:tcPr anchor="ctr"/>
                </a:tc>
                <a:tc>
                  <a:txBody>
                    <a:bodyPr/>
                    <a:lstStyle/>
                    <a:p>
                      <a:pPr algn="ctr"/>
                      <a:r>
                        <a:rPr lang="en-US" sz="1800" dirty="0">
                          <a:latin typeface="Arial" panose="020B0604020202020204" pitchFamily="34" charset="0"/>
                          <a:cs typeface="Arial" panose="020B0604020202020204" pitchFamily="34" charset="0"/>
                        </a:rPr>
                        <a:t>20</a:t>
                      </a:r>
                    </a:p>
                  </a:txBody>
                  <a:tcPr anchor="ctr"/>
                </a:tc>
                <a:tc>
                  <a:txBody>
                    <a:bodyPr/>
                    <a:lstStyle/>
                    <a:p>
                      <a:pPr algn="ctr"/>
                      <a:r>
                        <a:rPr lang="en-US" sz="1800" dirty="0">
                          <a:latin typeface="Arial" panose="020B0604020202020204" pitchFamily="34" charset="0"/>
                          <a:cs typeface="Arial" panose="020B0604020202020204" pitchFamily="34" charset="0"/>
                        </a:rPr>
                        <a:t>Yes</a:t>
                      </a:r>
                    </a:p>
                  </a:txBody>
                  <a:tcPr anchor="ctr"/>
                </a:tc>
                <a:tc>
                  <a:txBody>
                    <a:bodyPr/>
                    <a:lstStyle/>
                    <a:p>
                      <a:pPr algn="ctr"/>
                      <a:r>
                        <a:rPr lang="en-US" sz="1800" dirty="0">
                          <a:latin typeface="Arial" panose="020B0604020202020204" pitchFamily="34" charset="0"/>
                          <a:cs typeface="Arial" panose="020B0604020202020204" pitchFamily="34" charset="0"/>
                        </a:rPr>
                        <a:t>3/20 (15%)</a:t>
                      </a:r>
                    </a:p>
                  </a:txBody>
                  <a:tcPr anchor="ctr"/>
                </a:tc>
                <a:tc>
                  <a:txBody>
                    <a:bodyPr/>
                    <a:lstStyle/>
                    <a:p>
                      <a:pPr algn="ctr"/>
                      <a:r>
                        <a:rPr lang="en-US" sz="1800" dirty="0">
                          <a:latin typeface="Arial" panose="020B0604020202020204" pitchFamily="34" charset="0"/>
                          <a:cs typeface="Arial" panose="020B0604020202020204" pitchFamily="34" charset="0"/>
                        </a:rPr>
                        <a:t>1</a:t>
                      </a:r>
                    </a:p>
                  </a:txBody>
                  <a:tcPr anchor="ctr"/>
                </a:tc>
                <a:tc>
                  <a:txBody>
                    <a:bodyPr/>
                    <a:lstStyle/>
                    <a:p>
                      <a:pPr algn="ctr"/>
                      <a:r>
                        <a:rPr lang="en-US" sz="1800" dirty="0">
                          <a:latin typeface="Arial" panose="020B0604020202020204" pitchFamily="34" charset="0"/>
                          <a:cs typeface="Arial" panose="020B0604020202020204" pitchFamily="34" charset="0"/>
                        </a:rPr>
                        <a:t>2</a:t>
                      </a:r>
                    </a:p>
                  </a:txBody>
                  <a:tcPr anchor="ctr"/>
                </a:tc>
                <a:tc>
                  <a:txBody>
                    <a:bodyPr/>
                    <a:lstStyle/>
                    <a:p>
                      <a:pPr algn="ctr"/>
                      <a:r>
                        <a:rPr lang="en-US" sz="1800" dirty="0">
                          <a:latin typeface="Arial" panose="020B0604020202020204" pitchFamily="34" charset="0"/>
                          <a:cs typeface="Arial" panose="020B0604020202020204" pitchFamily="34" charset="0"/>
                        </a:rPr>
                        <a:t>No</a:t>
                      </a:r>
                    </a:p>
                  </a:txBody>
                  <a:tcPr anchor="ctr"/>
                </a:tc>
                <a:extLst>
                  <a:ext uri="{0D108BD9-81ED-4DB2-BD59-A6C34878D82A}">
                    <a16:rowId xmlns:a16="http://schemas.microsoft.com/office/drawing/2014/main" val="2165629828"/>
                  </a:ext>
                </a:extLst>
              </a:tr>
              <a:tr h="370840">
                <a:tc>
                  <a:txBody>
                    <a:bodyPr/>
                    <a:lstStyle/>
                    <a:p>
                      <a:pPr algn="ctr"/>
                      <a:r>
                        <a:rPr lang="en-US" sz="1800" dirty="0" err="1">
                          <a:latin typeface="Arial" panose="020B0604020202020204" pitchFamily="34" charset="0"/>
                          <a:cs typeface="Arial" panose="020B0604020202020204" pitchFamily="34" charset="0"/>
                        </a:rPr>
                        <a:t>Hugar</a:t>
                      </a:r>
                      <a:r>
                        <a:rPr lang="en-US" sz="1800" dirty="0">
                          <a:latin typeface="Arial" panose="020B0604020202020204" pitchFamily="34" charset="0"/>
                          <a:cs typeface="Arial" panose="020B0604020202020204" pitchFamily="34" charset="0"/>
                        </a:rPr>
                        <a:t> (2019)</a:t>
                      </a:r>
                    </a:p>
                  </a:txBody>
                  <a:tcPr anchor="ctr"/>
                </a:tc>
                <a:tc>
                  <a:txBody>
                    <a:bodyPr/>
                    <a:lstStyle/>
                    <a:p>
                      <a:pPr algn="ctr"/>
                      <a:r>
                        <a:rPr lang="en-US" sz="1800" dirty="0">
                          <a:latin typeface="Arial" panose="020B0604020202020204" pitchFamily="34" charset="0"/>
                          <a:cs typeface="Arial" panose="020B0604020202020204" pitchFamily="34" charset="0"/>
                        </a:rPr>
                        <a:t>111</a:t>
                      </a:r>
                    </a:p>
                  </a:txBody>
                  <a:tcPr anchor="ctr"/>
                </a:tc>
                <a:tc>
                  <a:txBody>
                    <a:bodyPr/>
                    <a:lstStyle/>
                    <a:p>
                      <a:pPr algn="ctr"/>
                      <a:r>
                        <a:rPr lang="en-US" sz="1800" dirty="0">
                          <a:latin typeface="Arial" panose="020B0604020202020204" pitchFamily="34" charset="0"/>
                          <a:cs typeface="Arial" panose="020B0604020202020204" pitchFamily="34" charset="0"/>
                        </a:rPr>
                        <a:t>Yes</a:t>
                      </a:r>
                    </a:p>
                  </a:txBody>
                  <a:tcPr anchor="ctr"/>
                </a:tc>
                <a:tc>
                  <a:txBody>
                    <a:bodyPr/>
                    <a:lstStyle/>
                    <a:p>
                      <a:pPr algn="ctr"/>
                      <a:r>
                        <a:rPr lang="en-US" sz="1800" dirty="0">
                          <a:latin typeface="Arial" panose="020B0604020202020204" pitchFamily="34" charset="0"/>
                          <a:cs typeface="Arial" panose="020B0604020202020204" pitchFamily="34" charset="0"/>
                        </a:rPr>
                        <a:t>1/111 (1%)</a:t>
                      </a:r>
                    </a:p>
                  </a:txBody>
                  <a:tcPr anchor="ctr"/>
                </a:tc>
                <a:tc>
                  <a:txBody>
                    <a:bodyPr/>
                    <a:lstStyle/>
                    <a:p>
                      <a:pPr algn="ctr"/>
                      <a:r>
                        <a:rPr lang="en-US" sz="1800" dirty="0">
                          <a:latin typeface="Arial" panose="020B0604020202020204" pitchFamily="34" charset="0"/>
                          <a:cs typeface="Arial" panose="020B0604020202020204" pitchFamily="34" charset="0"/>
                        </a:rPr>
                        <a:t>1</a:t>
                      </a:r>
                    </a:p>
                  </a:txBody>
                  <a:tcPr anchor="ctr"/>
                </a:tc>
                <a:tc>
                  <a:txBody>
                    <a:bodyPr/>
                    <a:lstStyle/>
                    <a:p>
                      <a:pPr algn="ctr"/>
                      <a:r>
                        <a:rPr lang="en-US" sz="1800" dirty="0">
                          <a:latin typeface="Arial" panose="020B0604020202020204" pitchFamily="34" charset="0"/>
                          <a:cs typeface="Arial" panose="020B0604020202020204" pitchFamily="34" charset="0"/>
                        </a:rPr>
                        <a:t>0</a:t>
                      </a:r>
                    </a:p>
                  </a:txBody>
                  <a:tcPr anchor="ctr"/>
                </a:tc>
                <a:tc>
                  <a:txBody>
                    <a:bodyPr/>
                    <a:lstStyle/>
                    <a:p>
                      <a:pPr algn="ctr"/>
                      <a:r>
                        <a:rPr lang="en-US" sz="1800" dirty="0">
                          <a:latin typeface="Arial" panose="020B0604020202020204" pitchFamily="34" charset="0"/>
                          <a:cs typeface="Arial" panose="020B0604020202020204" pitchFamily="34" charset="0"/>
                        </a:rPr>
                        <a:t>No</a:t>
                      </a:r>
                    </a:p>
                  </a:txBody>
                  <a:tcPr anchor="ctr"/>
                </a:tc>
                <a:extLst>
                  <a:ext uri="{0D108BD9-81ED-4DB2-BD59-A6C34878D82A}">
                    <a16:rowId xmlns:a16="http://schemas.microsoft.com/office/drawing/2014/main" val="2814201012"/>
                  </a:ext>
                </a:extLst>
              </a:tr>
              <a:tr h="370840">
                <a:tc>
                  <a:txBody>
                    <a:bodyPr/>
                    <a:lstStyle/>
                    <a:p>
                      <a:pPr algn="ctr"/>
                      <a:r>
                        <a:rPr lang="en-US" sz="1800" dirty="0">
                          <a:latin typeface="Arial" panose="020B0604020202020204" pitchFamily="34" charset="0"/>
                          <a:cs typeface="Arial" panose="020B0604020202020204" pitchFamily="34" charset="0"/>
                        </a:rPr>
                        <a:t>Grabenstetter (2020)</a:t>
                      </a:r>
                    </a:p>
                  </a:txBody>
                  <a:tcPr anchor="ctr"/>
                </a:tc>
                <a:tc>
                  <a:txBody>
                    <a:bodyPr/>
                    <a:lstStyle/>
                    <a:p>
                      <a:pPr algn="ctr"/>
                      <a:r>
                        <a:rPr lang="en-US" sz="1800" dirty="0">
                          <a:latin typeface="Arial" panose="020B0604020202020204" pitchFamily="34" charset="0"/>
                          <a:cs typeface="Arial" panose="020B0604020202020204" pitchFamily="34" charset="0"/>
                        </a:rPr>
                        <a:t>40</a:t>
                      </a:r>
                    </a:p>
                  </a:txBody>
                  <a:tcPr anchor="ctr"/>
                </a:tc>
                <a:tc>
                  <a:txBody>
                    <a:bodyPr/>
                    <a:lstStyle/>
                    <a:p>
                      <a:pPr algn="ctr"/>
                      <a:r>
                        <a:rPr lang="en-US" sz="1800" dirty="0">
                          <a:latin typeface="Arial" panose="020B0604020202020204" pitchFamily="34" charset="0"/>
                          <a:cs typeface="Arial" panose="020B0604020202020204" pitchFamily="34" charset="0"/>
                        </a:rPr>
                        <a:t>Yes</a:t>
                      </a:r>
                    </a:p>
                  </a:txBody>
                  <a:tcPr anchor="ctr"/>
                </a:tc>
                <a:tc>
                  <a:txBody>
                    <a:bodyPr/>
                    <a:lstStyle/>
                    <a:p>
                      <a:pPr algn="ctr"/>
                      <a:r>
                        <a:rPr lang="en-US" sz="1800" dirty="0">
                          <a:latin typeface="Arial" panose="020B0604020202020204" pitchFamily="34" charset="0"/>
                          <a:cs typeface="Arial" panose="020B0604020202020204" pitchFamily="34" charset="0"/>
                        </a:rPr>
                        <a:t>2/40 (5%)</a:t>
                      </a:r>
                    </a:p>
                  </a:txBody>
                  <a:tcPr anchor="ctr"/>
                </a:tc>
                <a:tc>
                  <a:txBody>
                    <a:bodyPr/>
                    <a:lstStyle/>
                    <a:p>
                      <a:pPr algn="ctr"/>
                      <a:r>
                        <a:rPr lang="en-US" sz="1800" dirty="0">
                          <a:latin typeface="Arial" panose="020B0604020202020204" pitchFamily="34" charset="0"/>
                          <a:cs typeface="Arial" panose="020B0604020202020204" pitchFamily="34" charset="0"/>
                        </a:rPr>
                        <a:t>2</a:t>
                      </a:r>
                    </a:p>
                  </a:txBody>
                  <a:tcPr anchor="ctr"/>
                </a:tc>
                <a:tc>
                  <a:txBody>
                    <a:bodyPr/>
                    <a:lstStyle/>
                    <a:p>
                      <a:pPr algn="ctr"/>
                      <a:r>
                        <a:rPr lang="en-US" sz="1800" dirty="0">
                          <a:latin typeface="Arial" panose="020B0604020202020204" pitchFamily="34" charset="0"/>
                          <a:cs typeface="Arial" panose="020B0604020202020204" pitchFamily="34" charset="0"/>
                        </a:rPr>
                        <a:t>0</a:t>
                      </a:r>
                    </a:p>
                  </a:txBody>
                  <a:tcPr anchor="ctr"/>
                </a:tc>
                <a:tc>
                  <a:txBody>
                    <a:bodyPr/>
                    <a:lstStyle/>
                    <a:p>
                      <a:pPr algn="ctr"/>
                      <a:r>
                        <a:rPr lang="en-US" sz="1800" dirty="0">
                          <a:latin typeface="Arial" panose="020B0604020202020204" pitchFamily="34" charset="0"/>
                          <a:cs typeface="Arial" panose="020B0604020202020204" pitchFamily="34" charset="0"/>
                        </a:rPr>
                        <a:t>No</a:t>
                      </a:r>
                    </a:p>
                  </a:txBody>
                  <a:tcPr anchor="ctr"/>
                </a:tc>
                <a:extLst>
                  <a:ext uri="{0D108BD9-81ED-4DB2-BD59-A6C34878D82A}">
                    <a16:rowId xmlns:a16="http://schemas.microsoft.com/office/drawing/2014/main" val="636240558"/>
                  </a:ext>
                </a:extLst>
              </a:tr>
              <a:tr h="370840">
                <a:tc>
                  <a:txBody>
                    <a:bodyPr/>
                    <a:lstStyle/>
                    <a:p>
                      <a:pPr algn="ctr"/>
                      <a:r>
                        <a:rPr lang="en-US" sz="1800" dirty="0" err="1">
                          <a:latin typeface="Arial" panose="020B0604020202020204" pitchFamily="34" charset="0"/>
                          <a:cs typeface="Arial" panose="020B0604020202020204" pitchFamily="34" charset="0"/>
                        </a:rPr>
                        <a:t>Nakhlis</a:t>
                      </a:r>
                      <a:r>
                        <a:rPr lang="en-US" sz="1800" dirty="0">
                          <a:latin typeface="Arial" panose="020B0604020202020204" pitchFamily="34" charset="0"/>
                          <a:cs typeface="Arial" panose="020B0604020202020204" pitchFamily="34" charset="0"/>
                        </a:rPr>
                        <a:t> (2025)</a:t>
                      </a:r>
                    </a:p>
                    <a:p>
                      <a:pPr algn="ctr"/>
                      <a:r>
                        <a:rPr lang="en-US" sz="1100" dirty="0">
                          <a:latin typeface="Arial" panose="020B0604020202020204" pitchFamily="34" charset="0"/>
                          <a:cs typeface="Arial" panose="020B0604020202020204" pitchFamily="34" charset="0"/>
                        </a:rPr>
                        <a:t>TBCRC 034 prospective trial</a:t>
                      </a:r>
                    </a:p>
                  </a:txBody>
                  <a:tcPr anchor="ctr"/>
                </a:tc>
                <a:tc>
                  <a:txBody>
                    <a:bodyPr/>
                    <a:lstStyle/>
                    <a:p>
                      <a:pPr algn="ctr"/>
                      <a:r>
                        <a:rPr lang="en-US" sz="1800" dirty="0">
                          <a:latin typeface="Arial" panose="020B0604020202020204" pitchFamily="34" charset="0"/>
                          <a:cs typeface="Arial" panose="020B0604020202020204" pitchFamily="34" charset="0"/>
                        </a:rPr>
                        <a:t>78</a:t>
                      </a:r>
                    </a:p>
                  </a:txBody>
                  <a:tcPr anchor="ctr"/>
                </a:tc>
                <a:tc>
                  <a:txBody>
                    <a:bodyPr/>
                    <a:lstStyle/>
                    <a:p>
                      <a:pPr algn="ctr"/>
                      <a:r>
                        <a:rPr lang="en-US" sz="1800" dirty="0">
                          <a:latin typeface="Arial" panose="020B0604020202020204" pitchFamily="34" charset="0"/>
                          <a:cs typeface="Arial" panose="020B0604020202020204" pitchFamily="34" charset="0"/>
                        </a:rPr>
                        <a:t>Yes</a:t>
                      </a:r>
                    </a:p>
                  </a:txBody>
                  <a:tcPr anchor="ctr"/>
                </a:tc>
                <a:tc>
                  <a:txBody>
                    <a:bodyPr/>
                    <a:lstStyle/>
                    <a:p>
                      <a:pPr algn="ctr"/>
                      <a:r>
                        <a:rPr lang="en-US" sz="1800" dirty="0">
                          <a:latin typeface="Arial" panose="020B0604020202020204" pitchFamily="34" charset="0"/>
                          <a:cs typeface="Arial" panose="020B0604020202020204" pitchFamily="34" charset="0"/>
                        </a:rPr>
                        <a:t>1/78 (1.3%)</a:t>
                      </a:r>
                    </a:p>
                  </a:txBody>
                  <a:tcPr anchor="ctr"/>
                </a:tc>
                <a:tc>
                  <a:txBody>
                    <a:bodyPr/>
                    <a:lstStyle/>
                    <a:p>
                      <a:pPr algn="ctr"/>
                      <a:r>
                        <a:rPr lang="en-US" sz="1800" dirty="0">
                          <a:latin typeface="Arial" panose="020B0604020202020204" pitchFamily="34" charset="0"/>
                          <a:cs typeface="Arial" panose="020B0604020202020204" pitchFamily="34" charset="0"/>
                        </a:rPr>
                        <a:t>0</a:t>
                      </a:r>
                    </a:p>
                  </a:txBody>
                  <a:tcPr anchor="ctr"/>
                </a:tc>
                <a:tc>
                  <a:txBody>
                    <a:bodyPr/>
                    <a:lstStyle/>
                    <a:p>
                      <a:pPr algn="ctr"/>
                      <a:r>
                        <a:rPr lang="en-US" sz="1800" dirty="0">
                          <a:latin typeface="Arial" panose="020B0604020202020204" pitchFamily="34" charset="0"/>
                          <a:cs typeface="Arial" panose="020B0604020202020204" pitchFamily="34" charset="0"/>
                        </a:rPr>
                        <a:t>1</a:t>
                      </a:r>
                    </a:p>
                  </a:txBody>
                  <a:tcPr anchor="ctr"/>
                </a:tc>
                <a:tc>
                  <a:txBody>
                    <a:bodyPr/>
                    <a:lstStyle/>
                    <a:p>
                      <a:pPr algn="ctr"/>
                      <a:r>
                        <a:rPr lang="en-US" sz="1800" dirty="0">
                          <a:latin typeface="Arial" panose="020B0604020202020204" pitchFamily="34" charset="0"/>
                          <a:cs typeface="Arial" panose="020B0604020202020204" pitchFamily="34" charset="0"/>
                        </a:rPr>
                        <a:t>No</a:t>
                      </a:r>
                    </a:p>
                  </a:txBody>
                  <a:tcPr anchor="ctr"/>
                </a:tc>
                <a:extLst>
                  <a:ext uri="{0D108BD9-81ED-4DB2-BD59-A6C34878D82A}">
                    <a16:rowId xmlns:a16="http://schemas.microsoft.com/office/drawing/2014/main" val="738331255"/>
                  </a:ext>
                </a:extLst>
              </a:tr>
            </a:tbl>
          </a:graphicData>
        </a:graphic>
      </p:graphicFrame>
      <p:sp>
        <p:nvSpPr>
          <p:cNvPr id="3" name="Rectangle 2">
            <a:extLst>
              <a:ext uri="{FF2B5EF4-FFF2-40B4-BE49-F238E27FC236}">
                <a16:creationId xmlns:a16="http://schemas.microsoft.com/office/drawing/2014/main" id="{81D88DD0-5C4F-7FC4-2716-FBD001268444}"/>
              </a:ext>
            </a:extLst>
          </p:cNvPr>
          <p:cNvSpPr/>
          <p:nvPr/>
        </p:nvSpPr>
        <p:spPr>
          <a:xfrm>
            <a:off x="192263" y="2133600"/>
            <a:ext cx="11804074" cy="777240"/>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Tree>
    <p:extLst>
      <p:ext uri="{BB962C8B-B14F-4D97-AF65-F5344CB8AC3E}">
        <p14:creationId xmlns:p14="http://schemas.microsoft.com/office/powerpoint/2010/main" val="19637082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D8495-6456-404A-B2FF-D7DE6B069F6A}"/>
              </a:ext>
            </a:extLst>
          </p:cNvPr>
          <p:cNvSpPr>
            <a:spLocks noGrp="1"/>
          </p:cNvSpPr>
          <p:nvPr>
            <p:ph type="title"/>
          </p:nvPr>
        </p:nvSpPr>
        <p:spPr>
          <a:xfrm>
            <a:off x="0" y="304800"/>
            <a:ext cx="12191999" cy="685800"/>
          </a:xfrm>
        </p:spPr>
        <p:txBody>
          <a:bodyPr>
            <a:noAutofit/>
          </a:bodyPr>
          <a:lstStyle/>
          <a:p>
            <a:r>
              <a:rPr lang="en-US" sz="3200" b="1" dirty="0">
                <a:latin typeface="Arial" panose="020B0604020202020204" pitchFamily="34" charset="0"/>
                <a:cs typeface="Arial" panose="020B0604020202020204" pitchFamily="34" charset="0"/>
              </a:rPr>
              <a:t>Upgrade Rate of FEA at Surgical Excision in Selected Series </a:t>
            </a:r>
          </a:p>
        </p:txBody>
      </p:sp>
      <p:graphicFrame>
        <p:nvGraphicFramePr>
          <p:cNvPr id="4" name="Table 4">
            <a:extLst>
              <a:ext uri="{FF2B5EF4-FFF2-40B4-BE49-F238E27FC236}">
                <a16:creationId xmlns:a16="http://schemas.microsoft.com/office/drawing/2014/main" id="{44AD7D5D-2F3D-40BF-AB32-8360A6B3E5DC}"/>
              </a:ext>
            </a:extLst>
          </p:cNvPr>
          <p:cNvGraphicFramePr>
            <a:graphicFrameLocks noGrp="1"/>
          </p:cNvGraphicFramePr>
          <p:nvPr>
            <p:ph idx="1"/>
            <p:extLst>
              <p:ext uri="{D42A27DB-BD31-4B8C-83A1-F6EECF244321}">
                <p14:modId xmlns:p14="http://schemas.microsoft.com/office/powerpoint/2010/main" val="489988138"/>
              </p:ext>
            </p:extLst>
          </p:nvPr>
        </p:nvGraphicFramePr>
        <p:xfrm>
          <a:off x="198119" y="938981"/>
          <a:ext cx="11795760" cy="5801360"/>
        </p:xfrm>
        <a:graphic>
          <a:graphicData uri="http://schemas.openxmlformats.org/drawingml/2006/table">
            <a:tbl>
              <a:tblPr firstRow="1" bandRow="1">
                <a:tableStyleId>{5C22544A-7EE6-4342-B048-85BDC9FD1C3A}</a:tableStyleId>
              </a:tblPr>
              <a:tblGrid>
                <a:gridCol w="2727998">
                  <a:extLst>
                    <a:ext uri="{9D8B030D-6E8A-4147-A177-3AD203B41FA5}">
                      <a16:colId xmlns:a16="http://schemas.microsoft.com/office/drawing/2014/main" val="2062386146"/>
                    </a:ext>
                  </a:extLst>
                </a:gridCol>
                <a:gridCol w="1592686">
                  <a:extLst>
                    <a:ext uri="{9D8B030D-6E8A-4147-A177-3AD203B41FA5}">
                      <a16:colId xmlns:a16="http://schemas.microsoft.com/office/drawing/2014/main" val="2903037731"/>
                    </a:ext>
                  </a:extLst>
                </a:gridCol>
                <a:gridCol w="1431367">
                  <a:extLst>
                    <a:ext uri="{9D8B030D-6E8A-4147-A177-3AD203B41FA5}">
                      <a16:colId xmlns:a16="http://schemas.microsoft.com/office/drawing/2014/main" val="2351852431"/>
                    </a:ext>
                  </a:extLst>
                </a:gridCol>
                <a:gridCol w="1460342">
                  <a:extLst>
                    <a:ext uri="{9D8B030D-6E8A-4147-A177-3AD203B41FA5}">
                      <a16:colId xmlns:a16="http://schemas.microsoft.com/office/drawing/2014/main" val="3783183918"/>
                    </a:ext>
                  </a:extLst>
                </a:gridCol>
                <a:gridCol w="1539520">
                  <a:extLst>
                    <a:ext uri="{9D8B030D-6E8A-4147-A177-3AD203B41FA5}">
                      <a16:colId xmlns:a16="http://schemas.microsoft.com/office/drawing/2014/main" val="3252135541"/>
                    </a:ext>
                  </a:extLst>
                </a:gridCol>
                <a:gridCol w="1416355">
                  <a:extLst>
                    <a:ext uri="{9D8B030D-6E8A-4147-A177-3AD203B41FA5}">
                      <a16:colId xmlns:a16="http://schemas.microsoft.com/office/drawing/2014/main" val="2211906572"/>
                    </a:ext>
                  </a:extLst>
                </a:gridCol>
                <a:gridCol w="1627492">
                  <a:extLst>
                    <a:ext uri="{9D8B030D-6E8A-4147-A177-3AD203B41FA5}">
                      <a16:colId xmlns:a16="http://schemas.microsoft.com/office/drawing/2014/main" val="929164797"/>
                    </a:ext>
                  </a:extLst>
                </a:gridCol>
              </a:tblGrid>
              <a:tr h="370840">
                <a:tc>
                  <a:txBody>
                    <a:bodyPr/>
                    <a:lstStyle/>
                    <a:p>
                      <a:pPr algn="ctr"/>
                      <a:r>
                        <a:rPr lang="en-US" sz="1800" dirty="0">
                          <a:latin typeface="Arial" panose="020B0604020202020204" pitchFamily="34" charset="0"/>
                          <a:cs typeface="Arial" panose="020B0604020202020204" pitchFamily="34" charset="0"/>
                        </a:rPr>
                        <a:t>Study</a:t>
                      </a:r>
                    </a:p>
                  </a:txBody>
                  <a:tcPr anchor="ctr"/>
                </a:tc>
                <a:tc>
                  <a:txBody>
                    <a:bodyPr/>
                    <a:lstStyle/>
                    <a:p>
                      <a:pPr algn="ctr"/>
                      <a:r>
                        <a:rPr lang="en-US" sz="1800" dirty="0">
                          <a:latin typeface="Arial" panose="020B0604020202020204" pitchFamily="34" charset="0"/>
                          <a:cs typeface="Arial" panose="020B0604020202020204" pitchFamily="34" charset="0"/>
                        </a:rPr>
                        <a:t>CNBs with FEA and follow-up EXC</a:t>
                      </a:r>
                    </a:p>
                  </a:txBody>
                  <a:tcPr anchor="ctr"/>
                </a:tc>
                <a:tc>
                  <a:txBody>
                    <a:bodyPr/>
                    <a:lstStyle/>
                    <a:p>
                      <a:pPr algn="ctr"/>
                      <a:r>
                        <a:rPr lang="en-US" sz="1800" dirty="0">
                          <a:latin typeface="Arial" panose="020B0604020202020204" pitchFamily="34" charset="0"/>
                          <a:cs typeface="Arial" panose="020B0604020202020204" pitchFamily="34" charset="0"/>
                        </a:rPr>
                        <a:t>Rad-path correlation</a:t>
                      </a:r>
                    </a:p>
                  </a:txBody>
                  <a:tcPr anchor="ctr"/>
                </a:tc>
                <a:tc>
                  <a:txBody>
                    <a:bodyPr/>
                    <a:lstStyle/>
                    <a:p>
                      <a:pPr algn="ctr"/>
                      <a:r>
                        <a:rPr lang="en-US" sz="1800" dirty="0">
                          <a:latin typeface="Arial" panose="020B0604020202020204" pitchFamily="34" charset="0"/>
                          <a:cs typeface="Arial" panose="020B0604020202020204" pitchFamily="34" charset="0"/>
                        </a:rPr>
                        <a:t>Total Upgrades</a:t>
                      </a:r>
                    </a:p>
                  </a:txBody>
                  <a:tcPr anchor="ctr"/>
                </a:tc>
                <a:tc>
                  <a:txBody>
                    <a:bodyPr/>
                    <a:lstStyle/>
                    <a:p>
                      <a:pPr algn="ctr"/>
                      <a:r>
                        <a:rPr lang="en-US" sz="1800" dirty="0">
                          <a:latin typeface="Arial" panose="020B0604020202020204" pitchFamily="34" charset="0"/>
                          <a:cs typeface="Arial" panose="020B0604020202020204" pitchFamily="34" charset="0"/>
                        </a:rPr>
                        <a:t>Upgrades to Invasive carcinoma</a:t>
                      </a:r>
                    </a:p>
                  </a:txBody>
                  <a:tcPr anchor="ctr"/>
                </a:tc>
                <a:tc>
                  <a:txBody>
                    <a:bodyPr/>
                    <a:lstStyle/>
                    <a:p>
                      <a:pPr algn="ctr"/>
                      <a:r>
                        <a:rPr lang="en-US" sz="1800" dirty="0">
                          <a:latin typeface="Arial" panose="020B0604020202020204" pitchFamily="34" charset="0"/>
                          <a:cs typeface="Arial" panose="020B0604020202020204" pitchFamily="34" charset="0"/>
                        </a:rPr>
                        <a:t>Upgrades to DCIS</a:t>
                      </a:r>
                    </a:p>
                  </a:txBody>
                  <a:tcPr anchor="ctr"/>
                </a:tc>
                <a:tc>
                  <a:txBody>
                    <a:bodyPr/>
                    <a:lstStyle/>
                    <a:p>
                      <a:pPr algn="ctr"/>
                      <a:r>
                        <a:rPr lang="en-US" sz="1800" dirty="0">
                          <a:latin typeface="Arial" panose="020B0604020202020204" pitchFamily="34" charset="0"/>
                          <a:cs typeface="Arial" panose="020B0604020202020204" pitchFamily="34" charset="0"/>
                        </a:rPr>
                        <a:t>Recommend excision </a:t>
                      </a:r>
                    </a:p>
                  </a:txBody>
                  <a:tcPr anchor="ctr"/>
                </a:tc>
                <a:extLst>
                  <a:ext uri="{0D108BD9-81ED-4DB2-BD59-A6C34878D82A}">
                    <a16:rowId xmlns:a16="http://schemas.microsoft.com/office/drawing/2014/main" val="1323957378"/>
                  </a:ext>
                </a:extLst>
              </a:tr>
              <a:tr h="370840">
                <a:tc>
                  <a:txBody>
                    <a:bodyPr/>
                    <a:lstStyle/>
                    <a:p>
                      <a:pPr algn="ctr"/>
                      <a:r>
                        <a:rPr lang="en-US" sz="1800" dirty="0">
                          <a:latin typeface="Arial" panose="020B0604020202020204" pitchFamily="34" charset="0"/>
                          <a:cs typeface="Arial" panose="020B0604020202020204" pitchFamily="34" charset="0"/>
                        </a:rPr>
                        <a:t>Martel (2007)</a:t>
                      </a:r>
                    </a:p>
                  </a:txBody>
                  <a:tcPr anchor="ctr"/>
                </a:tc>
                <a:tc>
                  <a:txBody>
                    <a:bodyPr/>
                    <a:lstStyle/>
                    <a:p>
                      <a:pPr algn="ctr"/>
                      <a:r>
                        <a:rPr lang="en-US" sz="1800" dirty="0">
                          <a:latin typeface="Arial" panose="020B0604020202020204" pitchFamily="34" charset="0"/>
                          <a:cs typeface="Arial" panose="020B0604020202020204" pitchFamily="34" charset="0"/>
                        </a:rPr>
                        <a:t>19</a:t>
                      </a:r>
                    </a:p>
                  </a:txBody>
                  <a:tcPr anchor="ctr"/>
                </a:tc>
                <a:tc>
                  <a:txBody>
                    <a:bodyPr/>
                    <a:lstStyle/>
                    <a:p>
                      <a:pPr algn="ctr"/>
                      <a:r>
                        <a:rPr lang="en-US" sz="1800" dirty="0">
                          <a:latin typeface="Arial" panose="020B0604020202020204" pitchFamily="34" charset="0"/>
                          <a:cs typeface="Arial" panose="020B0604020202020204" pitchFamily="34" charset="0"/>
                        </a:rPr>
                        <a:t>No</a:t>
                      </a:r>
                    </a:p>
                  </a:txBody>
                  <a:tcPr anchor="ctr"/>
                </a:tc>
                <a:tc>
                  <a:txBody>
                    <a:bodyPr/>
                    <a:lstStyle/>
                    <a:p>
                      <a:pPr algn="ctr"/>
                      <a:r>
                        <a:rPr lang="en-US" sz="1800" dirty="0">
                          <a:latin typeface="Arial" panose="020B0604020202020204" pitchFamily="34" charset="0"/>
                          <a:cs typeface="Arial" panose="020B0604020202020204" pitchFamily="34" charset="0"/>
                        </a:rPr>
                        <a:t>7/19 (36%)</a:t>
                      </a:r>
                    </a:p>
                  </a:txBody>
                  <a:tcPr anchor="ctr"/>
                </a:tc>
                <a:tc>
                  <a:txBody>
                    <a:bodyPr/>
                    <a:lstStyle/>
                    <a:p>
                      <a:pPr algn="ctr"/>
                      <a:r>
                        <a:rPr lang="en-US" sz="1800" dirty="0">
                          <a:latin typeface="Arial" panose="020B0604020202020204" pitchFamily="34" charset="0"/>
                          <a:cs typeface="Arial" panose="020B0604020202020204" pitchFamily="34" charset="0"/>
                        </a:rPr>
                        <a:t>7</a:t>
                      </a:r>
                    </a:p>
                  </a:txBody>
                  <a:tcPr anchor="ctr"/>
                </a:tc>
                <a:tc>
                  <a:txBody>
                    <a:bodyPr/>
                    <a:lstStyle/>
                    <a:p>
                      <a:pPr algn="ctr"/>
                      <a:r>
                        <a:rPr lang="en-US" sz="1800" dirty="0">
                          <a:latin typeface="Arial" panose="020B0604020202020204" pitchFamily="34" charset="0"/>
                          <a:cs typeface="Arial" panose="020B0604020202020204" pitchFamily="34" charset="0"/>
                        </a:rPr>
                        <a:t>0</a:t>
                      </a:r>
                    </a:p>
                  </a:txBody>
                  <a:tcPr anchor="ctr"/>
                </a:tc>
                <a:tc>
                  <a:txBody>
                    <a:bodyPr/>
                    <a:lstStyle/>
                    <a:p>
                      <a:pPr algn="ctr"/>
                      <a:r>
                        <a:rPr lang="en-US" sz="1800" dirty="0">
                          <a:latin typeface="Arial" panose="020B0604020202020204" pitchFamily="34" charset="0"/>
                          <a:cs typeface="Arial" panose="020B0604020202020204" pitchFamily="34" charset="0"/>
                        </a:rPr>
                        <a:t>No</a:t>
                      </a:r>
                    </a:p>
                  </a:txBody>
                  <a:tcPr anchor="ctr"/>
                </a:tc>
                <a:extLst>
                  <a:ext uri="{0D108BD9-81ED-4DB2-BD59-A6C34878D82A}">
                    <a16:rowId xmlns:a16="http://schemas.microsoft.com/office/drawing/2014/main" val="111228917"/>
                  </a:ext>
                </a:extLst>
              </a:tr>
              <a:tr h="370840">
                <a:tc>
                  <a:txBody>
                    <a:bodyPr/>
                    <a:lstStyle/>
                    <a:p>
                      <a:pPr algn="ctr"/>
                      <a:r>
                        <a:rPr lang="en-US" sz="1800" dirty="0">
                          <a:latin typeface="Arial" panose="020B0604020202020204" pitchFamily="34" charset="0"/>
                          <a:cs typeface="Arial" panose="020B0604020202020204" pitchFamily="34" charset="0"/>
                        </a:rPr>
                        <a:t>Kunju and </a:t>
                      </a:r>
                      <a:r>
                        <a:rPr lang="en-US" sz="1800" dirty="0" err="1">
                          <a:latin typeface="Arial" panose="020B0604020202020204" pitchFamily="34" charset="0"/>
                          <a:cs typeface="Arial" panose="020B0604020202020204" pitchFamily="34" charset="0"/>
                        </a:rPr>
                        <a:t>Kleer</a:t>
                      </a:r>
                      <a:r>
                        <a:rPr lang="en-US" sz="1800" dirty="0">
                          <a:latin typeface="Arial" panose="020B0604020202020204" pitchFamily="34" charset="0"/>
                          <a:cs typeface="Arial" panose="020B0604020202020204" pitchFamily="34" charset="0"/>
                        </a:rPr>
                        <a:t> (2007)</a:t>
                      </a:r>
                    </a:p>
                  </a:txBody>
                  <a:tcPr anchor="ctr"/>
                </a:tc>
                <a:tc>
                  <a:txBody>
                    <a:bodyPr/>
                    <a:lstStyle/>
                    <a:p>
                      <a:pPr algn="ctr"/>
                      <a:r>
                        <a:rPr lang="en-US" sz="1800" dirty="0">
                          <a:latin typeface="Arial" panose="020B0604020202020204" pitchFamily="34" charset="0"/>
                          <a:cs typeface="Arial" panose="020B0604020202020204" pitchFamily="34" charset="0"/>
                        </a:rPr>
                        <a:t>12</a:t>
                      </a:r>
                    </a:p>
                  </a:txBody>
                  <a:tcPr anchor="ctr"/>
                </a:tc>
                <a:tc>
                  <a:txBody>
                    <a:bodyPr/>
                    <a:lstStyle/>
                    <a:p>
                      <a:pPr algn="ctr"/>
                      <a:r>
                        <a:rPr lang="en-US" sz="1800" dirty="0">
                          <a:latin typeface="Arial" panose="020B0604020202020204" pitchFamily="34" charset="0"/>
                          <a:cs typeface="Arial" panose="020B0604020202020204" pitchFamily="34" charset="0"/>
                        </a:rPr>
                        <a:t>No</a:t>
                      </a:r>
                    </a:p>
                  </a:txBody>
                  <a:tcPr anchor="ctr"/>
                </a:tc>
                <a:tc>
                  <a:txBody>
                    <a:bodyPr/>
                    <a:lstStyle/>
                    <a:p>
                      <a:pPr algn="ctr"/>
                      <a:r>
                        <a:rPr lang="en-US" sz="1800" dirty="0">
                          <a:latin typeface="Arial" panose="020B0604020202020204" pitchFamily="34" charset="0"/>
                          <a:cs typeface="Arial" panose="020B0604020202020204" pitchFamily="34" charset="0"/>
                        </a:rPr>
                        <a:t>3/12 (25%)</a:t>
                      </a:r>
                    </a:p>
                  </a:txBody>
                  <a:tcPr anchor="ctr"/>
                </a:tc>
                <a:tc>
                  <a:txBody>
                    <a:bodyPr/>
                    <a:lstStyle/>
                    <a:p>
                      <a:pPr algn="ctr"/>
                      <a:r>
                        <a:rPr lang="en-US" sz="1800" dirty="0">
                          <a:latin typeface="Arial" panose="020B0604020202020204" pitchFamily="34" charset="0"/>
                          <a:cs typeface="Arial" panose="020B0604020202020204" pitchFamily="34" charset="0"/>
                        </a:rPr>
                        <a:t>2</a:t>
                      </a:r>
                    </a:p>
                  </a:txBody>
                  <a:tcPr anchor="ctr"/>
                </a:tc>
                <a:tc>
                  <a:txBody>
                    <a:bodyPr/>
                    <a:lstStyle/>
                    <a:p>
                      <a:pPr algn="ctr"/>
                      <a:r>
                        <a:rPr lang="en-US" sz="1800" dirty="0">
                          <a:latin typeface="Arial" panose="020B0604020202020204" pitchFamily="34" charset="0"/>
                          <a:cs typeface="Arial" panose="020B0604020202020204" pitchFamily="34" charset="0"/>
                        </a:rPr>
                        <a:t>1</a:t>
                      </a:r>
                    </a:p>
                  </a:txBody>
                  <a:tcPr anchor="ctr"/>
                </a:tc>
                <a:tc>
                  <a:txBody>
                    <a:bodyPr/>
                    <a:lstStyle/>
                    <a:p>
                      <a:pPr algn="ctr"/>
                      <a:r>
                        <a:rPr lang="en-US" sz="1800" dirty="0">
                          <a:latin typeface="Arial" panose="020B0604020202020204" pitchFamily="34" charset="0"/>
                          <a:cs typeface="Arial" panose="020B0604020202020204" pitchFamily="34" charset="0"/>
                        </a:rPr>
                        <a:t>Yes</a:t>
                      </a:r>
                    </a:p>
                  </a:txBody>
                  <a:tcPr anchor="ctr"/>
                </a:tc>
                <a:extLst>
                  <a:ext uri="{0D108BD9-81ED-4DB2-BD59-A6C34878D82A}">
                    <a16:rowId xmlns:a16="http://schemas.microsoft.com/office/drawing/2014/main" val="306183517"/>
                  </a:ext>
                </a:extLst>
              </a:tr>
              <a:tr h="370840">
                <a:tc>
                  <a:txBody>
                    <a:bodyPr/>
                    <a:lstStyle/>
                    <a:p>
                      <a:pPr algn="ctr"/>
                      <a:r>
                        <a:rPr lang="en-US" sz="1800" dirty="0" err="1">
                          <a:latin typeface="Arial" panose="020B0604020202020204" pitchFamily="34" charset="0"/>
                          <a:cs typeface="Arial" panose="020B0604020202020204" pitchFamily="34" charset="0"/>
                        </a:rPr>
                        <a:t>Piubello</a:t>
                      </a:r>
                      <a:r>
                        <a:rPr lang="en-US" sz="1800" dirty="0">
                          <a:latin typeface="Arial" panose="020B0604020202020204" pitchFamily="34" charset="0"/>
                          <a:cs typeface="Arial" panose="020B0604020202020204" pitchFamily="34" charset="0"/>
                        </a:rPr>
                        <a:t> (2009)</a:t>
                      </a:r>
                    </a:p>
                  </a:txBody>
                  <a:tcPr anchor="ctr"/>
                </a:tc>
                <a:tc>
                  <a:txBody>
                    <a:bodyPr/>
                    <a:lstStyle/>
                    <a:p>
                      <a:pPr algn="ctr"/>
                      <a:r>
                        <a:rPr lang="en-US" sz="1800" dirty="0">
                          <a:latin typeface="Arial" panose="020B0604020202020204" pitchFamily="34" charset="0"/>
                          <a:cs typeface="Arial" panose="020B0604020202020204" pitchFamily="34" charset="0"/>
                        </a:rPr>
                        <a:t>20</a:t>
                      </a:r>
                    </a:p>
                  </a:txBody>
                  <a:tcPr anchor="ctr"/>
                </a:tc>
                <a:tc>
                  <a:txBody>
                    <a:bodyPr/>
                    <a:lstStyle/>
                    <a:p>
                      <a:pPr algn="ctr"/>
                      <a:r>
                        <a:rPr lang="en-US" sz="1800" dirty="0">
                          <a:latin typeface="Arial" panose="020B0604020202020204" pitchFamily="34" charset="0"/>
                          <a:cs typeface="Arial" panose="020B0604020202020204" pitchFamily="34" charset="0"/>
                        </a:rPr>
                        <a:t>Yes</a:t>
                      </a:r>
                    </a:p>
                  </a:txBody>
                  <a:tcPr anchor="ctr"/>
                </a:tc>
                <a:tc>
                  <a:txBody>
                    <a:bodyPr/>
                    <a:lstStyle/>
                    <a:p>
                      <a:pPr algn="ctr"/>
                      <a:r>
                        <a:rPr lang="en-US" sz="1800" dirty="0">
                          <a:latin typeface="Arial" panose="020B0604020202020204" pitchFamily="34" charset="0"/>
                          <a:cs typeface="Arial" panose="020B0604020202020204" pitchFamily="34" charset="0"/>
                        </a:rPr>
                        <a:t>0/20 (0%)</a:t>
                      </a:r>
                    </a:p>
                  </a:txBody>
                  <a:tcPr anchor="ctr"/>
                </a:tc>
                <a:tc>
                  <a:txBody>
                    <a:bodyPr/>
                    <a:lstStyle/>
                    <a:p>
                      <a:pPr algn="ctr"/>
                      <a:r>
                        <a:rPr lang="en-US" sz="1800" dirty="0">
                          <a:latin typeface="Arial" panose="020B0604020202020204" pitchFamily="34" charset="0"/>
                          <a:cs typeface="Arial" panose="020B0604020202020204" pitchFamily="34" charset="0"/>
                        </a:rPr>
                        <a:t>0</a:t>
                      </a:r>
                    </a:p>
                  </a:txBody>
                  <a:tcPr anchor="ctr"/>
                </a:tc>
                <a:tc>
                  <a:txBody>
                    <a:bodyPr/>
                    <a:lstStyle/>
                    <a:p>
                      <a:pPr algn="ctr"/>
                      <a:r>
                        <a:rPr lang="en-US" sz="1800" dirty="0">
                          <a:latin typeface="Arial" panose="020B0604020202020204" pitchFamily="34" charset="0"/>
                          <a:cs typeface="Arial" panose="020B0604020202020204" pitchFamily="34" charset="0"/>
                        </a:rPr>
                        <a:t>0</a:t>
                      </a:r>
                    </a:p>
                  </a:txBody>
                  <a:tcPr anchor="ctr"/>
                </a:tc>
                <a:tc>
                  <a:txBody>
                    <a:bodyPr/>
                    <a:lstStyle/>
                    <a:p>
                      <a:pPr algn="ctr"/>
                      <a:r>
                        <a:rPr lang="en-US" sz="1800" dirty="0">
                          <a:latin typeface="Arial" panose="020B0604020202020204" pitchFamily="34" charset="0"/>
                          <a:cs typeface="Arial" panose="020B0604020202020204" pitchFamily="34" charset="0"/>
                        </a:rPr>
                        <a:t>No</a:t>
                      </a:r>
                    </a:p>
                  </a:txBody>
                  <a:tcPr anchor="ctr"/>
                </a:tc>
                <a:extLst>
                  <a:ext uri="{0D108BD9-81ED-4DB2-BD59-A6C34878D82A}">
                    <a16:rowId xmlns:a16="http://schemas.microsoft.com/office/drawing/2014/main" val="3839034987"/>
                  </a:ext>
                </a:extLst>
              </a:tr>
              <a:tr h="370840">
                <a:tc>
                  <a:txBody>
                    <a:bodyPr/>
                    <a:lstStyle/>
                    <a:p>
                      <a:pPr algn="ctr"/>
                      <a:r>
                        <a:rPr lang="en-US" sz="1800" dirty="0" err="1">
                          <a:latin typeface="Arial" panose="020B0604020202020204" pitchFamily="34" charset="0"/>
                          <a:cs typeface="Arial" panose="020B0604020202020204" pitchFamily="34" charset="0"/>
                        </a:rPr>
                        <a:t>Lavoue</a:t>
                      </a:r>
                      <a:r>
                        <a:rPr lang="en-US" sz="1800" dirty="0">
                          <a:latin typeface="Arial" panose="020B0604020202020204" pitchFamily="34" charset="0"/>
                          <a:cs typeface="Arial" panose="020B0604020202020204" pitchFamily="34" charset="0"/>
                        </a:rPr>
                        <a:t> (2011)</a:t>
                      </a:r>
                    </a:p>
                  </a:txBody>
                  <a:tcPr anchor="ctr"/>
                </a:tc>
                <a:tc>
                  <a:txBody>
                    <a:bodyPr/>
                    <a:lstStyle/>
                    <a:p>
                      <a:pPr algn="ctr"/>
                      <a:r>
                        <a:rPr lang="en-US" sz="1800" dirty="0">
                          <a:latin typeface="Arial" panose="020B0604020202020204" pitchFamily="34" charset="0"/>
                          <a:cs typeface="Arial" panose="020B0604020202020204" pitchFamily="34" charset="0"/>
                        </a:rPr>
                        <a:t>60</a:t>
                      </a:r>
                    </a:p>
                  </a:txBody>
                  <a:tcPr anchor="ctr"/>
                </a:tc>
                <a:tc>
                  <a:txBody>
                    <a:bodyPr/>
                    <a:lstStyle/>
                    <a:p>
                      <a:pPr algn="ctr"/>
                      <a:r>
                        <a:rPr lang="en-US" sz="1800" dirty="0">
                          <a:latin typeface="Arial" panose="020B0604020202020204" pitchFamily="34" charset="0"/>
                          <a:cs typeface="Arial" panose="020B0604020202020204" pitchFamily="34" charset="0"/>
                        </a:rPr>
                        <a:t>Yes</a:t>
                      </a:r>
                    </a:p>
                  </a:txBody>
                  <a:tcPr anchor="ctr"/>
                </a:tc>
                <a:tc>
                  <a:txBody>
                    <a:bodyPr/>
                    <a:lstStyle/>
                    <a:p>
                      <a:pPr algn="ctr"/>
                      <a:r>
                        <a:rPr lang="en-US" sz="1800" dirty="0">
                          <a:latin typeface="Arial" panose="020B0604020202020204" pitchFamily="34" charset="0"/>
                          <a:cs typeface="Arial" panose="020B0604020202020204" pitchFamily="34" charset="0"/>
                        </a:rPr>
                        <a:t>8/60 (13%)</a:t>
                      </a:r>
                    </a:p>
                  </a:txBody>
                  <a:tcPr anchor="ctr"/>
                </a:tc>
                <a:tc>
                  <a:txBody>
                    <a:bodyPr/>
                    <a:lstStyle/>
                    <a:p>
                      <a:pPr algn="ctr"/>
                      <a:r>
                        <a:rPr lang="en-US" sz="1800" dirty="0">
                          <a:latin typeface="Arial" panose="020B0604020202020204" pitchFamily="34" charset="0"/>
                          <a:cs typeface="Arial" panose="020B0604020202020204" pitchFamily="34" charset="0"/>
                        </a:rPr>
                        <a:t>2</a:t>
                      </a:r>
                    </a:p>
                  </a:txBody>
                  <a:tcPr anchor="ctr"/>
                </a:tc>
                <a:tc>
                  <a:txBody>
                    <a:bodyPr/>
                    <a:lstStyle/>
                    <a:p>
                      <a:pPr algn="ctr"/>
                      <a:r>
                        <a:rPr lang="en-US" sz="1800" dirty="0">
                          <a:latin typeface="Arial" panose="020B0604020202020204" pitchFamily="34" charset="0"/>
                          <a:cs typeface="Arial" panose="020B0604020202020204" pitchFamily="34" charset="0"/>
                        </a:rPr>
                        <a:t>6</a:t>
                      </a:r>
                    </a:p>
                  </a:txBody>
                  <a:tcPr anchor="ctr"/>
                </a:tc>
                <a:tc>
                  <a:txBody>
                    <a:bodyPr/>
                    <a:lstStyle/>
                    <a:p>
                      <a:pPr algn="ctr"/>
                      <a:r>
                        <a:rPr lang="en-US" sz="1800" dirty="0">
                          <a:latin typeface="Arial" panose="020B0604020202020204" pitchFamily="34" charset="0"/>
                          <a:cs typeface="Arial" panose="020B0604020202020204" pitchFamily="34" charset="0"/>
                        </a:rPr>
                        <a:t>Yes</a:t>
                      </a:r>
                    </a:p>
                  </a:txBody>
                  <a:tcPr anchor="ctr"/>
                </a:tc>
                <a:extLst>
                  <a:ext uri="{0D108BD9-81ED-4DB2-BD59-A6C34878D82A}">
                    <a16:rowId xmlns:a16="http://schemas.microsoft.com/office/drawing/2014/main" val="851332778"/>
                  </a:ext>
                </a:extLst>
              </a:tr>
              <a:tr h="370840">
                <a:tc>
                  <a:txBody>
                    <a:bodyPr/>
                    <a:lstStyle/>
                    <a:p>
                      <a:pPr algn="ctr"/>
                      <a:r>
                        <a:rPr lang="en-US" sz="1800" dirty="0" err="1">
                          <a:latin typeface="Arial" panose="020B0604020202020204" pitchFamily="34" charset="0"/>
                          <a:cs typeface="Arial" panose="020B0604020202020204" pitchFamily="34" charset="0"/>
                        </a:rPr>
                        <a:t>Uzoaru</a:t>
                      </a:r>
                      <a:r>
                        <a:rPr lang="en-US" sz="1800" dirty="0">
                          <a:latin typeface="Arial" panose="020B0604020202020204" pitchFamily="34" charset="0"/>
                          <a:cs typeface="Arial" panose="020B0604020202020204" pitchFamily="34" charset="0"/>
                        </a:rPr>
                        <a:t> (2012)</a:t>
                      </a:r>
                    </a:p>
                  </a:txBody>
                  <a:tcPr anchor="ctr"/>
                </a:tc>
                <a:tc>
                  <a:txBody>
                    <a:bodyPr/>
                    <a:lstStyle/>
                    <a:p>
                      <a:pPr algn="ctr"/>
                      <a:r>
                        <a:rPr lang="en-US" sz="1800" dirty="0">
                          <a:latin typeface="Arial" panose="020B0604020202020204" pitchFamily="34" charset="0"/>
                          <a:cs typeface="Arial" panose="020B0604020202020204" pitchFamily="34" charset="0"/>
                        </a:rPr>
                        <a:t>95</a:t>
                      </a:r>
                    </a:p>
                  </a:txBody>
                  <a:tcPr anchor="ctr"/>
                </a:tc>
                <a:tc>
                  <a:txBody>
                    <a:bodyPr/>
                    <a:lstStyle/>
                    <a:p>
                      <a:pPr algn="ctr"/>
                      <a:r>
                        <a:rPr lang="en-US" sz="1800" dirty="0">
                          <a:latin typeface="Arial" panose="020B0604020202020204" pitchFamily="34" charset="0"/>
                          <a:cs typeface="Arial" panose="020B0604020202020204" pitchFamily="34" charset="0"/>
                        </a:rPr>
                        <a:t>No</a:t>
                      </a:r>
                    </a:p>
                  </a:txBody>
                  <a:tcPr anchor="ctr"/>
                </a:tc>
                <a:tc>
                  <a:txBody>
                    <a:bodyPr/>
                    <a:lstStyle/>
                    <a:p>
                      <a:pPr algn="ctr"/>
                      <a:r>
                        <a:rPr lang="en-US" sz="1800" dirty="0">
                          <a:latin typeface="Arial" panose="020B0604020202020204" pitchFamily="34" charset="0"/>
                          <a:cs typeface="Arial" panose="020B0604020202020204" pitchFamily="34" charset="0"/>
                        </a:rPr>
                        <a:t>3/95 (3%)</a:t>
                      </a:r>
                    </a:p>
                  </a:txBody>
                  <a:tcPr anchor="ctr"/>
                </a:tc>
                <a:tc>
                  <a:txBody>
                    <a:bodyPr/>
                    <a:lstStyle/>
                    <a:p>
                      <a:pPr algn="ctr"/>
                      <a:r>
                        <a:rPr lang="en-US" sz="1800" dirty="0">
                          <a:latin typeface="Arial" panose="020B0604020202020204" pitchFamily="34" charset="0"/>
                          <a:cs typeface="Arial" panose="020B0604020202020204" pitchFamily="34" charset="0"/>
                        </a:rPr>
                        <a:t>2</a:t>
                      </a:r>
                    </a:p>
                  </a:txBody>
                  <a:tcPr anchor="ctr"/>
                </a:tc>
                <a:tc>
                  <a:txBody>
                    <a:bodyPr/>
                    <a:lstStyle/>
                    <a:p>
                      <a:pPr algn="ctr"/>
                      <a:r>
                        <a:rPr lang="en-US" sz="1800" dirty="0">
                          <a:latin typeface="Arial" panose="020B0604020202020204" pitchFamily="34" charset="0"/>
                          <a:cs typeface="Arial" panose="020B0604020202020204" pitchFamily="34" charset="0"/>
                        </a:rPr>
                        <a:t>1</a:t>
                      </a:r>
                    </a:p>
                  </a:txBody>
                  <a:tcPr anchor="ctr"/>
                </a:tc>
                <a:tc>
                  <a:txBody>
                    <a:bodyPr/>
                    <a:lstStyle/>
                    <a:p>
                      <a:pPr algn="ctr"/>
                      <a:r>
                        <a:rPr lang="en-US" sz="1800" dirty="0">
                          <a:latin typeface="Arial" panose="020B0604020202020204" pitchFamily="34" charset="0"/>
                          <a:cs typeface="Arial" panose="020B0604020202020204" pitchFamily="34" charset="0"/>
                        </a:rPr>
                        <a:t>No</a:t>
                      </a:r>
                    </a:p>
                  </a:txBody>
                  <a:tcPr anchor="ctr"/>
                </a:tc>
                <a:extLst>
                  <a:ext uri="{0D108BD9-81ED-4DB2-BD59-A6C34878D82A}">
                    <a16:rowId xmlns:a16="http://schemas.microsoft.com/office/drawing/2014/main" val="2800803751"/>
                  </a:ext>
                </a:extLst>
              </a:tr>
              <a:tr h="370840">
                <a:tc>
                  <a:txBody>
                    <a:bodyPr/>
                    <a:lstStyle/>
                    <a:p>
                      <a:pPr algn="ctr"/>
                      <a:r>
                        <a:rPr lang="en-US" sz="1800" dirty="0" err="1">
                          <a:latin typeface="Arial" panose="020B0604020202020204" pitchFamily="34" charset="0"/>
                          <a:cs typeface="Arial" panose="020B0604020202020204" pitchFamily="34" charset="0"/>
                        </a:rPr>
                        <a:t>Dialani</a:t>
                      </a:r>
                      <a:r>
                        <a:rPr lang="en-US" sz="1800" dirty="0">
                          <a:latin typeface="Arial" panose="020B0604020202020204" pitchFamily="34" charset="0"/>
                          <a:cs typeface="Arial" panose="020B0604020202020204" pitchFamily="34" charset="0"/>
                        </a:rPr>
                        <a:t> (2015)</a:t>
                      </a:r>
                    </a:p>
                  </a:txBody>
                  <a:tcPr anchor="ctr"/>
                </a:tc>
                <a:tc>
                  <a:txBody>
                    <a:bodyPr/>
                    <a:lstStyle/>
                    <a:p>
                      <a:pPr algn="ctr"/>
                      <a:r>
                        <a:rPr lang="en-US" sz="1800" dirty="0">
                          <a:latin typeface="Arial" panose="020B0604020202020204" pitchFamily="34" charset="0"/>
                          <a:cs typeface="Arial" panose="020B0604020202020204" pitchFamily="34" charset="0"/>
                        </a:rPr>
                        <a:t>29</a:t>
                      </a:r>
                    </a:p>
                  </a:txBody>
                  <a:tcPr anchor="ctr"/>
                </a:tc>
                <a:tc>
                  <a:txBody>
                    <a:bodyPr/>
                    <a:lstStyle/>
                    <a:p>
                      <a:pPr algn="ctr"/>
                      <a:r>
                        <a:rPr lang="en-US" sz="1800" dirty="0">
                          <a:latin typeface="Arial" panose="020B0604020202020204" pitchFamily="34" charset="0"/>
                          <a:cs typeface="Arial" panose="020B0604020202020204" pitchFamily="34" charset="0"/>
                        </a:rPr>
                        <a:t>Yes</a:t>
                      </a:r>
                    </a:p>
                  </a:txBody>
                  <a:tcPr anchor="ctr"/>
                </a:tc>
                <a:tc>
                  <a:txBody>
                    <a:bodyPr/>
                    <a:lstStyle/>
                    <a:p>
                      <a:pPr algn="ctr"/>
                      <a:r>
                        <a:rPr lang="en-US" sz="1800" dirty="0">
                          <a:latin typeface="Arial" panose="020B0604020202020204" pitchFamily="34" charset="0"/>
                          <a:cs typeface="Arial" panose="020B0604020202020204" pitchFamily="34" charset="0"/>
                        </a:rPr>
                        <a:t>2/29 (6.9%)</a:t>
                      </a:r>
                    </a:p>
                  </a:txBody>
                  <a:tcPr anchor="ctr"/>
                </a:tc>
                <a:tc>
                  <a:txBody>
                    <a:bodyPr/>
                    <a:lstStyle/>
                    <a:p>
                      <a:pPr algn="ctr"/>
                      <a:r>
                        <a:rPr lang="en-US" sz="1800" dirty="0">
                          <a:latin typeface="Arial" panose="020B0604020202020204" pitchFamily="34" charset="0"/>
                          <a:cs typeface="Arial" panose="020B0604020202020204" pitchFamily="34" charset="0"/>
                        </a:rPr>
                        <a:t>0</a:t>
                      </a:r>
                    </a:p>
                  </a:txBody>
                  <a:tcPr anchor="ctr"/>
                </a:tc>
                <a:tc>
                  <a:txBody>
                    <a:bodyPr/>
                    <a:lstStyle/>
                    <a:p>
                      <a:pPr algn="ctr"/>
                      <a:r>
                        <a:rPr lang="en-US" sz="1800" dirty="0">
                          <a:latin typeface="Arial" panose="020B0604020202020204" pitchFamily="34" charset="0"/>
                          <a:cs typeface="Arial" panose="020B0604020202020204" pitchFamily="34" charset="0"/>
                        </a:rPr>
                        <a:t>2</a:t>
                      </a:r>
                    </a:p>
                  </a:txBody>
                  <a:tcPr anchor="ctr"/>
                </a:tc>
                <a:tc>
                  <a:txBody>
                    <a:bodyPr/>
                    <a:lstStyle/>
                    <a:p>
                      <a:pPr algn="ctr"/>
                      <a:r>
                        <a:rPr lang="en-US" sz="1800" dirty="0">
                          <a:latin typeface="Arial" panose="020B0604020202020204" pitchFamily="34" charset="0"/>
                          <a:cs typeface="Arial" panose="020B0604020202020204" pitchFamily="34" charset="0"/>
                        </a:rPr>
                        <a:t>Yes</a:t>
                      </a:r>
                    </a:p>
                  </a:txBody>
                  <a:tcPr anchor="ctr"/>
                </a:tc>
                <a:extLst>
                  <a:ext uri="{0D108BD9-81ED-4DB2-BD59-A6C34878D82A}">
                    <a16:rowId xmlns:a16="http://schemas.microsoft.com/office/drawing/2014/main" val="768315792"/>
                  </a:ext>
                </a:extLst>
              </a:tr>
              <a:tr h="370840">
                <a:tc>
                  <a:txBody>
                    <a:bodyPr/>
                    <a:lstStyle/>
                    <a:p>
                      <a:pPr algn="ctr"/>
                      <a:r>
                        <a:rPr lang="en-US" sz="1800" dirty="0">
                          <a:latin typeface="Arial" panose="020B0604020202020204" pitchFamily="34" charset="0"/>
                          <a:cs typeface="Arial" panose="020B0604020202020204" pitchFamily="34" charset="0"/>
                        </a:rPr>
                        <a:t>Calhoun (2015)</a:t>
                      </a:r>
                    </a:p>
                  </a:txBody>
                  <a:tcPr anchor="ctr"/>
                </a:tc>
                <a:tc>
                  <a:txBody>
                    <a:bodyPr/>
                    <a:lstStyle/>
                    <a:p>
                      <a:pPr algn="ctr"/>
                      <a:r>
                        <a:rPr lang="en-US" sz="1800" dirty="0">
                          <a:latin typeface="Arial" panose="020B0604020202020204" pitchFamily="34" charset="0"/>
                          <a:cs typeface="Arial" panose="020B0604020202020204" pitchFamily="34" charset="0"/>
                        </a:rPr>
                        <a:t>94</a:t>
                      </a:r>
                    </a:p>
                  </a:txBody>
                  <a:tcPr anchor="ctr"/>
                </a:tc>
                <a:tc>
                  <a:txBody>
                    <a:bodyPr/>
                    <a:lstStyle/>
                    <a:p>
                      <a:pPr algn="ctr"/>
                      <a:r>
                        <a:rPr lang="en-US" sz="1800" dirty="0">
                          <a:latin typeface="Arial" panose="020B0604020202020204" pitchFamily="34" charset="0"/>
                          <a:cs typeface="Arial" panose="020B0604020202020204" pitchFamily="34" charset="0"/>
                        </a:rPr>
                        <a:t>Yes</a:t>
                      </a:r>
                    </a:p>
                  </a:txBody>
                  <a:tcPr anchor="ctr"/>
                </a:tc>
                <a:tc>
                  <a:txBody>
                    <a:bodyPr/>
                    <a:lstStyle/>
                    <a:p>
                      <a:pPr algn="ctr"/>
                      <a:r>
                        <a:rPr lang="en-US" sz="1800" dirty="0">
                          <a:latin typeface="Arial" panose="020B0604020202020204" pitchFamily="34" charset="0"/>
                          <a:cs typeface="Arial" panose="020B0604020202020204" pitchFamily="34" charset="0"/>
                        </a:rPr>
                        <a:t>5/94 (7%)</a:t>
                      </a:r>
                    </a:p>
                  </a:txBody>
                  <a:tcPr anchor="ctr"/>
                </a:tc>
                <a:tc>
                  <a:txBody>
                    <a:bodyPr/>
                    <a:lstStyle/>
                    <a:p>
                      <a:pPr algn="ctr"/>
                      <a:r>
                        <a:rPr lang="en-US" sz="1800" dirty="0">
                          <a:latin typeface="Arial" panose="020B0604020202020204" pitchFamily="34" charset="0"/>
                          <a:cs typeface="Arial" panose="020B0604020202020204" pitchFamily="34" charset="0"/>
                        </a:rPr>
                        <a:t>2</a:t>
                      </a:r>
                    </a:p>
                  </a:txBody>
                  <a:tcPr anchor="ctr"/>
                </a:tc>
                <a:tc>
                  <a:txBody>
                    <a:bodyPr/>
                    <a:lstStyle/>
                    <a:p>
                      <a:pPr algn="ctr"/>
                      <a:r>
                        <a:rPr lang="en-US" sz="1800" dirty="0">
                          <a:latin typeface="Arial" panose="020B0604020202020204" pitchFamily="34" charset="0"/>
                          <a:cs typeface="Arial" panose="020B0604020202020204" pitchFamily="34" charset="0"/>
                        </a:rPr>
                        <a:t>3</a:t>
                      </a:r>
                    </a:p>
                  </a:txBody>
                  <a:tcPr anchor="ctr"/>
                </a:tc>
                <a:tc>
                  <a:txBody>
                    <a:bodyPr/>
                    <a:lstStyle/>
                    <a:p>
                      <a:pPr algn="ctr"/>
                      <a:r>
                        <a:rPr lang="en-US" sz="1800" dirty="0">
                          <a:latin typeface="Arial" panose="020B0604020202020204" pitchFamily="34" charset="0"/>
                          <a:cs typeface="Arial" panose="020B0604020202020204" pitchFamily="34" charset="0"/>
                        </a:rPr>
                        <a:t>No</a:t>
                      </a:r>
                    </a:p>
                  </a:txBody>
                  <a:tcPr anchor="ctr"/>
                </a:tc>
                <a:extLst>
                  <a:ext uri="{0D108BD9-81ED-4DB2-BD59-A6C34878D82A}">
                    <a16:rowId xmlns:a16="http://schemas.microsoft.com/office/drawing/2014/main" val="3179475057"/>
                  </a:ext>
                </a:extLst>
              </a:tr>
              <a:tr h="370840">
                <a:tc>
                  <a:txBody>
                    <a:bodyPr/>
                    <a:lstStyle/>
                    <a:p>
                      <a:pPr algn="ctr"/>
                      <a:r>
                        <a:rPr lang="en-US" sz="1800" dirty="0">
                          <a:latin typeface="Arial" panose="020B0604020202020204" pitchFamily="34" charset="0"/>
                          <a:cs typeface="Arial" panose="020B0604020202020204" pitchFamily="34" charset="0"/>
                        </a:rPr>
                        <a:t>McCroskey (2018)</a:t>
                      </a:r>
                    </a:p>
                  </a:txBody>
                  <a:tcPr anchor="ctr"/>
                </a:tc>
                <a:tc>
                  <a:txBody>
                    <a:bodyPr/>
                    <a:lstStyle/>
                    <a:p>
                      <a:pPr algn="ctr"/>
                      <a:r>
                        <a:rPr lang="en-US" sz="1800" dirty="0">
                          <a:latin typeface="Arial" panose="020B0604020202020204" pitchFamily="34" charset="0"/>
                          <a:cs typeface="Arial" panose="020B0604020202020204" pitchFamily="34" charset="0"/>
                        </a:rPr>
                        <a:t>43</a:t>
                      </a:r>
                    </a:p>
                  </a:txBody>
                  <a:tcPr anchor="ctr"/>
                </a:tc>
                <a:tc>
                  <a:txBody>
                    <a:bodyPr/>
                    <a:lstStyle/>
                    <a:p>
                      <a:pPr algn="ctr"/>
                      <a:r>
                        <a:rPr lang="en-US" sz="1800" dirty="0">
                          <a:latin typeface="Arial" panose="020B0604020202020204" pitchFamily="34" charset="0"/>
                          <a:cs typeface="Arial" panose="020B0604020202020204" pitchFamily="34" charset="0"/>
                        </a:rPr>
                        <a:t>Yes</a:t>
                      </a:r>
                    </a:p>
                  </a:txBody>
                  <a:tcPr anchor="ctr"/>
                </a:tc>
                <a:tc>
                  <a:txBody>
                    <a:bodyPr/>
                    <a:lstStyle/>
                    <a:p>
                      <a:pPr algn="ctr"/>
                      <a:r>
                        <a:rPr lang="en-US" sz="1800" dirty="0">
                          <a:latin typeface="Arial" panose="020B0604020202020204" pitchFamily="34" charset="0"/>
                          <a:cs typeface="Arial" panose="020B0604020202020204" pitchFamily="34" charset="0"/>
                        </a:rPr>
                        <a:t>1/43 (2%)</a:t>
                      </a:r>
                    </a:p>
                  </a:txBody>
                  <a:tcPr anchor="ctr"/>
                </a:tc>
                <a:tc>
                  <a:txBody>
                    <a:bodyPr/>
                    <a:lstStyle/>
                    <a:p>
                      <a:pPr algn="ctr"/>
                      <a:r>
                        <a:rPr lang="en-US" sz="1800" dirty="0">
                          <a:latin typeface="Arial" panose="020B0604020202020204" pitchFamily="34" charset="0"/>
                          <a:cs typeface="Arial" panose="020B0604020202020204" pitchFamily="34" charset="0"/>
                        </a:rPr>
                        <a:t>1</a:t>
                      </a:r>
                    </a:p>
                  </a:txBody>
                  <a:tcPr anchor="ctr"/>
                </a:tc>
                <a:tc>
                  <a:txBody>
                    <a:bodyPr/>
                    <a:lstStyle/>
                    <a:p>
                      <a:pPr algn="ctr"/>
                      <a:r>
                        <a:rPr lang="en-US" sz="1800" dirty="0">
                          <a:latin typeface="Arial" panose="020B0604020202020204" pitchFamily="34" charset="0"/>
                          <a:cs typeface="Arial" panose="020B0604020202020204" pitchFamily="34" charset="0"/>
                        </a:rPr>
                        <a:t>0</a:t>
                      </a:r>
                    </a:p>
                  </a:txBody>
                  <a:tcPr anchor="ctr"/>
                </a:tc>
                <a:tc>
                  <a:txBody>
                    <a:bodyPr/>
                    <a:lstStyle/>
                    <a:p>
                      <a:pPr algn="ctr"/>
                      <a:r>
                        <a:rPr lang="en-US" sz="1800" dirty="0">
                          <a:latin typeface="Arial" panose="020B0604020202020204" pitchFamily="34" charset="0"/>
                          <a:cs typeface="Arial" panose="020B0604020202020204" pitchFamily="34" charset="0"/>
                        </a:rPr>
                        <a:t>No</a:t>
                      </a:r>
                    </a:p>
                  </a:txBody>
                  <a:tcPr anchor="ctr"/>
                </a:tc>
                <a:extLst>
                  <a:ext uri="{0D108BD9-81ED-4DB2-BD59-A6C34878D82A}">
                    <a16:rowId xmlns:a16="http://schemas.microsoft.com/office/drawing/2014/main" val="310767972"/>
                  </a:ext>
                </a:extLst>
              </a:tr>
              <a:tr h="370840">
                <a:tc>
                  <a:txBody>
                    <a:bodyPr/>
                    <a:lstStyle/>
                    <a:p>
                      <a:pPr algn="ctr"/>
                      <a:r>
                        <a:rPr lang="en-US" sz="1800" dirty="0" err="1">
                          <a:latin typeface="Arial" panose="020B0604020202020204" pitchFamily="34" charset="0"/>
                          <a:cs typeface="Arial" panose="020B0604020202020204" pitchFamily="34" charset="0"/>
                        </a:rPr>
                        <a:t>Ouldamer</a:t>
                      </a:r>
                      <a:r>
                        <a:rPr lang="en-US" sz="1800" dirty="0">
                          <a:latin typeface="Arial" panose="020B0604020202020204" pitchFamily="34" charset="0"/>
                          <a:cs typeface="Arial" panose="020B0604020202020204" pitchFamily="34" charset="0"/>
                        </a:rPr>
                        <a:t> (2018)</a:t>
                      </a:r>
                    </a:p>
                  </a:txBody>
                  <a:tcPr anchor="ctr"/>
                </a:tc>
                <a:tc>
                  <a:txBody>
                    <a:bodyPr/>
                    <a:lstStyle/>
                    <a:p>
                      <a:pPr algn="ctr"/>
                      <a:r>
                        <a:rPr lang="en-US" sz="1800" dirty="0">
                          <a:latin typeface="Arial" panose="020B0604020202020204" pitchFamily="34" charset="0"/>
                          <a:cs typeface="Arial" panose="020B0604020202020204" pitchFamily="34" charset="0"/>
                        </a:rPr>
                        <a:t>20</a:t>
                      </a:r>
                    </a:p>
                  </a:txBody>
                  <a:tcPr anchor="ctr"/>
                </a:tc>
                <a:tc>
                  <a:txBody>
                    <a:bodyPr/>
                    <a:lstStyle/>
                    <a:p>
                      <a:pPr algn="ctr"/>
                      <a:r>
                        <a:rPr lang="en-US" sz="1800" dirty="0">
                          <a:latin typeface="Arial" panose="020B0604020202020204" pitchFamily="34" charset="0"/>
                          <a:cs typeface="Arial" panose="020B0604020202020204" pitchFamily="34" charset="0"/>
                        </a:rPr>
                        <a:t>Yes</a:t>
                      </a:r>
                    </a:p>
                  </a:txBody>
                  <a:tcPr anchor="ctr"/>
                </a:tc>
                <a:tc>
                  <a:txBody>
                    <a:bodyPr/>
                    <a:lstStyle/>
                    <a:p>
                      <a:pPr algn="ctr"/>
                      <a:r>
                        <a:rPr lang="en-US" sz="1800" dirty="0">
                          <a:latin typeface="Arial" panose="020B0604020202020204" pitchFamily="34" charset="0"/>
                          <a:cs typeface="Arial" panose="020B0604020202020204" pitchFamily="34" charset="0"/>
                        </a:rPr>
                        <a:t>3/20 (15%)</a:t>
                      </a:r>
                    </a:p>
                  </a:txBody>
                  <a:tcPr anchor="ctr"/>
                </a:tc>
                <a:tc>
                  <a:txBody>
                    <a:bodyPr/>
                    <a:lstStyle/>
                    <a:p>
                      <a:pPr algn="ctr"/>
                      <a:r>
                        <a:rPr lang="en-US" sz="1800" dirty="0">
                          <a:latin typeface="Arial" panose="020B0604020202020204" pitchFamily="34" charset="0"/>
                          <a:cs typeface="Arial" panose="020B0604020202020204" pitchFamily="34" charset="0"/>
                        </a:rPr>
                        <a:t>1</a:t>
                      </a:r>
                    </a:p>
                  </a:txBody>
                  <a:tcPr anchor="ctr"/>
                </a:tc>
                <a:tc>
                  <a:txBody>
                    <a:bodyPr/>
                    <a:lstStyle/>
                    <a:p>
                      <a:pPr algn="ctr"/>
                      <a:r>
                        <a:rPr lang="en-US" sz="1800" dirty="0">
                          <a:latin typeface="Arial" panose="020B0604020202020204" pitchFamily="34" charset="0"/>
                          <a:cs typeface="Arial" panose="020B0604020202020204" pitchFamily="34" charset="0"/>
                        </a:rPr>
                        <a:t>2</a:t>
                      </a:r>
                    </a:p>
                  </a:txBody>
                  <a:tcPr anchor="ctr"/>
                </a:tc>
                <a:tc>
                  <a:txBody>
                    <a:bodyPr/>
                    <a:lstStyle/>
                    <a:p>
                      <a:pPr algn="ctr"/>
                      <a:r>
                        <a:rPr lang="en-US" sz="1800" dirty="0">
                          <a:latin typeface="Arial" panose="020B0604020202020204" pitchFamily="34" charset="0"/>
                          <a:cs typeface="Arial" panose="020B0604020202020204" pitchFamily="34" charset="0"/>
                        </a:rPr>
                        <a:t>No</a:t>
                      </a:r>
                    </a:p>
                  </a:txBody>
                  <a:tcPr anchor="ctr"/>
                </a:tc>
                <a:extLst>
                  <a:ext uri="{0D108BD9-81ED-4DB2-BD59-A6C34878D82A}">
                    <a16:rowId xmlns:a16="http://schemas.microsoft.com/office/drawing/2014/main" val="2165629828"/>
                  </a:ext>
                </a:extLst>
              </a:tr>
              <a:tr h="370840">
                <a:tc>
                  <a:txBody>
                    <a:bodyPr/>
                    <a:lstStyle/>
                    <a:p>
                      <a:pPr algn="ctr"/>
                      <a:r>
                        <a:rPr lang="en-US" sz="1800" dirty="0" err="1">
                          <a:latin typeface="Arial" panose="020B0604020202020204" pitchFamily="34" charset="0"/>
                          <a:cs typeface="Arial" panose="020B0604020202020204" pitchFamily="34" charset="0"/>
                        </a:rPr>
                        <a:t>Hugar</a:t>
                      </a:r>
                      <a:r>
                        <a:rPr lang="en-US" sz="1800" dirty="0">
                          <a:latin typeface="Arial" panose="020B0604020202020204" pitchFamily="34" charset="0"/>
                          <a:cs typeface="Arial" panose="020B0604020202020204" pitchFamily="34" charset="0"/>
                        </a:rPr>
                        <a:t> (2019)</a:t>
                      </a:r>
                    </a:p>
                  </a:txBody>
                  <a:tcPr anchor="ctr"/>
                </a:tc>
                <a:tc>
                  <a:txBody>
                    <a:bodyPr/>
                    <a:lstStyle/>
                    <a:p>
                      <a:pPr algn="ctr"/>
                      <a:r>
                        <a:rPr lang="en-US" sz="1800" dirty="0">
                          <a:latin typeface="Arial" panose="020B0604020202020204" pitchFamily="34" charset="0"/>
                          <a:cs typeface="Arial" panose="020B0604020202020204" pitchFamily="34" charset="0"/>
                        </a:rPr>
                        <a:t>111</a:t>
                      </a:r>
                    </a:p>
                  </a:txBody>
                  <a:tcPr anchor="ctr"/>
                </a:tc>
                <a:tc>
                  <a:txBody>
                    <a:bodyPr/>
                    <a:lstStyle/>
                    <a:p>
                      <a:pPr algn="ctr"/>
                      <a:r>
                        <a:rPr lang="en-US" sz="1800" dirty="0">
                          <a:latin typeface="Arial" panose="020B0604020202020204" pitchFamily="34" charset="0"/>
                          <a:cs typeface="Arial" panose="020B0604020202020204" pitchFamily="34" charset="0"/>
                        </a:rPr>
                        <a:t>Yes</a:t>
                      </a:r>
                    </a:p>
                  </a:txBody>
                  <a:tcPr anchor="ctr"/>
                </a:tc>
                <a:tc>
                  <a:txBody>
                    <a:bodyPr/>
                    <a:lstStyle/>
                    <a:p>
                      <a:pPr algn="ctr"/>
                      <a:r>
                        <a:rPr lang="en-US" sz="1800" dirty="0">
                          <a:latin typeface="Arial" panose="020B0604020202020204" pitchFamily="34" charset="0"/>
                          <a:cs typeface="Arial" panose="020B0604020202020204" pitchFamily="34" charset="0"/>
                        </a:rPr>
                        <a:t>1/111 (1%)</a:t>
                      </a:r>
                    </a:p>
                  </a:txBody>
                  <a:tcPr anchor="ctr"/>
                </a:tc>
                <a:tc>
                  <a:txBody>
                    <a:bodyPr/>
                    <a:lstStyle/>
                    <a:p>
                      <a:pPr algn="ctr"/>
                      <a:r>
                        <a:rPr lang="en-US" sz="1800" dirty="0">
                          <a:latin typeface="Arial" panose="020B0604020202020204" pitchFamily="34" charset="0"/>
                          <a:cs typeface="Arial" panose="020B0604020202020204" pitchFamily="34" charset="0"/>
                        </a:rPr>
                        <a:t>1</a:t>
                      </a:r>
                    </a:p>
                  </a:txBody>
                  <a:tcPr anchor="ctr"/>
                </a:tc>
                <a:tc>
                  <a:txBody>
                    <a:bodyPr/>
                    <a:lstStyle/>
                    <a:p>
                      <a:pPr algn="ctr"/>
                      <a:r>
                        <a:rPr lang="en-US" sz="1800" dirty="0">
                          <a:latin typeface="Arial" panose="020B0604020202020204" pitchFamily="34" charset="0"/>
                          <a:cs typeface="Arial" panose="020B0604020202020204" pitchFamily="34" charset="0"/>
                        </a:rPr>
                        <a:t>0</a:t>
                      </a:r>
                    </a:p>
                  </a:txBody>
                  <a:tcPr anchor="ctr"/>
                </a:tc>
                <a:tc>
                  <a:txBody>
                    <a:bodyPr/>
                    <a:lstStyle/>
                    <a:p>
                      <a:pPr algn="ctr"/>
                      <a:r>
                        <a:rPr lang="en-US" sz="1800" dirty="0">
                          <a:latin typeface="Arial" panose="020B0604020202020204" pitchFamily="34" charset="0"/>
                          <a:cs typeface="Arial" panose="020B0604020202020204" pitchFamily="34" charset="0"/>
                        </a:rPr>
                        <a:t>No</a:t>
                      </a:r>
                    </a:p>
                  </a:txBody>
                  <a:tcPr anchor="ctr"/>
                </a:tc>
                <a:extLst>
                  <a:ext uri="{0D108BD9-81ED-4DB2-BD59-A6C34878D82A}">
                    <a16:rowId xmlns:a16="http://schemas.microsoft.com/office/drawing/2014/main" val="2814201012"/>
                  </a:ext>
                </a:extLst>
              </a:tr>
              <a:tr h="370840">
                <a:tc>
                  <a:txBody>
                    <a:bodyPr/>
                    <a:lstStyle/>
                    <a:p>
                      <a:pPr algn="ctr"/>
                      <a:r>
                        <a:rPr lang="en-US" sz="1800" dirty="0">
                          <a:latin typeface="Arial" panose="020B0604020202020204" pitchFamily="34" charset="0"/>
                          <a:cs typeface="Arial" panose="020B0604020202020204" pitchFamily="34" charset="0"/>
                        </a:rPr>
                        <a:t>Grabenstetter (2020)</a:t>
                      </a:r>
                    </a:p>
                  </a:txBody>
                  <a:tcPr anchor="ctr"/>
                </a:tc>
                <a:tc>
                  <a:txBody>
                    <a:bodyPr/>
                    <a:lstStyle/>
                    <a:p>
                      <a:pPr algn="ctr"/>
                      <a:r>
                        <a:rPr lang="en-US" sz="1800" dirty="0">
                          <a:latin typeface="Arial" panose="020B0604020202020204" pitchFamily="34" charset="0"/>
                          <a:cs typeface="Arial" panose="020B0604020202020204" pitchFamily="34" charset="0"/>
                        </a:rPr>
                        <a:t>40</a:t>
                      </a:r>
                    </a:p>
                  </a:txBody>
                  <a:tcPr anchor="ctr"/>
                </a:tc>
                <a:tc>
                  <a:txBody>
                    <a:bodyPr/>
                    <a:lstStyle/>
                    <a:p>
                      <a:pPr algn="ctr"/>
                      <a:r>
                        <a:rPr lang="en-US" sz="1800" dirty="0">
                          <a:latin typeface="Arial" panose="020B0604020202020204" pitchFamily="34" charset="0"/>
                          <a:cs typeface="Arial" panose="020B0604020202020204" pitchFamily="34" charset="0"/>
                        </a:rPr>
                        <a:t>Yes</a:t>
                      </a:r>
                    </a:p>
                  </a:txBody>
                  <a:tcPr anchor="ctr"/>
                </a:tc>
                <a:tc>
                  <a:txBody>
                    <a:bodyPr/>
                    <a:lstStyle/>
                    <a:p>
                      <a:pPr algn="ctr"/>
                      <a:r>
                        <a:rPr lang="en-US" sz="1800" dirty="0">
                          <a:latin typeface="Arial" panose="020B0604020202020204" pitchFamily="34" charset="0"/>
                          <a:cs typeface="Arial" panose="020B0604020202020204" pitchFamily="34" charset="0"/>
                        </a:rPr>
                        <a:t>2/40 (5%)</a:t>
                      </a:r>
                    </a:p>
                  </a:txBody>
                  <a:tcPr anchor="ctr"/>
                </a:tc>
                <a:tc>
                  <a:txBody>
                    <a:bodyPr/>
                    <a:lstStyle/>
                    <a:p>
                      <a:pPr algn="ctr"/>
                      <a:r>
                        <a:rPr lang="en-US" sz="1800" dirty="0">
                          <a:latin typeface="Arial" panose="020B0604020202020204" pitchFamily="34" charset="0"/>
                          <a:cs typeface="Arial" panose="020B0604020202020204" pitchFamily="34" charset="0"/>
                        </a:rPr>
                        <a:t>2</a:t>
                      </a:r>
                    </a:p>
                  </a:txBody>
                  <a:tcPr anchor="ctr"/>
                </a:tc>
                <a:tc>
                  <a:txBody>
                    <a:bodyPr/>
                    <a:lstStyle/>
                    <a:p>
                      <a:pPr algn="ctr"/>
                      <a:r>
                        <a:rPr lang="en-US" sz="1800" dirty="0">
                          <a:latin typeface="Arial" panose="020B0604020202020204" pitchFamily="34" charset="0"/>
                          <a:cs typeface="Arial" panose="020B0604020202020204" pitchFamily="34" charset="0"/>
                        </a:rPr>
                        <a:t>0</a:t>
                      </a:r>
                    </a:p>
                  </a:txBody>
                  <a:tcPr anchor="ctr"/>
                </a:tc>
                <a:tc>
                  <a:txBody>
                    <a:bodyPr/>
                    <a:lstStyle/>
                    <a:p>
                      <a:pPr algn="ctr"/>
                      <a:r>
                        <a:rPr lang="en-US" sz="1800" dirty="0">
                          <a:latin typeface="Arial" panose="020B0604020202020204" pitchFamily="34" charset="0"/>
                          <a:cs typeface="Arial" panose="020B0604020202020204" pitchFamily="34" charset="0"/>
                        </a:rPr>
                        <a:t>No</a:t>
                      </a:r>
                    </a:p>
                  </a:txBody>
                  <a:tcPr anchor="ctr"/>
                </a:tc>
                <a:extLst>
                  <a:ext uri="{0D108BD9-81ED-4DB2-BD59-A6C34878D82A}">
                    <a16:rowId xmlns:a16="http://schemas.microsoft.com/office/drawing/2014/main" val="636240558"/>
                  </a:ext>
                </a:extLst>
              </a:tr>
              <a:tr h="370840">
                <a:tc>
                  <a:txBody>
                    <a:bodyPr/>
                    <a:lstStyle/>
                    <a:p>
                      <a:pPr algn="ctr"/>
                      <a:r>
                        <a:rPr lang="en-US" sz="1800" dirty="0" err="1">
                          <a:latin typeface="Arial" panose="020B0604020202020204" pitchFamily="34" charset="0"/>
                          <a:cs typeface="Arial" panose="020B0604020202020204" pitchFamily="34" charset="0"/>
                        </a:rPr>
                        <a:t>Nakhlis</a:t>
                      </a:r>
                      <a:r>
                        <a:rPr lang="en-US" sz="1800" dirty="0">
                          <a:latin typeface="Arial" panose="020B0604020202020204" pitchFamily="34" charset="0"/>
                          <a:cs typeface="Arial" panose="020B0604020202020204" pitchFamily="34" charset="0"/>
                        </a:rPr>
                        <a:t> (2025)</a:t>
                      </a:r>
                    </a:p>
                    <a:p>
                      <a:pPr algn="ctr"/>
                      <a:r>
                        <a:rPr lang="en-US" sz="1100" dirty="0">
                          <a:latin typeface="Arial" panose="020B0604020202020204" pitchFamily="34" charset="0"/>
                          <a:cs typeface="Arial" panose="020B0604020202020204" pitchFamily="34" charset="0"/>
                        </a:rPr>
                        <a:t>TBCRC 034 prospective trial</a:t>
                      </a:r>
                    </a:p>
                  </a:txBody>
                  <a:tcPr anchor="ctr"/>
                </a:tc>
                <a:tc>
                  <a:txBody>
                    <a:bodyPr/>
                    <a:lstStyle/>
                    <a:p>
                      <a:pPr algn="ctr"/>
                      <a:r>
                        <a:rPr lang="en-US" sz="1800" dirty="0">
                          <a:latin typeface="Arial" panose="020B0604020202020204" pitchFamily="34" charset="0"/>
                          <a:cs typeface="Arial" panose="020B0604020202020204" pitchFamily="34" charset="0"/>
                        </a:rPr>
                        <a:t>78</a:t>
                      </a:r>
                    </a:p>
                  </a:txBody>
                  <a:tcPr anchor="ctr"/>
                </a:tc>
                <a:tc>
                  <a:txBody>
                    <a:bodyPr/>
                    <a:lstStyle/>
                    <a:p>
                      <a:pPr algn="ctr"/>
                      <a:r>
                        <a:rPr lang="en-US" sz="1800" dirty="0">
                          <a:latin typeface="Arial" panose="020B0604020202020204" pitchFamily="34" charset="0"/>
                          <a:cs typeface="Arial" panose="020B0604020202020204" pitchFamily="34" charset="0"/>
                        </a:rPr>
                        <a:t>Yes</a:t>
                      </a:r>
                    </a:p>
                  </a:txBody>
                  <a:tcPr anchor="ctr"/>
                </a:tc>
                <a:tc>
                  <a:txBody>
                    <a:bodyPr/>
                    <a:lstStyle/>
                    <a:p>
                      <a:pPr algn="ctr"/>
                      <a:r>
                        <a:rPr lang="en-US" sz="1800" dirty="0">
                          <a:latin typeface="Arial" panose="020B0604020202020204" pitchFamily="34" charset="0"/>
                          <a:cs typeface="Arial" panose="020B0604020202020204" pitchFamily="34" charset="0"/>
                        </a:rPr>
                        <a:t>1/78 (1.3%)</a:t>
                      </a:r>
                    </a:p>
                  </a:txBody>
                  <a:tcPr anchor="ctr"/>
                </a:tc>
                <a:tc>
                  <a:txBody>
                    <a:bodyPr/>
                    <a:lstStyle/>
                    <a:p>
                      <a:pPr algn="ctr"/>
                      <a:r>
                        <a:rPr lang="en-US" sz="1800" dirty="0">
                          <a:latin typeface="Arial" panose="020B0604020202020204" pitchFamily="34" charset="0"/>
                          <a:cs typeface="Arial" panose="020B0604020202020204" pitchFamily="34" charset="0"/>
                        </a:rPr>
                        <a:t>0</a:t>
                      </a:r>
                    </a:p>
                  </a:txBody>
                  <a:tcPr anchor="ctr"/>
                </a:tc>
                <a:tc>
                  <a:txBody>
                    <a:bodyPr/>
                    <a:lstStyle/>
                    <a:p>
                      <a:pPr algn="ctr"/>
                      <a:r>
                        <a:rPr lang="en-US" sz="1800" dirty="0">
                          <a:latin typeface="Arial" panose="020B0604020202020204" pitchFamily="34" charset="0"/>
                          <a:cs typeface="Arial" panose="020B0604020202020204" pitchFamily="34" charset="0"/>
                        </a:rPr>
                        <a:t>1</a:t>
                      </a:r>
                    </a:p>
                  </a:txBody>
                  <a:tcPr anchor="ctr"/>
                </a:tc>
                <a:tc>
                  <a:txBody>
                    <a:bodyPr/>
                    <a:lstStyle/>
                    <a:p>
                      <a:pPr algn="ctr"/>
                      <a:r>
                        <a:rPr lang="en-US" sz="1800" dirty="0">
                          <a:latin typeface="Arial" panose="020B0604020202020204" pitchFamily="34" charset="0"/>
                          <a:cs typeface="Arial" panose="020B0604020202020204" pitchFamily="34" charset="0"/>
                        </a:rPr>
                        <a:t>No</a:t>
                      </a:r>
                    </a:p>
                  </a:txBody>
                  <a:tcPr anchor="ctr"/>
                </a:tc>
                <a:extLst>
                  <a:ext uri="{0D108BD9-81ED-4DB2-BD59-A6C34878D82A}">
                    <a16:rowId xmlns:a16="http://schemas.microsoft.com/office/drawing/2014/main" val="738331255"/>
                  </a:ext>
                </a:extLst>
              </a:tr>
            </a:tbl>
          </a:graphicData>
        </a:graphic>
      </p:graphicFrame>
      <p:sp>
        <p:nvSpPr>
          <p:cNvPr id="3" name="Star: 5 Points 2">
            <a:extLst>
              <a:ext uri="{FF2B5EF4-FFF2-40B4-BE49-F238E27FC236}">
                <a16:creationId xmlns:a16="http://schemas.microsoft.com/office/drawing/2014/main" id="{88EC1BF8-6168-602A-98F0-5CFCB3E01C9C}"/>
              </a:ext>
            </a:extLst>
          </p:cNvPr>
          <p:cNvSpPr>
            <a:spLocks noChangeAspect="1"/>
          </p:cNvSpPr>
          <p:nvPr/>
        </p:nvSpPr>
        <p:spPr>
          <a:xfrm>
            <a:off x="8305800" y="4343400"/>
            <a:ext cx="368394" cy="334124"/>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 name="Star: 5 Points 4">
            <a:extLst>
              <a:ext uri="{FF2B5EF4-FFF2-40B4-BE49-F238E27FC236}">
                <a16:creationId xmlns:a16="http://schemas.microsoft.com/office/drawing/2014/main" id="{C39248FF-F0E0-D492-A043-A30704411E25}"/>
              </a:ext>
            </a:extLst>
          </p:cNvPr>
          <p:cNvSpPr>
            <a:spLocks noChangeAspect="1"/>
          </p:cNvSpPr>
          <p:nvPr/>
        </p:nvSpPr>
        <p:spPr>
          <a:xfrm>
            <a:off x="8305800" y="4743719"/>
            <a:ext cx="368394" cy="334124"/>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6" name="Star: 5 Points 5">
            <a:extLst>
              <a:ext uri="{FF2B5EF4-FFF2-40B4-BE49-F238E27FC236}">
                <a16:creationId xmlns:a16="http://schemas.microsoft.com/office/drawing/2014/main" id="{60BFC17A-2C27-5A5E-669F-002ED84BB942}"/>
              </a:ext>
            </a:extLst>
          </p:cNvPr>
          <p:cNvSpPr>
            <a:spLocks noChangeAspect="1"/>
          </p:cNvSpPr>
          <p:nvPr/>
        </p:nvSpPr>
        <p:spPr>
          <a:xfrm>
            <a:off x="8305800" y="5454445"/>
            <a:ext cx="368394" cy="334124"/>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7" name="Star: 5 Points 6">
            <a:extLst>
              <a:ext uri="{FF2B5EF4-FFF2-40B4-BE49-F238E27FC236}">
                <a16:creationId xmlns:a16="http://schemas.microsoft.com/office/drawing/2014/main" id="{FF9E809A-BCAB-B7E0-5554-B0730516EBC7}"/>
              </a:ext>
            </a:extLst>
          </p:cNvPr>
          <p:cNvSpPr>
            <a:spLocks noChangeAspect="1"/>
          </p:cNvSpPr>
          <p:nvPr/>
        </p:nvSpPr>
        <p:spPr>
          <a:xfrm>
            <a:off x="8310716" y="5854764"/>
            <a:ext cx="368394" cy="334124"/>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Tree>
    <p:extLst>
      <p:ext uri="{BB962C8B-B14F-4D97-AF65-F5344CB8AC3E}">
        <p14:creationId xmlns:p14="http://schemas.microsoft.com/office/powerpoint/2010/main" val="37100445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5B03A20-C117-8045-6CC9-53CC981451BF}"/>
              </a:ext>
            </a:extLst>
          </p:cNvPr>
          <p:cNvPicPr>
            <a:picLocks noChangeAspect="1"/>
          </p:cNvPicPr>
          <p:nvPr/>
        </p:nvPicPr>
        <p:blipFill>
          <a:blip r:embed="rId3"/>
          <a:stretch>
            <a:fillRect/>
          </a:stretch>
        </p:blipFill>
        <p:spPr>
          <a:xfrm>
            <a:off x="76200" y="457200"/>
            <a:ext cx="6157396" cy="3818770"/>
          </a:xfrm>
          <a:prstGeom prst="rect">
            <a:avLst/>
          </a:prstGeom>
        </p:spPr>
      </p:pic>
      <p:sp>
        <p:nvSpPr>
          <p:cNvPr id="3" name="TextBox 2">
            <a:extLst>
              <a:ext uri="{FF2B5EF4-FFF2-40B4-BE49-F238E27FC236}">
                <a16:creationId xmlns:a16="http://schemas.microsoft.com/office/drawing/2014/main" id="{ED2779C7-6706-4F2E-2129-EE6D5F097A38}"/>
              </a:ext>
            </a:extLst>
          </p:cNvPr>
          <p:cNvSpPr txBox="1"/>
          <p:nvPr/>
        </p:nvSpPr>
        <p:spPr>
          <a:xfrm>
            <a:off x="76200" y="4275970"/>
            <a:ext cx="6157396" cy="261610"/>
          </a:xfrm>
          <a:prstGeom prst="rect">
            <a:avLst/>
          </a:prstGeom>
          <a:noFill/>
        </p:spPr>
        <p:txBody>
          <a:bodyPr wrap="square" rtlCol="0">
            <a:spAutoFit/>
          </a:bodyPr>
          <a:lstStyle/>
          <a:p>
            <a:pPr algn="r"/>
            <a:r>
              <a:rPr lang="en-US" sz="1100" i="1" dirty="0">
                <a:solidFill>
                  <a:schemeClr val="bg1"/>
                </a:solidFill>
                <a:latin typeface="Arial" panose="020B0604020202020204" pitchFamily="34" charset="0"/>
                <a:cs typeface="Arial" panose="020B0604020202020204" pitchFamily="34" charset="0"/>
              </a:rPr>
              <a:t>Ann Surg Oncol </a:t>
            </a:r>
            <a:r>
              <a:rPr lang="en-US" sz="1100" dirty="0">
                <a:solidFill>
                  <a:schemeClr val="bg1"/>
                </a:solidFill>
                <a:latin typeface="Arial" panose="020B0604020202020204" pitchFamily="34" charset="0"/>
                <a:cs typeface="Arial" panose="020B0604020202020204" pitchFamily="34" charset="0"/>
              </a:rPr>
              <a:t>2025; 32: 2578-2584.</a:t>
            </a:r>
          </a:p>
        </p:txBody>
      </p:sp>
      <p:sp>
        <p:nvSpPr>
          <p:cNvPr id="4" name="TextBox 3">
            <a:extLst>
              <a:ext uri="{FF2B5EF4-FFF2-40B4-BE49-F238E27FC236}">
                <a16:creationId xmlns:a16="http://schemas.microsoft.com/office/drawing/2014/main" id="{AB6BD99D-234E-C1E0-F0B4-1893249BE016}"/>
              </a:ext>
            </a:extLst>
          </p:cNvPr>
          <p:cNvSpPr txBox="1"/>
          <p:nvPr/>
        </p:nvSpPr>
        <p:spPr>
          <a:xfrm>
            <a:off x="6553200" y="473759"/>
            <a:ext cx="5410200" cy="3785652"/>
          </a:xfrm>
          <a:prstGeom prst="rect">
            <a:avLst/>
          </a:prstGeom>
          <a:noFill/>
        </p:spPr>
        <p:txBody>
          <a:bodyPr wrap="square" rtlCol="0">
            <a:spAutoFit/>
          </a:bodyPr>
          <a:lstStyle/>
          <a:p>
            <a:r>
              <a:rPr lang="en-US" sz="2400" dirty="0">
                <a:solidFill>
                  <a:schemeClr val="bg1"/>
                </a:solidFill>
                <a:latin typeface="Arial" panose="020B0604020202020204" pitchFamily="34" charset="0"/>
                <a:cs typeface="Arial" panose="020B0604020202020204" pitchFamily="34" charset="0"/>
              </a:rPr>
              <a:t>Prospective multicenter study (9 sites)</a:t>
            </a:r>
          </a:p>
          <a:p>
            <a:endParaRPr lang="en-US" sz="2400" dirty="0">
              <a:solidFill>
                <a:schemeClr val="bg1"/>
              </a:solidFill>
              <a:latin typeface="Arial" panose="020B0604020202020204" pitchFamily="34" charset="0"/>
              <a:cs typeface="Arial" panose="020B0604020202020204" pitchFamily="34" charset="0"/>
            </a:endParaRPr>
          </a:p>
          <a:p>
            <a:r>
              <a:rPr lang="en-US" sz="2400" dirty="0">
                <a:solidFill>
                  <a:schemeClr val="bg1"/>
                </a:solidFill>
                <a:latin typeface="Arial" panose="020B0604020202020204" pitchFamily="34" charset="0"/>
                <a:cs typeface="Arial" panose="020B0604020202020204" pitchFamily="34" charset="0"/>
              </a:rPr>
              <a:t>Inclusion: women with FEA on a rad-path concordant core biopsy</a:t>
            </a:r>
          </a:p>
          <a:p>
            <a:endParaRPr lang="en-US" sz="2400" dirty="0">
              <a:solidFill>
                <a:schemeClr val="bg1"/>
              </a:solidFill>
              <a:latin typeface="Arial" panose="020B0604020202020204" pitchFamily="34" charset="0"/>
              <a:cs typeface="Arial" panose="020B0604020202020204" pitchFamily="34" charset="0"/>
            </a:endParaRPr>
          </a:p>
          <a:p>
            <a:r>
              <a:rPr lang="en-US" sz="2400" dirty="0">
                <a:solidFill>
                  <a:schemeClr val="bg1"/>
                </a:solidFill>
                <a:latin typeface="Arial" panose="020B0604020202020204" pitchFamily="34" charset="0"/>
                <a:cs typeface="Arial" panose="020B0604020202020204" pitchFamily="34" charset="0"/>
              </a:rPr>
              <a:t>Exclusion: clinical concern (e.g. palpable mass, nipple discharge), ADH or non-classic LCIS in same biopsy, history of DCIS and/or invasive breast cancer </a:t>
            </a:r>
          </a:p>
        </p:txBody>
      </p:sp>
      <p:sp>
        <p:nvSpPr>
          <p:cNvPr id="5" name="TextBox 4">
            <a:extLst>
              <a:ext uri="{FF2B5EF4-FFF2-40B4-BE49-F238E27FC236}">
                <a16:creationId xmlns:a16="http://schemas.microsoft.com/office/drawing/2014/main" id="{48EFEA45-04CA-D41A-5973-D2F48B52967D}"/>
              </a:ext>
            </a:extLst>
          </p:cNvPr>
          <p:cNvSpPr txBox="1"/>
          <p:nvPr/>
        </p:nvSpPr>
        <p:spPr>
          <a:xfrm>
            <a:off x="228600" y="4876800"/>
            <a:ext cx="11734800" cy="156966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200" dirty="0">
                <a:latin typeface="Arial" panose="020B0604020202020204" pitchFamily="34" charset="0"/>
                <a:cs typeface="Arial" panose="020B0604020202020204" pitchFamily="34" charset="0"/>
              </a:rPr>
              <a:t>Primary objective: evaluate the frequency with which FEA diagnosed on core needle biopsy was upgraded to DCIS or invasive breast cancer upon surgical excision </a:t>
            </a:r>
          </a:p>
        </p:txBody>
      </p:sp>
    </p:spTree>
    <p:extLst>
      <p:ext uri="{BB962C8B-B14F-4D97-AF65-F5344CB8AC3E}">
        <p14:creationId xmlns:p14="http://schemas.microsoft.com/office/powerpoint/2010/main" val="20348390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F4EB1-5D6B-9D7E-3731-D0021AF27BBE}"/>
              </a:ext>
            </a:extLst>
          </p:cNvPr>
          <p:cNvSpPr>
            <a:spLocks noGrp="1"/>
          </p:cNvSpPr>
          <p:nvPr>
            <p:ph type="title"/>
          </p:nvPr>
        </p:nvSpPr>
        <p:spPr>
          <a:xfrm>
            <a:off x="609600" y="228600"/>
            <a:ext cx="10972800" cy="1143000"/>
          </a:xfrm>
        </p:spPr>
        <p:txBody>
          <a:bodyPr/>
          <a:lstStyle/>
          <a:p>
            <a:r>
              <a:rPr lang="en-US" b="1" dirty="0">
                <a:solidFill>
                  <a:srgbClr val="FFFF00"/>
                </a:solidFill>
              </a:rPr>
              <a:t>TBCRC 034 Results </a:t>
            </a:r>
          </a:p>
        </p:txBody>
      </p:sp>
      <p:pic>
        <p:nvPicPr>
          <p:cNvPr id="3" name="Picture 2">
            <a:extLst>
              <a:ext uri="{FF2B5EF4-FFF2-40B4-BE49-F238E27FC236}">
                <a16:creationId xmlns:a16="http://schemas.microsoft.com/office/drawing/2014/main" id="{A5403251-9E53-D4B7-7495-29FCB27DE102}"/>
              </a:ext>
            </a:extLst>
          </p:cNvPr>
          <p:cNvPicPr>
            <a:picLocks noChangeAspect="1"/>
          </p:cNvPicPr>
          <p:nvPr/>
        </p:nvPicPr>
        <p:blipFill>
          <a:blip r:embed="rId3"/>
          <a:stretch>
            <a:fillRect/>
          </a:stretch>
        </p:blipFill>
        <p:spPr>
          <a:xfrm>
            <a:off x="449426" y="1228132"/>
            <a:ext cx="3848659" cy="5326826"/>
          </a:xfrm>
          <a:prstGeom prst="rect">
            <a:avLst/>
          </a:prstGeom>
        </p:spPr>
      </p:pic>
      <p:pic>
        <p:nvPicPr>
          <p:cNvPr id="4" name="Picture 3">
            <a:extLst>
              <a:ext uri="{FF2B5EF4-FFF2-40B4-BE49-F238E27FC236}">
                <a16:creationId xmlns:a16="http://schemas.microsoft.com/office/drawing/2014/main" id="{E8114DDB-B9AF-7606-BC2E-80308502C00D}"/>
              </a:ext>
            </a:extLst>
          </p:cNvPr>
          <p:cNvPicPr>
            <a:picLocks noChangeAspect="1"/>
          </p:cNvPicPr>
          <p:nvPr/>
        </p:nvPicPr>
        <p:blipFill>
          <a:blip r:embed="rId4"/>
          <a:srcRect b="2841"/>
          <a:stretch/>
        </p:blipFill>
        <p:spPr>
          <a:xfrm>
            <a:off x="5486400" y="1228132"/>
            <a:ext cx="6281013" cy="5326826"/>
          </a:xfrm>
          <a:prstGeom prst="rect">
            <a:avLst/>
          </a:prstGeom>
        </p:spPr>
      </p:pic>
      <p:sp>
        <p:nvSpPr>
          <p:cNvPr id="5" name="Oval 4">
            <a:extLst>
              <a:ext uri="{FF2B5EF4-FFF2-40B4-BE49-F238E27FC236}">
                <a16:creationId xmlns:a16="http://schemas.microsoft.com/office/drawing/2014/main" id="{656B036E-41C7-450A-EEA9-4DA4F9CEADA6}"/>
              </a:ext>
            </a:extLst>
          </p:cNvPr>
          <p:cNvSpPr/>
          <p:nvPr/>
        </p:nvSpPr>
        <p:spPr>
          <a:xfrm>
            <a:off x="1066800" y="3657600"/>
            <a:ext cx="2667000" cy="152400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D55B556-666F-B692-74E4-23E222C88044}"/>
              </a:ext>
            </a:extLst>
          </p:cNvPr>
          <p:cNvSpPr txBox="1"/>
          <p:nvPr/>
        </p:nvSpPr>
        <p:spPr>
          <a:xfrm>
            <a:off x="6467792" y="6581422"/>
            <a:ext cx="5724208" cy="276999"/>
          </a:xfrm>
          <a:prstGeom prst="rect">
            <a:avLst/>
          </a:prstGeom>
          <a:noFill/>
        </p:spPr>
        <p:txBody>
          <a:bodyPr wrap="square" rtlCol="0">
            <a:spAutoFit/>
          </a:bodyPr>
          <a:lstStyle/>
          <a:p>
            <a:pPr algn="r"/>
            <a:r>
              <a:rPr lang="en-US" sz="1200" dirty="0" err="1">
                <a:solidFill>
                  <a:schemeClr val="bg1"/>
                </a:solidFill>
                <a:latin typeface="Arial" panose="020B0604020202020204" pitchFamily="34" charset="0"/>
                <a:cs typeface="Arial" panose="020B0604020202020204" pitchFamily="34" charset="0"/>
              </a:rPr>
              <a:t>Nakhlis</a:t>
            </a:r>
            <a:r>
              <a:rPr lang="en-US" sz="1200" dirty="0">
                <a:solidFill>
                  <a:schemeClr val="bg1"/>
                </a:solidFill>
                <a:latin typeface="Arial" panose="020B0604020202020204" pitchFamily="34" charset="0"/>
                <a:cs typeface="Arial" panose="020B0604020202020204" pitchFamily="34" charset="0"/>
              </a:rPr>
              <a:t> et al</a:t>
            </a:r>
            <a:r>
              <a:rPr lang="en-US" sz="1200" i="1" dirty="0">
                <a:solidFill>
                  <a:schemeClr val="bg1"/>
                </a:solidFill>
                <a:latin typeface="Arial" panose="020B0604020202020204" pitchFamily="34" charset="0"/>
                <a:cs typeface="Arial" panose="020B0604020202020204" pitchFamily="34" charset="0"/>
              </a:rPr>
              <a:t>. Ann Surg Oncol </a:t>
            </a:r>
            <a:r>
              <a:rPr lang="en-US" sz="1200" dirty="0">
                <a:solidFill>
                  <a:schemeClr val="bg1"/>
                </a:solidFill>
                <a:latin typeface="Arial" panose="020B0604020202020204" pitchFamily="34" charset="0"/>
                <a:cs typeface="Arial" panose="020B0604020202020204" pitchFamily="34" charset="0"/>
              </a:rPr>
              <a:t>2025; 32: 2578-2584.</a:t>
            </a:r>
          </a:p>
        </p:txBody>
      </p:sp>
    </p:spTree>
    <p:extLst>
      <p:ext uri="{BB962C8B-B14F-4D97-AF65-F5344CB8AC3E}">
        <p14:creationId xmlns:p14="http://schemas.microsoft.com/office/powerpoint/2010/main" val="29340506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435838-146F-4956-851A-DFC4C973365E}"/>
              </a:ext>
            </a:extLst>
          </p:cNvPr>
          <p:cNvSpPr/>
          <p:nvPr/>
        </p:nvSpPr>
        <p:spPr>
          <a:xfrm>
            <a:off x="240627" y="1066799"/>
            <a:ext cx="9512973" cy="558666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anose="020B0604020202020204" pitchFamily="34" charset="0"/>
            </a:endParaRPr>
          </a:p>
        </p:txBody>
      </p:sp>
      <p:pic>
        <p:nvPicPr>
          <p:cNvPr id="25603" name="Picture 2" descr="http://www.glowm.com/resources/glowm/cd/graphics/figures/v1/0270/001f.jpg">
            <a:extLst>
              <a:ext uri="{FF2B5EF4-FFF2-40B4-BE49-F238E27FC236}">
                <a16:creationId xmlns:a16="http://schemas.microsoft.com/office/drawing/2014/main" id="{B557679D-F2D6-4930-825C-527265752F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940" y="1167062"/>
            <a:ext cx="74295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D7228B48-7413-4FA6-8195-4A2B82E6DAAD}"/>
              </a:ext>
            </a:extLst>
          </p:cNvPr>
          <p:cNvSpPr txBox="1"/>
          <p:nvPr/>
        </p:nvSpPr>
        <p:spPr bwMode="auto">
          <a:xfrm>
            <a:off x="1102890" y="4977062"/>
            <a:ext cx="1294598" cy="523220"/>
          </a:xfrm>
          <a:prstGeom prst="rect">
            <a:avLst/>
          </a:prstGeom>
          <a:solidFill>
            <a:schemeClr val="bg1"/>
          </a:solidFill>
          <a:ln w="38100">
            <a:solidFill>
              <a:srgbClr val="FF0000"/>
            </a:solidFill>
          </a:ln>
        </p:spPr>
        <p:txBody>
          <a:bodyPr wrap="square">
            <a:spAutoFit/>
          </a:bodyPr>
          <a:lstStyle/>
          <a:p>
            <a:pPr>
              <a:defRPr/>
            </a:pPr>
            <a:r>
              <a:rPr lang="en-US" sz="2800" b="1" dirty="0">
                <a:solidFill>
                  <a:prstClr val="black"/>
                </a:solidFill>
                <a:latin typeface="Arial" panose="020B0604020202020204" pitchFamily="34" charset="0"/>
                <a:cs typeface="Arial" panose="020B0604020202020204" pitchFamily="34" charset="0"/>
              </a:rPr>
              <a:t>Ducts</a:t>
            </a:r>
          </a:p>
        </p:txBody>
      </p:sp>
      <p:sp>
        <p:nvSpPr>
          <p:cNvPr id="10" name="TextBox 9">
            <a:extLst>
              <a:ext uri="{FF2B5EF4-FFF2-40B4-BE49-F238E27FC236}">
                <a16:creationId xmlns:a16="http://schemas.microsoft.com/office/drawing/2014/main" id="{797707DA-CCDF-4360-9F7D-58B838EC794B}"/>
              </a:ext>
            </a:extLst>
          </p:cNvPr>
          <p:cNvSpPr txBox="1"/>
          <p:nvPr/>
        </p:nvSpPr>
        <p:spPr bwMode="auto">
          <a:xfrm>
            <a:off x="6218820" y="4596062"/>
            <a:ext cx="1616340" cy="523220"/>
          </a:xfrm>
          <a:prstGeom prst="rect">
            <a:avLst/>
          </a:prstGeom>
          <a:solidFill>
            <a:schemeClr val="bg1"/>
          </a:solidFill>
          <a:ln w="38100">
            <a:solidFill>
              <a:srgbClr val="FF0000"/>
            </a:solidFill>
          </a:ln>
        </p:spPr>
        <p:txBody>
          <a:bodyPr wrap="square">
            <a:spAutoFit/>
          </a:bodyPr>
          <a:lstStyle/>
          <a:p>
            <a:pPr>
              <a:defRPr/>
            </a:pPr>
            <a:r>
              <a:rPr lang="en-US" sz="2800" b="1" dirty="0">
                <a:solidFill>
                  <a:prstClr val="black"/>
                </a:solidFill>
                <a:latin typeface="Arial" panose="020B0604020202020204" pitchFamily="34" charset="0"/>
                <a:cs typeface="Arial" panose="020B0604020202020204" pitchFamily="34" charset="0"/>
              </a:rPr>
              <a:t>Lobules</a:t>
            </a:r>
          </a:p>
        </p:txBody>
      </p:sp>
      <p:pic>
        <p:nvPicPr>
          <p:cNvPr id="3" name="Picture 2">
            <a:extLst>
              <a:ext uri="{FF2B5EF4-FFF2-40B4-BE49-F238E27FC236}">
                <a16:creationId xmlns:a16="http://schemas.microsoft.com/office/drawing/2014/main" id="{0265953F-BD34-FFD0-7BC7-EF486ACA5C7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7961" t="5161" r="3664"/>
          <a:stretch/>
        </p:blipFill>
        <p:spPr>
          <a:xfrm>
            <a:off x="8077200" y="4433597"/>
            <a:ext cx="3917102" cy="2085239"/>
          </a:xfrm>
          <a:prstGeom prst="rect">
            <a:avLst/>
          </a:prstGeom>
          <a:ln w="38100" cap="sq">
            <a:solidFill>
              <a:srgbClr val="00B0F0"/>
            </a:solidFill>
            <a:prstDash val="solid"/>
            <a:miter lim="800000"/>
          </a:ln>
          <a:effectLst>
            <a:outerShdw blurRad="50800" dist="38100" dir="2700000" algn="tl" rotWithShape="0">
              <a:srgbClr val="000000">
                <a:alpha val="43000"/>
              </a:srgbClr>
            </a:outerShdw>
          </a:effectLst>
        </p:spPr>
      </p:pic>
      <p:sp>
        <p:nvSpPr>
          <p:cNvPr id="4" name="TextBox 3">
            <a:extLst>
              <a:ext uri="{FF2B5EF4-FFF2-40B4-BE49-F238E27FC236}">
                <a16:creationId xmlns:a16="http://schemas.microsoft.com/office/drawing/2014/main" id="{4623482B-5738-F106-4F6E-A3B6B836DA55}"/>
              </a:ext>
            </a:extLst>
          </p:cNvPr>
          <p:cNvSpPr txBox="1"/>
          <p:nvPr/>
        </p:nvSpPr>
        <p:spPr>
          <a:xfrm>
            <a:off x="76200" y="339164"/>
            <a:ext cx="12039600" cy="769441"/>
          </a:xfrm>
          <a:prstGeom prst="rect">
            <a:avLst/>
          </a:prstGeom>
          <a:noFill/>
        </p:spPr>
        <p:txBody>
          <a:bodyPr wrap="square" rtlCol="0">
            <a:spAutoFit/>
          </a:bodyPr>
          <a:lstStyle/>
          <a:p>
            <a:pPr algn="ctr"/>
            <a:r>
              <a:rPr lang="en-US" sz="4400" b="1" dirty="0">
                <a:solidFill>
                  <a:srgbClr val="FFFF00"/>
                </a:solidFill>
                <a:latin typeface="Arial" panose="020B0604020202020204" pitchFamily="34" charset="0"/>
                <a:cs typeface="Arial" panose="020B0604020202020204" pitchFamily="34" charset="0"/>
              </a:rPr>
              <a:t>Normal Breast Histology</a:t>
            </a:r>
          </a:p>
        </p:txBody>
      </p:sp>
    </p:spTree>
    <p:extLst>
      <p:ext uri="{BB962C8B-B14F-4D97-AF65-F5344CB8AC3E}">
        <p14:creationId xmlns:p14="http://schemas.microsoft.com/office/powerpoint/2010/main" val="23993270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F4EB1-5D6B-9D7E-3731-D0021AF27BBE}"/>
              </a:ext>
            </a:extLst>
          </p:cNvPr>
          <p:cNvSpPr>
            <a:spLocks noGrp="1"/>
          </p:cNvSpPr>
          <p:nvPr>
            <p:ph type="title"/>
          </p:nvPr>
        </p:nvSpPr>
        <p:spPr>
          <a:xfrm>
            <a:off x="609600" y="228600"/>
            <a:ext cx="10972800" cy="1143000"/>
          </a:xfrm>
        </p:spPr>
        <p:txBody>
          <a:bodyPr/>
          <a:lstStyle/>
          <a:p>
            <a:r>
              <a:rPr lang="en-US" b="1" dirty="0">
                <a:solidFill>
                  <a:srgbClr val="FFFF00"/>
                </a:solidFill>
              </a:rPr>
              <a:t>TBCRC 034 Results </a:t>
            </a:r>
          </a:p>
        </p:txBody>
      </p:sp>
      <p:pic>
        <p:nvPicPr>
          <p:cNvPr id="3" name="Picture 2">
            <a:extLst>
              <a:ext uri="{FF2B5EF4-FFF2-40B4-BE49-F238E27FC236}">
                <a16:creationId xmlns:a16="http://schemas.microsoft.com/office/drawing/2014/main" id="{A5403251-9E53-D4B7-7495-29FCB27DE102}"/>
              </a:ext>
            </a:extLst>
          </p:cNvPr>
          <p:cNvPicPr>
            <a:picLocks noChangeAspect="1"/>
          </p:cNvPicPr>
          <p:nvPr/>
        </p:nvPicPr>
        <p:blipFill>
          <a:blip r:embed="rId3"/>
          <a:stretch>
            <a:fillRect/>
          </a:stretch>
        </p:blipFill>
        <p:spPr>
          <a:xfrm>
            <a:off x="449426" y="1228132"/>
            <a:ext cx="3848659" cy="5326826"/>
          </a:xfrm>
          <a:prstGeom prst="rect">
            <a:avLst/>
          </a:prstGeom>
        </p:spPr>
      </p:pic>
      <p:pic>
        <p:nvPicPr>
          <p:cNvPr id="4" name="Picture 3">
            <a:extLst>
              <a:ext uri="{FF2B5EF4-FFF2-40B4-BE49-F238E27FC236}">
                <a16:creationId xmlns:a16="http://schemas.microsoft.com/office/drawing/2014/main" id="{E8114DDB-B9AF-7606-BC2E-80308502C00D}"/>
              </a:ext>
            </a:extLst>
          </p:cNvPr>
          <p:cNvPicPr>
            <a:picLocks noChangeAspect="1"/>
          </p:cNvPicPr>
          <p:nvPr/>
        </p:nvPicPr>
        <p:blipFill>
          <a:blip r:embed="rId4"/>
          <a:srcRect b="2841"/>
          <a:stretch/>
        </p:blipFill>
        <p:spPr>
          <a:xfrm>
            <a:off x="5486400" y="1228132"/>
            <a:ext cx="6281013" cy="5326826"/>
          </a:xfrm>
          <a:prstGeom prst="rect">
            <a:avLst/>
          </a:prstGeom>
        </p:spPr>
      </p:pic>
      <p:sp>
        <p:nvSpPr>
          <p:cNvPr id="5" name="Oval 4">
            <a:extLst>
              <a:ext uri="{FF2B5EF4-FFF2-40B4-BE49-F238E27FC236}">
                <a16:creationId xmlns:a16="http://schemas.microsoft.com/office/drawing/2014/main" id="{5E75E8C8-F385-A68D-2983-648577795EEF}"/>
              </a:ext>
            </a:extLst>
          </p:cNvPr>
          <p:cNvSpPr/>
          <p:nvPr/>
        </p:nvSpPr>
        <p:spPr>
          <a:xfrm>
            <a:off x="5867400" y="2971800"/>
            <a:ext cx="2514600" cy="137160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764ECFB-795E-F933-5724-78A93E3E0136}"/>
              </a:ext>
            </a:extLst>
          </p:cNvPr>
          <p:cNvSpPr txBox="1"/>
          <p:nvPr/>
        </p:nvSpPr>
        <p:spPr>
          <a:xfrm>
            <a:off x="6467792" y="6581422"/>
            <a:ext cx="5724208" cy="276999"/>
          </a:xfrm>
          <a:prstGeom prst="rect">
            <a:avLst/>
          </a:prstGeom>
          <a:noFill/>
        </p:spPr>
        <p:txBody>
          <a:bodyPr wrap="square" rtlCol="0">
            <a:spAutoFit/>
          </a:bodyPr>
          <a:lstStyle/>
          <a:p>
            <a:pPr algn="r"/>
            <a:r>
              <a:rPr lang="en-US" sz="1200" dirty="0" err="1">
                <a:solidFill>
                  <a:schemeClr val="bg1"/>
                </a:solidFill>
                <a:latin typeface="Arial" panose="020B0604020202020204" pitchFamily="34" charset="0"/>
                <a:cs typeface="Arial" panose="020B0604020202020204" pitchFamily="34" charset="0"/>
              </a:rPr>
              <a:t>Nakhlis</a:t>
            </a:r>
            <a:r>
              <a:rPr lang="en-US" sz="1200" dirty="0">
                <a:solidFill>
                  <a:schemeClr val="bg1"/>
                </a:solidFill>
                <a:latin typeface="Arial" panose="020B0604020202020204" pitchFamily="34" charset="0"/>
                <a:cs typeface="Arial" panose="020B0604020202020204" pitchFamily="34" charset="0"/>
              </a:rPr>
              <a:t> et al</a:t>
            </a:r>
            <a:r>
              <a:rPr lang="en-US" sz="1200" i="1" dirty="0">
                <a:solidFill>
                  <a:schemeClr val="bg1"/>
                </a:solidFill>
                <a:latin typeface="Arial" panose="020B0604020202020204" pitchFamily="34" charset="0"/>
                <a:cs typeface="Arial" panose="020B0604020202020204" pitchFamily="34" charset="0"/>
              </a:rPr>
              <a:t>. Ann Surg Oncol </a:t>
            </a:r>
            <a:r>
              <a:rPr lang="en-US" sz="1200" dirty="0">
                <a:solidFill>
                  <a:schemeClr val="bg1"/>
                </a:solidFill>
                <a:latin typeface="Arial" panose="020B0604020202020204" pitchFamily="34" charset="0"/>
                <a:cs typeface="Arial" panose="020B0604020202020204" pitchFamily="34" charset="0"/>
              </a:rPr>
              <a:t>2025; 32: 2578-2584.</a:t>
            </a:r>
          </a:p>
        </p:txBody>
      </p:sp>
    </p:spTree>
    <p:extLst>
      <p:ext uri="{BB962C8B-B14F-4D97-AF65-F5344CB8AC3E}">
        <p14:creationId xmlns:p14="http://schemas.microsoft.com/office/powerpoint/2010/main" val="24168676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F4EB1-5D6B-9D7E-3731-D0021AF27BBE}"/>
              </a:ext>
            </a:extLst>
          </p:cNvPr>
          <p:cNvSpPr>
            <a:spLocks noGrp="1"/>
          </p:cNvSpPr>
          <p:nvPr>
            <p:ph type="title"/>
          </p:nvPr>
        </p:nvSpPr>
        <p:spPr>
          <a:xfrm>
            <a:off x="609600" y="228600"/>
            <a:ext cx="10972800" cy="1143000"/>
          </a:xfrm>
        </p:spPr>
        <p:txBody>
          <a:bodyPr/>
          <a:lstStyle/>
          <a:p>
            <a:r>
              <a:rPr lang="en-US" b="1" dirty="0">
                <a:solidFill>
                  <a:srgbClr val="FFFF00"/>
                </a:solidFill>
              </a:rPr>
              <a:t>TBCRC 034 Results </a:t>
            </a:r>
          </a:p>
        </p:txBody>
      </p:sp>
      <p:pic>
        <p:nvPicPr>
          <p:cNvPr id="3" name="Picture 2">
            <a:extLst>
              <a:ext uri="{FF2B5EF4-FFF2-40B4-BE49-F238E27FC236}">
                <a16:creationId xmlns:a16="http://schemas.microsoft.com/office/drawing/2014/main" id="{A5403251-9E53-D4B7-7495-29FCB27DE102}"/>
              </a:ext>
            </a:extLst>
          </p:cNvPr>
          <p:cNvPicPr>
            <a:picLocks noChangeAspect="1"/>
          </p:cNvPicPr>
          <p:nvPr/>
        </p:nvPicPr>
        <p:blipFill>
          <a:blip r:embed="rId3"/>
          <a:stretch>
            <a:fillRect/>
          </a:stretch>
        </p:blipFill>
        <p:spPr>
          <a:xfrm>
            <a:off x="449426" y="1228132"/>
            <a:ext cx="3848659" cy="5326826"/>
          </a:xfrm>
          <a:prstGeom prst="rect">
            <a:avLst/>
          </a:prstGeom>
        </p:spPr>
      </p:pic>
      <p:pic>
        <p:nvPicPr>
          <p:cNvPr id="4" name="Picture 3">
            <a:extLst>
              <a:ext uri="{FF2B5EF4-FFF2-40B4-BE49-F238E27FC236}">
                <a16:creationId xmlns:a16="http://schemas.microsoft.com/office/drawing/2014/main" id="{E8114DDB-B9AF-7606-BC2E-80308502C00D}"/>
              </a:ext>
            </a:extLst>
          </p:cNvPr>
          <p:cNvPicPr>
            <a:picLocks noChangeAspect="1"/>
          </p:cNvPicPr>
          <p:nvPr/>
        </p:nvPicPr>
        <p:blipFill>
          <a:blip r:embed="rId4"/>
          <a:srcRect b="2841"/>
          <a:stretch/>
        </p:blipFill>
        <p:spPr>
          <a:xfrm>
            <a:off x="4784293" y="1228132"/>
            <a:ext cx="6281013" cy="5326826"/>
          </a:xfrm>
          <a:prstGeom prst="rect">
            <a:avLst/>
          </a:prstGeom>
        </p:spPr>
      </p:pic>
      <p:sp>
        <p:nvSpPr>
          <p:cNvPr id="5" name="Oval 4">
            <a:extLst>
              <a:ext uri="{FF2B5EF4-FFF2-40B4-BE49-F238E27FC236}">
                <a16:creationId xmlns:a16="http://schemas.microsoft.com/office/drawing/2014/main" id="{F5B18AD0-2528-4C81-C065-12158FDE0E89}"/>
              </a:ext>
            </a:extLst>
          </p:cNvPr>
          <p:cNvSpPr/>
          <p:nvPr/>
        </p:nvSpPr>
        <p:spPr>
          <a:xfrm>
            <a:off x="5105400" y="4419600"/>
            <a:ext cx="2438400" cy="114300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7F4C01E-F326-ED5E-49FC-91310167F74E}"/>
              </a:ext>
            </a:extLst>
          </p:cNvPr>
          <p:cNvSpPr txBox="1"/>
          <p:nvPr/>
        </p:nvSpPr>
        <p:spPr>
          <a:xfrm>
            <a:off x="6467792" y="6581422"/>
            <a:ext cx="5724208" cy="276999"/>
          </a:xfrm>
          <a:prstGeom prst="rect">
            <a:avLst/>
          </a:prstGeom>
          <a:noFill/>
        </p:spPr>
        <p:txBody>
          <a:bodyPr wrap="square" rtlCol="0">
            <a:spAutoFit/>
          </a:bodyPr>
          <a:lstStyle/>
          <a:p>
            <a:pPr algn="r"/>
            <a:r>
              <a:rPr lang="en-US" sz="1200" dirty="0" err="1">
                <a:solidFill>
                  <a:schemeClr val="bg1"/>
                </a:solidFill>
                <a:latin typeface="Arial" panose="020B0604020202020204" pitchFamily="34" charset="0"/>
                <a:cs typeface="Arial" panose="020B0604020202020204" pitchFamily="34" charset="0"/>
              </a:rPr>
              <a:t>Nakhlis</a:t>
            </a:r>
            <a:r>
              <a:rPr lang="en-US" sz="1200" dirty="0">
                <a:solidFill>
                  <a:schemeClr val="bg1"/>
                </a:solidFill>
                <a:latin typeface="Arial" panose="020B0604020202020204" pitchFamily="34" charset="0"/>
                <a:cs typeface="Arial" panose="020B0604020202020204" pitchFamily="34" charset="0"/>
              </a:rPr>
              <a:t> et al</a:t>
            </a:r>
            <a:r>
              <a:rPr lang="en-US" sz="1200" i="1" dirty="0">
                <a:solidFill>
                  <a:schemeClr val="bg1"/>
                </a:solidFill>
                <a:latin typeface="Arial" panose="020B0604020202020204" pitchFamily="34" charset="0"/>
                <a:cs typeface="Arial" panose="020B0604020202020204" pitchFamily="34" charset="0"/>
              </a:rPr>
              <a:t>. Ann Surg Oncol </a:t>
            </a:r>
            <a:r>
              <a:rPr lang="en-US" sz="1200" dirty="0">
                <a:solidFill>
                  <a:schemeClr val="bg1"/>
                </a:solidFill>
                <a:latin typeface="Arial" panose="020B0604020202020204" pitchFamily="34" charset="0"/>
                <a:cs typeface="Arial" panose="020B0604020202020204" pitchFamily="34" charset="0"/>
              </a:rPr>
              <a:t>2025; 32: 2578-2584.</a:t>
            </a:r>
          </a:p>
        </p:txBody>
      </p:sp>
      <p:sp>
        <p:nvSpPr>
          <p:cNvPr id="6" name="TextBox 5">
            <a:extLst>
              <a:ext uri="{FF2B5EF4-FFF2-40B4-BE49-F238E27FC236}">
                <a16:creationId xmlns:a16="http://schemas.microsoft.com/office/drawing/2014/main" id="{83FBBA94-2554-DEDB-D119-4CCAA20BDB27}"/>
              </a:ext>
            </a:extLst>
          </p:cNvPr>
          <p:cNvSpPr txBox="1"/>
          <p:nvPr/>
        </p:nvSpPr>
        <p:spPr>
          <a:xfrm>
            <a:off x="7901534" y="4419600"/>
            <a:ext cx="4191000" cy="224676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000" dirty="0">
                <a:latin typeface="Arial" panose="020B0604020202020204" pitchFamily="34" charset="0"/>
                <a:cs typeface="Arial" panose="020B0604020202020204" pitchFamily="34" charset="0"/>
              </a:rPr>
              <a:t>Upgrade was one of the 6 locally upgraded cases </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Other 5 locally upgraded cases: </a:t>
            </a:r>
          </a:p>
          <a:p>
            <a:pPr marL="285750" indent="-285750">
              <a:buFontTx/>
              <a:buChar char="-"/>
            </a:pPr>
            <a:r>
              <a:rPr lang="en-US" sz="2000" dirty="0">
                <a:latin typeface="Arial" panose="020B0604020202020204" pitchFamily="34" charset="0"/>
                <a:cs typeface="Arial" panose="020B0604020202020204" pitchFamily="34" charset="0"/>
              </a:rPr>
              <a:t>ADH found on central review (2)</a:t>
            </a:r>
          </a:p>
          <a:p>
            <a:pPr marL="285750" indent="-285750">
              <a:buFontTx/>
              <a:buChar char="-"/>
            </a:pPr>
            <a:r>
              <a:rPr lang="en-US" sz="2000" dirty="0">
                <a:latin typeface="Arial" panose="020B0604020202020204" pitchFamily="34" charset="0"/>
                <a:cs typeface="Arial" panose="020B0604020202020204" pitchFamily="34" charset="0"/>
              </a:rPr>
              <a:t>No FEA on central review (1)</a:t>
            </a:r>
          </a:p>
          <a:p>
            <a:pPr marL="285750" indent="-285750">
              <a:buFontTx/>
              <a:buChar char="-"/>
            </a:pPr>
            <a:r>
              <a:rPr lang="en-US" sz="2000" dirty="0">
                <a:latin typeface="Arial" panose="020B0604020202020204" pitchFamily="34" charset="0"/>
                <a:cs typeface="Arial" panose="020B0604020202020204" pitchFamily="34" charset="0"/>
              </a:rPr>
              <a:t>No material for central review (2)</a:t>
            </a:r>
          </a:p>
        </p:txBody>
      </p:sp>
    </p:spTree>
    <p:extLst>
      <p:ext uri="{BB962C8B-B14F-4D97-AF65-F5344CB8AC3E}">
        <p14:creationId xmlns:p14="http://schemas.microsoft.com/office/powerpoint/2010/main" val="9458243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62A81-9C70-E039-8220-0E1C1A99FFC9}"/>
              </a:ext>
            </a:extLst>
          </p:cNvPr>
          <p:cNvSpPr>
            <a:spLocks noGrp="1"/>
          </p:cNvSpPr>
          <p:nvPr>
            <p:ph type="title"/>
          </p:nvPr>
        </p:nvSpPr>
        <p:spPr>
          <a:xfrm>
            <a:off x="609600" y="152400"/>
            <a:ext cx="10972800" cy="1143000"/>
          </a:xfrm>
        </p:spPr>
        <p:txBody>
          <a:bodyPr anchor="ctr">
            <a:normAutofit/>
          </a:bodyPr>
          <a:lstStyle/>
          <a:p>
            <a:r>
              <a:rPr lang="en-US" sz="4800" b="1" dirty="0"/>
              <a:t>TBCRC 034 Results</a:t>
            </a:r>
          </a:p>
        </p:txBody>
      </p:sp>
      <p:pic>
        <p:nvPicPr>
          <p:cNvPr id="3" name="Picture 2" descr="A table with numbers and percentages&#10;&#10;AI-generated content may be incorrect.">
            <a:extLst>
              <a:ext uri="{FF2B5EF4-FFF2-40B4-BE49-F238E27FC236}">
                <a16:creationId xmlns:a16="http://schemas.microsoft.com/office/drawing/2014/main" id="{43A2AB91-E39A-20C6-D300-FBDE49F8F9E6}"/>
              </a:ext>
            </a:extLst>
          </p:cNvPr>
          <p:cNvPicPr>
            <a:picLocks noChangeAspect="1"/>
          </p:cNvPicPr>
          <p:nvPr/>
        </p:nvPicPr>
        <p:blipFill>
          <a:blip r:embed="rId3"/>
          <a:srcRect b="27604"/>
          <a:stretch/>
        </p:blipFill>
        <p:spPr>
          <a:xfrm>
            <a:off x="1911096" y="1219200"/>
            <a:ext cx="8369808" cy="3984041"/>
          </a:xfrm>
          <a:prstGeom prst="rect">
            <a:avLst/>
          </a:prstGeom>
          <a:noFill/>
        </p:spPr>
      </p:pic>
      <p:sp>
        <p:nvSpPr>
          <p:cNvPr id="4" name="TextBox 3">
            <a:extLst>
              <a:ext uri="{FF2B5EF4-FFF2-40B4-BE49-F238E27FC236}">
                <a16:creationId xmlns:a16="http://schemas.microsoft.com/office/drawing/2014/main" id="{CA5F9EB5-7162-3B62-98AF-F11683A2652D}"/>
              </a:ext>
            </a:extLst>
          </p:cNvPr>
          <p:cNvSpPr txBox="1"/>
          <p:nvPr/>
        </p:nvSpPr>
        <p:spPr>
          <a:xfrm>
            <a:off x="505931" y="5372310"/>
            <a:ext cx="11180138" cy="1200329"/>
          </a:xfrm>
          <a:prstGeom prst="rect">
            <a:avLst/>
          </a:prstGeom>
          <a:ln w="28575"/>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600" dirty="0">
                <a:latin typeface="Arial" panose="020B0604020202020204" pitchFamily="34" charset="0"/>
                <a:cs typeface="Arial" panose="020B0604020202020204" pitchFamily="34" charset="0"/>
              </a:rPr>
              <a:t>High risk lesions were found in 50.4% of cases by local pathology review and in 27% by central review </a:t>
            </a:r>
          </a:p>
        </p:txBody>
      </p:sp>
      <p:sp>
        <p:nvSpPr>
          <p:cNvPr id="5" name="TextBox 4">
            <a:extLst>
              <a:ext uri="{FF2B5EF4-FFF2-40B4-BE49-F238E27FC236}">
                <a16:creationId xmlns:a16="http://schemas.microsoft.com/office/drawing/2014/main" id="{10928E73-0E69-7A85-FB80-C6AD0611A7A8}"/>
              </a:ext>
            </a:extLst>
          </p:cNvPr>
          <p:cNvSpPr txBox="1"/>
          <p:nvPr/>
        </p:nvSpPr>
        <p:spPr>
          <a:xfrm>
            <a:off x="6467792" y="6581422"/>
            <a:ext cx="5724208" cy="276999"/>
          </a:xfrm>
          <a:prstGeom prst="rect">
            <a:avLst/>
          </a:prstGeom>
          <a:noFill/>
        </p:spPr>
        <p:txBody>
          <a:bodyPr wrap="square" rtlCol="0">
            <a:spAutoFit/>
          </a:bodyPr>
          <a:lstStyle/>
          <a:p>
            <a:pPr algn="r"/>
            <a:r>
              <a:rPr lang="en-US" sz="1200" dirty="0" err="1">
                <a:solidFill>
                  <a:schemeClr val="bg1"/>
                </a:solidFill>
                <a:latin typeface="Arial" panose="020B0604020202020204" pitchFamily="34" charset="0"/>
                <a:cs typeface="Arial" panose="020B0604020202020204" pitchFamily="34" charset="0"/>
              </a:rPr>
              <a:t>Nakhlis</a:t>
            </a:r>
            <a:r>
              <a:rPr lang="en-US" sz="1200" dirty="0">
                <a:solidFill>
                  <a:schemeClr val="bg1"/>
                </a:solidFill>
                <a:latin typeface="Arial" panose="020B0604020202020204" pitchFamily="34" charset="0"/>
                <a:cs typeface="Arial" panose="020B0604020202020204" pitchFamily="34" charset="0"/>
              </a:rPr>
              <a:t> et al</a:t>
            </a:r>
            <a:r>
              <a:rPr lang="en-US" sz="1200" i="1" dirty="0">
                <a:solidFill>
                  <a:schemeClr val="bg1"/>
                </a:solidFill>
                <a:latin typeface="Arial" panose="020B0604020202020204" pitchFamily="34" charset="0"/>
                <a:cs typeface="Arial" panose="020B0604020202020204" pitchFamily="34" charset="0"/>
              </a:rPr>
              <a:t>. Ann Surg Oncol </a:t>
            </a:r>
            <a:r>
              <a:rPr lang="en-US" sz="1200" dirty="0">
                <a:solidFill>
                  <a:schemeClr val="bg1"/>
                </a:solidFill>
                <a:latin typeface="Arial" panose="020B0604020202020204" pitchFamily="34" charset="0"/>
                <a:cs typeface="Arial" panose="020B0604020202020204" pitchFamily="34" charset="0"/>
              </a:rPr>
              <a:t>2025; 32: 2578-2584.</a:t>
            </a:r>
          </a:p>
        </p:txBody>
      </p:sp>
    </p:spTree>
    <p:extLst>
      <p:ext uri="{BB962C8B-B14F-4D97-AF65-F5344CB8AC3E}">
        <p14:creationId xmlns:p14="http://schemas.microsoft.com/office/powerpoint/2010/main" val="22230301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F44CC-573F-419F-D81F-A0E6CBB1318F}"/>
              </a:ext>
            </a:extLst>
          </p:cNvPr>
          <p:cNvSpPr>
            <a:spLocks noGrp="1"/>
          </p:cNvSpPr>
          <p:nvPr>
            <p:ph type="title"/>
          </p:nvPr>
        </p:nvSpPr>
        <p:spPr>
          <a:xfrm>
            <a:off x="609600" y="274638"/>
            <a:ext cx="10972800" cy="944562"/>
          </a:xfrm>
        </p:spPr>
        <p:txBody>
          <a:bodyPr/>
          <a:lstStyle/>
          <a:p>
            <a:r>
              <a:rPr lang="en-US" b="1" dirty="0">
                <a:latin typeface="Arial" panose="020B0604020202020204" pitchFamily="34" charset="0"/>
                <a:cs typeface="Arial" panose="020B0604020202020204" pitchFamily="34" charset="0"/>
              </a:rPr>
              <a:t>TBCRC 034: Conclusions </a:t>
            </a:r>
            <a:endParaRPr lang="en-US" b="1" dirty="0"/>
          </a:p>
        </p:txBody>
      </p:sp>
      <p:sp>
        <p:nvSpPr>
          <p:cNvPr id="4" name="Content Placeholder 2">
            <a:extLst>
              <a:ext uri="{FF2B5EF4-FFF2-40B4-BE49-F238E27FC236}">
                <a16:creationId xmlns:a16="http://schemas.microsoft.com/office/drawing/2014/main" id="{1F8A4D64-6415-20A0-D45D-D403CAFE4814}"/>
              </a:ext>
            </a:extLst>
          </p:cNvPr>
          <p:cNvSpPr>
            <a:spLocks noGrp="1"/>
          </p:cNvSpPr>
          <p:nvPr>
            <p:ph idx="1"/>
          </p:nvPr>
        </p:nvSpPr>
        <p:spPr>
          <a:xfrm>
            <a:off x="381000" y="1219200"/>
            <a:ext cx="11506200" cy="4419600"/>
          </a:xfrm>
        </p:spPr>
        <p:txBody>
          <a:bodyPr>
            <a:normAutofit lnSpcReduction="10000"/>
          </a:bodyPr>
          <a:lstStyle/>
          <a:p>
            <a:r>
              <a:rPr lang="en-US" sz="2800" dirty="0"/>
              <a:t>Central review confirmed FEA in only 78/116 (67.2%) cases</a:t>
            </a:r>
          </a:p>
          <a:p>
            <a:pPr lvl="1"/>
            <a:r>
              <a:rPr lang="en-US" sz="2800" dirty="0"/>
              <a:t>Recommend obtaining second opinion to confirm </a:t>
            </a:r>
          </a:p>
          <a:p>
            <a:r>
              <a:rPr lang="en-US" sz="2800" dirty="0"/>
              <a:t>FEA diagnosis is rare and robust prospective data demonstrating the safety of observation are not yet available however shows similar upgrade rates as those seen in classic lobular neoplasia</a:t>
            </a:r>
          </a:p>
          <a:p>
            <a:pPr lvl="1"/>
            <a:r>
              <a:rPr lang="en-US" sz="2800" dirty="0"/>
              <a:t>Reasonable to infer the safety of observation from the data on ALH and classic LICS </a:t>
            </a:r>
          </a:p>
          <a:p>
            <a:r>
              <a:rPr lang="en-US" sz="2800" dirty="0"/>
              <a:t>High prevalence of high risk lesions (ADH, ALH, classic LCIS)</a:t>
            </a:r>
          </a:p>
          <a:p>
            <a:pPr lvl="1"/>
            <a:r>
              <a:rPr lang="en-US" sz="2800" dirty="0"/>
              <a:t>Referral for comprehensive risk assessment may be considered for patients with FEA</a:t>
            </a:r>
          </a:p>
          <a:p>
            <a:endParaRPr lang="en-US" sz="2800" dirty="0"/>
          </a:p>
        </p:txBody>
      </p:sp>
      <p:sp>
        <p:nvSpPr>
          <p:cNvPr id="5" name="TextBox 4">
            <a:extLst>
              <a:ext uri="{FF2B5EF4-FFF2-40B4-BE49-F238E27FC236}">
                <a16:creationId xmlns:a16="http://schemas.microsoft.com/office/drawing/2014/main" id="{5397C095-ADC8-B8FA-670A-F96F14AED84E}"/>
              </a:ext>
            </a:extLst>
          </p:cNvPr>
          <p:cNvSpPr txBox="1"/>
          <p:nvPr/>
        </p:nvSpPr>
        <p:spPr>
          <a:xfrm>
            <a:off x="102839" y="5634321"/>
            <a:ext cx="11986322" cy="954107"/>
          </a:xfrm>
          <a:prstGeom prst="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800" b="1" dirty="0"/>
              <a:t>Observation may be clinically acceptable, depending on patient’s risk factors. Management discussion with multidisciplinary treatment team is advised.</a:t>
            </a:r>
          </a:p>
        </p:txBody>
      </p:sp>
      <p:sp>
        <p:nvSpPr>
          <p:cNvPr id="6" name="TextBox 5">
            <a:extLst>
              <a:ext uri="{FF2B5EF4-FFF2-40B4-BE49-F238E27FC236}">
                <a16:creationId xmlns:a16="http://schemas.microsoft.com/office/drawing/2014/main" id="{B447AD2F-2C14-21E2-FF9B-EC1CD083EF52}"/>
              </a:ext>
            </a:extLst>
          </p:cNvPr>
          <p:cNvSpPr txBox="1"/>
          <p:nvPr/>
        </p:nvSpPr>
        <p:spPr>
          <a:xfrm>
            <a:off x="6467792" y="6581422"/>
            <a:ext cx="5724208" cy="276999"/>
          </a:xfrm>
          <a:prstGeom prst="rect">
            <a:avLst/>
          </a:prstGeom>
          <a:noFill/>
        </p:spPr>
        <p:txBody>
          <a:bodyPr wrap="square" rtlCol="0">
            <a:spAutoFit/>
          </a:bodyPr>
          <a:lstStyle/>
          <a:p>
            <a:pPr algn="r"/>
            <a:r>
              <a:rPr lang="en-US" sz="1200" dirty="0" err="1">
                <a:solidFill>
                  <a:schemeClr val="bg1"/>
                </a:solidFill>
                <a:latin typeface="Arial" panose="020B0604020202020204" pitchFamily="34" charset="0"/>
                <a:cs typeface="Arial" panose="020B0604020202020204" pitchFamily="34" charset="0"/>
              </a:rPr>
              <a:t>Nakhlis</a:t>
            </a:r>
            <a:r>
              <a:rPr lang="en-US" sz="1200" dirty="0">
                <a:solidFill>
                  <a:schemeClr val="bg1"/>
                </a:solidFill>
                <a:latin typeface="Arial" panose="020B0604020202020204" pitchFamily="34" charset="0"/>
                <a:cs typeface="Arial" panose="020B0604020202020204" pitchFamily="34" charset="0"/>
              </a:rPr>
              <a:t> et al</a:t>
            </a:r>
            <a:r>
              <a:rPr lang="en-US" sz="1200" i="1" dirty="0">
                <a:solidFill>
                  <a:schemeClr val="bg1"/>
                </a:solidFill>
                <a:latin typeface="Arial" panose="020B0604020202020204" pitchFamily="34" charset="0"/>
                <a:cs typeface="Arial" panose="020B0604020202020204" pitchFamily="34" charset="0"/>
              </a:rPr>
              <a:t>. Ann Surg Oncol </a:t>
            </a:r>
            <a:r>
              <a:rPr lang="en-US" sz="1200" dirty="0">
                <a:solidFill>
                  <a:schemeClr val="bg1"/>
                </a:solidFill>
                <a:latin typeface="Arial" panose="020B0604020202020204" pitchFamily="34" charset="0"/>
                <a:cs typeface="Arial" panose="020B0604020202020204" pitchFamily="34" charset="0"/>
              </a:rPr>
              <a:t>2025; 32: 2578-2584.</a:t>
            </a:r>
          </a:p>
        </p:txBody>
      </p:sp>
    </p:spTree>
    <p:extLst>
      <p:ext uri="{BB962C8B-B14F-4D97-AF65-F5344CB8AC3E}">
        <p14:creationId xmlns:p14="http://schemas.microsoft.com/office/powerpoint/2010/main" val="40577707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96791-E5C0-4C26-BDD1-94088908B1A4}"/>
              </a:ext>
            </a:extLst>
          </p:cNvPr>
          <p:cNvSpPr>
            <a:spLocks noGrp="1"/>
          </p:cNvSpPr>
          <p:nvPr>
            <p:ph type="title"/>
          </p:nvPr>
        </p:nvSpPr>
        <p:spPr>
          <a:xfrm>
            <a:off x="1120138" y="443276"/>
            <a:ext cx="9951724" cy="893951"/>
          </a:xfrm>
        </p:spPr>
        <p:txBody>
          <a:bodyPr>
            <a:noAutofit/>
          </a:bodyPr>
          <a:lstStyle/>
          <a:p>
            <a:r>
              <a:rPr lang="en-US" sz="4800" b="1" dirty="0">
                <a:latin typeface="Arial" panose="020B0604020202020204" pitchFamily="34" charset="0"/>
                <a:cs typeface="Arial" panose="020B0604020202020204" pitchFamily="34" charset="0"/>
              </a:rPr>
              <a:t>Flat Epithelial Atypia (FEA)</a:t>
            </a:r>
          </a:p>
        </p:txBody>
      </p:sp>
      <p:sp>
        <p:nvSpPr>
          <p:cNvPr id="3" name="Content Placeholder 2">
            <a:extLst>
              <a:ext uri="{FF2B5EF4-FFF2-40B4-BE49-F238E27FC236}">
                <a16:creationId xmlns:a16="http://schemas.microsoft.com/office/drawing/2014/main" id="{27A4151D-89D2-4CC2-9B24-167E25A84DA4}"/>
              </a:ext>
            </a:extLst>
          </p:cNvPr>
          <p:cNvSpPr>
            <a:spLocks noGrp="1"/>
          </p:cNvSpPr>
          <p:nvPr>
            <p:ph idx="1"/>
          </p:nvPr>
        </p:nvSpPr>
        <p:spPr>
          <a:xfrm>
            <a:off x="355962" y="1481554"/>
            <a:ext cx="6462267" cy="5181600"/>
          </a:xfrm>
        </p:spPr>
        <p:txBody>
          <a:bodyPr>
            <a:normAutofit lnSpcReduction="10000"/>
          </a:bodyPr>
          <a:lstStyle/>
          <a:p>
            <a:r>
              <a:rPr lang="en-US" sz="3600" dirty="0">
                <a:latin typeface="Arial" panose="020B0604020202020204" pitchFamily="34" charset="0"/>
                <a:cs typeface="Arial" panose="020B0604020202020204" pitchFamily="34" charset="0"/>
              </a:rPr>
              <a:t>Increase breast cancer risk by ~1.5x</a:t>
            </a:r>
          </a:p>
          <a:p>
            <a:r>
              <a:rPr lang="en-US" sz="3600" dirty="0">
                <a:latin typeface="Arial" panose="020B0604020202020204" pitchFamily="34" charset="0"/>
                <a:cs typeface="Arial" panose="020B0604020202020204" pitchFamily="34" charset="0"/>
              </a:rPr>
              <a:t>5-7% lifetime risk of developing invasive cancer</a:t>
            </a:r>
          </a:p>
          <a:p>
            <a:pPr lvl="1"/>
            <a:r>
              <a:rPr lang="en-US" sz="3600" dirty="0">
                <a:latin typeface="Arial" panose="020B0604020202020204" pitchFamily="34" charset="0"/>
                <a:cs typeface="Arial" panose="020B0604020202020204" pitchFamily="34" charset="0"/>
              </a:rPr>
              <a:t>Risk similar to UDH</a:t>
            </a:r>
          </a:p>
          <a:p>
            <a:pPr marL="0" indent="0">
              <a:buNone/>
            </a:pPr>
            <a:endParaRPr lang="en-US" sz="3600" dirty="0">
              <a:latin typeface="Arial" panose="020B0604020202020204" pitchFamily="34" charset="0"/>
              <a:cs typeface="Arial" panose="020B0604020202020204" pitchFamily="34" charset="0"/>
            </a:endParaRPr>
          </a:p>
          <a:p>
            <a:r>
              <a:rPr lang="en-US" sz="3600" dirty="0">
                <a:latin typeface="Arial" panose="020B0604020202020204" pitchFamily="34" charset="0"/>
                <a:cs typeface="Arial" panose="020B0604020202020204" pitchFamily="34" charset="0"/>
              </a:rPr>
              <a:t>With radiologic-pathologic concordance, non-operative management is appropriate </a:t>
            </a:r>
            <a:endParaRPr lang="en-US" dirty="0">
              <a:latin typeface="Arial" panose="020B0604020202020204" pitchFamily="34" charset="0"/>
              <a:cs typeface="Arial" panose="020B0604020202020204" pitchFamily="34" charset="0"/>
            </a:endParaRPr>
          </a:p>
          <a:p>
            <a:endParaRPr lang="en-US" sz="3600" dirty="0">
              <a:latin typeface="Arial" panose="020B0604020202020204" pitchFamily="34" charset="0"/>
              <a:cs typeface="Arial" panose="020B0604020202020204" pitchFamily="34" charset="0"/>
            </a:endParaRPr>
          </a:p>
          <a:p>
            <a:pPr marL="0" indent="0">
              <a:buNone/>
            </a:pPr>
            <a:endParaRPr lang="en-US" sz="3600" dirty="0">
              <a:latin typeface="Arial" panose="020B0604020202020204" pitchFamily="34" charset="0"/>
              <a:cs typeface="Arial" panose="020B0604020202020204" pitchFamily="34" charset="0"/>
            </a:endParaRPr>
          </a:p>
          <a:p>
            <a:pPr marL="457200" lvl="1" indent="0">
              <a:buNone/>
            </a:pPr>
            <a:endParaRPr lang="en-US" sz="3600" dirty="0">
              <a:latin typeface="Arial" panose="020B0604020202020204" pitchFamily="34" charset="0"/>
              <a:cs typeface="Arial" panose="020B0604020202020204" pitchFamily="34" charset="0"/>
            </a:endParaRPr>
          </a:p>
        </p:txBody>
      </p:sp>
      <p:pic>
        <p:nvPicPr>
          <p:cNvPr id="4" name="Picture 3" descr="A picture containing porcelain, ceramic ware, fabric&#10;&#10;Description automatically generated">
            <a:extLst>
              <a:ext uri="{FF2B5EF4-FFF2-40B4-BE49-F238E27FC236}">
                <a16:creationId xmlns:a16="http://schemas.microsoft.com/office/drawing/2014/main" id="{9C3590B0-6897-672A-821D-0BAE4DA4C240}"/>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7010400" y="1596357"/>
            <a:ext cx="4673238" cy="3665285"/>
          </a:xfrm>
          <a:prstGeom prst="rect">
            <a:avLst/>
          </a:prstGeom>
        </p:spPr>
      </p:pic>
      <p:sp>
        <p:nvSpPr>
          <p:cNvPr id="7" name="TextBox 6">
            <a:extLst>
              <a:ext uri="{FF2B5EF4-FFF2-40B4-BE49-F238E27FC236}">
                <a16:creationId xmlns:a16="http://schemas.microsoft.com/office/drawing/2014/main" id="{F33D7554-FFCA-D62A-02BD-F57F85C08590}"/>
              </a:ext>
            </a:extLst>
          </p:cNvPr>
          <p:cNvSpPr txBox="1"/>
          <p:nvPr/>
        </p:nvSpPr>
        <p:spPr>
          <a:xfrm>
            <a:off x="7795137" y="6273225"/>
            <a:ext cx="4396863" cy="584775"/>
          </a:xfrm>
          <a:prstGeom prst="rect">
            <a:avLst/>
          </a:prstGeom>
          <a:noFill/>
        </p:spPr>
        <p:txBody>
          <a:bodyPr wrap="square">
            <a:spAutoFit/>
          </a:bodyPr>
          <a:lstStyle/>
          <a:p>
            <a:pPr marR="0" algn="r"/>
            <a:r>
              <a:rPr lang="en-US" sz="1600" dirty="0">
                <a:solidFill>
                  <a:schemeClr val="bg1"/>
                </a:solidFill>
                <a:latin typeface="Arial" panose="020B0604020202020204" pitchFamily="34" charset="0"/>
                <a:cs typeface="Arial" panose="020B0604020202020204" pitchFamily="34" charset="0"/>
              </a:rPr>
              <a:t>Said SM et al. </a:t>
            </a:r>
            <a:r>
              <a:rPr lang="en-US" sz="1600" i="1" dirty="0">
                <a:solidFill>
                  <a:schemeClr val="bg1"/>
                </a:solidFill>
                <a:latin typeface="Arial" panose="020B0604020202020204" pitchFamily="34" charset="0"/>
                <a:cs typeface="Arial" panose="020B0604020202020204" pitchFamily="34" charset="0"/>
              </a:rPr>
              <a:t>Cancer. </a:t>
            </a:r>
            <a:r>
              <a:rPr lang="en-US" sz="1600" dirty="0">
                <a:solidFill>
                  <a:schemeClr val="bg1"/>
                </a:solidFill>
                <a:latin typeface="Arial" panose="020B0604020202020204" pitchFamily="34" charset="0"/>
                <a:cs typeface="Arial" panose="020B0604020202020204" pitchFamily="34" charset="0"/>
              </a:rPr>
              <a:t>2015;121(10):1548-55.</a:t>
            </a:r>
          </a:p>
          <a:p>
            <a:pPr algn="r"/>
            <a:r>
              <a:rPr lang="en-US" sz="1600" dirty="0">
                <a:solidFill>
                  <a:schemeClr val="bg1"/>
                </a:solidFill>
                <a:latin typeface="Arial" panose="020B0604020202020204" pitchFamily="34" charset="0"/>
                <a:cs typeface="Arial" panose="020B0604020202020204" pitchFamily="34" charset="0"/>
              </a:rPr>
              <a:t>Boulos et al. </a:t>
            </a:r>
            <a:r>
              <a:rPr lang="en-US" sz="1600" i="1" dirty="0">
                <a:solidFill>
                  <a:schemeClr val="bg1"/>
                </a:solidFill>
                <a:latin typeface="Arial" panose="020B0604020202020204" pitchFamily="34" charset="0"/>
                <a:cs typeface="Arial" panose="020B0604020202020204" pitchFamily="34" charset="0"/>
              </a:rPr>
              <a:t>Cancer.</a:t>
            </a:r>
            <a:r>
              <a:rPr lang="en-US" sz="1600" dirty="0">
                <a:solidFill>
                  <a:schemeClr val="bg1"/>
                </a:solidFill>
                <a:latin typeface="Arial" panose="020B0604020202020204" pitchFamily="34" charset="0"/>
                <a:cs typeface="Arial" panose="020B0604020202020204" pitchFamily="34" charset="0"/>
              </a:rPr>
              <a:t> 2012;118:2372-2377.</a:t>
            </a:r>
          </a:p>
        </p:txBody>
      </p:sp>
    </p:spTree>
    <p:extLst>
      <p:ext uri="{BB962C8B-B14F-4D97-AF65-F5344CB8AC3E}">
        <p14:creationId xmlns:p14="http://schemas.microsoft.com/office/powerpoint/2010/main" val="39115947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7"/>
          <p:cNvSpPr txBox="1">
            <a:spLocks/>
          </p:cNvSpPr>
          <p:nvPr/>
        </p:nvSpPr>
        <p:spPr>
          <a:xfrm>
            <a:off x="1756541" y="2346434"/>
            <a:ext cx="8678918" cy="2165131"/>
          </a:xfrm>
          <a:prstGeom prst="rect">
            <a:avLst/>
          </a:prstGeom>
        </p:spPr>
        <p:txBody>
          <a:bodyPr>
            <a:normAutofit/>
          </a:bodyPr>
          <a:lstStyle>
            <a:lvl1pPr marL="342891" indent="-342891" algn="l" defTabSz="914377"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Arial" panose="020B0604020202020204" pitchFamily="34" charset="0"/>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Arial" panose="020B0604020202020204" pitchFamily="34" charset="0"/>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4800" b="1" dirty="0">
                <a:solidFill>
                  <a:srgbClr val="FFFF00"/>
                </a:solidFill>
              </a:rPr>
              <a:t>Atypical ductal hyperplasia</a:t>
            </a:r>
          </a:p>
          <a:p>
            <a:pPr marL="0" indent="0" algn="ctr">
              <a:buNone/>
            </a:pPr>
            <a:r>
              <a:rPr lang="en-US" sz="4800" b="1" dirty="0">
                <a:solidFill>
                  <a:srgbClr val="FFFF00"/>
                </a:solidFill>
              </a:rPr>
              <a:t>(ADH)</a:t>
            </a:r>
          </a:p>
          <a:p>
            <a:pPr algn="ctr">
              <a:buFont typeface="Wingdings" panose="05000000000000000000" pitchFamily="2" charset="2"/>
              <a:buChar char="§"/>
            </a:pPr>
            <a:endParaRPr lang="en-US" sz="4800" b="1" dirty="0">
              <a:solidFill>
                <a:srgbClr val="FFFF00"/>
              </a:solidFill>
            </a:endParaRPr>
          </a:p>
        </p:txBody>
      </p:sp>
    </p:spTree>
    <p:extLst>
      <p:ext uri="{BB962C8B-B14F-4D97-AF65-F5344CB8AC3E}">
        <p14:creationId xmlns:p14="http://schemas.microsoft.com/office/powerpoint/2010/main" val="31595696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78" y="457200"/>
            <a:ext cx="12115800" cy="914400"/>
          </a:xfrm>
        </p:spPr>
        <p:txBody>
          <a:bodyPr>
            <a:normAutofit/>
          </a:bodyPr>
          <a:lstStyle/>
          <a:p>
            <a:r>
              <a:rPr lang="en-US" sz="4800" b="1" dirty="0">
                <a:solidFill>
                  <a:srgbClr val="FFFF00"/>
                </a:solidFill>
                <a:latin typeface="Arial" panose="020B0604020202020204" pitchFamily="34" charset="0"/>
                <a:cs typeface="Arial" panose="020B0604020202020204" pitchFamily="34" charset="0"/>
              </a:rPr>
              <a:t>Key Features of ADH </a:t>
            </a:r>
          </a:p>
        </p:txBody>
      </p:sp>
      <p:pic>
        <p:nvPicPr>
          <p:cNvPr id="6" name="Picture 5">
            <a:extLst>
              <a:ext uri="{FF2B5EF4-FFF2-40B4-BE49-F238E27FC236}">
                <a16:creationId xmlns:a16="http://schemas.microsoft.com/office/drawing/2014/main" id="{EA842C1D-B293-4A4E-B657-5F16AFDF9CC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0" y="1562100"/>
            <a:ext cx="5532802" cy="4648200"/>
          </a:xfrm>
          <a:prstGeom prst="rect">
            <a:avLst/>
          </a:prstGeom>
        </p:spPr>
      </p:pic>
      <p:sp>
        <p:nvSpPr>
          <p:cNvPr id="10" name="TextBox 9">
            <a:extLst>
              <a:ext uri="{FF2B5EF4-FFF2-40B4-BE49-F238E27FC236}">
                <a16:creationId xmlns:a16="http://schemas.microsoft.com/office/drawing/2014/main" id="{E383CB97-42B6-90F9-CA6B-5A23CBD565CA}"/>
              </a:ext>
            </a:extLst>
          </p:cNvPr>
          <p:cNvSpPr txBox="1"/>
          <p:nvPr/>
        </p:nvSpPr>
        <p:spPr>
          <a:xfrm>
            <a:off x="258398" y="1371600"/>
            <a:ext cx="5532802" cy="2369880"/>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Cytologic Features </a:t>
            </a:r>
          </a:p>
          <a:p>
            <a:pPr marL="285750" indent="-28575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Atypical cells – similar to those seen in low grade DCIS </a:t>
            </a:r>
          </a:p>
          <a:p>
            <a:pPr marL="285750" indent="-28575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Small uniform cells with well defined borders and generally rounded, evenly spaced nuclei </a:t>
            </a:r>
          </a:p>
        </p:txBody>
      </p:sp>
      <p:sp>
        <p:nvSpPr>
          <p:cNvPr id="11" name="TextBox 10">
            <a:extLst>
              <a:ext uri="{FF2B5EF4-FFF2-40B4-BE49-F238E27FC236}">
                <a16:creationId xmlns:a16="http://schemas.microsoft.com/office/drawing/2014/main" id="{029C2FB7-D184-CD4B-5A4B-06BE97B870D2}"/>
              </a:ext>
            </a:extLst>
          </p:cNvPr>
          <p:cNvSpPr txBox="1"/>
          <p:nvPr/>
        </p:nvSpPr>
        <p:spPr>
          <a:xfrm>
            <a:off x="258398" y="3886200"/>
            <a:ext cx="5532802" cy="2739211"/>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Architectural Features </a:t>
            </a:r>
          </a:p>
          <a:p>
            <a:pPr marL="285750" indent="-28575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Rigid bridges and arcades of uniform thickness </a:t>
            </a:r>
          </a:p>
          <a:p>
            <a:pPr marL="285750" indent="-28575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Cribriform pattern with polarization of cells around lumens</a:t>
            </a:r>
          </a:p>
          <a:p>
            <a:pPr marL="285750" indent="-28575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Solid pattern </a:t>
            </a:r>
          </a:p>
          <a:p>
            <a:pPr marL="285750" indent="-28575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Micropapillations with bulbous tips </a:t>
            </a:r>
          </a:p>
        </p:txBody>
      </p:sp>
      <p:sp>
        <p:nvSpPr>
          <p:cNvPr id="3" name="TextBox 2">
            <a:extLst>
              <a:ext uri="{FF2B5EF4-FFF2-40B4-BE49-F238E27FC236}">
                <a16:creationId xmlns:a16="http://schemas.microsoft.com/office/drawing/2014/main" id="{D4848B12-F792-F681-3B24-E84362861B0C}"/>
              </a:ext>
            </a:extLst>
          </p:cNvPr>
          <p:cNvSpPr txBox="1"/>
          <p:nvPr/>
        </p:nvSpPr>
        <p:spPr>
          <a:xfrm>
            <a:off x="6659199" y="6550223"/>
            <a:ext cx="5532801" cy="307777"/>
          </a:xfrm>
          <a:prstGeom prst="rect">
            <a:avLst/>
          </a:prstGeom>
          <a:noFill/>
        </p:spPr>
        <p:txBody>
          <a:bodyPr wrap="square">
            <a:spAutoFit/>
          </a:bodyPr>
          <a:lstStyle/>
          <a:p>
            <a:pPr marR="0" algn="r"/>
            <a:r>
              <a:rPr lang="en-US" sz="1400" dirty="0" err="1">
                <a:solidFill>
                  <a:schemeClr val="bg1"/>
                </a:solidFill>
                <a:latin typeface="Arial" panose="020B0604020202020204" pitchFamily="34" charset="0"/>
                <a:cs typeface="Arial" panose="020B0604020202020204" pitchFamily="34" charset="0"/>
              </a:rPr>
              <a:t>Sapino</a:t>
            </a:r>
            <a:r>
              <a:rPr lang="en-US" sz="1400" dirty="0">
                <a:solidFill>
                  <a:schemeClr val="bg1"/>
                </a:solidFill>
                <a:latin typeface="Arial" panose="020B0604020202020204" pitchFamily="34" charset="0"/>
                <a:cs typeface="Arial" panose="020B0604020202020204" pitchFamily="34" charset="0"/>
              </a:rPr>
              <a:t> A, </a:t>
            </a:r>
            <a:r>
              <a:rPr lang="en-US" sz="1400" dirty="0" err="1">
                <a:solidFill>
                  <a:schemeClr val="bg1"/>
                </a:solidFill>
                <a:latin typeface="Arial" panose="020B0604020202020204" pitchFamily="34" charset="0"/>
                <a:cs typeface="Arial" panose="020B0604020202020204" pitchFamily="34" charset="0"/>
              </a:rPr>
              <a:t>Kulka</a:t>
            </a:r>
            <a:r>
              <a:rPr lang="en-US" sz="1400" dirty="0">
                <a:solidFill>
                  <a:schemeClr val="bg1"/>
                </a:solidFill>
                <a:latin typeface="Arial" panose="020B0604020202020204" pitchFamily="34" charset="0"/>
                <a:cs typeface="Arial" panose="020B0604020202020204" pitchFamily="34" charset="0"/>
              </a:rPr>
              <a:t> J, eds. </a:t>
            </a:r>
            <a:r>
              <a:rPr lang="en-US" sz="1400" i="1" dirty="0">
                <a:solidFill>
                  <a:schemeClr val="bg1"/>
                </a:solidFill>
                <a:latin typeface="Arial" panose="020B0604020202020204" pitchFamily="34" charset="0"/>
                <a:cs typeface="Arial" panose="020B0604020202020204" pitchFamily="34" charset="0"/>
              </a:rPr>
              <a:t>Breast Pathology</a:t>
            </a:r>
            <a:r>
              <a:rPr lang="en-US" sz="1400" dirty="0">
                <a:solidFill>
                  <a:schemeClr val="bg1"/>
                </a:solidFill>
                <a:latin typeface="Arial" panose="020B0604020202020204" pitchFamily="34" charset="0"/>
                <a:cs typeface="Arial" panose="020B0604020202020204" pitchFamily="34" charset="0"/>
              </a:rPr>
              <a:t>. 1</a:t>
            </a:r>
            <a:r>
              <a:rPr lang="en-US" sz="1400" baseline="30000" dirty="0">
                <a:solidFill>
                  <a:schemeClr val="bg1"/>
                </a:solidFill>
                <a:latin typeface="Arial" panose="020B0604020202020204" pitchFamily="34" charset="0"/>
                <a:cs typeface="Arial" panose="020B0604020202020204" pitchFamily="34" charset="0"/>
              </a:rPr>
              <a:t>st</a:t>
            </a:r>
            <a:r>
              <a:rPr lang="en-US" sz="1400" dirty="0">
                <a:solidFill>
                  <a:schemeClr val="bg1"/>
                </a:solidFill>
                <a:latin typeface="Arial" panose="020B0604020202020204" pitchFamily="34" charset="0"/>
                <a:cs typeface="Arial" panose="020B0604020202020204" pitchFamily="34" charset="0"/>
              </a:rPr>
              <a:t> ed. Springer; 2020.</a:t>
            </a:r>
            <a:endParaRPr lang="en-US" sz="1400" i="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203871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t="-128" r="-507" b="-146"/>
          <a:stretch/>
        </p:blipFill>
        <p:spPr>
          <a:xfrm>
            <a:off x="186488" y="1338531"/>
            <a:ext cx="6394695" cy="5029199"/>
          </a:xfrm>
          <a:prstGeom prst="rect">
            <a:avLst/>
          </a:prstGeom>
        </p:spPr>
      </p:pic>
      <p:pic>
        <p:nvPicPr>
          <p:cNvPr id="5" name="Picture 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653319" y="1336479"/>
            <a:ext cx="5316881" cy="2609386"/>
          </a:xfrm>
          <a:prstGeom prst="rect">
            <a:avLst/>
          </a:prstGeom>
        </p:spPr>
      </p:pic>
      <p:pic>
        <p:nvPicPr>
          <p:cNvPr id="3" name="Picture 2" descr="A bridge over a river&#10;&#10;Description automatically generated">
            <a:extLst>
              <a:ext uri="{FF2B5EF4-FFF2-40B4-BE49-F238E27FC236}">
                <a16:creationId xmlns:a16="http://schemas.microsoft.com/office/drawing/2014/main" id="{FDD6EF5D-F20F-2BFA-5FDC-3B15938BCFB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653319" y="4051200"/>
            <a:ext cx="5308336" cy="2675026"/>
          </a:xfrm>
          <a:prstGeom prst="rect">
            <a:avLst/>
          </a:prstGeom>
        </p:spPr>
      </p:pic>
      <p:sp>
        <p:nvSpPr>
          <p:cNvPr id="8" name="Title 7">
            <a:extLst>
              <a:ext uri="{FF2B5EF4-FFF2-40B4-BE49-F238E27FC236}">
                <a16:creationId xmlns:a16="http://schemas.microsoft.com/office/drawing/2014/main" id="{F5739CBF-0CCA-FB6A-7CEA-1E408044C35A}"/>
              </a:ext>
            </a:extLst>
          </p:cNvPr>
          <p:cNvSpPr>
            <a:spLocks noGrp="1"/>
          </p:cNvSpPr>
          <p:nvPr>
            <p:ph type="title"/>
          </p:nvPr>
        </p:nvSpPr>
        <p:spPr>
          <a:xfrm>
            <a:off x="609600" y="410117"/>
            <a:ext cx="10972800" cy="928414"/>
          </a:xfrm>
        </p:spPr>
        <p:txBody>
          <a:bodyPr>
            <a:noAutofit/>
          </a:bodyPr>
          <a:lstStyle/>
          <a:p>
            <a:r>
              <a:rPr lang="en-US" sz="4800" b="1" dirty="0">
                <a:solidFill>
                  <a:srgbClr val="FFFF00"/>
                </a:solidFill>
                <a:latin typeface="Arial" panose="020B0604020202020204" pitchFamily="34" charset="0"/>
                <a:cs typeface="Arial" panose="020B0604020202020204" pitchFamily="34" charset="0"/>
              </a:rPr>
              <a:t>ADH: Rigid arches and bridges </a:t>
            </a:r>
          </a:p>
        </p:txBody>
      </p:sp>
      <p:sp>
        <p:nvSpPr>
          <p:cNvPr id="9" name="TextBox 8">
            <a:extLst>
              <a:ext uri="{FF2B5EF4-FFF2-40B4-BE49-F238E27FC236}">
                <a16:creationId xmlns:a16="http://schemas.microsoft.com/office/drawing/2014/main" id="{5AAE0167-BA72-C90E-42CD-CDFBA4DA7D6C}"/>
              </a:ext>
            </a:extLst>
          </p:cNvPr>
          <p:cNvSpPr txBox="1"/>
          <p:nvPr/>
        </p:nvSpPr>
        <p:spPr>
          <a:xfrm>
            <a:off x="7516787" y="6207720"/>
            <a:ext cx="3581400"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800" b="1" dirty="0">
                <a:latin typeface="Arial" panose="020B0604020202020204" pitchFamily="34" charset="0"/>
                <a:cs typeface="Arial" panose="020B0604020202020204" pitchFamily="34" charset="0"/>
              </a:rPr>
              <a:t>“Roman bridges”</a:t>
            </a:r>
          </a:p>
        </p:txBody>
      </p:sp>
    </p:spTree>
    <p:extLst>
      <p:ext uri="{BB962C8B-B14F-4D97-AF65-F5344CB8AC3E}">
        <p14:creationId xmlns:p14="http://schemas.microsoft.com/office/powerpoint/2010/main" val="13053692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400800" y="1438083"/>
            <a:ext cx="5316881" cy="3342040"/>
          </a:xfrm>
          <a:prstGeom prst="rect">
            <a:avLst/>
          </a:prstGeom>
        </p:spPr>
      </p:pic>
      <p:sp>
        <p:nvSpPr>
          <p:cNvPr id="2" name="Title 1">
            <a:extLst>
              <a:ext uri="{FF2B5EF4-FFF2-40B4-BE49-F238E27FC236}">
                <a16:creationId xmlns:a16="http://schemas.microsoft.com/office/drawing/2014/main" id="{56A25770-2F4F-046E-139F-2CBAE42133B8}"/>
              </a:ext>
            </a:extLst>
          </p:cNvPr>
          <p:cNvSpPr>
            <a:spLocks noGrp="1"/>
          </p:cNvSpPr>
          <p:nvPr>
            <p:ph type="title"/>
          </p:nvPr>
        </p:nvSpPr>
        <p:spPr>
          <a:xfrm>
            <a:off x="152400" y="376534"/>
            <a:ext cx="11811000" cy="1041103"/>
          </a:xfrm>
        </p:spPr>
        <p:txBody>
          <a:bodyPr>
            <a:normAutofit/>
          </a:bodyPr>
          <a:lstStyle/>
          <a:p>
            <a:r>
              <a:rPr lang="en-US" sz="4800" b="1" dirty="0">
                <a:solidFill>
                  <a:srgbClr val="FFFF00"/>
                </a:solidFill>
                <a:latin typeface="Arial" panose="020B0604020202020204" pitchFamily="34" charset="0"/>
                <a:cs typeface="Arial" panose="020B0604020202020204" pitchFamily="34" charset="0"/>
              </a:rPr>
              <a:t>ADH: Cribriform pattern </a:t>
            </a:r>
          </a:p>
        </p:txBody>
      </p:sp>
      <p:pic>
        <p:nvPicPr>
          <p:cNvPr id="8" name="Picture 7" descr="A close-up of a cell&#10;&#10;Description automatically generated">
            <a:extLst>
              <a:ext uri="{FF2B5EF4-FFF2-40B4-BE49-F238E27FC236}">
                <a16:creationId xmlns:a16="http://schemas.microsoft.com/office/drawing/2014/main" id="{221A7B61-B153-3915-EC2D-8661A324E88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5400000">
            <a:off x="880501" y="938582"/>
            <a:ext cx="4800600" cy="5799603"/>
          </a:xfrm>
          <a:prstGeom prst="rect">
            <a:avLst/>
          </a:prstGeom>
        </p:spPr>
      </p:pic>
      <p:sp>
        <p:nvSpPr>
          <p:cNvPr id="9" name="TextBox 8">
            <a:extLst>
              <a:ext uri="{FF2B5EF4-FFF2-40B4-BE49-F238E27FC236}">
                <a16:creationId xmlns:a16="http://schemas.microsoft.com/office/drawing/2014/main" id="{FB5CF144-1FF1-3F0F-FA48-D6A696261E9C}"/>
              </a:ext>
            </a:extLst>
          </p:cNvPr>
          <p:cNvSpPr txBox="1"/>
          <p:nvPr/>
        </p:nvSpPr>
        <p:spPr>
          <a:xfrm>
            <a:off x="6392240" y="4876800"/>
            <a:ext cx="5334000"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b="1" dirty="0">
                <a:solidFill>
                  <a:schemeClr val="tx1"/>
                </a:solidFill>
                <a:latin typeface="Arial" panose="020B0604020202020204" pitchFamily="34" charset="0"/>
                <a:cs typeface="Arial" panose="020B0604020202020204" pitchFamily="34" charset="0"/>
              </a:rPr>
              <a:t>“Cookie cutter” or “Punched out” </a:t>
            </a:r>
          </a:p>
        </p:txBody>
      </p:sp>
      <p:sp>
        <p:nvSpPr>
          <p:cNvPr id="10" name="TextBox 9">
            <a:extLst>
              <a:ext uri="{FF2B5EF4-FFF2-40B4-BE49-F238E27FC236}">
                <a16:creationId xmlns:a16="http://schemas.microsoft.com/office/drawing/2014/main" id="{DC97606C-E251-18E2-CA34-DA3500C9A86D}"/>
              </a:ext>
            </a:extLst>
          </p:cNvPr>
          <p:cNvSpPr txBox="1"/>
          <p:nvPr/>
        </p:nvSpPr>
        <p:spPr>
          <a:xfrm>
            <a:off x="380999" y="6019800"/>
            <a:ext cx="5799604"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b="1" dirty="0">
                <a:latin typeface="Arial" panose="020B0604020202020204" pitchFamily="34" charset="0"/>
                <a:cs typeface="Arial" panose="020B0604020202020204" pitchFamily="34" charset="0"/>
              </a:rPr>
              <a:t>Polarization of cells around lumen</a:t>
            </a:r>
          </a:p>
        </p:txBody>
      </p:sp>
    </p:spTree>
    <p:extLst>
      <p:ext uri="{BB962C8B-B14F-4D97-AF65-F5344CB8AC3E}">
        <p14:creationId xmlns:p14="http://schemas.microsoft.com/office/powerpoint/2010/main" val="8448556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4728" r="25599"/>
          <a:stretch/>
        </p:blipFill>
        <p:spPr>
          <a:xfrm rot="16200000">
            <a:off x="1478445" y="901855"/>
            <a:ext cx="4144298" cy="6543628"/>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11548" t="3333" r="16386" b="5556"/>
          <a:stretch/>
        </p:blipFill>
        <p:spPr>
          <a:xfrm>
            <a:off x="7010400" y="1867914"/>
            <a:ext cx="4876800" cy="4835768"/>
          </a:xfrm>
          <a:prstGeom prst="rect">
            <a:avLst/>
          </a:prstGeom>
        </p:spPr>
      </p:pic>
      <p:sp>
        <p:nvSpPr>
          <p:cNvPr id="2" name="Title 1">
            <a:extLst>
              <a:ext uri="{FF2B5EF4-FFF2-40B4-BE49-F238E27FC236}">
                <a16:creationId xmlns:a16="http://schemas.microsoft.com/office/drawing/2014/main" id="{10888238-0E73-065E-58CB-A25162898F7E}"/>
              </a:ext>
            </a:extLst>
          </p:cNvPr>
          <p:cNvSpPr>
            <a:spLocks noGrp="1"/>
          </p:cNvSpPr>
          <p:nvPr>
            <p:ph type="title"/>
          </p:nvPr>
        </p:nvSpPr>
        <p:spPr>
          <a:xfrm>
            <a:off x="0" y="503245"/>
            <a:ext cx="12072122" cy="1143000"/>
          </a:xfrm>
        </p:spPr>
        <p:txBody>
          <a:bodyPr>
            <a:noAutofit/>
          </a:bodyPr>
          <a:lstStyle/>
          <a:p>
            <a:r>
              <a:rPr lang="en-US" sz="4800" b="1" dirty="0">
                <a:solidFill>
                  <a:srgbClr val="FFFF00"/>
                </a:solidFill>
                <a:latin typeface="Arial" panose="020B0604020202020204" pitchFamily="34" charset="0"/>
                <a:cs typeface="Arial" panose="020B0604020202020204" pitchFamily="34" charset="0"/>
              </a:rPr>
              <a:t>ADH: Partial involvement of ducts by architectural atypia </a:t>
            </a:r>
          </a:p>
        </p:txBody>
      </p:sp>
      <p:grpSp>
        <p:nvGrpSpPr>
          <p:cNvPr id="15" name="Group 14">
            <a:extLst>
              <a:ext uri="{FF2B5EF4-FFF2-40B4-BE49-F238E27FC236}">
                <a16:creationId xmlns:a16="http://schemas.microsoft.com/office/drawing/2014/main" id="{FADF48F8-B7AC-580C-17A3-EF58B0F71209}"/>
              </a:ext>
            </a:extLst>
          </p:cNvPr>
          <p:cNvGrpSpPr/>
          <p:nvPr/>
        </p:nvGrpSpPr>
        <p:grpSpPr>
          <a:xfrm>
            <a:off x="434898" y="2406320"/>
            <a:ext cx="10415239" cy="3233854"/>
            <a:chOff x="434898" y="2286000"/>
            <a:chExt cx="10415239" cy="3233854"/>
          </a:xfrm>
        </p:grpSpPr>
        <p:grpSp>
          <p:nvGrpSpPr>
            <p:cNvPr id="14" name="Group 13">
              <a:extLst>
                <a:ext uri="{FF2B5EF4-FFF2-40B4-BE49-F238E27FC236}">
                  <a16:creationId xmlns:a16="http://schemas.microsoft.com/office/drawing/2014/main" id="{261C9B0A-A649-2096-FE3D-E7EA1215F0EC}"/>
                </a:ext>
              </a:extLst>
            </p:cNvPr>
            <p:cNvGrpSpPr/>
            <p:nvPr/>
          </p:nvGrpSpPr>
          <p:grpSpPr>
            <a:xfrm>
              <a:off x="4419600" y="2286000"/>
              <a:ext cx="3429000" cy="1330027"/>
              <a:chOff x="4419600" y="2286000"/>
              <a:chExt cx="3429000" cy="1330027"/>
            </a:xfrm>
          </p:grpSpPr>
          <p:sp>
            <p:nvSpPr>
              <p:cNvPr id="3" name="TextBox 2">
                <a:extLst>
                  <a:ext uri="{FF2B5EF4-FFF2-40B4-BE49-F238E27FC236}">
                    <a16:creationId xmlns:a16="http://schemas.microsoft.com/office/drawing/2014/main" id="{56A23E66-248E-D112-4EE9-91656068F039}"/>
                  </a:ext>
                </a:extLst>
              </p:cNvPr>
              <p:cNvSpPr txBox="1"/>
              <p:nvPr/>
            </p:nvSpPr>
            <p:spPr>
              <a:xfrm>
                <a:off x="4419600" y="2286000"/>
                <a:ext cx="3429000"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000" dirty="0">
                    <a:latin typeface="Arial" panose="020B0604020202020204" pitchFamily="34" charset="0"/>
                    <a:cs typeface="Arial" panose="020B0604020202020204" pitchFamily="34" charset="0"/>
                  </a:rPr>
                  <a:t>Residual uninvolved duct </a:t>
                </a:r>
              </a:p>
            </p:txBody>
          </p:sp>
          <p:cxnSp>
            <p:nvCxnSpPr>
              <p:cNvPr id="8" name="Straight Arrow Connector 7">
                <a:extLst>
                  <a:ext uri="{FF2B5EF4-FFF2-40B4-BE49-F238E27FC236}">
                    <a16:creationId xmlns:a16="http://schemas.microsoft.com/office/drawing/2014/main" id="{05B4B462-BE23-998B-AAAD-39A46453C066}"/>
                  </a:ext>
                </a:extLst>
              </p:cNvPr>
              <p:cNvCxnSpPr/>
              <p:nvPr/>
            </p:nvCxnSpPr>
            <p:spPr>
              <a:xfrm flipH="1">
                <a:off x="5105400" y="2747665"/>
                <a:ext cx="990600" cy="68133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A5E85025-ECD1-F3FF-7C71-E3315981DD14}"/>
                  </a:ext>
                </a:extLst>
              </p:cNvPr>
              <p:cNvCxnSpPr/>
              <p:nvPr/>
            </p:nvCxnSpPr>
            <p:spPr>
              <a:xfrm>
                <a:off x="6096000" y="2747665"/>
                <a:ext cx="1524000" cy="868362"/>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grpSp>
        <p:sp>
          <p:nvSpPr>
            <p:cNvPr id="12" name="Freeform: Shape 11">
              <a:extLst>
                <a:ext uri="{FF2B5EF4-FFF2-40B4-BE49-F238E27FC236}">
                  <a16:creationId xmlns:a16="http://schemas.microsoft.com/office/drawing/2014/main" id="{A1EBD5A2-3E5F-88DC-DCD3-9B930EC8DC17}"/>
                </a:ext>
              </a:extLst>
            </p:cNvPr>
            <p:cNvSpPr/>
            <p:nvPr/>
          </p:nvSpPr>
          <p:spPr>
            <a:xfrm>
              <a:off x="434898" y="3200400"/>
              <a:ext cx="3512634" cy="2319454"/>
            </a:xfrm>
            <a:custGeom>
              <a:avLst/>
              <a:gdLst>
                <a:gd name="connsiteX0" fmla="*/ 613317 w 3512634"/>
                <a:gd name="connsiteY0" fmla="*/ 22302 h 2319454"/>
                <a:gd name="connsiteX1" fmla="*/ 557561 w 3512634"/>
                <a:gd name="connsiteY1" fmla="*/ 44605 h 2319454"/>
                <a:gd name="connsiteX2" fmla="*/ 479502 w 3512634"/>
                <a:gd name="connsiteY2" fmla="*/ 111512 h 2319454"/>
                <a:gd name="connsiteX3" fmla="*/ 423746 w 3512634"/>
                <a:gd name="connsiteY3" fmla="*/ 167268 h 2319454"/>
                <a:gd name="connsiteX4" fmla="*/ 367990 w 3512634"/>
                <a:gd name="connsiteY4" fmla="*/ 189571 h 2319454"/>
                <a:gd name="connsiteX5" fmla="*/ 223024 w 3512634"/>
                <a:gd name="connsiteY5" fmla="*/ 289932 h 2319454"/>
                <a:gd name="connsiteX6" fmla="*/ 122663 w 3512634"/>
                <a:gd name="connsiteY6" fmla="*/ 356839 h 2319454"/>
                <a:gd name="connsiteX7" fmla="*/ 55756 w 3512634"/>
                <a:gd name="connsiteY7" fmla="*/ 423746 h 2319454"/>
                <a:gd name="connsiteX8" fmla="*/ 22302 w 3512634"/>
                <a:gd name="connsiteY8" fmla="*/ 546410 h 2319454"/>
                <a:gd name="connsiteX9" fmla="*/ 11151 w 3512634"/>
                <a:gd name="connsiteY9" fmla="*/ 613317 h 2319454"/>
                <a:gd name="connsiteX10" fmla="*/ 0 w 3512634"/>
                <a:gd name="connsiteY10" fmla="*/ 657922 h 2319454"/>
                <a:gd name="connsiteX11" fmla="*/ 11151 w 3512634"/>
                <a:gd name="connsiteY11" fmla="*/ 1115122 h 2319454"/>
                <a:gd name="connsiteX12" fmla="*/ 33453 w 3512634"/>
                <a:gd name="connsiteY12" fmla="*/ 1159727 h 2319454"/>
                <a:gd name="connsiteX13" fmla="*/ 44604 w 3512634"/>
                <a:gd name="connsiteY13" fmla="*/ 1215483 h 2319454"/>
                <a:gd name="connsiteX14" fmla="*/ 89209 w 3512634"/>
                <a:gd name="connsiteY14" fmla="*/ 1304693 h 2319454"/>
                <a:gd name="connsiteX15" fmla="*/ 100361 w 3512634"/>
                <a:gd name="connsiteY15" fmla="*/ 1349298 h 2319454"/>
                <a:gd name="connsiteX16" fmla="*/ 144965 w 3512634"/>
                <a:gd name="connsiteY16" fmla="*/ 1427356 h 2319454"/>
                <a:gd name="connsiteX17" fmla="*/ 178419 w 3512634"/>
                <a:gd name="connsiteY17" fmla="*/ 1516566 h 2319454"/>
                <a:gd name="connsiteX18" fmla="*/ 211873 w 3512634"/>
                <a:gd name="connsiteY18" fmla="*/ 1561171 h 2319454"/>
                <a:gd name="connsiteX19" fmla="*/ 278780 w 3512634"/>
                <a:gd name="connsiteY19" fmla="*/ 1683834 h 2319454"/>
                <a:gd name="connsiteX20" fmla="*/ 423746 w 3512634"/>
                <a:gd name="connsiteY20" fmla="*/ 1806498 h 2319454"/>
                <a:gd name="connsiteX21" fmla="*/ 468351 w 3512634"/>
                <a:gd name="connsiteY21" fmla="*/ 1839951 h 2319454"/>
                <a:gd name="connsiteX22" fmla="*/ 535258 w 3512634"/>
                <a:gd name="connsiteY22" fmla="*/ 1895707 h 2319454"/>
                <a:gd name="connsiteX23" fmla="*/ 646770 w 3512634"/>
                <a:gd name="connsiteY23" fmla="*/ 1951463 h 2319454"/>
                <a:gd name="connsiteX24" fmla="*/ 702526 w 3512634"/>
                <a:gd name="connsiteY24" fmla="*/ 1984917 h 2319454"/>
                <a:gd name="connsiteX25" fmla="*/ 769434 w 3512634"/>
                <a:gd name="connsiteY25" fmla="*/ 2007220 h 2319454"/>
                <a:gd name="connsiteX26" fmla="*/ 858643 w 3512634"/>
                <a:gd name="connsiteY26" fmla="*/ 2062976 h 2319454"/>
                <a:gd name="connsiteX27" fmla="*/ 992458 w 3512634"/>
                <a:gd name="connsiteY27" fmla="*/ 2107580 h 2319454"/>
                <a:gd name="connsiteX28" fmla="*/ 1103970 w 3512634"/>
                <a:gd name="connsiteY28" fmla="*/ 2163337 h 2319454"/>
                <a:gd name="connsiteX29" fmla="*/ 1137424 w 3512634"/>
                <a:gd name="connsiteY29" fmla="*/ 2174488 h 2319454"/>
                <a:gd name="connsiteX30" fmla="*/ 1215482 w 3512634"/>
                <a:gd name="connsiteY30" fmla="*/ 2207941 h 2319454"/>
                <a:gd name="connsiteX31" fmla="*/ 1282390 w 3512634"/>
                <a:gd name="connsiteY31" fmla="*/ 2219093 h 2319454"/>
                <a:gd name="connsiteX32" fmla="*/ 1494263 w 3512634"/>
                <a:gd name="connsiteY32" fmla="*/ 2252546 h 2319454"/>
                <a:gd name="connsiteX33" fmla="*/ 1538868 w 3512634"/>
                <a:gd name="connsiteY33" fmla="*/ 2263698 h 2319454"/>
                <a:gd name="connsiteX34" fmla="*/ 1605775 w 3512634"/>
                <a:gd name="connsiteY34" fmla="*/ 2274849 h 2319454"/>
                <a:gd name="connsiteX35" fmla="*/ 1773043 w 3512634"/>
                <a:gd name="connsiteY35" fmla="*/ 2297151 h 2319454"/>
                <a:gd name="connsiteX36" fmla="*/ 1929161 w 3512634"/>
                <a:gd name="connsiteY36" fmla="*/ 2319454 h 2319454"/>
                <a:gd name="connsiteX37" fmla="*/ 2910468 w 3512634"/>
                <a:gd name="connsiteY37" fmla="*/ 2297151 h 2319454"/>
                <a:gd name="connsiteX38" fmla="*/ 2977375 w 3512634"/>
                <a:gd name="connsiteY38" fmla="*/ 2274849 h 2319454"/>
                <a:gd name="connsiteX39" fmla="*/ 3133492 w 3512634"/>
                <a:gd name="connsiteY39" fmla="*/ 2207941 h 2319454"/>
                <a:gd name="connsiteX40" fmla="*/ 3233853 w 3512634"/>
                <a:gd name="connsiteY40" fmla="*/ 2152185 h 2319454"/>
                <a:gd name="connsiteX41" fmla="*/ 3289609 w 3512634"/>
                <a:gd name="connsiteY41" fmla="*/ 2118732 h 2319454"/>
                <a:gd name="connsiteX42" fmla="*/ 3401122 w 3512634"/>
                <a:gd name="connsiteY42" fmla="*/ 1984917 h 2319454"/>
                <a:gd name="connsiteX43" fmla="*/ 3445726 w 3512634"/>
                <a:gd name="connsiteY43" fmla="*/ 1940312 h 2319454"/>
                <a:gd name="connsiteX44" fmla="*/ 3501482 w 3512634"/>
                <a:gd name="connsiteY44" fmla="*/ 1795346 h 2319454"/>
                <a:gd name="connsiteX45" fmla="*/ 3512634 w 3512634"/>
                <a:gd name="connsiteY45" fmla="*/ 1739590 h 2319454"/>
                <a:gd name="connsiteX46" fmla="*/ 3468029 w 3512634"/>
                <a:gd name="connsiteY46" fmla="*/ 1471961 h 2319454"/>
                <a:gd name="connsiteX47" fmla="*/ 3412273 w 3512634"/>
                <a:gd name="connsiteY47" fmla="*/ 1371600 h 2319454"/>
                <a:gd name="connsiteX48" fmla="*/ 3367668 w 3512634"/>
                <a:gd name="connsiteY48" fmla="*/ 1304693 h 2319454"/>
                <a:gd name="connsiteX49" fmla="*/ 3311912 w 3512634"/>
                <a:gd name="connsiteY49" fmla="*/ 1248937 h 2319454"/>
                <a:gd name="connsiteX50" fmla="*/ 3256156 w 3512634"/>
                <a:gd name="connsiteY50" fmla="*/ 1159727 h 2319454"/>
                <a:gd name="connsiteX51" fmla="*/ 3178097 w 3512634"/>
                <a:gd name="connsiteY51" fmla="*/ 1081668 h 2319454"/>
                <a:gd name="connsiteX52" fmla="*/ 2999678 w 3512634"/>
                <a:gd name="connsiteY52" fmla="*/ 959005 h 2319454"/>
                <a:gd name="connsiteX53" fmla="*/ 2877014 w 3512634"/>
                <a:gd name="connsiteY53" fmla="*/ 858644 h 2319454"/>
                <a:gd name="connsiteX54" fmla="*/ 2832409 w 3512634"/>
                <a:gd name="connsiteY54" fmla="*/ 836341 h 2319454"/>
                <a:gd name="connsiteX55" fmla="*/ 2754351 w 3512634"/>
                <a:gd name="connsiteY55" fmla="*/ 791737 h 2319454"/>
                <a:gd name="connsiteX56" fmla="*/ 2709746 w 3512634"/>
                <a:gd name="connsiteY56" fmla="*/ 769434 h 2319454"/>
                <a:gd name="connsiteX57" fmla="*/ 2620536 w 3512634"/>
                <a:gd name="connsiteY57" fmla="*/ 702527 h 2319454"/>
                <a:gd name="connsiteX58" fmla="*/ 2587082 w 3512634"/>
                <a:gd name="connsiteY58" fmla="*/ 680224 h 2319454"/>
                <a:gd name="connsiteX59" fmla="*/ 2397512 w 3512634"/>
                <a:gd name="connsiteY59" fmla="*/ 646771 h 2319454"/>
                <a:gd name="connsiteX60" fmla="*/ 2330604 w 3512634"/>
                <a:gd name="connsiteY60" fmla="*/ 624468 h 2319454"/>
                <a:gd name="connsiteX61" fmla="*/ 2196790 w 3512634"/>
                <a:gd name="connsiteY61" fmla="*/ 613317 h 2319454"/>
                <a:gd name="connsiteX62" fmla="*/ 2018370 w 3512634"/>
                <a:gd name="connsiteY62" fmla="*/ 591015 h 2319454"/>
                <a:gd name="connsiteX63" fmla="*/ 1851102 w 3512634"/>
                <a:gd name="connsiteY63" fmla="*/ 557561 h 2319454"/>
                <a:gd name="connsiteX64" fmla="*/ 1795346 w 3512634"/>
                <a:gd name="connsiteY64" fmla="*/ 546410 h 2319454"/>
                <a:gd name="connsiteX65" fmla="*/ 1750741 w 3512634"/>
                <a:gd name="connsiteY65" fmla="*/ 535259 h 2319454"/>
                <a:gd name="connsiteX66" fmla="*/ 1650380 w 3512634"/>
                <a:gd name="connsiteY66" fmla="*/ 524107 h 2319454"/>
                <a:gd name="connsiteX67" fmla="*/ 1561170 w 3512634"/>
                <a:gd name="connsiteY67" fmla="*/ 512956 h 2319454"/>
                <a:gd name="connsiteX68" fmla="*/ 1527717 w 3512634"/>
                <a:gd name="connsiteY68" fmla="*/ 490654 h 2319454"/>
                <a:gd name="connsiteX69" fmla="*/ 1427356 w 3512634"/>
                <a:gd name="connsiteY69" fmla="*/ 457200 h 2319454"/>
                <a:gd name="connsiteX70" fmla="*/ 1271239 w 3512634"/>
                <a:gd name="connsiteY70" fmla="*/ 356839 h 2319454"/>
                <a:gd name="connsiteX71" fmla="*/ 1193180 w 3512634"/>
                <a:gd name="connsiteY71" fmla="*/ 312234 h 2319454"/>
                <a:gd name="connsiteX72" fmla="*/ 1092819 w 3512634"/>
                <a:gd name="connsiteY72" fmla="*/ 234176 h 2319454"/>
                <a:gd name="connsiteX73" fmla="*/ 936702 w 3512634"/>
                <a:gd name="connsiteY73" fmla="*/ 100361 h 2319454"/>
                <a:gd name="connsiteX74" fmla="*/ 880946 w 3512634"/>
                <a:gd name="connsiteY74" fmla="*/ 78059 h 2319454"/>
                <a:gd name="connsiteX75" fmla="*/ 836341 w 3512634"/>
                <a:gd name="connsiteY75" fmla="*/ 44605 h 2319454"/>
                <a:gd name="connsiteX76" fmla="*/ 758282 w 3512634"/>
                <a:gd name="connsiteY76" fmla="*/ 22302 h 2319454"/>
                <a:gd name="connsiteX77" fmla="*/ 713678 w 3512634"/>
                <a:gd name="connsiteY77" fmla="*/ 0 h 2319454"/>
                <a:gd name="connsiteX78" fmla="*/ 591014 w 3512634"/>
                <a:gd name="connsiteY78" fmla="*/ 22302 h 2319454"/>
                <a:gd name="connsiteX79" fmla="*/ 613317 w 3512634"/>
                <a:gd name="connsiteY79" fmla="*/ 22302 h 2319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3512634" h="2319454">
                  <a:moveTo>
                    <a:pt x="613317" y="22302"/>
                  </a:moveTo>
                  <a:cubicBezTo>
                    <a:pt x="607741" y="26019"/>
                    <a:pt x="574216" y="33502"/>
                    <a:pt x="557561" y="44605"/>
                  </a:cubicBezTo>
                  <a:cubicBezTo>
                    <a:pt x="529047" y="63614"/>
                    <a:pt x="504764" y="88355"/>
                    <a:pt x="479502" y="111512"/>
                  </a:cubicBezTo>
                  <a:cubicBezTo>
                    <a:pt x="460127" y="129272"/>
                    <a:pt x="445278" y="152195"/>
                    <a:pt x="423746" y="167268"/>
                  </a:cubicBezTo>
                  <a:cubicBezTo>
                    <a:pt x="407347" y="178747"/>
                    <a:pt x="386575" y="182137"/>
                    <a:pt x="367990" y="189571"/>
                  </a:cubicBezTo>
                  <a:cubicBezTo>
                    <a:pt x="294787" y="262772"/>
                    <a:pt x="373064" y="189906"/>
                    <a:pt x="223024" y="289932"/>
                  </a:cubicBezTo>
                  <a:cubicBezTo>
                    <a:pt x="189570" y="312234"/>
                    <a:pt x="151093" y="328409"/>
                    <a:pt x="122663" y="356839"/>
                  </a:cubicBezTo>
                  <a:lnTo>
                    <a:pt x="55756" y="423746"/>
                  </a:lnTo>
                  <a:cubicBezTo>
                    <a:pt x="23971" y="614442"/>
                    <a:pt x="68354" y="377551"/>
                    <a:pt x="22302" y="546410"/>
                  </a:cubicBezTo>
                  <a:cubicBezTo>
                    <a:pt x="16353" y="568223"/>
                    <a:pt x="15585" y="591146"/>
                    <a:pt x="11151" y="613317"/>
                  </a:cubicBezTo>
                  <a:cubicBezTo>
                    <a:pt x="8145" y="628345"/>
                    <a:pt x="3717" y="643054"/>
                    <a:pt x="0" y="657922"/>
                  </a:cubicBezTo>
                  <a:cubicBezTo>
                    <a:pt x="3717" y="810322"/>
                    <a:pt x="1011" y="963014"/>
                    <a:pt x="11151" y="1115122"/>
                  </a:cubicBezTo>
                  <a:cubicBezTo>
                    <a:pt x="12257" y="1131708"/>
                    <a:pt x="28196" y="1143957"/>
                    <a:pt x="33453" y="1159727"/>
                  </a:cubicBezTo>
                  <a:cubicBezTo>
                    <a:pt x="39446" y="1177708"/>
                    <a:pt x="39158" y="1197329"/>
                    <a:pt x="44604" y="1215483"/>
                  </a:cubicBezTo>
                  <a:cubicBezTo>
                    <a:pt x="59483" y="1265080"/>
                    <a:pt x="64107" y="1267039"/>
                    <a:pt x="89209" y="1304693"/>
                  </a:cubicBezTo>
                  <a:cubicBezTo>
                    <a:pt x="92926" y="1319561"/>
                    <a:pt x="94980" y="1334948"/>
                    <a:pt x="100361" y="1349298"/>
                  </a:cubicBezTo>
                  <a:cubicBezTo>
                    <a:pt x="112488" y="1381635"/>
                    <a:pt x="126479" y="1399626"/>
                    <a:pt x="144965" y="1427356"/>
                  </a:cubicBezTo>
                  <a:cubicBezTo>
                    <a:pt x="155668" y="1470165"/>
                    <a:pt x="154123" y="1477693"/>
                    <a:pt x="178419" y="1516566"/>
                  </a:cubicBezTo>
                  <a:cubicBezTo>
                    <a:pt x="188269" y="1532326"/>
                    <a:pt x="202508" y="1545117"/>
                    <a:pt x="211873" y="1561171"/>
                  </a:cubicBezTo>
                  <a:cubicBezTo>
                    <a:pt x="220184" y="1575418"/>
                    <a:pt x="255084" y="1657768"/>
                    <a:pt x="278780" y="1683834"/>
                  </a:cubicBezTo>
                  <a:cubicBezTo>
                    <a:pt x="386594" y="1802430"/>
                    <a:pt x="330240" y="1744161"/>
                    <a:pt x="423746" y="1806498"/>
                  </a:cubicBezTo>
                  <a:cubicBezTo>
                    <a:pt x="439210" y="1816807"/>
                    <a:pt x="453838" y="1828341"/>
                    <a:pt x="468351" y="1839951"/>
                  </a:cubicBezTo>
                  <a:cubicBezTo>
                    <a:pt x="491021" y="1858087"/>
                    <a:pt x="510640" y="1880320"/>
                    <a:pt x="535258" y="1895707"/>
                  </a:cubicBezTo>
                  <a:cubicBezTo>
                    <a:pt x="570499" y="1917733"/>
                    <a:pt x="611134" y="1930081"/>
                    <a:pt x="646770" y="1951463"/>
                  </a:cubicBezTo>
                  <a:cubicBezTo>
                    <a:pt x="665355" y="1962614"/>
                    <a:pt x="682795" y="1975948"/>
                    <a:pt x="702526" y="1984917"/>
                  </a:cubicBezTo>
                  <a:cubicBezTo>
                    <a:pt x="723928" y="1994645"/>
                    <a:pt x="748407" y="1996706"/>
                    <a:pt x="769434" y="2007220"/>
                  </a:cubicBezTo>
                  <a:cubicBezTo>
                    <a:pt x="800798" y="2022902"/>
                    <a:pt x="824926" y="2053343"/>
                    <a:pt x="858643" y="2062976"/>
                  </a:cubicBezTo>
                  <a:cubicBezTo>
                    <a:pt x="915660" y="2079266"/>
                    <a:pt x="941378" y="2083742"/>
                    <a:pt x="992458" y="2107580"/>
                  </a:cubicBezTo>
                  <a:cubicBezTo>
                    <a:pt x="1030117" y="2125154"/>
                    <a:pt x="1064544" y="2150195"/>
                    <a:pt x="1103970" y="2163337"/>
                  </a:cubicBezTo>
                  <a:cubicBezTo>
                    <a:pt x="1115121" y="2167054"/>
                    <a:pt x="1126510" y="2170123"/>
                    <a:pt x="1137424" y="2174488"/>
                  </a:cubicBezTo>
                  <a:cubicBezTo>
                    <a:pt x="1163708" y="2185001"/>
                    <a:pt x="1188426" y="2199616"/>
                    <a:pt x="1215482" y="2207941"/>
                  </a:cubicBezTo>
                  <a:cubicBezTo>
                    <a:pt x="1237092" y="2214590"/>
                    <a:pt x="1260167" y="2214926"/>
                    <a:pt x="1282390" y="2219093"/>
                  </a:cubicBezTo>
                  <a:cubicBezTo>
                    <a:pt x="1450546" y="2250622"/>
                    <a:pt x="1335238" y="2234877"/>
                    <a:pt x="1494263" y="2252546"/>
                  </a:cubicBezTo>
                  <a:cubicBezTo>
                    <a:pt x="1509131" y="2256263"/>
                    <a:pt x="1523840" y="2260692"/>
                    <a:pt x="1538868" y="2263698"/>
                  </a:cubicBezTo>
                  <a:cubicBezTo>
                    <a:pt x="1561039" y="2268132"/>
                    <a:pt x="1583428" y="2271411"/>
                    <a:pt x="1605775" y="2274849"/>
                  </a:cubicBezTo>
                  <a:cubicBezTo>
                    <a:pt x="1711526" y="2291118"/>
                    <a:pt x="1660005" y="2281737"/>
                    <a:pt x="1773043" y="2297151"/>
                  </a:cubicBezTo>
                  <a:lnTo>
                    <a:pt x="1929161" y="2319454"/>
                  </a:lnTo>
                  <a:lnTo>
                    <a:pt x="2910468" y="2297151"/>
                  </a:lnTo>
                  <a:cubicBezTo>
                    <a:pt x="2933955" y="2296152"/>
                    <a:pt x="2955548" y="2283580"/>
                    <a:pt x="2977375" y="2274849"/>
                  </a:cubicBezTo>
                  <a:cubicBezTo>
                    <a:pt x="3029942" y="2253822"/>
                    <a:pt x="3081312" y="2229912"/>
                    <a:pt x="3133492" y="2207941"/>
                  </a:cubicBezTo>
                  <a:cubicBezTo>
                    <a:pt x="3234919" y="2165235"/>
                    <a:pt x="3146852" y="2210186"/>
                    <a:pt x="3233853" y="2152185"/>
                  </a:cubicBezTo>
                  <a:cubicBezTo>
                    <a:pt x="3251887" y="2140163"/>
                    <a:pt x="3272270" y="2131736"/>
                    <a:pt x="3289609" y="2118732"/>
                  </a:cubicBezTo>
                  <a:cubicBezTo>
                    <a:pt x="3326920" y="2090749"/>
                    <a:pt x="3383552" y="2002487"/>
                    <a:pt x="3401122" y="1984917"/>
                  </a:cubicBezTo>
                  <a:lnTo>
                    <a:pt x="3445726" y="1940312"/>
                  </a:lnTo>
                  <a:cubicBezTo>
                    <a:pt x="3475512" y="1821177"/>
                    <a:pt x="3427354" y="2002905"/>
                    <a:pt x="3501482" y="1795346"/>
                  </a:cubicBezTo>
                  <a:cubicBezTo>
                    <a:pt x="3507857" y="1777497"/>
                    <a:pt x="3508917" y="1758175"/>
                    <a:pt x="3512634" y="1739590"/>
                  </a:cubicBezTo>
                  <a:cubicBezTo>
                    <a:pt x="3499371" y="1626858"/>
                    <a:pt x="3502620" y="1567087"/>
                    <a:pt x="3468029" y="1471961"/>
                  </a:cubicBezTo>
                  <a:cubicBezTo>
                    <a:pt x="3459000" y="1447130"/>
                    <a:pt x="3424334" y="1390553"/>
                    <a:pt x="3412273" y="1371600"/>
                  </a:cubicBezTo>
                  <a:cubicBezTo>
                    <a:pt x="3397883" y="1348986"/>
                    <a:pt x="3384641" y="1325438"/>
                    <a:pt x="3367668" y="1304693"/>
                  </a:cubicBezTo>
                  <a:cubicBezTo>
                    <a:pt x="3351024" y="1284351"/>
                    <a:pt x="3329220" y="1268717"/>
                    <a:pt x="3311912" y="1248937"/>
                  </a:cubicBezTo>
                  <a:cubicBezTo>
                    <a:pt x="3288341" y="1221999"/>
                    <a:pt x="3279112" y="1187274"/>
                    <a:pt x="3256156" y="1159727"/>
                  </a:cubicBezTo>
                  <a:cubicBezTo>
                    <a:pt x="3232599" y="1131458"/>
                    <a:pt x="3209651" y="1100600"/>
                    <a:pt x="3178097" y="1081668"/>
                  </a:cubicBezTo>
                  <a:cubicBezTo>
                    <a:pt x="3109338" y="1040413"/>
                    <a:pt x="3069074" y="1018486"/>
                    <a:pt x="2999678" y="959005"/>
                  </a:cubicBezTo>
                  <a:cubicBezTo>
                    <a:pt x="2979019" y="941297"/>
                    <a:pt x="2910252" y="879418"/>
                    <a:pt x="2877014" y="858644"/>
                  </a:cubicBezTo>
                  <a:cubicBezTo>
                    <a:pt x="2862917" y="849834"/>
                    <a:pt x="2847003" y="844301"/>
                    <a:pt x="2832409" y="836341"/>
                  </a:cubicBezTo>
                  <a:cubicBezTo>
                    <a:pt x="2806100" y="821991"/>
                    <a:pt x="2780660" y="806087"/>
                    <a:pt x="2754351" y="791737"/>
                  </a:cubicBezTo>
                  <a:cubicBezTo>
                    <a:pt x="2739757" y="783777"/>
                    <a:pt x="2723577" y="778655"/>
                    <a:pt x="2709746" y="769434"/>
                  </a:cubicBezTo>
                  <a:cubicBezTo>
                    <a:pt x="2678818" y="748815"/>
                    <a:pt x="2651464" y="723146"/>
                    <a:pt x="2620536" y="702527"/>
                  </a:cubicBezTo>
                  <a:cubicBezTo>
                    <a:pt x="2609385" y="695093"/>
                    <a:pt x="2600084" y="683475"/>
                    <a:pt x="2587082" y="680224"/>
                  </a:cubicBezTo>
                  <a:cubicBezTo>
                    <a:pt x="2524831" y="664661"/>
                    <a:pt x="2458385" y="667062"/>
                    <a:pt x="2397512" y="646771"/>
                  </a:cubicBezTo>
                  <a:cubicBezTo>
                    <a:pt x="2375209" y="639337"/>
                    <a:pt x="2353793" y="628333"/>
                    <a:pt x="2330604" y="624468"/>
                  </a:cubicBezTo>
                  <a:cubicBezTo>
                    <a:pt x="2286454" y="617110"/>
                    <a:pt x="2241348" y="617561"/>
                    <a:pt x="2196790" y="613317"/>
                  </a:cubicBezTo>
                  <a:cubicBezTo>
                    <a:pt x="2157684" y="609593"/>
                    <a:pt x="2061519" y="598860"/>
                    <a:pt x="2018370" y="591015"/>
                  </a:cubicBezTo>
                  <a:cubicBezTo>
                    <a:pt x="1962427" y="580844"/>
                    <a:pt x="1906858" y="568712"/>
                    <a:pt x="1851102" y="557561"/>
                  </a:cubicBezTo>
                  <a:cubicBezTo>
                    <a:pt x="1832517" y="553844"/>
                    <a:pt x="1813734" y="551007"/>
                    <a:pt x="1795346" y="546410"/>
                  </a:cubicBezTo>
                  <a:cubicBezTo>
                    <a:pt x="1780478" y="542693"/>
                    <a:pt x="1765889" y="537589"/>
                    <a:pt x="1750741" y="535259"/>
                  </a:cubicBezTo>
                  <a:cubicBezTo>
                    <a:pt x="1717473" y="530141"/>
                    <a:pt x="1683809" y="528040"/>
                    <a:pt x="1650380" y="524107"/>
                  </a:cubicBezTo>
                  <a:lnTo>
                    <a:pt x="1561170" y="512956"/>
                  </a:lnTo>
                  <a:cubicBezTo>
                    <a:pt x="1550019" y="505522"/>
                    <a:pt x="1539704" y="496648"/>
                    <a:pt x="1527717" y="490654"/>
                  </a:cubicBezTo>
                  <a:cubicBezTo>
                    <a:pt x="1485723" y="469657"/>
                    <a:pt x="1469949" y="467848"/>
                    <a:pt x="1427356" y="457200"/>
                  </a:cubicBezTo>
                  <a:cubicBezTo>
                    <a:pt x="1225520" y="341865"/>
                    <a:pt x="1476128" y="488554"/>
                    <a:pt x="1271239" y="356839"/>
                  </a:cubicBezTo>
                  <a:cubicBezTo>
                    <a:pt x="1246030" y="340633"/>
                    <a:pt x="1218878" y="327652"/>
                    <a:pt x="1193180" y="312234"/>
                  </a:cubicBezTo>
                  <a:cubicBezTo>
                    <a:pt x="1156289" y="290100"/>
                    <a:pt x="1125141" y="263266"/>
                    <a:pt x="1092819" y="234176"/>
                  </a:cubicBezTo>
                  <a:cubicBezTo>
                    <a:pt x="1044111" y="190339"/>
                    <a:pt x="997722" y="124768"/>
                    <a:pt x="936702" y="100361"/>
                  </a:cubicBezTo>
                  <a:cubicBezTo>
                    <a:pt x="918117" y="92927"/>
                    <a:pt x="898444" y="87780"/>
                    <a:pt x="880946" y="78059"/>
                  </a:cubicBezTo>
                  <a:cubicBezTo>
                    <a:pt x="864699" y="69033"/>
                    <a:pt x="853261" y="52296"/>
                    <a:pt x="836341" y="44605"/>
                  </a:cubicBezTo>
                  <a:cubicBezTo>
                    <a:pt x="811706" y="33407"/>
                    <a:pt x="783714" y="31550"/>
                    <a:pt x="758282" y="22302"/>
                  </a:cubicBezTo>
                  <a:cubicBezTo>
                    <a:pt x="742660" y="16621"/>
                    <a:pt x="728546" y="7434"/>
                    <a:pt x="713678" y="0"/>
                  </a:cubicBezTo>
                  <a:cubicBezTo>
                    <a:pt x="690584" y="3299"/>
                    <a:pt x="620222" y="10619"/>
                    <a:pt x="591014" y="22302"/>
                  </a:cubicBezTo>
                  <a:cubicBezTo>
                    <a:pt x="586133" y="24254"/>
                    <a:pt x="618893" y="18585"/>
                    <a:pt x="613317" y="22302"/>
                  </a:cubicBezTo>
                  <a:close/>
                </a:path>
              </a:pathLst>
            </a:custGeom>
            <a:noFill/>
            <a:ln w="571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13" name="Freeform: Shape 12">
              <a:extLst>
                <a:ext uri="{FF2B5EF4-FFF2-40B4-BE49-F238E27FC236}">
                  <a16:creationId xmlns:a16="http://schemas.microsoft.com/office/drawing/2014/main" id="{A6B36EC9-8FAD-5079-6578-1B274C1ED364}"/>
                </a:ext>
              </a:extLst>
            </p:cNvPr>
            <p:cNvSpPr/>
            <p:nvPr/>
          </p:nvSpPr>
          <p:spPr>
            <a:xfrm>
              <a:off x="8374566" y="2364059"/>
              <a:ext cx="2475571" cy="2264813"/>
            </a:xfrm>
            <a:custGeom>
              <a:avLst/>
              <a:gdLst>
                <a:gd name="connsiteX0" fmla="*/ 122663 w 2475571"/>
                <a:gd name="connsiteY0" fmla="*/ 55756 h 2264813"/>
                <a:gd name="connsiteX1" fmla="*/ 89210 w 2475571"/>
                <a:gd name="connsiteY1" fmla="*/ 122663 h 2264813"/>
                <a:gd name="connsiteX2" fmla="*/ 66907 w 2475571"/>
                <a:gd name="connsiteY2" fmla="*/ 200721 h 2264813"/>
                <a:gd name="connsiteX3" fmla="*/ 44605 w 2475571"/>
                <a:gd name="connsiteY3" fmla="*/ 301082 h 2264813"/>
                <a:gd name="connsiteX4" fmla="*/ 33454 w 2475571"/>
                <a:gd name="connsiteY4" fmla="*/ 423746 h 2264813"/>
                <a:gd name="connsiteX5" fmla="*/ 11151 w 2475571"/>
                <a:gd name="connsiteY5" fmla="*/ 579863 h 2264813"/>
                <a:gd name="connsiteX6" fmla="*/ 0 w 2475571"/>
                <a:gd name="connsiteY6" fmla="*/ 724829 h 2264813"/>
                <a:gd name="connsiteX7" fmla="*/ 22302 w 2475571"/>
                <a:gd name="connsiteY7" fmla="*/ 1048214 h 2264813"/>
                <a:gd name="connsiteX8" fmla="*/ 33454 w 2475571"/>
                <a:gd name="connsiteY8" fmla="*/ 1126273 h 2264813"/>
                <a:gd name="connsiteX9" fmla="*/ 100361 w 2475571"/>
                <a:gd name="connsiteY9" fmla="*/ 1326995 h 2264813"/>
                <a:gd name="connsiteX10" fmla="*/ 144966 w 2475571"/>
                <a:gd name="connsiteY10" fmla="*/ 1405053 h 2264813"/>
                <a:gd name="connsiteX11" fmla="*/ 178419 w 2475571"/>
                <a:gd name="connsiteY11" fmla="*/ 1471961 h 2264813"/>
                <a:gd name="connsiteX12" fmla="*/ 223024 w 2475571"/>
                <a:gd name="connsiteY12" fmla="*/ 1538868 h 2264813"/>
                <a:gd name="connsiteX13" fmla="*/ 256478 w 2475571"/>
                <a:gd name="connsiteY13" fmla="*/ 1594624 h 2264813"/>
                <a:gd name="connsiteX14" fmla="*/ 301083 w 2475571"/>
                <a:gd name="connsiteY14" fmla="*/ 1628078 h 2264813"/>
                <a:gd name="connsiteX15" fmla="*/ 334536 w 2475571"/>
                <a:gd name="connsiteY15" fmla="*/ 1672682 h 2264813"/>
                <a:gd name="connsiteX16" fmla="*/ 468351 w 2475571"/>
                <a:gd name="connsiteY16" fmla="*/ 1806497 h 2264813"/>
                <a:gd name="connsiteX17" fmla="*/ 591014 w 2475571"/>
                <a:gd name="connsiteY17" fmla="*/ 1918009 h 2264813"/>
                <a:gd name="connsiteX18" fmla="*/ 624468 w 2475571"/>
                <a:gd name="connsiteY18" fmla="*/ 1951463 h 2264813"/>
                <a:gd name="connsiteX19" fmla="*/ 691375 w 2475571"/>
                <a:gd name="connsiteY19" fmla="*/ 1984917 h 2264813"/>
                <a:gd name="connsiteX20" fmla="*/ 735980 w 2475571"/>
                <a:gd name="connsiteY20" fmla="*/ 2018370 h 2264813"/>
                <a:gd name="connsiteX21" fmla="*/ 791736 w 2475571"/>
                <a:gd name="connsiteY21" fmla="*/ 2040673 h 2264813"/>
                <a:gd name="connsiteX22" fmla="*/ 836341 w 2475571"/>
                <a:gd name="connsiteY22" fmla="*/ 2062975 h 2264813"/>
                <a:gd name="connsiteX23" fmla="*/ 892097 w 2475571"/>
                <a:gd name="connsiteY23" fmla="*/ 2085278 h 2264813"/>
                <a:gd name="connsiteX24" fmla="*/ 936702 w 2475571"/>
                <a:gd name="connsiteY24" fmla="*/ 2107580 h 2264813"/>
                <a:gd name="connsiteX25" fmla="*/ 981307 w 2475571"/>
                <a:gd name="connsiteY25" fmla="*/ 2118731 h 2264813"/>
                <a:gd name="connsiteX26" fmla="*/ 1037063 w 2475571"/>
                <a:gd name="connsiteY26" fmla="*/ 2141034 h 2264813"/>
                <a:gd name="connsiteX27" fmla="*/ 1126273 w 2475571"/>
                <a:gd name="connsiteY27" fmla="*/ 2163336 h 2264813"/>
                <a:gd name="connsiteX28" fmla="*/ 1226634 w 2475571"/>
                <a:gd name="connsiteY28" fmla="*/ 2196790 h 2264813"/>
                <a:gd name="connsiteX29" fmla="*/ 1382751 w 2475571"/>
                <a:gd name="connsiteY29" fmla="*/ 2230243 h 2264813"/>
                <a:gd name="connsiteX30" fmla="*/ 1449658 w 2475571"/>
                <a:gd name="connsiteY30" fmla="*/ 2252546 h 2264813"/>
                <a:gd name="connsiteX31" fmla="*/ 1873405 w 2475571"/>
                <a:gd name="connsiteY31" fmla="*/ 2230243 h 2264813"/>
                <a:gd name="connsiteX32" fmla="*/ 1940312 w 2475571"/>
                <a:gd name="connsiteY32" fmla="*/ 2196790 h 2264813"/>
                <a:gd name="connsiteX33" fmla="*/ 2007219 w 2475571"/>
                <a:gd name="connsiteY33" fmla="*/ 2174487 h 2264813"/>
                <a:gd name="connsiteX34" fmla="*/ 2062975 w 2475571"/>
                <a:gd name="connsiteY34" fmla="*/ 2141034 h 2264813"/>
                <a:gd name="connsiteX35" fmla="*/ 2107580 w 2475571"/>
                <a:gd name="connsiteY35" fmla="*/ 2118731 h 2264813"/>
                <a:gd name="connsiteX36" fmla="*/ 2141034 w 2475571"/>
                <a:gd name="connsiteY36" fmla="*/ 2096429 h 2264813"/>
                <a:gd name="connsiteX37" fmla="*/ 2185639 w 2475571"/>
                <a:gd name="connsiteY37" fmla="*/ 2074126 h 2264813"/>
                <a:gd name="connsiteX38" fmla="*/ 2230244 w 2475571"/>
                <a:gd name="connsiteY38" fmla="*/ 2029521 h 2264813"/>
                <a:gd name="connsiteX39" fmla="*/ 2263697 w 2475571"/>
                <a:gd name="connsiteY39" fmla="*/ 2007219 h 2264813"/>
                <a:gd name="connsiteX40" fmla="*/ 2297151 w 2475571"/>
                <a:gd name="connsiteY40" fmla="*/ 1951463 h 2264813"/>
                <a:gd name="connsiteX41" fmla="*/ 2319454 w 2475571"/>
                <a:gd name="connsiteY41" fmla="*/ 1929161 h 2264813"/>
                <a:gd name="connsiteX42" fmla="*/ 2397512 w 2475571"/>
                <a:gd name="connsiteY42" fmla="*/ 1717287 h 2264813"/>
                <a:gd name="connsiteX43" fmla="*/ 2442117 w 2475571"/>
                <a:gd name="connsiteY43" fmla="*/ 1594624 h 2264813"/>
                <a:gd name="connsiteX44" fmla="*/ 2475571 w 2475571"/>
                <a:gd name="connsiteY44" fmla="*/ 1338146 h 2264813"/>
                <a:gd name="connsiteX45" fmla="*/ 2442117 w 2475571"/>
                <a:gd name="connsiteY45" fmla="*/ 903248 h 2264813"/>
                <a:gd name="connsiteX46" fmla="*/ 2419814 w 2475571"/>
                <a:gd name="connsiteY46" fmla="*/ 802887 h 2264813"/>
                <a:gd name="connsiteX47" fmla="*/ 2330605 w 2475571"/>
                <a:gd name="connsiteY47" fmla="*/ 669073 h 2264813"/>
                <a:gd name="connsiteX48" fmla="*/ 2252546 w 2475571"/>
                <a:gd name="connsiteY48" fmla="*/ 568712 h 2264813"/>
                <a:gd name="connsiteX49" fmla="*/ 2219093 w 2475571"/>
                <a:gd name="connsiteY49" fmla="*/ 535258 h 2264813"/>
                <a:gd name="connsiteX50" fmla="*/ 2129883 w 2475571"/>
                <a:gd name="connsiteY50" fmla="*/ 412595 h 2264813"/>
                <a:gd name="connsiteX51" fmla="*/ 2085278 w 2475571"/>
                <a:gd name="connsiteY51" fmla="*/ 379141 h 2264813"/>
                <a:gd name="connsiteX52" fmla="*/ 2051824 w 2475571"/>
                <a:gd name="connsiteY52" fmla="*/ 334536 h 2264813"/>
                <a:gd name="connsiteX53" fmla="*/ 1906858 w 2475571"/>
                <a:gd name="connsiteY53" fmla="*/ 234175 h 2264813"/>
                <a:gd name="connsiteX54" fmla="*/ 1873405 w 2475571"/>
                <a:gd name="connsiteY54" fmla="*/ 200721 h 2264813"/>
                <a:gd name="connsiteX55" fmla="*/ 1828800 w 2475571"/>
                <a:gd name="connsiteY55" fmla="*/ 178419 h 2264813"/>
                <a:gd name="connsiteX56" fmla="*/ 1717288 w 2475571"/>
                <a:gd name="connsiteY56" fmla="*/ 133814 h 2264813"/>
                <a:gd name="connsiteX57" fmla="*/ 1661532 w 2475571"/>
                <a:gd name="connsiteY57" fmla="*/ 122663 h 2264813"/>
                <a:gd name="connsiteX58" fmla="*/ 1572322 w 2475571"/>
                <a:gd name="connsiteY58" fmla="*/ 100361 h 2264813"/>
                <a:gd name="connsiteX59" fmla="*/ 1438507 w 2475571"/>
                <a:gd name="connsiteY59" fmla="*/ 78058 h 2264813"/>
                <a:gd name="connsiteX60" fmla="*/ 1282390 w 2475571"/>
                <a:gd name="connsiteY60" fmla="*/ 55756 h 2264813"/>
                <a:gd name="connsiteX61" fmla="*/ 1226634 w 2475571"/>
                <a:gd name="connsiteY61" fmla="*/ 44604 h 2264813"/>
                <a:gd name="connsiteX62" fmla="*/ 1159727 w 2475571"/>
                <a:gd name="connsiteY62" fmla="*/ 33453 h 2264813"/>
                <a:gd name="connsiteX63" fmla="*/ 1115122 w 2475571"/>
                <a:gd name="connsiteY63" fmla="*/ 22302 h 2264813"/>
                <a:gd name="connsiteX64" fmla="*/ 914400 w 2475571"/>
                <a:gd name="connsiteY64" fmla="*/ 11151 h 2264813"/>
                <a:gd name="connsiteX65" fmla="*/ 769434 w 2475571"/>
                <a:gd name="connsiteY65" fmla="*/ 0 h 2264813"/>
                <a:gd name="connsiteX66" fmla="*/ 211873 w 2475571"/>
                <a:gd name="connsiteY66" fmla="*/ 11151 h 2264813"/>
                <a:gd name="connsiteX67" fmla="*/ 178419 w 2475571"/>
                <a:gd name="connsiteY67" fmla="*/ 22302 h 2264813"/>
                <a:gd name="connsiteX68" fmla="*/ 144966 w 2475571"/>
                <a:gd name="connsiteY68" fmla="*/ 44604 h 2264813"/>
                <a:gd name="connsiteX69" fmla="*/ 122663 w 2475571"/>
                <a:gd name="connsiteY69" fmla="*/ 55756 h 2264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2475571" h="2264813">
                  <a:moveTo>
                    <a:pt x="122663" y="55756"/>
                  </a:moveTo>
                  <a:cubicBezTo>
                    <a:pt x="113370" y="68766"/>
                    <a:pt x="99337" y="99877"/>
                    <a:pt x="89210" y="122663"/>
                  </a:cubicBezTo>
                  <a:cubicBezTo>
                    <a:pt x="80930" y="141294"/>
                    <a:pt x="70846" y="182996"/>
                    <a:pt x="66907" y="200721"/>
                  </a:cubicBezTo>
                  <a:cubicBezTo>
                    <a:pt x="38594" y="328132"/>
                    <a:pt x="71800" y="192304"/>
                    <a:pt x="44605" y="301082"/>
                  </a:cubicBezTo>
                  <a:cubicBezTo>
                    <a:pt x="40888" y="341970"/>
                    <a:pt x="38346" y="382982"/>
                    <a:pt x="33454" y="423746"/>
                  </a:cubicBezTo>
                  <a:cubicBezTo>
                    <a:pt x="27191" y="475939"/>
                    <a:pt x="15183" y="527450"/>
                    <a:pt x="11151" y="579863"/>
                  </a:cubicBezTo>
                  <a:lnTo>
                    <a:pt x="0" y="724829"/>
                  </a:lnTo>
                  <a:cubicBezTo>
                    <a:pt x="7434" y="832624"/>
                    <a:pt x="13329" y="940536"/>
                    <a:pt x="22302" y="1048214"/>
                  </a:cubicBezTo>
                  <a:cubicBezTo>
                    <a:pt x="24485" y="1074407"/>
                    <a:pt x="26367" y="1100963"/>
                    <a:pt x="33454" y="1126273"/>
                  </a:cubicBezTo>
                  <a:cubicBezTo>
                    <a:pt x="52470" y="1194187"/>
                    <a:pt x="65370" y="1265761"/>
                    <a:pt x="100361" y="1326995"/>
                  </a:cubicBezTo>
                  <a:cubicBezTo>
                    <a:pt x="115229" y="1353014"/>
                    <a:pt x="130758" y="1378667"/>
                    <a:pt x="144966" y="1405053"/>
                  </a:cubicBezTo>
                  <a:cubicBezTo>
                    <a:pt x="156788" y="1427008"/>
                    <a:pt x="165855" y="1450423"/>
                    <a:pt x="178419" y="1471961"/>
                  </a:cubicBezTo>
                  <a:cubicBezTo>
                    <a:pt x="191925" y="1495114"/>
                    <a:pt x="208633" y="1516254"/>
                    <a:pt x="223024" y="1538868"/>
                  </a:cubicBezTo>
                  <a:cubicBezTo>
                    <a:pt x="234660" y="1557154"/>
                    <a:pt x="242205" y="1578313"/>
                    <a:pt x="256478" y="1594624"/>
                  </a:cubicBezTo>
                  <a:cubicBezTo>
                    <a:pt x="268717" y="1608611"/>
                    <a:pt x="287941" y="1614936"/>
                    <a:pt x="301083" y="1628078"/>
                  </a:cubicBezTo>
                  <a:cubicBezTo>
                    <a:pt x="314225" y="1641220"/>
                    <a:pt x="321825" y="1659124"/>
                    <a:pt x="334536" y="1672682"/>
                  </a:cubicBezTo>
                  <a:cubicBezTo>
                    <a:pt x="377680" y="1718702"/>
                    <a:pt x="423746" y="1761892"/>
                    <a:pt x="468351" y="1806497"/>
                  </a:cubicBezTo>
                  <a:cubicBezTo>
                    <a:pt x="669504" y="2007650"/>
                    <a:pt x="461439" y="1806945"/>
                    <a:pt x="591014" y="1918009"/>
                  </a:cubicBezTo>
                  <a:cubicBezTo>
                    <a:pt x="602988" y="1928272"/>
                    <a:pt x="611346" y="1942715"/>
                    <a:pt x="624468" y="1951463"/>
                  </a:cubicBezTo>
                  <a:cubicBezTo>
                    <a:pt x="645215" y="1965294"/>
                    <a:pt x="669994" y="1972088"/>
                    <a:pt x="691375" y="1984917"/>
                  </a:cubicBezTo>
                  <a:cubicBezTo>
                    <a:pt x="707312" y="1994479"/>
                    <a:pt x="719734" y="2009344"/>
                    <a:pt x="735980" y="2018370"/>
                  </a:cubicBezTo>
                  <a:cubicBezTo>
                    <a:pt x="753478" y="2028091"/>
                    <a:pt x="773444" y="2032543"/>
                    <a:pt x="791736" y="2040673"/>
                  </a:cubicBezTo>
                  <a:cubicBezTo>
                    <a:pt x="806926" y="2047424"/>
                    <a:pt x="821151" y="2056224"/>
                    <a:pt x="836341" y="2062975"/>
                  </a:cubicBezTo>
                  <a:cubicBezTo>
                    <a:pt x="854633" y="2071105"/>
                    <a:pt x="873805" y="2077148"/>
                    <a:pt x="892097" y="2085278"/>
                  </a:cubicBezTo>
                  <a:cubicBezTo>
                    <a:pt x="907287" y="2092029"/>
                    <a:pt x="921137" y="2101743"/>
                    <a:pt x="936702" y="2107580"/>
                  </a:cubicBezTo>
                  <a:cubicBezTo>
                    <a:pt x="951052" y="2112961"/>
                    <a:pt x="966768" y="2113884"/>
                    <a:pt x="981307" y="2118731"/>
                  </a:cubicBezTo>
                  <a:cubicBezTo>
                    <a:pt x="1000297" y="2125061"/>
                    <a:pt x="1017931" y="2135147"/>
                    <a:pt x="1037063" y="2141034"/>
                  </a:cubicBezTo>
                  <a:cubicBezTo>
                    <a:pt x="1066359" y="2150048"/>
                    <a:pt x="1096867" y="2154687"/>
                    <a:pt x="1126273" y="2163336"/>
                  </a:cubicBezTo>
                  <a:cubicBezTo>
                    <a:pt x="1160103" y="2173286"/>
                    <a:pt x="1192804" y="2186840"/>
                    <a:pt x="1226634" y="2196790"/>
                  </a:cubicBezTo>
                  <a:cubicBezTo>
                    <a:pt x="1299302" y="2218163"/>
                    <a:pt x="1313991" y="2218783"/>
                    <a:pt x="1382751" y="2230243"/>
                  </a:cubicBezTo>
                  <a:cubicBezTo>
                    <a:pt x="1405053" y="2237677"/>
                    <a:pt x="1426751" y="2247260"/>
                    <a:pt x="1449658" y="2252546"/>
                  </a:cubicBezTo>
                  <a:cubicBezTo>
                    <a:pt x="1590608" y="2285073"/>
                    <a:pt x="1729328" y="2244186"/>
                    <a:pt x="1873405" y="2230243"/>
                  </a:cubicBezTo>
                  <a:cubicBezTo>
                    <a:pt x="1895707" y="2219092"/>
                    <a:pt x="1917295" y="2206380"/>
                    <a:pt x="1940312" y="2196790"/>
                  </a:cubicBezTo>
                  <a:cubicBezTo>
                    <a:pt x="1962012" y="2187748"/>
                    <a:pt x="1985817" y="2184215"/>
                    <a:pt x="2007219" y="2174487"/>
                  </a:cubicBezTo>
                  <a:cubicBezTo>
                    <a:pt x="2026950" y="2165518"/>
                    <a:pt x="2044029" y="2151560"/>
                    <a:pt x="2062975" y="2141034"/>
                  </a:cubicBezTo>
                  <a:cubicBezTo>
                    <a:pt x="2077506" y="2132961"/>
                    <a:pt x="2093147" y="2126978"/>
                    <a:pt x="2107580" y="2118731"/>
                  </a:cubicBezTo>
                  <a:cubicBezTo>
                    <a:pt x="2119216" y="2112082"/>
                    <a:pt x="2129398" y="2103078"/>
                    <a:pt x="2141034" y="2096429"/>
                  </a:cubicBezTo>
                  <a:cubicBezTo>
                    <a:pt x="2155467" y="2088182"/>
                    <a:pt x="2172340" y="2084100"/>
                    <a:pt x="2185639" y="2074126"/>
                  </a:cubicBezTo>
                  <a:cubicBezTo>
                    <a:pt x="2202461" y="2061510"/>
                    <a:pt x="2214279" y="2043205"/>
                    <a:pt x="2230244" y="2029521"/>
                  </a:cubicBezTo>
                  <a:cubicBezTo>
                    <a:pt x="2240419" y="2020799"/>
                    <a:pt x="2252546" y="2014653"/>
                    <a:pt x="2263697" y="2007219"/>
                  </a:cubicBezTo>
                  <a:cubicBezTo>
                    <a:pt x="2274848" y="1988634"/>
                    <a:pt x="2284553" y="1969100"/>
                    <a:pt x="2297151" y="1951463"/>
                  </a:cubicBezTo>
                  <a:cubicBezTo>
                    <a:pt x="2303262" y="1942908"/>
                    <a:pt x="2314752" y="1938565"/>
                    <a:pt x="2319454" y="1929161"/>
                  </a:cubicBezTo>
                  <a:cubicBezTo>
                    <a:pt x="2413856" y="1740358"/>
                    <a:pt x="2346122" y="1858614"/>
                    <a:pt x="2397512" y="1717287"/>
                  </a:cubicBezTo>
                  <a:cubicBezTo>
                    <a:pt x="2434500" y="1615566"/>
                    <a:pt x="2411039" y="1742242"/>
                    <a:pt x="2442117" y="1594624"/>
                  </a:cubicBezTo>
                  <a:cubicBezTo>
                    <a:pt x="2465357" y="1484236"/>
                    <a:pt x="2465601" y="1447805"/>
                    <a:pt x="2475571" y="1338146"/>
                  </a:cubicBezTo>
                  <a:cubicBezTo>
                    <a:pt x="2464370" y="1046948"/>
                    <a:pt x="2478200" y="1119748"/>
                    <a:pt x="2442117" y="903248"/>
                  </a:cubicBezTo>
                  <a:cubicBezTo>
                    <a:pt x="2439996" y="890523"/>
                    <a:pt x="2425831" y="818932"/>
                    <a:pt x="2419814" y="802887"/>
                  </a:cubicBezTo>
                  <a:cubicBezTo>
                    <a:pt x="2400350" y="750983"/>
                    <a:pt x="2363971" y="713560"/>
                    <a:pt x="2330605" y="669073"/>
                  </a:cubicBezTo>
                  <a:cubicBezTo>
                    <a:pt x="2315793" y="649323"/>
                    <a:pt x="2266601" y="582767"/>
                    <a:pt x="2252546" y="568712"/>
                  </a:cubicBezTo>
                  <a:cubicBezTo>
                    <a:pt x="2241395" y="557561"/>
                    <a:pt x="2228555" y="547874"/>
                    <a:pt x="2219093" y="535258"/>
                  </a:cubicBezTo>
                  <a:cubicBezTo>
                    <a:pt x="2153507" y="447810"/>
                    <a:pt x="2222546" y="505258"/>
                    <a:pt x="2129883" y="412595"/>
                  </a:cubicBezTo>
                  <a:cubicBezTo>
                    <a:pt x="2116741" y="399453"/>
                    <a:pt x="2098420" y="392283"/>
                    <a:pt x="2085278" y="379141"/>
                  </a:cubicBezTo>
                  <a:cubicBezTo>
                    <a:pt x="2072136" y="365999"/>
                    <a:pt x="2065576" y="347038"/>
                    <a:pt x="2051824" y="334536"/>
                  </a:cubicBezTo>
                  <a:cubicBezTo>
                    <a:pt x="1910117" y="205713"/>
                    <a:pt x="2014988" y="315274"/>
                    <a:pt x="1906858" y="234175"/>
                  </a:cubicBezTo>
                  <a:cubicBezTo>
                    <a:pt x="1894242" y="224713"/>
                    <a:pt x="1886238" y="209887"/>
                    <a:pt x="1873405" y="200721"/>
                  </a:cubicBezTo>
                  <a:cubicBezTo>
                    <a:pt x="1859878" y="191059"/>
                    <a:pt x="1844079" y="184967"/>
                    <a:pt x="1828800" y="178419"/>
                  </a:cubicBezTo>
                  <a:cubicBezTo>
                    <a:pt x="1792003" y="162649"/>
                    <a:pt x="1755268" y="146474"/>
                    <a:pt x="1717288" y="133814"/>
                  </a:cubicBezTo>
                  <a:cubicBezTo>
                    <a:pt x="1699307" y="127820"/>
                    <a:pt x="1680000" y="126925"/>
                    <a:pt x="1661532" y="122663"/>
                  </a:cubicBezTo>
                  <a:cubicBezTo>
                    <a:pt x="1631665" y="115771"/>
                    <a:pt x="1602379" y="106372"/>
                    <a:pt x="1572322" y="100361"/>
                  </a:cubicBezTo>
                  <a:cubicBezTo>
                    <a:pt x="1527980" y="91493"/>
                    <a:pt x="1483273" y="84453"/>
                    <a:pt x="1438507" y="78058"/>
                  </a:cubicBezTo>
                  <a:cubicBezTo>
                    <a:pt x="1386468" y="70624"/>
                    <a:pt x="1333936" y="66066"/>
                    <a:pt x="1282390" y="55756"/>
                  </a:cubicBezTo>
                  <a:lnTo>
                    <a:pt x="1226634" y="44604"/>
                  </a:lnTo>
                  <a:cubicBezTo>
                    <a:pt x="1204389" y="40559"/>
                    <a:pt x="1181898" y="37887"/>
                    <a:pt x="1159727" y="33453"/>
                  </a:cubicBezTo>
                  <a:cubicBezTo>
                    <a:pt x="1144699" y="30447"/>
                    <a:pt x="1130385" y="23690"/>
                    <a:pt x="1115122" y="22302"/>
                  </a:cubicBezTo>
                  <a:cubicBezTo>
                    <a:pt x="1048387" y="16235"/>
                    <a:pt x="981271" y="15465"/>
                    <a:pt x="914400" y="11151"/>
                  </a:cubicBezTo>
                  <a:cubicBezTo>
                    <a:pt x="866036" y="8031"/>
                    <a:pt x="817756" y="3717"/>
                    <a:pt x="769434" y="0"/>
                  </a:cubicBezTo>
                  <a:lnTo>
                    <a:pt x="211873" y="11151"/>
                  </a:lnTo>
                  <a:cubicBezTo>
                    <a:pt x="200127" y="11594"/>
                    <a:pt x="188933" y="17045"/>
                    <a:pt x="178419" y="22302"/>
                  </a:cubicBezTo>
                  <a:cubicBezTo>
                    <a:pt x="166432" y="28295"/>
                    <a:pt x="156458" y="37709"/>
                    <a:pt x="144966" y="44604"/>
                  </a:cubicBezTo>
                  <a:cubicBezTo>
                    <a:pt x="137839" y="48880"/>
                    <a:pt x="131956" y="42746"/>
                    <a:pt x="122663" y="55756"/>
                  </a:cubicBezTo>
                  <a:close/>
                </a:path>
              </a:pathLst>
            </a:custGeom>
            <a:noFill/>
            <a:ln w="571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2978183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E70C6A-27B3-6036-BCE8-EFC8F6534AE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31820" y="503437"/>
            <a:ext cx="9067800" cy="6172200"/>
          </a:xfrm>
          <a:prstGeom prst="rect">
            <a:avLst/>
          </a:prstGeom>
        </p:spPr>
      </p:pic>
      <p:sp>
        <p:nvSpPr>
          <p:cNvPr id="3" name="TextBox 2">
            <a:extLst>
              <a:ext uri="{FF2B5EF4-FFF2-40B4-BE49-F238E27FC236}">
                <a16:creationId xmlns:a16="http://schemas.microsoft.com/office/drawing/2014/main" id="{6986E766-82F2-9A31-ADE5-112399E96FEA}"/>
              </a:ext>
            </a:extLst>
          </p:cNvPr>
          <p:cNvSpPr txBox="1"/>
          <p:nvPr/>
        </p:nvSpPr>
        <p:spPr bwMode="auto">
          <a:xfrm>
            <a:off x="1336948" y="5530334"/>
            <a:ext cx="895551" cy="400110"/>
          </a:xfrm>
          <a:prstGeom prst="rect">
            <a:avLst/>
          </a:prstGeom>
          <a:solidFill>
            <a:schemeClr val="bg1">
              <a:lumMod val="95000"/>
            </a:schemeClr>
          </a:solidFill>
          <a:ln w="25400">
            <a:solidFill>
              <a:schemeClr val="tx1"/>
            </a:solidFill>
          </a:ln>
        </p:spPr>
        <p:txBody>
          <a:bodyPr wrap="square">
            <a:spAutoFit/>
          </a:bodyPr>
          <a:lstStyle/>
          <a:p>
            <a:pPr algn="ctr">
              <a:defRPr/>
            </a:pPr>
            <a:r>
              <a:rPr lang="en-US" sz="2000" b="1" dirty="0">
                <a:solidFill>
                  <a:prstClr val="black"/>
                </a:solidFill>
                <a:latin typeface="Arial" panose="020B0604020202020204" pitchFamily="34" charset="0"/>
                <a:cs typeface="Arial" panose="020B0604020202020204" pitchFamily="34" charset="0"/>
              </a:rPr>
              <a:t>Acini</a:t>
            </a:r>
            <a:r>
              <a:rPr lang="en-US" b="1" dirty="0">
                <a:solidFill>
                  <a:prstClr val="black"/>
                </a:solidFill>
                <a:latin typeface="Arial" panose="020B0604020202020204" pitchFamily="34" charset="0"/>
                <a:cs typeface="Arial" panose="020B0604020202020204" pitchFamily="34" charset="0"/>
              </a:rPr>
              <a:t> </a:t>
            </a:r>
          </a:p>
        </p:txBody>
      </p:sp>
      <p:sp>
        <p:nvSpPr>
          <p:cNvPr id="4" name="TextBox 3">
            <a:extLst>
              <a:ext uri="{FF2B5EF4-FFF2-40B4-BE49-F238E27FC236}">
                <a16:creationId xmlns:a16="http://schemas.microsoft.com/office/drawing/2014/main" id="{4079DDD8-220D-6F08-0430-C4F8A3FBE312}"/>
              </a:ext>
            </a:extLst>
          </p:cNvPr>
          <p:cNvSpPr txBox="1"/>
          <p:nvPr/>
        </p:nvSpPr>
        <p:spPr bwMode="auto">
          <a:xfrm>
            <a:off x="8640239" y="899335"/>
            <a:ext cx="1755809" cy="707886"/>
          </a:xfrm>
          <a:prstGeom prst="rect">
            <a:avLst/>
          </a:prstGeom>
          <a:solidFill>
            <a:schemeClr val="bg1">
              <a:lumMod val="95000"/>
            </a:schemeClr>
          </a:solidFill>
          <a:ln w="25400">
            <a:solidFill>
              <a:schemeClr val="tx1"/>
            </a:solidFill>
          </a:ln>
        </p:spPr>
        <p:txBody>
          <a:bodyPr wrap="square">
            <a:spAutoFit/>
          </a:bodyPr>
          <a:lstStyle/>
          <a:p>
            <a:pPr algn="ctr">
              <a:defRPr/>
            </a:pPr>
            <a:r>
              <a:rPr lang="en-US" sz="2000" b="1" dirty="0">
                <a:solidFill>
                  <a:prstClr val="black"/>
                </a:solidFill>
                <a:latin typeface="Arial" panose="020B0604020202020204" pitchFamily="34" charset="0"/>
                <a:cs typeface="Arial" panose="020B0604020202020204" pitchFamily="34" charset="0"/>
              </a:rPr>
              <a:t>Terminal duct</a:t>
            </a:r>
          </a:p>
        </p:txBody>
      </p:sp>
      <p:cxnSp>
        <p:nvCxnSpPr>
          <p:cNvPr id="7" name="Straight Arrow Connector 6">
            <a:extLst>
              <a:ext uri="{FF2B5EF4-FFF2-40B4-BE49-F238E27FC236}">
                <a16:creationId xmlns:a16="http://schemas.microsoft.com/office/drawing/2014/main" id="{184220A6-0B08-C196-8565-DBC1C9AB2F40}"/>
              </a:ext>
            </a:extLst>
          </p:cNvPr>
          <p:cNvCxnSpPr>
            <a:cxnSpLocks/>
          </p:cNvCxnSpPr>
          <p:nvPr/>
        </p:nvCxnSpPr>
        <p:spPr>
          <a:xfrm flipH="1">
            <a:off x="8346590" y="1607221"/>
            <a:ext cx="293649" cy="468341"/>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id="{85C9AA33-1F98-734B-035E-3721BBCD8FA0}"/>
              </a:ext>
            </a:extLst>
          </p:cNvPr>
          <p:cNvCxnSpPr>
            <a:cxnSpLocks/>
            <a:stCxn id="3" idx="3"/>
          </p:cNvCxnSpPr>
          <p:nvPr/>
        </p:nvCxnSpPr>
        <p:spPr>
          <a:xfrm flipV="1">
            <a:off x="2232499" y="5708105"/>
            <a:ext cx="359881" cy="22284"/>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6A41B89A-C1EF-440A-A5E5-27323EE86AA5}"/>
              </a:ext>
            </a:extLst>
          </p:cNvPr>
          <p:cNvSpPr txBox="1"/>
          <p:nvPr/>
        </p:nvSpPr>
        <p:spPr bwMode="auto">
          <a:xfrm>
            <a:off x="1781357" y="426879"/>
            <a:ext cx="6565233" cy="536301"/>
          </a:xfrm>
          <a:prstGeom prst="rect">
            <a:avLst/>
          </a:prstGeom>
          <a:solidFill>
            <a:schemeClr val="bg1"/>
          </a:solidFill>
          <a:ln w="25400">
            <a:solidFill>
              <a:schemeClr val="tx1"/>
            </a:solidFill>
          </a:ln>
        </p:spPr>
        <p:txBody>
          <a:bodyPr wrap="square">
            <a:spAutoFit/>
          </a:bodyPr>
          <a:lstStyle/>
          <a:p>
            <a:pPr>
              <a:defRPr/>
            </a:pPr>
            <a:r>
              <a:rPr lang="en-US" sz="2800" b="1" dirty="0">
                <a:solidFill>
                  <a:prstClr val="black"/>
                </a:solidFill>
                <a:latin typeface="Arial" panose="020B0604020202020204" pitchFamily="34" charset="0"/>
                <a:cs typeface="Arial" panose="020B0604020202020204" pitchFamily="34" charset="0"/>
              </a:rPr>
              <a:t>Terminal Ductal Lobular Unit (TDLU)</a:t>
            </a:r>
          </a:p>
        </p:txBody>
      </p:sp>
    </p:spTree>
    <p:extLst>
      <p:ext uri="{BB962C8B-B14F-4D97-AF65-F5344CB8AC3E}">
        <p14:creationId xmlns:p14="http://schemas.microsoft.com/office/powerpoint/2010/main" val="41776707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1552D-2776-F0B7-CF9B-59C7C269253A}"/>
              </a:ext>
            </a:extLst>
          </p:cNvPr>
          <p:cNvSpPr>
            <a:spLocks noGrp="1"/>
          </p:cNvSpPr>
          <p:nvPr>
            <p:ph type="title"/>
          </p:nvPr>
        </p:nvSpPr>
        <p:spPr>
          <a:xfrm>
            <a:off x="114299" y="533400"/>
            <a:ext cx="11963400" cy="609600"/>
          </a:xfrm>
        </p:spPr>
        <p:txBody>
          <a:bodyPr>
            <a:noAutofit/>
          </a:bodyPr>
          <a:lstStyle/>
          <a:p>
            <a:r>
              <a:rPr lang="en-US" sz="3200" b="1" dirty="0">
                <a:solidFill>
                  <a:srgbClr val="FFFF00"/>
                </a:solidFill>
              </a:rPr>
              <a:t>ADH: complete involvement of &lt;2 spaces </a:t>
            </a:r>
            <a:r>
              <a:rPr lang="en-US" sz="3200" b="1" dirty="0">
                <a:solidFill>
                  <a:srgbClr val="FFFF00"/>
                </a:solidFill>
                <a:cs typeface="Arial" panose="020B0604020202020204" pitchFamily="34" charset="0"/>
              </a:rPr>
              <a:t>of </a:t>
            </a:r>
            <a:r>
              <a:rPr lang="en-US" sz="3200" b="1" dirty="0">
                <a:solidFill>
                  <a:srgbClr val="FFFF00"/>
                </a:solidFill>
                <a:ea typeface="Calibri" panose="020F0502020204030204" pitchFamily="34" charset="0"/>
                <a:cs typeface="Arial" panose="020B0604020202020204" pitchFamily="34" charset="0"/>
              </a:rPr>
              <a:t>≤2 mm in size</a:t>
            </a:r>
            <a:endParaRPr lang="en-US" sz="3200" b="1" dirty="0">
              <a:solidFill>
                <a:srgbClr val="FFFF00"/>
              </a:solidFill>
              <a:cs typeface="Arial" panose="020B0604020202020204" pitchFamily="34" charset="0"/>
            </a:endParaRPr>
          </a:p>
        </p:txBody>
      </p:sp>
      <p:pic>
        <p:nvPicPr>
          <p:cNvPr id="3" name="Content Placeholder 7" descr="A diagram of a diagram of a proposal&#10;&#10;AI-generated content may be incorrect.">
            <a:extLst>
              <a:ext uri="{FF2B5EF4-FFF2-40B4-BE49-F238E27FC236}">
                <a16:creationId xmlns:a16="http://schemas.microsoft.com/office/drawing/2014/main" id="{E6FEE4A0-7274-539B-4575-79C6EDFAD580}"/>
              </a:ext>
            </a:extLst>
          </p:cNvPr>
          <p:cNvPicPr>
            <a:picLocks noChangeAspect="1"/>
          </p:cNvPicPr>
          <p:nvPr/>
        </p:nvPicPr>
        <p:blipFill>
          <a:blip r:embed="rId3"/>
          <a:srcRect l="507" t="1028" r="888" b="1694"/>
          <a:stretch/>
        </p:blipFill>
        <p:spPr>
          <a:xfrm>
            <a:off x="1981200" y="1219200"/>
            <a:ext cx="8118201" cy="5026880"/>
          </a:xfrm>
          <a:prstGeom prst="rect">
            <a:avLst/>
          </a:prstGeom>
        </p:spPr>
      </p:pic>
      <p:sp>
        <p:nvSpPr>
          <p:cNvPr id="4" name="TextBox 3">
            <a:extLst>
              <a:ext uri="{FF2B5EF4-FFF2-40B4-BE49-F238E27FC236}">
                <a16:creationId xmlns:a16="http://schemas.microsoft.com/office/drawing/2014/main" id="{56CDB0F6-619A-1DA5-D93E-854265CF18CE}"/>
              </a:ext>
            </a:extLst>
          </p:cNvPr>
          <p:cNvSpPr txBox="1"/>
          <p:nvPr/>
        </p:nvSpPr>
        <p:spPr>
          <a:xfrm>
            <a:off x="2220397" y="5943599"/>
            <a:ext cx="2901015"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400" b="1" dirty="0">
                <a:solidFill>
                  <a:srgbClr val="272524"/>
                </a:solidFill>
                <a:latin typeface="Arial" panose="020B0604020202020204" pitchFamily="34" charset="0"/>
                <a:cs typeface="Arial" panose="020B0604020202020204" pitchFamily="34" charset="0"/>
              </a:rPr>
              <a:t>ADH</a:t>
            </a:r>
          </a:p>
        </p:txBody>
      </p:sp>
      <p:sp>
        <p:nvSpPr>
          <p:cNvPr id="5" name="TextBox 4">
            <a:extLst>
              <a:ext uri="{FF2B5EF4-FFF2-40B4-BE49-F238E27FC236}">
                <a16:creationId xmlns:a16="http://schemas.microsoft.com/office/drawing/2014/main" id="{EBA91DF1-3CF0-EBD7-B623-3C68E667B4B5}"/>
              </a:ext>
            </a:extLst>
          </p:cNvPr>
          <p:cNvSpPr txBox="1"/>
          <p:nvPr/>
        </p:nvSpPr>
        <p:spPr>
          <a:xfrm>
            <a:off x="5943600" y="5943600"/>
            <a:ext cx="3991797"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400" b="1" dirty="0">
                <a:solidFill>
                  <a:srgbClr val="272524"/>
                </a:solidFill>
                <a:latin typeface="Arial" panose="020B0604020202020204" pitchFamily="34" charset="0"/>
                <a:cs typeface="Arial" panose="020B0604020202020204" pitchFamily="34" charset="0"/>
              </a:rPr>
              <a:t>Low grade DCIS</a:t>
            </a:r>
          </a:p>
        </p:txBody>
      </p:sp>
      <p:sp>
        <p:nvSpPr>
          <p:cNvPr id="7" name="TextBox 6">
            <a:extLst>
              <a:ext uri="{FF2B5EF4-FFF2-40B4-BE49-F238E27FC236}">
                <a16:creationId xmlns:a16="http://schemas.microsoft.com/office/drawing/2014/main" id="{2DD4E77C-FCB5-370E-B98B-B056856293A6}"/>
              </a:ext>
            </a:extLst>
          </p:cNvPr>
          <p:cNvSpPr txBox="1"/>
          <p:nvPr/>
        </p:nvSpPr>
        <p:spPr>
          <a:xfrm>
            <a:off x="6040300" y="6561214"/>
            <a:ext cx="6096772" cy="276999"/>
          </a:xfrm>
          <a:prstGeom prst="rect">
            <a:avLst/>
          </a:prstGeom>
          <a:noFill/>
        </p:spPr>
        <p:txBody>
          <a:bodyPr wrap="square">
            <a:spAutoFit/>
          </a:bodyPr>
          <a:lstStyle/>
          <a:p>
            <a:pPr algn="r"/>
            <a:r>
              <a:rPr lang="en-US" sz="1200" dirty="0" err="1">
                <a:solidFill>
                  <a:schemeClr val="bg1"/>
                </a:solidFill>
                <a:latin typeface="Arial" panose="020B0604020202020204" pitchFamily="34" charset="0"/>
                <a:cs typeface="Arial" panose="020B0604020202020204" pitchFamily="34" charset="0"/>
              </a:rPr>
              <a:t>Sapino</a:t>
            </a:r>
            <a:r>
              <a:rPr lang="en-US" sz="1200" dirty="0">
                <a:solidFill>
                  <a:schemeClr val="bg1"/>
                </a:solidFill>
                <a:latin typeface="Arial" panose="020B0604020202020204" pitchFamily="34" charset="0"/>
                <a:cs typeface="Arial" panose="020B0604020202020204" pitchFamily="34" charset="0"/>
              </a:rPr>
              <a:t> A et al. </a:t>
            </a:r>
            <a:r>
              <a:rPr lang="en-US" sz="1200" i="1" dirty="0" err="1">
                <a:solidFill>
                  <a:schemeClr val="bg1"/>
                </a:solidFill>
                <a:latin typeface="Arial" panose="020B0604020202020204" pitchFamily="34" charset="0"/>
                <a:cs typeface="Arial" panose="020B0604020202020204" pitchFamily="34" charset="0"/>
              </a:rPr>
              <a:t>Pathologica</a:t>
            </a:r>
            <a:r>
              <a:rPr lang="en-US" sz="1200" dirty="0">
                <a:solidFill>
                  <a:schemeClr val="bg1"/>
                </a:solidFill>
                <a:latin typeface="Arial" panose="020B0604020202020204" pitchFamily="34" charset="0"/>
                <a:cs typeface="Arial" panose="020B0604020202020204" pitchFamily="34" charset="0"/>
              </a:rPr>
              <a:t>, 2021</a:t>
            </a:r>
            <a:r>
              <a:rPr lang="en-US" sz="1200" i="1" dirty="0">
                <a:solidFill>
                  <a:schemeClr val="bg1"/>
                </a:solidFill>
                <a:latin typeface="Arial" panose="020B0604020202020204" pitchFamily="34" charset="0"/>
                <a:cs typeface="Arial" panose="020B0604020202020204" pitchFamily="34" charset="0"/>
              </a:rPr>
              <a:t>. </a:t>
            </a:r>
            <a:r>
              <a:rPr lang="en-US" sz="1200" dirty="0">
                <a:solidFill>
                  <a:schemeClr val="bg1"/>
                </a:solidFill>
                <a:latin typeface="Arial" panose="020B0604020202020204" pitchFamily="34" charset="0"/>
                <a:cs typeface="Arial" panose="020B0604020202020204" pitchFamily="34" charset="0"/>
              </a:rPr>
              <a:t>113(5): p. 354-359.</a:t>
            </a:r>
          </a:p>
        </p:txBody>
      </p:sp>
    </p:spTree>
    <p:extLst>
      <p:ext uri="{BB962C8B-B14F-4D97-AF65-F5344CB8AC3E}">
        <p14:creationId xmlns:p14="http://schemas.microsoft.com/office/powerpoint/2010/main" val="28873150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 y="381000"/>
            <a:ext cx="11963400" cy="736599"/>
          </a:xfrm>
        </p:spPr>
        <p:txBody>
          <a:bodyPr>
            <a:noAutofit/>
          </a:bodyPr>
          <a:lstStyle/>
          <a:p>
            <a:r>
              <a:rPr lang="en-US" b="1" dirty="0">
                <a:latin typeface="Arial" panose="020B0604020202020204" pitchFamily="34" charset="0"/>
                <a:cs typeface="Arial" panose="020B0604020202020204" pitchFamily="34" charset="0"/>
              </a:rPr>
              <a:t>ADH vs low grade DCIS: Diagnostic Issues</a:t>
            </a:r>
          </a:p>
        </p:txBody>
      </p:sp>
      <p:sp>
        <p:nvSpPr>
          <p:cNvPr id="3" name="Content Placeholder 2"/>
          <p:cNvSpPr>
            <a:spLocks noGrp="1"/>
          </p:cNvSpPr>
          <p:nvPr>
            <p:ph idx="1"/>
          </p:nvPr>
        </p:nvSpPr>
        <p:spPr>
          <a:xfrm>
            <a:off x="533400" y="3657600"/>
            <a:ext cx="11201400" cy="3112532"/>
          </a:xfrm>
        </p:spPr>
        <p:txBody>
          <a:bodyPr>
            <a:normAutofit/>
          </a:bodyPr>
          <a:lstStyle/>
          <a:p>
            <a:pPr>
              <a:buFont typeface="Wingdings" panose="05000000000000000000" pitchFamily="2" charset="2"/>
              <a:buChar char="§"/>
            </a:pPr>
            <a:r>
              <a:rPr lang="en-US" sz="2400" b="1" dirty="0">
                <a:latin typeface="Arial" panose="020B0604020202020204" pitchFamily="34" charset="0"/>
                <a:cs typeface="Arial" panose="020B0604020202020204" pitchFamily="34" charset="0"/>
              </a:rPr>
              <a:t>Interobserver variability (agreement rates 40-60%)</a:t>
            </a:r>
          </a:p>
          <a:p>
            <a:pPr marL="0" indent="0">
              <a:buNone/>
            </a:pPr>
            <a:endParaRPr lang="en-US" sz="1000" b="1" dirty="0">
              <a:latin typeface="Arial" panose="020B0604020202020204" pitchFamily="34" charset="0"/>
              <a:cs typeface="Arial" panose="020B0604020202020204" pitchFamily="34" charset="0"/>
            </a:endParaRPr>
          </a:p>
          <a:p>
            <a:pPr>
              <a:buFont typeface="Wingdings" panose="05000000000000000000" pitchFamily="2" charset="2"/>
              <a:buChar char="§"/>
            </a:pPr>
            <a:r>
              <a:rPr lang="en-US" sz="2400" b="1" dirty="0">
                <a:latin typeface="Arial" panose="020B0604020202020204" pitchFamily="34" charset="0"/>
                <a:cs typeface="Arial" panose="020B0604020202020204" pitchFamily="34" charset="0"/>
              </a:rPr>
              <a:t>Special studies (IHC, molecular) not helpful in distinction</a:t>
            </a:r>
          </a:p>
          <a:p>
            <a:pPr marL="0" indent="0">
              <a:buNone/>
            </a:pPr>
            <a:endParaRPr lang="en-US" sz="900" b="1" dirty="0">
              <a:latin typeface="Arial" panose="020B0604020202020204" pitchFamily="34" charset="0"/>
              <a:cs typeface="Arial" panose="020B0604020202020204" pitchFamily="34" charset="0"/>
            </a:endParaRPr>
          </a:p>
          <a:p>
            <a:pPr>
              <a:buFont typeface="Wingdings" panose="05000000000000000000" pitchFamily="2" charset="2"/>
              <a:buChar char="§"/>
            </a:pPr>
            <a:r>
              <a:rPr lang="en-US" sz="2400" b="1" dirty="0">
                <a:latin typeface="Arial" panose="020B0604020202020204" pitchFamily="34" charset="0"/>
                <a:cs typeface="Arial" panose="020B0604020202020204" pitchFamily="34" charset="0"/>
              </a:rPr>
              <a:t>Criteria variably used by pathologists</a:t>
            </a:r>
          </a:p>
          <a:p>
            <a:pPr lvl="1">
              <a:buFont typeface="Wingdings" panose="05000000000000000000" pitchFamily="2" charset="2"/>
              <a:buChar char="§"/>
            </a:pPr>
            <a:r>
              <a:rPr lang="en-US" sz="2400" b="1" dirty="0">
                <a:latin typeface="Arial" panose="020B0604020202020204" pitchFamily="34" charset="0"/>
                <a:cs typeface="Arial" panose="020B0604020202020204" pitchFamily="34" charset="0"/>
              </a:rPr>
              <a:t>Involvement of </a:t>
            </a:r>
            <a:r>
              <a:rPr lang="en-US" sz="2400" b="1" u="sng" dirty="0">
                <a:latin typeface="Arial" panose="020B0604020202020204" pitchFamily="34" charset="0"/>
                <a:cs typeface="Arial" panose="020B0604020202020204" pitchFamily="34" charset="0"/>
              </a:rPr>
              <a:t>two duct spaces</a:t>
            </a:r>
            <a:r>
              <a:rPr lang="en-US" sz="2400" b="1" dirty="0">
                <a:latin typeface="Arial" panose="020B0604020202020204" pitchFamily="34" charset="0"/>
                <a:cs typeface="Arial" panose="020B0604020202020204" pitchFamily="34" charset="0"/>
              </a:rPr>
              <a:t> or </a:t>
            </a:r>
            <a:r>
              <a:rPr lang="en-US" sz="2400" b="1" u="sng" dirty="0">
                <a:latin typeface="Arial" panose="020B0604020202020204" pitchFamily="34" charset="0"/>
                <a:cs typeface="Arial" panose="020B0604020202020204" pitchFamily="34" charset="0"/>
              </a:rPr>
              <a:t>2 mm</a:t>
            </a:r>
            <a:r>
              <a:rPr lang="en-US" sz="2400" b="1" dirty="0">
                <a:latin typeface="Arial" panose="020B0604020202020204" pitchFamily="34" charset="0"/>
                <a:cs typeface="Arial" panose="020B0604020202020204" pitchFamily="34" charset="0"/>
              </a:rPr>
              <a:t> (developed on excisional bx)</a:t>
            </a:r>
          </a:p>
          <a:p>
            <a:pPr lvl="1">
              <a:buFont typeface="Wingdings" panose="05000000000000000000" pitchFamily="2" charset="2"/>
              <a:buChar char="§"/>
            </a:pPr>
            <a:r>
              <a:rPr lang="en-US" sz="2400" b="1" dirty="0">
                <a:latin typeface="Arial" panose="020B0604020202020204" pitchFamily="34" charset="0"/>
                <a:cs typeface="Arial" panose="020B0604020202020204" pitchFamily="34" charset="0"/>
              </a:rPr>
              <a:t>Practical guidelines</a:t>
            </a:r>
          </a:p>
          <a:p>
            <a:pPr lvl="1">
              <a:buFont typeface="Wingdings" panose="05000000000000000000" pitchFamily="2" charset="2"/>
              <a:buChar char="§"/>
            </a:pPr>
            <a:r>
              <a:rPr lang="en-US" sz="2400" b="1" dirty="0">
                <a:latin typeface="Arial" panose="020B0604020202020204" pitchFamily="34" charset="0"/>
                <a:cs typeface="Arial" panose="020B0604020202020204" pitchFamily="34" charset="0"/>
              </a:rPr>
              <a:t>Combination of criteria often used</a:t>
            </a:r>
          </a:p>
        </p:txBody>
      </p:sp>
      <p:pic>
        <p:nvPicPr>
          <p:cNvPr id="5" name="Picture 4" descr="A table with text and numbers&#10;&#10;Description automatically generated">
            <a:extLst>
              <a:ext uri="{FF2B5EF4-FFF2-40B4-BE49-F238E27FC236}">
                <a16:creationId xmlns:a16="http://schemas.microsoft.com/office/drawing/2014/main" id="{A793D422-8432-C28A-9594-EBCECC6BAF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1153160"/>
            <a:ext cx="9748965" cy="2357120"/>
          </a:xfrm>
          <a:prstGeom prst="rect">
            <a:avLst/>
          </a:prstGeom>
        </p:spPr>
      </p:pic>
      <p:sp>
        <p:nvSpPr>
          <p:cNvPr id="7" name="TextBox 6">
            <a:extLst>
              <a:ext uri="{FF2B5EF4-FFF2-40B4-BE49-F238E27FC236}">
                <a16:creationId xmlns:a16="http://schemas.microsoft.com/office/drawing/2014/main" id="{2C1BF636-8BD9-4144-7940-76C60E425C4B}"/>
              </a:ext>
            </a:extLst>
          </p:cNvPr>
          <p:cNvSpPr txBox="1"/>
          <p:nvPr/>
        </p:nvSpPr>
        <p:spPr>
          <a:xfrm>
            <a:off x="5963920" y="6519446"/>
            <a:ext cx="6228080" cy="338554"/>
          </a:xfrm>
          <a:prstGeom prst="rect">
            <a:avLst/>
          </a:prstGeom>
          <a:noFill/>
        </p:spPr>
        <p:txBody>
          <a:bodyPr wrap="square">
            <a:spAutoFit/>
          </a:bodyPr>
          <a:lstStyle/>
          <a:p>
            <a:pPr algn="r"/>
            <a:r>
              <a:rPr lang="en-US" sz="1600" dirty="0">
                <a:solidFill>
                  <a:schemeClr val="bg1"/>
                </a:solidFill>
                <a:latin typeface="Arial" panose="020B0604020202020204" pitchFamily="34" charset="0"/>
                <a:cs typeface="Arial" panose="020B0604020202020204" pitchFamily="34" charset="0"/>
              </a:rPr>
              <a:t>Elmore JG et al. </a:t>
            </a:r>
            <a:r>
              <a:rPr lang="en-US" sz="1600" i="1" dirty="0">
                <a:solidFill>
                  <a:schemeClr val="bg1"/>
                </a:solidFill>
                <a:latin typeface="Arial" panose="020B0604020202020204" pitchFamily="34" charset="0"/>
                <a:cs typeface="Arial" panose="020B0604020202020204" pitchFamily="34" charset="0"/>
              </a:rPr>
              <a:t>JAMA</a:t>
            </a:r>
            <a:r>
              <a:rPr lang="en-US" sz="1600" dirty="0">
                <a:solidFill>
                  <a:schemeClr val="bg1"/>
                </a:solidFill>
                <a:latin typeface="Arial" panose="020B0604020202020204" pitchFamily="34" charset="0"/>
                <a:cs typeface="Arial" panose="020B0604020202020204" pitchFamily="34" charset="0"/>
              </a:rPr>
              <a:t>. 2015;313(11):1122-32. </a:t>
            </a:r>
          </a:p>
        </p:txBody>
      </p:sp>
      <p:cxnSp>
        <p:nvCxnSpPr>
          <p:cNvPr id="9" name="Straight Arrow Connector 8">
            <a:extLst>
              <a:ext uri="{FF2B5EF4-FFF2-40B4-BE49-F238E27FC236}">
                <a16:creationId xmlns:a16="http://schemas.microsoft.com/office/drawing/2014/main" id="{AA59CBAC-7860-ACC6-6D7F-AB777C58D0B1}"/>
              </a:ext>
            </a:extLst>
          </p:cNvPr>
          <p:cNvCxnSpPr/>
          <p:nvPr/>
        </p:nvCxnSpPr>
        <p:spPr>
          <a:xfrm>
            <a:off x="533400" y="2590800"/>
            <a:ext cx="533400"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8055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C414037-1872-4405-9B20-08D711C378E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126" t="11696" r="28427" b="12148"/>
          <a:stretch/>
        </p:blipFill>
        <p:spPr bwMode="auto">
          <a:xfrm>
            <a:off x="172064" y="1687988"/>
            <a:ext cx="5784646" cy="511195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0E2C5569-65B1-42F9-9FDD-CAF82AD9BB1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35292" y="1756744"/>
            <a:ext cx="5818851" cy="4563805"/>
          </a:xfrm>
          <a:prstGeom prst="rect">
            <a:avLst/>
          </a:prstGeom>
        </p:spPr>
      </p:pic>
      <p:sp>
        <p:nvSpPr>
          <p:cNvPr id="4" name="Title 3">
            <a:extLst>
              <a:ext uri="{FF2B5EF4-FFF2-40B4-BE49-F238E27FC236}">
                <a16:creationId xmlns:a16="http://schemas.microsoft.com/office/drawing/2014/main" id="{4CC13230-F105-FA23-ACDF-DE9BF7C90B1D}"/>
              </a:ext>
            </a:extLst>
          </p:cNvPr>
          <p:cNvSpPr>
            <a:spLocks noGrp="1"/>
          </p:cNvSpPr>
          <p:nvPr>
            <p:ph type="title"/>
          </p:nvPr>
        </p:nvSpPr>
        <p:spPr>
          <a:xfrm>
            <a:off x="172064" y="453569"/>
            <a:ext cx="11847872" cy="1196611"/>
          </a:xfrm>
        </p:spPr>
        <p:txBody>
          <a:bodyPr>
            <a:noAutofit/>
          </a:bodyPr>
          <a:lstStyle/>
          <a:p>
            <a:r>
              <a:rPr lang="en-US" b="1" dirty="0">
                <a:solidFill>
                  <a:srgbClr val="FFFF00"/>
                </a:solidFill>
                <a:latin typeface="Arial" panose="020B0604020202020204" pitchFamily="34" charset="0"/>
                <a:cs typeface="Arial" panose="020B0604020202020204" pitchFamily="34" charset="0"/>
              </a:rPr>
              <a:t>WHO Guide to Evaluation of Atypia in Intraductal Proliferations </a:t>
            </a:r>
          </a:p>
        </p:txBody>
      </p:sp>
      <p:sp>
        <p:nvSpPr>
          <p:cNvPr id="6" name="TextBox 5">
            <a:extLst>
              <a:ext uri="{FF2B5EF4-FFF2-40B4-BE49-F238E27FC236}">
                <a16:creationId xmlns:a16="http://schemas.microsoft.com/office/drawing/2014/main" id="{4F6FF95C-6EB7-F439-D18E-7EDCC3249F5E}"/>
              </a:ext>
            </a:extLst>
          </p:cNvPr>
          <p:cNvSpPr txBox="1"/>
          <p:nvPr/>
        </p:nvSpPr>
        <p:spPr>
          <a:xfrm>
            <a:off x="7165540" y="6427113"/>
            <a:ext cx="5026460" cy="430887"/>
          </a:xfrm>
          <a:prstGeom prst="rect">
            <a:avLst/>
          </a:prstGeom>
          <a:noFill/>
        </p:spPr>
        <p:txBody>
          <a:bodyPr wrap="square">
            <a:spAutoFit/>
          </a:bodyPr>
          <a:lstStyle/>
          <a:p>
            <a:pPr marR="0" algn="r"/>
            <a:r>
              <a:rPr lang="en-US" sz="1100" dirty="0" err="1">
                <a:solidFill>
                  <a:schemeClr val="bg1"/>
                </a:solidFill>
                <a:latin typeface="Arial" panose="020B0604020202020204" pitchFamily="34" charset="0"/>
                <a:cs typeface="Arial" panose="020B0604020202020204" pitchFamily="34" charset="0"/>
              </a:rPr>
              <a:t>Lokuhetty</a:t>
            </a:r>
            <a:r>
              <a:rPr lang="en-US" sz="1100" dirty="0">
                <a:solidFill>
                  <a:schemeClr val="bg1"/>
                </a:solidFill>
                <a:latin typeface="Arial" panose="020B0604020202020204" pitchFamily="34" charset="0"/>
                <a:cs typeface="Arial" panose="020B0604020202020204" pitchFamily="34" charset="0"/>
              </a:rPr>
              <a:t> D, White VA, Watanabe R, Cree IA. </a:t>
            </a:r>
            <a:r>
              <a:rPr lang="en-US" sz="1100" i="1" dirty="0">
                <a:solidFill>
                  <a:schemeClr val="bg1"/>
                </a:solidFill>
                <a:latin typeface="Arial" panose="020B0604020202020204" pitchFamily="34" charset="0"/>
                <a:cs typeface="Arial" panose="020B0604020202020204" pitchFamily="34" charset="0"/>
              </a:rPr>
              <a:t>WHO Classification of Tumours Editorial Board. Breast tumors. </a:t>
            </a:r>
            <a:r>
              <a:rPr lang="en-US" sz="1100" dirty="0">
                <a:solidFill>
                  <a:schemeClr val="bg1"/>
                </a:solidFill>
                <a:latin typeface="Arial" panose="020B0604020202020204" pitchFamily="34" charset="0"/>
                <a:cs typeface="Arial" panose="020B0604020202020204" pitchFamily="34" charset="0"/>
              </a:rPr>
              <a:t>IARC, Lyon; 2019.</a:t>
            </a:r>
          </a:p>
        </p:txBody>
      </p:sp>
    </p:spTree>
    <p:extLst>
      <p:ext uri="{BB962C8B-B14F-4D97-AF65-F5344CB8AC3E}">
        <p14:creationId xmlns:p14="http://schemas.microsoft.com/office/powerpoint/2010/main" val="25449695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D72FE4-05A3-3E72-017F-8D8842DF365D}"/>
              </a:ext>
            </a:extLst>
          </p:cNvPr>
          <p:cNvSpPr>
            <a:spLocks noGrp="1"/>
          </p:cNvSpPr>
          <p:nvPr>
            <p:ph type="title"/>
          </p:nvPr>
        </p:nvSpPr>
        <p:spPr>
          <a:xfrm>
            <a:off x="0" y="457199"/>
            <a:ext cx="12192000" cy="975342"/>
          </a:xfrm>
        </p:spPr>
        <p:txBody>
          <a:bodyPr>
            <a:normAutofit/>
          </a:bodyPr>
          <a:lstStyle/>
          <a:p>
            <a:r>
              <a:rPr lang="en-US" sz="4800" b="1" dirty="0">
                <a:solidFill>
                  <a:srgbClr val="FFFF00"/>
                </a:solidFill>
                <a:latin typeface="Arial" panose="020B0604020202020204" pitchFamily="34" charset="0"/>
                <a:cs typeface="Arial" panose="020B0604020202020204" pitchFamily="34" charset="0"/>
              </a:rPr>
              <a:t>ADH: Diagnostic Dilemmas</a:t>
            </a:r>
          </a:p>
        </p:txBody>
      </p:sp>
      <p:pic>
        <p:nvPicPr>
          <p:cNvPr id="10" name="Content Placeholder 3">
            <a:extLst>
              <a:ext uri="{FF2B5EF4-FFF2-40B4-BE49-F238E27FC236}">
                <a16:creationId xmlns:a16="http://schemas.microsoft.com/office/drawing/2014/main" id="{96370F1B-3878-464B-99AB-B194E36AC337}"/>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tretch>
            <a:fillRect/>
          </a:stretch>
        </p:blipFill>
        <p:spPr>
          <a:xfrm>
            <a:off x="6324600" y="1440496"/>
            <a:ext cx="5710237" cy="4229100"/>
          </a:xfrm>
        </p:spPr>
      </p:pic>
      <p:sp>
        <p:nvSpPr>
          <p:cNvPr id="8" name="TextBox 7"/>
          <p:cNvSpPr txBox="1"/>
          <p:nvPr/>
        </p:nvSpPr>
        <p:spPr bwMode="auto">
          <a:xfrm>
            <a:off x="196517" y="5935645"/>
            <a:ext cx="5798044" cy="646331"/>
          </a:xfrm>
          <a:prstGeom prst="rect">
            <a:avLst/>
          </a:prstGeom>
          <a:solidFill>
            <a:schemeClr val="bg1">
              <a:lumMod val="95000"/>
            </a:schemeClr>
          </a:solidFill>
          <a:ln w="25400">
            <a:solidFill>
              <a:schemeClr val="tx1"/>
            </a:solidFill>
          </a:ln>
        </p:spPr>
        <p:txBody>
          <a:bodyPr wrap="square">
            <a:spAutoFit/>
          </a:bodyPr>
          <a:lstStyle/>
          <a:p>
            <a:pPr algn="ctr">
              <a:defRPr/>
            </a:pPr>
            <a:r>
              <a:rPr lang="en-US" sz="3600" b="1" dirty="0">
                <a:solidFill>
                  <a:prstClr val="black"/>
                </a:solidFill>
                <a:latin typeface="Arial" panose="020B0604020202020204" pitchFamily="34" charset="0"/>
                <a:cs typeface="Arial" panose="020B0604020202020204" pitchFamily="34" charset="0"/>
              </a:rPr>
              <a:t>“Borderline lesion”</a:t>
            </a:r>
          </a:p>
        </p:txBody>
      </p:sp>
      <p:grpSp>
        <p:nvGrpSpPr>
          <p:cNvPr id="2" name="Group 1">
            <a:extLst>
              <a:ext uri="{FF2B5EF4-FFF2-40B4-BE49-F238E27FC236}">
                <a16:creationId xmlns:a16="http://schemas.microsoft.com/office/drawing/2014/main" id="{BDD26BC3-503D-F1AF-1D44-9651AF30D39D}"/>
              </a:ext>
            </a:extLst>
          </p:cNvPr>
          <p:cNvGrpSpPr/>
          <p:nvPr/>
        </p:nvGrpSpPr>
        <p:grpSpPr>
          <a:xfrm>
            <a:off x="284133" y="1442355"/>
            <a:ext cx="5710428" cy="4231106"/>
            <a:chOff x="162397" y="901709"/>
            <a:chExt cx="5710428" cy="4231106"/>
          </a:xfrm>
        </p:grpSpPr>
        <p:pic>
          <p:nvPicPr>
            <p:cNvPr id="7" name="Picture 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62397" y="901709"/>
              <a:ext cx="5710428" cy="4231106"/>
            </a:xfrm>
            <a:prstGeom prst="rect">
              <a:avLst/>
            </a:prstGeom>
          </p:spPr>
        </p:pic>
        <p:cxnSp>
          <p:nvCxnSpPr>
            <p:cNvPr id="5" name="Straight Connector 4"/>
            <p:cNvCxnSpPr>
              <a:cxnSpLocks/>
            </p:cNvCxnSpPr>
            <p:nvPr/>
          </p:nvCxnSpPr>
          <p:spPr>
            <a:xfrm flipH="1">
              <a:off x="196517" y="918411"/>
              <a:ext cx="2650957" cy="3918284"/>
            </a:xfrm>
            <a:prstGeom prst="line">
              <a:avLst/>
            </a:prstGeom>
            <a:ln w="76200"/>
          </p:spPr>
          <p:style>
            <a:lnRef idx="1">
              <a:schemeClr val="dk1"/>
            </a:lnRef>
            <a:fillRef idx="0">
              <a:schemeClr val="dk1"/>
            </a:fillRef>
            <a:effectRef idx="0">
              <a:schemeClr val="dk1"/>
            </a:effectRef>
            <a:fontRef idx="minor">
              <a:schemeClr val="tx1"/>
            </a:fontRef>
          </p:style>
        </p:cxnSp>
        <p:sp>
          <p:nvSpPr>
            <p:cNvPr id="9" name="TextBox 8"/>
            <p:cNvSpPr txBox="1"/>
            <p:nvPr/>
          </p:nvSpPr>
          <p:spPr bwMode="auto">
            <a:xfrm rot="18167271">
              <a:off x="847035" y="2211076"/>
              <a:ext cx="945208" cy="400110"/>
            </a:xfrm>
            <a:prstGeom prst="rect">
              <a:avLst/>
            </a:prstGeom>
            <a:solidFill>
              <a:schemeClr val="bg1">
                <a:lumMod val="95000"/>
              </a:schemeClr>
            </a:solidFill>
            <a:ln w="25400">
              <a:solidFill>
                <a:schemeClr val="tx1"/>
              </a:solidFill>
            </a:ln>
          </p:spPr>
          <p:txBody>
            <a:bodyPr wrap="square">
              <a:spAutoFit/>
            </a:bodyPr>
            <a:lstStyle/>
            <a:p>
              <a:pPr algn="ctr">
                <a:defRPr/>
              </a:pPr>
              <a:r>
                <a:rPr lang="en-US" sz="2000" b="1" dirty="0">
                  <a:solidFill>
                    <a:prstClr val="black"/>
                  </a:solidFill>
                  <a:latin typeface="Arial" panose="020B0604020202020204" pitchFamily="34" charset="0"/>
                  <a:cs typeface="Arial" panose="020B0604020202020204" pitchFamily="34" charset="0"/>
                </a:rPr>
                <a:t>2 mm</a:t>
              </a:r>
            </a:p>
          </p:txBody>
        </p:sp>
      </p:grpSp>
      <p:cxnSp>
        <p:nvCxnSpPr>
          <p:cNvPr id="12" name="Straight Connector 11">
            <a:extLst>
              <a:ext uri="{FF2B5EF4-FFF2-40B4-BE49-F238E27FC236}">
                <a16:creationId xmlns:a16="http://schemas.microsoft.com/office/drawing/2014/main" id="{862EC20C-F1CB-4A43-8CCE-0E35BCF35854}"/>
              </a:ext>
            </a:extLst>
          </p:cNvPr>
          <p:cNvCxnSpPr>
            <a:cxnSpLocks/>
          </p:cNvCxnSpPr>
          <p:nvPr/>
        </p:nvCxnSpPr>
        <p:spPr>
          <a:xfrm>
            <a:off x="8198129" y="1432541"/>
            <a:ext cx="3709738" cy="3753853"/>
          </a:xfrm>
          <a:prstGeom prst="line">
            <a:avLst/>
          </a:prstGeom>
          <a:ln w="76200"/>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549CC6E1-AFE3-47CE-8E1A-50AB9D567F6D}"/>
              </a:ext>
            </a:extLst>
          </p:cNvPr>
          <p:cNvSpPr txBox="1"/>
          <p:nvPr/>
        </p:nvSpPr>
        <p:spPr bwMode="auto">
          <a:xfrm rot="2770491">
            <a:off x="9716652" y="2763763"/>
            <a:ext cx="1051301" cy="400110"/>
          </a:xfrm>
          <a:prstGeom prst="rect">
            <a:avLst/>
          </a:prstGeom>
          <a:solidFill>
            <a:schemeClr val="bg1">
              <a:lumMod val="95000"/>
            </a:schemeClr>
          </a:solidFill>
          <a:ln w="25400">
            <a:solidFill>
              <a:schemeClr val="tx1"/>
            </a:solidFill>
          </a:ln>
        </p:spPr>
        <p:txBody>
          <a:bodyPr wrap="square">
            <a:spAutoFit/>
          </a:bodyPr>
          <a:lstStyle/>
          <a:p>
            <a:pPr algn="ctr">
              <a:defRPr/>
            </a:pPr>
            <a:r>
              <a:rPr lang="en-US" sz="2000" b="1" dirty="0">
                <a:solidFill>
                  <a:prstClr val="black"/>
                </a:solidFill>
                <a:latin typeface="Arial" panose="020B0604020202020204" pitchFamily="34" charset="0"/>
                <a:cs typeface="Arial" panose="020B0604020202020204" pitchFamily="34" charset="0"/>
              </a:rPr>
              <a:t>3 mm</a:t>
            </a:r>
          </a:p>
        </p:txBody>
      </p:sp>
      <p:sp>
        <p:nvSpPr>
          <p:cNvPr id="16" name="TextBox 15">
            <a:extLst>
              <a:ext uri="{FF2B5EF4-FFF2-40B4-BE49-F238E27FC236}">
                <a16:creationId xmlns:a16="http://schemas.microsoft.com/office/drawing/2014/main" id="{C938CBF6-08E6-466C-AA7D-D29AB96D1A8D}"/>
              </a:ext>
            </a:extLst>
          </p:cNvPr>
          <p:cNvSpPr txBox="1"/>
          <p:nvPr/>
        </p:nvSpPr>
        <p:spPr bwMode="auto">
          <a:xfrm>
            <a:off x="6324600" y="5921966"/>
            <a:ext cx="5710237" cy="646331"/>
          </a:xfrm>
          <a:prstGeom prst="rect">
            <a:avLst/>
          </a:prstGeom>
          <a:solidFill>
            <a:schemeClr val="bg1">
              <a:lumMod val="95000"/>
            </a:schemeClr>
          </a:solidFill>
          <a:ln w="25400">
            <a:solidFill>
              <a:schemeClr val="tx1"/>
            </a:solidFill>
          </a:ln>
        </p:spPr>
        <p:txBody>
          <a:bodyPr wrap="square">
            <a:spAutoFit/>
          </a:bodyPr>
          <a:lstStyle/>
          <a:p>
            <a:pPr algn="ctr">
              <a:defRPr/>
            </a:pPr>
            <a:r>
              <a:rPr lang="en-US" sz="3600" b="1" dirty="0">
                <a:solidFill>
                  <a:prstClr val="black"/>
                </a:solidFill>
                <a:latin typeface="Arial" panose="020B0604020202020204" pitchFamily="34" charset="0"/>
                <a:cs typeface="Arial" panose="020B0604020202020204" pitchFamily="34" charset="0"/>
              </a:rPr>
              <a:t>ADH spanning 3 mm</a:t>
            </a:r>
          </a:p>
        </p:txBody>
      </p:sp>
    </p:spTree>
    <p:extLst>
      <p:ext uri="{BB962C8B-B14F-4D97-AF65-F5344CB8AC3E}">
        <p14:creationId xmlns:p14="http://schemas.microsoft.com/office/powerpoint/2010/main" val="3520060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171" y="457200"/>
            <a:ext cx="11887200" cy="892626"/>
          </a:xfrm>
        </p:spPr>
        <p:txBody>
          <a:bodyPr>
            <a:normAutofit/>
          </a:bodyPr>
          <a:lstStyle/>
          <a:p>
            <a:r>
              <a:rPr lang="en-US" sz="4800" b="1" dirty="0">
                <a:latin typeface="Arial" panose="020B0604020202020204" pitchFamily="34" charset="0"/>
                <a:cs typeface="Arial" panose="020B0604020202020204" pitchFamily="34" charset="0"/>
              </a:rPr>
              <a:t>ADH in Core Biopsy</a:t>
            </a:r>
          </a:p>
        </p:txBody>
      </p:sp>
      <p:sp>
        <p:nvSpPr>
          <p:cNvPr id="3" name="Content Placeholder 2"/>
          <p:cNvSpPr>
            <a:spLocks noGrp="1"/>
          </p:cNvSpPr>
          <p:nvPr>
            <p:ph idx="1"/>
          </p:nvPr>
        </p:nvSpPr>
        <p:spPr>
          <a:xfrm>
            <a:off x="228600" y="1393368"/>
            <a:ext cx="11582400" cy="5029200"/>
          </a:xfrm>
        </p:spPr>
        <p:txBody>
          <a:bodyPr>
            <a:normAutofit fontScale="92500" lnSpcReduction="10000"/>
          </a:bodyPr>
          <a:lstStyle/>
          <a:p>
            <a:pPr>
              <a:buFont typeface="Wingdings" panose="05000000000000000000" pitchFamily="2" charset="2"/>
              <a:buChar char="§"/>
            </a:pPr>
            <a:r>
              <a:rPr lang="en-US" b="1" dirty="0">
                <a:latin typeface="Arial" panose="020B0604020202020204" pitchFamily="34" charset="0"/>
                <a:cs typeface="Arial" panose="020B0604020202020204" pitchFamily="34" charset="0"/>
              </a:rPr>
              <a:t>Increased risk: 3-5x</a:t>
            </a:r>
          </a:p>
          <a:p>
            <a:pPr marL="0" indent="0">
              <a:buNone/>
            </a:pPr>
            <a:endParaRPr lang="en-US" sz="1100" b="1" dirty="0">
              <a:latin typeface="Arial" panose="020B0604020202020204" pitchFamily="34" charset="0"/>
              <a:cs typeface="Arial" panose="020B0604020202020204" pitchFamily="34" charset="0"/>
            </a:endParaRPr>
          </a:p>
          <a:p>
            <a:pPr>
              <a:buFont typeface="Wingdings" panose="05000000000000000000" pitchFamily="2" charset="2"/>
              <a:buChar char="§"/>
            </a:pPr>
            <a:r>
              <a:rPr lang="en-US" b="1" dirty="0">
                <a:latin typeface="Arial" panose="020B0604020202020204" pitchFamily="34" charset="0"/>
                <a:cs typeface="Arial" panose="020B0604020202020204" pitchFamily="34" charset="0"/>
              </a:rPr>
              <a:t>Absolute risk of breast cancer: 1% per year for at least 25 years</a:t>
            </a:r>
          </a:p>
          <a:p>
            <a:pPr>
              <a:buFont typeface="Wingdings" panose="05000000000000000000" pitchFamily="2" charset="2"/>
              <a:buChar char="§"/>
            </a:pPr>
            <a:endParaRPr lang="en-US" sz="1400" b="1" dirty="0">
              <a:latin typeface="Arial" panose="020B0604020202020204" pitchFamily="34" charset="0"/>
              <a:cs typeface="Arial" panose="020B0604020202020204" pitchFamily="34" charset="0"/>
            </a:endParaRPr>
          </a:p>
          <a:p>
            <a:pPr>
              <a:buFont typeface="Wingdings" panose="05000000000000000000" pitchFamily="2" charset="2"/>
              <a:buChar char="§"/>
            </a:pPr>
            <a:r>
              <a:rPr lang="en-US" b="1" dirty="0">
                <a:latin typeface="Arial" panose="020B0604020202020204" pitchFamily="34" charset="0"/>
                <a:cs typeface="Arial" panose="020B0604020202020204" pitchFamily="34" charset="0"/>
              </a:rPr>
              <a:t>Mean latency period: 8-12 years </a:t>
            </a:r>
            <a:endParaRPr lang="en-US" sz="1400" b="1" dirty="0">
              <a:latin typeface="Arial" panose="020B0604020202020204" pitchFamily="34" charset="0"/>
              <a:cs typeface="Arial" panose="020B0604020202020204" pitchFamily="34" charset="0"/>
            </a:endParaRPr>
          </a:p>
          <a:p>
            <a:pPr marL="0" indent="0">
              <a:buNone/>
            </a:pPr>
            <a:endParaRPr lang="en-US" sz="1600" b="1" dirty="0">
              <a:latin typeface="Arial" panose="020B0604020202020204" pitchFamily="34" charset="0"/>
              <a:cs typeface="Arial" panose="020B0604020202020204" pitchFamily="34" charset="0"/>
            </a:endParaRPr>
          </a:p>
          <a:p>
            <a:pPr>
              <a:buFont typeface="Wingdings" panose="05000000000000000000" pitchFamily="2" charset="2"/>
              <a:buChar char="§"/>
            </a:pPr>
            <a:r>
              <a:rPr lang="en-US" b="1" dirty="0">
                <a:latin typeface="Arial" panose="020B0604020202020204" pitchFamily="34" charset="0"/>
                <a:cs typeface="Arial" panose="020B0604020202020204" pitchFamily="34" charset="0"/>
              </a:rPr>
              <a:t>~30% are “upgraded” on excision </a:t>
            </a:r>
          </a:p>
          <a:p>
            <a:pPr lvl="1">
              <a:buFont typeface="Wingdings" panose="05000000000000000000" pitchFamily="2" charset="2"/>
              <a:buChar char="§"/>
            </a:pPr>
            <a:r>
              <a:rPr lang="en-US" b="1" dirty="0">
                <a:latin typeface="Arial" panose="020B0604020202020204" pitchFamily="34" charset="0"/>
                <a:cs typeface="Arial" panose="020B0604020202020204" pitchFamily="34" charset="0"/>
              </a:rPr>
              <a:t>Reported range: 0-80%</a:t>
            </a:r>
          </a:p>
          <a:p>
            <a:pPr>
              <a:buFont typeface="Wingdings" panose="05000000000000000000" pitchFamily="2" charset="2"/>
              <a:buChar char="§"/>
            </a:pPr>
            <a:endParaRPr lang="en-US" b="1" dirty="0">
              <a:latin typeface="Arial" panose="020B0604020202020204" pitchFamily="34" charset="0"/>
              <a:cs typeface="Arial" panose="020B0604020202020204" pitchFamily="34" charset="0"/>
            </a:endParaRPr>
          </a:p>
          <a:p>
            <a:pPr>
              <a:buFont typeface="Wingdings" panose="05000000000000000000" pitchFamily="2" charset="2"/>
              <a:buChar char="§"/>
            </a:pPr>
            <a:r>
              <a:rPr lang="en-US" b="1" dirty="0">
                <a:latin typeface="Arial" panose="020B0604020202020204" pitchFamily="34" charset="0"/>
                <a:cs typeface="Arial" panose="020B0604020202020204" pitchFamily="34" charset="0"/>
              </a:rPr>
              <a:t>Excisional biopsy generally recommended </a:t>
            </a:r>
          </a:p>
          <a:p>
            <a:pPr lvl="1">
              <a:buFont typeface="Wingdings" panose="05000000000000000000" pitchFamily="2" charset="2"/>
              <a:buChar char="§"/>
            </a:pPr>
            <a:r>
              <a:rPr lang="en-US" b="1" dirty="0">
                <a:latin typeface="Arial" panose="020B0604020202020204" pitchFamily="34" charset="0"/>
                <a:cs typeface="Arial" panose="020B0604020202020204" pitchFamily="34" charset="0"/>
              </a:rPr>
              <a:t>Possible surveillance based on extent </a:t>
            </a:r>
          </a:p>
        </p:txBody>
      </p:sp>
      <p:pic>
        <p:nvPicPr>
          <p:cNvPr id="4" name="Content Placeholder 4" descr="P7110009">
            <a:extLst>
              <a:ext uri="{FF2B5EF4-FFF2-40B4-BE49-F238E27FC236}">
                <a16:creationId xmlns:a16="http://schemas.microsoft.com/office/drawing/2014/main" id="{0534AF8B-D638-AB14-FA36-888275879A57}"/>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924800" y="2797626"/>
            <a:ext cx="3632200" cy="2200275"/>
          </a:xfrm>
          <a:prstGeom prst="rect">
            <a:avLst/>
          </a:prstGeom>
          <a:noFill/>
          <a:ln w="9525">
            <a:noFill/>
            <a:miter lim="800000"/>
            <a:headEnd/>
            <a:tailEnd/>
          </a:ln>
        </p:spPr>
      </p:pic>
      <p:sp>
        <p:nvSpPr>
          <p:cNvPr id="6" name="TextBox 5">
            <a:extLst>
              <a:ext uri="{FF2B5EF4-FFF2-40B4-BE49-F238E27FC236}">
                <a16:creationId xmlns:a16="http://schemas.microsoft.com/office/drawing/2014/main" id="{6E1A7F39-22CC-A17B-F3E7-52576B2FFAAE}"/>
              </a:ext>
            </a:extLst>
          </p:cNvPr>
          <p:cNvSpPr txBox="1"/>
          <p:nvPr/>
        </p:nvSpPr>
        <p:spPr>
          <a:xfrm>
            <a:off x="6096000" y="6368534"/>
            <a:ext cx="6096000" cy="369332"/>
          </a:xfrm>
          <a:prstGeom prst="rect">
            <a:avLst/>
          </a:prstGeom>
          <a:noFill/>
        </p:spPr>
        <p:txBody>
          <a:bodyPr wrap="square">
            <a:spAutoFit/>
          </a:bodyPr>
          <a:lstStyle/>
          <a:p>
            <a:pPr algn="r"/>
            <a:r>
              <a:rPr lang="en-US" b="0" i="0" dirty="0" err="1">
                <a:solidFill>
                  <a:schemeClr val="bg1"/>
                </a:solidFill>
                <a:effectLst/>
                <a:latin typeface="Arial" panose="020B0604020202020204" pitchFamily="34" charset="0"/>
                <a:cs typeface="Arial" panose="020B0604020202020204" pitchFamily="34" charset="0"/>
              </a:rPr>
              <a:t>Schiaffino</a:t>
            </a:r>
            <a:r>
              <a:rPr lang="en-US" b="0" i="0" dirty="0">
                <a:solidFill>
                  <a:schemeClr val="bg1"/>
                </a:solidFill>
                <a:effectLst/>
                <a:latin typeface="Arial" panose="020B0604020202020204" pitchFamily="34" charset="0"/>
                <a:cs typeface="Arial" panose="020B0604020202020204" pitchFamily="34" charset="0"/>
              </a:rPr>
              <a:t> S et al. </a:t>
            </a:r>
            <a:r>
              <a:rPr lang="en-US" b="0" i="1" dirty="0">
                <a:solidFill>
                  <a:schemeClr val="bg1"/>
                </a:solidFill>
                <a:effectLst/>
                <a:latin typeface="Arial" panose="020B0604020202020204" pitchFamily="34" charset="0"/>
                <a:cs typeface="Arial" panose="020B0604020202020204" pitchFamily="34" charset="0"/>
              </a:rPr>
              <a:t>Radiology.</a:t>
            </a:r>
            <a:r>
              <a:rPr lang="en-US" b="0" i="0" dirty="0">
                <a:solidFill>
                  <a:schemeClr val="bg1"/>
                </a:solidFill>
                <a:effectLst/>
                <a:latin typeface="Arial" panose="020B0604020202020204" pitchFamily="34" charset="0"/>
                <a:cs typeface="Arial" panose="020B0604020202020204" pitchFamily="34" charset="0"/>
              </a:rPr>
              <a:t> 2020;294(1):76–86.</a:t>
            </a:r>
            <a:endParaRPr 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452758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xt&#10;&#10;Description automatically generated">
            <a:extLst>
              <a:ext uri="{FF2B5EF4-FFF2-40B4-BE49-F238E27FC236}">
                <a16:creationId xmlns:a16="http://schemas.microsoft.com/office/drawing/2014/main" id="{8D0E8CE4-004F-D37B-6B49-2A095127D4BB}"/>
              </a:ext>
            </a:extLst>
          </p:cNvPr>
          <p:cNvPicPr>
            <a:picLocks noChangeAspect="1"/>
          </p:cNvPicPr>
          <p:nvPr/>
        </p:nvPicPr>
        <p:blipFill>
          <a:blip r:embed="rId3"/>
          <a:stretch>
            <a:fillRect/>
          </a:stretch>
        </p:blipFill>
        <p:spPr>
          <a:xfrm>
            <a:off x="20053" y="457201"/>
            <a:ext cx="4094746" cy="1772096"/>
          </a:xfrm>
          <a:prstGeom prst="rect">
            <a:avLst/>
          </a:prstGeom>
        </p:spPr>
      </p:pic>
      <p:sp>
        <p:nvSpPr>
          <p:cNvPr id="3" name="TextBox 2">
            <a:extLst>
              <a:ext uri="{FF2B5EF4-FFF2-40B4-BE49-F238E27FC236}">
                <a16:creationId xmlns:a16="http://schemas.microsoft.com/office/drawing/2014/main" id="{37D6A833-0D67-3AE1-BC13-FC9720EE4711}"/>
              </a:ext>
            </a:extLst>
          </p:cNvPr>
          <p:cNvSpPr txBox="1"/>
          <p:nvPr/>
        </p:nvSpPr>
        <p:spPr>
          <a:xfrm>
            <a:off x="5326" y="2229297"/>
            <a:ext cx="4393095" cy="276999"/>
          </a:xfrm>
          <a:prstGeom prst="rect">
            <a:avLst/>
          </a:prstGeom>
          <a:noFill/>
        </p:spPr>
        <p:txBody>
          <a:bodyPr wrap="square" rtlCol="0">
            <a:spAutoFit/>
          </a:bodyPr>
          <a:lstStyle/>
          <a:p>
            <a:r>
              <a:rPr lang="en-US" sz="1200" i="1" dirty="0">
                <a:solidFill>
                  <a:schemeClr val="bg1"/>
                </a:solidFill>
                <a:latin typeface="Arial" panose="020B0604020202020204" pitchFamily="34" charset="0"/>
                <a:cs typeface="Arial" panose="020B0604020202020204" pitchFamily="34" charset="0"/>
              </a:rPr>
              <a:t>Am J Surg </a:t>
            </a:r>
            <a:r>
              <a:rPr lang="en-US" sz="1200" i="1" dirty="0" err="1">
                <a:solidFill>
                  <a:schemeClr val="bg1"/>
                </a:solidFill>
                <a:latin typeface="Arial" panose="020B0604020202020204" pitchFamily="34" charset="0"/>
                <a:cs typeface="Arial" panose="020B0604020202020204" pitchFamily="34" charset="0"/>
              </a:rPr>
              <a:t>Pathol</a:t>
            </a:r>
            <a:r>
              <a:rPr lang="en-US" sz="1200" dirty="0">
                <a:solidFill>
                  <a:schemeClr val="bg1"/>
                </a:solidFill>
                <a:latin typeface="Arial" panose="020B0604020202020204" pitchFamily="34" charset="0"/>
                <a:cs typeface="Arial" panose="020B0604020202020204" pitchFamily="34" charset="0"/>
              </a:rPr>
              <a:t>. 2001;25(8):1017-1021.</a:t>
            </a:r>
          </a:p>
        </p:txBody>
      </p:sp>
    </p:spTree>
    <p:extLst>
      <p:ext uri="{BB962C8B-B14F-4D97-AF65-F5344CB8AC3E}">
        <p14:creationId xmlns:p14="http://schemas.microsoft.com/office/powerpoint/2010/main" val="2306302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xt&#10;&#10;Description automatically generated">
            <a:extLst>
              <a:ext uri="{FF2B5EF4-FFF2-40B4-BE49-F238E27FC236}">
                <a16:creationId xmlns:a16="http://schemas.microsoft.com/office/drawing/2014/main" id="{8D0E8CE4-004F-D37B-6B49-2A095127D4BB}"/>
              </a:ext>
            </a:extLst>
          </p:cNvPr>
          <p:cNvPicPr>
            <a:picLocks noChangeAspect="1"/>
          </p:cNvPicPr>
          <p:nvPr/>
        </p:nvPicPr>
        <p:blipFill>
          <a:blip r:embed="rId3"/>
          <a:stretch>
            <a:fillRect/>
          </a:stretch>
        </p:blipFill>
        <p:spPr>
          <a:xfrm>
            <a:off x="20053" y="457201"/>
            <a:ext cx="4094746" cy="1772096"/>
          </a:xfrm>
          <a:prstGeom prst="rect">
            <a:avLst/>
          </a:prstGeom>
        </p:spPr>
      </p:pic>
      <p:sp>
        <p:nvSpPr>
          <p:cNvPr id="3" name="TextBox 2">
            <a:extLst>
              <a:ext uri="{FF2B5EF4-FFF2-40B4-BE49-F238E27FC236}">
                <a16:creationId xmlns:a16="http://schemas.microsoft.com/office/drawing/2014/main" id="{37D6A833-0D67-3AE1-BC13-FC9720EE4711}"/>
              </a:ext>
            </a:extLst>
          </p:cNvPr>
          <p:cNvSpPr txBox="1"/>
          <p:nvPr/>
        </p:nvSpPr>
        <p:spPr>
          <a:xfrm>
            <a:off x="5326" y="2229297"/>
            <a:ext cx="4393095" cy="276999"/>
          </a:xfrm>
          <a:prstGeom prst="rect">
            <a:avLst/>
          </a:prstGeom>
          <a:noFill/>
        </p:spPr>
        <p:txBody>
          <a:bodyPr wrap="square" rtlCol="0">
            <a:spAutoFit/>
          </a:bodyPr>
          <a:lstStyle/>
          <a:p>
            <a:r>
              <a:rPr lang="en-US" sz="1200" i="1" dirty="0">
                <a:solidFill>
                  <a:schemeClr val="bg1"/>
                </a:solidFill>
                <a:latin typeface="Arial" panose="020B0604020202020204" pitchFamily="34" charset="0"/>
                <a:cs typeface="Arial" panose="020B0604020202020204" pitchFamily="34" charset="0"/>
              </a:rPr>
              <a:t>Am J Surg </a:t>
            </a:r>
            <a:r>
              <a:rPr lang="en-US" sz="1200" i="1" dirty="0" err="1">
                <a:solidFill>
                  <a:schemeClr val="bg1"/>
                </a:solidFill>
                <a:latin typeface="Arial" panose="020B0604020202020204" pitchFamily="34" charset="0"/>
                <a:cs typeface="Arial" panose="020B0604020202020204" pitchFamily="34" charset="0"/>
              </a:rPr>
              <a:t>Pathol</a:t>
            </a:r>
            <a:r>
              <a:rPr lang="en-US" sz="1200" dirty="0">
                <a:solidFill>
                  <a:schemeClr val="bg1"/>
                </a:solidFill>
                <a:latin typeface="Arial" panose="020B0604020202020204" pitchFamily="34" charset="0"/>
                <a:cs typeface="Arial" panose="020B0604020202020204" pitchFamily="34" charset="0"/>
              </a:rPr>
              <a:t>. 2001;25(8):1017-1021.</a:t>
            </a:r>
          </a:p>
        </p:txBody>
      </p:sp>
      <p:sp>
        <p:nvSpPr>
          <p:cNvPr id="4" name="TextBox 3">
            <a:extLst>
              <a:ext uri="{FF2B5EF4-FFF2-40B4-BE49-F238E27FC236}">
                <a16:creationId xmlns:a16="http://schemas.microsoft.com/office/drawing/2014/main" id="{3CC7D9C7-D9F7-5A3D-A456-885EBC8E7751}"/>
              </a:ext>
            </a:extLst>
          </p:cNvPr>
          <p:cNvSpPr txBox="1"/>
          <p:nvPr/>
        </p:nvSpPr>
        <p:spPr>
          <a:xfrm>
            <a:off x="6127040" y="611367"/>
            <a:ext cx="2133600" cy="707886"/>
          </a:xfrm>
          <a:prstGeom prst="rect">
            <a:avLst/>
          </a:prstGeom>
          <a:ln>
            <a:solidFill>
              <a:srgbClr val="00B0F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000" dirty="0">
                <a:latin typeface="Arial" panose="020B0604020202020204" pitchFamily="34" charset="0"/>
                <a:cs typeface="Arial" panose="020B0604020202020204" pitchFamily="34" charset="0"/>
              </a:rPr>
              <a:t>47 CNB </a:t>
            </a:r>
          </a:p>
          <a:p>
            <a:pPr algn="ctr"/>
            <a:r>
              <a:rPr lang="en-US" sz="2000" dirty="0">
                <a:latin typeface="Arial" panose="020B0604020202020204" pitchFamily="34" charset="0"/>
                <a:cs typeface="Arial" panose="020B0604020202020204" pitchFamily="34" charset="0"/>
              </a:rPr>
              <a:t>with ADH</a:t>
            </a:r>
          </a:p>
        </p:txBody>
      </p:sp>
      <p:grpSp>
        <p:nvGrpSpPr>
          <p:cNvPr id="5" name="Group 4">
            <a:extLst>
              <a:ext uri="{FF2B5EF4-FFF2-40B4-BE49-F238E27FC236}">
                <a16:creationId xmlns:a16="http://schemas.microsoft.com/office/drawing/2014/main" id="{7EEAD0E4-5203-5AF2-770C-4E22FA48BE47}"/>
              </a:ext>
            </a:extLst>
          </p:cNvPr>
          <p:cNvGrpSpPr/>
          <p:nvPr/>
        </p:nvGrpSpPr>
        <p:grpSpPr>
          <a:xfrm>
            <a:off x="2568831" y="2409693"/>
            <a:ext cx="9250018" cy="1056413"/>
            <a:chOff x="2352260" y="2176013"/>
            <a:chExt cx="9250018" cy="1056413"/>
          </a:xfrm>
        </p:grpSpPr>
        <p:sp>
          <p:nvSpPr>
            <p:cNvPr id="6" name="TextBox 5">
              <a:extLst>
                <a:ext uri="{FF2B5EF4-FFF2-40B4-BE49-F238E27FC236}">
                  <a16:creationId xmlns:a16="http://schemas.microsoft.com/office/drawing/2014/main" id="{7A1B6C63-475E-2A58-9DF2-7C658D328DB3}"/>
                </a:ext>
              </a:extLst>
            </p:cNvPr>
            <p:cNvSpPr txBox="1"/>
            <p:nvPr/>
          </p:nvSpPr>
          <p:spPr>
            <a:xfrm>
              <a:off x="2352260" y="2524540"/>
              <a:ext cx="2133600" cy="707886"/>
            </a:xfrm>
            <a:prstGeom prst="rect">
              <a:avLst/>
            </a:prstGeom>
            <a:ln>
              <a:solidFill>
                <a:srgbClr val="00B0F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000" dirty="0">
                  <a:latin typeface="Arial" panose="020B0604020202020204" pitchFamily="34" charset="0"/>
                  <a:cs typeface="Arial" panose="020B0604020202020204" pitchFamily="34" charset="0"/>
                </a:rPr>
                <a:t>1 or 2 foci: </a:t>
              </a:r>
            </a:p>
            <a:p>
              <a:pPr algn="ctr"/>
              <a:r>
                <a:rPr lang="en-US" sz="2000" dirty="0">
                  <a:latin typeface="Arial" panose="020B0604020202020204" pitchFamily="34" charset="0"/>
                  <a:cs typeface="Arial" panose="020B0604020202020204" pitchFamily="34" charset="0"/>
                </a:rPr>
                <a:t>24 (51.1%)</a:t>
              </a:r>
            </a:p>
          </p:txBody>
        </p:sp>
        <p:sp>
          <p:nvSpPr>
            <p:cNvPr id="7" name="TextBox 6">
              <a:extLst>
                <a:ext uri="{FF2B5EF4-FFF2-40B4-BE49-F238E27FC236}">
                  <a16:creationId xmlns:a16="http://schemas.microsoft.com/office/drawing/2014/main" id="{5D975F51-82C5-6CD6-47D8-078F797FB3A8}"/>
                </a:ext>
              </a:extLst>
            </p:cNvPr>
            <p:cNvSpPr txBox="1"/>
            <p:nvPr/>
          </p:nvSpPr>
          <p:spPr>
            <a:xfrm>
              <a:off x="5910469" y="2524540"/>
              <a:ext cx="2133600" cy="707886"/>
            </a:xfrm>
            <a:prstGeom prst="rect">
              <a:avLst/>
            </a:prstGeom>
            <a:ln>
              <a:solidFill>
                <a:srgbClr val="00B0F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000" dirty="0">
                  <a:latin typeface="Arial" panose="020B0604020202020204" pitchFamily="34" charset="0"/>
                  <a:cs typeface="Arial" panose="020B0604020202020204" pitchFamily="34" charset="0"/>
                </a:rPr>
                <a:t>3 foci:</a:t>
              </a:r>
            </a:p>
            <a:p>
              <a:pPr algn="ctr"/>
              <a:r>
                <a:rPr lang="en-US" sz="2000" dirty="0">
                  <a:latin typeface="Arial" panose="020B0604020202020204" pitchFamily="34" charset="0"/>
                  <a:cs typeface="Arial" panose="020B0604020202020204" pitchFamily="34" charset="0"/>
                </a:rPr>
                <a:t>8 (17%)</a:t>
              </a:r>
            </a:p>
          </p:txBody>
        </p:sp>
        <p:sp>
          <p:nvSpPr>
            <p:cNvPr id="8" name="TextBox 7">
              <a:extLst>
                <a:ext uri="{FF2B5EF4-FFF2-40B4-BE49-F238E27FC236}">
                  <a16:creationId xmlns:a16="http://schemas.microsoft.com/office/drawing/2014/main" id="{29059A6A-690C-CAEC-8EC1-524C58228D42}"/>
                </a:ext>
              </a:extLst>
            </p:cNvPr>
            <p:cNvSpPr txBox="1"/>
            <p:nvPr/>
          </p:nvSpPr>
          <p:spPr>
            <a:xfrm>
              <a:off x="9468678" y="2524540"/>
              <a:ext cx="2133600" cy="707886"/>
            </a:xfrm>
            <a:prstGeom prst="rect">
              <a:avLst/>
            </a:prstGeom>
            <a:ln>
              <a:solidFill>
                <a:srgbClr val="00B0F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000" dirty="0">
                  <a:latin typeface="Arial" panose="020B0604020202020204" pitchFamily="34" charset="0"/>
                  <a:cs typeface="Arial" panose="020B0604020202020204" pitchFamily="34" charset="0"/>
                </a:rPr>
                <a:t>≥4 foci: </a:t>
              </a:r>
            </a:p>
            <a:p>
              <a:pPr algn="ctr"/>
              <a:r>
                <a:rPr lang="en-US" sz="2000" dirty="0">
                  <a:latin typeface="Arial" panose="020B0604020202020204" pitchFamily="34" charset="0"/>
                  <a:cs typeface="Arial" panose="020B0604020202020204" pitchFamily="34" charset="0"/>
                </a:rPr>
                <a:t>15 (31.9%)</a:t>
              </a:r>
            </a:p>
          </p:txBody>
        </p:sp>
        <p:cxnSp>
          <p:nvCxnSpPr>
            <p:cNvPr id="9" name="Straight Connector 8">
              <a:extLst>
                <a:ext uri="{FF2B5EF4-FFF2-40B4-BE49-F238E27FC236}">
                  <a16:creationId xmlns:a16="http://schemas.microsoft.com/office/drawing/2014/main" id="{6A2D7111-26EB-7825-C6F2-9ADA7501B2A3}"/>
                </a:ext>
              </a:extLst>
            </p:cNvPr>
            <p:cNvCxnSpPr/>
            <p:nvPr/>
          </p:nvCxnSpPr>
          <p:spPr>
            <a:xfrm>
              <a:off x="3419060" y="2176013"/>
              <a:ext cx="7116418" cy="0"/>
            </a:xfrm>
            <a:prstGeom prst="line">
              <a:avLst/>
            </a:prstGeom>
            <a:ln>
              <a:solidFill>
                <a:srgbClr val="00B0F0"/>
              </a:solidFill>
            </a:ln>
          </p:spPr>
          <p:style>
            <a:lnRef idx="2">
              <a:schemeClr val="accent2"/>
            </a:lnRef>
            <a:fillRef idx="0">
              <a:schemeClr val="accent2"/>
            </a:fillRef>
            <a:effectRef idx="1">
              <a:schemeClr val="accent2"/>
            </a:effectRef>
            <a:fontRef idx="minor">
              <a:schemeClr val="tx1"/>
            </a:fontRef>
          </p:style>
        </p:cxnSp>
        <p:cxnSp>
          <p:nvCxnSpPr>
            <p:cNvPr id="10" name="Straight Connector 9">
              <a:extLst>
                <a:ext uri="{FF2B5EF4-FFF2-40B4-BE49-F238E27FC236}">
                  <a16:creationId xmlns:a16="http://schemas.microsoft.com/office/drawing/2014/main" id="{52D2399D-1B62-359F-A59C-5F195D0C7304}"/>
                </a:ext>
              </a:extLst>
            </p:cNvPr>
            <p:cNvCxnSpPr>
              <a:endCxn id="6" idx="0"/>
            </p:cNvCxnSpPr>
            <p:nvPr/>
          </p:nvCxnSpPr>
          <p:spPr>
            <a:xfrm>
              <a:off x="3419060" y="2176013"/>
              <a:ext cx="0" cy="348527"/>
            </a:xfrm>
            <a:prstGeom prst="line">
              <a:avLst/>
            </a:prstGeom>
            <a:ln>
              <a:solidFill>
                <a:srgbClr val="00B0F0"/>
              </a:solidFill>
            </a:ln>
          </p:spPr>
          <p:style>
            <a:lnRef idx="2">
              <a:schemeClr val="accent2"/>
            </a:lnRef>
            <a:fillRef idx="0">
              <a:schemeClr val="accent2"/>
            </a:fillRef>
            <a:effectRef idx="1">
              <a:schemeClr val="accent2"/>
            </a:effectRef>
            <a:fontRef idx="minor">
              <a:schemeClr val="tx1"/>
            </a:fontRef>
          </p:style>
        </p:cxnSp>
        <p:cxnSp>
          <p:nvCxnSpPr>
            <p:cNvPr id="11" name="Straight Connector 10">
              <a:extLst>
                <a:ext uri="{FF2B5EF4-FFF2-40B4-BE49-F238E27FC236}">
                  <a16:creationId xmlns:a16="http://schemas.microsoft.com/office/drawing/2014/main" id="{50A34499-4566-6BA9-05E0-5CF4BDAA2A80}"/>
                </a:ext>
              </a:extLst>
            </p:cNvPr>
            <p:cNvCxnSpPr>
              <a:endCxn id="7" idx="0"/>
            </p:cNvCxnSpPr>
            <p:nvPr/>
          </p:nvCxnSpPr>
          <p:spPr>
            <a:xfrm>
              <a:off x="6977269" y="2176013"/>
              <a:ext cx="0" cy="348527"/>
            </a:xfrm>
            <a:prstGeom prst="line">
              <a:avLst/>
            </a:prstGeom>
            <a:ln>
              <a:solidFill>
                <a:srgbClr val="00B0F0"/>
              </a:solidFill>
            </a:ln>
          </p:spPr>
          <p:style>
            <a:lnRef idx="2">
              <a:schemeClr val="accent2"/>
            </a:lnRef>
            <a:fillRef idx="0">
              <a:schemeClr val="accent2"/>
            </a:fillRef>
            <a:effectRef idx="1">
              <a:schemeClr val="accent2"/>
            </a:effectRef>
            <a:fontRef idx="minor">
              <a:schemeClr val="tx1"/>
            </a:fontRef>
          </p:style>
        </p:cxnSp>
        <p:cxnSp>
          <p:nvCxnSpPr>
            <p:cNvPr id="12" name="Straight Connector 11">
              <a:extLst>
                <a:ext uri="{FF2B5EF4-FFF2-40B4-BE49-F238E27FC236}">
                  <a16:creationId xmlns:a16="http://schemas.microsoft.com/office/drawing/2014/main" id="{9952DE1D-D044-EBD2-9E2D-B539FD44D479}"/>
                </a:ext>
              </a:extLst>
            </p:cNvPr>
            <p:cNvCxnSpPr>
              <a:endCxn id="8" idx="0"/>
            </p:cNvCxnSpPr>
            <p:nvPr/>
          </p:nvCxnSpPr>
          <p:spPr>
            <a:xfrm>
              <a:off x="10535478" y="2176013"/>
              <a:ext cx="0" cy="348527"/>
            </a:xfrm>
            <a:prstGeom prst="line">
              <a:avLst/>
            </a:prstGeom>
            <a:ln>
              <a:solidFill>
                <a:srgbClr val="00B0F0"/>
              </a:solidFill>
            </a:ln>
          </p:spPr>
          <p:style>
            <a:lnRef idx="2">
              <a:schemeClr val="accent2"/>
            </a:lnRef>
            <a:fillRef idx="0">
              <a:schemeClr val="accent2"/>
            </a:fillRef>
            <a:effectRef idx="1">
              <a:schemeClr val="accent2"/>
            </a:effectRef>
            <a:fontRef idx="minor">
              <a:schemeClr val="tx1"/>
            </a:fontRef>
          </p:style>
        </p:cxnSp>
      </p:grpSp>
      <p:cxnSp>
        <p:nvCxnSpPr>
          <p:cNvPr id="14" name="Straight Connector 13">
            <a:extLst>
              <a:ext uri="{FF2B5EF4-FFF2-40B4-BE49-F238E27FC236}">
                <a16:creationId xmlns:a16="http://schemas.microsoft.com/office/drawing/2014/main" id="{E8AA4922-3F02-93DB-CF48-A0496637631D}"/>
              </a:ext>
            </a:extLst>
          </p:cNvPr>
          <p:cNvCxnSpPr>
            <a:cxnSpLocks/>
            <a:stCxn id="4" idx="2"/>
          </p:cNvCxnSpPr>
          <p:nvPr/>
        </p:nvCxnSpPr>
        <p:spPr>
          <a:xfrm>
            <a:off x="7193840" y="1319253"/>
            <a:ext cx="0" cy="1076241"/>
          </a:xfrm>
          <a:prstGeom prst="line">
            <a:avLst/>
          </a:prstGeom>
          <a:ln>
            <a:solidFill>
              <a:srgbClr val="00B0F0"/>
            </a:solidFill>
          </a:ln>
        </p:spPr>
        <p:style>
          <a:lnRef idx="2">
            <a:schemeClr val="accent2"/>
          </a:lnRef>
          <a:fillRef idx="0">
            <a:schemeClr val="accent2"/>
          </a:fillRef>
          <a:effectRef idx="1">
            <a:schemeClr val="accent2"/>
          </a:effectRef>
          <a:fontRef idx="minor">
            <a:schemeClr val="tx1"/>
          </a:fontRef>
        </p:style>
      </p:cxnSp>
      <p:sp>
        <p:nvSpPr>
          <p:cNvPr id="15" name="TextBox 14">
            <a:extLst>
              <a:ext uri="{FF2B5EF4-FFF2-40B4-BE49-F238E27FC236}">
                <a16:creationId xmlns:a16="http://schemas.microsoft.com/office/drawing/2014/main" id="{574C4117-B9A1-23E2-9406-08A453AAD34D}"/>
              </a:ext>
            </a:extLst>
          </p:cNvPr>
          <p:cNvSpPr txBox="1"/>
          <p:nvPr/>
        </p:nvSpPr>
        <p:spPr>
          <a:xfrm>
            <a:off x="7315200" y="2019134"/>
            <a:ext cx="1698421" cy="307777"/>
          </a:xfrm>
          <a:prstGeom prst="rect">
            <a:avLst/>
          </a:prstGeom>
          <a:noFill/>
          <a:ln>
            <a:noFill/>
          </a:ln>
        </p:spPr>
        <p:txBody>
          <a:bodyPr wrap="square" rtlCol="0">
            <a:spAutoFit/>
          </a:bodyPr>
          <a:lstStyle/>
          <a:p>
            <a:r>
              <a:rPr lang="en-US" sz="1400" b="1" dirty="0">
                <a:solidFill>
                  <a:schemeClr val="bg1"/>
                </a:solidFill>
                <a:latin typeface="Arial" panose="020B0604020202020204" pitchFamily="34" charset="0"/>
                <a:cs typeface="Arial" panose="020B0604020202020204" pitchFamily="34" charset="0"/>
              </a:rPr>
              <a:t>Extent of ADH</a:t>
            </a:r>
          </a:p>
        </p:txBody>
      </p:sp>
    </p:spTree>
    <p:extLst>
      <p:ext uri="{BB962C8B-B14F-4D97-AF65-F5344CB8AC3E}">
        <p14:creationId xmlns:p14="http://schemas.microsoft.com/office/powerpoint/2010/main" val="30732348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xt&#10;&#10;Description automatically generated">
            <a:extLst>
              <a:ext uri="{FF2B5EF4-FFF2-40B4-BE49-F238E27FC236}">
                <a16:creationId xmlns:a16="http://schemas.microsoft.com/office/drawing/2014/main" id="{8D0E8CE4-004F-D37B-6B49-2A095127D4BB}"/>
              </a:ext>
            </a:extLst>
          </p:cNvPr>
          <p:cNvPicPr>
            <a:picLocks noChangeAspect="1"/>
          </p:cNvPicPr>
          <p:nvPr/>
        </p:nvPicPr>
        <p:blipFill>
          <a:blip r:embed="rId3"/>
          <a:stretch>
            <a:fillRect/>
          </a:stretch>
        </p:blipFill>
        <p:spPr>
          <a:xfrm>
            <a:off x="20053" y="457201"/>
            <a:ext cx="4094746" cy="1772096"/>
          </a:xfrm>
          <a:prstGeom prst="rect">
            <a:avLst/>
          </a:prstGeom>
        </p:spPr>
      </p:pic>
      <p:sp>
        <p:nvSpPr>
          <p:cNvPr id="3" name="TextBox 2">
            <a:extLst>
              <a:ext uri="{FF2B5EF4-FFF2-40B4-BE49-F238E27FC236}">
                <a16:creationId xmlns:a16="http://schemas.microsoft.com/office/drawing/2014/main" id="{37D6A833-0D67-3AE1-BC13-FC9720EE4711}"/>
              </a:ext>
            </a:extLst>
          </p:cNvPr>
          <p:cNvSpPr txBox="1"/>
          <p:nvPr/>
        </p:nvSpPr>
        <p:spPr>
          <a:xfrm>
            <a:off x="5326" y="2229297"/>
            <a:ext cx="4393095" cy="276999"/>
          </a:xfrm>
          <a:prstGeom prst="rect">
            <a:avLst/>
          </a:prstGeom>
          <a:noFill/>
        </p:spPr>
        <p:txBody>
          <a:bodyPr wrap="square" rtlCol="0">
            <a:spAutoFit/>
          </a:bodyPr>
          <a:lstStyle/>
          <a:p>
            <a:r>
              <a:rPr lang="en-US" sz="1200" i="1" dirty="0">
                <a:solidFill>
                  <a:schemeClr val="bg1"/>
                </a:solidFill>
                <a:latin typeface="Arial" panose="020B0604020202020204" pitchFamily="34" charset="0"/>
                <a:cs typeface="Arial" panose="020B0604020202020204" pitchFamily="34" charset="0"/>
              </a:rPr>
              <a:t>Am J Surg </a:t>
            </a:r>
            <a:r>
              <a:rPr lang="en-US" sz="1200" i="1" dirty="0" err="1">
                <a:solidFill>
                  <a:schemeClr val="bg1"/>
                </a:solidFill>
                <a:latin typeface="Arial" panose="020B0604020202020204" pitchFamily="34" charset="0"/>
                <a:cs typeface="Arial" panose="020B0604020202020204" pitchFamily="34" charset="0"/>
              </a:rPr>
              <a:t>Pathol</a:t>
            </a:r>
            <a:r>
              <a:rPr lang="en-US" sz="1200" dirty="0">
                <a:solidFill>
                  <a:schemeClr val="bg1"/>
                </a:solidFill>
                <a:latin typeface="Arial" panose="020B0604020202020204" pitchFamily="34" charset="0"/>
                <a:cs typeface="Arial" panose="020B0604020202020204" pitchFamily="34" charset="0"/>
              </a:rPr>
              <a:t>. 2001;25(8):1017-1021.</a:t>
            </a:r>
          </a:p>
        </p:txBody>
      </p:sp>
      <p:sp>
        <p:nvSpPr>
          <p:cNvPr id="4" name="TextBox 3">
            <a:extLst>
              <a:ext uri="{FF2B5EF4-FFF2-40B4-BE49-F238E27FC236}">
                <a16:creationId xmlns:a16="http://schemas.microsoft.com/office/drawing/2014/main" id="{3CC7D9C7-D9F7-5A3D-A456-885EBC8E7751}"/>
              </a:ext>
            </a:extLst>
          </p:cNvPr>
          <p:cNvSpPr txBox="1"/>
          <p:nvPr/>
        </p:nvSpPr>
        <p:spPr>
          <a:xfrm>
            <a:off x="6127040" y="611367"/>
            <a:ext cx="2133600" cy="707886"/>
          </a:xfrm>
          <a:prstGeom prst="rect">
            <a:avLst/>
          </a:prstGeom>
          <a:ln>
            <a:solidFill>
              <a:srgbClr val="00B0F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000" dirty="0">
                <a:latin typeface="Arial" panose="020B0604020202020204" pitchFamily="34" charset="0"/>
                <a:cs typeface="Arial" panose="020B0604020202020204" pitchFamily="34" charset="0"/>
              </a:rPr>
              <a:t>47 CNB </a:t>
            </a:r>
          </a:p>
          <a:p>
            <a:pPr algn="ctr"/>
            <a:r>
              <a:rPr lang="en-US" sz="2000" dirty="0">
                <a:latin typeface="Arial" panose="020B0604020202020204" pitchFamily="34" charset="0"/>
                <a:cs typeface="Arial" panose="020B0604020202020204" pitchFamily="34" charset="0"/>
              </a:rPr>
              <a:t>with ADH</a:t>
            </a:r>
          </a:p>
        </p:txBody>
      </p:sp>
      <p:grpSp>
        <p:nvGrpSpPr>
          <p:cNvPr id="5" name="Group 4">
            <a:extLst>
              <a:ext uri="{FF2B5EF4-FFF2-40B4-BE49-F238E27FC236}">
                <a16:creationId xmlns:a16="http://schemas.microsoft.com/office/drawing/2014/main" id="{7EEAD0E4-5203-5AF2-770C-4E22FA48BE47}"/>
              </a:ext>
            </a:extLst>
          </p:cNvPr>
          <p:cNvGrpSpPr/>
          <p:nvPr/>
        </p:nvGrpSpPr>
        <p:grpSpPr>
          <a:xfrm>
            <a:off x="2568831" y="2409693"/>
            <a:ext cx="9250018" cy="1056413"/>
            <a:chOff x="2352260" y="2176013"/>
            <a:chExt cx="9250018" cy="1056413"/>
          </a:xfrm>
        </p:grpSpPr>
        <p:sp>
          <p:nvSpPr>
            <p:cNvPr id="6" name="TextBox 5">
              <a:extLst>
                <a:ext uri="{FF2B5EF4-FFF2-40B4-BE49-F238E27FC236}">
                  <a16:creationId xmlns:a16="http://schemas.microsoft.com/office/drawing/2014/main" id="{7A1B6C63-475E-2A58-9DF2-7C658D328DB3}"/>
                </a:ext>
              </a:extLst>
            </p:cNvPr>
            <p:cNvSpPr txBox="1"/>
            <p:nvPr/>
          </p:nvSpPr>
          <p:spPr>
            <a:xfrm>
              <a:off x="2352260" y="2524540"/>
              <a:ext cx="2133600" cy="707886"/>
            </a:xfrm>
            <a:prstGeom prst="rect">
              <a:avLst/>
            </a:prstGeom>
            <a:ln>
              <a:solidFill>
                <a:srgbClr val="00B0F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000" dirty="0">
                  <a:latin typeface="Arial" panose="020B0604020202020204" pitchFamily="34" charset="0"/>
                  <a:cs typeface="Arial" panose="020B0604020202020204" pitchFamily="34" charset="0"/>
                </a:rPr>
                <a:t>1 or 2 foci: </a:t>
              </a:r>
            </a:p>
            <a:p>
              <a:pPr algn="ctr"/>
              <a:r>
                <a:rPr lang="en-US" sz="2000" dirty="0">
                  <a:latin typeface="Arial" panose="020B0604020202020204" pitchFamily="34" charset="0"/>
                  <a:cs typeface="Arial" panose="020B0604020202020204" pitchFamily="34" charset="0"/>
                </a:rPr>
                <a:t>24 (51.1%)</a:t>
              </a:r>
            </a:p>
          </p:txBody>
        </p:sp>
        <p:sp>
          <p:nvSpPr>
            <p:cNvPr id="7" name="TextBox 6">
              <a:extLst>
                <a:ext uri="{FF2B5EF4-FFF2-40B4-BE49-F238E27FC236}">
                  <a16:creationId xmlns:a16="http://schemas.microsoft.com/office/drawing/2014/main" id="{5D975F51-82C5-6CD6-47D8-078F797FB3A8}"/>
                </a:ext>
              </a:extLst>
            </p:cNvPr>
            <p:cNvSpPr txBox="1"/>
            <p:nvPr/>
          </p:nvSpPr>
          <p:spPr>
            <a:xfrm>
              <a:off x="5910469" y="2524540"/>
              <a:ext cx="2133600" cy="707886"/>
            </a:xfrm>
            <a:prstGeom prst="rect">
              <a:avLst/>
            </a:prstGeom>
            <a:ln>
              <a:solidFill>
                <a:srgbClr val="00B0F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000" dirty="0">
                  <a:latin typeface="Arial" panose="020B0604020202020204" pitchFamily="34" charset="0"/>
                  <a:cs typeface="Arial" panose="020B0604020202020204" pitchFamily="34" charset="0"/>
                </a:rPr>
                <a:t>3 foci:</a:t>
              </a:r>
            </a:p>
            <a:p>
              <a:pPr algn="ctr"/>
              <a:r>
                <a:rPr lang="en-US" sz="2000" dirty="0">
                  <a:latin typeface="Arial" panose="020B0604020202020204" pitchFamily="34" charset="0"/>
                  <a:cs typeface="Arial" panose="020B0604020202020204" pitchFamily="34" charset="0"/>
                </a:rPr>
                <a:t>8 (17%)</a:t>
              </a:r>
            </a:p>
          </p:txBody>
        </p:sp>
        <p:sp>
          <p:nvSpPr>
            <p:cNvPr id="8" name="TextBox 7">
              <a:extLst>
                <a:ext uri="{FF2B5EF4-FFF2-40B4-BE49-F238E27FC236}">
                  <a16:creationId xmlns:a16="http://schemas.microsoft.com/office/drawing/2014/main" id="{29059A6A-690C-CAEC-8EC1-524C58228D42}"/>
                </a:ext>
              </a:extLst>
            </p:cNvPr>
            <p:cNvSpPr txBox="1"/>
            <p:nvPr/>
          </p:nvSpPr>
          <p:spPr>
            <a:xfrm>
              <a:off x="9468678" y="2524540"/>
              <a:ext cx="2133600" cy="707886"/>
            </a:xfrm>
            <a:prstGeom prst="rect">
              <a:avLst/>
            </a:prstGeom>
            <a:ln>
              <a:solidFill>
                <a:srgbClr val="00B0F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000" dirty="0">
                  <a:latin typeface="Arial" panose="020B0604020202020204" pitchFamily="34" charset="0"/>
                  <a:cs typeface="Arial" panose="020B0604020202020204" pitchFamily="34" charset="0"/>
                </a:rPr>
                <a:t>≥4 foci: </a:t>
              </a:r>
            </a:p>
            <a:p>
              <a:pPr algn="ctr"/>
              <a:r>
                <a:rPr lang="en-US" sz="2000" dirty="0">
                  <a:latin typeface="Arial" panose="020B0604020202020204" pitchFamily="34" charset="0"/>
                  <a:cs typeface="Arial" panose="020B0604020202020204" pitchFamily="34" charset="0"/>
                </a:rPr>
                <a:t>15 (31.9%)</a:t>
              </a:r>
            </a:p>
          </p:txBody>
        </p:sp>
        <p:cxnSp>
          <p:nvCxnSpPr>
            <p:cNvPr id="9" name="Straight Connector 8">
              <a:extLst>
                <a:ext uri="{FF2B5EF4-FFF2-40B4-BE49-F238E27FC236}">
                  <a16:creationId xmlns:a16="http://schemas.microsoft.com/office/drawing/2014/main" id="{6A2D7111-26EB-7825-C6F2-9ADA7501B2A3}"/>
                </a:ext>
              </a:extLst>
            </p:cNvPr>
            <p:cNvCxnSpPr/>
            <p:nvPr/>
          </p:nvCxnSpPr>
          <p:spPr>
            <a:xfrm>
              <a:off x="3419060" y="2176013"/>
              <a:ext cx="7116418" cy="0"/>
            </a:xfrm>
            <a:prstGeom prst="line">
              <a:avLst/>
            </a:prstGeom>
            <a:ln>
              <a:solidFill>
                <a:srgbClr val="00B0F0"/>
              </a:solidFill>
            </a:ln>
          </p:spPr>
          <p:style>
            <a:lnRef idx="2">
              <a:schemeClr val="accent2"/>
            </a:lnRef>
            <a:fillRef idx="0">
              <a:schemeClr val="accent2"/>
            </a:fillRef>
            <a:effectRef idx="1">
              <a:schemeClr val="accent2"/>
            </a:effectRef>
            <a:fontRef idx="minor">
              <a:schemeClr val="tx1"/>
            </a:fontRef>
          </p:style>
        </p:cxnSp>
        <p:cxnSp>
          <p:nvCxnSpPr>
            <p:cNvPr id="10" name="Straight Connector 9">
              <a:extLst>
                <a:ext uri="{FF2B5EF4-FFF2-40B4-BE49-F238E27FC236}">
                  <a16:creationId xmlns:a16="http://schemas.microsoft.com/office/drawing/2014/main" id="{52D2399D-1B62-359F-A59C-5F195D0C7304}"/>
                </a:ext>
              </a:extLst>
            </p:cNvPr>
            <p:cNvCxnSpPr>
              <a:endCxn id="6" idx="0"/>
            </p:cNvCxnSpPr>
            <p:nvPr/>
          </p:nvCxnSpPr>
          <p:spPr>
            <a:xfrm>
              <a:off x="3419060" y="2176013"/>
              <a:ext cx="0" cy="348527"/>
            </a:xfrm>
            <a:prstGeom prst="line">
              <a:avLst/>
            </a:prstGeom>
            <a:ln>
              <a:solidFill>
                <a:srgbClr val="00B0F0"/>
              </a:solidFill>
            </a:ln>
          </p:spPr>
          <p:style>
            <a:lnRef idx="2">
              <a:schemeClr val="accent2"/>
            </a:lnRef>
            <a:fillRef idx="0">
              <a:schemeClr val="accent2"/>
            </a:fillRef>
            <a:effectRef idx="1">
              <a:schemeClr val="accent2"/>
            </a:effectRef>
            <a:fontRef idx="minor">
              <a:schemeClr val="tx1"/>
            </a:fontRef>
          </p:style>
        </p:cxnSp>
        <p:cxnSp>
          <p:nvCxnSpPr>
            <p:cNvPr id="11" name="Straight Connector 10">
              <a:extLst>
                <a:ext uri="{FF2B5EF4-FFF2-40B4-BE49-F238E27FC236}">
                  <a16:creationId xmlns:a16="http://schemas.microsoft.com/office/drawing/2014/main" id="{50A34499-4566-6BA9-05E0-5CF4BDAA2A80}"/>
                </a:ext>
              </a:extLst>
            </p:cNvPr>
            <p:cNvCxnSpPr>
              <a:endCxn id="7" idx="0"/>
            </p:cNvCxnSpPr>
            <p:nvPr/>
          </p:nvCxnSpPr>
          <p:spPr>
            <a:xfrm>
              <a:off x="6977269" y="2176013"/>
              <a:ext cx="0" cy="348527"/>
            </a:xfrm>
            <a:prstGeom prst="line">
              <a:avLst/>
            </a:prstGeom>
            <a:ln>
              <a:solidFill>
                <a:srgbClr val="00B0F0"/>
              </a:solidFill>
            </a:ln>
          </p:spPr>
          <p:style>
            <a:lnRef idx="2">
              <a:schemeClr val="accent2"/>
            </a:lnRef>
            <a:fillRef idx="0">
              <a:schemeClr val="accent2"/>
            </a:fillRef>
            <a:effectRef idx="1">
              <a:schemeClr val="accent2"/>
            </a:effectRef>
            <a:fontRef idx="minor">
              <a:schemeClr val="tx1"/>
            </a:fontRef>
          </p:style>
        </p:cxnSp>
        <p:cxnSp>
          <p:nvCxnSpPr>
            <p:cNvPr id="12" name="Straight Connector 11">
              <a:extLst>
                <a:ext uri="{FF2B5EF4-FFF2-40B4-BE49-F238E27FC236}">
                  <a16:creationId xmlns:a16="http://schemas.microsoft.com/office/drawing/2014/main" id="{9952DE1D-D044-EBD2-9E2D-B539FD44D479}"/>
                </a:ext>
              </a:extLst>
            </p:cNvPr>
            <p:cNvCxnSpPr>
              <a:endCxn id="8" idx="0"/>
            </p:cNvCxnSpPr>
            <p:nvPr/>
          </p:nvCxnSpPr>
          <p:spPr>
            <a:xfrm>
              <a:off x="10535478" y="2176013"/>
              <a:ext cx="0" cy="348527"/>
            </a:xfrm>
            <a:prstGeom prst="line">
              <a:avLst/>
            </a:prstGeom>
            <a:ln>
              <a:solidFill>
                <a:srgbClr val="00B0F0"/>
              </a:solidFill>
            </a:ln>
          </p:spPr>
          <p:style>
            <a:lnRef idx="2">
              <a:schemeClr val="accent2"/>
            </a:lnRef>
            <a:fillRef idx="0">
              <a:schemeClr val="accent2"/>
            </a:fillRef>
            <a:effectRef idx="1">
              <a:schemeClr val="accent2"/>
            </a:effectRef>
            <a:fontRef idx="minor">
              <a:schemeClr val="tx1"/>
            </a:fontRef>
          </p:style>
        </p:cxnSp>
      </p:grpSp>
      <p:cxnSp>
        <p:nvCxnSpPr>
          <p:cNvPr id="14" name="Straight Connector 13">
            <a:extLst>
              <a:ext uri="{FF2B5EF4-FFF2-40B4-BE49-F238E27FC236}">
                <a16:creationId xmlns:a16="http://schemas.microsoft.com/office/drawing/2014/main" id="{E8AA4922-3F02-93DB-CF48-A0496637631D}"/>
              </a:ext>
            </a:extLst>
          </p:cNvPr>
          <p:cNvCxnSpPr>
            <a:cxnSpLocks/>
            <a:stCxn id="4" idx="2"/>
          </p:cNvCxnSpPr>
          <p:nvPr/>
        </p:nvCxnSpPr>
        <p:spPr>
          <a:xfrm>
            <a:off x="7193840" y="1319253"/>
            <a:ext cx="0" cy="1076241"/>
          </a:xfrm>
          <a:prstGeom prst="line">
            <a:avLst/>
          </a:prstGeom>
          <a:ln>
            <a:solidFill>
              <a:srgbClr val="00B0F0"/>
            </a:solidFill>
          </a:ln>
        </p:spPr>
        <p:style>
          <a:lnRef idx="2">
            <a:schemeClr val="accent2"/>
          </a:lnRef>
          <a:fillRef idx="0">
            <a:schemeClr val="accent2"/>
          </a:fillRef>
          <a:effectRef idx="1">
            <a:schemeClr val="accent2"/>
          </a:effectRef>
          <a:fontRef idx="minor">
            <a:schemeClr val="tx1"/>
          </a:fontRef>
        </p:style>
      </p:cxnSp>
      <p:sp>
        <p:nvSpPr>
          <p:cNvPr id="15" name="TextBox 14">
            <a:extLst>
              <a:ext uri="{FF2B5EF4-FFF2-40B4-BE49-F238E27FC236}">
                <a16:creationId xmlns:a16="http://schemas.microsoft.com/office/drawing/2014/main" id="{574C4117-B9A1-23E2-9406-08A453AAD34D}"/>
              </a:ext>
            </a:extLst>
          </p:cNvPr>
          <p:cNvSpPr txBox="1"/>
          <p:nvPr/>
        </p:nvSpPr>
        <p:spPr>
          <a:xfrm>
            <a:off x="7315200" y="2019134"/>
            <a:ext cx="1698421" cy="307777"/>
          </a:xfrm>
          <a:prstGeom prst="rect">
            <a:avLst/>
          </a:prstGeom>
          <a:noFill/>
          <a:ln>
            <a:noFill/>
          </a:ln>
        </p:spPr>
        <p:txBody>
          <a:bodyPr wrap="square" rtlCol="0">
            <a:spAutoFit/>
          </a:bodyPr>
          <a:lstStyle/>
          <a:p>
            <a:r>
              <a:rPr lang="en-US" sz="1400" b="1" dirty="0">
                <a:solidFill>
                  <a:schemeClr val="bg1"/>
                </a:solidFill>
                <a:latin typeface="Arial" panose="020B0604020202020204" pitchFamily="34" charset="0"/>
                <a:cs typeface="Arial" panose="020B0604020202020204" pitchFamily="34" charset="0"/>
              </a:rPr>
              <a:t>Extent of ADH</a:t>
            </a:r>
          </a:p>
        </p:txBody>
      </p:sp>
      <p:grpSp>
        <p:nvGrpSpPr>
          <p:cNvPr id="16" name="Group 15">
            <a:extLst>
              <a:ext uri="{FF2B5EF4-FFF2-40B4-BE49-F238E27FC236}">
                <a16:creationId xmlns:a16="http://schemas.microsoft.com/office/drawing/2014/main" id="{350A25A1-5655-031D-FAF1-68A345FB9F2F}"/>
              </a:ext>
            </a:extLst>
          </p:cNvPr>
          <p:cNvGrpSpPr/>
          <p:nvPr/>
        </p:nvGrpSpPr>
        <p:grpSpPr>
          <a:xfrm>
            <a:off x="2568831" y="3466106"/>
            <a:ext cx="2133600" cy="1040425"/>
            <a:chOff x="2352260" y="3466106"/>
            <a:chExt cx="2133600" cy="1040425"/>
          </a:xfrm>
        </p:grpSpPr>
        <p:sp>
          <p:nvSpPr>
            <p:cNvPr id="17" name="TextBox 16">
              <a:extLst>
                <a:ext uri="{FF2B5EF4-FFF2-40B4-BE49-F238E27FC236}">
                  <a16:creationId xmlns:a16="http://schemas.microsoft.com/office/drawing/2014/main" id="{056CDCB2-74F0-EBF4-D387-AC4938CE520E}"/>
                </a:ext>
              </a:extLst>
            </p:cNvPr>
            <p:cNvSpPr txBox="1"/>
            <p:nvPr/>
          </p:nvSpPr>
          <p:spPr>
            <a:xfrm>
              <a:off x="2352260" y="3798645"/>
              <a:ext cx="2133600" cy="707886"/>
            </a:xfrm>
            <a:prstGeom prst="rect">
              <a:avLst/>
            </a:prstGeom>
            <a:ln>
              <a:solidFill>
                <a:srgbClr val="00B0F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2000" dirty="0">
                  <a:latin typeface="Arial" panose="020B0604020202020204" pitchFamily="34" charset="0"/>
                  <a:cs typeface="Arial" panose="020B0604020202020204" pitchFamily="34" charset="0"/>
                </a:rPr>
                <a:t>NO upgrades</a:t>
              </a:r>
            </a:p>
            <a:p>
              <a:pPr algn="ctr"/>
              <a:r>
                <a:rPr lang="en-US" sz="2000" dirty="0">
                  <a:latin typeface="Arial" panose="020B0604020202020204" pitchFamily="34" charset="0"/>
                  <a:cs typeface="Arial" panose="020B0604020202020204" pitchFamily="34" charset="0"/>
                </a:rPr>
                <a:t>0%</a:t>
              </a:r>
            </a:p>
          </p:txBody>
        </p:sp>
        <p:cxnSp>
          <p:nvCxnSpPr>
            <p:cNvPr id="18" name="Straight Arrow Connector 17">
              <a:extLst>
                <a:ext uri="{FF2B5EF4-FFF2-40B4-BE49-F238E27FC236}">
                  <a16:creationId xmlns:a16="http://schemas.microsoft.com/office/drawing/2014/main" id="{7AD5DE39-5C94-360D-7A2A-FFD5CFB8C686}"/>
                </a:ext>
              </a:extLst>
            </p:cNvPr>
            <p:cNvCxnSpPr>
              <a:stCxn id="6" idx="2"/>
              <a:endCxn id="17" idx="0"/>
            </p:cNvCxnSpPr>
            <p:nvPr/>
          </p:nvCxnSpPr>
          <p:spPr>
            <a:xfrm>
              <a:off x="3419060" y="3466106"/>
              <a:ext cx="0" cy="332539"/>
            </a:xfrm>
            <a:prstGeom prst="straightConnector1">
              <a:avLst/>
            </a:prstGeom>
            <a:ln>
              <a:solidFill>
                <a:srgbClr val="00B0F0"/>
              </a:solidFill>
              <a:tailEnd type="triangle"/>
            </a:ln>
          </p:spPr>
          <p:style>
            <a:lnRef idx="2">
              <a:schemeClr val="accent2"/>
            </a:lnRef>
            <a:fillRef idx="0">
              <a:schemeClr val="accent2"/>
            </a:fillRef>
            <a:effectRef idx="1">
              <a:schemeClr val="accent2"/>
            </a:effectRef>
            <a:fontRef idx="minor">
              <a:schemeClr val="tx1"/>
            </a:fontRef>
          </p:style>
        </p:cxnSp>
      </p:grpSp>
      <p:grpSp>
        <p:nvGrpSpPr>
          <p:cNvPr id="23" name="Group 22">
            <a:extLst>
              <a:ext uri="{FF2B5EF4-FFF2-40B4-BE49-F238E27FC236}">
                <a16:creationId xmlns:a16="http://schemas.microsoft.com/office/drawing/2014/main" id="{026E377F-166D-4D64-BA31-6A5A3B121E3B}"/>
              </a:ext>
            </a:extLst>
          </p:cNvPr>
          <p:cNvGrpSpPr/>
          <p:nvPr/>
        </p:nvGrpSpPr>
        <p:grpSpPr>
          <a:xfrm>
            <a:off x="9685249" y="3466106"/>
            <a:ext cx="2133600" cy="1639839"/>
            <a:chOff x="9468678" y="3466106"/>
            <a:chExt cx="2133600" cy="1639839"/>
          </a:xfrm>
        </p:grpSpPr>
        <p:sp>
          <p:nvSpPr>
            <p:cNvPr id="24" name="TextBox 23">
              <a:extLst>
                <a:ext uri="{FF2B5EF4-FFF2-40B4-BE49-F238E27FC236}">
                  <a16:creationId xmlns:a16="http://schemas.microsoft.com/office/drawing/2014/main" id="{FB2E697E-A53F-7D4B-1D11-0F6908365B09}"/>
                </a:ext>
              </a:extLst>
            </p:cNvPr>
            <p:cNvSpPr txBox="1"/>
            <p:nvPr/>
          </p:nvSpPr>
          <p:spPr>
            <a:xfrm>
              <a:off x="9468678" y="3800542"/>
              <a:ext cx="2133600" cy="707886"/>
            </a:xfrm>
            <a:prstGeom prst="rect">
              <a:avLst/>
            </a:prstGeom>
            <a:ln>
              <a:solidFill>
                <a:srgbClr val="00B0F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000" dirty="0">
                  <a:latin typeface="Arial" panose="020B0604020202020204" pitchFamily="34" charset="0"/>
                  <a:cs typeface="Arial" panose="020B0604020202020204" pitchFamily="34" charset="0"/>
                </a:rPr>
                <a:t>13 upgrades</a:t>
              </a:r>
            </a:p>
            <a:p>
              <a:pPr algn="ctr"/>
              <a:r>
                <a:rPr lang="en-US" sz="2000" dirty="0">
                  <a:latin typeface="Arial" panose="020B0604020202020204" pitchFamily="34" charset="0"/>
                  <a:cs typeface="Arial" panose="020B0604020202020204" pitchFamily="34" charset="0"/>
                </a:rPr>
                <a:t>86.6%</a:t>
              </a:r>
            </a:p>
          </p:txBody>
        </p:sp>
        <p:sp>
          <p:nvSpPr>
            <p:cNvPr id="25" name="TextBox 24">
              <a:extLst>
                <a:ext uri="{FF2B5EF4-FFF2-40B4-BE49-F238E27FC236}">
                  <a16:creationId xmlns:a16="http://schemas.microsoft.com/office/drawing/2014/main" id="{DF97D23D-92D8-3F59-A394-87BB6383D2EC}"/>
                </a:ext>
              </a:extLst>
            </p:cNvPr>
            <p:cNvSpPr txBox="1"/>
            <p:nvPr/>
          </p:nvSpPr>
          <p:spPr>
            <a:xfrm>
              <a:off x="9468678" y="4705835"/>
              <a:ext cx="2133600" cy="400110"/>
            </a:xfrm>
            <a:prstGeom prst="rect">
              <a:avLst/>
            </a:prstGeom>
            <a:solidFill>
              <a:srgbClr val="00B0F0"/>
            </a:solidFill>
            <a:ln>
              <a:solidFill>
                <a:srgbClr val="00B0F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000" dirty="0">
                  <a:solidFill>
                    <a:schemeClr val="bg1"/>
                  </a:solidFill>
                  <a:latin typeface="Arial" panose="020B0604020202020204" pitchFamily="34" charset="0"/>
                  <a:cs typeface="Arial" panose="020B0604020202020204" pitchFamily="34" charset="0"/>
                </a:rPr>
                <a:t>12 DCIS, 1 IC</a:t>
              </a:r>
            </a:p>
          </p:txBody>
        </p:sp>
        <p:cxnSp>
          <p:nvCxnSpPr>
            <p:cNvPr id="26" name="Straight Arrow Connector 25">
              <a:extLst>
                <a:ext uri="{FF2B5EF4-FFF2-40B4-BE49-F238E27FC236}">
                  <a16:creationId xmlns:a16="http://schemas.microsoft.com/office/drawing/2014/main" id="{2CA7B7E9-73A8-89D5-CD1C-C614417EBD0D}"/>
                </a:ext>
              </a:extLst>
            </p:cNvPr>
            <p:cNvCxnSpPr>
              <a:stCxn id="8" idx="2"/>
              <a:endCxn id="24" idx="0"/>
            </p:cNvCxnSpPr>
            <p:nvPr/>
          </p:nvCxnSpPr>
          <p:spPr>
            <a:xfrm>
              <a:off x="10535478" y="3466106"/>
              <a:ext cx="0" cy="334436"/>
            </a:xfrm>
            <a:prstGeom prst="straightConnector1">
              <a:avLst/>
            </a:prstGeom>
            <a:ln>
              <a:solidFill>
                <a:srgbClr val="00B0F0"/>
              </a:solidFill>
              <a:tailEnd type="triangle"/>
            </a:ln>
          </p:spPr>
          <p:style>
            <a:lnRef idx="2">
              <a:schemeClr val="accent2"/>
            </a:lnRef>
            <a:fillRef idx="0">
              <a:schemeClr val="accent2"/>
            </a:fillRef>
            <a:effectRef idx="1">
              <a:schemeClr val="accent2"/>
            </a:effectRef>
            <a:fontRef idx="minor">
              <a:schemeClr val="tx1"/>
            </a:fontRef>
          </p:style>
        </p:cxnSp>
      </p:grpSp>
    </p:spTree>
    <p:extLst>
      <p:ext uri="{BB962C8B-B14F-4D97-AF65-F5344CB8AC3E}">
        <p14:creationId xmlns:p14="http://schemas.microsoft.com/office/powerpoint/2010/main" val="36790540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xt&#10;&#10;Description automatically generated">
            <a:extLst>
              <a:ext uri="{FF2B5EF4-FFF2-40B4-BE49-F238E27FC236}">
                <a16:creationId xmlns:a16="http://schemas.microsoft.com/office/drawing/2014/main" id="{8D0E8CE4-004F-D37B-6B49-2A095127D4BB}"/>
              </a:ext>
            </a:extLst>
          </p:cNvPr>
          <p:cNvPicPr>
            <a:picLocks noChangeAspect="1"/>
          </p:cNvPicPr>
          <p:nvPr/>
        </p:nvPicPr>
        <p:blipFill>
          <a:blip r:embed="rId3"/>
          <a:stretch>
            <a:fillRect/>
          </a:stretch>
        </p:blipFill>
        <p:spPr>
          <a:xfrm>
            <a:off x="20053" y="457201"/>
            <a:ext cx="4094746" cy="1772096"/>
          </a:xfrm>
          <a:prstGeom prst="rect">
            <a:avLst/>
          </a:prstGeom>
        </p:spPr>
      </p:pic>
      <p:sp>
        <p:nvSpPr>
          <p:cNvPr id="3" name="TextBox 2">
            <a:extLst>
              <a:ext uri="{FF2B5EF4-FFF2-40B4-BE49-F238E27FC236}">
                <a16:creationId xmlns:a16="http://schemas.microsoft.com/office/drawing/2014/main" id="{37D6A833-0D67-3AE1-BC13-FC9720EE4711}"/>
              </a:ext>
            </a:extLst>
          </p:cNvPr>
          <p:cNvSpPr txBox="1"/>
          <p:nvPr/>
        </p:nvSpPr>
        <p:spPr>
          <a:xfrm>
            <a:off x="5326" y="2229297"/>
            <a:ext cx="4393095" cy="276999"/>
          </a:xfrm>
          <a:prstGeom prst="rect">
            <a:avLst/>
          </a:prstGeom>
          <a:noFill/>
        </p:spPr>
        <p:txBody>
          <a:bodyPr wrap="square" rtlCol="0">
            <a:spAutoFit/>
          </a:bodyPr>
          <a:lstStyle/>
          <a:p>
            <a:r>
              <a:rPr lang="en-US" sz="1200" i="1" dirty="0">
                <a:solidFill>
                  <a:schemeClr val="bg1"/>
                </a:solidFill>
                <a:latin typeface="Arial" panose="020B0604020202020204" pitchFamily="34" charset="0"/>
                <a:cs typeface="Arial" panose="020B0604020202020204" pitchFamily="34" charset="0"/>
              </a:rPr>
              <a:t>Am J Surg </a:t>
            </a:r>
            <a:r>
              <a:rPr lang="en-US" sz="1200" i="1" dirty="0" err="1">
                <a:solidFill>
                  <a:schemeClr val="bg1"/>
                </a:solidFill>
                <a:latin typeface="Arial" panose="020B0604020202020204" pitchFamily="34" charset="0"/>
                <a:cs typeface="Arial" panose="020B0604020202020204" pitchFamily="34" charset="0"/>
              </a:rPr>
              <a:t>Pathol</a:t>
            </a:r>
            <a:r>
              <a:rPr lang="en-US" sz="1200" dirty="0">
                <a:solidFill>
                  <a:schemeClr val="bg1"/>
                </a:solidFill>
                <a:latin typeface="Arial" panose="020B0604020202020204" pitchFamily="34" charset="0"/>
                <a:cs typeface="Arial" panose="020B0604020202020204" pitchFamily="34" charset="0"/>
              </a:rPr>
              <a:t>. 2001;25(8):1017-1021.</a:t>
            </a:r>
          </a:p>
        </p:txBody>
      </p:sp>
      <p:sp>
        <p:nvSpPr>
          <p:cNvPr id="4" name="TextBox 3">
            <a:extLst>
              <a:ext uri="{FF2B5EF4-FFF2-40B4-BE49-F238E27FC236}">
                <a16:creationId xmlns:a16="http://schemas.microsoft.com/office/drawing/2014/main" id="{3CC7D9C7-D9F7-5A3D-A456-885EBC8E7751}"/>
              </a:ext>
            </a:extLst>
          </p:cNvPr>
          <p:cNvSpPr txBox="1"/>
          <p:nvPr/>
        </p:nvSpPr>
        <p:spPr>
          <a:xfrm>
            <a:off x="6127040" y="611367"/>
            <a:ext cx="2133600" cy="707886"/>
          </a:xfrm>
          <a:prstGeom prst="rect">
            <a:avLst/>
          </a:prstGeom>
          <a:ln>
            <a:solidFill>
              <a:srgbClr val="00B0F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000" dirty="0">
                <a:latin typeface="Arial" panose="020B0604020202020204" pitchFamily="34" charset="0"/>
                <a:cs typeface="Arial" panose="020B0604020202020204" pitchFamily="34" charset="0"/>
              </a:rPr>
              <a:t>47 CNB </a:t>
            </a:r>
          </a:p>
          <a:p>
            <a:pPr algn="ctr"/>
            <a:r>
              <a:rPr lang="en-US" sz="2000" dirty="0">
                <a:latin typeface="Arial" panose="020B0604020202020204" pitchFamily="34" charset="0"/>
                <a:cs typeface="Arial" panose="020B0604020202020204" pitchFamily="34" charset="0"/>
              </a:rPr>
              <a:t>with ADH</a:t>
            </a:r>
          </a:p>
        </p:txBody>
      </p:sp>
      <p:grpSp>
        <p:nvGrpSpPr>
          <p:cNvPr id="5" name="Group 4">
            <a:extLst>
              <a:ext uri="{FF2B5EF4-FFF2-40B4-BE49-F238E27FC236}">
                <a16:creationId xmlns:a16="http://schemas.microsoft.com/office/drawing/2014/main" id="{7EEAD0E4-5203-5AF2-770C-4E22FA48BE47}"/>
              </a:ext>
            </a:extLst>
          </p:cNvPr>
          <p:cNvGrpSpPr/>
          <p:nvPr/>
        </p:nvGrpSpPr>
        <p:grpSpPr>
          <a:xfrm>
            <a:off x="2568831" y="2409693"/>
            <a:ext cx="9250018" cy="1056413"/>
            <a:chOff x="2352260" y="2176013"/>
            <a:chExt cx="9250018" cy="1056413"/>
          </a:xfrm>
        </p:grpSpPr>
        <p:sp>
          <p:nvSpPr>
            <p:cNvPr id="6" name="TextBox 5">
              <a:extLst>
                <a:ext uri="{FF2B5EF4-FFF2-40B4-BE49-F238E27FC236}">
                  <a16:creationId xmlns:a16="http://schemas.microsoft.com/office/drawing/2014/main" id="{7A1B6C63-475E-2A58-9DF2-7C658D328DB3}"/>
                </a:ext>
              </a:extLst>
            </p:cNvPr>
            <p:cNvSpPr txBox="1"/>
            <p:nvPr/>
          </p:nvSpPr>
          <p:spPr>
            <a:xfrm>
              <a:off x="2352260" y="2524540"/>
              <a:ext cx="2133600" cy="707886"/>
            </a:xfrm>
            <a:prstGeom prst="rect">
              <a:avLst/>
            </a:prstGeom>
            <a:ln>
              <a:solidFill>
                <a:srgbClr val="00B0F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000" dirty="0">
                  <a:latin typeface="Arial" panose="020B0604020202020204" pitchFamily="34" charset="0"/>
                  <a:cs typeface="Arial" panose="020B0604020202020204" pitchFamily="34" charset="0"/>
                </a:rPr>
                <a:t>1 or 2 foci: </a:t>
              </a:r>
            </a:p>
            <a:p>
              <a:pPr algn="ctr"/>
              <a:r>
                <a:rPr lang="en-US" sz="2000" dirty="0">
                  <a:latin typeface="Arial" panose="020B0604020202020204" pitchFamily="34" charset="0"/>
                  <a:cs typeface="Arial" panose="020B0604020202020204" pitchFamily="34" charset="0"/>
                </a:rPr>
                <a:t>24 (51.1%)</a:t>
              </a:r>
            </a:p>
          </p:txBody>
        </p:sp>
        <p:sp>
          <p:nvSpPr>
            <p:cNvPr id="7" name="TextBox 6">
              <a:extLst>
                <a:ext uri="{FF2B5EF4-FFF2-40B4-BE49-F238E27FC236}">
                  <a16:creationId xmlns:a16="http://schemas.microsoft.com/office/drawing/2014/main" id="{5D975F51-82C5-6CD6-47D8-078F797FB3A8}"/>
                </a:ext>
              </a:extLst>
            </p:cNvPr>
            <p:cNvSpPr txBox="1"/>
            <p:nvPr/>
          </p:nvSpPr>
          <p:spPr>
            <a:xfrm>
              <a:off x="5910469" y="2524540"/>
              <a:ext cx="2133600" cy="707886"/>
            </a:xfrm>
            <a:prstGeom prst="rect">
              <a:avLst/>
            </a:prstGeom>
            <a:ln>
              <a:solidFill>
                <a:srgbClr val="00B0F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000" dirty="0">
                  <a:latin typeface="Arial" panose="020B0604020202020204" pitchFamily="34" charset="0"/>
                  <a:cs typeface="Arial" panose="020B0604020202020204" pitchFamily="34" charset="0"/>
                </a:rPr>
                <a:t>3 foci:</a:t>
              </a:r>
            </a:p>
            <a:p>
              <a:pPr algn="ctr"/>
              <a:r>
                <a:rPr lang="en-US" sz="2000" dirty="0">
                  <a:latin typeface="Arial" panose="020B0604020202020204" pitchFamily="34" charset="0"/>
                  <a:cs typeface="Arial" panose="020B0604020202020204" pitchFamily="34" charset="0"/>
                </a:rPr>
                <a:t>8 (17%)</a:t>
              </a:r>
            </a:p>
          </p:txBody>
        </p:sp>
        <p:sp>
          <p:nvSpPr>
            <p:cNvPr id="8" name="TextBox 7">
              <a:extLst>
                <a:ext uri="{FF2B5EF4-FFF2-40B4-BE49-F238E27FC236}">
                  <a16:creationId xmlns:a16="http://schemas.microsoft.com/office/drawing/2014/main" id="{29059A6A-690C-CAEC-8EC1-524C58228D42}"/>
                </a:ext>
              </a:extLst>
            </p:cNvPr>
            <p:cNvSpPr txBox="1"/>
            <p:nvPr/>
          </p:nvSpPr>
          <p:spPr>
            <a:xfrm>
              <a:off x="9468678" y="2524540"/>
              <a:ext cx="2133600" cy="707886"/>
            </a:xfrm>
            <a:prstGeom prst="rect">
              <a:avLst/>
            </a:prstGeom>
            <a:ln>
              <a:solidFill>
                <a:srgbClr val="00B0F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000" dirty="0">
                  <a:latin typeface="Arial" panose="020B0604020202020204" pitchFamily="34" charset="0"/>
                  <a:cs typeface="Arial" panose="020B0604020202020204" pitchFamily="34" charset="0"/>
                </a:rPr>
                <a:t>≥4 foci: </a:t>
              </a:r>
            </a:p>
            <a:p>
              <a:pPr algn="ctr"/>
              <a:r>
                <a:rPr lang="en-US" sz="2000" dirty="0">
                  <a:latin typeface="Arial" panose="020B0604020202020204" pitchFamily="34" charset="0"/>
                  <a:cs typeface="Arial" panose="020B0604020202020204" pitchFamily="34" charset="0"/>
                </a:rPr>
                <a:t>15 (31.9%)</a:t>
              </a:r>
            </a:p>
          </p:txBody>
        </p:sp>
        <p:cxnSp>
          <p:nvCxnSpPr>
            <p:cNvPr id="9" name="Straight Connector 8">
              <a:extLst>
                <a:ext uri="{FF2B5EF4-FFF2-40B4-BE49-F238E27FC236}">
                  <a16:creationId xmlns:a16="http://schemas.microsoft.com/office/drawing/2014/main" id="{6A2D7111-26EB-7825-C6F2-9ADA7501B2A3}"/>
                </a:ext>
              </a:extLst>
            </p:cNvPr>
            <p:cNvCxnSpPr/>
            <p:nvPr/>
          </p:nvCxnSpPr>
          <p:spPr>
            <a:xfrm>
              <a:off x="3419060" y="2176013"/>
              <a:ext cx="7116418" cy="0"/>
            </a:xfrm>
            <a:prstGeom prst="line">
              <a:avLst/>
            </a:prstGeom>
            <a:ln>
              <a:solidFill>
                <a:srgbClr val="00B0F0"/>
              </a:solidFill>
            </a:ln>
          </p:spPr>
          <p:style>
            <a:lnRef idx="2">
              <a:schemeClr val="accent2"/>
            </a:lnRef>
            <a:fillRef idx="0">
              <a:schemeClr val="accent2"/>
            </a:fillRef>
            <a:effectRef idx="1">
              <a:schemeClr val="accent2"/>
            </a:effectRef>
            <a:fontRef idx="minor">
              <a:schemeClr val="tx1"/>
            </a:fontRef>
          </p:style>
        </p:cxnSp>
        <p:cxnSp>
          <p:nvCxnSpPr>
            <p:cNvPr id="10" name="Straight Connector 9">
              <a:extLst>
                <a:ext uri="{FF2B5EF4-FFF2-40B4-BE49-F238E27FC236}">
                  <a16:creationId xmlns:a16="http://schemas.microsoft.com/office/drawing/2014/main" id="{52D2399D-1B62-359F-A59C-5F195D0C7304}"/>
                </a:ext>
              </a:extLst>
            </p:cNvPr>
            <p:cNvCxnSpPr>
              <a:endCxn id="6" idx="0"/>
            </p:cNvCxnSpPr>
            <p:nvPr/>
          </p:nvCxnSpPr>
          <p:spPr>
            <a:xfrm>
              <a:off x="3419060" y="2176013"/>
              <a:ext cx="0" cy="348527"/>
            </a:xfrm>
            <a:prstGeom prst="line">
              <a:avLst/>
            </a:prstGeom>
            <a:ln>
              <a:solidFill>
                <a:srgbClr val="00B0F0"/>
              </a:solidFill>
            </a:ln>
          </p:spPr>
          <p:style>
            <a:lnRef idx="2">
              <a:schemeClr val="accent2"/>
            </a:lnRef>
            <a:fillRef idx="0">
              <a:schemeClr val="accent2"/>
            </a:fillRef>
            <a:effectRef idx="1">
              <a:schemeClr val="accent2"/>
            </a:effectRef>
            <a:fontRef idx="minor">
              <a:schemeClr val="tx1"/>
            </a:fontRef>
          </p:style>
        </p:cxnSp>
        <p:cxnSp>
          <p:nvCxnSpPr>
            <p:cNvPr id="11" name="Straight Connector 10">
              <a:extLst>
                <a:ext uri="{FF2B5EF4-FFF2-40B4-BE49-F238E27FC236}">
                  <a16:creationId xmlns:a16="http://schemas.microsoft.com/office/drawing/2014/main" id="{50A34499-4566-6BA9-05E0-5CF4BDAA2A80}"/>
                </a:ext>
              </a:extLst>
            </p:cNvPr>
            <p:cNvCxnSpPr>
              <a:endCxn id="7" idx="0"/>
            </p:cNvCxnSpPr>
            <p:nvPr/>
          </p:nvCxnSpPr>
          <p:spPr>
            <a:xfrm>
              <a:off x="6977269" y="2176013"/>
              <a:ext cx="0" cy="348527"/>
            </a:xfrm>
            <a:prstGeom prst="line">
              <a:avLst/>
            </a:prstGeom>
            <a:ln>
              <a:solidFill>
                <a:srgbClr val="00B0F0"/>
              </a:solidFill>
            </a:ln>
          </p:spPr>
          <p:style>
            <a:lnRef idx="2">
              <a:schemeClr val="accent2"/>
            </a:lnRef>
            <a:fillRef idx="0">
              <a:schemeClr val="accent2"/>
            </a:fillRef>
            <a:effectRef idx="1">
              <a:schemeClr val="accent2"/>
            </a:effectRef>
            <a:fontRef idx="minor">
              <a:schemeClr val="tx1"/>
            </a:fontRef>
          </p:style>
        </p:cxnSp>
        <p:cxnSp>
          <p:nvCxnSpPr>
            <p:cNvPr id="12" name="Straight Connector 11">
              <a:extLst>
                <a:ext uri="{FF2B5EF4-FFF2-40B4-BE49-F238E27FC236}">
                  <a16:creationId xmlns:a16="http://schemas.microsoft.com/office/drawing/2014/main" id="{9952DE1D-D044-EBD2-9E2D-B539FD44D479}"/>
                </a:ext>
              </a:extLst>
            </p:cNvPr>
            <p:cNvCxnSpPr>
              <a:endCxn id="8" idx="0"/>
            </p:cNvCxnSpPr>
            <p:nvPr/>
          </p:nvCxnSpPr>
          <p:spPr>
            <a:xfrm>
              <a:off x="10535478" y="2176013"/>
              <a:ext cx="0" cy="348527"/>
            </a:xfrm>
            <a:prstGeom prst="line">
              <a:avLst/>
            </a:prstGeom>
            <a:ln>
              <a:solidFill>
                <a:srgbClr val="00B0F0"/>
              </a:solidFill>
            </a:ln>
          </p:spPr>
          <p:style>
            <a:lnRef idx="2">
              <a:schemeClr val="accent2"/>
            </a:lnRef>
            <a:fillRef idx="0">
              <a:schemeClr val="accent2"/>
            </a:fillRef>
            <a:effectRef idx="1">
              <a:schemeClr val="accent2"/>
            </a:effectRef>
            <a:fontRef idx="minor">
              <a:schemeClr val="tx1"/>
            </a:fontRef>
          </p:style>
        </p:cxnSp>
      </p:grpSp>
      <p:cxnSp>
        <p:nvCxnSpPr>
          <p:cNvPr id="14" name="Straight Connector 13">
            <a:extLst>
              <a:ext uri="{FF2B5EF4-FFF2-40B4-BE49-F238E27FC236}">
                <a16:creationId xmlns:a16="http://schemas.microsoft.com/office/drawing/2014/main" id="{E8AA4922-3F02-93DB-CF48-A0496637631D}"/>
              </a:ext>
            </a:extLst>
          </p:cNvPr>
          <p:cNvCxnSpPr>
            <a:cxnSpLocks/>
            <a:stCxn id="4" idx="2"/>
          </p:cNvCxnSpPr>
          <p:nvPr/>
        </p:nvCxnSpPr>
        <p:spPr>
          <a:xfrm>
            <a:off x="7193840" y="1319253"/>
            <a:ext cx="0" cy="1076241"/>
          </a:xfrm>
          <a:prstGeom prst="line">
            <a:avLst/>
          </a:prstGeom>
          <a:ln>
            <a:solidFill>
              <a:srgbClr val="00B0F0"/>
            </a:solidFill>
          </a:ln>
        </p:spPr>
        <p:style>
          <a:lnRef idx="2">
            <a:schemeClr val="accent2"/>
          </a:lnRef>
          <a:fillRef idx="0">
            <a:schemeClr val="accent2"/>
          </a:fillRef>
          <a:effectRef idx="1">
            <a:schemeClr val="accent2"/>
          </a:effectRef>
          <a:fontRef idx="minor">
            <a:schemeClr val="tx1"/>
          </a:fontRef>
        </p:style>
      </p:cxnSp>
      <p:sp>
        <p:nvSpPr>
          <p:cNvPr id="15" name="TextBox 14">
            <a:extLst>
              <a:ext uri="{FF2B5EF4-FFF2-40B4-BE49-F238E27FC236}">
                <a16:creationId xmlns:a16="http://schemas.microsoft.com/office/drawing/2014/main" id="{574C4117-B9A1-23E2-9406-08A453AAD34D}"/>
              </a:ext>
            </a:extLst>
          </p:cNvPr>
          <p:cNvSpPr txBox="1"/>
          <p:nvPr/>
        </p:nvSpPr>
        <p:spPr>
          <a:xfrm>
            <a:off x="7315200" y="2019134"/>
            <a:ext cx="1698421" cy="307777"/>
          </a:xfrm>
          <a:prstGeom prst="rect">
            <a:avLst/>
          </a:prstGeom>
          <a:noFill/>
          <a:ln>
            <a:noFill/>
          </a:ln>
        </p:spPr>
        <p:txBody>
          <a:bodyPr wrap="square" rtlCol="0">
            <a:spAutoFit/>
          </a:bodyPr>
          <a:lstStyle/>
          <a:p>
            <a:r>
              <a:rPr lang="en-US" sz="1400" b="1" dirty="0">
                <a:solidFill>
                  <a:schemeClr val="bg1"/>
                </a:solidFill>
                <a:latin typeface="Arial" panose="020B0604020202020204" pitchFamily="34" charset="0"/>
                <a:cs typeface="Arial" panose="020B0604020202020204" pitchFamily="34" charset="0"/>
              </a:rPr>
              <a:t>Extent of ADH</a:t>
            </a:r>
          </a:p>
        </p:txBody>
      </p:sp>
      <p:grpSp>
        <p:nvGrpSpPr>
          <p:cNvPr id="16" name="Group 15">
            <a:extLst>
              <a:ext uri="{FF2B5EF4-FFF2-40B4-BE49-F238E27FC236}">
                <a16:creationId xmlns:a16="http://schemas.microsoft.com/office/drawing/2014/main" id="{350A25A1-5655-031D-FAF1-68A345FB9F2F}"/>
              </a:ext>
            </a:extLst>
          </p:cNvPr>
          <p:cNvGrpSpPr/>
          <p:nvPr/>
        </p:nvGrpSpPr>
        <p:grpSpPr>
          <a:xfrm>
            <a:off x="2568831" y="3466106"/>
            <a:ext cx="2133600" cy="1040425"/>
            <a:chOff x="2352260" y="3466106"/>
            <a:chExt cx="2133600" cy="1040425"/>
          </a:xfrm>
        </p:grpSpPr>
        <p:sp>
          <p:nvSpPr>
            <p:cNvPr id="17" name="TextBox 16">
              <a:extLst>
                <a:ext uri="{FF2B5EF4-FFF2-40B4-BE49-F238E27FC236}">
                  <a16:creationId xmlns:a16="http://schemas.microsoft.com/office/drawing/2014/main" id="{056CDCB2-74F0-EBF4-D387-AC4938CE520E}"/>
                </a:ext>
              </a:extLst>
            </p:cNvPr>
            <p:cNvSpPr txBox="1"/>
            <p:nvPr/>
          </p:nvSpPr>
          <p:spPr>
            <a:xfrm>
              <a:off x="2352260" y="3798645"/>
              <a:ext cx="2133600" cy="707886"/>
            </a:xfrm>
            <a:prstGeom prst="rect">
              <a:avLst/>
            </a:prstGeom>
            <a:ln>
              <a:solidFill>
                <a:srgbClr val="00B0F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2000" dirty="0">
                  <a:latin typeface="Arial" panose="020B0604020202020204" pitchFamily="34" charset="0"/>
                  <a:cs typeface="Arial" panose="020B0604020202020204" pitchFamily="34" charset="0"/>
                </a:rPr>
                <a:t>NO upgrades</a:t>
              </a:r>
            </a:p>
            <a:p>
              <a:pPr algn="ctr"/>
              <a:r>
                <a:rPr lang="en-US" sz="2000" dirty="0">
                  <a:latin typeface="Arial" panose="020B0604020202020204" pitchFamily="34" charset="0"/>
                  <a:cs typeface="Arial" panose="020B0604020202020204" pitchFamily="34" charset="0"/>
                </a:rPr>
                <a:t>0%</a:t>
              </a:r>
            </a:p>
          </p:txBody>
        </p:sp>
        <p:cxnSp>
          <p:nvCxnSpPr>
            <p:cNvPr id="18" name="Straight Arrow Connector 17">
              <a:extLst>
                <a:ext uri="{FF2B5EF4-FFF2-40B4-BE49-F238E27FC236}">
                  <a16:creationId xmlns:a16="http://schemas.microsoft.com/office/drawing/2014/main" id="{7AD5DE39-5C94-360D-7A2A-FFD5CFB8C686}"/>
                </a:ext>
              </a:extLst>
            </p:cNvPr>
            <p:cNvCxnSpPr>
              <a:stCxn id="6" idx="2"/>
              <a:endCxn id="17" idx="0"/>
            </p:cNvCxnSpPr>
            <p:nvPr/>
          </p:nvCxnSpPr>
          <p:spPr>
            <a:xfrm>
              <a:off x="3419060" y="3466106"/>
              <a:ext cx="0" cy="332539"/>
            </a:xfrm>
            <a:prstGeom prst="straightConnector1">
              <a:avLst/>
            </a:prstGeom>
            <a:ln>
              <a:solidFill>
                <a:srgbClr val="00B0F0"/>
              </a:solidFill>
              <a:tailEnd type="triangle"/>
            </a:ln>
          </p:spPr>
          <p:style>
            <a:lnRef idx="2">
              <a:schemeClr val="accent2"/>
            </a:lnRef>
            <a:fillRef idx="0">
              <a:schemeClr val="accent2"/>
            </a:fillRef>
            <a:effectRef idx="1">
              <a:schemeClr val="accent2"/>
            </a:effectRef>
            <a:fontRef idx="minor">
              <a:schemeClr val="tx1"/>
            </a:fontRef>
          </p:style>
        </p:cxnSp>
      </p:grpSp>
      <p:grpSp>
        <p:nvGrpSpPr>
          <p:cNvPr id="19" name="Group 18">
            <a:extLst>
              <a:ext uri="{FF2B5EF4-FFF2-40B4-BE49-F238E27FC236}">
                <a16:creationId xmlns:a16="http://schemas.microsoft.com/office/drawing/2014/main" id="{B73F5F81-11D6-B84D-DDA5-84EC79285480}"/>
              </a:ext>
            </a:extLst>
          </p:cNvPr>
          <p:cNvGrpSpPr/>
          <p:nvPr/>
        </p:nvGrpSpPr>
        <p:grpSpPr>
          <a:xfrm>
            <a:off x="6127040" y="3466106"/>
            <a:ext cx="2133600" cy="1615991"/>
            <a:chOff x="5910469" y="3466106"/>
            <a:chExt cx="2133600" cy="1615991"/>
          </a:xfrm>
        </p:grpSpPr>
        <p:sp>
          <p:nvSpPr>
            <p:cNvPr id="20" name="TextBox 19">
              <a:extLst>
                <a:ext uri="{FF2B5EF4-FFF2-40B4-BE49-F238E27FC236}">
                  <a16:creationId xmlns:a16="http://schemas.microsoft.com/office/drawing/2014/main" id="{40DE70D9-076A-3CE4-B608-8FF4B61DFA64}"/>
                </a:ext>
              </a:extLst>
            </p:cNvPr>
            <p:cNvSpPr txBox="1"/>
            <p:nvPr/>
          </p:nvSpPr>
          <p:spPr>
            <a:xfrm>
              <a:off x="5910469" y="3800542"/>
              <a:ext cx="2133600" cy="707886"/>
            </a:xfrm>
            <a:prstGeom prst="rect">
              <a:avLst/>
            </a:prstGeom>
            <a:ln>
              <a:solidFill>
                <a:srgbClr val="00B0F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000" dirty="0">
                  <a:latin typeface="Arial" panose="020B0604020202020204" pitchFamily="34" charset="0"/>
                  <a:cs typeface="Arial" panose="020B0604020202020204" pitchFamily="34" charset="0"/>
                </a:rPr>
                <a:t>4 upgrades</a:t>
              </a:r>
            </a:p>
            <a:p>
              <a:pPr algn="ctr"/>
              <a:r>
                <a:rPr lang="en-US" sz="2000" dirty="0">
                  <a:latin typeface="Arial" panose="020B0604020202020204" pitchFamily="34" charset="0"/>
                  <a:cs typeface="Arial" panose="020B0604020202020204" pitchFamily="34" charset="0"/>
                </a:rPr>
                <a:t>50%</a:t>
              </a:r>
            </a:p>
          </p:txBody>
        </p:sp>
        <p:sp>
          <p:nvSpPr>
            <p:cNvPr id="21" name="TextBox 20">
              <a:extLst>
                <a:ext uri="{FF2B5EF4-FFF2-40B4-BE49-F238E27FC236}">
                  <a16:creationId xmlns:a16="http://schemas.microsoft.com/office/drawing/2014/main" id="{70135201-24D4-5E91-B513-8605F8A77A18}"/>
                </a:ext>
              </a:extLst>
            </p:cNvPr>
            <p:cNvSpPr txBox="1"/>
            <p:nvPr/>
          </p:nvSpPr>
          <p:spPr>
            <a:xfrm>
              <a:off x="5910469" y="4681987"/>
              <a:ext cx="2133600" cy="400110"/>
            </a:xfrm>
            <a:prstGeom prst="rect">
              <a:avLst/>
            </a:prstGeom>
            <a:solidFill>
              <a:srgbClr val="00B0F0"/>
            </a:solidFill>
            <a:ln>
              <a:solidFill>
                <a:srgbClr val="00B0F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000" dirty="0">
                  <a:solidFill>
                    <a:schemeClr val="bg1"/>
                  </a:solidFill>
                  <a:latin typeface="Arial" panose="020B0604020202020204" pitchFamily="34" charset="0"/>
                  <a:cs typeface="Arial" panose="020B0604020202020204" pitchFamily="34" charset="0"/>
                </a:rPr>
                <a:t>3 DCIS, 1 IC</a:t>
              </a:r>
            </a:p>
          </p:txBody>
        </p:sp>
        <p:cxnSp>
          <p:nvCxnSpPr>
            <p:cNvPr id="22" name="Straight Arrow Connector 21">
              <a:extLst>
                <a:ext uri="{FF2B5EF4-FFF2-40B4-BE49-F238E27FC236}">
                  <a16:creationId xmlns:a16="http://schemas.microsoft.com/office/drawing/2014/main" id="{AD208DB2-9982-9F5B-CADC-87DE008D6A11}"/>
                </a:ext>
              </a:extLst>
            </p:cNvPr>
            <p:cNvCxnSpPr>
              <a:stCxn id="7" idx="2"/>
              <a:endCxn id="20" idx="0"/>
            </p:cNvCxnSpPr>
            <p:nvPr/>
          </p:nvCxnSpPr>
          <p:spPr>
            <a:xfrm>
              <a:off x="6977269" y="3466106"/>
              <a:ext cx="0" cy="334436"/>
            </a:xfrm>
            <a:prstGeom prst="straightConnector1">
              <a:avLst/>
            </a:prstGeom>
            <a:ln>
              <a:solidFill>
                <a:srgbClr val="00B0F0"/>
              </a:solidFill>
              <a:tailEnd type="triangle"/>
            </a:ln>
          </p:spPr>
          <p:style>
            <a:lnRef idx="2">
              <a:schemeClr val="accent2"/>
            </a:lnRef>
            <a:fillRef idx="0">
              <a:schemeClr val="accent2"/>
            </a:fillRef>
            <a:effectRef idx="1">
              <a:schemeClr val="accent2"/>
            </a:effectRef>
            <a:fontRef idx="minor">
              <a:schemeClr val="tx1"/>
            </a:fontRef>
          </p:style>
        </p:cxnSp>
      </p:grpSp>
      <p:grpSp>
        <p:nvGrpSpPr>
          <p:cNvPr id="23" name="Group 22">
            <a:extLst>
              <a:ext uri="{FF2B5EF4-FFF2-40B4-BE49-F238E27FC236}">
                <a16:creationId xmlns:a16="http://schemas.microsoft.com/office/drawing/2014/main" id="{026E377F-166D-4D64-BA31-6A5A3B121E3B}"/>
              </a:ext>
            </a:extLst>
          </p:cNvPr>
          <p:cNvGrpSpPr/>
          <p:nvPr/>
        </p:nvGrpSpPr>
        <p:grpSpPr>
          <a:xfrm>
            <a:off x="9685249" y="3466106"/>
            <a:ext cx="2133600" cy="1639839"/>
            <a:chOff x="9468678" y="3466106"/>
            <a:chExt cx="2133600" cy="1639839"/>
          </a:xfrm>
        </p:grpSpPr>
        <p:sp>
          <p:nvSpPr>
            <p:cNvPr id="24" name="TextBox 23">
              <a:extLst>
                <a:ext uri="{FF2B5EF4-FFF2-40B4-BE49-F238E27FC236}">
                  <a16:creationId xmlns:a16="http://schemas.microsoft.com/office/drawing/2014/main" id="{FB2E697E-A53F-7D4B-1D11-0F6908365B09}"/>
                </a:ext>
              </a:extLst>
            </p:cNvPr>
            <p:cNvSpPr txBox="1"/>
            <p:nvPr/>
          </p:nvSpPr>
          <p:spPr>
            <a:xfrm>
              <a:off x="9468678" y="3800542"/>
              <a:ext cx="2133600" cy="707886"/>
            </a:xfrm>
            <a:prstGeom prst="rect">
              <a:avLst/>
            </a:prstGeom>
            <a:ln>
              <a:solidFill>
                <a:srgbClr val="00B0F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000" dirty="0">
                  <a:latin typeface="Arial" panose="020B0604020202020204" pitchFamily="34" charset="0"/>
                  <a:cs typeface="Arial" panose="020B0604020202020204" pitchFamily="34" charset="0"/>
                </a:rPr>
                <a:t>13 upgrades</a:t>
              </a:r>
            </a:p>
            <a:p>
              <a:pPr algn="ctr"/>
              <a:r>
                <a:rPr lang="en-US" sz="2000" dirty="0">
                  <a:latin typeface="Arial" panose="020B0604020202020204" pitchFamily="34" charset="0"/>
                  <a:cs typeface="Arial" panose="020B0604020202020204" pitchFamily="34" charset="0"/>
                </a:rPr>
                <a:t>86.6%</a:t>
              </a:r>
            </a:p>
          </p:txBody>
        </p:sp>
        <p:sp>
          <p:nvSpPr>
            <p:cNvPr id="25" name="TextBox 24">
              <a:extLst>
                <a:ext uri="{FF2B5EF4-FFF2-40B4-BE49-F238E27FC236}">
                  <a16:creationId xmlns:a16="http://schemas.microsoft.com/office/drawing/2014/main" id="{DF97D23D-92D8-3F59-A394-87BB6383D2EC}"/>
                </a:ext>
              </a:extLst>
            </p:cNvPr>
            <p:cNvSpPr txBox="1"/>
            <p:nvPr/>
          </p:nvSpPr>
          <p:spPr>
            <a:xfrm>
              <a:off x="9468678" y="4705835"/>
              <a:ext cx="2133600" cy="400110"/>
            </a:xfrm>
            <a:prstGeom prst="rect">
              <a:avLst/>
            </a:prstGeom>
            <a:solidFill>
              <a:srgbClr val="00B0F0"/>
            </a:solidFill>
            <a:ln>
              <a:solidFill>
                <a:srgbClr val="00B0F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000" dirty="0">
                  <a:solidFill>
                    <a:schemeClr val="bg1"/>
                  </a:solidFill>
                  <a:latin typeface="Arial" panose="020B0604020202020204" pitchFamily="34" charset="0"/>
                  <a:cs typeface="Arial" panose="020B0604020202020204" pitchFamily="34" charset="0"/>
                </a:rPr>
                <a:t>12 DCIS, 1 IC</a:t>
              </a:r>
            </a:p>
          </p:txBody>
        </p:sp>
        <p:cxnSp>
          <p:nvCxnSpPr>
            <p:cNvPr id="26" name="Straight Arrow Connector 25">
              <a:extLst>
                <a:ext uri="{FF2B5EF4-FFF2-40B4-BE49-F238E27FC236}">
                  <a16:creationId xmlns:a16="http://schemas.microsoft.com/office/drawing/2014/main" id="{2CA7B7E9-73A8-89D5-CD1C-C614417EBD0D}"/>
                </a:ext>
              </a:extLst>
            </p:cNvPr>
            <p:cNvCxnSpPr>
              <a:stCxn id="8" idx="2"/>
              <a:endCxn id="24" idx="0"/>
            </p:cNvCxnSpPr>
            <p:nvPr/>
          </p:nvCxnSpPr>
          <p:spPr>
            <a:xfrm>
              <a:off x="10535478" y="3466106"/>
              <a:ext cx="0" cy="334436"/>
            </a:xfrm>
            <a:prstGeom prst="straightConnector1">
              <a:avLst/>
            </a:prstGeom>
            <a:ln>
              <a:solidFill>
                <a:srgbClr val="00B0F0"/>
              </a:solidFill>
              <a:tailEnd type="triangle"/>
            </a:ln>
          </p:spPr>
          <p:style>
            <a:lnRef idx="2">
              <a:schemeClr val="accent2"/>
            </a:lnRef>
            <a:fillRef idx="0">
              <a:schemeClr val="accent2"/>
            </a:fillRef>
            <a:effectRef idx="1">
              <a:schemeClr val="accent2"/>
            </a:effectRef>
            <a:fontRef idx="minor">
              <a:schemeClr val="tx1"/>
            </a:fontRef>
          </p:style>
        </p:cxnSp>
      </p:grpSp>
    </p:spTree>
    <p:extLst>
      <p:ext uri="{BB962C8B-B14F-4D97-AF65-F5344CB8AC3E}">
        <p14:creationId xmlns:p14="http://schemas.microsoft.com/office/powerpoint/2010/main" val="8690826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xt&#10;&#10;Description automatically generated">
            <a:extLst>
              <a:ext uri="{FF2B5EF4-FFF2-40B4-BE49-F238E27FC236}">
                <a16:creationId xmlns:a16="http://schemas.microsoft.com/office/drawing/2014/main" id="{8D0E8CE4-004F-D37B-6B49-2A095127D4BB}"/>
              </a:ext>
            </a:extLst>
          </p:cNvPr>
          <p:cNvPicPr>
            <a:picLocks noChangeAspect="1"/>
          </p:cNvPicPr>
          <p:nvPr/>
        </p:nvPicPr>
        <p:blipFill>
          <a:blip r:embed="rId3"/>
          <a:stretch>
            <a:fillRect/>
          </a:stretch>
        </p:blipFill>
        <p:spPr>
          <a:xfrm>
            <a:off x="20053" y="457201"/>
            <a:ext cx="4094746" cy="1772096"/>
          </a:xfrm>
          <a:prstGeom prst="rect">
            <a:avLst/>
          </a:prstGeom>
        </p:spPr>
      </p:pic>
      <p:sp>
        <p:nvSpPr>
          <p:cNvPr id="3" name="TextBox 2">
            <a:extLst>
              <a:ext uri="{FF2B5EF4-FFF2-40B4-BE49-F238E27FC236}">
                <a16:creationId xmlns:a16="http://schemas.microsoft.com/office/drawing/2014/main" id="{37D6A833-0D67-3AE1-BC13-FC9720EE4711}"/>
              </a:ext>
            </a:extLst>
          </p:cNvPr>
          <p:cNvSpPr txBox="1"/>
          <p:nvPr/>
        </p:nvSpPr>
        <p:spPr>
          <a:xfrm>
            <a:off x="5326" y="2229297"/>
            <a:ext cx="4393095" cy="276999"/>
          </a:xfrm>
          <a:prstGeom prst="rect">
            <a:avLst/>
          </a:prstGeom>
          <a:noFill/>
        </p:spPr>
        <p:txBody>
          <a:bodyPr wrap="square" rtlCol="0">
            <a:spAutoFit/>
          </a:bodyPr>
          <a:lstStyle/>
          <a:p>
            <a:r>
              <a:rPr lang="en-US" sz="1200" i="1" dirty="0">
                <a:solidFill>
                  <a:schemeClr val="bg1"/>
                </a:solidFill>
                <a:latin typeface="Arial" panose="020B0604020202020204" pitchFamily="34" charset="0"/>
                <a:cs typeface="Arial" panose="020B0604020202020204" pitchFamily="34" charset="0"/>
              </a:rPr>
              <a:t>Am J Surg </a:t>
            </a:r>
            <a:r>
              <a:rPr lang="en-US" sz="1200" i="1" dirty="0" err="1">
                <a:solidFill>
                  <a:schemeClr val="bg1"/>
                </a:solidFill>
                <a:latin typeface="Arial" panose="020B0604020202020204" pitchFamily="34" charset="0"/>
                <a:cs typeface="Arial" panose="020B0604020202020204" pitchFamily="34" charset="0"/>
              </a:rPr>
              <a:t>Pathol</a:t>
            </a:r>
            <a:r>
              <a:rPr lang="en-US" sz="1200" dirty="0">
                <a:solidFill>
                  <a:schemeClr val="bg1"/>
                </a:solidFill>
                <a:latin typeface="Arial" panose="020B0604020202020204" pitchFamily="34" charset="0"/>
                <a:cs typeface="Arial" panose="020B0604020202020204" pitchFamily="34" charset="0"/>
              </a:rPr>
              <a:t>. 2001;25(8):1017-1021.</a:t>
            </a:r>
          </a:p>
        </p:txBody>
      </p:sp>
      <p:sp>
        <p:nvSpPr>
          <p:cNvPr id="4" name="TextBox 3">
            <a:extLst>
              <a:ext uri="{FF2B5EF4-FFF2-40B4-BE49-F238E27FC236}">
                <a16:creationId xmlns:a16="http://schemas.microsoft.com/office/drawing/2014/main" id="{3CC7D9C7-D9F7-5A3D-A456-885EBC8E7751}"/>
              </a:ext>
            </a:extLst>
          </p:cNvPr>
          <p:cNvSpPr txBox="1"/>
          <p:nvPr/>
        </p:nvSpPr>
        <p:spPr>
          <a:xfrm>
            <a:off x="6127040" y="611367"/>
            <a:ext cx="2133600" cy="707886"/>
          </a:xfrm>
          <a:prstGeom prst="rect">
            <a:avLst/>
          </a:prstGeom>
          <a:ln>
            <a:solidFill>
              <a:srgbClr val="00B0F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000" dirty="0">
                <a:latin typeface="Arial" panose="020B0604020202020204" pitchFamily="34" charset="0"/>
                <a:cs typeface="Arial" panose="020B0604020202020204" pitchFamily="34" charset="0"/>
              </a:rPr>
              <a:t>47 CNB </a:t>
            </a:r>
          </a:p>
          <a:p>
            <a:pPr algn="ctr"/>
            <a:r>
              <a:rPr lang="en-US" sz="2000" dirty="0">
                <a:latin typeface="Arial" panose="020B0604020202020204" pitchFamily="34" charset="0"/>
                <a:cs typeface="Arial" panose="020B0604020202020204" pitchFamily="34" charset="0"/>
              </a:rPr>
              <a:t>with ADH</a:t>
            </a:r>
          </a:p>
        </p:txBody>
      </p:sp>
      <p:grpSp>
        <p:nvGrpSpPr>
          <p:cNvPr id="5" name="Group 4">
            <a:extLst>
              <a:ext uri="{FF2B5EF4-FFF2-40B4-BE49-F238E27FC236}">
                <a16:creationId xmlns:a16="http://schemas.microsoft.com/office/drawing/2014/main" id="{7EEAD0E4-5203-5AF2-770C-4E22FA48BE47}"/>
              </a:ext>
            </a:extLst>
          </p:cNvPr>
          <p:cNvGrpSpPr/>
          <p:nvPr/>
        </p:nvGrpSpPr>
        <p:grpSpPr>
          <a:xfrm>
            <a:off x="2568831" y="2409693"/>
            <a:ext cx="9250018" cy="1056413"/>
            <a:chOff x="2352260" y="2176013"/>
            <a:chExt cx="9250018" cy="1056413"/>
          </a:xfrm>
        </p:grpSpPr>
        <p:sp>
          <p:nvSpPr>
            <p:cNvPr id="6" name="TextBox 5">
              <a:extLst>
                <a:ext uri="{FF2B5EF4-FFF2-40B4-BE49-F238E27FC236}">
                  <a16:creationId xmlns:a16="http://schemas.microsoft.com/office/drawing/2014/main" id="{7A1B6C63-475E-2A58-9DF2-7C658D328DB3}"/>
                </a:ext>
              </a:extLst>
            </p:cNvPr>
            <p:cNvSpPr txBox="1"/>
            <p:nvPr/>
          </p:nvSpPr>
          <p:spPr>
            <a:xfrm>
              <a:off x="2352260" y="2524540"/>
              <a:ext cx="2133600" cy="707886"/>
            </a:xfrm>
            <a:prstGeom prst="rect">
              <a:avLst/>
            </a:prstGeom>
            <a:ln>
              <a:solidFill>
                <a:srgbClr val="00B0F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000" dirty="0">
                  <a:latin typeface="Arial" panose="020B0604020202020204" pitchFamily="34" charset="0"/>
                  <a:cs typeface="Arial" panose="020B0604020202020204" pitchFamily="34" charset="0"/>
                </a:rPr>
                <a:t>1 or 2 foci: </a:t>
              </a:r>
            </a:p>
            <a:p>
              <a:pPr algn="ctr"/>
              <a:r>
                <a:rPr lang="en-US" sz="2000" dirty="0">
                  <a:latin typeface="Arial" panose="020B0604020202020204" pitchFamily="34" charset="0"/>
                  <a:cs typeface="Arial" panose="020B0604020202020204" pitchFamily="34" charset="0"/>
                </a:rPr>
                <a:t>24 (51.1%)</a:t>
              </a:r>
            </a:p>
          </p:txBody>
        </p:sp>
        <p:sp>
          <p:nvSpPr>
            <p:cNvPr id="7" name="TextBox 6">
              <a:extLst>
                <a:ext uri="{FF2B5EF4-FFF2-40B4-BE49-F238E27FC236}">
                  <a16:creationId xmlns:a16="http://schemas.microsoft.com/office/drawing/2014/main" id="{5D975F51-82C5-6CD6-47D8-078F797FB3A8}"/>
                </a:ext>
              </a:extLst>
            </p:cNvPr>
            <p:cNvSpPr txBox="1"/>
            <p:nvPr/>
          </p:nvSpPr>
          <p:spPr>
            <a:xfrm>
              <a:off x="5910469" y="2524540"/>
              <a:ext cx="2133600" cy="707886"/>
            </a:xfrm>
            <a:prstGeom prst="rect">
              <a:avLst/>
            </a:prstGeom>
            <a:ln>
              <a:solidFill>
                <a:srgbClr val="00B0F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000" dirty="0">
                  <a:latin typeface="Arial" panose="020B0604020202020204" pitchFamily="34" charset="0"/>
                  <a:cs typeface="Arial" panose="020B0604020202020204" pitchFamily="34" charset="0"/>
                </a:rPr>
                <a:t>3 foci:</a:t>
              </a:r>
            </a:p>
            <a:p>
              <a:pPr algn="ctr"/>
              <a:r>
                <a:rPr lang="en-US" sz="2000" dirty="0">
                  <a:latin typeface="Arial" panose="020B0604020202020204" pitchFamily="34" charset="0"/>
                  <a:cs typeface="Arial" panose="020B0604020202020204" pitchFamily="34" charset="0"/>
                </a:rPr>
                <a:t>8 (17%)</a:t>
              </a:r>
            </a:p>
          </p:txBody>
        </p:sp>
        <p:sp>
          <p:nvSpPr>
            <p:cNvPr id="8" name="TextBox 7">
              <a:extLst>
                <a:ext uri="{FF2B5EF4-FFF2-40B4-BE49-F238E27FC236}">
                  <a16:creationId xmlns:a16="http://schemas.microsoft.com/office/drawing/2014/main" id="{29059A6A-690C-CAEC-8EC1-524C58228D42}"/>
                </a:ext>
              </a:extLst>
            </p:cNvPr>
            <p:cNvSpPr txBox="1"/>
            <p:nvPr/>
          </p:nvSpPr>
          <p:spPr>
            <a:xfrm>
              <a:off x="9468678" y="2524540"/>
              <a:ext cx="2133600" cy="707886"/>
            </a:xfrm>
            <a:prstGeom prst="rect">
              <a:avLst/>
            </a:prstGeom>
            <a:ln>
              <a:solidFill>
                <a:srgbClr val="00B0F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000" dirty="0">
                  <a:latin typeface="Arial" panose="020B0604020202020204" pitchFamily="34" charset="0"/>
                  <a:cs typeface="Arial" panose="020B0604020202020204" pitchFamily="34" charset="0"/>
                </a:rPr>
                <a:t>≥4 foci: </a:t>
              </a:r>
            </a:p>
            <a:p>
              <a:pPr algn="ctr"/>
              <a:r>
                <a:rPr lang="en-US" sz="2000" dirty="0">
                  <a:latin typeface="Arial" panose="020B0604020202020204" pitchFamily="34" charset="0"/>
                  <a:cs typeface="Arial" panose="020B0604020202020204" pitchFamily="34" charset="0"/>
                </a:rPr>
                <a:t>15 (31.9%)</a:t>
              </a:r>
            </a:p>
          </p:txBody>
        </p:sp>
        <p:cxnSp>
          <p:nvCxnSpPr>
            <p:cNvPr id="9" name="Straight Connector 8">
              <a:extLst>
                <a:ext uri="{FF2B5EF4-FFF2-40B4-BE49-F238E27FC236}">
                  <a16:creationId xmlns:a16="http://schemas.microsoft.com/office/drawing/2014/main" id="{6A2D7111-26EB-7825-C6F2-9ADA7501B2A3}"/>
                </a:ext>
              </a:extLst>
            </p:cNvPr>
            <p:cNvCxnSpPr/>
            <p:nvPr/>
          </p:nvCxnSpPr>
          <p:spPr>
            <a:xfrm>
              <a:off x="3419060" y="2176013"/>
              <a:ext cx="7116418" cy="0"/>
            </a:xfrm>
            <a:prstGeom prst="line">
              <a:avLst/>
            </a:prstGeom>
            <a:ln>
              <a:solidFill>
                <a:srgbClr val="00B0F0"/>
              </a:solidFill>
            </a:ln>
          </p:spPr>
          <p:style>
            <a:lnRef idx="2">
              <a:schemeClr val="accent2"/>
            </a:lnRef>
            <a:fillRef idx="0">
              <a:schemeClr val="accent2"/>
            </a:fillRef>
            <a:effectRef idx="1">
              <a:schemeClr val="accent2"/>
            </a:effectRef>
            <a:fontRef idx="minor">
              <a:schemeClr val="tx1"/>
            </a:fontRef>
          </p:style>
        </p:cxnSp>
        <p:cxnSp>
          <p:nvCxnSpPr>
            <p:cNvPr id="10" name="Straight Connector 9">
              <a:extLst>
                <a:ext uri="{FF2B5EF4-FFF2-40B4-BE49-F238E27FC236}">
                  <a16:creationId xmlns:a16="http://schemas.microsoft.com/office/drawing/2014/main" id="{52D2399D-1B62-359F-A59C-5F195D0C7304}"/>
                </a:ext>
              </a:extLst>
            </p:cNvPr>
            <p:cNvCxnSpPr>
              <a:endCxn id="6" idx="0"/>
            </p:cNvCxnSpPr>
            <p:nvPr/>
          </p:nvCxnSpPr>
          <p:spPr>
            <a:xfrm>
              <a:off x="3419060" y="2176013"/>
              <a:ext cx="0" cy="348527"/>
            </a:xfrm>
            <a:prstGeom prst="line">
              <a:avLst/>
            </a:prstGeom>
            <a:ln>
              <a:solidFill>
                <a:srgbClr val="00B0F0"/>
              </a:solidFill>
            </a:ln>
          </p:spPr>
          <p:style>
            <a:lnRef idx="2">
              <a:schemeClr val="accent2"/>
            </a:lnRef>
            <a:fillRef idx="0">
              <a:schemeClr val="accent2"/>
            </a:fillRef>
            <a:effectRef idx="1">
              <a:schemeClr val="accent2"/>
            </a:effectRef>
            <a:fontRef idx="minor">
              <a:schemeClr val="tx1"/>
            </a:fontRef>
          </p:style>
        </p:cxnSp>
        <p:cxnSp>
          <p:nvCxnSpPr>
            <p:cNvPr id="11" name="Straight Connector 10">
              <a:extLst>
                <a:ext uri="{FF2B5EF4-FFF2-40B4-BE49-F238E27FC236}">
                  <a16:creationId xmlns:a16="http://schemas.microsoft.com/office/drawing/2014/main" id="{50A34499-4566-6BA9-05E0-5CF4BDAA2A80}"/>
                </a:ext>
              </a:extLst>
            </p:cNvPr>
            <p:cNvCxnSpPr>
              <a:endCxn id="7" idx="0"/>
            </p:cNvCxnSpPr>
            <p:nvPr/>
          </p:nvCxnSpPr>
          <p:spPr>
            <a:xfrm>
              <a:off x="6977269" y="2176013"/>
              <a:ext cx="0" cy="348527"/>
            </a:xfrm>
            <a:prstGeom prst="line">
              <a:avLst/>
            </a:prstGeom>
            <a:ln>
              <a:solidFill>
                <a:srgbClr val="00B0F0"/>
              </a:solidFill>
            </a:ln>
          </p:spPr>
          <p:style>
            <a:lnRef idx="2">
              <a:schemeClr val="accent2"/>
            </a:lnRef>
            <a:fillRef idx="0">
              <a:schemeClr val="accent2"/>
            </a:fillRef>
            <a:effectRef idx="1">
              <a:schemeClr val="accent2"/>
            </a:effectRef>
            <a:fontRef idx="minor">
              <a:schemeClr val="tx1"/>
            </a:fontRef>
          </p:style>
        </p:cxnSp>
        <p:cxnSp>
          <p:nvCxnSpPr>
            <p:cNvPr id="12" name="Straight Connector 11">
              <a:extLst>
                <a:ext uri="{FF2B5EF4-FFF2-40B4-BE49-F238E27FC236}">
                  <a16:creationId xmlns:a16="http://schemas.microsoft.com/office/drawing/2014/main" id="{9952DE1D-D044-EBD2-9E2D-B539FD44D479}"/>
                </a:ext>
              </a:extLst>
            </p:cNvPr>
            <p:cNvCxnSpPr>
              <a:endCxn id="8" idx="0"/>
            </p:cNvCxnSpPr>
            <p:nvPr/>
          </p:nvCxnSpPr>
          <p:spPr>
            <a:xfrm>
              <a:off x="10535478" y="2176013"/>
              <a:ext cx="0" cy="348527"/>
            </a:xfrm>
            <a:prstGeom prst="line">
              <a:avLst/>
            </a:prstGeom>
            <a:ln>
              <a:solidFill>
                <a:srgbClr val="00B0F0"/>
              </a:solidFill>
            </a:ln>
          </p:spPr>
          <p:style>
            <a:lnRef idx="2">
              <a:schemeClr val="accent2"/>
            </a:lnRef>
            <a:fillRef idx="0">
              <a:schemeClr val="accent2"/>
            </a:fillRef>
            <a:effectRef idx="1">
              <a:schemeClr val="accent2"/>
            </a:effectRef>
            <a:fontRef idx="minor">
              <a:schemeClr val="tx1"/>
            </a:fontRef>
          </p:style>
        </p:cxnSp>
      </p:grpSp>
      <p:cxnSp>
        <p:nvCxnSpPr>
          <p:cNvPr id="14" name="Straight Connector 13">
            <a:extLst>
              <a:ext uri="{FF2B5EF4-FFF2-40B4-BE49-F238E27FC236}">
                <a16:creationId xmlns:a16="http://schemas.microsoft.com/office/drawing/2014/main" id="{E8AA4922-3F02-93DB-CF48-A0496637631D}"/>
              </a:ext>
            </a:extLst>
          </p:cNvPr>
          <p:cNvCxnSpPr>
            <a:cxnSpLocks/>
            <a:stCxn id="4" idx="2"/>
          </p:cNvCxnSpPr>
          <p:nvPr/>
        </p:nvCxnSpPr>
        <p:spPr>
          <a:xfrm>
            <a:off x="7193840" y="1319253"/>
            <a:ext cx="0" cy="1076241"/>
          </a:xfrm>
          <a:prstGeom prst="line">
            <a:avLst/>
          </a:prstGeom>
          <a:ln>
            <a:solidFill>
              <a:srgbClr val="00B0F0"/>
            </a:solidFill>
          </a:ln>
        </p:spPr>
        <p:style>
          <a:lnRef idx="2">
            <a:schemeClr val="accent2"/>
          </a:lnRef>
          <a:fillRef idx="0">
            <a:schemeClr val="accent2"/>
          </a:fillRef>
          <a:effectRef idx="1">
            <a:schemeClr val="accent2"/>
          </a:effectRef>
          <a:fontRef idx="minor">
            <a:schemeClr val="tx1"/>
          </a:fontRef>
        </p:style>
      </p:cxnSp>
      <p:sp>
        <p:nvSpPr>
          <p:cNvPr id="15" name="TextBox 14">
            <a:extLst>
              <a:ext uri="{FF2B5EF4-FFF2-40B4-BE49-F238E27FC236}">
                <a16:creationId xmlns:a16="http://schemas.microsoft.com/office/drawing/2014/main" id="{574C4117-B9A1-23E2-9406-08A453AAD34D}"/>
              </a:ext>
            </a:extLst>
          </p:cNvPr>
          <p:cNvSpPr txBox="1"/>
          <p:nvPr/>
        </p:nvSpPr>
        <p:spPr>
          <a:xfrm>
            <a:off x="7315200" y="2019134"/>
            <a:ext cx="1698421" cy="307777"/>
          </a:xfrm>
          <a:prstGeom prst="rect">
            <a:avLst/>
          </a:prstGeom>
          <a:noFill/>
          <a:ln>
            <a:noFill/>
          </a:ln>
        </p:spPr>
        <p:txBody>
          <a:bodyPr wrap="square" rtlCol="0">
            <a:spAutoFit/>
          </a:bodyPr>
          <a:lstStyle/>
          <a:p>
            <a:r>
              <a:rPr lang="en-US" sz="1400" b="1" dirty="0">
                <a:solidFill>
                  <a:schemeClr val="bg1"/>
                </a:solidFill>
                <a:latin typeface="Arial" panose="020B0604020202020204" pitchFamily="34" charset="0"/>
                <a:cs typeface="Arial" panose="020B0604020202020204" pitchFamily="34" charset="0"/>
              </a:rPr>
              <a:t>Extent of ADH</a:t>
            </a:r>
          </a:p>
        </p:txBody>
      </p:sp>
      <p:grpSp>
        <p:nvGrpSpPr>
          <p:cNvPr id="16" name="Group 15">
            <a:extLst>
              <a:ext uri="{FF2B5EF4-FFF2-40B4-BE49-F238E27FC236}">
                <a16:creationId xmlns:a16="http://schemas.microsoft.com/office/drawing/2014/main" id="{350A25A1-5655-031D-FAF1-68A345FB9F2F}"/>
              </a:ext>
            </a:extLst>
          </p:cNvPr>
          <p:cNvGrpSpPr/>
          <p:nvPr/>
        </p:nvGrpSpPr>
        <p:grpSpPr>
          <a:xfrm>
            <a:off x="2568831" y="3466106"/>
            <a:ext cx="2133600" cy="1040425"/>
            <a:chOff x="2352260" y="3466106"/>
            <a:chExt cx="2133600" cy="1040425"/>
          </a:xfrm>
        </p:grpSpPr>
        <p:sp>
          <p:nvSpPr>
            <p:cNvPr id="17" name="TextBox 16">
              <a:extLst>
                <a:ext uri="{FF2B5EF4-FFF2-40B4-BE49-F238E27FC236}">
                  <a16:creationId xmlns:a16="http://schemas.microsoft.com/office/drawing/2014/main" id="{056CDCB2-74F0-EBF4-D387-AC4938CE520E}"/>
                </a:ext>
              </a:extLst>
            </p:cNvPr>
            <p:cNvSpPr txBox="1"/>
            <p:nvPr/>
          </p:nvSpPr>
          <p:spPr>
            <a:xfrm>
              <a:off x="2352260" y="3798645"/>
              <a:ext cx="2133600" cy="707886"/>
            </a:xfrm>
            <a:prstGeom prst="rect">
              <a:avLst/>
            </a:prstGeom>
            <a:ln>
              <a:solidFill>
                <a:srgbClr val="00B0F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2000" dirty="0">
                  <a:latin typeface="Arial" panose="020B0604020202020204" pitchFamily="34" charset="0"/>
                  <a:cs typeface="Arial" panose="020B0604020202020204" pitchFamily="34" charset="0"/>
                </a:rPr>
                <a:t>NO upgrades</a:t>
              </a:r>
            </a:p>
            <a:p>
              <a:pPr algn="ctr"/>
              <a:r>
                <a:rPr lang="en-US" sz="2000" dirty="0">
                  <a:latin typeface="Arial" panose="020B0604020202020204" pitchFamily="34" charset="0"/>
                  <a:cs typeface="Arial" panose="020B0604020202020204" pitchFamily="34" charset="0"/>
                </a:rPr>
                <a:t>0%</a:t>
              </a:r>
            </a:p>
          </p:txBody>
        </p:sp>
        <p:cxnSp>
          <p:nvCxnSpPr>
            <p:cNvPr id="18" name="Straight Arrow Connector 17">
              <a:extLst>
                <a:ext uri="{FF2B5EF4-FFF2-40B4-BE49-F238E27FC236}">
                  <a16:creationId xmlns:a16="http://schemas.microsoft.com/office/drawing/2014/main" id="{7AD5DE39-5C94-360D-7A2A-FFD5CFB8C686}"/>
                </a:ext>
              </a:extLst>
            </p:cNvPr>
            <p:cNvCxnSpPr>
              <a:stCxn id="6" idx="2"/>
              <a:endCxn id="17" idx="0"/>
            </p:cNvCxnSpPr>
            <p:nvPr/>
          </p:nvCxnSpPr>
          <p:spPr>
            <a:xfrm>
              <a:off x="3419060" y="3466106"/>
              <a:ext cx="0" cy="332539"/>
            </a:xfrm>
            <a:prstGeom prst="straightConnector1">
              <a:avLst/>
            </a:prstGeom>
            <a:ln>
              <a:solidFill>
                <a:srgbClr val="00B0F0"/>
              </a:solidFill>
              <a:tailEnd type="triangle"/>
            </a:ln>
          </p:spPr>
          <p:style>
            <a:lnRef idx="2">
              <a:schemeClr val="accent2"/>
            </a:lnRef>
            <a:fillRef idx="0">
              <a:schemeClr val="accent2"/>
            </a:fillRef>
            <a:effectRef idx="1">
              <a:schemeClr val="accent2"/>
            </a:effectRef>
            <a:fontRef idx="minor">
              <a:schemeClr val="tx1"/>
            </a:fontRef>
          </p:style>
        </p:cxnSp>
      </p:grpSp>
      <p:grpSp>
        <p:nvGrpSpPr>
          <p:cNvPr id="19" name="Group 18">
            <a:extLst>
              <a:ext uri="{FF2B5EF4-FFF2-40B4-BE49-F238E27FC236}">
                <a16:creationId xmlns:a16="http://schemas.microsoft.com/office/drawing/2014/main" id="{B73F5F81-11D6-B84D-DDA5-84EC79285480}"/>
              </a:ext>
            </a:extLst>
          </p:cNvPr>
          <p:cNvGrpSpPr/>
          <p:nvPr/>
        </p:nvGrpSpPr>
        <p:grpSpPr>
          <a:xfrm>
            <a:off x="6127040" y="3466106"/>
            <a:ext cx="2133600" cy="1615991"/>
            <a:chOff x="5910469" y="3466106"/>
            <a:chExt cx="2133600" cy="1615991"/>
          </a:xfrm>
        </p:grpSpPr>
        <p:sp>
          <p:nvSpPr>
            <p:cNvPr id="20" name="TextBox 19">
              <a:extLst>
                <a:ext uri="{FF2B5EF4-FFF2-40B4-BE49-F238E27FC236}">
                  <a16:creationId xmlns:a16="http://schemas.microsoft.com/office/drawing/2014/main" id="{40DE70D9-076A-3CE4-B608-8FF4B61DFA64}"/>
                </a:ext>
              </a:extLst>
            </p:cNvPr>
            <p:cNvSpPr txBox="1"/>
            <p:nvPr/>
          </p:nvSpPr>
          <p:spPr>
            <a:xfrm>
              <a:off x="5910469" y="3800542"/>
              <a:ext cx="2133600" cy="707886"/>
            </a:xfrm>
            <a:prstGeom prst="rect">
              <a:avLst/>
            </a:prstGeom>
            <a:ln>
              <a:solidFill>
                <a:srgbClr val="00B0F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000" dirty="0">
                  <a:latin typeface="Arial" panose="020B0604020202020204" pitchFamily="34" charset="0"/>
                  <a:cs typeface="Arial" panose="020B0604020202020204" pitchFamily="34" charset="0"/>
                </a:rPr>
                <a:t>4 upgrades</a:t>
              </a:r>
            </a:p>
            <a:p>
              <a:pPr algn="ctr"/>
              <a:r>
                <a:rPr lang="en-US" sz="2000" dirty="0">
                  <a:latin typeface="Arial" panose="020B0604020202020204" pitchFamily="34" charset="0"/>
                  <a:cs typeface="Arial" panose="020B0604020202020204" pitchFamily="34" charset="0"/>
                </a:rPr>
                <a:t>50%</a:t>
              </a:r>
            </a:p>
          </p:txBody>
        </p:sp>
        <p:sp>
          <p:nvSpPr>
            <p:cNvPr id="21" name="TextBox 20">
              <a:extLst>
                <a:ext uri="{FF2B5EF4-FFF2-40B4-BE49-F238E27FC236}">
                  <a16:creationId xmlns:a16="http://schemas.microsoft.com/office/drawing/2014/main" id="{70135201-24D4-5E91-B513-8605F8A77A18}"/>
                </a:ext>
              </a:extLst>
            </p:cNvPr>
            <p:cNvSpPr txBox="1"/>
            <p:nvPr/>
          </p:nvSpPr>
          <p:spPr>
            <a:xfrm>
              <a:off x="5910469" y="4681987"/>
              <a:ext cx="2133600" cy="400110"/>
            </a:xfrm>
            <a:prstGeom prst="rect">
              <a:avLst/>
            </a:prstGeom>
            <a:solidFill>
              <a:srgbClr val="00B0F0"/>
            </a:solidFill>
            <a:ln>
              <a:solidFill>
                <a:srgbClr val="00B0F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000" dirty="0">
                  <a:solidFill>
                    <a:schemeClr val="bg1"/>
                  </a:solidFill>
                  <a:latin typeface="Arial" panose="020B0604020202020204" pitchFamily="34" charset="0"/>
                  <a:cs typeface="Arial" panose="020B0604020202020204" pitchFamily="34" charset="0"/>
                </a:rPr>
                <a:t>3 DCIS, 1 IC</a:t>
              </a:r>
            </a:p>
          </p:txBody>
        </p:sp>
        <p:cxnSp>
          <p:nvCxnSpPr>
            <p:cNvPr id="22" name="Straight Arrow Connector 21">
              <a:extLst>
                <a:ext uri="{FF2B5EF4-FFF2-40B4-BE49-F238E27FC236}">
                  <a16:creationId xmlns:a16="http://schemas.microsoft.com/office/drawing/2014/main" id="{AD208DB2-9982-9F5B-CADC-87DE008D6A11}"/>
                </a:ext>
              </a:extLst>
            </p:cNvPr>
            <p:cNvCxnSpPr>
              <a:stCxn id="7" idx="2"/>
              <a:endCxn id="20" idx="0"/>
            </p:cNvCxnSpPr>
            <p:nvPr/>
          </p:nvCxnSpPr>
          <p:spPr>
            <a:xfrm>
              <a:off x="6977269" y="3466106"/>
              <a:ext cx="0" cy="334436"/>
            </a:xfrm>
            <a:prstGeom prst="straightConnector1">
              <a:avLst/>
            </a:prstGeom>
            <a:ln>
              <a:solidFill>
                <a:srgbClr val="00B0F0"/>
              </a:solidFill>
              <a:tailEnd type="triangle"/>
            </a:ln>
          </p:spPr>
          <p:style>
            <a:lnRef idx="2">
              <a:schemeClr val="accent2"/>
            </a:lnRef>
            <a:fillRef idx="0">
              <a:schemeClr val="accent2"/>
            </a:fillRef>
            <a:effectRef idx="1">
              <a:schemeClr val="accent2"/>
            </a:effectRef>
            <a:fontRef idx="minor">
              <a:schemeClr val="tx1"/>
            </a:fontRef>
          </p:style>
        </p:cxnSp>
      </p:grpSp>
      <p:grpSp>
        <p:nvGrpSpPr>
          <p:cNvPr id="23" name="Group 22">
            <a:extLst>
              <a:ext uri="{FF2B5EF4-FFF2-40B4-BE49-F238E27FC236}">
                <a16:creationId xmlns:a16="http://schemas.microsoft.com/office/drawing/2014/main" id="{026E377F-166D-4D64-BA31-6A5A3B121E3B}"/>
              </a:ext>
            </a:extLst>
          </p:cNvPr>
          <p:cNvGrpSpPr/>
          <p:nvPr/>
        </p:nvGrpSpPr>
        <p:grpSpPr>
          <a:xfrm>
            <a:off x="9685249" y="3466106"/>
            <a:ext cx="2133600" cy="1639839"/>
            <a:chOff x="9468678" y="3466106"/>
            <a:chExt cx="2133600" cy="1639839"/>
          </a:xfrm>
        </p:grpSpPr>
        <p:sp>
          <p:nvSpPr>
            <p:cNvPr id="24" name="TextBox 23">
              <a:extLst>
                <a:ext uri="{FF2B5EF4-FFF2-40B4-BE49-F238E27FC236}">
                  <a16:creationId xmlns:a16="http://schemas.microsoft.com/office/drawing/2014/main" id="{FB2E697E-A53F-7D4B-1D11-0F6908365B09}"/>
                </a:ext>
              </a:extLst>
            </p:cNvPr>
            <p:cNvSpPr txBox="1"/>
            <p:nvPr/>
          </p:nvSpPr>
          <p:spPr>
            <a:xfrm>
              <a:off x="9468678" y="3800542"/>
              <a:ext cx="2133600" cy="707886"/>
            </a:xfrm>
            <a:prstGeom prst="rect">
              <a:avLst/>
            </a:prstGeom>
            <a:ln>
              <a:solidFill>
                <a:srgbClr val="00B0F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000" dirty="0">
                  <a:latin typeface="Arial" panose="020B0604020202020204" pitchFamily="34" charset="0"/>
                  <a:cs typeface="Arial" panose="020B0604020202020204" pitchFamily="34" charset="0"/>
                </a:rPr>
                <a:t>13 upgrades</a:t>
              </a:r>
            </a:p>
            <a:p>
              <a:pPr algn="ctr"/>
              <a:r>
                <a:rPr lang="en-US" sz="2000" dirty="0">
                  <a:latin typeface="Arial" panose="020B0604020202020204" pitchFamily="34" charset="0"/>
                  <a:cs typeface="Arial" panose="020B0604020202020204" pitchFamily="34" charset="0"/>
                </a:rPr>
                <a:t>86.6%</a:t>
              </a:r>
            </a:p>
          </p:txBody>
        </p:sp>
        <p:sp>
          <p:nvSpPr>
            <p:cNvPr id="25" name="TextBox 24">
              <a:extLst>
                <a:ext uri="{FF2B5EF4-FFF2-40B4-BE49-F238E27FC236}">
                  <a16:creationId xmlns:a16="http://schemas.microsoft.com/office/drawing/2014/main" id="{DF97D23D-92D8-3F59-A394-87BB6383D2EC}"/>
                </a:ext>
              </a:extLst>
            </p:cNvPr>
            <p:cNvSpPr txBox="1"/>
            <p:nvPr/>
          </p:nvSpPr>
          <p:spPr>
            <a:xfrm>
              <a:off x="9468678" y="4705835"/>
              <a:ext cx="2133600" cy="400110"/>
            </a:xfrm>
            <a:prstGeom prst="rect">
              <a:avLst/>
            </a:prstGeom>
            <a:solidFill>
              <a:srgbClr val="00B0F0"/>
            </a:solidFill>
            <a:ln>
              <a:solidFill>
                <a:srgbClr val="00B0F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000" dirty="0">
                  <a:solidFill>
                    <a:schemeClr val="bg1"/>
                  </a:solidFill>
                  <a:latin typeface="Arial" panose="020B0604020202020204" pitchFamily="34" charset="0"/>
                  <a:cs typeface="Arial" panose="020B0604020202020204" pitchFamily="34" charset="0"/>
                </a:rPr>
                <a:t>12 DCIS, 1 IC</a:t>
              </a:r>
            </a:p>
          </p:txBody>
        </p:sp>
        <p:cxnSp>
          <p:nvCxnSpPr>
            <p:cNvPr id="26" name="Straight Arrow Connector 25">
              <a:extLst>
                <a:ext uri="{FF2B5EF4-FFF2-40B4-BE49-F238E27FC236}">
                  <a16:creationId xmlns:a16="http://schemas.microsoft.com/office/drawing/2014/main" id="{2CA7B7E9-73A8-89D5-CD1C-C614417EBD0D}"/>
                </a:ext>
              </a:extLst>
            </p:cNvPr>
            <p:cNvCxnSpPr>
              <a:stCxn id="8" idx="2"/>
              <a:endCxn id="24" idx="0"/>
            </p:cNvCxnSpPr>
            <p:nvPr/>
          </p:nvCxnSpPr>
          <p:spPr>
            <a:xfrm>
              <a:off x="10535478" y="3466106"/>
              <a:ext cx="0" cy="334436"/>
            </a:xfrm>
            <a:prstGeom prst="straightConnector1">
              <a:avLst/>
            </a:prstGeom>
            <a:ln>
              <a:solidFill>
                <a:srgbClr val="00B0F0"/>
              </a:solidFill>
              <a:tailEnd type="triangle"/>
            </a:ln>
          </p:spPr>
          <p:style>
            <a:lnRef idx="2">
              <a:schemeClr val="accent2"/>
            </a:lnRef>
            <a:fillRef idx="0">
              <a:schemeClr val="accent2"/>
            </a:fillRef>
            <a:effectRef idx="1">
              <a:schemeClr val="accent2"/>
            </a:effectRef>
            <a:fontRef idx="minor">
              <a:schemeClr val="tx1"/>
            </a:fontRef>
          </p:style>
        </p:cxnSp>
      </p:grpSp>
      <p:sp>
        <p:nvSpPr>
          <p:cNvPr id="27" name="TextBox 26">
            <a:extLst>
              <a:ext uri="{FF2B5EF4-FFF2-40B4-BE49-F238E27FC236}">
                <a16:creationId xmlns:a16="http://schemas.microsoft.com/office/drawing/2014/main" id="{584BC37A-2172-A028-4ABA-67BF6F316DFC}"/>
              </a:ext>
            </a:extLst>
          </p:cNvPr>
          <p:cNvSpPr txBox="1"/>
          <p:nvPr/>
        </p:nvSpPr>
        <p:spPr>
          <a:xfrm>
            <a:off x="228600" y="3798645"/>
            <a:ext cx="2133600" cy="1384995"/>
          </a:xfrm>
          <a:prstGeom prst="rect">
            <a:avLst/>
          </a:prstGeom>
          <a:solidFill>
            <a:srgbClr val="00B0F0"/>
          </a:solidFill>
          <a:ln>
            <a:solidFill>
              <a:srgbClr val="00B0F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2800" b="1" dirty="0">
                <a:solidFill>
                  <a:schemeClr val="bg1"/>
                </a:solidFill>
                <a:latin typeface="Arial" panose="020B0604020202020204" pitchFamily="34" charset="0"/>
                <a:cs typeface="Arial" panose="020B0604020202020204" pitchFamily="34" charset="0"/>
              </a:rPr>
              <a:t>Overall upgrade rate: 36%</a:t>
            </a:r>
          </a:p>
        </p:txBody>
      </p:sp>
      <p:sp>
        <p:nvSpPr>
          <p:cNvPr id="28" name="TextBox 27">
            <a:extLst>
              <a:ext uri="{FF2B5EF4-FFF2-40B4-BE49-F238E27FC236}">
                <a16:creationId xmlns:a16="http://schemas.microsoft.com/office/drawing/2014/main" id="{32FEC87B-0ACC-8691-2550-FED43FA10C90}"/>
              </a:ext>
            </a:extLst>
          </p:cNvPr>
          <p:cNvSpPr txBox="1"/>
          <p:nvPr/>
        </p:nvSpPr>
        <p:spPr>
          <a:xfrm>
            <a:off x="228600" y="5357199"/>
            <a:ext cx="11590249" cy="1384995"/>
          </a:xfrm>
          <a:prstGeom prst="rect">
            <a:avLst/>
          </a:prstGeom>
          <a:ln>
            <a:solidFill>
              <a:srgbClr val="00B0F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800" b="1" dirty="0">
                <a:latin typeface="Arial" panose="020B0604020202020204" pitchFamily="34" charset="0"/>
                <a:cs typeface="Arial" panose="020B0604020202020204" pitchFamily="34" charset="0"/>
              </a:rPr>
              <a:t>Conclusion: Limited ADH probably do not require further surgical intervention, particularly if the mammographic abnormality has been removed. </a:t>
            </a:r>
          </a:p>
        </p:txBody>
      </p:sp>
    </p:spTree>
    <p:extLst>
      <p:ext uri="{BB962C8B-B14F-4D97-AF65-F5344CB8AC3E}">
        <p14:creationId xmlns:p14="http://schemas.microsoft.com/office/powerpoint/2010/main" val="36134116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E70C6A-27B3-6036-BCE8-EFC8F6534AE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31820" y="503437"/>
            <a:ext cx="9067800" cy="6172200"/>
          </a:xfrm>
          <a:prstGeom prst="rect">
            <a:avLst/>
          </a:prstGeom>
        </p:spPr>
      </p:pic>
      <p:sp>
        <p:nvSpPr>
          <p:cNvPr id="3" name="TextBox 2">
            <a:extLst>
              <a:ext uri="{FF2B5EF4-FFF2-40B4-BE49-F238E27FC236}">
                <a16:creationId xmlns:a16="http://schemas.microsoft.com/office/drawing/2014/main" id="{6986E766-82F2-9A31-ADE5-112399E96FEA}"/>
              </a:ext>
            </a:extLst>
          </p:cNvPr>
          <p:cNvSpPr txBox="1"/>
          <p:nvPr/>
        </p:nvSpPr>
        <p:spPr bwMode="auto">
          <a:xfrm>
            <a:off x="1336948" y="5530334"/>
            <a:ext cx="895551" cy="400110"/>
          </a:xfrm>
          <a:prstGeom prst="rect">
            <a:avLst/>
          </a:prstGeom>
          <a:solidFill>
            <a:schemeClr val="bg1">
              <a:lumMod val="95000"/>
            </a:schemeClr>
          </a:solidFill>
          <a:ln w="25400">
            <a:solidFill>
              <a:schemeClr val="tx1"/>
            </a:solidFill>
          </a:ln>
        </p:spPr>
        <p:txBody>
          <a:bodyPr wrap="square">
            <a:spAutoFit/>
          </a:bodyPr>
          <a:lstStyle/>
          <a:p>
            <a:pPr algn="ctr">
              <a:defRPr/>
            </a:pPr>
            <a:r>
              <a:rPr lang="en-US" sz="2000" b="1" dirty="0">
                <a:solidFill>
                  <a:prstClr val="black"/>
                </a:solidFill>
                <a:latin typeface="Arial" panose="020B0604020202020204" pitchFamily="34" charset="0"/>
                <a:cs typeface="Arial" panose="020B0604020202020204" pitchFamily="34" charset="0"/>
              </a:rPr>
              <a:t>Acini</a:t>
            </a:r>
            <a:r>
              <a:rPr lang="en-US" b="1" dirty="0">
                <a:solidFill>
                  <a:prstClr val="black"/>
                </a:solidFill>
                <a:latin typeface="Arial" panose="020B0604020202020204" pitchFamily="34" charset="0"/>
                <a:cs typeface="Arial" panose="020B0604020202020204" pitchFamily="34" charset="0"/>
              </a:rPr>
              <a:t> </a:t>
            </a:r>
          </a:p>
        </p:txBody>
      </p:sp>
      <p:sp>
        <p:nvSpPr>
          <p:cNvPr id="4" name="TextBox 3">
            <a:extLst>
              <a:ext uri="{FF2B5EF4-FFF2-40B4-BE49-F238E27FC236}">
                <a16:creationId xmlns:a16="http://schemas.microsoft.com/office/drawing/2014/main" id="{4079DDD8-220D-6F08-0430-C4F8A3FBE312}"/>
              </a:ext>
            </a:extLst>
          </p:cNvPr>
          <p:cNvSpPr txBox="1"/>
          <p:nvPr/>
        </p:nvSpPr>
        <p:spPr bwMode="auto">
          <a:xfrm>
            <a:off x="8623408" y="907606"/>
            <a:ext cx="1755809" cy="707886"/>
          </a:xfrm>
          <a:prstGeom prst="rect">
            <a:avLst/>
          </a:prstGeom>
          <a:solidFill>
            <a:schemeClr val="bg1">
              <a:lumMod val="95000"/>
            </a:schemeClr>
          </a:solidFill>
          <a:ln w="25400">
            <a:solidFill>
              <a:schemeClr val="tx1"/>
            </a:solidFill>
          </a:ln>
        </p:spPr>
        <p:txBody>
          <a:bodyPr wrap="square">
            <a:spAutoFit/>
          </a:bodyPr>
          <a:lstStyle/>
          <a:p>
            <a:pPr algn="ctr">
              <a:defRPr/>
            </a:pPr>
            <a:r>
              <a:rPr lang="en-US" sz="2000" b="1" dirty="0">
                <a:solidFill>
                  <a:prstClr val="black"/>
                </a:solidFill>
                <a:latin typeface="Arial" panose="020B0604020202020204" pitchFamily="34" charset="0"/>
                <a:cs typeface="Arial" panose="020B0604020202020204" pitchFamily="34" charset="0"/>
              </a:rPr>
              <a:t>Terminal duct</a:t>
            </a:r>
          </a:p>
        </p:txBody>
      </p:sp>
      <p:cxnSp>
        <p:nvCxnSpPr>
          <p:cNvPr id="7" name="Straight Arrow Connector 6">
            <a:extLst>
              <a:ext uri="{FF2B5EF4-FFF2-40B4-BE49-F238E27FC236}">
                <a16:creationId xmlns:a16="http://schemas.microsoft.com/office/drawing/2014/main" id="{184220A6-0B08-C196-8565-DBC1C9AB2F40}"/>
              </a:ext>
            </a:extLst>
          </p:cNvPr>
          <p:cNvCxnSpPr>
            <a:cxnSpLocks/>
          </p:cNvCxnSpPr>
          <p:nvPr/>
        </p:nvCxnSpPr>
        <p:spPr>
          <a:xfrm flipH="1">
            <a:off x="8346590" y="1607221"/>
            <a:ext cx="293649" cy="468341"/>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id="{85C9AA33-1F98-734B-035E-3721BBCD8FA0}"/>
              </a:ext>
            </a:extLst>
          </p:cNvPr>
          <p:cNvCxnSpPr>
            <a:cxnSpLocks/>
            <a:stCxn id="3" idx="3"/>
          </p:cNvCxnSpPr>
          <p:nvPr/>
        </p:nvCxnSpPr>
        <p:spPr>
          <a:xfrm flipV="1">
            <a:off x="2232499" y="5708105"/>
            <a:ext cx="359881" cy="22284"/>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6A41B89A-C1EF-440A-A5E5-27323EE86AA5}"/>
              </a:ext>
            </a:extLst>
          </p:cNvPr>
          <p:cNvSpPr txBox="1"/>
          <p:nvPr/>
        </p:nvSpPr>
        <p:spPr bwMode="auto">
          <a:xfrm>
            <a:off x="1781357" y="423504"/>
            <a:ext cx="6565233" cy="536301"/>
          </a:xfrm>
          <a:prstGeom prst="rect">
            <a:avLst/>
          </a:prstGeom>
          <a:solidFill>
            <a:schemeClr val="bg1"/>
          </a:solidFill>
          <a:ln w="25400">
            <a:solidFill>
              <a:schemeClr val="tx1"/>
            </a:solidFill>
          </a:ln>
        </p:spPr>
        <p:txBody>
          <a:bodyPr wrap="square">
            <a:spAutoFit/>
          </a:bodyPr>
          <a:lstStyle/>
          <a:p>
            <a:pPr>
              <a:defRPr/>
            </a:pPr>
            <a:r>
              <a:rPr lang="en-US" sz="2800" b="1" dirty="0">
                <a:solidFill>
                  <a:prstClr val="black"/>
                </a:solidFill>
                <a:latin typeface="Arial" panose="020B0604020202020204" pitchFamily="34" charset="0"/>
                <a:cs typeface="Arial" panose="020B0604020202020204" pitchFamily="34" charset="0"/>
              </a:rPr>
              <a:t>Terminal Ductal Lobular Unit (TDLU)</a:t>
            </a:r>
          </a:p>
        </p:txBody>
      </p:sp>
      <p:grpSp>
        <p:nvGrpSpPr>
          <p:cNvPr id="5" name="Group 4">
            <a:extLst>
              <a:ext uri="{FF2B5EF4-FFF2-40B4-BE49-F238E27FC236}">
                <a16:creationId xmlns:a16="http://schemas.microsoft.com/office/drawing/2014/main" id="{C567971B-16AE-4E93-C465-754E05A0D2E8}"/>
              </a:ext>
            </a:extLst>
          </p:cNvPr>
          <p:cNvGrpSpPr/>
          <p:nvPr/>
        </p:nvGrpSpPr>
        <p:grpSpPr>
          <a:xfrm>
            <a:off x="6436396" y="2696878"/>
            <a:ext cx="5719108" cy="4046285"/>
            <a:chOff x="6436396" y="2696878"/>
            <a:chExt cx="5719108" cy="4046285"/>
          </a:xfrm>
        </p:grpSpPr>
        <p:pic>
          <p:nvPicPr>
            <p:cNvPr id="8" name="Picture 7" descr="A close-up of a cell&#10;&#10;Description automatically generated">
              <a:extLst>
                <a:ext uri="{FF2B5EF4-FFF2-40B4-BE49-F238E27FC236}">
                  <a16:creationId xmlns:a16="http://schemas.microsoft.com/office/drawing/2014/main" id="{682391EF-F95E-6BDA-A146-05BF5296EF9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09158" y="2927711"/>
              <a:ext cx="3695043" cy="38154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8">
              <a:extLst>
                <a:ext uri="{FF2B5EF4-FFF2-40B4-BE49-F238E27FC236}">
                  <a16:creationId xmlns:a16="http://schemas.microsoft.com/office/drawing/2014/main" id="{75A444FF-7F40-D34A-E779-1BA6BBD8BCF0}"/>
                </a:ext>
              </a:extLst>
            </p:cNvPr>
            <p:cNvSpPr txBox="1"/>
            <p:nvPr/>
          </p:nvSpPr>
          <p:spPr>
            <a:xfrm>
              <a:off x="8859642" y="2696878"/>
              <a:ext cx="2667000"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b="1" dirty="0">
                  <a:latin typeface="Arial" panose="020B0604020202020204" pitchFamily="34" charset="0"/>
                </a:rPr>
                <a:t>Acinus</a:t>
              </a:r>
              <a:r>
                <a:rPr lang="en-US" dirty="0">
                  <a:latin typeface="Arial" panose="020B0604020202020204" pitchFamily="34" charset="0"/>
                </a:rPr>
                <a:t> </a:t>
              </a:r>
            </a:p>
          </p:txBody>
        </p:sp>
        <p:sp>
          <p:nvSpPr>
            <p:cNvPr id="10" name="TextBox 9">
              <a:extLst>
                <a:ext uri="{FF2B5EF4-FFF2-40B4-BE49-F238E27FC236}">
                  <a16:creationId xmlns:a16="http://schemas.microsoft.com/office/drawing/2014/main" id="{8639D36C-DFE8-C7E2-DF13-6345937C0BCD}"/>
                </a:ext>
              </a:extLst>
            </p:cNvPr>
            <p:cNvSpPr txBox="1"/>
            <p:nvPr/>
          </p:nvSpPr>
          <p:spPr>
            <a:xfrm>
              <a:off x="6436396" y="3449148"/>
              <a:ext cx="2362200" cy="58477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b="1" dirty="0">
                  <a:latin typeface="Arial" panose="020B0604020202020204" pitchFamily="34" charset="0"/>
                </a:rPr>
                <a:t>Myoepithelial cells </a:t>
              </a:r>
              <a:r>
                <a:rPr lang="en-US" sz="1400" b="1" dirty="0">
                  <a:latin typeface="Arial" panose="020B0604020202020204" pitchFamily="34" charset="0"/>
                </a:rPr>
                <a:t>(outer layer)</a:t>
              </a:r>
              <a:endParaRPr lang="en-US" b="1" dirty="0">
                <a:latin typeface="Arial" panose="020B0604020202020204" pitchFamily="34" charset="0"/>
              </a:endParaRPr>
            </a:p>
          </p:txBody>
        </p:sp>
        <p:cxnSp>
          <p:nvCxnSpPr>
            <p:cNvPr id="12" name="Straight Arrow Connector 11">
              <a:extLst>
                <a:ext uri="{FF2B5EF4-FFF2-40B4-BE49-F238E27FC236}">
                  <a16:creationId xmlns:a16="http://schemas.microsoft.com/office/drawing/2014/main" id="{55C2C728-DDEA-7B29-1E09-79ED8484BE99}"/>
                </a:ext>
              </a:extLst>
            </p:cNvPr>
            <p:cNvCxnSpPr>
              <a:stCxn id="10" idx="3"/>
            </p:cNvCxnSpPr>
            <p:nvPr/>
          </p:nvCxnSpPr>
          <p:spPr>
            <a:xfrm>
              <a:off x="8798596" y="3741536"/>
              <a:ext cx="269204" cy="297064"/>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7922B350-F989-BBB3-5A21-17BE865C1035}"/>
                </a:ext>
              </a:extLst>
            </p:cNvPr>
            <p:cNvSpPr txBox="1"/>
            <p:nvPr/>
          </p:nvSpPr>
          <p:spPr>
            <a:xfrm>
              <a:off x="10326704" y="6029202"/>
              <a:ext cx="1828800" cy="61555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b="1" dirty="0">
                  <a:latin typeface="Arial" panose="020B0604020202020204" pitchFamily="34" charset="0"/>
                </a:rPr>
                <a:t>Luminal cells </a:t>
              </a:r>
              <a:r>
                <a:rPr lang="en-US" sz="1600" b="1" dirty="0">
                  <a:latin typeface="Arial" panose="020B0604020202020204" pitchFamily="34" charset="0"/>
                </a:rPr>
                <a:t>(inner layer) </a:t>
              </a:r>
              <a:endParaRPr lang="en-US" b="1" dirty="0">
                <a:latin typeface="Arial" panose="020B0604020202020204" pitchFamily="34" charset="0"/>
              </a:endParaRPr>
            </a:p>
          </p:txBody>
        </p:sp>
        <p:cxnSp>
          <p:nvCxnSpPr>
            <p:cNvPr id="14" name="Straight Arrow Connector 13">
              <a:extLst>
                <a:ext uri="{FF2B5EF4-FFF2-40B4-BE49-F238E27FC236}">
                  <a16:creationId xmlns:a16="http://schemas.microsoft.com/office/drawing/2014/main" id="{2867906F-878B-91A3-118A-A54F059E7C5C}"/>
                </a:ext>
              </a:extLst>
            </p:cNvPr>
            <p:cNvCxnSpPr>
              <a:cxnSpLocks/>
            </p:cNvCxnSpPr>
            <p:nvPr/>
          </p:nvCxnSpPr>
          <p:spPr>
            <a:xfrm flipH="1" flipV="1">
              <a:off x="10486001" y="5715000"/>
              <a:ext cx="369051" cy="313242"/>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2569592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8632E3B-2569-4117-80BA-AAEF1B0C4BA1}"/>
              </a:ext>
            </a:extLst>
          </p:cNvPr>
          <p:cNvSpPr>
            <a:spLocks noGrp="1"/>
          </p:cNvSpPr>
          <p:nvPr>
            <p:ph type="title"/>
          </p:nvPr>
        </p:nvSpPr>
        <p:spPr>
          <a:xfrm>
            <a:off x="172081" y="457200"/>
            <a:ext cx="11678086" cy="896038"/>
          </a:xfrm>
        </p:spPr>
        <p:txBody>
          <a:bodyPr>
            <a:normAutofit/>
          </a:bodyPr>
          <a:lstStyle/>
          <a:p>
            <a:pPr algn="l"/>
            <a:r>
              <a:rPr lang="en-US" sz="2400" b="1" dirty="0">
                <a:solidFill>
                  <a:srgbClr val="FFFF00"/>
                </a:solidFill>
                <a:latin typeface="Arial" panose="020B0604020202020204" pitchFamily="34" charset="0"/>
                <a:cs typeface="Arial" panose="020B0604020202020204" pitchFamily="34" charset="0"/>
              </a:rPr>
              <a:t>ADH in Directional VAB of Breast Microcalcifications: Considerations for Surgical Excision</a:t>
            </a:r>
          </a:p>
        </p:txBody>
      </p:sp>
      <p:sp>
        <p:nvSpPr>
          <p:cNvPr id="5" name="Content Placeholder 4">
            <a:extLst>
              <a:ext uri="{FF2B5EF4-FFF2-40B4-BE49-F238E27FC236}">
                <a16:creationId xmlns:a16="http://schemas.microsoft.com/office/drawing/2014/main" id="{2EBBEF5D-F1F6-4861-AAC5-C7EAF208B4B9}"/>
              </a:ext>
            </a:extLst>
          </p:cNvPr>
          <p:cNvSpPr>
            <a:spLocks noGrp="1"/>
          </p:cNvSpPr>
          <p:nvPr>
            <p:ph sz="half" idx="1"/>
          </p:nvPr>
        </p:nvSpPr>
        <p:spPr>
          <a:xfrm>
            <a:off x="168070" y="1568614"/>
            <a:ext cx="4673484" cy="4918745"/>
          </a:xfrm>
        </p:spPr>
        <p:txBody>
          <a:bodyPr>
            <a:normAutofit/>
          </a:bodyPr>
          <a:lstStyle/>
          <a:p>
            <a:r>
              <a:rPr lang="en-US" dirty="0">
                <a:solidFill>
                  <a:schemeClr val="bg1"/>
                </a:solidFill>
                <a:latin typeface="Arial" panose="020B0604020202020204" pitchFamily="34" charset="0"/>
                <a:cs typeface="Arial" panose="020B0604020202020204" pitchFamily="34" charset="0"/>
              </a:rPr>
              <a:t>Cohort: 140 patients </a:t>
            </a:r>
          </a:p>
          <a:p>
            <a:pPr lvl="1"/>
            <a:r>
              <a:rPr lang="en-US" dirty="0">
                <a:solidFill>
                  <a:schemeClr val="bg1"/>
                </a:solidFill>
                <a:latin typeface="Arial" panose="020B0604020202020204" pitchFamily="34" charset="0"/>
                <a:cs typeface="Arial" panose="020B0604020202020204" pitchFamily="34" charset="0"/>
              </a:rPr>
              <a:t>121 excised, 19 observed </a:t>
            </a:r>
          </a:p>
        </p:txBody>
      </p:sp>
      <p:sp>
        <p:nvSpPr>
          <p:cNvPr id="27" name="TextBox 26">
            <a:extLst>
              <a:ext uri="{FF2B5EF4-FFF2-40B4-BE49-F238E27FC236}">
                <a16:creationId xmlns:a16="http://schemas.microsoft.com/office/drawing/2014/main" id="{16CB8DE5-847A-4A45-9493-115BBCB70943}"/>
              </a:ext>
            </a:extLst>
          </p:cNvPr>
          <p:cNvSpPr txBox="1"/>
          <p:nvPr/>
        </p:nvSpPr>
        <p:spPr>
          <a:xfrm>
            <a:off x="3912705" y="6596390"/>
            <a:ext cx="8279295" cy="261610"/>
          </a:xfrm>
          <a:prstGeom prst="rect">
            <a:avLst/>
          </a:prstGeom>
          <a:noFill/>
        </p:spPr>
        <p:txBody>
          <a:bodyPr wrap="square" rtlCol="0">
            <a:spAutoFit/>
          </a:bodyPr>
          <a:lstStyle/>
          <a:p>
            <a:pPr algn="r"/>
            <a:r>
              <a:rPr lang="en-US" sz="1100" dirty="0">
                <a:solidFill>
                  <a:schemeClr val="bg1"/>
                </a:solidFill>
                <a:latin typeface="Arial" panose="020B0604020202020204" pitchFamily="34" charset="0"/>
                <a:cs typeface="Arial" panose="020B0604020202020204" pitchFamily="34" charset="0"/>
              </a:rPr>
              <a:t>Adapted from Nguyen et al. </a:t>
            </a:r>
            <a:r>
              <a:rPr lang="en-US" sz="1100" i="1" dirty="0">
                <a:solidFill>
                  <a:schemeClr val="bg1"/>
                </a:solidFill>
                <a:latin typeface="Arial" panose="020B0604020202020204" pitchFamily="34" charset="0"/>
                <a:cs typeface="Arial" panose="020B0604020202020204" pitchFamily="34" charset="0"/>
              </a:rPr>
              <a:t>Ann Surg Oncol</a:t>
            </a:r>
            <a:r>
              <a:rPr lang="en-US" sz="1100" dirty="0">
                <a:solidFill>
                  <a:schemeClr val="bg1"/>
                </a:solidFill>
                <a:latin typeface="Arial" panose="020B0604020202020204" pitchFamily="34" charset="0"/>
                <a:cs typeface="Arial" panose="020B0604020202020204" pitchFamily="34" charset="0"/>
              </a:rPr>
              <a:t>. 2011; 18: 752-761.</a:t>
            </a:r>
          </a:p>
        </p:txBody>
      </p:sp>
    </p:spTree>
    <p:extLst>
      <p:ext uri="{BB962C8B-B14F-4D97-AF65-F5344CB8AC3E}">
        <p14:creationId xmlns:p14="http://schemas.microsoft.com/office/powerpoint/2010/main" val="17436814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8632E3B-2569-4117-80BA-AAEF1B0C4BA1}"/>
              </a:ext>
            </a:extLst>
          </p:cNvPr>
          <p:cNvSpPr>
            <a:spLocks noGrp="1"/>
          </p:cNvSpPr>
          <p:nvPr>
            <p:ph type="title"/>
          </p:nvPr>
        </p:nvSpPr>
        <p:spPr>
          <a:xfrm>
            <a:off x="172081" y="457200"/>
            <a:ext cx="11678086" cy="896038"/>
          </a:xfrm>
        </p:spPr>
        <p:txBody>
          <a:bodyPr>
            <a:normAutofit/>
          </a:bodyPr>
          <a:lstStyle/>
          <a:p>
            <a:pPr algn="l"/>
            <a:r>
              <a:rPr lang="en-US" sz="2400" b="1" dirty="0">
                <a:solidFill>
                  <a:srgbClr val="FFFF00"/>
                </a:solidFill>
                <a:latin typeface="Arial" panose="020B0604020202020204" pitchFamily="34" charset="0"/>
                <a:cs typeface="Arial" panose="020B0604020202020204" pitchFamily="34" charset="0"/>
              </a:rPr>
              <a:t>ADH in Directional VAB of Breast Microcalcifications: Considerations for Surgical Excision</a:t>
            </a:r>
          </a:p>
        </p:txBody>
      </p:sp>
      <p:sp>
        <p:nvSpPr>
          <p:cNvPr id="27" name="TextBox 26">
            <a:extLst>
              <a:ext uri="{FF2B5EF4-FFF2-40B4-BE49-F238E27FC236}">
                <a16:creationId xmlns:a16="http://schemas.microsoft.com/office/drawing/2014/main" id="{16CB8DE5-847A-4A45-9493-115BBCB70943}"/>
              </a:ext>
            </a:extLst>
          </p:cNvPr>
          <p:cNvSpPr txBox="1"/>
          <p:nvPr/>
        </p:nvSpPr>
        <p:spPr>
          <a:xfrm>
            <a:off x="3912705" y="6596390"/>
            <a:ext cx="8279295" cy="261610"/>
          </a:xfrm>
          <a:prstGeom prst="rect">
            <a:avLst/>
          </a:prstGeom>
          <a:noFill/>
        </p:spPr>
        <p:txBody>
          <a:bodyPr wrap="square" rtlCol="0">
            <a:spAutoFit/>
          </a:bodyPr>
          <a:lstStyle/>
          <a:p>
            <a:pPr algn="r"/>
            <a:r>
              <a:rPr lang="en-US" sz="1100" dirty="0">
                <a:solidFill>
                  <a:schemeClr val="bg1"/>
                </a:solidFill>
                <a:latin typeface="Arial" panose="020B0604020202020204" pitchFamily="34" charset="0"/>
                <a:cs typeface="Arial" panose="020B0604020202020204" pitchFamily="34" charset="0"/>
              </a:rPr>
              <a:t>Adapted from Nguyen et al. </a:t>
            </a:r>
            <a:r>
              <a:rPr lang="en-US" sz="1100" i="1" dirty="0">
                <a:solidFill>
                  <a:schemeClr val="bg1"/>
                </a:solidFill>
                <a:latin typeface="Arial" panose="020B0604020202020204" pitchFamily="34" charset="0"/>
                <a:cs typeface="Arial" panose="020B0604020202020204" pitchFamily="34" charset="0"/>
              </a:rPr>
              <a:t>Ann Surg Oncol</a:t>
            </a:r>
            <a:r>
              <a:rPr lang="en-US" sz="1100" dirty="0">
                <a:solidFill>
                  <a:schemeClr val="bg1"/>
                </a:solidFill>
                <a:latin typeface="Arial" panose="020B0604020202020204" pitchFamily="34" charset="0"/>
                <a:cs typeface="Arial" panose="020B0604020202020204" pitchFamily="34" charset="0"/>
              </a:rPr>
              <a:t>. 2011; 18: 752-761.</a:t>
            </a:r>
          </a:p>
        </p:txBody>
      </p:sp>
      <p:sp>
        <p:nvSpPr>
          <p:cNvPr id="6" name="Content Placeholder 4">
            <a:extLst>
              <a:ext uri="{FF2B5EF4-FFF2-40B4-BE49-F238E27FC236}">
                <a16:creationId xmlns:a16="http://schemas.microsoft.com/office/drawing/2014/main" id="{A0A32FCE-756B-D526-F181-A3B6EE6BB37B}"/>
              </a:ext>
            </a:extLst>
          </p:cNvPr>
          <p:cNvSpPr>
            <a:spLocks noGrp="1"/>
          </p:cNvSpPr>
          <p:nvPr>
            <p:ph sz="half" idx="1"/>
          </p:nvPr>
        </p:nvSpPr>
        <p:spPr>
          <a:xfrm>
            <a:off x="168070" y="1568614"/>
            <a:ext cx="4673484" cy="4918745"/>
          </a:xfrm>
        </p:spPr>
        <p:txBody>
          <a:bodyPr>
            <a:normAutofit/>
          </a:bodyPr>
          <a:lstStyle/>
          <a:p>
            <a:r>
              <a:rPr lang="en-US" dirty="0">
                <a:solidFill>
                  <a:schemeClr val="bg1"/>
                </a:solidFill>
                <a:latin typeface="Arial" panose="020B0604020202020204" pitchFamily="34" charset="0"/>
                <a:cs typeface="Arial" panose="020B0604020202020204" pitchFamily="34" charset="0"/>
              </a:rPr>
              <a:t>Cohort: 140 patients </a:t>
            </a:r>
          </a:p>
          <a:p>
            <a:pPr lvl="1"/>
            <a:r>
              <a:rPr lang="en-US" dirty="0">
                <a:solidFill>
                  <a:schemeClr val="bg1"/>
                </a:solidFill>
                <a:latin typeface="Arial" panose="020B0604020202020204" pitchFamily="34" charset="0"/>
                <a:cs typeface="Arial" panose="020B0604020202020204" pitchFamily="34" charset="0"/>
              </a:rPr>
              <a:t>121 excised, 19 observed </a:t>
            </a:r>
          </a:p>
          <a:p>
            <a:pPr marL="0" indent="0">
              <a:buNone/>
            </a:pPr>
            <a:endParaRPr lang="en-US" dirty="0">
              <a:solidFill>
                <a:schemeClr val="bg1"/>
              </a:solidFill>
              <a:latin typeface="Arial" panose="020B0604020202020204" pitchFamily="34" charset="0"/>
              <a:cs typeface="Arial" panose="020B0604020202020204" pitchFamily="34" charset="0"/>
            </a:endParaRPr>
          </a:p>
          <a:p>
            <a:r>
              <a:rPr lang="en-US" dirty="0">
                <a:solidFill>
                  <a:schemeClr val="bg1"/>
                </a:solidFill>
                <a:latin typeface="Arial" panose="020B0604020202020204" pitchFamily="34" charset="0"/>
                <a:cs typeface="Arial" panose="020B0604020202020204" pitchFamily="34" charset="0"/>
              </a:rPr>
              <a:t>Extent of ADH, histologic pattern, significant atypia, presence of necrosis </a:t>
            </a:r>
          </a:p>
        </p:txBody>
      </p:sp>
    </p:spTree>
    <p:extLst>
      <p:ext uri="{BB962C8B-B14F-4D97-AF65-F5344CB8AC3E}">
        <p14:creationId xmlns:p14="http://schemas.microsoft.com/office/powerpoint/2010/main" val="26634152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8632E3B-2569-4117-80BA-AAEF1B0C4BA1}"/>
              </a:ext>
            </a:extLst>
          </p:cNvPr>
          <p:cNvSpPr>
            <a:spLocks noGrp="1"/>
          </p:cNvSpPr>
          <p:nvPr>
            <p:ph type="title"/>
          </p:nvPr>
        </p:nvSpPr>
        <p:spPr>
          <a:xfrm>
            <a:off x="172081" y="457200"/>
            <a:ext cx="11678086" cy="896038"/>
          </a:xfrm>
        </p:spPr>
        <p:txBody>
          <a:bodyPr>
            <a:normAutofit/>
          </a:bodyPr>
          <a:lstStyle/>
          <a:p>
            <a:pPr algn="l"/>
            <a:r>
              <a:rPr lang="en-US" sz="2400" b="1" dirty="0">
                <a:solidFill>
                  <a:srgbClr val="FFFF00"/>
                </a:solidFill>
                <a:latin typeface="Arial" panose="020B0604020202020204" pitchFamily="34" charset="0"/>
                <a:cs typeface="Arial" panose="020B0604020202020204" pitchFamily="34" charset="0"/>
              </a:rPr>
              <a:t>ADH in Directional VAB of Breast Microcalcifications: Considerations for Surgical Excision</a:t>
            </a:r>
          </a:p>
        </p:txBody>
      </p:sp>
      <p:sp>
        <p:nvSpPr>
          <p:cNvPr id="27" name="TextBox 26">
            <a:extLst>
              <a:ext uri="{FF2B5EF4-FFF2-40B4-BE49-F238E27FC236}">
                <a16:creationId xmlns:a16="http://schemas.microsoft.com/office/drawing/2014/main" id="{16CB8DE5-847A-4A45-9493-115BBCB70943}"/>
              </a:ext>
            </a:extLst>
          </p:cNvPr>
          <p:cNvSpPr txBox="1"/>
          <p:nvPr/>
        </p:nvSpPr>
        <p:spPr>
          <a:xfrm>
            <a:off x="3912705" y="6596390"/>
            <a:ext cx="8279295" cy="261610"/>
          </a:xfrm>
          <a:prstGeom prst="rect">
            <a:avLst/>
          </a:prstGeom>
          <a:noFill/>
        </p:spPr>
        <p:txBody>
          <a:bodyPr wrap="square" rtlCol="0">
            <a:spAutoFit/>
          </a:bodyPr>
          <a:lstStyle/>
          <a:p>
            <a:pPr algn="r"/>
            <a:r>
              <a:rPr lang="en-US" sz="1100" dirty="0">
                <a:solidFill>
                  <a:schemeClr val="bg1"/>
                </a:solidFill>
                <a:latin typeface="Arial" panose="020B0604020202020204" pitchFamily="34" charset="0"/>
                <a:cs typeface="Arial" panose="020B0604020202020204" pitchFamily="34" charset="0"/>
              </a:rPr>
              <a:t>Adapted from Nguyen et al. </a:t>
            </a:r>
            <a:r>
              <a:rPr lang="en-US" sz="1100" i="1" dirty="0">
                <a:solidFill>
                  <a:schemeClr val="bg1"/>
                </a:solidFill>
                <a:latin typeface="Arial" panose="020B0604020202020204" pitchFamily="34" charset="0"/>
                <a:cs typeface="Arial" panose="020B0604020202020204" pitchFamily="34" charset="0"/>
              </a:rPr>
              <a:t>Ann Surg Oncol</a:t>
            </a:r>
            <a:r>
              <a:rPr lang="en-US" sz="1100" dirty="0">
                <a:solidFill>
                  <a:schemeClr val="bg1"/>
                </a:solidFill>
                <a:latin typeface="Arial" panose="020B0604020202020204" pitchFamily="34" charset="0"/>
                <a:cs typeface="Arial" panose="020B0604020202020204" pitchFamily="34" charset="0"/>
              </a:rPr>
              <a:t>. 2011; 18: 752-761.</a:t>
            </a:r>
          </a:p>
        </p:txBody>
      </p:sp>
      <p:sp>
        <p:nvSpPr>
          <p:cNvPr id="6" name="Content Placeholder 4">
            <a:extLst>
              <a:ext uri="{FF2B5EF4-FFF2-40B4-BE49-F238E27FC236}">
                <a16:creationId xmlns:a16="http://schemas.microsoft.com/office/drawing/2014/main" id="{A0A32FCE-756B-D526-F181-A3B6EE6BB37B}"/>
              </a:ext>
            </a:extLst>
          </p:cNvPr>
          <p:cNvSpPr>
            <a:spLocks noGrp="1"/>
          </p:cNvSpPr>
          <p:nvPr>
            <p:ph sz="half" idx="1"/>
          </p:nvPr>
        </p:nvSpPr>
        <p:spPr>
          <a:xfrm>
            <a:off x="168070" y="1568614"/>
            <a:ext cx="4673484" cy="4918745"/>
          </a:xfrm>
        </p:spPr>
        <p:txBody>
          <a:bodyPr>
            <a:normAutofit/>
          </a:bodyPr>
          <a:lstStyle/>
          <a:p>
            <a:r>
              <a:rPr lang="en-US" dirty="0">
                <a:solidFill>
                  <a:schemeClr val="bg1"/>
                </a:solidFill>
                <a:latin typeface="Arial" panose="020B0604020202020204" pitchFamily="34" charset="0"/>
                <a:cs typeface="Arial" panose="020B0604020202020204" pitchFamily="34" charset="0"/>
              </a:rPr>
              <a:t>Cohort: 140 patients </a:t>
            </a:r>
          </a:p>
          <a:p>
            <a:pPr lvl="1"/>
            <a:r>
              <a:rPr lang="en-US" dirty="0">
                <a:solidFill>
                  <a:schemeClr val="bg1"/>
                </a:solidFill>
                <a:latin typeface="Arial" panose="020B0604020202020204" pitchFamily="34" charset="0"/>
                <a:cs typeface="Arial" panose="020B0604020202020204" pitchFamily="34" charset="0"/>
              </a:rPr>
              <a:t>121 excised, 19 observed </a:t>
            </a:r>
          </a:p>
          <a:p>
            <a:pPr marL="0" indent="0">
              <a:buNone/>
            </a:pPr>
            <a:endParaRPr lang="en-US" dirty="0">
              <a:solidFill>
                <a:schemeClr val="bg1"/>
              </a:solidFill>
              <a:latin typeface="Arial" panose="020B0604020202020204" pitchFamily="34" charset="0"/>
              <a:cs typeface="Arial" panose="020B0604020202020204" pitchFamily="34" charset="0"/>
            </a:endParaRPr>
          </a:p>
          <a:p>
            <a:r>
              <a:rPr lang="en-US" dirty="0">
                <a:solidFill>
                  <a:schemeClr val="bg1"/>
                </a:solidFill>
                <a:latin typeface="Arial" panose="020B0604020202020204" pitchFamily="34" charset="0"/>
                <a:cs typeface="Arial" panose="020B0604020202020204" pitchFamily="34" charset="0"/>
              </a:rPr>
              <a:t>Extent of ADH, histologic pattern, significant atypia, presence of necrosis </a:t>
            </a:r>
          </a:p>
          <a:p>
            <a:pPr marL="0" indent="0">
              <a:buNone/>
            </a:pPr>
            <a:endParaRPr lang="en-US" dirty="0">
              <a:solidFill>
                <a:schemeClr val="bg1"/>
              </a:solidFill>
              <a:latin typeface="Arial" panose="020B0604020202020204" pitchFamily="34" charset="0"/>
              <a:cs typeface="Arial" panose="020B0604020202020204" pitchFamily="34" charset="0"/>
            </a:endParaRPr>
          </a:p>
          <a:p>
            <a:r>
              <a:rPr lang="en-US" dirty="0">
                <a:solidFill>
                  <a:schemeClr val="bg1"/>
                </a:solidFill>
                <a:latin typeface="Arial" panose="020B0604020202020204" pitchFamily="34" charset="0"/>
                <a:cs typeface="Arial" panose="020B0604020202020204" pitchFamily="34" charset="0"/>
              </a:rPr>
              <a:t>Upgrade rate: </a:t>
            </a:r>
            <a:r>
              <a:rPr lang="en-US" b="1" dirty="0">
                <a:solidFill>
                  <a:schemeClr val="bg1"/>
                </a:solidFill>
                <a:latin typeface="Arial" panose="020B0604020202020204" pitchFamily="34" charset="0"/>
                <a:cs typeface="Arial" panose="020B0604020202020204" pitchFamily="34" charset="0"/>
              </a:rPr>
              <a:t>13.2% (16/121)</a:t>
            </a:r>
          </a:p>
          <a:p>
            <a:pPr lvl="1"/>
            <a:r>
              <a:rPr lang="en-US" dirty="0">
                <a:solidFill>
                  <a:schemeClr val="bg1"/>
                </a:solidFill>
                <a:latin typeface="Arial" panose="020B0604020202020204" pitchFamily="34" charset="0"/>
                <a:cs typeface="Arial" panose="020B0604020202020204" pitchFamily="34" charset="0"/>
              </a:rPr>
              <a:t>14 DCIS, 2 Invasive  </a:t>
            </a:r>
          </a:p>
        </p:txBody>
      </p:sp>
      <p:graphicFrame>
        <p:nvGraphicFramePr>
          <p:cNvPr id="2" name="Table 8">
            <a:extLst>
              <a:ext uri="{FF2B5EF4-FFF2-40B4-BE49-F238E27FC236}">
                <a16:creationId xmlns:a16="http://schemas.microsoft.com/office/drawing/2014/main" id="{71064ABA-4E82-F5F5-F499-424B34FDD964}"/>
              </a:ext>
            </a:extLst>
          </p:cNvPr>
          <p:cNvGraphicFramePr>
            <a:graphicFrameLocks noGrp="1"/>
          </p:cNvGraphicFramePr>
          <p:nvPr>
            <p:ph sz="half" idx="2"/>
            <p:extLst>
              <p:ext uri="{D42A27DB-BD31-4B8C-83A1-F6EECF244321}">
                <p14:modId xmlns:p14="http://schemas.microsoft.com/office/powerpoint/2010/main" val="2897231514"/>
              </p:ext>
            </p:extLst>
          </p:nvPr>
        </p:nvGraphicFramePr>
        <p:xfrm>
          <a:off x="5354052" y="1059277"/>
          <a:ext cx="6669878" cy="5452145"/>
        </p:xfrm>
        <a:graphic>
          <a:graphicData uri="http://schemas.openxmlformats.org/drawingml/2006/table">
            <a:tbl>
              <a:tblPr firstRow="1" bandRow="1">
                <a:tableStyleId>{B301B821-A1FF-4177-AEE7-76D212191A09}</a:tableStyleId>
              </a:tblPr>
              <a:tblGrid>
                <a:gridCol w="2196847">
                  <a:extLst>
                    <a:ext uri="{9D8B030D-6E8A-4147-A177-3AD203B41FA5}">
                      <a16:colId xmlns:a16="http://schemas.microsoft.com/office/drawing/2014/main" val="1457199027"/>
                    </a:ext>
                  </a:extLst>
                </a:gridCol>
                <a:gridCol w="1637375">
                  <a:extLst>
                    <a:ext uri="{9D8B030D-6E8A-4147-A177-3AD203B41FA5}">
                      <a16:colId xmlns:a16="http://schemas.microsoft.com/office/drawing/2014/main" val="1593284943"/>
                    </a:ext>
                  </a:extLst>
                </a:gridCol>
                <a:gridCol w="1772798">
                  <a:extLst>
                    <a:ext uri="{9D8B030D-6E8A-4147-A177-3AD203B41FA5}">
                      <a16:colId xmlns:a16="http://schemas.microsoft.com/office/drawing/2014/main" val="511232526"/>
                    </a:ext>
                  </a:extLst>
                </a:gridCol>
                <a:gridCol w="1062858">
                  <a:extLst>
                    <a:ext uri="{9D8B030D-6E8A-4147-A177-3AD203B41FA5}">
                      <a16:colId xmlns:a16="http://schemas.microsoft.com/office/drawing/2014/main" val="3461212432"/>
                    </a:ext>
                  </a:extLst>
                </a:gridCol>
              </a:tblGrid>
              <a:tr h="790530">
                <a:tc>
                  <a:txBody>
                    <a:bodyPr/>
                    <a:lstStyle/>
                    <a:p>
                      <a:pPr algn="ctr"/>
                      <a:r>
                        <a:rPr lang="en-US" dirty="0">
                          <a:latin typeface="Arial" panose="020B0604020202020204" pitchFamily="34" charset="0"/>
                          <a:cs typeface="Arial" panose="020B0604020202020204" pitchFamily="34" charset="0"/>
                        </a:rPr>
                        <a:t>Variable</a:t>
                      </a:r>
                    </a:p>
                  </a:txBody>
                  <a:tcPr anchor="ctr"/>
                </a:tc>
                <a:tc>
                  <a:txBody>
                    <a:bodyPr/>
                    <a:lstStyle/>
                    <a:p>
                      <a:pPr algn="ctr"/>
                      <a:r>
                        <a:rPr lang="en-US" dirty="0">
                          <a:latin typeface="Arial" panose="020B0604020202020204" pitchFamily="34" charset="0"/>
                          <a:cs typeface="Arial" panose="020B0604020202020204" pitchFamily="34" charset="0"/>
                        </a:rPr>
                        <a:t>Patients </a:t>
                      </a:r>
                    </a:p>
                  </a:txBody>
                  <a:tcPr anchor="ctr"/>
                </a:tc>
                <a:tc>
                  <a:txBody>
                    <a:bodyPr/>
                    <a:lstStyle/>
                    <a:p>
                      <a:pPr algn="ctr"/>
                      <a:r>
                        <a:rPr lang="en-US" dirty="0">
                          <a:latin typeface="Arial" panose="020B0604020202020204" pitchFamily="34" charset="0"/>
                          <a:cs typeface="Arial" panose="020B0604020202020204" pitchFamily="34" charset="0"/>
                        </a:rPr>
                        <a:t>Upgrades </a:t>
                      </a:r>
                    </a:p>
                  </a:txBody>
                  <a:tcPr anchor="ctr"/>
                </a:tc>
                <a:tc>
                  <a:txBody>
                    <a:bodyPr/>
                    <a:lstStyle/>
                    <a:p>
                      <a:pPr algn="ctr"/>
                      <a:r>
                        <a:rPr lang="en-US" i="1" dirty="0">
                          <a:latin typeface="Arial" panose="020B0604020202020204" pitchFamily="34" charset="0"/>
                          <a:cs typeface="Arial" panose="020B0604020202020204" pitchFamily="34" charset="0"/>
                        </a:rPr>
                        <a:t>P </a:t>
                      </a:r>
                      <a:r>
                        <a:rPr lang="en-US" dirty="0">
                          <a:latin typeface="Arial" panose="020B0604020202020204" pitchFamily="34" charset="0"/>
                          <a:cs typeface="Arial" panose="020B0604020202020204" pitchFamily="34" charset="0"/>
                        </a:rPr>
                        <a:t>value </a:t>
                      </a:r>
                    </a:p>
                  </a:txBody>
                  <a:tcPr anchor="ctr"/>
                </a:tc>
                <a:extLst>
                  <a:ext uri="{0D108BD9-81ED-4DB2-BD59-A6C34878D82A}">
                    <a16:rowId xmlns:a16="http://schemas.microsoft.com/office/drawing/2014/main" val="585314293"/>
                  </a:ext>
                </a:extLst>
              </a:tr>
              <a:tr h="790530">
                <a:tc>
                  <a:txBody>
                    <a:bodyPr/>
                    <a:lstStyle/>
                    <a:p>
                      <a:pPr algn="ctr"/>
                      <a:r>
                        <a:rPr lang="en-US" dirty="0">
                          <a:latin typeface="Arial" panose="020B0604020202020204" pitchFamily="34" charset="0"/>
                          <a:cs typeface="Arial" panose="020B0604020202020204" pitchFamily="34" charset="0"/>
                        </a:rPr>
                        <a:t>≤95% Ca</a:t>
                      </a:r>
                      <a:r>
                        <a:rPr lang="en-US" baseline="30000"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removed </a:t>
                      </a:r>
                    </a:p>
                  </a:txBody>
                  <a:tcPr anchor="ctr">
                    <a:solidFill>
                      <a:schemeClr val="accent1">
                        <a:lumMod val="40000"/>
                        <a:lumOff val="60000"/>
                      </a:schemeClr>
                    </a:solidFill>
                  </a:tcPr>
                </a:tc>
                <a:tc>
                  <a:txBody>
                    <a:bodyPr/>
                    <a:lstStyle/>
                    <a:p>
                      <a:pPr algn="ctr"/>
                      <a:r>
                        <a:rPr lang="en-US" dirty="0">
                          <a:latin typeface="Arial" panose="020B0604020202020204" pitchFamily="34" charset="0"/>
                          <a:cs typeface="Arial" panose="020B0604020202020204" pitchFamily="34" charset="0"/>
                        </a:rPr>
                        <a:t>94</a:t>
                      </a:r>
                    </a:p>
                  </a:txBody>
                  <a:tcPr anchor="ctr">
                    <a:solidFill>
                      <a:schemeClr val="accent1">
                        <a:lumMod val="40000"/>
                        <a:lumOff val="60000"/>
                      </a:schemeClr>
                    </a:solidFill>
                  </a:tcPr>
                </a:tc>
                <a:tc>
                  <a:txBody>
                    <a:bodyPr/>
                    <a:lstStyle/>
                    <a:p>
                      <a:pPr algn="ctr"/>
                      <a:r>
                        <a:rPr lang="en-US" dirty="0">
                          <a:latin typeface="Arial" panose="020B0604020202020204" pitchFamily="34" charset="0"/>
                          <a:cs typeface="Arial" panose="020B0604020202020204" pitchFamily="34" charset="0"/>
                        </a:rPr>
                        <a:t>14 (14.9%)</a:t>
                      </a:r>
                    </a:p>
                  </a:txBody>
                  <a:tcPr anchor="ctr">
                    <a:solidFill>
                      <a:schemeClr val="accent1">
                        <a:lumMod val="40000"/>
                        <a:lumOff val="60000"/>
                      </a:schemeClr>
                    </a:solidFill>
                  </a:tcPr>
                </a:tc>
                <a:tc rowSpan="2">
                  <a:txBody>
                    <a:bodyPr/>
                    <a:lstStyle/>
                    <a:p>
                      <a:pPr algn="ctr"/>
                      <a:r>
                        <a:rPr lang="en-US" dirty="0">
                          <a:latin typeface="Arial" panose="020B0604020202020204" pitchFamily="34" charset="0"/>
                          <a:cs typeface="Arial" panose="020B0604020202020204" pitchFamily="34" charset="0"/>
                        </a:rPr>
                        <a:t>.0371</a:t>
                      </a:r>
                    </a:p>
                  </a:txBody>
                  <a:tcPr anchor="ctr">
                    <a:solidFill>
                      <a:schemeClr val="accent1">
                        <a:lumMod val="40000"/>
                        <a:lumOff val="60000"/>
                      </a:schemeClr>
                    </a:solidFill>
                  </a:tcPr>
                </a:tc>
                <a:extLst>
                  <a:ext uri="{0D108BD9-81ED-4DB2-BD59-A6C34878D82A}">
                    <a16:rowId xmlns:a16="http://schemas.microsoft.com/office/drawing/2014/main" val="3126349150"/>
                  </a:ext>
                </a:extLst>
              </a:tr>
              <a:tr h="790530">
                <a:tc>
                  <a:txBody>
                    <a:bodyPr/>
                    <a:lstStyle/>
                    <a:p>
                      <a:pPr algn="ctr"/>
                      <a:r>
                        <a:rPr lang="en-US" dirty="0">
                          <a:latin typeface="Arial" panose="020B0604020202020204" pitchFamily="34" charset="0"/>
                          <a:cs typeface="Arial" panose="020B0604020202020204" pitchFamily="34" charset="0"/>
                        </a:rPr>
                        <a:t>&gt;95% Ca</a:t>
                      </a:r>
                      <a:r>
                        <a:rPr lang="en-US" baseline="30000"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removed </a:t>
                      </a:r>
                    </a:p>
                  </a:txBody>
                  <a:tcPr anchor="ctr">
                    <a:solidFill>
                      <a:schemeClr val="accent1">
                        <a:lumMod val="40000"/>
                        <a:lumOff val="60000"/>
                      </a:schemeClr>
                    </a:solidFill>
                  </a:tcPr>
                </a:tc>
                <a:tc>
                  <a:txBody>
                    <a:bodyPr/>
                    <a:lstStyle/>
                    <a:p>
                      <a:pPr algn="ctr"/>
                      <a:r>
                        <a:rPr lang="en-US" dirty="0">
                          <a:latin typeface="Arial" panose="020B0604020202020204" pitchFamily="34" charset="0"/>
                          <a:cs typeface="Arial" panose="020B0604020202020204" pitchFamily="34" charset="0"/>
                        </a:rPr>
                        <a:t>42</a:t>
                      </a:r>
                    </a:p>
                  </a:txBody>
                  <a:tcPr anchor="ctr">
                    <a:solidFill>
                      <a:schemeClr val="accent1">
                        <a:lumMod val="40000"/>
                        <a:lumOff val="60000"/>
                      </a:schemeClr>
                    </a:solidFill>
                  </a:tcPr>
                </a:tc>
                <a:tc>
                  <a:txBody>
                    <a:bodyPr/>
                    <a:lstStyle/>
                    <a:p>
                      <a:pPr algn="ctr"/>
                      <a:r>
                        <a:rPr lang="en-US" dirty="0">
                          <a:latin typeface="Arial" panose="020B0604020202020204" pitchFamily="34" charset="0"/>
                          <a:cs typeface="Arial" panose="020B0604020202020204" pitchFamily="34" charset="0"/>
                        </a:rPr>
                        <a:t>1 (2.4%)</a:t>
                      </a:r>
                    </a:p>
                  </a:txBody>
                  <a:tcPr anchor="ctr">
                    <a:solidFill>
                      <a:schemeClr val="accent1">
                        <a:lumMod val="40000"/>
                        <a:lumOff val="60000"/>
                      </a:schemeClr>
                    </a:solidFill>
                  </a:tcPr>
                </a:tc>
                <a:tc vMerge="1">
                  <a:txBody>
                    <a:bodyPr/>
                    <a:lstStyle/>
                    <a:p>
                      <a:endParaRPr lang="en-US" dirty="0"/>
                    </a:p>
                  </a:txBody>
                  <a:tcPr/>
                </a:tc>
                <a:extLst>
                  <a:ext uri="{0D108BD9-81ED-4DB2-BD59-A6C34878D82A}">
                    <a16:rowId xmlns:a16="http://schemas.microsoft.com/office/drawing/2014/main" val="803765144"/>
                  </a:ext>
                </a:extLst>
              </a:tr>
              <a:tr h="458005">
                <a:tc>
                  <a:txBody>
                    <a:bodyPr/>
                    <a:lstStyle/>
                    <a:p>
                      <a:pPr algn="ctr"/>
                      <a:r>
                        <a:rPr lang="en-US" dirty="0">
                          <a:latin typeface="Arial" panose="020B0604020202020204" pitchFamily="34" charset="0"/>
                          <a:cs typeface="Arial" panose="020B0604020202020204" pitchFamily="34" charset="0"/>
                        </a:rPr>
                        <a:t>≤2 TDLU</a:t>
                      </a:r>
                    </a:p>
                  </a:txBody>
                  <a:tcPr anchor="ctr">
                    <a:solidFill>
                      <a:schemeClr val="bg1"/>
                    </a:solidFill>
                  </a:tcPr>
                </a:tc>
                <a:tc>
                  <a:txBody>
                    <a:bodyPr/>
                    <a:lstStyle/>
                    <a:p>
                      <a:pPr algn="ctr"/>
                      <a:r>
                        <a:rPr lang="en-US" dirty="0">
                          <a:latin typeface="Arial" panose="020B0604020202020204" pitchFamily="34" charset="0"/>
                          <a:cs typeface="Arial" panose="020B0604020202020204" pitchFamily="34" charset="0"/>
                        </a:rPr>
                        <a:t>81</a:t>
                      </a:r>
                    </a:p>
                  </a:txBody>
                  <a:tcPr anchor="ctr">
                    <a:solidFill>
                      <a:schemeClr val="bg1"/>
                    </a:solidFill>
                  </a:tcPr>
                </a:tc>
                <a:tc>
                  <a:txBody>
                    <a:bodyPr/>
                    <a:lstStyle/>
                    <a:p>
                      <a:pPr algn="ctr"/>
                      <a:r>
                        <a:rPr lang="en-US" dirty="0">
                          <a:latin typeface="Arial" panose="020B0604020202020204" pitchFamily="34" charset="0"/>
                          <a:cs typeface="Arial" panose="020B0604020202020204" pitchFamily="34" charset="0"/>
                        </a:rPr>
                        <a:t>5 (6.2%)</a:t>
                      </a:r>
                    </a:p>
                  </a:txBody>
                  <a:tcPr anchor="ctr">
                    <a:solidFill>
                      <a:schemeClr val="bg1"/>
                    </a:solidFill>
                  </a:tcPr>
                </a:tc>
                <a:tc rowSpan="2">
                  <a:txBody>
                    <a:bodyPr/>
                    <a:lstStyle/>
                    <a:p>
                      <a:pPr algn="ctr"/>
                      <a:r>
                        <a:rPr lang="en-US" dirty="0">
                          <a:latin typeface="Arial" panose="020B0604020202020204" pitchFamily="34" charset="0"/>
                          <a:cs typeface="Arial" panose="020B0604020202020204" pitchFamily="34" charset="0"/>
                        </a:rPr>
                        <a:t>.0306</a:t>
                      </a:r>
                    </a:p>
                  </a:txBody>
                  <a:tcPr anchor="ctr">
                    <a:solidFill>
                      <a:schemeClr val="bg1"/>
                    </a:solidFill>
                  </a:tcPr>
                </a:tc>
                <a:extLst>
                  <a:ext uri="{0D108BD9-81ED-4DB2-BD59-A6C34878D82A}">
                    <a16:rowId xmlns:a16="http://schemas.microsoft.com/office/drawing/2014/main" val="2681229111"/>
                  </a:ext>
                </a:extLst>
              </a:tr>
              <a:tr h="458005">
                <a:tc>
                  <a:txBody>
                    <a:bodyPr/>
                    <a:lstStyle/>
                    <a:p>
                      <a:pPr algn="ctr"/>
                      <a:r>
                        <a:rPr lang="en-US" dirty="0">
                          <a:latin typeface="Arial" panose="020B0604020202020204" pitchFamily="34" charset="0"/>
                          <a:cs typeface="Arial" panose="020B0604020202020204" pitchFamily="34" charset="0"/>
                        </a:rPr>
                        <a:t>&gt;2 TDLU</a:t>
                      </a:r>
                    </a:p>
                  </a:txBody>
                  <a:tcPr anchor="ctr">
                    <a:solidFill>
                      <a:schemeClr val="bg1"/>
                    </a:solidFill>
                  </a:tcPr>
                </a:tc>
                <a:tc>
                  <a:txBody>
                    <a:bodyPr/>
                    <a:lstStyle/>
                    <a:p>
                      <a:pPr algn="ctr"/>
                      <a:r>
                        <a:rPr lang="en-US" dirty="0">
                          <a:latin typeface="Arial" panose="020B0604020202020204" pitchFamily="34" charset="0"/>
                          <a:cs typeface="Arial" panose="020B0604020202020204" pitchFamily="34" charset="0"/>
                        </a:rPr>
                        <a:t>59</a:t>
                      </a:r>
                    </a:p>
                  </a:txBody>
                  <a:tcPr anchor="ctr">
                    <a:solidFill>
                      <a:schemeClr val="bg1"/>
                    </a:solidFill>
                  </a:tcPr>
                </a:tc>
                <a:tc>
                  <a:txBody>
                    <a:bodyPr/>
                    <a:lstStyle/>
                    <a:p>
                      <a:pPr algn="ctr"/>
                      <a:r>
                        <a:rPr lang="en-US" dirty="0">
                          <a:latin typeface="Arial" panose="020B0604020202020204" pitchFamily="34" charset="0"/>
                          <a:cs typeface="Arial" panose="020B0604020202020204" pitchFamily="34" charset="0"/>
                        </a:rPr>
                        <a:t>11 (18.6%)</a:t>
                      </a:r>
                    </a:p>
                  </a:txBody>
                  <a:tcPr anchor="ctr">
                    <a:solidFill>
                      <a:schemeClr val="bg1"/>
                    </a:solidFill>
                  </a:tcPr>
                </a:tc>
                <a:tc vMerge="1">
                  <a:txBody>
                    <a:bodyPr/>
                    <a:lstStyle/>
                    <a:p>
                      <a:endParaRPr lang="en-US" dirty="0"/>
                    </a:p>
                  </a:txBody>
                  <a:tcPr/>
                </a:tc>
                <a:extLst>
                  <a:ext uri="{0D108BD9-81ED-4DB2-BD59-A6C34878D82A}">
                    <a16:rowId xmlns:a16="http://schemas.microsoft.com/office/drawing/2014/main" val="3652640040"/>
                  </a:ext>
                </a:extLst>
              </a:tr>
              <a:tr h="458005">
                <a:tc>
                  <a:txBody>
                    <a:bodyPr/>
                    <a:lstStyle/>
                    <a:p>
                      <a:pPr algn="ctr"/>
                      <a:r>
                        <a:rPr lang="en-US" dirty="0">
                          <a:latin typeface="Arial" panose="020B0604020202020204" pitchFamily="34" charset="0"/>
                          <a:cs typeface="Arial" panose="020B0604020202020204" pitchFamily="34" charset="0"/>
                        </a:rPr>
                        <a:t>Cytologic atypia</a:t>
                      </a:r>
                    </a:p>
                  </a:txBody>
                  <a:tcPr anchor="ctr">
                    <a:solidFill>
                      <a:schemeClr val="accent1">
                        <a:lumMod val="40000"/>
                        <a:lumOff val="60000"/>
                      </a:schemeClr>
                    </a:solidFill>
                  </a:tcPr>
                </a:tc>
                <a:tc>
                  <a:txBody>
                    <a:bodyPr/>
                    <a:lstStyle/>
                    <a:p>
                      <a:pPr algn="ctr"/>
                      <a:r>
                        <a:rPr lang="en-US" dirty="0">
                          <a:latin typeface="Arial" panose="020B0604020202020204" pitchFamily="34" charset="0"/>
                          <a:cs typeface="Arial" panose="020B0604020202020204" pitchFamily="34" charset="0"/>
                        </a:rPr>
                        <a:t>20</a:t>
                      </a:r>
                    </a:p>
                  </a:txBody>
                  <a:tcPr anchor="ctr">
                    <a:solidFill>
                      <a:schemeClr val="accent1">
                        <a:lumMod val="40000"/>
                        <a:lumOff val="60000"/>
                      </a:schemeClr>
                    </a:solidFill>
                  </a:tcPr>
                </a:tc>
                <a:tc>
                  <a:txBody>
                    <a:bodyPr/>
                    <a:lstStyle/>
                    <a:p>
                      <a:pPr algn="ctr"/>
                      <a:r>
                        <a:rPr lang="en-US" dirty="0">
                          <a:latin typeface="Arial" panose="020B0604020202020204" pitchFamily="34" charset="0"/>
                          <a:cs typeface="Arial" panose="020B0604020202020204" pitchFamily="34" charset="0"/>
                        </a:rPr>
                        <a:t>12 (60%)</a:t>
                      </a:r>
                    </a:p>
                  </a:txBody>
                  <a:tcPr anchor="ctr">
                    <a:solidFill>
                      <a:schemeClr val="accent1">
                        <a:lumMod val="40000"/>
                        <a:lumOff val="60000"/>
                      </a:schemeClr>
                    </a:solidFill>
                  </a:tcPr>
                </a:tc>
                <a:tc rowSpan="2">
                  <a:txBody>
                    <a:bodyPr/>
                    <a:lstStyle/>
                    <a:p>
                      <a:pPr algn="ctr"/>
                      <a:r>
                        <a:rPr lang="en-US" dirty="0">
                          <a:latin typeface="Arial" panose="020B0604020202020204" pitchFamily="34" charset="0"/>
                          <a:cs typeface="Arial" panose="020B0604020202020204" pitchFamily="34" charset="0"/>
                        </a:rPr>
                        <a:t>&lt;.0001</a:t>
                      </a:r>
                    </a:p>
                  </a:txBody>
                  <a:tcPr anchor="ctr">
                    <a:solidFill>
                      <a:schemeClr val="accent1">
                        <a:lumMod val="40000"/>
                        <a:lumOff val="60000"/>
                      </a:schemeClr>
                    </a:solidFill>
                  </a:tcPr>
                </a:tc>
                <a:extLst>
                  <a:ext uri="{0D108BD9-81ED-4DB2-BD59-A6C34878D82A}">
                    <a16:rowId xmlns:a16="http://schemas.microsoft.com/office/drawing/2014/main" val="3689409760"/>
                  </a:ext>
                </a:extLst>
              </a:tr>
              <a:tr h="790530">
                <a:tc>
                  <a:txBody>
                    <a:bodyPr/>
                    <a:lstStyle/>
                    <a:p>
                      <a:pPr algn="ctr"/>
                      <a:r>
                        <a:rPr lang="en-US" dirty="0">
                          <a:latin typeface="Arial" panose="020B0604020202020204" pitchFamily="34" charset="0"/>
                          <a:cs typeface="Arial" panose="020B0604020202020204" pitchFamily="34" charset="0"/>
                        </a:rPr>
                        <a:t>No Cytologic atypia</a:t>
                      </a:r>
                    </a:p>
                  </a:txBody>
                  <a:tcPr anchor="ctr">
                    <a:solidFill>
                      <a:schemeClr val="accent1">
                        <a:lumMod val="40000"/>
                        <a:lumOff val="60000"/>
                      </a:schemeClr>
                    </a:solidFill>
                  </a:tcPr>
                </a:tc>
                <a:tc>
                  <a:txBody>
                    <a:bodyPr/>
                    <a:lstStyle/>
                    <a:p>
                      <a:pPr algn="ctr"/>
                      <a:r>
                        <a:rPr lang="en-US" dirty="0">
                          <a:latin typeface="Arial" panose="020B0604020202020204" pitchFamily="34" charset="0"/>
                          <a:cs typeface="Arial" panose="020B0604020202020204" pitchFamily="34" charset="0"/>
                        </a:rPr>
                        <a:t>120</a:t>
                      </a:r>
                    </a:p>
                  </a:txBody>
                  <a:tcPr anchor="ctr">
                    <a:solidFill>
                      <a:schemeClr val="accent1">
                        <a:lumMod val="40000"/>
                        <a:lumOff val="60000"/>
                      </a:schemeClr>
                    </a:solidFill>
                  </a:tcPr>
                </a:tc>
                <a:tc>
                  <a:txBody>
                    <a:bodyPr/>
                    <a:lstStyle/>
                    <a:p>
                      <a:pPr algn="ctr"/>
                      <a:r>
                        <a:rPr lang="en-US" dirty="0">
                          <a:latin typeface="Arial" panose="020B0604020202020204" pitchFamily="34" charset="0"/>
                          <a:cs typeface="Arial" panose="020B0604020202020204" pitchFamily="34" charset="0"/>
                        </a:rPr>
                        <a:t>4 (3.3%)</a:t>
                      </a:r>
                    </a:p>
                  </a:txBody>
                  <a:tcPr anchor="ctr">
                    <a:solidFill>
                      <a:schemeClr val="accent1">
                        <a:lumMod val="40000"/>
                        <a:lumOff val="60000"/>
                      </a:schemeClr>
                    </a:solidFill>
                  </a:tcPr>
                </a:tc>
                <a:tc vMerge="1">
                  <a:txBody>
                    <a:bodyPr/>
                    <a:lstStyle/>
                    <a:p>
                      <a:endParaRPr lang="en-US" dirty="0"/>
                    </a:p>
                  </a:txBody>
                  <a:tcPr/>
                </a:tc>
                <a:extLst>
                  <a:ext uri="{0D108BD9-81ED-4DB2-BD59-A6C34878D82A}">
                    <a16:rowId xmlns:a16="http://schemas.microsoft.com/office/drawing/2014/main" val="3305338635"/>
                  </a:ext>
                </a:extLst>
              </a:tr>
              <a:tr h="458005">
                <a:tc>
                  <a:txBody>
                    <a:bodyPr/>
                    <a:lstStyle/>
                    <a:p>
                      <a:pPr algn="ctr"/>
                      <a:r>
                        <a:rPr lang="en-US" dirty="0">
                          <a:latin typeface="Arial" panose="020B0604020202020204" pitchFamily="34" charset="0"/>
                          <a:cs typeface="Arial" panose="020B0604020202020204" pitchFamily="34" charset="0"/>
                        </a:rPr>
                        <a:t>Necrosis</a:t>
                      </a:r>
                    </a:p>
                  </a:txBody>
                  <a:tcPr anchor="ctr">
                    <a:solidFill>
                      <a:schemeClr val="bg1"/>
                    </a:solidFill>
                  </a:tcPr>
                </a:tc>
                <a:tc>
                  <a:txBody>
                    <a:bodyPr/>
                    <a:lstStyle/>
                    <a:p>
                      <a:pPr algn="ctr"/>
                      <a:r>
                        <a:rPr lang="en-US" dirty="0">
                          <a:latin typeface="Arial" panose="020B0604020202020204" pitchFamily="34" charset="0"/>
                          <a:cs typeface="Arial" panose="020B0604020202020204" pitchFamily="34" charset="0"/>
                        </a:rPr>
                        <a:t>5</a:t>
                      </a:r>
                    </a:p>
                  </a:txBody>
                  <a:tcPr anchor="ctr">
                    <a:solidFill>
                      <a:schemeClr val="bg1"/>
                    </a:solidFill>
                  </a:tcPr>
                </a:tc>
                <a:tc>
                  <a:txBody>
                    <a:bodyPr/>
                    <a:lstStyle/>
                    <a:p>
                      <a:pPr algn="ctr"/>
                      <a:r>
                        <a:rPr lang="en-US" dirty="0">
                          <a:latin typeface="Arial" panose="020B0604020202020204" pitchFamily="34" charset="0"/>
                          <a:cs typeface="Arial" panose="020B0604020202020204" pitchFamily="34" charset="0"/>
                        </a:rPr>
                        <a:t>4 (80%)</a:t>
                      </a:r>
                    </a:p>
                  </a:txBody>
                  <a:tcPr anchor="ctr">
                    <a:solidFill>
                      <a:schemeClr val="bg1"/>
                    </a:solidFill>
                  </a:tcPr>
                </a:tc>
                <a:tc rowSpan="2">
                  <a:txBody>
                    <a:bodyPr/>
                    <a:lstStyle/>
                    <a:p>
                      <a:pPr algn="ctr"/>
                      <a:r>
                        <a:rPr lang="en-US" dirty="0">
                          <a:latin typeface="Arial" panose="020B0604020202020204" pitchFamily="34" charset="0"/>
                          <a:cs typeface="Arial" panose="020B0604020202020204" pitchFamily="34" charset="0"/>
                        </a:rPr>
                        <a:t>.0006</a:t>
                      </a:r>
                    </a:p>
                  </a:txBody>
                  <a:tcPr anchor="ctr">
                    <a:solidFill>
                      <a:schemeClr val="bg1"/>
                    </a:solidFill>
                  </a:tcPr>
                </a:tc>
                <a:extLst>
                  <a:ext uri="{0D108BD9-81ED-4DB2-BD59-A6C34878D82A}">
                    <a16:rowId xmlns:a16="http://schemas.microsoft.com/office/drawing/2014/main" val="1468220334"/>
                  </a:ext>
                </a:extLst>
              </a:tr>
              <a:tr h="458005">
                <a:tc>
                  <a:txBody>
                    <a:bodyPr/>
                    <a:lstStyle/>
                    <a:p>
                      <a:pPr algn="ctr"/>
                      <a:r>
                        <a:rPr lang="en-US" dirty="0">
                          <a:latin typeface="Arial" panose="020B0604020202020204" pitchFamily="34" charset="0"/>
                          <a:cs typeface="Arial" panose="020B0604020202020204" pitchFamily="34" charset="0"/>
                        </a:rPr>
                        <a:t>No Necrosis</a:t>
                      </a:r>
                    </a:p>
                  </a:txBody>
                  <a:tcPr anchor="ctr">
                    <a:solidFill>
                      <a:schemeClr val="bg1"/>
                    </a:solidFill>
                  </a:tcPr>
                </a:tc>
                <a:tc>
                  <a:txBody>
                    <a:bodyPr/>
                    <a:lstStyle/>
                    <a:p>
                      <a:pPr algn="ctr"/>
                      <a:r>
                        <a:rPr lang="en-US" dirty="0">
                          <a:latin typeface="Arial" panose="020B0604020202020204" pitchFamily="34" charset="0"/>
                          <a:cs typeface="Arial" panose="020B0604020202020204" pitchFamily="34" charset="0"/>
                        </a:rPr>
                        <a:t>135</a:t>
                      </a:r>
                    </a:p>
                  </a:txBody>
                  <a:tcPr anchor="ctr">
                    <a:solidFill>
                      <a:schemeClr val="bg1"/>
                    </a:solidFill>
                  </a:tcPr>
                </a:tc>
                <a:tc>
                  <a:txBody>
                    <a:bodyPr/>
                    <a:lstStyle/>
                    <a:p>
                      <a:pPr algn="ctr"/>
                      <a:r>
                        <a:rPr lang="en-US" dirty="0">
                          <a:latin typeface="Arial" panose="020B0604020202020204" pitchFamily="34" charset="0"/>
                          <a:cs typeface="Arial" panose="020B0604020202020204" pitchFamily="34" charset="0"/>
                        </a:rPr>
                        <a:t>12 (8.9%)</a:t>
                      </a:r>
                    </a:p>
                  </a:txBody>
                  <a:tcPr anchor="ctr">
                    <a:solidFill>
                      <a:schemeClr val="bg1"/>
                    </a:solidFill>
                  </a:tcPr>
                </a:tc>
                <a:tc vMerge="1">
                  <a:txBody>
                    <a:bodyPr/>
                    <a:lstStyle/>
                    <a:p>
                      <a:endParaRPr lang="en-US" dirty="0"/>
                    </a:p>
                  </a:txBody>
                  <a:tcPr/>
                </a:tc>
                <a:extLst>
                  <a:ext uri="{0D108BD9-81ED-4DB2-BD59-A6C34878D82A}">
                    <a16:rowId xmlns:a16="http://schemas.microsoft.com/office/drawing/2014/main" val="130975953"/>
                  </a:ext>
                </a:extLst>
              </a:tr>
            </a:tbl>
          </a:graphicData>
        </a:graphic>
      </p:graphicFrame>
    </p:spTree>
    <p:extLst>
      <p:ext uri="{BB962C8B-B14F-4D97-AF65-F5344CB8AC3E}">
        <p14:creationId xmlns:p14="http://schemas.microsoft.com/office/powerpoint/2010/main" val="21282490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FCD36-F3D0-449C-A9E1-0B838A93AC21}"/>
              </a:ext>
            </a:extLst>
          </p:cNvPr>
          <p:cNvSpPr>
            <a:spLocks noGrp="1"/>
          </p:cNvSpPr>
          <p:nvPr>
            <p:ph type="title"/>
          </p:nvPr>
        </p:nvSpPr>
        <p:spPr>
          <a:xfrm>
            <a:off x="278981" y="196883"/>
            <a:ext cx="11737000" cy="1080011"/>
          </a:xfrm>
        </p:spPr>
        <p:txBody>
          <a:bodyPr>
            <a:normAutofit/>
          </a:bodyPr>
          <a:lstStyle/>
          <a:p>
            <a:r>
              <a:rPr lang="en-US" sz="5400" b="1" dirty="0"/>
              <a:t>Long-term safety of observation</a:t>
            </a:r>
          </a:p>
        </p:txBody>
      </p:sp>
      <p:sp>
        <p:nvSpPr>
          <p:cNvPr id="6" name="TextBox 5">
            <a:extLst>
              <a:ext uri="{FF2B5EF4-FFF2-40B4-BE49-F238E27FC236}">
                <a16:creationId xmlns:a16="http://schemas.microsoft.com/office/drawing/2014/main" id="{5FE353B4-D4E8-4A49-90B7-24823DDC12BB}"/>
              </a:ext>
            </a:extLst>
          </p:cNvPr>
          <p:cNvSpPr txBox="1"/>
          <p:nvPr/>
        </p:nvSpPr>
        <p:spPr>
          <a:xfrm>
            <a:off x="289889" y="1437945"/>
            <a:ext cx="5605669" cy="1532334"/>
          </a:xfrm>
          <a:prstGeom prst="roundRect">
            <a:avLst/>
          </a:prstGeom>
          <a:solidFill>
            <a:schemeClr val="tx2">
              <a:lumMod val="60000"/>
              <a:lumOff val="40000"/>
            </a:schemeClr>
          </a:solidFill>
          <a:ln>
            <a:solidFill>
              <a:schemeClr val="tx2">
                <a:lumMod val="60000"/>
                <a:lumOff val="4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800" b="1" dirty="0">
                <a:solidFill>
                  <a:schemeClr val="bg1"/>
                </a:solidFill>
              </a:rPr>
              <a:t>Observation criteria: &lt;3 TDLUs, &gt;90% Ca</a:t>
            </a:r>
            <a:r>
              <a:rPr lang="en-US" sz="2800" b="1" baseline="30000" dirty="0">
                <a:solidFill>
                  <a:schemeClr val="bg1"/>
                </a:solidFill>
              </a:rPr>
              <a:t>++</a:t>
            </a:r>
            <a:r>
              <a:rPr lang="en-US" sz="2800" b="1" dirty="0">
                <a:solidFill>
                  <a:schemeClr val="bg1"/>
                </a:solidFill>
              </a:rPr>
              <a:t> removed, no necrosis/atypia </a:t>
            </a:r>
          </a:p>
        </p:txBody>
      </p:sp>
      <p:sp>
        <p:nvSpPr>
          <p:cNvPr id="44" name="TextBox 43">
            <a:extLst>
              <a:ext uri="{FF2B5EF4-FFF2-40B4-BE49-F238E27FC236}">
                <a16:creationId xmlns:a16="http://schemas.microsoft.com/office/drawing/2014/main" id="{68729F26-FD96-DA1B-4DF8-99A5CF5F1C32}"/>
              </a:ext>
            </a:extLst>
          </p:cNvPr>
          <p:cNvSpPr txBox="1"/>
          <p:nvPr/>
        </p:nvSpPr>
        <p:spPr>
          <a:xfrm>
            <a:off x="7374263" y="6461887"/>
            <a:ext cx="4522304" cy="276999"/>
          </a:xfrm>
          <a:prstGeom prst="rect">
            <a:avLst/>
          </a:prstGeom>
          <a:noFill/>
        </p:spPr>
        <p:txBody>
          <a:bodyPr wrap="square" rtlCol="0">
            <a:spAutoFit/>
          </a:bodyPr>
          <a:lstStyle/>
          <a:p>
            <a:pPr algn="r"/>
            <a:r>
              <a:rPr lang="en-US" sz="1200" dirty="0">
                <a:solidFill>
                  <a:schemeClr val="bg1"/>
                </a:solidFill>
              </a:rPr>
              <a:t>Kilgore et al. </a:t>
            </a:r>
            <a:r>
              <a:rPr lang="en-US" sz="1200" i="1" dirty="0">
                <a:solidFill>
                  <a:schemeClr val="bg1"/>
                </a:solidFill>
              </a:rPr>
              <a:t>Ann Surg</a:t>
            </a:r>
            <a:r>
              <a:rPr lang="en-US" sz="1200" dirty="0">
                <a:solidFill>
                  <a:schemeClr val="bg1"/>
                </a:solidFill>
              </a:rPr>
              <a:t>. 2022; 276(6): e932-e936.</a:t>
            </a:r>
          </a:p>
        </p:txBody>
      </p:sp>
    </p:spTree>
    <p:extLst>
      <p:ext uri="{BB962C8B-B14F-4D97-AF65-F5344CB8AC3E}">
        <p14:creationId xmlns:p14="http://schemas.microsoft.com/office/powerpoint/2010/main" val="16793900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FCD36-F3D0-449C-A9E1-0B838A93AC21}"/>
              </a:ext>
            </a:extLst>
          </p:cNvPr>
          <p:cNvSpPr>
            <a:spLocks noGrp="1"/>
          </p:cNvSpPr>
          <p:nvPr>
            <p:ph type="title"/>
          </p:nvPr>
        </p:nvSpPr>
        <p:spPr>
          <a:xfrm>
            <a:off x="278981" y="196883"/>
            <a:ext cx="11737000" cy="1080011"/>
          </a:xfrm>
        </p:spPr>
        <p:txBody>
          <a:bodyPr>
            <a:normAutofit/>
          </a:bodyPr>
          <a:lstStyle/>
          <a:p>
            <a:r>
              <a:rPr lang="en-US" sz="5400" b="1" dirty="0"/>
              <a:t>Long-term safety of observation</a:t>
            </a:r>
          </a:p>
        </p:txBody>
      </p:sp>
      <p:sp>
        <p:nvSpPr>
          <p:cNvPr id="6" name="TextBox 5">
            <a:extLst>
              <a:ext uri="{FF2B5EF4-FFF2-40B4-BE49-F238E27FC236}">
                <a16:creationId xmlns:a16="http://schemas.microsoft.com/office/drawing/2014/main" id="{5FE353B4-D4E8-4A49-90B7-24823DDC12BB}"/>
              </a:ext>
            </a:extLst>
          </p:cNvPr>
          <p:cNvSpPr txBox="1"/>
          <p:nvPr/>
        </p:nvSpPr>
        <p:spPr>
          <a:xfrm>
            <a:off x="289889" y="1437945"/>
            <a:ext cx="5605669" cy="1532334"/>
          </a:xfrm>
          <a:prstGeom prst="roundRect">
            <a:avLst/>
          </a:prstGeom>
          <a:solidFill>
            <a:schemeClr val="tx2">
              <a:lumMod val="60000"/>
              <a:lumOff val="40000"/>
            </a:schemeClr>
          </a:solidFill>
          <a:ln>
            <a:solidFill>
              <a:schemeClr val="tx2">
                <a:lumMod val="60000"/>
                <a:lumOff val="4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800" b="1" dirty="0">
                <a:solidFill>
                  <a:schemeClr val="bg1"/>
                </a:solidFill>
              </a:rPr>
              <a:t>Observation criteria: &lt;3 TDLUs, &gt;90% Ca</a:t>
            </a:r>
            <a:r>
              <a:rPr lang="en-US" sz="2800" b="1" baseline="30000" dirty="0">
                <a:solidFill>
                  <a:schemeClr val="bg1"/>
                </a:solidFill>
              </a:rPr>
              <a:t>++</a:t>
            </a:r>
            <a:r>
              <a:rPr lang="en-US" sz="2800" b="1" dirty="0">
                <a:solidFill>
                  <a:schemeClr val="bg1"/>
                </a:solidFill>
              </a:rPr>
              <a:t> removed, no necrosis/atypia </a:t>
            </a:r>
          </a:p>
        </p:txBody>
      </p:sp>
      <p:sp>
        <p:nvSpPr>
          <p:cNvPr id="44" name="TextBox 43">
            <a:extLst>
              <a:ext uri="{FF2B5EF4-FFF2-40B4-BE49-F238E27FC236}">
                <a16:creationId xmlns:a16="http://schemas.microsoft.com/office/drawing/2014/main" id="{68729F26-FD96-DA1B-4DF8-99A5CF5F1C32}"/>
              </a:ext>
            </a:extLst>
          </p:cNvPr>
          <p:cNvSpPr txBox="1"/>
          <p:nvPr/>
        </p:nvSpPr>
        <p:spPr>
          <a:xfrm>
            <a:off x="7374263" y="6461887"/>
            <a:ext cx="4522304" cy="276999"/>
          </a:xfrm>
          <a:prstGeom prst="rect">
            <a:avLst/>
          </a:prstGeom>
          <a:noFill/>
        </p:spPr>
        <p:txBody>
          <a:bodyPr wrap="square" rtlCol="0">
            <a:spAutoFit/>
          </a:bodyPr>
          <a:lstStyle/>
          <a:p>
            <a:pPr algn="r"/>
            <a:r>
              <a:rPr lang="en-US" sz="1200" dirty="0">
                <a:solidFill>
                  <a:schemeClr val="bg1"/>
                </a:solidFill>
              </a:rPr>
              <a:t>Kilgore et al. </a:t>
            </a:r>
            <a:r>
              <a:rPr lang="en-US" sz="1200" i="1" dirty="0">
                <a:solidFill>
                  <a:schemeClr val="bg1"/>
                </a:solidFill>
              </a:rPr>
              <a:t>Ann Surg</a:t>
            </a:r>
            <a:r>
              <a:rPr lang="en-US" sz="1200" dirty="0">
                <a:solidFill>
                  <a:schemeClr val="bg1"/>
                </a:solidFill>
              </a:rPr>
              <a:t>. 2022; 276(6): e932-e936.</a:t>
            </a:r>
          </a:p>
        </p:txBody>
      </p:sp>
      <p:sp>
        <p:nvSpPr>
          <p:cNvPr id="3" name="TextBox 2">
            <a:extLst>
              <a:ext uri="{FF2B5EF4-FFF2-40B4-BE49-F238E27FC236}">
                <a16:creationId xmlns:a16="http://schemas.microsoft.com/office/drawing/2014/main" id="{B7AA0E61-BE09-6E46-28D3-4137083DE402}"/>
              </a:ext>
            </a:extLst>
          </p:cNvPr>
          <p:cNvSpPr txBox="1"/>
          <p:nvPr/>
        </p:nvSpPr>
        <p:spPr>
          <a:xfrm>
            <a:off x="167009" y="1382744"/>
            <a:ext cx="5852791" cy="2009061"/>
          </a:xfrm>
          <a:prstGeom prst="roundRect">
            <a:avLst/>
          </a:prstGeom>
          <a:solidFill>
            <a:schemeClr val="tx2">
              <a:lumMod val="60000"/>
              <a:lumOff val="40000"/>
            </a:schemeClr>
          </a:solidFill>
          <a:ln>
            <a:solidFill>
              <a:schemeClr val="tx2">
                <a:lumMod val="60000"/>
                <a:lumOff val="4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800" b="1" dirty="0">
                <a:solidFill>
                  <a:schemeClr val="bg1"/>
                </a:solidFill>
              </a:rPr>
              <a:t>Expanded criteria: </a:t>
            </a:r>
            <a:r>
              <a:rPr lang="en-US" b="1" dirty="0">
                <a:solidFill>
                  <a:schemeClr val="bg1"/>
                </a:solidFill>
              </a:rPr>
              <a:t>&lt;3 TDLUs, &gt;90% Ca</a:t>
            </a:r>
            <a:r>
              <a:rPr lang="en-US" b="1" baseline="30000" dirty="0">
                <a:solidFill>
                  <a:schemeClr val="bg1"/>
                </a:solidFill>
              </a:rPr>
              <a:t>++</a:t>
            </a:r>
            <a:r>
              <a:rPr lang="en-US" b="1" dirty="0">
                <a:solidFill>
                  <a:schemeClr val="bg1"/>
                </a:solidFill>
              </a:rPr>
              <a:t> removed, no necrosis/atypia,</a:t>
            </a:r>
            <a:r>
              <a:rPr lang="en-US" sz="2800" b="1" dirty="0">
                <a:solidFill>
                  <a:schemeClr val="bg1"/>
                </a:solidFill>
              </a:rPr>
              <a:t> no mass lesion or architectural distortion, &gt;50% Ca</a:t>
            </a:r>
            <a:r>
              <a:rPr lang="en-US" sz="2800" b="1" baseline="30000" dirty="0">
                <a:solidFill>
                  <a:schemeClr val="bg1"/>
                </a:solidFill>
              </a:rPr>
              <a:t>++</a:t>
            </a:r>
            <a:r>
              <a:rPr lang="en-US" sz="2800" b="1" dirty="0">
                <a:solidFill>
                  <a:schemeClr val="bg1"/>
                </a:solidFill>
              </a:rPr>
              <a:t> removed of well-sampled target</a:t>
            </a:r>
          </a:p>
        </p:txBody>
      </p:sp>
    </p:spTree>
    <p:extLst>
      <p:ext uri="{BB962C8B-B14F-4D97-AF65-F5344CB8AC3E}">
        <p14:creationId xmlns:p14="http://schemas.microsoft.com/office/powerpoint/2010/main" val="40795338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FCD36-F3D0-449C-A9E1-0B838A93AC21}"/>
              </a:ext>
            </a:extLst>
          </p:cNvPr>
          <p:cNvSpPr>
            <a:spLocks noGrp="1"/>
          </p:cNvSpPr>
          <p:nvPr>
            <p:ph type="title"/>
          </p:nvPr>
        </p:nvSpPr>
        <p:spPr>
          <a:xfrm>
            <a:off x="278981" y="196883"/>
            <a:ext cx="11737000" cy="1080011"/>
          </a:xfrm>
        </p:spPr>
        <p:txBody>
          <a:bodyPr>
            <a:normAutofit/>
          </a:bodyPr>
          <a:lstStyle/>
          <a:p>
            <a:r>
              <a:rPr lang="en-US" sz="5400" b="1" dirty="0"/>
              <a:t>Long-term safety of observation</a:t>
            </a:r>
          </a:p>
        </p:txBody>
      </p:sp>
      <p:sp>
        <p:nvSpPr>
          <p:cNvPr id="6" name="TextBox 5">
            <a:extLst>
              <a:ext uri="{FF2B5EF4-FFF2-40B4-BE49-F238E27FC236}">
                <a16:creationId xmlns:a16="http://schemas.microsoft.com/office/drawing/2014/main" id="{5FE353B4-D4E8-4A49-90B7-24823DDC12BB}"/>
              </a:ext>
            </a:extLst>
          </p:cNvPr>
          <p:cNvSpPr txBox="1"/>
          <p:nvPr/>
        </p:nvSpPr>
        <p:spPr>
          <a:xfrm>
            <a:off x="289889" y="1437945"/>
            <a:ext cx="5605669" cy="1532334"/>
          </a:xfrm>
          <a:prstGeom prst="roundRect">
            <a:avLst/>
          </a:prstGeom>
          <a:solidFill>
            <a:schemeClr val="tx2">
              <a:lumMod val="60000"/>
              <a:lumOff val="40000"/>
            </a:schemeClr>
          </a:solidFill>
          <a:ln>
            <a:solidFill>
              <a:schemeClr val="tx2">
                <a:lumMod val="60000"/>
                <a:lumOff val="4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800" b="1" dirty="0">
                <a:solidFill>
                  <a:schemeClr val="bg1"/>
                </a:solidFill>
              </a:rPr>
              <a:t>Observation criteria: &lt;3 TDLUs, &gt;90% Ca</a:t>
            </a:r>
            <a:r>
              <a:rPr lang="en-US" sz="2800" b="1" baseline="30000" dirty="0">
                <a:solidFill>
                  <a:schemeClr val="bg1"/>
                </a:solidFill>
              </a:rPr>
              <a:t>++</a:t>
            </a:r>
            <a:r>
              <a:rPr lang="en-US" sz="2800" b="1" dirty="0">
                <a:solidFill>
                  <a:schemeClr val="bg1"/>
                </a:solidFill>
              </a:rPr>
              <a:t> removed, no necrosis/atypia </a:t>
            </a:r>
          </a:p>
        </p:txBody>
      </p:sp>
      <p:grpSp>
        <p:nvGrpSpPr>
          <p:cNvPr id="38" name="Group 37">
            <a:extLst>
              <a:ext uri="{FF2B5EF4-FFF2-40B4-BE49-F238E27FC236}">
                <a16:creationId xmlns:a16="http://schemas.microsoft.com/office/drawing/2014/main" id="{A33D1121-B66E-3CFA-6AF7-F7B7A5FE03D9}"/>
              </a:ext>
            </a:extLst>
          </p:cNvPr>
          <p:cNvGrpSpPr/>
          <p:nvPr/>
        </p:nvGrpSpPr>
        <p:grpSpPr>
          <a:xfrm>
            <a:off x="6286736" y="1611962"/>
            <a:ext cx="5568112" cy="4122558"/>
            <a:chOff x="6298097" y="1020595"/>
            <a:chExt cx="5568112" cy="4122558"/>
          </a:xfrm>
        </p:grpSpPr>
        <p:sp>
          <p:nvSpPr>
            <p:cNvPr id="5" name="Rectangle: Rounded Corners 4">
              <a:extLst>
                <a:ext uri="{FF2B5EF4-FFF2-40B4-BE49-F238E27FC236}">
                  <a16:creationId xmlns:a16="http://schemas.microsoft.com/office/drawing/2014/main" id="{F46BF3A4-684F-2679-E347-C2DEDC250DB9}"/>
                </a:ext>
              </a:extLst>
            </p:cNvPr>
            <p:cNvSpPr/>
            <p:nvPr/>
          </p:nvSpPr>
          <p:spPr>
            <a:xfrm>
              <a:off x="7958220" y="1020595"/>
              <a:ext cx="2303929" cy="636884"/>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635 patients with ADH</a:t>
              </a:r>
            </a:p>
          </p:txBody>
        </p:sp>
        <p:sp>
          <p:nvSpPr>
            <p:cNvPr id="7" name="Rectangle: Rounded Corners 6">
              <a:extLst>
                <a:ext uri="{FF2B5EF4-FFF2-40B4-BE49-F238E27FC236}">
                  <a16:creationId xmlns:a16="http://schemas.microsoft.com/office/drawing/2014/main" id="{7871FCBF-7FBF-504B-BE59-39362E24D0AA}"/>
                </a:ext>
              </a:extLst>
            </p:cNvPr>
            <p:cNvSpPr/>
            <p:nvPr/>
          </p:nvSpPr>
          <p:spPr>
            <a:xfrm>
              <a:off x="7958220" y="3429000"/>
              <a:ext cx="2303929" cy="636884"/>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483 CNB diagnosis of ADH</a:t>
              </a:r>
            </a:p>
          </p:txBody>
        </p:sp>
        <p:sp>
          <p:nvSpPr>
            <p:cNvPr id="9" name="TextBox 8">
              <a:extLst>
                <a:ext uri="{FF2B5EF4-FFF2-40B4-BE49-F238E27FC236}">
                  <a16:creationId xmlns:a16="http://schemas.microsoft.com/office/drawing/2014/main" id="{767372E5-4F0E-644E-2B9F-D1498D5E249F}"/>
                </a:ext>
              </a:extLst>
            </p:cNvPr>
            <p:cNvSpPr txBox="1"/>
            <p:nvPr/>
          </p:nvSpPr>
          <p:spPr>
            <a:xfrm>
              <a:off x="6298098" y="1880926"/>
              <a:ext cx="2474256" cy="584775"/>
            </a:xfrm>
            <a:prstGeom prst="rect">
              <a:avLst/>
            </a:prstGeom>
            <a:solidFill>
              <a:schemeClr val="bg1">
                <a:lumMod val="85000"/>
              </a:schemeClr>
            </a:solidFill>
            <a:ln>
              <a:solidFill>
                <a:schemeClr val="bg1">
                  <a:lumMod val="85000"/>
                </a:schemeClr>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1600" dirty="0"/>
                <a:t>Male </a:t>
              </a:r>
            </a:p>
            <a:p>
              <a:pPr algn="ctr"/>
              <a:r>
                <a:rPr lang="en-US" sz="1600" dirty="0"/>
                <a:t>(n=1)</a:t>
              </a:r>
            </a:p>
          </p:txBody>
        </p:sp>
        <p:sp>
          <p:nvSpPr>
            <p:cNvPr id="10" name="TextBox 9">
              <a:extLst>
                <a:ext uri="{FF2B5EF4-FFF2-40B4-BE49-F238E27FC236}">
                  <a16:creationId xmlns:a16="http://schemas.microsoft.com/office/drawing/2014/main" id="{B4A12563-A29C-2622-D7C9-C1B1B40BBA5E}"/>
                </a:ext>
              </a:extLst>
            </p:cNvPr>
            <p:cNvSpPr txBox="1"/>
            <p:nvPr/>
          </p:nvSpPr>
          <p:spPr>
            <a:xfrm>
              <a:off x="6298097" y="2575624"/>
              <a:ext cx="2474257" cy="584775"/>
            </a:xfrm>
            <a:prstGeom prst="rect">
              <a:avLst/>
            </a:prstGeom>
            <a:solidFill>
              <a:schemeClr val="bg1">
                <a:lumMod val="85000"/>
              </a:schemeClr>
            </a:solidFill>
            <a:ln>
              <a:solidFill>
                <a:schemeClr val="bg1">
                  <a:lumMod val="85000"/>
                </a:schemeClr>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1600" dirty="0"/>
                <a:t>&lt;1 year follow-up </a:t>
              </a:r>
            </a:p>
            <a:p>
              <a:pPr algn="ctr"/>
              <a:r>
                <a:rPr lang="en-US" sz="1600" dirty="0"/>
                <a:t>(n=84)</a:t>
              </a:r>
            </a:p>
          </p:txBody>
        </p:sp>
        <p:sp>
          <p:nvSpPr>
            <p:cNvPr id="16" name="TextBox 15">
              <a:extLst>
                <a:ext uri="{FF2B5EF4-FFF2-40B4-BE49-F238E27FC236}">
                  <a16:creationId xmlns:a16="http://schemas.microsoft.com/office/drawing/2014/main" id="{53F20042-3DC2-4FBC-8678-EC21B744986C}"/>
                </a:ext>
              </a:extLst>
            </p:cNvPr>
            <p:cNvSpPr txBox="1"/>
            <p:nvPr/>
          </p:nvSpPr>
          <p:spPr>
            <a:xfrm>
              <a:off x="9391951" y="1880927"/>
              <a:ext cx="2474258" cy="584775"/>
            </a:xfrm>
            <a:prstGeom prst="rect">
              <a:avLst/>
            </a:prstGeom>
            <a:solidFill>
              <a:schemeClr val="bg1">
                <a:lumMod val="85000"/>
              </a:schemeClr>
            </a:solidFill>
            <a:ln>
              <a:solidFill>
                <a:schemeClr val="bg1">
                  <a:lumMod val="85000"/>
                </a:schemeClr>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1600" dirty="0"/>
                <a:t>Diagnosed by excisional bx (n=9)</a:t>
              </a:r>
            </a:p>
          </p:txBody>
        </p:sp>
        <p:sp>
          <p:nvSpPr>
            <p:cNvPr id="18" name="TextBox 17">
              <a:extLst>
                <a:ext uri="{FF2B5EF4-FFF2-40B4-BE49-F238E27FC236}">
                  <a16:creationId xmlns:a16="http://schemas.microsoft.com/office/drawing/2014/main" id="{E64B3BAB-D181-5291-5E97-D2B0F8C432DD}"/>
                </a:ext>
              </a:extLst>
            </p:cNvPr>
            <p:cNvSpPr txBox="1"/>
            <p:nvPr/>
          </p:nvSpPr>
          <p:spPr>
            <a:xfrm>
              <a:off x="9391951" y="2575623"/>
              <a:ext cx="2474258" cy="584775"/>
            </a:xfrm>
            <a:prstGeom prst="rect">
              <a:avLst/>
            </a:prstGeom>
            <a:solidFill>
              <a:schemeClr val="bg1">
                <a:lumMod val="85000"/>
              </a:schemeClr>
            </a:solidFill>
            <a:ln>
              <a:solidFill>
                <a:schemeClr val="bg1">
                  <a:lumMod val="85000"/>
                </a:schemeClr>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1600" dirty="0"/>
                <a:t>Upstaged to cancer at excision (n=58)</a:t>
              </a:r>
            </a:p>
          </p:txBody>
        </p:sp>
        <p:cxnSp>
          <p:nvCxnSpPr>
            <p:cNvPr id="20" name="Straight Connector 19">
              <a:extLst>
                <a:ext uri="{FF2B5EF4-FFF2-40B4-BE49-F238E27FC236}">
                  <a16:creationId xmlns:a16="http://schemas.microsoft.com/office/drawing/2014/main" id="{4CD78821-0F77-95DC-8843-FDADEE5EBFC4}"/>
                </a:ext>
              </a:extLst>
            </p:cNvPr>
            <p:cNvCxnSpPr>
              <a:stCxn id="5" idx="2"/>
              <a:endCxn id="7" idx="0"/>
            </p:cNvCxnSpPr>
            <p:nvPr/>
          </p:nvCxnSpPr>
          <p:spPr>
            <a:xfrm>
              <a:off x="9110185" y="1657479"/>
              <a:ext cx="0" cy="1771521"/>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10A939C2-3ECD-FC79-5551-9B58347E4E61}"/>
                </a:ext>
              </a:extLst>
            </p:cNvPr>
            <p:cNvCxnSpPr>
              <a:stCxn id="9" idx="3"/>
              <a:endCxn id="16" idx="1"/>
            </p:cNvCxnSpPr>
            <p:nvPr/>
          </p:nvCxnSpPr>
          <p:spPr>
            <a:xfrm>
              <a:off x="8772354" y="2173314"/>
              <a:ext cx="619597" cy="1"/>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F2B56E81-D09A-3A73-F00A-2F4334AC891B}"/>
                </a:ext>
              </a:extLst>
            </p:cNvPr>
            <p:cNvCxnSpPr>
              <a:stCxn id="10" idx="3"/>
              <a:endCxn id="18" idx="1"/>
            </p:cNvCxnSpPr>
            <p:nvPr/>
          </p:nvCxnSpPr>
          <p:spPr>
            <a:xfrm flipV="1">
              <a:off x="8772354" y="2868011"/>
              <a:ext cx="619597" cy="1"/>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25" name="Rectangle: Rounded Corners 24">
              <a:extLst>
                <a:ext uri="{FF2B5EF4-FFF2-40B4-BE49-F238E27FC236}">
                  <a16:creationId xmlns:a16="http://schemas.microsoft.com/office/drawing/2014/main" id="{033FAAF7-3A04-AE49-F77C-E59F9A653061}"/>
                </a:ext>
              </a:extLst>
            </p:cNvPr>
            <p:cNvSpPr/>
            <p:nvPr/>
          </p:nvSpPr>
          <p:spPr>
            <a:xfrm>
              <a:off x="6383260" y="4506269"/>
              <a:ext cx="2303929" cy="636884"/>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309 selected for observation </a:t>
              </a:r>
            </a:p>
          </p:txBody>
        </p:sp>
        <p:sp>
          <p:nvSpPr>
            <p:cNvPr id="26" name="Rectangle: Rounded Corners 25">
              <a:extLst>
                <a:ext uri="{FF2B5EF4-FFF2-40B4-BE49-F238E27FC236}">
                  <a16:creationId xmlns:a16="http://schemas.microsoft.com/office/drawing/2014/main" id="{1EE20D3F-D08D-8503-F0BD-84C30AD60284}"/>
                </a:ext>
              </a:extLst>
            </p:cNvPr>
            <p:cNvSpPr/>
            <p:nvPr/>
          </p:nvSpPr>
          <p:spPr>
            <a:xfrm>
              <a:off x="9477115" y="4506269"/>
              <a:ext cx="2303929" cy="636884"/>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174 surgery with benign findings</a:t>
              </a:r>
            </a:p>
          </p:txBody>
        </p:sp>
        <p:cxnSp>
          <p:nvCxnSpPr>
            <p:cNvPr id="31" name="Straight Connector 30">
              <a:extLst>
                <a:ext uri="{FF2B5EF4-FFF2-40B4-BE49-F238E27FC236}">
                  <a16:creationId xmlns:a16="http://schemas.microsoft.com/office/drawing/2014/main" id="{3BDECA24-FE94-7951-3F6E-F1ADA764B9D1}"/>
                </a:ext>
              </a:extLst>
            </p:cNvPr>
            <p:cNvCxnSpPr/>
            <p:nvPr/>
          </p:nvCxnSpPr>
          <p:spPr>
            <a:xfrm>
              <a:off x="7535224" y="4258235"/>
              <a:ext cx="3093855"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FB585EFD-B606-81C8-B009-5474EE169F23}"/>
                </a:ext>
              </a:extLst>
            </p:cNvPr>
            <p:cNvCxnSpPr>
              <a:stCxn id="7" idx="2"/>
            </p:cNvCxnSpPr>
            <p:nvPr/>
          </p:nvCxnSpPr>
          <p:spPr>
            <a:xfrm>
              <a:off x="9110185" y="4065884"/>
              <a:ext cx="0" cy="192351"/>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0D0D5D7A-6B02-D3A6-792A-F516259589B6}"/>
                </a:ext>
              </a:extLst>
            </p:cNvPr>
            <p:cNvCxnSpPr>
              <a:endCxn id="25" idx="0"/>
            </p:cNvCxnSpPr>
            <p:nvPr/>
          </p:nvCxnSpPr>
          <p:spPr>
            <a:xfrm>
              <a:off x="7535224" y="4258235"/>
              <a:ext cx="1" cy="248034"/>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id="{DA27E0A4-661F-453B-B593-8A65702B1FD1}"/>
                </a:ext>
              </a:extLst>
            </p:cNvPr>
            <p:cNvCxnSpPr>
              <a:endCxn id="26" idx="0"/>
            </p:cNvCxnSpPr>
            <p:nvPr/>
          </p:nvCxnSpPr>
          <p:spPr>
            <a:xfrm>
              <a:off x="10629079" y="4258235"/>
              <a:ext cx="1" cy="248034"/>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grpSp>
      <p:sp>
        <p:nvSpPr>
          <p:cNvPr id="44" name="TextBox 43">
            <a:extLst>
              <a:ext uri="{FF2B5EF4-FFF2-40B4-BE49-F238E27FC236}">
                <a16:creationId xmlns:a16="http://schemas.microsoft.com/office/drawing/2014/main" id="{68729F26-FD96-DA1B-4DF8-99A5CF5F1C32}"/>
              </a:ext>
            </a:extLst>
          </p:cNvPr>
          <p:cNvSpPr txBox="1"/>
          <p:nvPr/>
        </p:nvSpPr>
        <p:spPr>
          <a:xfrm>
            <a:off x="7374263" y="6461887"/>
            <a:ext cx="4522304" cy="276999"/>
          </a:xfrm>
          <a:prstGeom prst="rect">
            <a:avLst/>
          </a:prstGeom>
          <a:noFill/>
        </p:spPr>
        <p:txBody>
          <a:bodyPr wrap="square" rtlCol="0">
            <a:spAutoFit/>
          </a:bodyPr>
          <a:lstStyle/>
          <a:p>
            <a:pPr algn="r"/>
            <a:r>
              <a:rPr lang="en-US" sz="1200" dirty="0">
                <a:solidFill>
                  <a:schemeClr val="bg1"/>
                </a:solidFill>
              </a:rPr>
              <a:t>Kilgore et al. </a:t>
            </a:r>
            <a:r>
              <a:rPr lang="en-US" sz="1200" i="1" dirty="0">
                <a:solidFill>
                  <a:schemeClr val="bg1"/>
                </a:solidFill>
              </a:rPr>
              <a:t>Ann Surg</a:t>
            </a:r>
            <a:r>
              <a:rPr lang="en-US" sz="1200" dirty="0">
                <a:solidFill>
                  <a:schemeClr val="bg1"/>
                </a:solidFill>
              </a:rPr>
              <a:t>. 2022; 276(6): e932-e936.</a:t>
            </a:r>
          </a:p>
        </p:txBody>
      </p:sp>
      <p:sp>
        <p:nvSpPr>
          <p:cNvPr id="3" name="TextBox 2">
            <a:extLst>
              <a:ext uri="{FF2B5EF4-FFF2-40B4-BE49-F238E27FC236}">
                <a16:creationId xmlns:a16="http://schemas.microsoft.com/office/drawing/2014/main" id="{8109EF97-CEBC-1F22-7FD2-5B2B4F7281D4}"/>
              </a:ext>
            </a:extLst>
          </p:cNvPr>
          <p:cNvSpPr txBox="1"/>
          <p:nvPr/>
        </p:nvSpPr>
        <p:spPr>
          <a:xfrm>
            <a:off x="167009" y="1382744"/>
            <a:ext cx="5852791" cy="2009061"/>
          </a:xfrm>
          <a:prstGeom prst="roundRect">
            <a:avLst/>
          </a:prstGeom>
          <a:solidFill>
            <a:schemeClr val="tx2">
              <a:lumMod val="60000"/>
              <a:lumOff val="40000"/>
            </a:schemeClr>
          </a:solidFill>
          <a:ln>
            <a:solidFill>
              <a:schemeClr val="tx2">
                <a:lumMod val="60000"/>
                <a:lumOff val="4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800" b="1" dirty="0">
                <a:solidFill>
                  <a:schemeClr val="bg1"/>
                </a:solidFill>
              </a:rPr>
              <a:t>Expanded criteria: </a:t>
            </a:r>
            <a:r>
              <a:rPr lang="en-US" b="1" dirty="0">
                <a:solidFill>
                  <a:schemeClr val="bg1"/>
                </a:solidFill>
              </a:rPr>
              <a:t>&lt;3 TDLUs, &gt;90% Ca</a:t>
            </a:r>
            <a:r>
              <a:rPr lang="en-US" b="1" baseline="30000" dirty="0">
                <a:solidFill>
                  <a:schemeClr val="bg1"/>
                </a:solidFill>
              </a:rPr>
              <a:t>++</a:t>
            </a:r>
            <a:r>
              <a:rPr lang="en-US" b="1" dirty="0">
                <a:solidFill>
                  <a:schemeClr val="bg1"/>
                </a:solidFill>
              </a:rPr>
              <a:t> removed, no necrosis/atypia,</a:t>
            </a:r>
            <a:r>
              <a:rPr lang="en-US" sz="2800" b="1" dirty="0">
                <a:solidFill>
                  <a:schemeClr val="bg1"/>
                </a:solidFill>
              </a:rPr>
              <a:t> no mass lesion or architectural distortion, &gt;50% Ca</a:t>
            </a:r>
            <a:r>
              <a:rPr lang="en-US" sz="2800" b="1" baseline="30000" dirty="0">
                <a:solidFill>
                  <a:schemeClr val="bg1"/>
                </a:solidFill>
              </a:rPr>
              <a:t>++</a:t>
            </a:r>
            <a:r>
              <a:rPr lang="en-US" sz="2800" b="1" dirty="0">
                <a:solidFill>
                  <a:schemeClr val="bg1"/>
                </a:solidFill>
              </a:rPr>
              <a:t> removed of well-sampled target</a:t>
            </a:r>
          </a:p>
        </p:txBody>
      </p:sp>
    </p:spTree>
    <p:extLst>
      <p:ext uri="{BB962C8B-B14F-4D97-AF65-F5344CB8AC3E}">
        <p14:creationId xmlns:p14="http://schemas.microsoft.com/office/powerpoint/2010/main" val="16992455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FCD36-F3D0-449C-A9E1-0B838A93AC21}"/>
              </a:ext>
            </a:extLst>
          </p:cNvPr>
          <p:cNvSpPr>
            <a:spLocks noGrp="1"/>
          </p:cNvSpPr>
          <p:nvPr>
            <p:ph type="title"/>
          </p:nvPr>
        </p:nvSpPr>
        <p:spPr>
          <a:xfrm>
            <a:off x="278981" y="196883"/>
            <a:ext cx="11737000" cy="1080011"/>
          </a:xfrm>
        </p:spPr>
        <p:txBody>
          <a:bodyPr>
            <a:normAutofit/>
          </a:bodyPr>
          <a:lstStyle/>
          <a:p>
            <a:r>
              <a:rPr lang="en-US" sz="5400" b="1" dirty="0"/>
              <a:t>Long-term safety of observation</a:t>
            </a:r>
          </a:p>
        </p:txBody>
      </p:sp>
      <p:sp>
        <p:nvSpPr>
          <p:cNvPr id="6" name="TextBox 5">
            <a:extLst>
              <a:ext uri="{FF2B5EF4-FFF2-40B4-BE49-F238E27FC236}">
                <a16:creationId xmlns:a16="http://schemas.microsoft.com/office/drawing/2014/main" id="{5FE353B4-D4E8-4A49-90B7-24823DDC12BB}"/>
              </a:ext>
            </a:extLst>
          </p:cNvPr>
          <p:cNvSpPr txBox="1"/>
          <p:nvPr/>
        </p:nvSpPr>
        <p:spPr>
          <a:xfrm>
            <a:off x="289889" y="1437945"/>
            <a:ext cx="5605669" cy="1532334"/>
          </a:xfrm>
          <a:prstGeom prst="roundRect">
            <a:avLst/>
          </a:prstGeom>
          <a:solidFill>
            <a:schemeClr val="tx2">
              <a:lumMod val="60000"/>
              <a:lumOff val="40000"/>
            </a:schemeClr>
          </a:solidFill>
          <a:ln>
            <a:solidFill>
              <a:schemeClr val="tx2">
                <a:lumMod val="60000"/>
                <a:lumOff val="4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800" b="1" dirty="0">
                <a:solidFill>
                  <a:schemeClr val="bg1"/>
                </a:solidFill>
              </a:rPr>
              <a:t>Observation criteria: &lt;3 TDLUs, &gt;90% Ca</a:t>
            </a:r>
            <a:r>
              <a:rPr lang="en-US" sz="2800" b="1" baseline="30000" dirty="0">
                <a:solidFill>
                  <a:schemeClr val="bg1"/>
                </a:solidFill>
              </a:rPr>
              <a:t>++</a:t>
            </a:r>
            <a:r>
              <a:rPr lang="en-US" sz="2800" b="1" dirty="0">
                <a:solidFill>
                  <a:schemeClr val="bg1"/>
                </a:solidFill>
              </a:rPr>
              <a:t> removed, no necrosis/atypia </a:t>
            </a:r>
          </a:p>
        </p:txBody>
      </p:sp>
      <p:grpSp>
        <p:nvGrpSpPr>
          <p:cNvPr id="38" name="Group 37">
            <a:extLst>
              <a:ext uri="{FF2B5EF4-FFF2-40B4-BE49-F238E27FC236}">
                <a16:creationId xmlns:a16="http://schemas.microsoft.com/office/drawing/2014/main" id="{A33D1121-B66E-3CFA-6AF7-F7B7A5FE03D9}"/>
              </a:ext>
            </a:extLst>
          </p:cNvPr>
          <p:cNvGrpSpPr/>
          <p:nvPr/>
        </p:nvGrpSpPr>
        <p:grpSpPr>
          <a:xfrm>
            <a:off x="6286736" y="1611962"/>
            <a:ext cx="5568112" cy="4122558"/>
            <a:chOff x="6298097" y="1020595"/>
            <a:chExt cx="5568112" cy="4122558"/>
          </a:xfrm>
        </p:grpSpPr>
        <p:sp>
          <p:nvSpPr>
            <p:cNvPr id="5" name="Rectangle: Rounded Corners 4">
              <a:extLst>
                <a:ext uri="{FF2B5EF4-FFF2-40B4-BE49-F238E27FC236}">
                  <a16:creationId xmlns:a16="http://schemas.microsoft.com/office/drawing/2014/main" id="{F46BF3A4-684F-2679-E347-C2DEDC250DB9}"/>
                </a:ext>
              </a:extLst>
            </p:cNvPr>
            <p:cNvSpPr/>
            <p:nvPr/>
          </p:nvSpPr>
          <p:spPr>
            <a:xfrm>
              <a:off x="7958220" y="1020595"/>
              <a:ext cx="2303929" cy="636884"/>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635 patients with ADH</a:t>
              </a:r>
            </a:p>
          </p:txBody>
        </p:sp>
        <p:sp>
          <p:nvSpPr>
            <p:cNvPr id="7" name="Rectangle: Rounded Corners 6">
              <a:extLst>
                <a:ext uri="{FF2B5EF4-FFF2-40B4-BE49-F238E27FC236}">
                  <a16:creationId xmlns:a16="http://schemas.microsoft.com/office/drawing/2014/main" id="{7871FCBF-7FBF-504B-BE59-39362E24D0AA}"/>
                </a:ext>
              </a:extLst>
            </p:cNvPr>
            <p:cNvSpPr/>
            <p:nvPr/>
          </p:nvSpPr>
          <p:spPr>
            <a:xfrm>
              <a:off x="7958220" y="3429000"/>
              <a:ext cx="2303929" cy="636884"/>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483 CNB diagnosis of ADH</a:t>
              </a:r>
            </a:p>
          </p:txBody>
        </p:sp>
        <p:sp>
          <p:nvSpPr>
            <p:cNvPr id="9" name="TextBox 8">
              <a:extLst>
                <a:ext uri="{FF2B5EF4-FFF2-40B4-BE49-F238E27FC236}">
                  <a16:creationId xmlns:a16="http://schemas.microsoft.com/office/drawing/2014/main" id="{767372E5-4F0E-644E-2B9F-D1498D5E249F}"/>
                </a:ext>
              </a:extLst>
            </p:cNvPr>
            <p:cNvSpPr txBox="1"/>
            <p:nvPr/>
          </p:nvSpPr>
          <p:spPr>
            <a:xfrm>
              <a:off x="6298098" y="1880926"/>
              <a:ext cx="2474256" cy="584775"/>
            </a:xfrm>
            <a:prstGeom prst="rect">
              <a:avLst/>
            </a:prstGeom>
            <a:solidFill>
              <a:schemeClr val="bg1">
                <a:lumMod val="85000"/>
              </a:schemeClr>
            </a:solidFill>
            <a:ln>
              <a:solidFill>
                <a:schemeClr val="bg1">
                  <a:lumMod val="85000"/>
                </a:schemeClr>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1600" dirty="0"/>
                <a:t>Male </a:t>
              </a:r>
            </a:p>
            <a:p>
              <a:pPr algn="ctr"/>
              <a:r>
                <a:rPr lang="en-US" sz="1600" dirty="0"/>
                <a:t>(n=1)</a:t>
              </a:r>
            </a:p>
          </p:txBody>
        </p:sp>
        <p:sp>
          <p:nvSpPr>
            <p:cNvPr id="10" name="TextBox 9">
              <a:extLst>
                <a:ext uri="{FF2B5EF4-FFF2-40B4-BE49-F238E27FC236}">
                  <a16:creationId xmlns:a16="http://schemas.microsoft.com/office/drawing/2014/main" id="{B4A12563-A29C-2622-D7C9-C1B1B40BBA5E}"/>
                </a:ext>
              </a:extLst>
            </p:cNvPr>
            <p:cNvSpPr txBox="1"/>
            <p:nvPr/>
          </p:nvSpPr>
          <p:spPr>
            <a:xfrm>
              <a:off x="6298097" y="2575624"/>
              <a:ext cx="2474257" cy="584775"/>
            </a:xfrm>
            <a:prstGeom prst="rect">
              <a:avLst/>
            </a:prstGeom>
            <a:solidFill>
              <a:schemeClr val="bg1">
                <a:lumMod val="85000"/>
              </a:schemeClr>
            </a:solidFill>
            <a:ln>
              <a:solidFill>
                <a:schemeClr val="bg1">
                  <a:lumMod val="85000"/>
                </a:schemeClr>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1600" dirty="0"/>
                <a:t>&lt;1 year follow-up </a:t>
              </a:r>
            </a:p>
            <a:p>
              <a:pPr algn="ctr"/>
              <a:r>
                <a:rPr lang="en-US" sz="1600" dirty="0"/>
                <a:t>(n=84)</a:t>
              </a:r>
            </a:p>
          </p:txBody>
        </p:sp>
        <p:sp>
          <p:nvSpPr>
            <p:cNvPr id="16" name="TextBox 15">
              <a:extLst>
                <a:ext uri="{FF2B5EF4-FFF2-40B4-BE49-F238E27FC236}">
                  <a16:creationId xmlns:a16="http://schemas.microsoft.com/office/drawing/2014/main" id="{53F20042-3DC2-4FBC-8678-EC21B744986C}"/>
                </a:ext>
              </a:extLst>
            </p:cNvPr>
            <p:cNvSpPr txBox="1"/>
            <p:nvPr/>
          </p:nvSpPr>
          <p:spPr>
            <a:xfrm>
              <a:off x="9391951" y="1880927"/>
              <a:ext cx="2474258" cy="584775"/>
            </a:xfrm>
            <a:prstGeom prst="rect">
              <a:avLst/>
            </a:prstGeom>
            <a:solidFill>
              <a:schemeClr val="bg1">
                <a:lumMod val="85000"/>
              </a:schemeClr>
            </a:solidFill>
            <a:ln>
              <a:solidFill>
                <a:schemeClr val="bg1">
                  <a:lumMod val="85000"/>
                </a:schemeClr>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1600" dirty="0"/>
                <a:t>Diagnosed by excisional bx (n=9)</a:t>
              </a:r>
            </a:p>
          </p:txBody>
        </p:sp>
        <p:sp>
          <p:nvSpPr>
            <p:cNvPr id="18" name="TextBox 17">
              <a:extLst>
                <a:ext uri="{FF2B5EF4-FFF2-40B4-BE49-F238E27FC236}">
                  <a16:creationId xmlns:a16="http://schemas.microsoft.com/office/drawing/2014/main" id="{E64B3BAB-D181-5291-5E97-D2B0F8C432DD}"/>
                </a:ext>
              </a:extLst>
            </p:cNvPr>
            <p:cNvSpPr txBox="1"/>
            <p:nvPr/>
          </p:nvSpPr>
          <p:spPr>
            <a:xfrm>
              <a:off x="9391951" y="2575623"/>
              <a:ext cx="2474258" cy="584775"/>
            </a:xfrm>
            <a:prstGeom prst="rect">
              <a:avLst/>
            </a:prstGeom>
            <a:solidFill>
              <a:schemeClr val="bg1">
                <a:lumMod val="85000"/>
              </a:schemeClr>
            </a:solidFill>
            <a:ln>
              <a:solidFill>
                <a:schemeClr val="bg1">
                  <a:lumMod val="85000"/>
                </a:schemeClr>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1600" dirty="0"/>
                <a:t>Upstaged to cancer at excision (n=58)</a:t>
              </a:r>
            </a:p>
          </p:txBody>
        </p:sp>
        <p:cxnSp>
          <p:nvCxnSpPr>
            <p:cNvPr id="20" name="Straight Connector 19">
              <a:extLst>
                <a:ext uri="{FF2B5EF4-FFF2-40B4-BE49-F238E27FC236}">
                  <a16:creationId xmlns:a16="http://schemas.microsoft.com/office/drawing/2014/main" id="{4CD78821-0F77-95DC-8843-FDADEE5EBFC4}"/>
                </a:ext>
              </a:extLst>
            </p:cNvPr>
            <p:cNvCxnSpPr>
              <a:stCxn id="5" idx="2"/>
              <a:endCxn id="7" idx="0"/>
            </p:cNvCxnSpPr>
            <p:nvPr/>
          </p:nvCxnSpPr>
          <p:spPr>
            <a:xfrm>
              <a:off x="9110185" y="1657479"/>
              <a:ext cx="0" cy="1771521"/>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10A939C2-3ECD-FC79-5551-9B58347E4E61}"/>
                </a:ext>
              </a:extLst>
            </p:cNvPr>
            <p:cNvCxnSpPr>
              <a:stCxn id="9" idx="3"/>
              <a:endCxn id="16" idx="1"/>
            </p:cNvCxnSpPr>
            <p:nvPr/>
          </p:nvCxnSpPr>
          <p:spPr>
            <a:xfrm>
              <a:off x="8772354" y="2173314"/>
              <a:ext cx="619597" cy="1"/>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F2B56E81-D09A-3A73-F00A-2F4334AC891B}"/>
                </a:ext>
              </a:extLst>
            </p:cNvPr>
            <p:cNvCxnSpPr>
              <a:stCxn id="10" idx="3"/>
              <a:endCxn id="18" idx="1"/>
            </p:cNvCxnSpPr>
            <p:nvPr/>
          </p:nvCxnSpPr>
          <p:spPr>
            <a:xfrm flipV="1">
              <a:off x="8772354" y="2868011"/>
              <a:ext cx="619597" cy="1"/>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25" name="Rectangle: Rounded Corners 24">
              <a:extLst>
                <a:ext uri="{FF2B5EF4-FFF2-40B4-BE49-F238E27FC236}">
                  <a16:creationId xmlns:a16="http://schemas.microsoft.com/office/drawing/2014/main" id="{033FAAF7-3A04-AE49-F77C-E59F9A653061}"/>
                </a:ext>
              </a:extLst>
            </p:cNvPr>
            <p:cNvSpPr/>
            <p:nvPr/>
          </p:nvSpPr>
          <p:spPr>
            <a:xfrm>
              <a:off x="6383260" y="4506269"/>
              <a:ext cx="2303929" cy="636884"/>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309 selected for observation </a:t>
              </a:r>
            </a:p>
          </p:txBody>
        </p:sp>
        <p:sp>
          <p:nvSpPr>
            <p:cNvPr id="26" name="Rectangle: Rounded Corners 25">
              <a:extLst>
                <a:ext uri="{FF2B5EF4-FFF2-40B4-BE49-F238E27FC236}">
                  <a16:creationId xmlns:a16="http://schemas.microsoft.com/office/drawing/2014/main" id="{1EE20D3F-D08D-8503-F0BD-84C30AD60284}"/>
                </a:ext>
              </a:extLst>
            </p:cNvPr>
            <p:cNvSpPr/>
            <p:nvPr/>
          </p:nvSpPr>
          <p:spPr>
            <a:xfrm>
              <a:off x="9477115" y="4506269"/>
              <a:ext cx="2303929" cy="636884"/>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174 surgery with benign findings</a:t>
              </a:r>
            </a:p>
          </p:txBody>
        </p:sp>
        <p:cxnSp>
          <p:nvCxnSpPr>
            <p:cNvPr id="31" name="Straight Connector 30">
              <a:extLst>
                <a:ext uri="{FF2B5EF4-FFF2-40B4-BE49-F238E27FC236}">
                  <a16:creationId xmlns:a16="http://schemas.microsoft.com/office/drawing/2014/main" id="{3BDECA24-FE94-7951-3F6E-F1ADA764B9D1}"/>
                </a:ext>
              </a:extLst>
            </p:cNvPr>
            <p:cNvCxnSpPr/>
            <p:nvPr/>
          </p:nvCxnSpPr>
          <p:spPr>
            <a:xfrm>
              <a:off x="7535224" y="4258235"/>
              <a:ext cx="3093855"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FB585EFD-B606-81C8-B009-5474EE169F23}"/>
                </a:ext>
              </a:extLst>
            </p:cNvPr>
            <p:cNvCxnSpPr>
              <a:stCxn id="7" idx="2"/>
            </p:cNvCxnSpPr>
            <p:nvPr/>
          </p:nvCxnSpPr>
          <p:spPr>
            <a:xfrm>
              <a:off x="9110185" y="4065884"/>
              <a:ext cx="0" cy="192351"/>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0D0D5D7A-6B02-D3A6-792A-F516259589B6}"/>
                </a:ext>
              </a:extLst>
            </p:cNvPr>
            <p:cNvCxnSpPr>
              <a:endCxn id="25" idx="0"/>
            </p:cNvCxnSpPr>
            <p:nvPr/>
          </p:nvCxnSpPr>
          <p:spPr>
            <a:xfrm>
              <a:off x="7535224" y="4258235"/>
              <a:ext cx="1" cy="248034"/>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id="{DA27E0A4-661F-453B-B593-8A65702B1FD1}"/>
                </a:ext>
              </a:extLst>
            </p:cNvPr>
            <p:cNvCxnSpPr>
              <a:endCxn id="26" idx="0"/>
            </p:cNvCxnSpPr>
            <p:nvPr/>
          </p:nvCxnSpPr>
          <p:spPr>
            <a:xfrm>
              <a:off x="10629079" y="4258235"/>
              <a:ext cx="1" cy="248034"/>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grpSp>
      <p:sp>
        <p:nvSpPr>
          <p:cNvPr id="40" name="TextBox 39">
            <a:extLst>
              <a:ext uri="{FF2B5EF4-FFF2-40B4-BE49-F238E27FC236}">
                <a16:creationId xmlns:a16="http://schemas.microsoft.com/office/drawing/2014/main" id="{763C10C1-41CE-9981-702C-00A08A884816}"/>
              </a:ext>
            </a:extLst>
          </p:cNvPr>
          <p:cNvSpPr txBox="1"/>
          <p:nvPr/>
        </p:nvSpPr>
        <p:spPr>
          <a:xfrm>
            <a:off x="167009" y="3771414"/>
            <a:ext cx="5852788" cy="408623"/>
          </a:xfrm>
          <a:prstGeom prst="roundRect">
            <a:avLst/>
          </a:prstGeom>
          <a:solidFill>
            <a:schemeClr val="tx2">
              <a:lumMod val="60000"/>
              <a:lumOff val="40000"/>
            </a:schemeClr>
          </a:solidFill>
          <a:ln>
            <a:solidFill>
              <a:schemeClr val="tx2">
                <a:lumMod val="60000"/>
                <a:lumOff val="40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solidFill>
                  <a:schemeClr val="bg1"/>
                </a:solidFill>
              </a:rPr>
              <a:t>96 had personal </a:t>
            </a:r>
            <a:r>
              <a:rPr lang="en-US" dirty="0" err="1">
                <a:solidFill>
                  <a:schemeClr val="bg1"/>
                </a:solidFill>
              </a:rPr>
              <a:t>hx</a:t>
            </a:r>
            <a:r>
              <a:rPr lang="en-US" dirty="0">
                <a:solidFill>
                  <a:schemeClr val="bg1"/>
                </a:solidFill>
              </a:rPr>
              <a:t> of breast cancer </a:t>
            </a:r>
          </a:p>
        </p:txBody>
      </p:sp>
      <p:sp>
        <p:nvSpPr>
          <p:cNvPr id="41" name="TextBox 40">
            <a:extLst>
              <a:ext uri="{FF2B5EF4-FFF2-40B4-BE49-F238E27FC236}">
                <a16:creationId xmlns:a16="http://schemas.microsoft.com/office/drawing/2014/main" id="{2731381F-9048-2EBD-0783-A9E29E9DC693}"/>
              </a:ext>
            </a:extLst>
          </p:cNvPr>
          <p:cNvSpPr txBox="1"/>
          <p:nvPr/>
        </p:nvSpPr>
        <p:spPr>
          <a:xfrm>
            <a:off x="167008" y="4248628"/>
            <a:ext cx="5852787" cy="408623"/>
          </a:xfrm>
          <a:prstGeom prst="roundRect">
            <a:avLst/>
          </a:prstGeom>
          <a:solidFill>
            <a:schemeClr val="tx2">
              <a:lumMod val="60000"/>
              <a:lumOff val="40000"/>
            </a:schemeClr>
          </a:solidFill>
          <a:ln>
            <a:solidFill>
              <a:schemeClr val="tx2">
                <a:lumMod val="60000"/>
                <a:lumOff val="40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solidFill>
                  <a:schemeClr val="bg1"/>
                </a:solidFill>
              </a:rPr>
              <a:t>Median follow-up: 5.2 years </a:t>
            </a:r>
            <a:r>
              <a:rPr lang="en-US" sz="1600" dirty="0">
                <a:solidFill>
                  <a:schemeClr val="bg1"/>
                </a:solidFill>
              </a:rPr>
              <a:t>(range 1.1-15.3)</a:t>
            </a:r>
            <a:endParaRPr lang="en-US" dirty="0">
              <a:solidFill>
                <a:schemeClr val="bg1"/>
              </a:solidFill>
            </a:endParaRPr>
          </a:p>
        </p:txBody>
      </p:sp>
      <p:sp>
        <p:nvSpPr>
          <p:cNvPr id="44" name="TextBox 43">
            <a:extLst>
              <a:ext uri="{FF2B5EF4-FFF2-40B4-BE49-F238E27FC236}">
                <a16:creationId xmlns:a16="http://schemas.microsoft.com/office/drawing/2014/main" id="{68729F26-FD96-DA1B-4DF8-99A5CF5F1C32}"/>
              </a:ext>
            </a:extLst>
          </p:cNvPr>
          <p:cNvSpPr txBox="1"/>
          <p:nvPr/>
        </p:nvSpPr>
        <p:spPr>
          <a:xfrm>
            <a:off x="7374263" y="6461887"/>
            <a:ext cx="4522304" cy="276999"/>
          </a:xfrm>
          <a:prstGeom prst="rect">
            <a:avLst/>
          </a:prstGeom>
          <a:noFill/>
        </p:spPr>
        <p:txBody>
          <a:bodyPr wrap="square" rtlCol="0">
            <a:spAutoFit/>
          </a:bodyPr>
          <a:lstStyle/>
          <a:p>
            <a:pPr algn="r"/>
            <a:r>
              <a:rPr lang="en-US" sz="1200" dirty="0">
                <a:solidFill>
                  <a:schemeClr val="bg1"/>
                </a:solidFill>
              </a:rPr>
              <a:t>Kilgore et al. </a:t>
            </a:r>
            <a:r>
              <a:rPr lang="en-US" sz="1200" i="1" dirty="0">
                <a:solidFill>
                  <a:schemeClr val="bg1"/>
                </a:solidFill>
              </a:rPr>
              <a:t>Ann Surg</a:t>
            </a:r>
            <a:r>
              <a:rPr lang="en-US" sz="1200" dirty="0">
                <a:solidFill>
                  <a:schemeClr val="bg1"/>
                </a:solidFill>
              </a:rPr>
              <a:t>. 2022; 276(6): e932-e936.</a:t>
            </a:r>
          </a:p>
        </p:txBody>
      </p:sp>
      <p:sp>
        <p:nvSpPr>
          <p:cNvPr id="3" name="TextBox 2">
            <a:extLst>
              <a:ext uri="{FF2B5EF4-FFF2-40B4-BE49-F238E27FC236}">
                <a16:creationId xmlns:a16="http://schemas.microsoft.com/office/drawing/2014/main" id="{9A39D4DE-BC32-D2FD-1BAB-6FE9D5EEB532}"/>
              </a:ext>
            </a:extLst>
          </p:cNvPr>
          <p:cNvSpPr txBox="1"/>
          <p:nvPr/>
        </p:nvSpPr>
        <p:spPr>
          <a:xfrm>
            <a:off x="167009" y="1382744"/>
            <a:ext cx="5852791" cy="2009061"/>
          </a:xfrm>
          <a:prstGeom prst="roundRect">
            <a:avLst/>
          </a:prstGeom>
          <a:solidFill>
            <a:schemeClr val="tx2">
              <a:lumMod val="60000"/>
              <a:lumOff val="40000"/>
            </a:schemeClr>
          </a:solidFill>
          <a:ln>
            <a:solidFill>
              <a:schemeClr val="tx2">
                <a:lumMod val="60000"/>
                <a:lumOff val="4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800" b="1" dirty="0">
                <a:solidFill>
                  <a:schemeClr val="bg1"/>
                </a:solidFill>
              </a:rPr>
              <a:t>Expanded criteria: </a:t>
            </a:r>
            <a:r>
              <a:rPr lang="en-US" b="1" dirty="0">
                <a:solidFill>
                  <a:schemeClr val="bg1"/>
                </a:solidFill>
              </a:rPr>
              <a:t>&lt;3 TDLUs, &gt;90% Ca</a:t>
            </a:r>
            <a:r>
              <a:rPr lang="en-US" b="1" baseline="30000" dirty="0">
                <a:solidFill>
                  <a:schemeClr val="bg1"/>
                </a:solidFill>
              </a:rPr>
              <a:t>++</a:t>
            </a:r>
            <a:r>
              <a:rPr lang="en-US" b="1" dirty="0">
                <a:solidFill>
                  <a:schemeClr val="bg1"/>
                </a:solidFill>
              </a:rPr>
              <a:t> removed, no necrosis/atypia,</a:t>
            </a:r>
            <a:r>
              <a:rPr lang="en-US" sz="2800" b="1" dirty="0">
                <a:solidFill>
                  <a:schemeClr val="bg1"/>
                </a:solidFill>
              </a:rPr>
              <a:t> no mass lesion or architectural distortion, &gt;50% Ca</a:t>
            </a:r>
            <a:r>
              <a:rPr lang="en-US" sz="2800" b="1" baseline="30000" dirty="0">
                <a:solidFill>
                  <a:schemeClr val="bg1"/>
                </a:solidFill>
              </a:rPr>
              <a:t>++</a:t>
            </a:r>
            <a:r>
              <a:rPr lang="en-US" sz="2800" b="1" dirty="0">
                <a:solidFill>
                  <a:schemeClr val="bg1"/>
                </a:solidFill>
              </a:rPr>
              <a:t> removed of well-sampled target</a:t>
            </a:r>
          </a:p>
        </p:txBody>
      </p:sp>
    </p:spTree>
    <p:extLst>
      <p:ext uri="{BB962C8B-B14F-4D97-AF65-F5344CB8AC3E}">
        <p14:creationId xmlns:p14="http://schemas.microsoft.com/office/powerpoint/2010/main" val="7384638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FCD36-F3D0-449C-A9E1-0B838A93AC21}"/>
              </a:ext>
            </a:extLst>
          </p:cNvPr>
          <p:cNvSpPr>
            <a:spLocks noGrp="1"/>
          </p:cNvSpPr>
          <p:nvPr>
            <p:ph type="title"/>
          </p:nvPr>
        </p:nvSpPr>
        <p:spPr>
          <a:xfrm>
            <a:off x="278981" y="196883"/>
            <a:ext cx="11737000" cy="1080011"/>
          </a:xfrm>
        </p:spPr>
        <p:txBody>
          <a:bodyPr>
            <a:normAutofit/>
          </a:bodyPr>
          <a:lstStyle/>
          <a:p>
            <a:r>
              <a:rPr lang="en-US" sz="5400" b="1" dirty="0"/>
              <a:t>Long-term safety of observation</a:t>
            </a:r>
          </a:p>
        </p:txBody>
      </p:sp>
      <p:sp>
        <p:nvSpPr>
          <p:cNvPr id="6" name="TextBox 5">
            <a:extLst>
              <a:ext uri="{FF2B5EF4-FFF2-40B4-BE49-F238E27FC236}">
                <a16:creationId xmlns:a16="http://schemas.microsoft.com/office/drawing/2014/main" id="{5FE353B4-D4E8-4A49-90B7-24823DDC12BB}"/>
              </a:ext>
            </a:extLst>
          </p:cNvPr>
          <p:cNvSpPr txBox="1"/>
          <p:nvPr/>
        </p:nvSpPr>
        <p:spPr>
          <a:xfrm>
            <a:off x="289889" y="1437945"/>
            <a:ext cx="5605669" cy="1532334"/>
          </a:xfrm>
          <a:prstGeom prst="roundRect">
            <a:avLst/>
          </a:prstGeom>
          <a:solidFill>
            <a:schemeClr val="tx2">
              <a:lumMod val="60000"/>
              <a:lumOff val="40000"/>
            </a:schemeClr>
          </a:solidFill>
          <a:ln>
            <a:solidFill>
              <a:schemeClr val="tx2">
                <a:lumMod val="60000"/>
                <a:lumOff val="4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800" b="1" dirty="0">
                <a:solidFill>
                  <a:schemeClr val="bg1"/>
                </a:solidFill>
              </a:rPr>
              <a:t>Observation criteria: &lt;3 TDLUs, &gt;90% Ca</a:t>
            </a:r>
            <a:r>
              <a:rPr lang="en-US" sz="2800" b="1" baseline="30000" dirty="0">
                <a:solidFill>
                  <a:schemeClr val="bg1"/>
                </a:solidFill>
              </a:rPr>
              <a:t>++</a:t>
            </a:r>
            <a:r>
              <a:rPr lang="en-US" sz="2800" b="1" dirty="0">
                <a:solidFill>
                  <a:schemeClr val="bg1"/>
                </a:solidFill>
              </a:rPr>
              <a:t> removed, no necrosis/atypia </a:t>
            </a:r>
          </a:p>
        </p:txBody>
      </p:sp>
      <p:grpSp>
        <p:nvGrpSpPr>
          <p:cNvPr id="38" name="Group 37">
            <a:extLst>
              <a:ext uri="{FF2B5EF4-FFF2-40B4-BE49-F238E27FC236}">
                <a16:creationId xmlns:a16="http://schemas.microsoft.com/office/drawing/2014/main" id="{A33D1121-B66E-3CFA-6AF7-F7B7A5FE03D9}"/>
              </a:ext>
            </a:extLst>
          </p:cNvPr>
          <p:cNvGrpSpPr/>
          <p:nvPr/>
        </p:nvGrpSpPr>
        <p:grpSpPr>
          <a:xfrm>
            <a:off x="6286736" y="1611962"/>
            <a:ext cx="5568112" cy="4122558"/>
            <a:chOff x="6298097" y="1020595"/>
            <a:chExt cx="5568112" cy="4122558"/>
          </a:xfrm>
        </p:grpSpPr>
        <p:sp>
          <p:nvSpPr>
            <p:cNvPr id="5" name="Rectangle: Rounded Corners 4">
              <a:extLst>
                <a:ext uri="{FF2B5EF4-FFF2-40B4-BE49-F238E27FC236}">
                  <a16:creationId xmlns:a16="http://schemas.microsoft.com/office/drawing/2014/main" id="{F46BF3A4-684F-2679-E347-C2DEDC250DB9}"/>
                </a:ext>
              </a:extLst>
            </p:cNvPr>
            <p:cNvSpPr/>
            <p:nvPr/>
          </p:nvSpPr>
          <p:spPr>
            <a:xfrm>
              <a:off x="7958220" y="1020595"/>
              <a:ext cx="2303929" cy="636884"/>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635 patients with ADH</a:t>
              </a:r>
            </a:p>
          </p:txBody>
        </p:sp>
        <p:sp>
          <p:nvSpPr>
            <p:cNvPr id="7" name="Rectangle: Rounded Corners 6">
              <a:extLst>
                <a:ext uri="{FF2B5EF4-FFF2-40B4-BE49-F238E27FC236}">
                  <a16:creationId xmlns:a16="http://schemas.microsoft.com/office/drawing/2014/main" id="{7871FCBF-7FBF-504B-BE59-39362E24D0AA}"/>
                </a:ext>
              </a:extLst>
            </p:cNvPr>
            <p:cNvSpPr/>
            <p:nvPr/>
          </p:nvSpPr>
          <p:spPr>
            <a:xfrm>
              <a:off x="7958220" y="3429000"/>
              <a:ext cx="2303929" cy="636884"/>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483 CNB diagnosis of ADH</a:t>
              </a:r>
            </a:p>
          </p:txBody>
        </p:sp>
        <p:sp>
          <p:nvSpPr>
            <p:cNvPr id="9" name="TextBox 8">
              <a:extLst>
                <a:ext uri="{FF2B5EF4-FFF2-40B4-BE49-F238E27FC236}">
                  <a16:creationId xmlns:a16="http://schemas.microsoft.com/office/drawing/2014/main" id="{767372E5-4F0E-644E-2B9F-D1498D5E249F}"/>
                </a:ext>
              </a:extLst>
            </p:cNvPr>
            <p:cNvSpPr txBox="1"/>
            <p:nvPr/>
          </p:nvSpPr>
          <p:spPr>
            <a:xfrm>
              <a:off x="6298098" y="1880926"/>
              <a:ext cx="2474256" cy="584775"/>
            </a:xfrm>
            <a:prstGeom prst="rect">
              <a:avLst/>
            </a:prstGeom>
            <a:solidFill>
              <a:schemeClr val="bg1">
                <a:lumMod val="85000"/>
              </a:schemeClr>
            </a:solidFill>
            <a:ln>
              <a:solidFill>
                <a:schemeClr val="bg1">
                  <a:lumMod val="85000"/>
                </a:schemeClr>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1600" dirty="0"/>
                <a:t>Male </a:t>
              </a:r>
            </a:p>
            <a:p>
              <a:pPr algn="ctr"/>
              <a:r>
                <a:rPr lang="en-US" sz="1600" dirty="0"/>
                <a:t>(n=1)</a:t>
              </a:r>
            </a:p>
          </p:txBody>
        </p:sp>
        <p:sp>
          <p:nvSpPr>
            <p:cNvPr id="10" name="TextBox 9">
              <a:extLst>
                <a:ext uri="{FF2B5EF4-FFF2-40B4-BE49-F238E27FC236}">
                  <a16:creationId xmlns:a16="http://schemas.microsoft.com/office/drawing/2014/main" id="{B4A12563-A29C-2622-D7C9-C1B1B40BBA5E}"/>
                </a:ext>
              </a:extLst>
            </p:cNvPr>
            <p:cNvSpPr txBox="1"/>
            <p:nvPr/>
          </p:nvSpPr>
          <p:spPr>
            <a:xfrm>
              <a:off x="6298097" y="2575624"/>
              <a:ext cx="2474257" cy="584775"/>
            </a:xfrm>
            <a:prstGeom prst="rect">
              <a:avLst/>
            </a:prstGeom>
            <a:solidFill>
              <a:schemeClr val="bg1">
                <a:lumMod val="85000"/>
              </a:schemeClr>
            </a:solidFill>
            <a:ln>
              <a:solidFill>
                <a:schemeClr val="bg1">
                  <a:lumMod val="85000"/>
                </a:schemeClr>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1600" dirty="0"/>
                <a:t>&lt;1 year follow-up </a:t>
              </a:r>
            </a:p>
            <a:p>
              <a:pPr algn="ctr"/>
              <a:r>
                <a:rPr lang="en-US" sz="1600" dirty="0"/>
                <a:t>(n=84)</a:t>
              </a:r>
            </a:p>
          </p:txBody>
        </p:sp>
        <p:sp>
          <p:nvSpPr>
            <p:cNvPr id="16" name="TextBox 15">
              <a:extLst>
                <a:ext uri="{FF2B5EF4-FFF2-40B4-BE49-F238E27FC236}">
                  <a16:creationId xmlns:a16="http://schemas.microsoft.com/office/drawing/2014/main" id="{53F20042-3DC2-4FBC-8678-EC21B744986C}"/>
                </a:ext>
              </a:extLst>
            </p:cNvPr>
            <p:cNvSpPr txBox="1"/>
            <p:nvPr/>
          </p:nvSpPr>
          <p:spPr>
            <a:xfrm>
              <a:off x="9391951" y="1880927"/>
              <a:ext cx="2474258" cy="584775"/>
            </a:xfrm>
            <a:prstGeom prst="rect">
              <a:avLst/>
            </a:prstGeom>
            <a:solidFill>
              <a:schemeClr val="bg1">
                <a:lumMod val="85000"/>
              </a:schemeClr>
            </a:solidFill>
            <a:ln>
              <a:solidFill>
                <a:schemeClr val="bg1">
                  <a:lumMod val="85000"/>
                </a:schemeClr>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1600" dirty="0"/>
                <a:t>Diagnosed by excisional bx (n=9)</a:t>
              </a:r>
            </a:p>
          </p:txBody>
        </p:sp>
        <p:sp>
          <p:nvSpPr>
            <p:cNvPr id="18" name="TextBox 17">
              <a:extLst>
                <a:ext uri="{FF2B5EF4-FFF2-40B4-BE49-F238E27FC236}">
                  <a16:creationId xmlns:a16="http://schemas.microsoft.com/office/drawing/2014/main" id="{E64B3BAB-D181-5291-5E97-D2B0F8C432DD}"/>
                </a:ext>
              </a:extLst>
            </p:cNvPr>
            <p:cNvSpPr txBox="1"/>
            <p:nvPr/>
          </p:nvSpPr>
          <p:spPr>
            <a:xfrm>
              <a:off x="9391951" y="2575623"/>
              <a:ext cx="2474258" cy="584775"/>
            </a:xfrm>
            <a:prstGeom prst="rect">
              <a:avLst/>
            </a:prstGeom>
            <a:solidFill>
              <a:schemeClr val="bg1">
                <a:lumMod val="85000"/>
              </a:schemeClr>
            </a:solidFill>
            <a:ln>
              <a:solidFill>
                <a:schemeClr val="bg1">
                  <a:lumMod val="85000"/>
                </a:schemeClr>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1600" dirty="0"/>
                <a:t>Upstaged to cancer at excision (n=58)</a:t>
              </a:r>
            </a:p>
          </p:txBody>
        </p:sp>
        <p:cxnSp>
          <p:nvCxnSpPr>
            <p:cNvPr id="20" name="Straight Connector 19">
              <a:extLst>
                <a:ext uri="{FF2B5EF4-FFF2-40B4-BE49-F238E27FC236}">
                  <a16:creationId xmlns:a16="http://schemas.microsoft.com/office/drawing/2014/main" id="{4CD78821-0F77-95DC-8843-FDADEE5EBFC4}"/>
                </a:ext>
              </a:extLst>
            </p:cNvPr>
            <p:cNvCxnSpPr>
              <a:stCxn id="5" idx="2"/>
              <a:endCxn id="7" idx="0"/>
            </p:cNvCxnSpPr>
            <p:nvPr/>
          </p:nvCxnSpPr>
          <p:spPr>
            <a:xfrm>
              <a:off x="9110185" y="1657479"/>
              <a:ext cx="0" cy="1771521"/>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10A939C2-3ECD-FC79-5551-9B58347E4E61}"/>
                </a:ext>
              </a:extLst>
            </p:cNvPr>
            <p:cNvCxnSpPr>
              <a:stCxn id="9" idx="3"/>
              <a:endCxn id="16" idx="1"/>
            </p:cNvCxnSpPr>
            <p:nvPr/>
          </p:nvCxnSpPr>
          <p:spPr>
            <a:xfrm>
              <a:off x="8772354" y="2173314"/>
              <a:ext cx="619597" cy="1"/>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F2B56E81-D09A-3A73-F00A-2F4334AC891B}"/>
                </a:ext>
              </a:extLst>
            </p:cNvPr>
            <p:cNvCxnSpPr>
              <a:stCxn id="10" idx="3"/>
              <a:endCxn id="18" idx="1"/>
            </p:cNvCxnSpPr>
            <p:nvPr/>
          </p:nvCxnSpPr>
          <p:spPr>
            <a:xfrm flipV="1">
              <a:off x="8772354" y="2868011"/>
              <a:ext cx="619597" cy="1"/>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25" name="Rectangle: Rounded Corners 24">
              <a:extLst>
                <a:ext uri="{FF2B5EF4-FFF2-40B4-BE49-F238E27FC236}">
                  <a16:creationId xmlns:a16="http://schemas.microsoft.com/office/drawing/2014/main" id="{033FAAF7-3A04-AE49-F77C-E59F9A653061}"/>
                </a:ext>
              </a:extLst>
            </p:cNvPr>
            <p:cNvSpPr/>
            <p:nvPr/>
          </p:nvSpPr>
          <p:spPr>
            <a:xfrm>
              <a:off x="6383260" y="4506269"/>
              <a:ext cx="2303929" cy="636884"/>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309 selected for observation </a:t>
              </a:r>
            </a:p>
          </p:txBody>
        </p:sp>
        <p:sp>
          <p:nvSpPr>
            <p:cNvPr id="26" name="Rectangle: Rounded Corners 25">
              <a:extLst>
                <a:ext uri="{FF2B5EF4-FFF2-40B4-BE49-F238E27FC236}">
                  <a16:creationId xmlns:a16="http://schemas.microsoft.com/office/drawing/2014/main" id="{1EE20D3F-D08D-8503-F0BD-84C30AD60284}"/>
                </a:ext>
              </a:extLst>
            </p:cNvPr>
            <p:cNvSpPr/>
            <p:nvPr/>
          </p:nvSpPr>
          <p:spPr>
            <a:xfrm>
              <a:off x="9477115" y="4506269"/>
              <a:ext cx="2303929" cy="636884"/>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174 surgery with benign findings</a:t>
              </a:r>
            </a:p>
          </p:txBody>
        </p:sp>
        <p:cxnSp>
          <p:nvCxnSpPr>
            <p:cNvPr id="31" name="Straight Connector 30">
              <a:extLst>
                <a:ext uri="{FF2B5EF4-FFF2-40B4-BE49-F238E27FC236}">
                  <a16:creationId xmlns:a16="http://schemas.microsoft.com/office/drawing/2014/main" id="{3BDECA24-FE94-7951-3F6E-F1ADA764B9D1}"/>
                </a:ext>
              </a:extLst>
            </p:cNvPr>
            <p:cNvCxnSpPr/>
            <p:nvPr/>
          </p:nvCxnSpPr>
          <p:spPr>
            <a:xfrm>
              <a:off x="7535224" y="4258235"/>
              <a:ext cx="3093855"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FB585EFD-B606-81C8-B009-5474EE169F23}"/>
                </a:ext>
              </a:extLst>
            </p:cNvPr>
            <p:cNvCxnSpPr>
              <a:stCxn id="7" idx="2"/>
            </p:cNvCxnSpPr>
            <p:nvPr/>
          </p:nvCxnSpPr>
          <p:spPr>
            <a:xfrm>
              <a:off x="9110185" y="4065884"/>
              <a:ext cx="0" cy="192351"/>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0D0D5D7A-6B02-D3A6-792A-F516259589B6}"/>
                </a:ext>
              </a:extLst>
            </p:cNvPr>
            <p:cNvCxnSpPr>
              <a:endCxn id="25" idx="0"/>
            </p:cNvCxnSpPr>
            <p:nvPr/>
          </p:nvCxnSpPr>
          <p:spPr>
            <a:xfrm>
              <a:off x="7535224" y="4258235"/>
              <a:ext cx="1" cy="248034"/>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id="{DA27E0A4-661F-453B-B593-8A65702B1FD1}"/>
                </a:ext>
              </a:extLst>
            </p:cNvPr>
            <p:cNvCxnSpPr>
              <a:endCxn id="26" idx="0"/>
            </p:cNvCxnSpPr>
            <p:nvPr/>
          </p:nvCxnSpPr>
          <p:spPr>
            <a:xfrm>
              <a:off x="10629079" y="4258235"/>
              <a:ext cx="1" cy="248034"/>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grpSp>
      <p:sp>
        <p:nvSpPr>
          <p:cNvPr id="40" name="TextBox 39">
            <a:extLst>
              <a:ext uri="{FF2B5EF4-FFF2-40B4-BE49-F238E27FC236}">
                <a16:creationId xmlns:a16="http://schemas.microsoft.com/office/drawing/2014/main" id="{763C10C1-41CE-9981-702C-00A08A884816}"/>
              </a:ext>
            </a:extLst>
          </p:cNvPr>
          <p:cNvSpPr txBox="1"/>
          <p:nvPr/>
        </p:nvSpPr>
        <p:spPr>
          <a:xfrm>
            <a:off x="167009" y="3771414"/>
            <a:ext cx="5852789" cy="408623"/>
          </a:xfrm>
          <a:prstGeom prst="roundRect">
            <a:avLst/>
          </a:prstGeom>
          <a:solidFill>
            <a:schemeClr val="tx2">
              <a:lumMod val="60000"/>
              <a:lumOff val="40000"/>
            </a:schemeClr>
          </a:solidFill>
          <a:ln>
            <a:solidFill>
              <a:schemeClr val="tx2">
                <a:lumMod val="60000"/>
                <a:lumOff val="40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solidFill>
                  <a:schemeClr val="bg1"/>
                </a:solidFill>
              </a:rPr>
              <a:t>96 had personal </a:t>
            </a:r>
            <a:r>
              <a:rPr lang="en-US" dirty="0" err="1">
                <a:solidFill>
                  <a:schemeClr val="bg1"/>
                </a:solidFill>
              </a:rPr>
              <a:t>hx</a:t>
            </a:r>
            <a:r>
              <a:rPr lang="en-US" dirty="0">
                <a:solidFill>
                  <a:schemeClr val="bg1"/>
                </a:solidFill>
              </a:rPr>
              <a:t> of breast cancer </a:t>
            </a:r>
          </a:p>
        </p:txBody>
      </p:sp>
      <p:sp>
        <p:nvSpPr>
          <p:cNvPr id="41" name="TextBox 40">
            <a:extLst>
              <a:ext uri="{FF2B5EF4-FFF2-40B4-BE49-F238E27FC236}">
                <a16:creationId xmlns:a16="http://schemas.microsoft.com/office/drawing/2014/main" id="{2731381F-9048-2EBD-0783-A9E29E9DC693}"/>
              </a:ext>
            </a:extLst>
          </p:cNvPr>
          <p:cNvSpPr txBox="1"/>
          <p:nvPr/>
        </p:nvSpPr>
        <p:spPr>
          <a:xfrm>
            <a:off x="167009" y="4248628"/>
            <a:ext cx="5852788" cy="408623"/>
          </a:xfrm>
          <a:prstGeom prst="roundRect">
            <a:avLst/>
          </a:prstGeom>
          <a:solidFill>
            <a:schemeClr val="tx2">
              <a:lumMod val="60000"/>
              <a:lumOff val="40000"/>
            </a:schemeClr>
          </a:solidFill>
          <a:ln>
            <a:solidFill>
              <a:schemeClr val="tx2">
                <a:lumMod val="60000"/>
                <a:lumOff val="40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solidFill>
                  <a:schemeClr val="bg1"/>
                </a:solidFill>
              </a:rPr>
              <a:t>Median follow-up: 5.2 years </a:t>
            </a:r>
            <a:r>
              <a:rPr lang="en-US" sz="1600" dirty="0">
                <a:solidFill>
                  <a:schemeClr val="bg1"/>
                </a:solidFill>
              </a:rPr>
              <a:t>(range 1.1-15.3)</a:t>
            </a:r>
            <a:endParaRPr lang="en-US" dirty="0">
              <a:solidFill>
                <a:schemeClr val="bg1"/>
              </a:solidFill>
            </a:endParaRPr>
          </a:p>
        </p:txBody>
      </p:sp>
      <p:sp>
        <p:nvSpPr>
          <p:cNvPr id="42" name="TextBox 41">
            <a:extLst>
              <a:ext uri="{FF2B5EF4-FFF2-40B4-BE49-F238E27FC236}">
                <a16:creationId xmlns:a16="http://schemas.microsoft.com/office/drawing/2014/main" id="{D3EA3C0B-CA9F-65B4-4566-C67090D464AE}"/>
              </a:ext>
            </a:extLst>
          </p:cNvPr>
          <p:cNvSpPr txBox="1"/>
          <p:nvPr/>
        </p:nvSpPr>
        <p:spPr>
          <a:xfrm>
            <a:off x="167008" y="4979057"/>
            <a:ext cx="5852785" cy="681038"/>
          </a:xfrm>
          <a:prstGeom prst="roundRect">
            <a:avLst/>
          </a:prstGeom>
          <a:solidFill>
            <a:schemeClr val="tx2">
              <a:lumMod val="60000"/>
              <a:lumOff val="40000"/>
            </a:schemeClr>
          </a:solidFill>
          <a:ln>
            <a:solidFill>
              <a:schemeClr val="tx2">
                <a:lumMod val="60000"/>
                <a:lumOff val="40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solidFill>
                  <a:schemeClr val="bg1"/>
                </a:solidFill>
              </a:rPr>
              <a:t>Women </a:t>
            </a:r>
            <a:r>
              <a:rPr lang="en-US" dirty="0">
                <a:solidFill>
                  <a:schemeClr val="bg1"/>
                </a:solidFill>
                <a:cs typeface="Calibri" panose="020F0502020204030204" pitchFamily="34" charset="0"/>
              </a:rPr>
              <a:t>≤ 50 y more likely to have surgery </a:t>
            </a:r>
          </a:p>
          <a:p>
            <a:pPr algn="ctr"/>
            <a:r>
              <a:rPr lang="en-US" sz="1600" dirty="0">
                <a:solidFill>
                  <a:schemeClr val="bg1"/>
                </a:solidFill>
                <a:cs typeface="Calibri" panose="020F0502020204030204" pitchFamily="34" charset="0"/>
              </a:rPr>
              <a:t>(42.4% vs 33.2%, </a:t>
            </a:r>
            <a:r>
              <a:rPr lang="en-US" sz="1600" i="1" dirty="0">
                <a:solidFill>
                  <a:schemeClr val="bg1"/>
                </a:solidFill>
                <a:cs typeface="Calibri" panose="020F0502020204030204" pitchFamily="34" charset="0"/>
              </a:rPr>
              <a:t>p</a:t>
            </a:r>
            <a:r>
              <a:rPr lang="en-US" sz="1600" dirty="0">
                <a:solidFill>
                  <a:schemeClr val="bg1"/>
                </a:solidFill>
                <a:cs typeface="Calibri" panose="020F0502020204030204" pitchFamily="34" charset="0"/>
              </a:rPr>
              <a:t>=0.04)</a:t>
            </a:r>
            <a:endParaRPr lang="en-US" sz="1600" dirty="0">
              <a:solidFill>
                <a:schemeClr val="bg1"/>
              </a:solidFill>
            </a:endParaRPr>
          </a:p>
        </p:txBody>
      </p:sp>
      <p:sp>
        <p:nvSpPr>
          <p:cNvPr id="43" name="TextBox 42">
            <a:extLst>
              <a:ext uri="{FF2B5EF4-FFF2-40B4-BE49-F238E27FC236}">
                <a16:creationId xmlns:a16="http://schemas.microsoft.com/office/drawing/2014/main" id="{8175C2D3-153A-5877-FBC6-3D3B999FBD9F}"/>
              </a:ext>
            </a:extLst>
          </p:cNvPr>
          <p:cNvSpPr txBox="1"/>
          <p:nvPr/>
        </p:nvSpPr>
        <p:spPr>
          <a:xfrm>
            <a:off x="167008" y="5716879"/>
            <a:ext cx="5852785" cy="987504"/>
          </a:xfrm>
          <a:prstGeom prst="roundRect">
            <a:avLst/>
          </a:prstGeom>
          <a:solidFill>
            <a:schemeClr val="tx2">
              <a:lumMod val="60000"/>
              <a:lumOff val="40000"/>
            </a:schemeClr>
          </a:solidFill>
          <a:ln>
            <a:solidFill>
              <a:schemeClr val="tx2">
                <a:lumMod val="60000"/>
                <a:lumOff val="40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solidFill>
                  <a:schemeClr val="bg1"/>
                </a:solidFill>
              </a:rPr>
              <a:t>Women </a:t>
            </a:r>
            <a:r>
              <a:rPr lang="en-US" dirty="0">
                <a:solidFill>
                  <a:schemeClr val="bg1"/>
                </a:solidFill>
                <a:cs typeface="Calibri" panose="020F0502020204030204" pitchFamily="34" charset="0"/>
              </a:rPr>
              <a:t>dx by stereotactic bx more likely to be observed than if dx by US or MRI bx </a:t>
            </a:r>
          </a:p>
          <a:p>
            <a:pPr algn="ctr"/>
            <a:r>
              <a:rPr lang="en-US" sz="1600" dirty="0">
                <a:solidFill>
                  <a:schemeClr val="bg1"/>
                </a:solidFill>
                <a:cs typeface="Calibri" panose="020F0502020204030204" pitchFamily="34" charset="0"/>
              </a:rPr>
              <a:t>(67.2% vs 43.1%, </a:t>
            </a:r>
            <a:r>
              <a:rPr lang="en-US" sz="1600" i="1" dirty="0">
                <a:solidFill>
                  <a:schemeClr val="bg1"/>
                </a:solidFill>
                <a:cs typeface="Calibri" panose="020F0502020204030204" pitchFamily="34" charset="0"/>
              </a:rPr>
              <a:t>p</a:t>
            </a:r>
            <a:r>
              <a:rPr lang="en-US" sz="1600" dirty="0">
                <a:solidFill>
                  <a:schemeClr val="bg1"/>
                </a:solidFill>
                <a:cs typeface="Calibri" panose="020F0502020204030204" pitchFamily="34" charset="0"/>
              </a:rPr>
              <a:t>=0.001)</a:t>
            </a:r>
            <a:endParaRPr lang="en-US" sz="1600" dirty="0">
              <a:solidFill>
                <a:schemeClr val="bg1"/>
              </a:solidFill>
            </a:endParaRPr>
          </a:p>
        </p:txBody>
      </p:sp>
      <p:sp>
        <p:nvSpPr>
          <p:cNvPr id="44" name="TextBox 43">
            <a:extLst>
              <a:ext uri="{FF2B5EF4-FFF2-40B4-BE49-F238E27FC236}">
                <a16:creationId xmlns:a16="http://schemas.microsoft.com/office/drawing/2014/main" id="{68729F26-FD96-DA1B-4DF8-99A5CF5F1C32}"/>
              </a:ext>
            </a:extLst>
          </p:cNvPr>
          <p:cNvSpPr txBox="1"/>
          <p:nvPr/>
        </p:nvSpPr>
        <p:spPr>
          <a:xfrm>
            <a:off x="7374263" y="6461887"/>
            <a:ext cx="4522304" cy="276999"/>
          </a:xfrm>
          <a:prstGeom prst="rect">
            <a:avLst/>
          </a:prstGeom>
          <a:noFill/>
        </p:spPr>
        <p:txBody>
          <a:bodyPr wrap="square" rtlCol="0">
            <a:spAutoFit/>
          </a:bodyPr>
          <a:lstStyle/>
          <a:p>
            <a:pPr algn="r"/>
            <a:r>
              <a:rPr lang="en-US" sz="1200" dirty="0">
                <a:solidFill>
                  <a:schemeClr val="bg1"/>
                </a:solidFill>
              </a:rPr>
              <a:t>Kilgore et al. </a:t>
            </a:r>
            <a:r>
              <a:rPr lang="en-US" sz="1200" i="1" dirty="0">
                <a:solidFill>
                  <a:schemeClr val="bg1"/>
                </a:solidFill>
              </a:rPr>
              <a:t>Ann Surg</a:t>
            </a:r>
            <a:r>
              <a:rPr lang="en-US" sz="1200" dirty="0">
                <a:solidFill>
                  <a:schemeClr val="bg1"/>
                </a:solidFill>
              </a:rPr>
              <a:t>. 2022; 276(6): e932-e936.</a:t>
            </a:r>
          </a:p>
        </p:txBody>
      </p:sp>
      <p:sp>
        <p:nvSpPr>
          <p:cNvPr id="3" name="TextBox 2">
            <a:extLst>
              <a:ext uri="{FF2B5EF4-FFF2-40B4-BE49-F238E27FC236}">
                <a16:creationId xmlns:a16="http://schemas.microsoft.com/office/drawing/2014/main" id="{2FB5696E-2E2F-C094-B992-780D2F90C416}"/>
              </a:ext>
            </a:extLst>
          </p:cNvPr>
          <p:cNvSpPr txBox="1"/>
          <p:nvPr/>
        </p:nvSpPr>
        <p:spPr>
          <a:xfrm>
            <a:off x="167009" y="1382744"/>
            <a:ext cx="5852791" cy="2009061"/>
          </a:xfrm>
          <a:prstGeom prst="roundRect">
            <a:avLst/>
          </a:prstGeom>
          <a:solidFill>
            <a:schemeClr val="tx2">
              <a:lumMod val="60000"/>
              <a:lumOff val="40000"/>
            </a:schemeClr>
          </a:solidFill>
          <a:ln>
            <a:solidFill>
              <a:schemeClr val="tx2">
                <a:lumMod val="60000"/>
                <a:lumOff val="4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800" b="1" dirty="0">
                <a:solidFill>
                  <a:schemeClr val="bg1"/>
                </a:solidFill>
              </a:rPr>
              <a:t>Expanded criteria: </a:t>
            </a:r>
            <a:r>
              <a:rPr lang="en-US" b="1" dirty="0">
                <a:solidFill>
                  <a:schemeClr val="bg1"/>
                </a:solidFill>
              </a:rPr>
              <a:t>&lt;3 TDLUs, &gt;90% Ca</a:t>
            </a:r>
            <a:r>
              <a:rPr lang="en-US" b="1" baseline="30000" dirty="0">
                <a:solidFill>
                  <a:schemeClr val="bg1"/>
                </a:solidFill>
              </a:rPr>
              <a:t>++</a:t>
            </a:r>
            <a:r>
              <a:rPr lang="en-US" b="1" dirty="0">
                <a:solidFill>
                  <a:schemeClr val="bg1"/>
                </a:solidFill>
              </a:rPr>
              <a:t> removed, no necrosis/atypia,</a:t>
            </a:r>
            <a:r>
              <a:rPr lang="en-US" sz="2800" b="1" dirty="0">
                <a:solidFill>
                  <a:schemeClr val="bg1"/>
                </a:solidFill>
              </a:rPr>
              <a:t> no mass lesion or architectural distortion, &gt;50% Ca</a:t>
            </a:r>
            <a:r>
              <a:rPr lang="en-US" sz="2800" b="1" baseline="30000" dirty="0">
                <a:solidFill>
                  <a:schemeClr val="bg1"/>
                </a:solidFill>
              </a:rPr>
              <a:t>++</a:t>
            </a:r>
            <a:r>
              <a:rPr lang="en-US" sz="2800" b="1" dirty="0">
                <a:solidFill>
                  <a:schemeClr val="bg1"/>
                </a:solidFill>
              </a:rPr>
              <a:t> removed of well-sampled target</a:t>
            </a:r>
          </a:p>
        </p:txBody>
      </p:sp>
    </p:spTree>
    <p:extLst>
      <p:ext uri="{BB962C8B-B14F-4D97-AF65-F5344CB8AC3E}">
        <p14:creationId xmlns:p14="http://schemas.microsoft.com/office/powerpoint/2010/main" val="5343796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80160-69DF-831B-E076-AED248C95907}"/>
              </a:ext>
            </a:extLst>
          </p:cNvPr>
          <p:cNvSpPr>
            <a:spLocks noGrp="1"/>
          </p:cNvSpPr>
          <p:nvPr>
            <p:ph type="title"/>
          </p:nvPr>
        </p:nvSpPr>
        <p:spPr>
          <a:xfrm>
            <a:off x="0" y="304003"/>
            <a:ext cx="12192000" cy="914400"/>
          </a:xfrm>
        </p:spPr>
        <p:txBody>
          <a:bodyPr>
            <a:normAutofit/>
          </a:bodyPr>
          <a:lstStyle/>
          <a:p>
            <a:r>
              <a:rPr lang="en-US" sz="4800" b="1" dirty="0">
                <a:solidFill>
                  <a:srgbClr val="FFFF00"/>
                </a:solidFill>
              </a:rPr>
              <a:t>Long term safety of observation </a:t>
            </a:r>
          </a:p>
        </p:txBody>
      </p:sp>
      <p:grpSp>
        <p:nvGrpSpPr>
          <p:cNvPr id="3" name="Group 2">
            <a:extLst>
              <a:ext uri="{FF2B5EF4-FFF2-40B4-BE49-F238E27FC236}">
                <a16:creationId xmlns:a16="http://schemas.microsoft.com/office/drawing/2014/main" id="{932FCC15-EBF6-1460-F572-46657A37B8EA}"/>
              </a:ext>
            </a:extLst>
          </p:cNvPr>
          <p:cNvGrpSpPr/>
          <p:nvPr/>
        </p:nvGrpSpPr>
        <p:grpSpPr>
          <a:xfrm>
            <a:off x="146968" y="1221245"/>
            <a:ext cx="11902982" cy="3582021"/>
            <a:chOff x="144509" y="900650"/>
            <a:chExt cx="11902982" cy="3582021"/>
          </a:xfrm>
        </p:grpSpPr>
        <p:sp>
          <p:nvSpPr>
            <p:cNvPr id="6" name="Rectangle: Rounded Corners 5">
              <a:extLst>
                <a:ext uri="{FF2B5EF4-FFF2-40B4-BE49-F238E27FC236}">
                  <a16:creationId xmlns:a16="http://schemas.microsoft.com/office/drawing/2014/main" id="{FDBF5726-BD0F-CDF5-3D0B-ED0D0B36EBF1}"/>
                </a:ext>
              </a:extLst>
            </p:cNvPr>
            <p:cNvSpPr/>
            <p:nvPr/>
          </p:nvSpPr>
          <p:spPr>
            <a:xfrm>
              <a:off x="4612789" y="900650"/>
              <a:ext cx="2303929" cy="636884"/>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483 CNB diagnosis of ADH</a:t>
              </a:r>
            </a:p>
          </p:txBody>
        </p:sp>
        <p:sp>
          <p:nvSpPr>
            <p:cNvPr id="14" name="Rectangle: Rounded Corners 13">
              <a:extLst>
                <a:ext uri="{FF2B5EF4-FFF2-40B4-BE49-F238E27FC236}">
                  <a16:creationId xmlns:a16="http://schemas.microsoft.com/office/drawing/2014/main" id="{EC0F9A18-895F-912B-5007-135E77741617}"/>
                </a:ext>
              </a:extLst>
            </p:cNvPr>
            <p:cNvSpPr/>
            <p:nvPr/>
          </p:nvSpPr>
          <p:spPr>
            <a:xfrm>
              <a:off x="1490901" y="1977919"/>
              <a:ext cx="2303929" cy="636884"/>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309 selected for observation </a:t>
              </a:r>
            </a:p>
          </p:txBody>
        </p:sp>
        <p:sp>
          <p:nvSpPr>
            <p:cNvPr id="15" name="Rectangle: Rounded Corners 14">
              <a:extLst>
                <a:ext uri="{FF2B5EF4-FFF2-40B4-BE49-F238E27FC236}">
                  <a16:creationId xmlns:a16="http://schemas.microsoft.com/office/drawing/2014/main" id="{0CA75077-1A8B-C035-13E0-E92C8C982D82}"/>
                </a:ext>
              </a:extLst>
            </p:cNvPr>
            <p:cNvSpPr/>
            <p:nvPr/>
          </p:nvSpPr>
          <p:spPr>
            <a:xfrm>
              <a:off x="8397172" y="1983603"/>
              <a:ext cx="2303929" cy="636884"/>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174 surgery with benign findings</a:t>
              </a:r>
            </a:p>
          </p:txBody>
        </p:sp>
        <p:cxnSp>
          <p:nvCxnSpPr>
            <p:cNvPr id="16" name="Straight Connector 15">
              <a:extLst>
                <a:ext uri="{FF2B5EF4-FFF2-40B4-BE49-F238E27FC236}">
                  <a16:creationId xmlns:a16="http://schemas.microsoft.com/office/drawing/2014/main" id="{57B7660C-AE41-ED9E-3ACA-E84B751E7AC9}"/>
                </a:ext>
              </a:extLst>
            </p:cNvPr>
            <p:cNvCxnSpPr>
              <a:cxnSpLocks/>
            </p:cNvCxnSpPr>
            <p:nvPr/>
          </p:nvCxnSpPr>
          <p:spPr>
            <a:xfrm>
              <a:off x="2642866" y="1735569"/>
              <a:ext cx="6906271"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B5E8D035-810F-A0BE-B8E5-944E3B36A9D1}"/>
                </a:ext>
              </a:extLst>
            </p:cNvPr>
            <p:cNvCxnSpPr>
              <a:stCxn id="6" idx="2"/>
            </p:cNvCxnSpPr>
            <p:nvPr/>
          </p:nvCxnSpPr>
          <p:spPr>
            <a:xfrm>
              <a:off x="5764754" y="1537534"/>
              <a:ext cx="0" cy="192351"/>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32A9F65E-3152-906C-01ED-CA2DC601F8C1}"/>
                </a:ext>
              </a:extLst>
            </p:cNvPr>
            <p:cNvCxnSpPr>
              <a:endCxn id="14" idx="0"/>
            </p:cNvCxnSpPr>
            <p:nvPr/>
          </p:nvCxnSpPr>
          <p:spPr>
            <a:xfrm>
              <a:off x="2642865" y="1729885"/>
              <a:ext cx="1" cy="248034"/>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0E3E46BC-C845-5150-44F8-F35723AFAD4C}"/>
                </a:ext>
              </a:extLst>
            </p:cNvPr>
            <p:cNvCxnSpPr>
              <a:endCxn id="15" idx="0"/>
            </p:cNvCxnSpPr>
            <p:nvPr/>
          </p:nvCxnSpPr>
          <p:spPr>
            <a:xfrm>
              <a:off x="9549136" y="1735569"/>
              <a:ext cx="1" cy="248034"/>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23" name="Rectangle: Rounded Corners 22">
              <a:extLst>
                <a:ext uri="{FF2B5EF4-FFF2-40B4-BE49-F238E27FC236}">
                  <a16:creationId xmlns:a16="http://schemas.microsoft.com/office/drawing/2014/main" id="{81012B25-10CB-9189-8FD4-582BB673794A}"/>
                </a:ext>
              </a:extLst>
            </p:cNvPr>
            <p:cNvSpPr/>
            <p:nvPr/>
          </p:nvSpPr>
          <p:spPr>
            <a:xfrm>
              <a:off x="144510" y="2877988"/>
              <a:ext cx="2303929" cy="636884"/>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dirty="0"/>
                <a:t>No prior breast cancer </a:t>
              </a:r>
              <a:r>
                <a:rPr lang="en-US" dirty="0" err="1"/>
                <a:t>hx</a:t>
              </a:r>
              <a:r>
                <a:rPr lang="en-US" dirty="0"/>
                <a:t> (n=250)</a:t>
              </a:r>
            </a:p>
          </p:txBody>
        </p:sp>
        <p:sp>
          <p:nvSpPr>
            <p:cNvPr id="24" name="Rectangle: Rounded Corners 23">
              <a:extLst>
                <a:ext uri="{FF2B5EF4-FFF2-40B4-BE49-F238E27FC236}">
                  <a16:creationId xmlns:a16="http://schemas.microsoft.com/office/drawing/2014/main" id="{661DFE6B-F276-98D4-8C4C-23540B3BDC51}"/>
                </a:ext>
              </a:extLst>
            </p:cNvPr>
            <p:cNvSpPr/>
            <p:nvPr/>
          </p:nvSpPr>
          <p:spPr>
            <a:xfrm>
              <a:off x="2795266" y="2883859"/>
              <a:ext cx="2303929" cy="636884"/>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dirty="0"/>
                <a:t>Prior breast cancer history (n=59)</a:t>
              </a:r>
            </a:p>
          </p:txBody>
        </p:sp>
        <p:sp>
          <p:nvSpPr>
            <p:cNvPr id="25" name="Rectangle: Rounded Corners 24">
              <a:extLst>
                <a:ext uri="{FF2B5EF4-FFF2-40B4-BE49-F238E27FC236}">
                  <a16:creationId xmlns:a16="http://schemas.microsoft.com/office/drawing/2014/main" id="{C4B04D12-0196-7A99-009E-05984B91690C}"/>
                </a:ext>
              </a:extLst>
            </p:cNvPr>
            <p:cNvSpPr/>
            <p:nvPr/>
          </p:nvSpPr>
          <p:spPr>
            <a:xfrm>
              <a:off x="2795266" y="3673143"/>
              <a:ext cx="2303929" cy="809528"/>
            </a:xfrm>
            <a:prstGeom prst="roundRect">
              <a:avLst/>
            </a:prstGeom>
            <a:solidFill>
              <a:schemeClr val="tx2">
                <a:lumMod val="40000"/>
                <a:lumOff val="60000"/>
              </a:schemeClr>
            </a:solidFill>
            <a:ln w="38100">
              <a:solidFill>
                <a:schemeClr val="tx2">
                  <a:lumMod val="60000"/>
                  <a:lumOff val="40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400" b="1" dirty="0">
                  <a:solidFill>
                    <a:schemeClr val="tx1"/>
                  </a:solidFill>
                </a:rPr>
                <a:t>Upgrade </a:t>
              </a:r>
            </a:p>
            <a:p>
              <a:pPr algn="ctr"/>
              <a:r>
                <a:rPr lang="en-US" sz="2400" b="1" dirty="0">
                  <a:solidFill>
                    <a:schemeClr val="tx1"/>
                  </a:solidFill>
                </a:rPr>
                <a:t>17% (10/59)</a:t>
              </a:r>
            </a:p>
          </p:txBody>
        </p:sp>
        <p:sp>
          <p:nvSpPr>
            <p:cNvPr id="26" name="Rectangle: Rounded Corners 25">
              <a:extLst>
                <a:ext uri="{FF2B5EF4-FFF2-40B4-BE49-F238E27FC236}">
                  <a16:creationId xmlns:a16="http://schemas.microsoft.com/office/drawing/2014/main" id="{E8F02915-23E7-39D5-3D67-C8EF7AC8816A}"/>
                </a:ext>
              </a:extLst>
            </p:cNvPr>
            <p:cNvSpPr/>
            <p:nvPr/>
          </p:nvSpPr>
          <p:spPr>
            <a:xfrm>
              <a:off x="144509" y="3673143"/>
              <a:ext cx="2303929" cy="809528"/>
            </a:xfrm>
            <a:prstGeom prst="roundRect">
              <a:avLst/>
            </a:prstGeom>
            <a:ln w="38100">
              <a:solidFill>
                <a:schemeClr val="tx2">
                  <a:lumMod val="60000"/>
                  <a:lumOff val="40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000" dirty="0"/>
                <a:t>Upgrade </a:t>
              </a:r>
            </a:p>
            <a:p>
              <a:pPr algn="ctr"/>
              <a:r>
                <a:rPr lang="en-US" sz="2000" dirty="0"/>
                <a:t>4.4% (11/250)</a:t>
              </a:r>
            </a:p>
          </p:txBody>
        </p:sp>
        <p:sp>
          <p:nvSpPr>
            <p:cNvPr id="29" name="Rectangle: Rounded Corners 28">
              <a:extLst>
                <a:ext uri="{FF2B5EF4-FFF2-40B4-BE49-F238E27FC236}">
                  <a16:creationId xmlns:a16="http://schemas.microsoft.com/office/drawing/2014/main" id="{E3A2FEDF-213D-E507-08A9-98C995876861}"/>
                </a:ext>
              </a:extLst>
            </p:cNvPr>
            <p:cNvSpPr/>
            <p:nvPr/>
          </p:nvSpPr>
          <p:spPr>
            <a:xfrm>
              <a:off x="7068670" y="2883859"/>
              <a:ext cx="2303929" cy="636884"/>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dirty="0"/>
                <a:t>No prior breast cancer </a:t>
              </a:r>
              <a:r>
                <a:rPr lang="en-US" dirty="0" err="1"/>
                <a:t>hx</a:t>
              </a:r>
              <a:r>
                <a:rPr lang="en-US" dirty="0"/>
                <a:t> (n=137)</a:t>
              </a:r>
            </a:p>
          </p:txBody>
        </p:sp>
        <p:sp>
          <p:nvSpPr>
            <p:cNvPr id="30" name="Rectangle: Rounded Corners 29">
              <a:extLst>
                <a:ext uri="{FF2B5EF4-FFF2-40B4-BE49-F238E27FC236}">
                  <a16:creationId xmlns:a16="http://schemas.microsoft.com/office/drawing/2014/main" id="{87F29F2F-1FF3-28F2-CE94-CB016A68E232}"/>
                </a:ext>
              </a:extLst>
            </p:cNvPr>
            <p:cNvSpPr/>
            <p:nvPr/>
          </p:nvSpPr>
          <p:spPr>
            <a:xfrm>
              <a:off x="9719426" y="2883859"/>
              <a:ext cx="2303929" cy="636884"/>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dirty="0"/>
                <a:t>Prior breast cancer history (n=37)</a:t>
              </a:r>
            </a:p>
          </p:txBody>
        </p:sp>
        <p:sp>
          <p:nvSpPr>
            <p:cNvPr id="31" name="Rectangle: Rounded Corners 30">
              <a:extLst>
                <a:ext uri="{FF2B5EF4-FFF2-40B4-BE49-F238E27FC236}">
                  <a16:creationId xmlns:a16="http://schemas.microsoft.com/office/drawing/2014/main" id="{AE9BBBD2-6D51-98D5-EB0E-397453926CF7}"/>
                </a:ext>
              </a:extLst>
            </p:cNvPr>
            <p:cNvSpPr/>
            <p:nvPr/>
          </p:nvSpPr>
          <p:spPr>
            <a:xfrm>
              <a:off x="7068670" y="3673142"/>
              <a:ext cx="2303929" cy="809527"/>
            </a:xfrm>
            <a:prstGeom prst="roundRect">
              <a:avLst/>
            </a:prstGeom>
            <a:ln w="38100">
              <a:solidFill>
                <a:schemeClr val="tx2">
                  <a:lumMod val="60000"/>
                  <a:lumOff val="40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000" dirty="0"/>
                <a:t>Upgrade </a:t>
              </a:r>
            </a:p>
            <a:p>
              <a:pPr algn="ctr"/>
              <a:r>
                <a:rPr lang="en-US" sz="2000" dirty="0"/>
                <a:t>7.3% (10/137)</a:t>
              </a:r>
            </a:p>
          </p:txBody>
        </p:sp>
        <p:sp>
          <p:nvSpPr>
            <p:cNvPr id="32" name="Rectangle: Rounded Corners 31">
              <a:extLst>
                <a:ext uri="{FF2B5EF4-FFF2-40B4-BE49-F238E27FC236}">
                  <a16:creationId xmlns:a16="http://schemas.microsoft.com/office/drawing/2014/main" id="{1EE9CF66-BD10-F498-A3EC-013D07CD92D4}"/>
                </a:ext>
              </a:extLst>
            </p:cNvPr>
            <p:cNvSpPr/>
            <p:nvPr/>
          </p:nvSpPr>
          <p:spPr>
            <a:xfrm>
              <a:off x="9743562" y="3673143"/>
              <a:ext cx="2303929" cy="809526"/>
            </a:xfrm>
            <a:prstGeom prst="roundRect">
              <a:avLst/>
            </a:prstGeom>
            <a:solidFill>
              <a:schemeClr val="tx2">
                <a:lumMod val="40000"/>
                <a:lumOff val="60000"/>
              </a:schemeClr>
            </a:solidFill>
            <a:ln w="38100">
              <a:solidFill>
                <a:schemeClr val="tx2">
                  <a:lumMod val="60000"/>
                  <a:lumOff val="40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400" b="1" dirty="0">
                  <a:solidFill>
                    <a:schemeClr val="tx1"/>
                  </a:solidFill>
                </a:rPr>
                <a:t>Upgrade </a:t>
              </a:r>
            </a:p>
            <a:p>
              <a:pPr algn="ctr"/>
              <a:r>
                <a:rPr lang="en-US" sz="2400" b="1" dirty="0">
                  <a:solidFill>
                    <a:schemeClr val="tx1"/>
                  </a:solidFill>
                </a:rPr>
                <a:t>11% (4/37)</a:t>
              </a:r>
            </a:p>
          </p:txBody>
        </p:sp>
        <p:cxnSp>
          <p:nvCxnSpPr>
            <p:cNvPr id="35" name="Straight Connector 34">
              <a:extLst>
                <a:ext uri="{FF2B5EF4-FFF2-40B4-BE49-F238E27FC236}">
                  <a16:creationId xmlns:a16="http://schemas.microsoft.com/office/drawing/2014/main" id="{8B84D9E5-E6BA-82DA-6F80-7FD960849C40}"/>
                </a:ext>
              </a:extLst>
            </p:cNvPr>
            <p:cNvCxnSpPr>
              <a:stCxn id="14" idx="2"/>
            </p:cNvCxnSpPr>
            <p:nvPr/>
          </p:nvCxnSpPr>
          <p:spPr>
            <a:xfrm flipH="1">
              <a:off x="2642865" y="2614803"/>
              <a:ext cx="1" cy="110468"/>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id="{D5B15983-6ADE-BDCD-2F6E-4300C9E26BFD}"/>
                </a:ext>
              </a:extLst>
            </p:cNvPr>
            <p:cNvCxnSpPr/>
            <p:nvPr/>
          </p:nvCxnSpPr>
          <p:spPr>
            <a:xfrm>
              <a:off x="1296473" y="2725271"/>
              <a:ext cx="2650757"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a16="http://schemas.microsoft.com/office/drawing/2014/main" id="{2C427D68-36E2-833F-9E8D-BA566DE31D4E}"/>
                </a:ext>
              </a:extLst>
            </p:cNvPr>
            <p:cNvCxnSpPr>
              <a:endCxn id="23" idx="0"/>
            </p:cNvCxnSpPr>
            <p:nvPr/>
          </p:nvCxnSpPr>
          <p:spPr>
            <a:xfrm>
              <a:off x="1296473" y="2725271"/>
              <a:ext cx="2" cy="152717"/>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cxnSp>
          <p:nvCxnSpPr>
            <p:cNvPr id="41" name="Straight Connector 40">
              <a:extLst>
                <a:ext uri="{FF2B5EF4-FFF2-40B4-BE49-F238E27FC236}">
                  <a16:creationId xmlns:a16="http://schemas.microsoft.com/office/drawing/2014/main" id="{36DE6FF5-DFDE-7D45-9682-8D20B2DBCC73}"/>
                </a:ext>
              </a:extLst>
            </p:cNvPr>
            <p:cNvCxnSpPr>
              <a:cxnSpLocks/>
              <a:endCxn id="24" idx="0"/>
            </p:cNvCxnSpPr>
            <p:nvPr/>
          </p:nvCxnSpPr>
          <p:spPr>
            <a:xfrm>
              <a:off x="3947231" y="2725271"/>
              <a:ext cx="0" cy="158588"/>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BF8E11AF-A8BA-C6C9-520D-36A3C12E5377}"/>
                </a:ext>
              </a:extLst>
            </p:cNvPr>
            <p:cNvCxnSpPr/>
            <p:nvPr/>
          </p:nvCxnSpPr>
          <p:spPr>
            <a:xfrm>
              <a:off x="8220634" y="2725271"/>
              <a:ext cx="2674892"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cxnSp>
          <p:nvCxnSpPr>
            <p:cNvPr id="46" name="Straight Connector 45">
              <a:extLst>
                <a:ext uri="{FF2B5EF4-FFF2-40B4-BE49-F238E27FC236}">
                  <a16:creationId xmlns:a16="http://schemas.microsoft.com/office/drawing/2014/main" id="{1F780667-CFA0-2369-7B4C-37A12A2F3B66}"/>
                </a:ext>
              </a:extLst>
            </p:cNvPr>
            <p:cNvCxnSpPr>
              <a:stCxn id="15" idx="2"/>
            </p:cNvCxnSpPr>
            <p:nvPr/>
          </p:nvCxnSpPr>
          <p:spPr>
            <a:xfrm>
              <a:off x="9549137" y="2620487"/>
              <a:ext cx="0" cy="104784"/>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cxnSp>
          <p:nvCxnSpPr>
            <p:cNvPr id="48" name="Straight Connector 47">
              <a:extLst>
                <a:ext uri="{FF2B5EF4-FFF2-40B4-BE49-F238E27FC236}">
                  <a16:creationId xmlns:a16="http://schemas.microsoft.com/office/drawing/2014/main" id="{60DD1FEE-F945-660F-9573-515CF53F68A6}"/>
                </a:ext>
              </a:extLst>
            </p:cNvPr>
            <p:cNvCxnSpPr>
              <a:endCxn id="29" idx="0"/>
            </p:cNvCxnSpPr>
            <p:nvPr/>
          </p:nvCxnSpPr>
          <p:spPr>
            <a:xfrm>
              <a:off x="8220634" y="2725271"/>
              <a:ext cx="1" cy="158588"/>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a16="http://schemas.microsoft.com/office/drawing/2014/main" id="{D2B3775A-E29B-42A0-278C-18B2ED2A64DB}"/>
                </a:ext>
              </a:extLst>
            </p:cNvPr>
            <p:cNvCxnSpPr>
              <a:cxnSpLocks/>
            </p:cNvCxnSpPr>
            <p:nvPr/>
          </p:nvCxnSpPr>
          <p:spPr>
            <a:xfrm>
              <a:off x="10895526" y="2725271"/>
              <a:ext cx="1" cy="158588"/>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grpSp>
      <p:sp>
        <p:nvSpPr>
          <p:cNvPr id="52" name="TextBox 51">
            <a:extLst>
              <a:ext uri="{FF2B5EF4-FFF2-40B4-BE49-F238E27FC236}">
                <a16:creationId xmlns:a16="http://schemas.microsoft.com/office/drawing/2014/main" id="{EC7F15F2-F29B-B3A7-B62A-4258AD8547D8}"/>
              </a:ext>
            </a:extLst>
          </p:cNvPr>
          <p:cNvSpPr txBox="1"/>
          <p:nvPr/>
        </p:nvSpPr>
        <p:spPr>
          <a:xfrm>
            <a:off x="806824" y="5284013"/>
            <a:ext cx="10522109" cy="1077218"/>
          </a:xfrm>
          <a:prstGeom prst="rect">
            <a:avLst/>
          </a:prstGeom>
          <a:solidFill>
            <a:schemeClr val="tx2">
              <a:lumMod val="40000"/>
              <a:lumOff val="60000"/>
            </a:schemeClr>
          </a:solidFill>
          <a:ln>
            <a:solidFill>
              <a:schemeClr val="tx2">
                <a:lumMod val="60000"/>
                <a:lumOff val="40000"/>
              </a:schemeClr>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3200" b="1" dirty="0">
                <a:solidFill>
                  <a:schemeClr val="tx1"/>
                </a:solidFill>
              </a:rPr>
              <a:t>Prior history of breast cancer was only factor associated with subsequent breast cancer risk </a:t>
            </a:r>
            <a:r>
              <a:rPr lang="en-US" sz="2000" b="1" dirty="0">
                <a:solidFill>
                  <a:schemeClr val="tx1"/>
                </a:solidFill>
              </a:rPr>
              <a:t>(</a:t>
            </a:r>
            <a:r>
              <a:rPr lang="en-US" sz="2000" b="1" i="1" dirty="0">
                <a:solidFill>
                  <a:schemeClr val="tx1"/>
                </a:solidFill>
              </a:rPr>
              <a:t>p</a:t>
            </a:r>
            <a:r>
              <a:rPr lang="en-US" sz="2000" b="1" dirty="0">
                <a:solidFill>
                  <a:schemeClr val="tx1"/>
                </a:solidFill>
              </a:rPr>
              <a:t>=0.04)</a:t>
            </a:r>
            <a:endParaRPr lang="en-US" sz="3200" b="1" dirty="0">
              <a:solidFill>
                <a:schemeClr val="tx1"/>
              </a:solidFill>
            </a:endParaRPr>
          </a:p>
        </p:txBody>
      </p:sp>
      <p:sp>
        <p:nvSpPr>
          <p:cNvPr id="53" name="TextBox 52">
            <a:extLst>
              <a:ext uri="{FF2B5EF4-FFF2-40B4-BE49-F238E27FC236}">
                <a16:creationId xmlns:a16="http://schemas.microsoft.com/office/drawing/2014/main" id="{20FC4842-D80E-D745-85A1-311A1342F300}"/>
              </a:ext>
            </a:extLst>
          </p:cNvPr>
          <p:cNvSpPr txBox="1"/>
          <p:nvPr/>
        </p:nvSpPr>
        <p:spPr>
          <a:xfrm>
            <a:off x="7374263" y="6461887"/>
            <a:ext cx="4522304" cy="276999"/>
          </a:xfrm>
          <a:prstGeom prst="rect">
            <a:avLst/>
          </a:prstGeom>
          <a:noFill/>
        </p:spPr>
        <p:txBody>
          <a:bodyPr wrap="square" rtlCol="0">
            <a:spAutoFit/>
          </a:bodyPr>
          <a:lstStyle/>
          <a:p>
            <a:pPr algn="r"/>
            <a:r>
              <a:rPr lang="en-US" sz="1200" dirty="0">
                <a:solidFill>
                  <a:schemeClr val="bg1"/>
                </a:solidFill>
              </a:rPr>
              <a:t>Kilgore et al. </a:t>
            </a:r>
            <a:r>
              <a:rPr lang="en-US" sz="1200" i="1" dirty="0">
                <a:solidFill>
                  <a:schemeClr val="bg1"/>
                </a:solidFill>
              </a:rPr>
              <a:t>Ann Surg</a:t>
            </a:r>
            <a:r>
              <a:rPr lang="en-US" sz="1200" dirty="0">
                <a:solidFill>
                  <a:schemeClr val="bg1"/>
                </a:solidFill>
              </a:rPr>
              <a:t>. 2022; 276(6): e932-e936.</a:t>
            </a:r>
          </a:p>
        </p:txBody>
      </p:sp>
    </p:spTree>
    <p:extLst>
      <p:ext uri="{BB962C8B-B14F-4D97-AF65-F5344CB8AC3E}">
        <p14:creationId xmlns:p14="http://schemas.microsoft.com/office/powerpoint/2010/main" val="132778558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80160-69DF-831B-E076-AED248C95907}"/>
              </a:ext>
            </a:extLst>
          </p:cNvPr>
          <p:cNvSpPr>
            <a:spLocks noGrp="1"/>
          </p:cNvSpPr>
          <p:nvPr>
            <p:ph type="title"/>
          </p:nvPr>
        </p:nvSpPr>
        <p:spPr>
          <a:xfrm>
            <a:off x="0" y="280344"/>
            <a:ext cx="12191998" cy="914400"/>
          </a:xfrm>
        </p:spPr>
        <p:txBody>
          <a:bodyPr>
            <a:normAutofit/>
          </a:bodyPr>
          <a:lstStyle/>
          <a:p>
            <a:r>
              <a:rPr lang="en-US" sz="4800" b="1" dirty="0">
                <a:solidFill>
                  <a:srgbClr val="FFFF00"/>
                </a:solidFill>
              </a:rPr>
              <a:t>Long term safety of observation </a:t>
            </a:r>
          </a:p>
        </p:txBody>
      </p:sp>
      <p:sp>
        <p:nvSpPr>
          <p:cNvPr id="8" name="TextBox 7">
            <a:extLst>
              <a:ext uri="{FF2B5EF4-FFF2-40B4-BE49-F238E27FC236}">
                <a16:creationId xmlns:a16="http://schemas.microsoft.com/office/drawing/2014/main" id="{7B56E45A-8D6C-9A9F-E856-4931CF14D579}"/>
              </a:ext>
            </a:extLst>
          </p:cNvPr>
          <p:cNvSpPr txBox="1"/>
          <p:nvPr/>
        </p:nvSpPr>
        <p:spPr>
          <a:xfrm>
            <a:off x="832064" y="4639317"/>
            <a:ext cx="3630705" cy="461665"/>
          </a:xfrm>
          <a:prstGeom prst="rect">
            <a:avLst/>
          </a:prstGeom>
          <a:solidFill>
            <a:schemeClr val="tx2">
              <a:lumMod val="20000"/>
              <a:lumOff val="80000"/>
            </a:schemeClr>
          </a:solidFill>
          <a:ln w="28575">
            <a:solidFill>
              <a:schemeClr val="tx2">
                <a:lumMod val="60000"/>
                <a:lumOff val="40000"/>
              </a:schemeClr>
            </a:solidFill>
          </a:ln>
        </p:spPr>
        <p:txBody>
          <a:bodyPr wrap="square" rtlCol="0">
            <a:spAutoFit/>
          </a:bodyPr>
          <a:lstStyle/>
          <a:p>
            <a:pPr algn="ctr"/>
            <a:r>
              <a:rPr lang="en-US" sz="2400" b="1" dirty="0"/>
              <a:t>3 (1.2%) at index site</a:t>
            </a:r>
          </a:p>
        </p:txBody>
      </p:sp>
      <p:sp>
        <p:nvSpPr>
          <p:cNvPr id="9" name="TextBox 8">
            <a:extLst>
              <a:ext uri="{FF2B5EF4-FFF2-40B4-BE49-F238E27FC236}">
                <a16:creationId xmlns:a16="http://schemas.microsoft.com/office/drawing/2014/main" id="{FF294F91-9E9C-C40C-775C-4FBE2F8D2CF5}"/>
              </a:ext>
            </a:extLst>
          </p:cNvPr>
          <p:cNvSpPr txBox="1"/>
          <p:nvPr/>
        </p:nvSpPr>
        <p:spPr>
          <a:xfrm>
            <a:off x="7738336" y="4639316"/>
            <a:ext cx="3630705" cy="461665"/>
          </a:xfrm>
          <a:prstGeom prst="rect">
            <a:avLst/>
          </a:prstGeom>
          <a:solidFill>
            <a:schemeClr val="tx2">
              <a:lumMod val="20000"/>
              <a:lumOff val="80000"/>
            </a:schemeClr>
          </a:solidFill>
          <a:ln w="28575">
            <a:solidFill>
              <a:schemeClr val="tx2">
                <a:lumMod val="60000"/>
                <a:lumOff val="40000"/>
              </a:schemeClr>
            </a:solidFill>
          </a:ln>
        </p:spPr>
        <p:txBody>
          <a:bodyPr wrap="square" rtlCol="0">
            <a:spAutoFit/>
          </a:bodyPr>
          <a:lstStyle/>
          <a:p>
            <a:pPr algn="ctr"/>
            <a:r>
              <a:rPr lang="en-US" sz="2400" b="1" dirty="0"/>
              <a:t>2 (1.5%) at index site</a:t>
            </a:r>
          </a:p>
        </p:txBody>
      </p:sp>
      <p:grpSp>
        <p:nvGrpSpPr>
          <p:cNvPr id="3" name="Group 2">
            <a:extLst>
              <a:ext uri="{FF2B5EF4-FFF2-40B4-BE49-F238E27FC236}">
                <a16:creationId xmlns:a16="http://schemas.microsoft.com/office/drawing/2014/main" id="{968811A1-ECE4-D309-BA68-D10F5F2FF9D2}"/>
              </a:ext>
            </a:extLst>
          </p:cNvPr>
          <p:cNvGrpSpPr/>
          <p:nvPr/>
        </p:nvGrpSpPr>
        <p:grpSpPr>
          <a:xfrm>
            <a:off x="1495456" y="1125850"/>
            <a:ext cx="9210200" cy="3386672"/>
            <a:chOff x="1490901" y="900650"/>
            <a:chExt cx="9210200" cy="3386672"/>
          </a:xfrm>
        </p:grpSpPr>
        <p:sp>
          <p:nvSpPr>
            <p:cNvPr id="6" name="Rectangle: Rounded Corners 5">
              <a:extLst>
                <a:ext uri="{FF2B5EF4-FFF2-40B4-BE49-F238E27FC236}">
                  <a16:creationId xmlns:a16="http://schemas.microsoft.com/office/drawing/2014/main" id="{FDBF5726-BD0F-CDF5-3D0B-ED0D0B36EBF1}"/>
                </a:ext>
              </a:extLst>
            </p:cNvPr>
            <p:cNvSpPr/>
            <p:nvPr/>
          </p:nvSpPr>
          <p:spPr>
            <a:xfrm>
              <a:off x="4612789" y="900650"/>
              <a:ext cx="2303929" cy="636884"/>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483 CNB diagnosis of ADH</a:t>
              </a:r>
            </a:p>
          </p:txBody>
        </p:sp>
        <p:sp>
          <p:nvSpPr>
            <p:cNvPr id="14" name="Rectangle: Rounded Corners 13">
              <a:extLst>
                <a:ext uri="{FF2B5EF4-FFF2-40B4-BE49-F238E27FC236}">
                  <a16:creationId xmlns:a16="http://schemas.microsoft.com/office/drawing/2014/main" id="{EC0F9A18-895F-912B-5007-135E77741617}"/>
                </a:ext>
              </a:extLst>
            </p:cNvPr>
            <p:cNvSpPr/>
            <p:nvPr/>
          </p:nvSpPr>
          <p:spPr>
            <a:xfrm>
              <a:off x="1490901" y="1977919"/>
              <a:ext cx="2303929" cy="636884"/>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309 selected for observation </a:t>
              </a:r>
            </a:p>
          </p:txBody>
        </p:sp>
        <p:sp>
          <p:nvSpPr>
            <p:cNvPr id="15" name="Rectangle: Rounded Corners 14">
              <a:extLst>
                <a:ext uri="{FF2B5EF4-FFF2-40B4-BE49-F238E27FC236}">
                  <a16:creationId xmlns:a16="http://schemas.microsoft.com/office/drawing/2014/main" id="{0CA75077-1A8B-C035-13E0-E92C8C982D82}"/>
                </a:ext>
              </a:extLst>
            </p:cNvPr>
            <p:cNvSpPr/>
            <p:nvPr/>
          </p:nvSpPr>
          <p:spPr>
            <a:xfrm>
              <a:off x="8397172" y="1983603"/>
              <a:ext cx="2303929" cy="636884"/>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174 surgery with benign findings</a:t>
              </a:r>
            </a:p>
          </p:txBody>
        </p:sp>
        <p:cxnSp>
          <p:nvCxnSpPr>
            <p:cNvPr id="16" name="Straight Connector 15">
              <a:extLst>
                <a:ext uri="{FF2B5EF4-FFF2-40B4-BE49-F238E27FC236}">
                  <a16:creationId xmlns:a16="http://schemas.microsoft.com/office/drawing/2014/main" id="{57B7660C-AE41-ED9E-3ACA-E84B751E7AC9}"/>
                </a:ext>
              </a:extLst>
            </p:cNvPr>
            <p:cNvCxnSpPr>
              <a:cxnSpLocks/>
            </p:cNvCxnSpPr>
            <p:nvPr/>
          </p:nvCxnSpPr>
          <p:spPr>
            <a:xfrm>
              <a:off x="2642866" y="1735569"/>
              <a:ext cx="6906271"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B5E8D035-810F-A0BE-B8E5-944E3B36A9D1}"/>
                </a:ext>
              </a:extLst>
            </p:cNvPr>
            <p:cNvCxnSpPr>
              <a:stCxn id="6" idx="2"/>
            </p:cNvCxnSpPr>
            <p:nvPr/>
          </p:nvCxnSpPr>
          <p:spPr>
            <a:xfrm>
              <a:off x="5764754" y="1537534"/>
              <a:ext cx="0" cy="192351"/>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32A9F65E-3152-906C-01ED-CA2DC601F8C1}"/>
                </a:ext>
              </a:extLst>
            </p:cNvPr>
            <p:cNvCxnSpPr>
              <a:endCxn id="14" idx="0"/>
            </p:cNvCxnSpPr>
            <p:nvPr/>
          </p:nvCxnSpPr>
          <p:spPr>
            <a:xfrm>
              <a:off x="2642865" y="1729885"/>
              <a:ext cx="1" cy="248034"/>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0E3E46BC-C845-5150-44F8-F35723AFAD4C}"/>
                </a:ext>
              </a:extLst>
            </p:cNvPr>
            <p:cNvCxnSpPr>
              <a:endCxn id="15" idx="0"/>
            </p:cNvCxnSpPr>
            <p:nvPr/>
          </p:nvCxnSpPr>
          <p:spPr>
            <a:xfrm>
              <a:off x="9549136" y="1735569"/>
              <a:ext cx="1" cy="248034"/>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23" name="Rectangle: Rounded Corners 22">
              <a:extLst>
                <a:ext uri="{FF2B5EF4-FFF2-40B4-BE49-F238E27FC236}">
                  <a16:creationId xmlns:a16="http://schemas.microsoft.com/office/drawing/2014/main" id="{81012B25-10CB-9189-8FD4-582BB673794A}"/>
                </a:ext>
              </a:extLst>
            </p:cNvPr>
            <p:cNvSpPr/>
            <p:nvPr/>
          </p:nvSpPr>
          <p:spPr>
            <a:xfrm>
              <a:off x="1490901" y="2883859"/>
              <a:ext cx="2303929" cy="636884"/>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dirty="0"/>
                <a:t>No prior breast cancer </a:t>
              </a:r>
              <a:r>
                <a:rPr lang="en-US" dirty="0" err="1"/>
                <a:t>hx</a:t>
              </a:r>
              <a:r>
                <a:rPr lang="en-US" dirty="0"/>
                <a:t> (n=250)</a:t>
              </a:r>
            </a:p>
          </p:txBody>
        </p:sp>
        <p:sp>
          <p:nvSpPr>
            <p:cNvPr id="26" name="Rectangle: Rounded Corners 25">
              <a:extLst>
                <a:ext uri="{FF2B5EF4-FFF2-40B4-BE49-F238E27FC236}">
                  <a16:creationId xmlns:a16="http://schemas.microsoft.com/office/drawing/2014/main" id="{E8F02915-23E7-39D5-3D67-C8EF7AC8816A}"/>
                </a:ext>
              </a:extLst>
            </p:cNvPr>
            <p:cNvSpPr/>
            <p:nvPr/>
          </p:nvSpPr>
          <p:spPr>
            <a:xfrm>
              <a:off x="1490901" y="3650438"/>
              <a:ext cx="2303929" cy="636884"/>
            </a:xfrm>
            <a:prstGeom prst="roundRect">
              <a:avLst/>
            </a:prstGeom>
            <a:ln w="38100">
              <a:solidFill>
                <a:schemeClr val="tx2">
                  <a:lumMod val="60000"/>
                  <a:lumOff val="40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dirty="0"/>
                <a:t>Upgrade </a:t>
              </a:r>
            </a:p>
            <a:p>
              <a:pPr algn="ctr"/>
              <a:r>
                <a:rPr lang="en-US" dirty="0"/>
                <a:t>4.4% (11/250)</a:t>
              </a:r>
            </a:p>
          </p:txBody>
        </p:sp>
        <p:sp>
          <p:nvSpPr>
            <p:cNvPr id="29" name="Rectangle: Rounded Corners 28">
              <a:extLst>
                <a:ext uri="{FF2B5EF4-FFF2-40B4-BE49-F238E27FC236}">
                  <a16:creationId xmlns:a16="http://schemas.microsoft.com/office/drawing/2014/main" id="{E3A2FEDF-213D-E507-08A9-98C995876861}"/>
                </a:ext>
              </a:extLst>
            </p:cNvPr>
            <p:cNvSpPr/>
            <p:nvPr/>
          </p:nvSpPr>
          <p:spPr>
            <a:xfrm>
              <a:off x="8397172" y="2883859"/>
              <a:ext cx="2303929" cy="636884"/>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dirty="0"/>
                <a:t>No prior breast cancer </a:t>
              </a:r>
              <a:r>
                <a:rPr lang="en-US" dirty="0" err="1"/>
                <a:t>hx</a:t>
              </a:r>
              <a:r>
                <a:rPr lang="en-US" dirty="0"/>
                <a:t> (n=137)</a:t>
              </a:r>
            </a:p>
          </p:txBody>
        </p:sp>
        <p:sp>
          <p:nvSpPr>
            <p:cNvPr id="31" name="Rectangle: Rounded Corners 30">
              <a:extLst>
                <a:ext uri="{FF2B5EF4-FFF2-40B4-BE49-F238E27FC236}">
                  <a16:creationId xmlns:a16="http://schemas.microsoft.com/office/drawing/2014/main" id="{AE9BBBD2-6D51-98D5-EB0E-397453926CF7}"/>
                </a:ext>
              </a:extLst>
            </p:cNvPr>
            <p:cNvSpPr/>
            <p:nvPr/>
          </p:nvSpPr>
          <p:spPr>
            <a:xfrm>
              <a:off x="8397170" y="3650438"/>
              <a:ext cx="2303929" cy="636884"/>
            </a:xfrm>
            <a:prstGeom prst="roundRect">
              <a:avLst/>
            </a:prstGeom>
            <a:ln w="38100">
              <a:solidFill>
                <a:schemeClr val="tx2">
                  <a:lumMod val="60000"/>
                  <a:lumOff val="40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dirty="0"/>
                <a:t>Upgrade </a:t>
              </a:r>
            </a:p>
            <a:p>
              <a:pPr algn="ctr"/>
              <a:r>
                <a:rPr lang="en-US" dirty="0"/>
                <a:t>7.3% (10/137)</a:t>
              </a:r>
            </a:p>
          </p:txBody>
        </p:sp>
        <p:cxnSp>
          <p:nvCxnSpPr>
            <p:cNvPr id="35" name="Straight Connector 34">
              <a:extLst>
                <a:ext uri="{FF2B5EF4-FFF2-40B4-BE49-F238E27FC236}">
                  <a16:creationId xmlns:a16="http://schemas.microsoft.com/office/drawing/2014/main" id="{8B84D9E5-E6BA-82DA-6F80-7FD960849C40}"/>
                </a:ext>
              </a:extLst>
            </p:cNvPr>
            <p:cNvCxnSpPr>
              <a:cxnSpLocks/>
              <a:stCxn id="14" idx="2"/>
            </p:cNvCxnSpPr>
            <p:nvPr/>
          </p:nvCxnSpPr>
          <p:spPr>
            <a:xfrm flipH="1">
              <a:off x="2642862" y="2614803"/>
              <a:ext cx="4" cy="263185"/>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cxnSp>
          <p:nvCxnSpPr>
            <p:cNvPr id="46" name="Straight Connector 45">
              <a:extLst>
                <a:ext uri="{FF2B5EF4-FFF2-40B4-BE49-F238E27FC236}">
                  <a16:creationId xmlns:a16="http://schemas.microsoft.com/office/drawing/2014/main" id="{1F780667-CFA0-2369-7B4C-37A12A2F3B66}"/>
                </a:ext>
              </a:extLst>
            </p:cNvPr>
            <p:cNvCxnSpPr>
              <a:cxnSpLocks/>
              <a:stCxn id="15" idx="2"/>
              <a:endCxn id="29" idx="0"/>
            </p:cNvCxnSpPr>
            <p:nvPr/>
          </p:nvCxnSpPr>
          <p:spPr>
            <a:xfrm>
              <a:off x="9549137" y="2620487"/>
              <a:ext cx="0" cy="263372"/>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F6926CB5-026F-87A5-9D40-2624A9A6C6CA}"/>
                </a:ext>
              </a:extLst>
            </p:cNvPr>
            <p:cNvSpPr txBox="1"/>
            <p:nvPr/>
          </p:nvSpPr>
          <p:spPr>
            <a:xfrm>
              <a:off x="4061012" y="3142606"/>
              <a:ext cx="4105835" cy="1015663"/>
            </a:xfrm>
            <a:prstGeom prst="rect">
              <a:avLst/>
            </a:prstGeom>
            <a:ln w="38100">
              <a:solidFill>
                <a:schemeClr val="tx2">
                  <a:lumMod val="60000"/>
                  <a:lumOff val="40000"/>
                </a:schemeClr>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000" b="1" dirty="0"/>
                <a:t>No difference in rate of breast cancer between surgery and observation groups </a:t>
              </a:r>
              <a:r>
                <a:rPr lang="en-US" sz="1600" b="1" dirty="0"/>
                <a:t>(</a:t>
              </a:r>
              <a:r>
                <a:rPr lang="en-US" sz="1600" b="1" i="1" dirty="0"/>
                <a:t>p</a:t>
              </a:r>
              <a:r>
                <a:rPr lang="en-US" sz="1600" b="1" dirty="0"/>
                <a:t>=0.2)</a:t>
              </a:r>
              <a:endParaRPr lang="en-US" sz="2000" b="1" dirty="0"/>
            </a:p>
          </p:txBody>
        </p:sp>
      </p:grpSp>
      <p:sp>
        <p:nvSpPr>
          <p:cNvPr id="12" name="TextBox 11">
            <a:extLst>
              <a:ext uri="{FF2B5EF4-FFF2-40B4-BE49-F238E27FC236}">
                <a16:creationId xmlns:a16="http://schemas.microsoft.com/office/drawing/2014/main" id="{BD466B81-93DD-29F2-D6C1-712D2C335605}"/>
              </a:ext>
            </a:extLst>
          </p:cNvPr>
          <p:cNvSpPr txBox="1"/>
          <p:nvPr/>
        </p:nvSpPr>
        <p:spPr>
          <a:xfrm>
            <a:off x="7669694" y="6617611"/>
            <a:ext cx="4522304" cy="276999"/>
          </a:xfrm>
          <a:prstGeom prst="rect">
            <a:avLst/>
          </a:prstGeom>
          <a:noFill/>
        </p:spPr>
        <p:txBody>
          <a:bodyPr wrap="square" rtlCol="0">
            <a:spAutoFit/>
          </a:bodyPr>
          <a:lstStyle/>
          <a:p>
            <a:pPr algn="r"/>
            <a:r>
              <a:rPr lang="en-US" sz="1200" dirty="0">
                <a:solidFill>
                  <a:schemeClr val="bg1"/>
                </a:solidFill>
              </a:rPr>
              <a:t>Kilgore et al. </a:t>
            </a:r>
            <a:r>
              <a:rPr lang="en-US" sz="1200" i="1" dirty="0">
                <a:solidFill>
                  <a:schemeClr val="bg1"/>
                </a:solidFill>
              </a:rPr>
              <a:t>Ann Surg</a:t>
            </a:r>
            <a:r>
              <a:rPr lang="en-US" sz="1200" dirty="0">
                <a:solidFill>
                  <a:schemeClr val="bg1"/>
                </a:solidFill>
              </a:rPr>
              <a:t>. 2022; 276(6): e932-e936.</a:t>
            </a:r>
          </a:p>
        </p:txBody>
      </p:sp>
      <p:sp>
        <p:nvSpPr>
          <p:cNvPr id="11" name="TextBox 10">
            <a:extLst>
              <a:ext uri="{FF2B5EF4-FFF2-40B4-BE49-F238E27FC236}">
                <a16:creationId xmlns:a16="http://schemas.microsoft.com/office/drawing/2014/main" id="{534AEF6C-4FD1-599F-1EF5-202F0D556C38}"/>
              </a:ext>
            </a:extLst>
          </p:cNvPr>
          <p:cNvSpPr txBox="1"/>
          <p:nvPr/>
        </p:nvSpPr>
        <p:spPr>
          <a:xfrm>
            <a:off x="398929" y="5282072"/>
            <a:ext cx="11394141" cy="1384995"/>
          </a:xfrm>
          <a:prstGeom prst="rect">
            <a:avLst/>
          </a:prstGeom>
          <a:solidFill>
            <a:schemeClr val="bg1"/>
          </a:solidFill>
          <a:ln w="57150">
            <a:solidFill>
              <a:srgbClr val="FF0000"/>
            </a:solidFill>
          </a:ln>
        </p:spPr>
        <p:txBody>
          <a:bodyPr wrap="square" rtlCol="0">
            <a:spAutoFit/>
          </a:bodyPr>
          <a:lstStyle/>
          <a:p>
            <a:pPr algn="ctr"/>
            <a:r>
              <a:rPr lang="en-US" sz="2800" b="1" dirty="0"/>
              <a:t>Conclusion: Risk of cancer at index site (i.e. site of ADH biopsy) is exceedingly low. Observation, rather than surgical excision, is safe in selected women that have a core biopsy diagnosis of ADH. </a:t>
            </a:r>
          </a:p>
        </p:txBody>
      </p:sp>
    </p:spTree>
    <p:extLst>
      <p:ext uri="{BB962C8B-B14F-4D97-AF65-F5344CB8AC3E}">
        <p14:creationId xmlns:p14="http://schemas.microsoft.com/office/powerpoint/2010/main" val="23434880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18CC7-3C7C-4F66-890D-8EC05126AC5F}"/>
              </a:ext>
            </a:extLst>
          </p:cNvPr>
          <p:cNvSpPr>
            <a:spLocks noGrp="1"/>
          </p:cNvSpPr>
          <p:nvPr>
            <p:ph type="title"/>
          </p:nvPr>
        </p:nvSpPr>
        <p:spPr>
          <a:xfrm>
            <a:off x="914400" y="685800"/>
            <a:ext cx="9982200" cy="685801"/>
          </a:xfrm>
        </p:spPr>
        <p:txBody>
          <a:bodyPr>
            <a:noAutofit/>
          </a:bodyPr>
          <a:lstStyle/>
          <a:p>
            <a:r>
              <a:rPr lang="en-US" b="1" dirty="0">
                <a:latin typeface="Arial" panose="020B0604020202020204" pitchFamily="34" charset="0"/>
                <a:cs typeface="Arial" panose="020B0604020202020204" pitchFamily="34" charset="0"/>
              </a:rPr>
              <a:t>Intraductal proliferative lesions </a:t>
            </a:r>
          </a:p>
        </p:txBody>
      </p:sp>
      <p:sp>
        <p:nvSpPr>
          <p:cNvPr id="3" name="Content Placeholder 2">
            <a:extLst>
              <a:ext uri="{FF2B5EF4-FFF2-40B4-BE49-F238E27FC236}">
                <a16:creationId xmlns:a16="http://schemas.microsoft.com/office/drawing/2014/main" id="{4CD3B06F-E542-4A0C-999F-2DC6ACA4DCF1}"/>
              </a:ext>
            </a:extLst>
          </p:cNvPr>
          <p:cNvSpPr>
            <a:spLocks noGrp="1"/>
          </p:cNvSpPr>
          <p:nvPr>
            <p:ph idx="1"/>
          </p:nvPr>
        </p:nvSpPr>
        <p:spPr>
          <a:xfrm>
            <a:off x="1905802" y="2209800"/>
            <a:ext cx="8077200" cy="2362200"/>
          </a:xfrm>
        </p:spPr>
        <p:txBody>
          <a:bodyPr>
            <a:normAutofit/>
          </a:bodyPr>
          <a:lstStyle/>
          <a:p>
            <a:pPr>
              <a:buFont typeface="Wingdings" panose="05000000000000000000" pitchFamily="2" charset="2"/>
              <a:buChar char="§"/>
            </a:pPr>
            <a:r>
              <a:rPr lang="en-US" b="1" dirty="0">
                <a:latin typeface="Arial" panose="020B0604020202020204" pitchFamily="34" charset="0"/>
                <a:cs typeface="Arial" panose="020B0604020202020204" pitchFamily="34" charset="0"/>
              </a:rPr>
              <a:t>Usual ductal hyperplasia (UDH)</a:t>
            </a:r>
            <a:endParaRPr lang="en-US" sz="1000" b="1" dirty="0">
              <a:latin typeface="Arial" panose="020B0604020202020204" pitchFamily="34" charset="0"/>
              <a:cs typeface="Arial" panose="020B0604020202020204" pitchFamily="34" charset="0"/>
            </a:endParaRPr>
          </a:p>
          <a:p>
            <a:pPr>
              <a:buFont typeface="Wingdings" panose="05000000000000000000" pitchFamily="2" charset="2"/>
              <a:buChar char="§"/>
            </a:pPr>
            <a:r>
              <a:rPr lang="en-US" b="1" dirty="0">
                <a:latin typeface="Arial" panose="020B0604020202020204" pitchFamily="34" charset="0"/>
                <a:cs typeface="Arial" panose="020B0604020202020204" pitchFamily="34" charset="0"/>
              </a:rPr>
              <a:t>Flat epithelial atypia (FEA)</a:t>
            </a:r>
          </a:p>
          <a:p>
            <a:pPr>
              <a:buFont typeface="Wingdings" panose="05000000000000000000" pitchFamily="2" charset="2"/>
              <a:buChar char="§"/>
            </a:pPr>
            <a:r>
              <a:rPr lang="en-US" b="1" dirty="0">
                <a:latin typeface="Arial" panose="020B0604020202020204" pitchFamily="34" charset="0"/>
                <a:cs typeface="Arial" panose="020B0604020202020204" pitchFamily="34" charset="0"/>
              </a:rPr>
              <a:t>Atypical ductal hyperplasia (ADH)</a:t>
            </a:r>
            <a:endParaRPr lang="en-US" sz="1000" b="1" dirty="0">
              <a:latin typeface="Arial" panose="020B0604020202020204" pitchFamily="34" charset="0"/>
              <a:cs typeface="Arial" panose="020B0604020202020204" pitchFamily="34" charset="0"/>
            </a:endParaRPr>
          </a:p>
          <a:p>
            <a:pPr>
              <a:buFont typeface="Wingdings" panose="05000000000000000000" pitchFamily="2" charset="2"/>
              <a:buChar char="§"/>
            </a:pPr>
            <a:r>
              <a:rPr lang="en-US" b="1" dirty="0">
                <a:latin typeface="Arial" panose="020B0604020202020204" pitchFamily="34" charset="0"/>
                <a:cs typeface="Arial" panose="020B0604020202020204" pitchFamily="34" charset="0"/>
              </a:rPr>
              <a:t>Ductal carcinoma in situ (DCIS)</a:t>
            </a:r>
          </a:p>
        </p:txBody>
      </p:sp>
    </p:spTree>
    <p:extLst>
      <p:ext uri="{BB962C8B-B14F-4D97-AF65-F5344CB8AC3E}">
        <p14:creationId xmlns:p14="http://schemas.microsoft.com/office/powerpoint/2010/main" val="229553542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D94F5-8017-4F61-8A31-E1BAF776C219}"/>
              </a:ext>
            </a:extLst>
          </p:cNvPr>
          <p:cNvSpPr>
            <a:spLocks noGrp="1"/>
          </p:cNvSpPr>
          <p:nvPr>
            <p:ph type="title"/>
          </p:nvPr>
        </p:nvSpPr>
        <p:spPr>
          <a:xfrm>
            <a:off x="0" y="194991"/>
            <a:ext cx="12192000" cy="1080011"/>
          </a:xfrm>
        </p:spPr>
        <p:txBody>
          <a:bodyPr>
            <a:normAutofit/>
          </a:bodyPr>
          <a:lstStyle/>
          <a:p>
            <a:r>
              <a:rPr lang="en-US" sz="4800" b="1" dirty="0">
                <a:latin typeface="Arial" panose="020B0604020202020204" pitchFamily="34" charset="0"/>
                <a:cs typeface="Arial" panose="020B0604020202020204" pitchFamily="34" charset="0"/>
              </a:rPr>
              <a:t>Focal ADH on CNB</a:t>
            </a:r>
          </a:p>
        </p:txBody>
      </p:sp>
      <p:sp>
        <p:nvSpPr>
          <p:cNvPr id="15" name="TextBox 14">
            <a:extLst>
              <a:ext uri="{FF2B5EF4-FFF2-40B4-BE49-F238E27FC236}">
                <a16:creationId xmlns:a16="http://schemas.microsoft.com/office/drawing/2014/main" id="{5E11EA0E-4D86-D9B6-C666-2A1DBF11361C}"/>
              </a:ext>
            </a:extLst>
          </p:cNvPr>
          <p:cNvSpPr txBox="1"/>
          <p:nvPr/>
        </p:nvSpPr>
        <p:spPr>
          <a:xfrm>
            <a:off x="7669696" y="6581001"/>
            <a:ext cx="4522304" cy="276999"/>
          </a:xfrm>
          <a:prstGeom prst="rect">
            <a:avLst/>
          </a:prstGeom>
          <a:noFill/>
        </p:spPr>
        <p:txBody>
          <a:bodyPr wrap="square" rtlCol="0">
            <a:spAutoFit/>
          </a:bodyPr>
          <a:lstStyle/>
          <a:p>
            <a:pPr algn="r"/>
            <a:r>
              <a:rPr lang="en-US" sz="1200" dirty="0">
                <a:solidFill>
                  <a:schemeClr val="bg1"/>
                </a:solidFill>
                <a:latin typeface="Arial" panose="020B0604020202020204" pitchFamily="34" charset="0"/>
                <a:cs typeface="Arial" panose="020B0604020202020204" pitchFamily="34" charset="0"/>
              </a:rPr>
              <a:t>  </a:t>
            </a:r>
            <a:r>
              <a:rPr lang="en-US" sz="1200" dirty="0" err="1">
                <a:solidFill>
                  <a:schemeClr val="bg1"/>
                </a:solidFill>
                <a:latin typeface="Arial" panose="020B0604020202020204" pitchFamily="34" charset="0"/>
                <a:cs typeface="Arial" panose="020B0604020202020204" pitchFamily="34" charset="0"/>
              </a:rPr>
              <a:t>Grabenstetter</a:t>
            </a:r>
            <a:r>
              <a:rPr lang="en-US" sz="1200" dirty="0">
                <a:solidFill>
                  <a:schemeClr val="bg1"/>
                </a:solidFill>
                <a:latin typeface="Arial" panose="020B0604020202020204" pitchFamily="34" charset="0"/>
                <a:cs typeface="Arial" panose="020B0604020202020204" pitchFamily="34" charset="0"/>
              </a:rPr>
              <a:t> A et al. </a:t>
            </a:r>
            <a:r>
              <a:rPr lang="en-US" sz="1200" i="1" dirty="0">
                <a:solidFill>
                  <a:schemeClr val="bg1"/>
                </a:solidFill>
                <a:latin typeface="Arial" panose="020B0604020202020204" pitchFamily="34" charset="0"/>
                <a:cs typeface="Arial" panose="020B0604020202020204" pitchFamily="34" charset="0"/>
              </a:rPr>
              <a:t>Ann Surg Oncol</a:t>
            </a:r>
            <a:r>
              <a:rPr lang="en-US" sz="1200" dirty="0">
                <a:solidFill>
                  <a:schemeClr val="bg1"/>
                </a:solidFill>
                <a:latin typeface="Arial" panose="020B0604020202020204" pitchFamily="34" charset="0"/>
                <a:cs typeface="Arial" panose="020B0604020202020204" pitchFamily="34" charset="0"/>
              </a:rPr>
              <a:t>. 2023;30(7):4095-6.</a:t>
            </a:r>
          </a:p>
        </p:txBody>
      </p:sp>
      <p:sp>
        <p:nvSpPr>
          <p:cNvPr id="3" name="TextBox 2">
            <a:extLst>
              <a:ext uri="{FF2B5EF4-FFF2-40B4-BE49-F238E27FC236}">
                <a16:creationId xmlns:a16="http://schemas.microsoft.com/office/drawing/2014/main" id="{CCB40376-6753-2CE0-7AA2-1AFA3DEC4D05}"/>
              </a:ext>
            </a:extLst>
          </p:cNvPr>
          <p:cNvSpPr txBox="1"/>
          <p:nvPr/>
        </p:nvSpPr>
        <p:spPr>
          <a:xfrm>
            <a:off x="4164496" y="1172446"/>
            <a:ext cx="3230217" cy="1021556"/>
          </a:xfrm>
          <a:prstGeom prst="roundRect">
            <a:avLst/>
          </a:prstGeom>
          <a:noFill/>
          <a:ln w="28575">
            <a:solidFill>
              <a:srgbClr val="00B0F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CNBs with morphologically confirmed ADH and follow-up excision (n = 208)</a:t>
            </a:r>
          </a:p>
        </p:txBody>
      </p:sp>
      <p:sp>
        <p:nvSpPr>
          <p:cNvPr id="4" name="TextBox 3">
            <a:extLst>
              <a:ext uri="{FF2B5EF4-FFF2-40B4-BE49-F238E27FC236}">
                <a16:creationId xmlns:a16="http://schemas.microsoft.com/office/drawing/2014/main" id="{524E2248-CA8E-98BE-CD65-F64585D0B4CC}"/>
              </a:ext>
            </a:extLst>
          </p:cNvPr>
          <p:cNvSpPr txBox="1"/>
          <p:nvPr/>
        </p:nvSpPr>
        <p:spPr>
          <a:xfrm>
            <a:off x="7394713" y="2669941"/>
            <a:ext cx="3230217" cy="715089"/>
          </a:xfrm>
          <a:prstGeom prst="roundRect">
            <a:avLst/>
          </a:prstGeom>
          <a:noFill/>
          <a:ln w="28575">
            <a:solidFill>
              <a:srgbClr val="00B0F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CNBs with non-focal ADH</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(n = 110)</a:t>
            </a:r>
          </a:p>
        </p:txBody>
      </p:sp>
      <p:cxnSp>
        <p:nvCxnSpPr>
          <p:cNvPr id="5" name="Straight Arrow Connector 4">
            <a:extLst>
              <a:ext uri="{FF2B5EF4-FFF2-40B4-BE49-F238E27FC236}">
                <a16:creationId xmlns:a16="http://schemas.microsoft.com/office/drawing/2014/main" id="{DC919F38-7D86-4B6A-EA86-A4431B0C1ED1}"/>
              </a:ext>
            </a:extLst>
          </p:cNvPr>
          <p:cNvCxnSpPr>
            <a:endCxn id="4" idx="1"/>
          </p:cNvCxnSpPr>
          <p:nvPr/>
        </p:nvCxnSpPr>
        <p:spPr>
          <a:xfrm>
            <a:off x="5779605" y="2194002"/>
            <a:ext cx="1615108" cy="833484"/>
          </a:xfrm>
          <a:prstGeom prst="straightConnector1">
            <a:avLst/>
          </a:prstGeom>
          <a:ln>
            <a:solidFill>
              <a:srgbClr val="00B0F0"/>
            </a:solidFill>
            <a:tailEnd type="triangle"/>
          </a:ln>
        </p:spPr>
        <p:style>
          <a:lnRef idx="2">
            <a:schemeClr val="accent2"/>
          </a:lnRef>
          <a:fillRef idx="0">
            <a:schemeClr val="accent2"/>
          </a:fillRef>
          <a:effectRef idx="1">
            <a:schemeClr val="accent2"/>
          </a:effectRef>
          <a:fontRef idx="minor">
            <a:schemeClr val="tx1"/>
          </a:fontRef>
        </p:style>
      </p:cxnSp>
      <p:sp>
        <p:nvSpPr>
          <p:cNvPr id="6" name="TextBox 5">
            <a:extLst>
              <a:ext uri="{FF2B5EF4-FFF2-40B4-BE49-F238E27FC236}">
                <a16:creationId xmlns:a16="http://schemas.microsoft.com/office/drawing/2014/main" id="{8D4D9C08-EFBF-7A8C-DCC2-AF01FC6B7CA3}"/>
              </a:ext>
            </a:extLst>
          </p:cNvPr>
          <p:cNvSpPr txBox="1"/>
          <p:nvPr/>
        </p:nvSpPr>
        <p:spPr>
          <a:xfrm>
            <a:off x="934279" y="2686506"/>
            <a:ext cx="3230217" cy="715089"/>
          </a:xfrm>
          <a:prstGeom prst="roundRect">
            <a:avLst/>
          </a:prstGeom>
          <a:noFill/>
          <a:ln w="28575">
            <a:solidFill>
              <a:srgbClr val="00B0F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CNBs with focal ADH</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(n = 98)</a:t>
            </a:r>
          </a:p>
        </p:txBody>
      </p:sp>
      <p:cxnSp>
        <p:nvCxnSpPr>
          <p:cNvPr id="7" name="Straight Arrow Connector 6">
            <a:extLst>
              <a:ext uri="{FF2B5EF4-FFF2-40B4-BE49-F238E27FC236}">
                <a16:creationId xmlns:a16="http://schemas.microsoft.com/office/drawing/2014/main" id="{DBB8F27B-E0AA-E3CF-6E31-EFA926648F17}"/>
              </a:ext>
            </a:extLst>
          </p:cNvPr>
          <p:cNvCxnSpPr>
            <a:endCxn id="6" idx="3"/>
          </p:cNvCxnSpPr>
          <p:nvPr/>
        </p:nvCxnSpPr>
        <p:spPr>
          <a:xfrm flipH="1">
            <a:off x="4164496" y="2194002"/>
            <a:ext cx="1615109" cy="850049"/>
          </a:xfrm>
          <a:prstGeom prst="straightConnector1">
            <a:avLst/>
          </a:prstGeom>
          <a:ln>
            <a:solidFill>
              <a:srgbClr val="00B0F0"/>
            </a:solidFill>
            <a:tailEnd type="triangle"/>
          </a:ln>
        </p:spPr>
        <p:style>
          <a:lnRef idx="2">
            <a:schemeClr val="accent2"/>
          </a:lnRef>
          <a:fillRef idx="0">
            <a:schemeClr val="accent2"/>
          </a:fillRef>
          <a:effectRef idx="1">
            <a:schemeClr val="accent2"/>
          </a:effectRef>
          <a:fontRef idx="minor">
            <a:schemeClr val="tx1"/>
          </a:fontRef>
        </p:style>
      </p:cxnSp>
      <p:sp>
        <p:nvSpPr>
          <p:cNvPr id="8" name="TextBox 7">
            <a:extLst>
              <a:ext uri="{FF2B5EF4-FFF2-40B4-BE49-F238E27FC236}">
                <a16:creationId xmlns:a16="http://schemas.microsoft.com/office/drawing/2014/main" id="{E75961C3-8D07-6E7D-2F39-BDF9551C3729}"/>
              </a:ext>
            </a:extLst>
          </p:cNvPr>
          <p:cNvSpPr txBox="1"/>
          <p:nvPr/>
        </p:nvSpPr>
        <p:spPr>
          <a:xfrm>
            <a:off x="1246947" y="2132508"/>
            <a:ext cx="2604879" cy="33855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Focal: 1 focus, ≤2 mm</a:t>
            </a:r>
          </a:p>
        </p:txBody>
      </p:sp>
      <p:sp>
        <p:nvSpPr>
          <p:cNvPr id="9" name="TextBox 8">
            <a:extLst>
              <a:ext uri="{FF2B5EF4-FFF2-40B4-BE49-F238E27FC236}">
                <a16:creationId xmlns:a16="http://schemas.microsoft.com/office/drawing/2014/main" id="{A3C6628B-1663-5D5F-0E68-C48ED1CB73BD}"/>
              </a:ext>
            </a:extLst>
          </p:cNvPr>
          <p:cNvSpPr txBox="1"/>
          <p:nvPr/>
        </p:nvSpPr>
        <p:spPr>
          <a:xfrm>
            <a:off x="324677" y="4160810"/>
            <a:ext cx="2073966" cy="715089"/>
          </a:xfrm>
          <a:prstGeom prst="roundRect">
            <a:avLst/>
          </a:prstGeom>
          <a:noFill/>
          <a:ln w="28575">
            <a:solidFill>
              <a:srgbClr val="00B0F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7% Upgrade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(n = 7) </a:t>
            </a:r>
          </a:p>
        </p:txBody>
      </p:sp>
      <p:sp>
        <p:nvSpPr>
          <p:cNvPr id="10" name="TextBox 9">
            <a:extLst>
              <a:ext uri="{FF2B5EF4-FFF2-40B4-BE49-F238E27FC236}">
                <a16:creationId xmlns:a16="http://schemas.microsoft.com/office/drawing/2014/main" id="{AAEFCC5F-D5EA-4379-629B-2213D86BB591}"/>
              </a:ext>
            </a:extLst>
          </p:cNvPr>
          <p:cNvSpPr txBox="1"/>
          <p:nvPr/>
        </p:nvSpPr>
        <p:spPr>
          <a:xfrm>
            <a:off x="2726634" y="4155593"/>
            <a:ext cx="2073966" cy="715089"/>
          </a:xfrm>
          <a:prstGeom prst="roundRect">
            <a:avLst/>
          </a:prstGeom>
          <a:noFill/>
          <a:ln w="28575">
            <a:solidFill>
              <a:srgbClr val="00B0F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93% No upgrade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(n = 91) </a:t>
            </a:r>
          </a:p>
        </p:txBody>
      </p:sp>
      <p:cxnSp>
        <p:nvCxnSpPr>
          <p:cNvPr id="11" name="Straight Arrow Connector 10">
            <a:extLst>
              <a:ext uri="{FF2B5EF4-FFF2-40B4-BE49-F238E27FC236}">
                <a16:creationId xmlns:a16="http://schemas.microsoft.com/office/drawing/2014/main" id="{60EBF48E-4B42-D42E-09BE-4958F675A3E8}"/>
              </a:ext>
            </a:extLst>
          </p:cNvPr>
          <p:cNvCxnSpPr/>
          <p:nvPr/>
        </p:nvCxnSpPr>
        <p:spPr>
          <a:xfrm flipH="1">
            <a:off x="1600200" y="3401595"/>
            <a:ext cx="949188" cy="753997"/>
          </a:xfrm>
          <a:prstGeom prst="straightConnector1">
            <a:avLst/>
          </a:prstGeom>
          <a:ln>
            <a:solidFill>
              <a:srgbClr val="00B0F0"/>
            </a:solidFill>
            <a:tailEnd type="triangle"/>
          </a:ln>
        </p:spPr>
        <p:style>
          <a:lnRef idx="2">
            <a:schemeClr val="accent2"/>
          </a:lnRef>
          <a:fillRef idx="0">
            <a:schemeClr val="accent2"/>
          </a:fillRef>
          <a:effectRef idx="1">
            <a:schemeClr val="accent2"/>
          </a:effectRef>
          <a:fontRef idx="minor">
            <a:schemeClr val="tx1"/>
          </a:fontRef>
        </p:style>
      </p:cxnSp>
      <p:cxnSp>
        <p:nvCxnSpPr>
          <p:cNvPr id="12" name="Straight Arrow Connector 11">
            <a:extLst>
              <a:ext uri="{FF2B5EF4-FFF2-40B4-BE49-F238E27FC236}">
                <a16:creationId xmlns:a16="http://schemas.microsoft.com/office/drawing/2014/main" id="{4A362F40-112B-35D4-B660-95E9B1C5C9B4}"/>
              </a:ext>
            </a:extLst>
          </p:cNvPr>
          <p:cNvCxnSpPr/>
          <p:nvPr/>
        </p:nvCxnSpPr>
        <p:spPr>
          <a:xfrm>
            <a:off x="2549388" y="3401595"/>
            <a:ext cx="989769" cy="753997"/>
          </a:xfrm>
          <a:prstGeom prst="straightConnector1">
            <a:avLst/>
          </a:prstGeom>
          <a:ln>
            <a:solidFill>
              <a:srgbClr val="00B0F0"/>
            </a:solidFill>
            <a:tailEnd type="triangle"/>
          </a:ln>
        </p:spPr>
        <p:style>
          <a:lnRef idx="2">
            <a:schemeClr val="accent2"/>
          </a:lnRef>
          <a:fillRef idx="0">
            <a:schemeClr val="accent2"/>
          </a:fillRef>
          <a:effectRef idx="1">
            <a:schemeClr val="accent2"/>
          </a:effectRef>
          <a:fontRef idx="minor">
            <a:schemeClr val="tx1"/>
          </a:fontRef>
        </p:style>
      </p:cxnSp>
      <p:sp>
        <p:nvSpPr>
          <p:cNvPr id="13" name="TextBox 12">
            <a:extLst>
              <a:ext uri="{FF2B5EF4-FFF2-40B4-BE49-F238E27FC236}">
                <a16:creationId xmlns:a16="http://schemas.microsoft.com/office/drawing/2014/main" id="{8B917025-49D4-3B49-B5D2-3A35721A4FDE}"/>
              </a:ext>
            </a:extLst>
          </p:cNvPr>
          <p:cNvSpPr txBox="1"/>
          <p:nvPr/>
        </p:nvSpPr>
        <p:spPr>
          <a:xfrm>
            <a:off x="6935855" y="4155592"/>
            <a:ext cx="2073966" cy="715089"/>
          </a:xfrm>
          <a:prstGeom prst="roundRect">
            <a:avLst/>
          </a:prstGeom>
          <a:noFill/>
          <a:ln w="28575">
            <a:solidFill>
              <a:srgbClr val="00B0F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22% Upgrade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(n = 24) </a:t>
            </a:r>
          </a:p>
        </p:txBody>
      </p:sp>
      <p:sp>
        <p:nvSpPr>
          <p:cNvPr id="14" name="TextBox 13">
            <a:extLst>
              <a:ext uri="{FF2B5EF4-FFF2-40B4-BE49-F238E27FC236}">
                <a16:creationId xmlns:a16="http://schemas.microsoft.com/office/drawing/2014/main" id="{4953A2C8-F668-FF35-F86D-44FC79A3AC7A}"/>
              </a:ext>
            </a:extLst>
          </p:cNvPr>
          <p:cNvSpPr txBox="1"/>
          <p:nvPr/>
        </p:nvSpPr>
        <p:spPr>
          <a:xfrm>
            <a:off x="9276519" y="4160810"/>
            <a:ext cx="2073966" cy="715089"/>
          </a:xfrm>
          <a:prstGeom prst="roundRect">
            <a:avLst/>
          </a:prstGeom>
          <a:noFill/>
          <a:ln w="28575">
            <a:solidFill>
              <a:srgbClr val="00B0F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78% No upgrade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(n = 86) </a:t>
            </a:r>
          </a:p>
        </p:txBody>
      </p:sp>
      <p:cxnSp>
        <p:nvCxnSpPr>
          <p:cNvPr id="16" name="Straight Arrow Connector 15">
            <a:extLst>
              <a:ext uri="{FF2B5EF4-FFF2-40B4-BE49-F238E27FC236}">
                <a16:creationId xmlns:a16="http://schemas.microsoft.com/office/drawing/2014/main" id="{35FEAD23-D1AA-C531-D2BB-3BCE761BE191}"/>
              </a:ext>
            </a:extLst>
          </p:cNvPr>
          <p:cNvCxnSpPr>
            <a:endCxn id="13" idx="0"/>
          </p:cNvCxnSpPr>
          <p:nvPr/>
        </p:nvCxnSpPr>
        <p:spPr>
          <a:xfrm flipH="1">
            <a:off x="7972838" y="3385030"/>
            <a:ext cx="1036984" cy="770562"/>
          </a:xfrm>
          <a:prstGeom prst="straightConnector1">
            <a:avLst/>
          </a:prstGeom>
          <a:ln>
            <a:solidFill>
              <a:srgbClr val="00B0F0"/>
            </a:solidFill>
            <a:tailEnd type="triangle"/>
          </a:ln>
        </p:spPr>
        <p:style>
          <a:lnRef idx="2">
            <a:schemeClr val="accent2"/>
          </a:lnRef>
          <a:fillRef idx="0">
            <a:schemeClr val="accent2"/>
          </a:fillRef>
          <a:effectRef idx="1">
            <a:schemeClr val="accent2"/>
          </a:effectRef>
          <a:fontRef idx="minor">
            <a:schemeClr val="tx1"/>
          </a:fontRef>
        </p:style>
      </p:cxnSp>
      <p:cxnSp>
        <p:nvCxnSpPr>
          <p:cNvPr id="17" name="Straight Arrow Connector 16">
            <a:extLst>
              <a:ext uri="{FF2B5EF4-FFF2-40B4-BE49-F238E27FC236}">
                <a16:creationId xmlns:a16="http://schemas.microsoft.com/office/drawing/2014/main" id="{50C6E84D-D763-BB9F-DB84-1BD2308B2004}"/>
              </a:ext>
            </a:extLst>
          </p:cNvPr>
          <p:cNvCxnSpPr>
            <a:cxnSpLocks/>
          </p:cNvCxnSpPr>
          <p:nvPr/>
        </p:nvCxnSpPr>
        <p:spPr>
          <a:xfrm>
            <a:off x="9009822" y="3385030"/>
            <a:ext cx="1096617" cy="770562"/>
          </a:xfrm>
          <a:prstGeom prst="straightConnector1">
            <a:avLst/>
          </a:prstGeom>
          <a:ln>
            <a:solidFill>
              <a:srgbClr val="00B0F0"/>
            </a:solidFill>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424771096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D94F5-8017-4F61-8A31-E1BAF776C219}"/>
              </a:ext>
            </a:extLst>
          </p:cNvPr>
          <p:cNvSpPr>
            <a:spLocks noGrp="1"/>
          </p:cNvSpPr>
          <p:nvPr>
            <p:ph type="title"/>
          </p:nvPr>
        </p:nvSpPr>
        <p:spPr>
          <a:xfrm>
            <a:off x="0" y="194991"/>
            <a:ext cx="12192000" cy="1080011"/>
          </a:xfrm>
        </p:spPr>
        <p:txBody>
          <a:bodyPr>
            <a:normAutofit/>
          </a:bodyPr>
          <a:lstStyle/>
          <a:p>
            <a:r>
              <a:rPr lang="en-US" sz="4800" b="1" dirty="0">
                <a:latin typeface="Arial" panose="020B0604020202020204" pitchFamily="34" charset="0"/>
                <a:cs typeface="Arial" panose="020B0604020202020204" pitchFamily="34" charset="0"/>
              </a:rPr>
              <a:t>Focal ADH on CNB</a:t>
            </a:r>
          </a:p>
        </p:txBody>
      </p:sp>
      <p:sp>
        <p:nvSpPr>
          <p:cNvPr id="15" name="TextBox 14">
            <a:extLst>
              <a:ext uri="{FF2B5EF4-FFF2-40B4-BE49-F238E27FC236}">
                <a16:creationId xmlns:a16="http://schemas.microsoft.com/office/drawing/2014/main" id="{5E11EA0E-4D86-D9B6-C666-2A1DBF11361C}"/>
              </a:ext>
            </a:extLst>
          </p:cNvPr>
          <p:cNvSpPr txBox="1"/>
          <p:nvPr/>
        </p:nvSpPr>
        <p:spPr>
          <a:xfrm>
            <a:off x="7669696" y="6581001"/>
            <a:ext cx="4522304" cy="276999"/>
          </a:xfrm>
          <a:prstGeom prst="rect">
            <a:avLst/>
          </a:prstGeom>
          <a:noFill/>
        </p:spPr>
        <p:txBody>
          <a:bodyPr wrap="square" rtlCol="0">
            <a:spAutoFit/>
          </a:bodyPr>
          <a:lstStyle/>
          <a:p>
            <a:pPr algn="r"/>
            <a:r>
              <a:rPr lang="en-US" sz="1200" dirty="0">
                <a:solidFill>
                  <a:schemeClr val="bg1"/>
                </a:solidFill>
                <a:latin typeface="Arial" panose="020B0604020202020204" pitchFamily="34" charset="0"/>
                <a:cs typeface="Arial" panose="020B0604020202020204" pitchFamily="34" charset="0"/>
              </a:rPr>
              <a:t>  </a:t>
            </a:r>
            <a:r>
              <a:rPr lang="en-US" sz="1200" dirty="0" err="1">
                <a:solidFill>
                  <a:schemeClr val="bg1"/>
                </a:solidFill>
                <a:latin typeface="Arial" panose="020B0604020202020204" pitchFamily="34" charset="0"/>
                <a:cs typeface="Arial" panose="020B0604020202020204" pitchFamily="34" charset="0"/>
              </a:rPr>
              <a:t>Grabenstetter</a:t>
            </a:r>
            <a:r>
              <a:rPr lang="en-US" sz="1200" dirty="0">
                <a:solidFill>
                  <a:schemeClr val="bg1"/>
                </a:solidFill>
                <a:latin typeface="Arial" panose="020B0604020202020204" pitchFamily="34" charset="0"/>
                <a:cs typeface="Arial" panose="020B0604020202020204" pitchFamily="34" charset="0"/>
              </a:rPr>
              <a:t> A et al. </a:t>
            </a:r>
            <a:r>
              <a:rPr lang="en-US" sz="1200" i="1" dirty="0">
                <a:solidFill>
                  <a:schemeClr val="bg1"/>
                </a:solidFill>
                <a:latin typeface="Arial" panose="020B0604020202020204" pitchFamily="34" charset="0"/>
                <a:cs typeface="Arial" panose="020B0604020202020204" pitchFamily="34" charset="0"/>
              </a:rPr>
              <a:t>Ann Surg Oncol</a:t>
            </a:r>
            <a:r>
              <a:rPr lang="en-US" sz="1200" dirty="0">
                <a:solidFill>
                  <a:schemeClr val="bg1"/>
                </a:solidFill>
                <a:latin typeface="Arial" panose="020B0604020202020204" pitchFamily="34" charset="0"/>
                <a:cs typeface="Arial" panose="020B0604020202020204" pitchFamily="34" charset="0"/>
              </a:rPr>
              <a:t>. 2023;30(7):4095-6.</a:t>
            </a:r>
          </a:p>
        </p:txBody>
      </p:sp>
      <p:sp>
        <p:nvSpPr>
          <p:cNvPr id="3" name="TextBox 2">
            <a:extLst>
              <a:ext uri="{FF2B5EF4-FFF2-40B4-BE49-F238E27FC236}">
                <a16:creationId xmlns:a16="http://schemas.microsoft.com/office/drawing/2014/main" id="{CCB40376-6753-2CE0-7AA2-1AFA3DEC4D05}"/>
              </a:ext>
            </a:extLst>
          </p:cNvPr>
          <p:cNvSpPr txBox="1"/>
          <p:nvPr/>
        </p:nvSpPr>
        <p:spPr>
          <a:xfrm>
            <a:off x="4164496" y="1172446"/>
            <a:ext cx="3230217" cy="1021556"/>
          </a:xfrm>
          <a:prstGeom prst="roundRect">
            <a:avLst/>
          </a:prstGeom>
          <a:noFill/>
          <a:ln w="28575">
            <a:solidFill>
              <a:srgbClr val="00B0F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CNBs with morphologically confirmed ADH and follow-up excision (n = 208)</a:t>
            </a:r>
          </a:p>
        </p:txBody>
      </p:sp>
      <p:sp>
        <p:nvSpPr>
          <p:cNvPr id="4" name="TextBox 3">
            <a:extLst>
              <a:ext uri="{FF2B5EF4-FFF2-40B4-BE49-F238E27FC236}">
                <a16:creationId xmlns:a16="http://schemas.microsoft.com/office/drawing/2014/main" id="{524E2248-CA8E-98BE-CD65-F64585D0B4CC}"/>
              </a:ext>
            </a:extLst>
          </p:cNvPr>
          <p:cNvSpPr txBox="1"/>
          <p:nvPr/>
        </p:nvSpPr>
        <p:spPr>
          <a:xfrm>
            <a:off x="7394713" y="2669941"/>
            <a:ext cx="3230217" cy="715089"/>
          </a:xfrm>
          <a:prstGeom prst="roundRect">
            <a:avLst/>
          </a:prstGeom>
          <a:noFill/>
          <a:ln w="28575">
            <a:solidFill>
              <a:srgbClr val="00B0F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CNBs with non-focal ADH</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(n = 110)</a:t>
            </a:r>
          </a:p>
        </p:txBody>
      </p:sp>
      <p:cxnSp>
        <p:nvCxnSpPr>
          <p:cNvPr id="5" name="Straight Arrow Connector 4">
            <a:extLst>
              <a:ext uri="{FF2B5EF4-FFF2-40B4-BE49-F238E27FC236}">
                <a16:creationId xmlns:a16="http://schemas.microsoft.com/office/drawing/2014/main" id="{DC919F38-7D86-4B6A-EA86-A4431B0C1ED1}"/>
              </a:ext>
            </a:extLst>
          </p:cNvPr>
          <p:cNvCxnSpPr>
            <a:endCxn id="4" idx="1"/>
          </p:cNvCxnSpPr>
          <p:nvPr/>
        </p:nvCxnSpPr>
        <p:spPr>
          <a:xfrm>
            <a:off x="5779605" y="2194002"/>
            <a:ext cx="1615108" cy="833484"/>
          </a:xfrm>
          <a:prstGeom prst="straightConnector1">
            <a:avLst/>
          </a:prstGeom>
          <a:ln>
            <a:solidFill>
              <a:srgbClr val="00B0F0"/>
            </a:solidFill>
            <a:tailEnd type="triangle"/>
          </a:ln>
        </p:spPr>
        <p:style>
          <a:lnRef idx="2">
            <a:schemeClr val="accent2"/>
          </a:lnRef>
          <a:fillRef idx="0">
            <a:schemeClr val="accent2"/>
          </a:fillRef>
          <a:effectRef idx="1">
            <a:schemeClr val="accent2"/>
          </a:effectRef>
          <a:fontRef idx="minor">
            <a:schemeClr val="tx1"/>
          </a:fontRef>
        </p:style>
      </p:cxnSp>
      <p:sp>
        <p:nvSpPr>
          <p:cNvPr id="6" name="TextBox 5">
            <a:extLst>
              <a:ext uri="{FF2B5EF4-FFF2-40B4-BE49-F238E27FC236}">
                <a16:creationId xmlns:a16="http://schemas.microsoft.com/office/drawing/2014/main" id="{8D4D9C08-EFBF-7A8C-DCC2-AF01FC6B7CA3}"/>
              </a:ext>
            </a:extLst>
          </p:cNvPr>
          <p:cNvSpPr txBox="1"/>
          <p:nvPr/>
        </p:nvSpPr>
        <p:spPr>
          <a:xfrm>
            <a:off x="934279" y="2686506"/>
            <a:ext cx="3230217" cy="715089"/>
          </a:xfrm>
          <a:prstGeom prst="roundRect">
            <a:avLst/>
          </a:prstGeom>
          <a:noFill/>
          <a:ln w="28575">
            <a:solidFill>
              <a:srgbClr val="00B0F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CNBs with focal ADH</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(n = 98)</a:t>
            </a:r>
          </a:p>
        </p:txBody>
      </p:sp>
      <p:cxnSp>
        <p:nvCxnSpPr>
          <p:cNvPr id="7" name="Straight Arrow Connector 6">
            <a:extLst>
              <a:ext uri="{FF2B5EF4-FFF2-40B4-BE49-F238E27FC236}">
                <a16:creationId xmlns:a16="http://schemas.microsoft.com/office/drawing/2014/main" id="{DBB8F27B-E0AA-E3CF-6E31-EFA926648F17}"/>
              </a:ext>
            </a:extLst>
          </p:cNvPr>
          <p:cNvCxnSpPr>
            <a:endCxn id="6" idx="3"/>
          </p:cNvCxnSpPr>
          <p:nvPr/>
        </p:nvCxnSpPr>
        <p:spPr>
          <a:xfrm flipH="1">
            <a:off x="4164496" y="2194002"/>
            <a:ext cx="1615109" cy="850049"/>
          </a:xfrm>
          <a:prstGeom prst="straightConnector1">
            <a:avLst/>
          </a:prstGeom>
          <a:ln>
            <a:solidFill>
              <a:srgbClr val="00B0F0"/>
            </a:solidFill>
            <a:tailEnd type="triangle"/>
          </a:ln>
        </p:spPr>
        <p:style>
          <a:lnRef idx="2">
            <a:schemeClr val="accent2"/>
          </a:lnRef>
          <a:fillRef idx="0">
            <a:schemeClr val="accent2"/>
          </a:fillRef>
          <a:effectRef idx="1">
            <a:schemeClr val="accent2"/>
          </a:effectRef>
          <a:fontRef idx="minor">
            <a:schemeClr val="tx1"/>
          </a:fontRef>
        </p:style>
      </p:cxnSp>
      <p:sp>
        <p:nvSpPr>
          <p:cNvPr id="8" name="TextBox 7">
            <a:extLst>
              <a:ext uri="{FF2B5EF4-FFF2-40B4-BE49-F238E27FC236}">
                <a16:creationId xmlns:a16="http://schemas.microsoft.com/office/drawing/2014/main" id="{E75961C3-8D07-6E7D-2F39-BDF9551C3729}"/>
              </a:ext>
            </a:extLst>
          </p:cNvPr>
          <p:cNvSpPr txBox="1"/>
          <p:nvPr/>
        </p:nvSpPr>
        <p:spPr>
          <a:xfrm>
            <a:off x="1246947" y="2132508"/>
            <a:ext cx="2604879" cy="33855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Focal: 1 focus, ≤2 mm</a:t>
            </a:r>
          </a:p>
        </p:txBody>
      </p:sp>
      <p:sp>
        <p:nvSpPr>
          <p:cNvPr id="9" name="TextBox 8">
            <a:extLst>
              <a:ext uri="{FF2B5EF4-FFF2-40B4-BE49-F238E27FC236}">
                <a16:creationId xmlns:a16="http://schemas.microsoft.com/office/drawing/2014/main" id="{A3C6628B-1663-5D5F-0E68-C48ED1CB73BD}"/>
              </a:ext>
            </a:extLst>
          </p:cNvPr>
          <p:cNvSpPr txBox="1"/>
          <p:nvPr/>
        </p:nvSpPr>
        <p:spPr>
          <a:xfrm>
            <a:off x="324677" y="4160810"/>
            <a:ext cx="2073966" cy="715089"/>
          </a:xfrm>
          <a:prstGeom prst="roundRect">
            <a:avLst/>
          </a:prstGeom>
          <a:noFill/>
          <a:ln w="28575">
            <a:solidFill>
              <a:srgbClr val="00B0F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7% Upgrade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(n = 7) </a:t>
            </a:r>
          </a:p>
        </p:txBody>
      </p:sp>
      <p:sp>
        <p:nvSpPr>
          <p:cNvPr id="10" name="TextBox 9">
            <a:extLst>
              <a:ext uri="{FF2B5EF4-FFF2-40B4-BE49-F238E27FC236}">
                <a16:creationId xmlns:a16="http://schemas.microsoft.com/office/drawing/2014/main" id="{AAEFCC5F-D5EA-4379-629B-2213D86BB591}"/>
              </a:ext>
            </a:extLst>
          </p:cNvPr>
          <p:cNvSpPr txBox="1"/>
          <p:nvPr/>
        </p:nvSpPr>
        <p:spPr>
          <a:xfrm>
            <a:off x="2726634" y="4155593"/>
            <a:ext cx="2073966" cy="715089"/>
          </a:xfrm>
          <a:prstGeom prst="roundRect">
            <a:avLst/>
          </a:prstGeom>
          <a:noFill/>
          <a:ln w="28575">
            <a:solidFill>
              <a:srgbClr val="00B0F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93% No upgrade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(n = 91) </a:t>
            </a:r>
          </a:p>
        </p:txBody>
      </p:sp>
      <p:cxnSp>
        <p:nvCxnSpPr>
          <p:cNvPr id="11" name="Straight Arrow Connector 10">
            <a:extLst>
              <a:ext uri="{FF2B5EF4-FFF2-40B4-BE49-F238E27FC236}">
                <a16:creationId xmlns:a16="http://schemas.microsoft.com/office/drawing/2014/main" id="{60EBF48E-4B42-D42E-09BE-4958F675A3E8}"/>
              </a:ext>
            </a:extLst>
          </p:cNvPr>
          <p:cNvCxnSpPr/>
          <p:nvPr/>
        </p:nvCxnSpPr>
        <p:spPr>
          <a:xfrm flipH="1">
            <a:off x="1600200" y="3401595"/>
            <a:ext cx="949188" cy="753997"/>
          </a:xfrm>
          <a:prstGeom prst="straightConnector1">
            <a:avLst/>
          </a:prstGeom>
          <a:ln>
            <a:solidFill>
              <a:srgbClr val="00B0F0"/>
            </a:solidFill>
            <a:tailEnd type="triangle"/>
          </a:ln>
        </p:spPr>
        <p:style>
          <a:lnRef idx="2">
            <a:schemeClr val="accent2"/>
          </a:lnRef>
          <a:fillRef idx="0">
            <a:schemeClr val="accent2"/>
          </a:fillRef>
          <a:effectRef idx="1">
            <a:schemeClr val="accent2"/>
          </a:effectRef>
          <a:fontRef idx="minor">
            <a:schemeClr val="tx1"/>
          </a:fontRef>
        </p:style>
      </p:cxnSp>
      <p:cxnSp>
        <p:nvCxnSpPr>
          <p:cNvPr id="12" name="Straight Arrow Connector 11">
            <a:extLst>
              <a:ext uri="{FF2B5EF4-FFF2-40B4-BE49-F238E27FC236}">
                <a16:creationId xmlns:a16="http://schemas.microsoft.com/office/drawing/2014/main" id="{4A362F40-112B-35D4-B660-95E9B1C5C9B4}"/>
              </a:ext>
            </a:extLst>
          </p:cNvPr>
          <p:cNvCxnSpPr/>
          <p:nvPr/>
        </p:nvCxnSpPr>
        <p:spPr>
          <a:xfrm>
            <a:off x="2549388" y="3401595"/>
            <a:ext cx="989769" cy="753997"/>
          </a:xfrm>
          <a:prstGeom prst="straightConnector1">
            <a:avLst/>
          </a:prstGeom>
          <a:ln>
            <a:solidFill>
              <a:srgbClr val="00B0F0"/>
            </a:solidFill>
            <a:tailEnd type="triangle"/>
          </a:ln>
        </p:spPr>
        <p:style>
          <a:lnRef idx="2">
            <a:schemeClr val="accent2"/>
          </a:lnRef>
          <a:fillRef idx="0">
            <a:schemeClr val="accent2"/>
          </a:fillRef>
          <a:effectRef idx="1">
            <a:schemeClr val="accent2"/>
          </a:effectRef>
          <a:fontRef idx="minor">
            <a:schemeClr val="tx1"/>
          </a:fontRef>
        </p:style>
      </p:cxnSp>
      <p:sp>
        <p:nvSpPr>
          <p:cNvPr id="13" name="TextBox 12">
            <a:extLst>
              <a:ext uri="{FF2B5EF4-FFF2-40B4-BE49-F238E27FC236}">
                <a16:creationId xmlns:a16="http://schemas.microsoft.com/office/drawing/2014/main" id="{8B917025-49D4-3B49-B5D2-3A35721A4FDE}"/>
              </a:ext>
            </a:extLst>
          </p:cNvPr>
          <p:cNvSpPr txBox="1"/>
          <p:nvPr/>
        </p:nvSpPr>
        <p:spPr>
          <a:xfrm>
            <a:off x="6935855" y="4155592"/>
            <a:ext cx="2073966" cy="715089"/>
          </a:xfrm>
          <a:prstGeom prst="roundRect">
            <a:avLst/>
          </a:prstGeom>
          <a:noFill/>
          <a:ln w="28575">
            <a:solidFill>
              <a:srgbClr val="00B0F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22% Upgrade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(n = 24) </a:t>
            </a:r>
          </a:p>
        </p:txBody>
      </p:sp>
      <p:sp>
        <p:nvSpPr>
          <p:cNvPr id="14" name="TextBox 13">
            <a:extLst>
              <a:ext uri="{FF2B5EF4-FFF2-40B4-BE49-F238E27FC236}">
                <a16:creationId xmlns:a16="http://schemas.microsoft.com/office/drawing/2014/main" id="{4953A2C8-F668-FF35-F86D-44FC79A3AC7A}"/>
              </a:ext>
            </a:extLst>
          </p:cNvPr>
          <p:cNvSpPr txBox="1"/>
          <p:nvPr/>
        </p:nvSpPr>
        <p:spPr>
          <a:xfrm>
            <a:off x="9276519" y="4160810"/>
            <a:ext cx="2073966" cy="715089"/>
          </a:xfrm>
          <a:prstGeom prst="roundRect">
            <a:avLst/>
          </a:prstGeom>
          <a:noFill/>
          <a:ln w="28575">
            <a:solidFill>
              <a:srgbClr val="00B0F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78% No upgrade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(n = 86) </a:t>
            </a:r>
          </a:p>
        </p:txBody>
      </p:sp>
      <p:cxnSp>
        <p:nvCxnSpPr>
          <p:cNvPr id="16" name="Straight Arrow Connector 15">
            <a:extLst>
              <a:ext uri="{FF2B5EF4-FFF2-40B4-BE49-F238E27FC236}">
                <a16:creationId xmlns:a16="http://schemas.microsoft.com/office/drawing/2014/main" id="{35FEAD23-D1AA-C531-D2BB-3BCE761BE191}"/>
              </a:ext>
            </a:extLst>
          </p:cNvPr>
          <p:cNvCxnSpPr>
            <a:endCxn id="13" idx="0"/>
          </p:cNvCxnSpPr>
          <p:nvPr/>
        </p:nvCxnSpPr>
        <p:spPr>
          <a:xfrm flipH="1">
            <a:off x="7972838" y="3385030"/>
            <a:ext cx="1036984" cy="770562"/>
          </a:xfrm>
          <a:prstGeom prst="straightConnector1">
            <a:avLst/>
          </a:prstGeom>
          <a:ln>
            <a:solidFill>
              <a:srgbClr val="00B0F0"/>
            </a:solidFill>
            <a:tailEnd type="triangle"/>
          </a:ln>
        </p:spPr>
        <p:style>
          <a:lnRef idx="2">
            <a:schemeClr val="accent2"/>
          </a:lnRef>
          <a:fillRef idx="0">
            <a:schemeClr val="accent2"/>
          </a:fillRef>
          <a:effectRef idx="1">
            <a:schemeClr val="accent2"/>
          </a:effectRef>
          <a:fontRef idx="minor">
            <a:schemeClr val="tx1"/>
          </a:fontRef>
        </p:style>
      </p:cxnSp>
      <p:cxnSp>
        <p:nvCxnSpPr>
          <p:cNvPr id="17" name="Straight Arrow Connector 16">
            <a:extLst>
              <a:ext uri="{FF2B5EF4-FFF2-40B4-BE49-F238E27FC236}">
                <a16:creationId xmlns:a16="http://schemas.microsoft.com/office/drawing/2014/main" id="{50C6E84D-D763-BB9F-DB84-1BD2308B2004}"/>
              </a:ext>
            </a:extLst>
          </p:cNvPr>
          <p:cNvCxnSpPr>
            <a:cxnSpLocks/>
          </p:cNvCxnSpPr>
          <p:nvPr/>
        </p:nvCxnSpPr>
        <p:spPr>
          <a:xfrm>
            <a:off x="9009822" y="3385030"/>
            <a:ext cx="1096617" cy="770562"/>
          </a:xfrm>
          <a:prstGeom prst="straightConnector1">
            <a:avLst/>
          </a:prstGeom>
          <a:ln>
            <a:solidFill>
              <a:srgbClr val="00B0F0"/>
            </a:solidFill>
            <a:tailEnd type="triangle"/>
          </a:ln>
        </p:spPr>
        <p:style>
          <a:lnRef idx="2">
            <a:schemeClr val="accent2"/>
          </a:lnRef>
          <a:fillRef idx="0">
            <a:schemeClr val="accent2"/>
          </a:fillRef>
          <a:effectRef idx="1">
            <a:schemeClr val="accent2"/>
          </a:effectRef>
          <a:fontRef idx="minor">
            <a:schemeClr val="tx1"/>
          </a:fontRef>
        </p:style>
      </p:cxnSp>
      <p:sp>
        <p:nvSpPr>
          <p:cNvPr id="18" name="TextBox 17">
            <a:extLst>
              <a:ext uri="{FF2B5EF4-FFF2-40B4-BE49-F238E27FC236}">
                <a16:creationId xmlns:a16="http://schemas.microsoft.com/office/drawing/2014/main" id="{71F17724-3878-159C-122F-FB00602B5A40}"/>
              </a:ext>
            </a:extLst>
          </p:cNvPr>
          <p:cNvSpPr txBox="1"/>
          <p:nvPr/>
        </p:nvSpPr>
        <p:spPr>
          <a:xfrm>
            <a:off x="2870751" y="5214835"/>
            <a:ext cx="9047923" cy="954107"/>
          </a:xfrm>
          <a:prstGeom prst="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Non-focal ADH is significantly associated with upgrade to carcinoma on excision</a:t>
            </a:r>
            <a:r>
              <a:rPr kumimoji="0" lang="en-US" sz="2800" b="1"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a:t>
            </a:r>
            <a:r>
              <a:rPr lang="en-US" sz="2400" b="1" i="1" dirty="0">
                <a:solidFill>
                  <a:prstClr val="black"/>
                </a:solidFill>
                <a:latin typeface="Arial" panose="020B0604020202020204" pitchFamily="34" charset="0"/>
                <a:cs typeface="Arial" panose="020B0604020202020204" pitchFamily="34" charset="0"/>
              </a:rPr>
              <a:t>p </a:t>
            </a:r>
            <a:r>
              <a:rPr kumimoji="0" lang="en-US" sz="2400" b="1"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0.01)</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939537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D94F5-8017-4F61-8A31-E1BAF776C219}"/>
              </a:ext>
            </a:extLst>
          </p:cNvPr>
          <p:cNvSpPr>
            <a:spLocks noGrp="1"/>
          </p:cNvSpPr>
          <p:nvPr>
            <p:ph type="title"/>
          </p:nvPr>
        </p:nvSpPr>
        <p:spPr>
          <a:xfrm>
            <a:off x="0" y="194991"/>
            <a:ext cx="12192000" cy="1080011"/>
          </a:xfrm>
        </p:spPr>
        <p:txBody>
          <a:bodyPr>
            <a:normAutofit/>
          </a:bodyPr>
          <a:lstStyle/>
          <a:p>
            <a:r>
              <a:rPr lang="en-US" sz="4800" b="1" dirty="0">
                <a:latin typeface="Arial" panose="020B0604020202020204" pitchFamily="34" charset="0"/>
                <a:cs typeface="Arial" panose="020B0604020202020204" pitchFamily="34" charset="0"/>
              </a:rPr>
              <a:t>Focal ADH on CNB</a:t>
            </a:r>
          </a:p>
        </p:txBody>
      </p:sp>
      <p:sp>
        <p:nvSpPr>
          <p:cNvPr id="15" name="TextBox 14">
            <a:extLst>
              <a:ext uri="{FF2B5EF4-FFF2-40B4-BE49-F238E27FC236}">
                <a16:creationId xmlns:a16="http://schemas.microsoft.com/office/drawing/2014/main" id="{5E11EA0E-4D86-D9B6-C666-2A1DBF11361C}"/>
              </a:ext>
            </a:extLst>
          </p:cNvPr>
          <p:cNvSpPr txBox="1"/>
          <p:nvPr/>
        </p:nvSpPr>
        <p:spPr>
          <a:xfrm>
            <a:off x="7669696" y="6581001"/>
            <a:ext cx="4522304" cy="276999"/>
          </a:xfrm>
          <a:prstGeom prst="rect">
            <a:avLst/>
          </a:prstGeom>
          <a:noFill/>
        </p:spPr>
        <p:txBody>
          <a:bodyPr wrap="square" rtlCol="0">
            <a:spAutoFit/>
          </a:bodyPr>
          <a:lstStyle/>
          <a:p>
            <a:pPr algn="r"/>
            <a:r>
              <a:rPr lang="en-US" sz="1200" dirty="0">
                <a:solidFill>
                  <a:schemeClr val="bg1"/>
                </a:solidFill>
                <a:latin typeface="Arial" panose="020B0604020202020204" pitchFamily="34" charset="0"/>
                <a:cs typeface="Arial" panose="020B0604020202020204" pitchFamily="34" charset="0"/>
              </a:rPr>
              <a:t>  </a:t>
            </a:r>
            <a:r>
              <a:rPr lang="en-US" sz="1200" dirty="0" err="1">
                <a:solidFill>
                  <a:schemeClr val="bg1"/>
                </a:solidFill>
                <a:latin typeface="Arial" panose="020B0604020202020204" pitchFamily="34" charset="0"/>
                <a:cs typeface="Arial" panose="020B0604020202020204" pitchFamily="34" charset="0"/>
              </a:rPr>
              <a:t>Grabenstetter</a:t>
            </a:r>
            <a:r>
              <a:rPr lang="en-US" sz="1200" dirty="0">
                <a:solidFill>
                  <a:schemeClr val="bg1"/>
                </a:solidFill>
                <a:latin typeface="Arial" panose="020B0604020202020204" pitchFamily="34" charset="0"/>
                <a:cs typeface="Arial" panose="020B0604020202020204" pitchFamily="34" charset="0"/>
              </a:rPr>
              <a:t> A et al. </a:t>
            </a:r>
            <a:r>
              <a:rPr lang="en-US" sz="1200" i="1" dirty="0">
                <a:solidFill>
                  <a:schemeClr val="bg1"/>
                </a:solidFill>
                <a:latin typeface="Arial" panose="020B0604020202020204" pitchFamily="34" charset="0"/>
                <a:cs typeface="Arial" panose="020B0604020202020204" pitchFamily="34" charset="0"/>
              </a:rPr>
              <a:t>Ann Surg Oncol</a:t>
            </a:r>
            <a:r>
              <a:rPr lang="en-US" sz="1200" dirty="0">
                <a:solidFill>
                  <a:schemeClr val="bg1"/>
                </a:solidFill>
                <a:latin typeface="Arial" panose="020B0604020202020204" pitchFamily="34" charset="0"/>
                <a:cs typeface="Arial" panose="020B0604020202020204" pitchFamily="34" charset="0"/>
              </a:rPr>
              <a:t>. 2023;30(7):4095-6.</a:t>
            </a:r>
          </a:p>
        </p:txBody>
      </p:sp>
      <p:sp>
        <p:nvSpPr>
          <p:cNvPr id="3" name="TextBox 2">
            <a:extLst>
              <a:ext uri="{FF2B5EF4-FFF2-40B4-BE49-F238E27FC236}">
                <a16:creationId xmlns:a16="http://schemas.microsoft.com/office/drawing/2014/main" id="{CCB40376-6753-2CE0-7AA2-1AFA3DEC4D05}"/>
              </a:ext>
            </a:extLst>
          </p:cNvPr>
          <p:cNvSpPr txBox="1"/>
          <p:nvPr/>
        </p:nvSpPr>
        <p:spPr>
          <a:xfrm>
            <a:off x="4164496" y="1172446"/>
            <a:ext cx="3230217" cy="1021556"/>
          </a:xfrm>
          <a:prstGeom prst="roundRect">
            <a:avLst/>
          </a:prstGeom>
          <a:noFill/>
          <a:ln w="28575">
            <a:solidFill>
              <a:srgbClr val="00B0F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CNBs with morphologically confirmed ADH and follow-up excision (n = 208)</a:t>
            </a:r>
          </a:p>
        </p:txBody>
      </p:sp>
      <p:sp>
        <p:nvSpPr>
          <p:cNvPr id="4" name="TextBox 3">
            <a:extLst>
              <a:ext uri="{FF2B5EF4-FFF2-40B4-BE49-F238E27FC236}">
                <a16:creationId xmlns:a16="http://schemas.microsoft.com/office/drawing/2014/main" id="{524E2248-CA8E-98BE-CD65-F64585D0B4CC}"/>
              </a:ext>
            </a:extLst>
          </p:cNvPr>
          <p:cNvSpPr txBox="1"/>
          <p:nvPr/>
        </p:nvSpPr>
        <p:spPr>
          <a:xfrm>
            <a:off x="7394713" y="2669941"/>
            <a:ext cx="3230217" cy="715089"/>
          </a:xfrm>
          <a:prstGeom prst="roundRect">
            <a:avLst/>
          </a:prstGeom>
          <a:noFill/>
          <a:ln w="28575">
            <a:solidFill>
              <a:srgbClr val="00B0F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CNBs with non-focal ADH</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(n = 110)</a:t>
            </a:r>
          </a:p>
        </p:txBody>
      </p:sp>
      <p:cxnSp>
        <p:nvCxnSpPr>
          <p:cNvPr id="5" name="Straight Arrow Connector 4">
            <a:extLst>
              <a:ext uri="{FF2B5EF4-FFF2-40B4-BE49-F238E27FC236}">
                <a16:creationId xmlns:a16="http://schemas.microsoft.com/office/drawing/2014/main" id="{DC919F38-7D86-4B6A-EA86-A4431B0C1ED1}"/>
              </a:ext>
            </a:extLst>
          </p:cNvPr>
          <p:cNvCxnSpPr>
            <a:endCxn id="4" idx="1"/>
          </p:cNvCxnSpPr>
          <p:nvPr/>
        </p:nvCxnSpPr>
        <p:spPr>
          <a:xfrm>
            <a:off x="5779605" y="2194002"/>
            <a:ext cx="1615108" cy="833484"/>
          </a:xfrm>
          <a:prstGeom prst="straightConnector1">
            <a:avLst/>
          </a:prstGeom>
          <a:ln>
            <a:solidFill>
              <a:srgbClr val="00B0F0"/>
            </a:solidFill>
            <a:tailEnd type="triangle"/>
          </a:ln>
        </p:spPr>
        <p:style>
          <a:lnRef idx="2">
            <a:schemeClr val="accent2"/>
          </a:lnRef>
          <a:fillRef idx="0">
            <a:schemeClr val="accent2"/>
          </a:fillRef>
          <a:effectRef idx="1">
            <a:schemeClr val="accent2"/>
          </a:effectRef>
          <a:fontRef idx="minor">
            <a:schemeClr val="tx1"/>
          </a:fontRef>
        </p:style>
      </p:cxnSp>
      <p:sp>
        <p:nvSpPr>
          <p:cNvPr id="6" name="TextBox 5">
            <a:extLst>
              <a:ext uri="{FF2B5EF4-FFF2-40B4-BE49-F238E27FC236}">
                <a16:creationId xmlns:a16="http://schemas.microsoft.com/office/drawing/2014/main" id="{8D4D9C08-EFBF-7A8C-DCC2-AF01FC6B7CA3}"/>
              </a:ext>
            </a:extLst>
          </p:cNvPr>
          <p:cNvSpPr txBox="1"/>
          <p:nvPr/>
        </p:nvSpPr>
        <p:spPr>
          <a:xfrm>
            <a:off x="934279" y="2686506"/>
            <a:ext cx="3230217" cy="715089"/>
          </a:xfrm>
          <a:prstGeom prst="roundRect">
            <a:avLst/>
          </a:prstGeom>
          <a:noFill/>
          <a:ln w="28575">
            <a:solidFill>
              <a:srgbClr val="00B0F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CNBs with focal ADH</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(n = 98)</a:t>
            </a:r>
          </a:p>
        </p:txBody>
      </p:sp>
      <p:cxnSp>
        <p:nvCxnSpPr>
          <p:cNvPr id="7" name="Straight Arrow Connector 6">
            <a:extLst>
              <a:ext uri="{FF2B5EF4-FFF2-40B4-BE49-F238E27FC236}">
                <a16:creationId xmlns:a16="http://schemas.microsoft.com/office/drawing/2014/main" id="{DBB8F27B-E0AA-E3CF-6E31-EFA926648F17}"/>
              </a:ext>
            </a:extLst>
          </p:cNvPr>
          <p:cNvCxnSpPr>
            <a:endCxn id="6" idx="3"/>
          </p:cNvCxnSpPr>
          <p:nvPr/>
        </p:nvCxnSpPr>
        <p:spPr>
          <a:xfrm flipH="1">
            <a:off x="4164496" y="2194002"/>
            <a:ext cx="1615109" cy="850049"/>
          </a:xfrm>
          <a:prstGeom prst="straightConnector1">
            <a:avLst/>
          </a:prstGeom>
          <a:ln>
            <a:solidFill>
              <a:srgbClr val="00B0F0"/>
            </a:solidFill>
            <a:tailEnd type="triangle"/>
          </a:ln>
        </p:spPr>
        <p:style>
          <a:lnRef idx="2">
            <a:schemeClr val="accent2"/>
          </a:lnRef>
          <a:fillRef idx="0">
            <a:schemeClr val="accent2"/>
          </a:fillRef>
          <a:effectRef idx="1">
            <a:schemeClr val="accent2"/>
          </a:effectRef>
          <a:fontRef idx="minor">
            <a:schemeClr val="tx1"/>
          </a:fontRef>
        </p:style>
      </p:cxnSp>
      <p:sp>
        <p:nvSpPr>
          <p:cNvPr id="8" name="TextBox 7">
            <a:extLst>
              <a:ext uri="{FF2B5EF4-FFF2-40B4-BE49-F238E27FC236}">
                <a16:creationId xmlns:a16="http://schemas.microsoft.com/office/drawing/2014/main" id="{E75961C3-8D07-6E7D-2F39-BDF9551C3729}"/>
              </a:ext>
            </a:extLst>
          </p:cNvPr>
          <p:cNvSpPr txBox="1"/>
          <p:nvPr/>
        </p:nvSpPr>
        <p:spPr>
          <a:xfrm>
            <a:off x="1246947" y="2132508"/>
            <a:ext cx="2604879" cy="33855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Focal: 1 focus, ≤2 mm</a:t>
            </a:r>
          </a:p>
        </p:txBody>
      </p:sp>
      <p:sp>
        <p:nvSpPr>
          <p:cNvPr id="9" name="TextBox 8">
            <a:extLst>
              <a:ext uri="{FF2B5EF4-FFF2-40B4-BE49-F238E27FC236}">
                <a16:creationId xmlns:a16="http://schemas.microsoft.com/office/drawing/2014/main" id="{A3C6628B-1663-5D5F-0E68-C48ED1CB73BD}"/>
              </a:ext>
            </a:extLst>
          </p:cNvPr>
          <p:cNvSpPr txBox="1"/>
          <p:nvPr/>
        </p:nvSpPr>
        <p:spPr>
          <a:xfrm>
            <a:off x="324677" y="4160810"/>
            <a:ext cx="2073966" cy="715089"/>
          </a:xfrm>
          <a:prstGeom prst="roundRect">
            <a:avLst/>
          </a:prstGeom>
          <a:noFill/>
          <a:ln w="28575">
            <a:solidFill>
              <a:srgbClr val="00B0F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7% Upgrade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(n = 7) </a:t>
            </a:r>
          </a:p>
        </p:txBody>
      </p:sp>
      <p:sp>
        <p:nvSpPr>
          <p:cNvPr id="10" name="TextBox 9">
            <a:extLst>
              <a:ext uri="{FF2B5EF4-FFF2-40B4-BE49-F238E27FC236}">
                <a16:creationId xmlns:a16="http://schemas.microsoft.com/office/drawing/2014/main" id="{AAEFCC5F-D5EA-4379-629B-2213D86BB591}"/>
              </a:ext>
            </a:extLst>
          </p:cNvPr>
          <p:cNvSpPr txBox="1"/>
          <p:nvPr/>
        </p:nvSpPr>
        <p:spPr>
          <a:xfrm>
            <a:off x="2726634" y="4155593"/>
            <a:ext cx="2073966" cy="715089"/>
          </a:xfrm>
          <a:prstGeom prst="roundRect">
            <a:avLst/>
          </a:prstGeom>
          <a:noFill/>
          <a:ln w="28575">
            <a:solidFill>
              <a:srgbClr val="00B0F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93% No upgrade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(n = 91) </a:t>
            </a:r>
          </a:p>
        </p:txBody>
      </p:sp>
      <p:cxnSp>
        <p:nvCxnSpPr>
          <p:cNvPr id="11" name="Straight Arrow Connector 10">
            <a:extLst>
              <a:ext uri="{FF2B5EF4-FFF2-40B4-BE49-F238E27FC236}">
                <a16:creationId xmlns:a16="http://schemas.microsoft.com/office/drawing/2014/main" id="{60EBF48E-4B42-D42E-09BE-4958F675A3E8}"/>
              </a:ext>
            </a:extLst>
          </p:cNvPr>
          <p:cNvCxnSpPr/>
          <p:nvPr/>
        </p:nvCxnSpPr>
        <p:spPr>
          <a:xfrm flipH="1">
            <a:off x="1600200" y="3401595"/>
            <a:ext cx="949188" cy="753997"/>
          </a:xfrm>
          <a:prstGeom prst="straightConnector1">
            <a:avLst/>
          </a:prstGeom>
          <a:ln>
            <a:solidFill>
              <a:srgbClr val="00B0F0"/>
            </a:solidFill>
            <a:tailEnd type="triangle"/>
          </a:ln>
        </p:spPr>
        <p:style>
          <a:lnRef idx="2">
            <a:schemeClr val="accent2"/>
          </a:lnRef>
          <a:fillRef idx="0">
            <a:schemeClr val="accent2"/>
          </a:fillRef>
          <a:effectRef idx="1">
            <a:schemeClr val="accent2"/>
          </a:effectRef>
          <a:fontRef idx="minor">
            <a:schemeClr val="tx1"/>
          </a:fontRef>
        </p:style>
      </p:cxnSp>
      <p:cxnSp>
        <p:nvCxnSpPr>
          <p:cNvPr id="12" name="Straight Arrow Connector 11">
            <a:extLst>
              <a:ext uri="{FF2B5EF4-FFF2-40B4-BE49-F238E27FC236}">
                <a16:creationId xmlns:a16="http://schemas.microsoft.com/office/drawing/2014/main" id="{4A362F40-112B-35D4-B660-95E9B1C5C9B4}"/>
              </a:ext>
            </a:extLst>
          </p:cNvPr>
          <p:cNvCxnSpPr/>
          <p:nvPr/>
        </p:nvCxnSpPr>
        <p:spPr>
          <a:xfrm>
            <a:off x="2549388" y="3401595"/>
            <a:ext cx="989769" cy="753997"/>
          </a:xfrm>
          <a:prstGeom prst="straightConnector1">
            <a:avLst/>
          </a:prstGeom>
          <a:ln>
            <a:solidFill>
              <a:srgbClr val="00B0F0"/>
            </a:solidFill>
            <a:tailEnd type="triangle"/>
          </a:ln>
        </p:spPr>
        <p:style>
          <a:lnRef idx="2">
            <a:schemeClr val="accent2"/>
          </a:lnRef>
          <a:fillRef idx="0">
            <a:schemeClr val="accent2"/>
          </a:fillRef>
          <a:effectRef idx="1">
            <a:schemeClr val="accent2"/>
          </a:effectRef>
          <a:fontRef idx="minor">
            <a:schemeClr val="tx1"/>
          </a:fontRef>
        </p:style>
      </p:cxnSp>
      <p:sp>
        <p:nvSpPr>
          <p:cNvPr id="13" name="TextBox 12">
            <a:extLst>
              <a:ext uri="{FF2B5EF4-FFF2-40B4-BE49-F238E27FC236}">
                <a16:creationId xmlns:a16="http://schemas.microsoft.com/office/drawing/2014/main" id="{8B917025-49D4-3B49-B5D2-3A35721A4FDE}"/>
              </a:ext>
            </a:extLst>
          </p:cNvPr>
          <p:cNvSpPr txBox="1"/>
          <p:nvPr/>
        </p:nvSpPr>
        <p:spPr>
          <a:xfrm>
            <a:off x="6935855" y="4155592"/>
            <a:ext cx="2073966" cy="715089"/>
          </a:xfrm>
          <a:prstGeom prst="roundRect">
            <a:avLst/>
          </a:prstGeom>
          <a:noFill/>
          <a:ln w="28575">
            <a:solidFill>
              <a:srgbClr val="00B0F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22% Upgrade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(n = 24) </a:t>
            </a:r>
          </a:p>
        </p:txBody>
      </p:sp>
      <p:sp>
        <p:nvSpPr>
          <p:cNvPr id="14" name="TextBox 13">
            <a:extLst>
              <a:ext uri="{FF2B5EF4-FFF2-40B4-BE49-F238E27FC236}">
                <a16:creationId xmlns:a16="http://schemas.microsoft.com/office/drawing/2014/main" id="{4953A2C8-F668-FF35-F86D-44FC79A3AC7A}"/>
              </a:ext>
            </a:extLst>
          </p:cNvPr>
          <p:cNvSpPr txBox="1"/>
          <p:nvPr/>
        </p:nvSpPr>
        <p:spPr>
          <a:xfrm>
            <a:off x="9276519" y="4160810"/>
            <a:ext cx="2073966" cy="715089"/>
          </a:xfrm>
          <a:prstGeom prst="roundRect">
            <a:avLst/>
          </a:prstGeom>
          <a:noFill/>
          <a:ln w="28575">
            <a:solidFill>
              <a:srgbClr val="00B0F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78% No upgrade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(n = 86) </a:t>
            </a:r>
          </a:p>
        </p:txBody>
      </p:sp>
      <p:cxnSp>
        <p:nvCxnSpPr>
          <p:cNvPr id="16" name="Straight Arrow Connector 15">
            <a:extLst>
              <a:ext uri="{FF2B5EF4-FFF2-40B4-BE49-F238E27FC236}">
                <a16:creationId xmlns:a16="http://schemas.microsoft.com/office/drawing/2014/main" id="{35FEAD23-D1AA-C531-D2BB-3BCE761BE191}"/>
              </a:ext>
            </a:extLst>
          </p:cNvPr>
          <p:cNvCxnSpPr>
            <a:endCxn id="13" idx="0"/>
          </p:cNvCxnSpPr>
          <p:nvPr/>
        </p:nvCxnSpPr>
        <p:spPr>
          <a:xfrm flipH="1">
            <a:off x="7972838" y="3385030"/>
            <a:ext cx="1036984" cy="770562"/>
          </a:xfrm>
          <a:prstGeom prst="straightConnector1">
            <a:avLst/>
          </a:prstGeom>
          <a:ln>
            <a:solidFill>
              <a:srgbClr val="00B0F0"/>
            </a:solidFill>
            <a:tailEnd type="triangle"/>
          </a:ln>
        </p:spPr>
        <p:style>
          <a:lnRef idx="2">
            <a:schemeClr val="accent2"/>
          </a:lnRef>
          <a:fillRef idx="0">
            <a:schemeClr val="accent2"/>
          </a:fillRef>
          <a:effectRef idx="1">
            <a:schemeClr val="accent2"/>
          </a:effectRef>
          <a:fontRef idx="minor">
            <a:schemeClr val="tx1"/>
          </a:fontRef>
        </p:style>
      </p:cxnSp>
      <p:cxnSp>
        <p:nvCxnSpPr>
          <p:cNvPr id="17" name="Straight Arrow Connector 16">
            <a:extLst>
              <a:ext uri="{FF2B5EF4-FFF2-40B4-BE49-F238E27FC236}">
                <a16:creationId xmlns:a16="http://schemas.microsoft.com/office/drawing/2014/main" id="{50C6E84D-D763-BB9F-DB84-1BD2308B2004}"/>
              </a:ext>
            </a:extLst>
          </p:cNvPr>
          <p:cNvCxnSpPr>
            <a:cxnSpLocks/>
          </p:cNvCxnSpPr>
          <p:nvPr/>
        </p:nvCxnSpPr>
        <p:spPr>
          <a:xfrm>
            <a:off x="9009822" y="3385030"/>
            <a:ext cx="1096617" cy="770562"/>
          </a:xfrm>
          <a:prstGeom prst="straightConnector1">
            <a:avLst/>
          </a:prstGeom>
          <a:ln>
            <a:solidFill>
              <a:srgbClr val="00B0F0"/>
            </a:solidFill>
            <a:tailEnd type="triangle"/>
          </a:ln>
        </p:spPr>
        <p:style>
          <a:lnRef idx="2">
            <a:schemeClr val="accent2"/>
          </a:lnRef>
          <a:fillRef idx="0">
            <a:schemeClr val="accent2"/>
          </a:fillRef>
          <a:effectRef idx="1">
            <a:schemeClr val="accent2"/>
          </a:effectRef>
          <a:fontRef idx="minor">
            <a:schemeClr val="tx1"/>
          </a:fontRef>
        </p:style>
      </p:cxnSp>
      <p:sp>
        <p:nvSpPr>
          <p:cNvPr id="18" name="TextBox 17">
            <a:extLst>
              <a:ext uri="{FF2B5EF4-FFF2-40B4-BE49-F238E27FC236}">
                <a16:creationId xmlns:a16="http://schemas.microsoft.com/office/drawing/2014/main" id="{71F17724-3878-159C-122F-FB00602B5A40}"/>
              </a:ext>
            </a:extLst>
          </p:cNvPr>
          <p:cNvSpPr txBox="1"/>
          <p:nvPr/>
        </p:nvSpPr>
        <p:spPr>
          <a:xfrm>
            <a:off x="2870751" y="5214835"/>
            <a:ext cx="9047923" cy="954107"/>
          </a:xfrm>
          <a:prstGeom prst="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Non-focal ADH is significantly associated with upgrade to carcinoma on excision</a:t>
            </a:r>
            <a:r>
              <a:rPr kumimoji="0" lang="en-US" sz="2800" b="1"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a:t>
            </a:r>
            <a:r>
              <a:rPr lang="en-US" sz="2400" b="1" i="1" dirty="0">
                <a:solidFill>
                  <a:prstClr val="black"/>
                </a:solidFill>
                <a:latin typeface="Arial" panose="020B0604020202020204" pitchFamily="34" charset="0"/>
                <a:cs typeface="Arial" panose="020B0604020202020204" pitchFamily="34" charset="0"/>
              </a:rPr>
              <a:t>p </a:t>
            </a:r>
            <a:r>
              <a:rPr kumimoji="0" lang="en-US" sz="2400" b="1"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0.01)</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5C34FC4F-8F28-7BD1-4FC2-AA1B6A700DA4}"/>
              </a:ext>
            </a:extLst>
          </p:cNvPr>
          <p:cNvSpPr txBox="1"/>
          <p:nvPr/>
        </p:nvSpPr>
        <p:spPr>
          <a:xfrm>
            <a:off x="324677" y="5096403"/>
            <a:ext cx="2073966" cy="923330"/>
          </a:xfrm>
          <a:prstGeom prst="rect">
            <a:avLst/>
          </a:prstGeom>
          <a:solidFill>
            <a:schemeClr val="tx2">
              <a:lumMod val="20000"/>
              <a:lumOff val="80000"/>
            </a:schemeClr>
          </a:solidFill>
          <a:ln w="28575">
            <a:solidFill>
              <a:schemeClr val="tx2">
                <a:lumMod val="40000"/>
                <a:lumOff val="60000"/>
              </a:schemeClr>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effectLst/>
                <a:uLnTx/>
                <a:uFillTx/>
                <a:latin typeface="Arial" panose="020B0604020202020204" pitchFamily="34" charset="0"/>
                <a:cs typeface="Arial" panose="020B0604020202020204" pitchFamily="34" charset="0"/>
              </a:rPr>
              <a:t>5 DCIS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effectLst/>
                <a:uLnTx/>
                <a:uFillTx/>
                <a:latin typeface="Arial" panose="020B0604020202020204" pitchFamily="34" charset="0"/>
                <a:cs typeface="Arial" panose="020B0604020202020204" pitchFamily="34" charset="0"/>
              </a:rPr>
              <a:t>2 Tubular carcinomas</a:t>
            </a:r>
          </a:p>
        </p:txBody>
      </p:sp>
      <p:sp>
        <p:nvSpPr>
          <p:cNvPr id="20" name="TextBox 19">
            <a:extLst>
              <a:ext uri="{FF2B5EF4-FFF2-40B4-BE49-F238E27FC236}">
                <a16:creationId xmlns:a16="http://schemas.microsoft.com/office/drawing/2014/main" id="{22F9806F-2A9F-2AFD-5D39-BA041544F826}"/>
              </a:ext>
            </a:extLst>
          </p:cNvPr>
          <p:cNvSpPr txBox="1"/>
          <p:nvPr/>
        </p:nvSpPr>
        <p:spPr>
          <a:xfrm>
            <a:off x="324677" y="6147848"/>
            <a:ext cx="2073966"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600" b="1" dirty="0">
                <a:latin typeface="Arial" panose="020B0604020202020204" pitchFamily="34" charset="0"/>
                <a:cs typeface="Arial" panose="020B0604020202020204" pitchFamily="34" charset="0"/>
              </a:rPr>
              <a:t>Too high to spare surgical excision </a:t>
            </a:r>
          </a:p>
        </p:txBody>
      </p:sp>
    </p:spTree>
    <p:extLst>
      <p:ext uri="{BB962C8B-B14F-4D97-AF65-F5344CB8AC3E}">
        <p14:creationId xmlns:p14="http://schemas.microsoft.com/office/powerpoint/2010/main" val="3877398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7">
            <a:extLst>
              <a:ext uri="{FF2B5EF4-FFF2-40B4-BE49-F238E27FC236}">
                <a16:creationId xmlns:a16="http://schemas.microsoft.com/office/drawing/2014/main" id="{4D99C93C-9D3C-27A6-B445-0D220B6BB80B}"/>
              </a:ext>
            </a:extLst>
          </p:cNvPr>
          <p:cNvSpPr txBox="1">
            <a:spLocks/>
          </p:cNvSpPr>
          <p:nvPr/>
        </p:nvSpPr>
        <p:spPr>
          <a:xfrm>
            <a:off x="1756541" y="2346434"/>
            <a:ext cx="8678918" cy="2165131"/>
          </a:xfrm>
          <a:prstGeom prst="rect">
            <a:avLst/>
          </a:prstGeom>
        </p:spPr>
        <p:txBody>
          <a:bodyPr>
            <a:normAutofit/>
          </a:bodyPr>
          <a:lstStyle>
            <a:lvl1pPr marL="342891" indent="-342891" algn="l" defTabSz="914377"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Arial" panose="020B0604020202020204" pitchFamily="34" charset="0"/>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Arial" panose="020B0604020202020204" pitchFamily="34" charset="0"/>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4800" b="1" dirty="0">
                <a:solidFill>
                  <a:srgbClr val="FFFF00"/>
                </a:solidFill>
              </a:rPr>
              <a:t>Ductal carcinoma in situ</a:t>
            </a:r>
          </a:p>
          <a:p>
            <a:pPr marL="0" indent="0" algn="ctr">
              <a:buNone/>
            </a:pPr>
            <a:r>
              <a:rPr lang="en-US" sz="4800" b="1" dirty="0">
                <a:solidFill>
                  <a:srgbClr val="FFFF00"/>
                </a:solidFill>
              </a:rPr>
              <a:t>(DCIS)</a:t>
            </a:r>
          </a:p>
          <a:p>
            <a:pPr algn="ctr">
              <a:buFont typeface="Wingdings" panose="05000000000000000000" pitchFamily="2" charset="2"/>
              <a:buChar char="§"/>
            </a:pPr>
            <a:endParaRPr lang="en-US" sz="4800" b="1" dirty="0">
              <a:solidFill>
                <a:srgbClr val="FFFF00"/>
              </a:solidFill>
            </a:endParaRPr>
          </a:p>
        </p:txBody>
      </p:sp>
    </p:spTree>
    <p:extLst>
      <p:ext uri="{BB962C8B-B14F-4D97-AF65-F5344CB8AC3E}">
        <p14:creationId xmlns:p14="http://schemas.microsoft.com/office/powerpoint/2010/main" val="94455027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83914-9390-F9B0-EF68-5A21245DC4E1}"/>
              </a:ext>
            </a:extLst>
          </p:cNvPr>
          <p:cNvSpPr>
            <a:spLocks noGrp="1"/>
          </p:cNvSpPr>
          <p:nvPr>
            <p:ph type="title"/>
          </p:nvPr>
        </p:nvSpPr>
        <p:spPr>
          <a:xfrm>
            <a:off x="152400" y="457200"/>
            <a:ext cx="11887200" cy="960438"/>
          </a:xfrm>
        </p:spPr>
        <p:txBody>
          <a:bodyPr>
            <a:normAutofit/>
          </a:bodyPr>
          <a:lstStyle/>
          <a:p>
            <a:r>
              <a:rPr lang="en-US" sz="4800" b="1" dirty="0">
                <a:solidFill>
                  <a:srgbClr val="FFFF00"/>
                </a:solidFill>
                <a:latin typeface="Arial" panose="020B0604020202020204" pitchFamily="34" charset="0"/>
                <a:cs typeface="Arial" panose="020B0604020202020204" pitchFamily="34" charset="0"/>
              </a:rPr>
              <a:t>Classification of DCIS </a:t>
            </a:r>
          </a:p>
        </p:txBody>
      </p:sp>
      <p:pic>
        <p:nvPicPr>
          <p:cNvPr id="4" name="Picture 3" descr="A close-up of a cell&#10;&#10;Description automatically generated">
            <a:extLst>
              <a:ext uri="{FF2B5EF4-FFF2-40B4-BE49-F238E27FC236}">
                <a16:creationId xmlns:a16="http://schemas.microsoft.com/office/drawing/2014/main" id="{705F7DBD-2279-E640-4F97-70824BE5D8B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166232" y="1417637"/>
            <a:ext cx="3922363" cy="3254727"/>
          </a:xfrm>
          <a:prstGeom prst="rect">
            <a:avLst/>
          </a:prstGeom>
        </p:spPr>
      </p:pic>
      <p:pic>
        <p:nvPicPr>
          <p:cNvPr id="8" name="Picture 7" descr="A microscopic view of a cell&#10;&#10;Description automatically generated">
            <a:extLst>
              <a:ext uri="{FF2B5EF4-FFF2-40B4-BE49-F238E27FC236}">
                <a16:creationId xmlns:a16="http://schemas.microsoft.com/office/drawing/2014/main" id="{BBA7E4F6-EC0D-084B-3006-92CB858F21D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174556" y="1417638"/>
            <a:ext cx="3922363" cy="3254726"/>
          </a:xfrm>
          <a:prstGeom prst="rect">
            <a:avLst/>
          </a:prstGeom>
        </p:spPr>
      </p:pic>
      <p:pic>
        <p:nvPicPr>
          <p:cNvPr id="10" name="Picture 9" descr="A close-up of a cell&#10;&#10;Description automatically generated">
            <a:extLst>
              <a:ext uri="{FF2B5EF4-FFF2-40B4-BE49-F238E27FC236}">
                <a16:creationId xmlns:a16="http://schemas.microsoft.com/office/drawing/2014/main" id="{2A970340-55FB-BF95-DDB7-EAF3EE4B178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52400" y="1417638"/>
            <a:ext cx="3952843" cy="3254726"/>
          </a:xfrm>
          <a:prstGeom prst="rect">
            <a:avLst/>
          </a:prstGeom>
        </p:spPr>
      </p:pic>
      <p:sp>
        <p:nvSpPr>
          <p:cNvPr id="11" name="TextBox 10">
            <a:extLst>
              <a:ext uri="{FF2B5EF4-FFF2-40B4-BE49-F238E27FC236}">
                <a16:creationId xmlns:a16="http://schemas.microsoft.com/office/drawing/2014/main" id="{9F3FE918-5498-3E9F-58C7-61F62AAC7FBF}"/>
              </a:ext>
            </a:extLst>
          </p:cNvPr>
          <p:cNvSpPr txBox="1"/>
          <p:nvPr/>
        </p:nvSpPr>
        <p:spPr>
          <a:xfrm>
            <a:off x="152400" y="4876800"/>
            <a:ext cx="11887200" cy="523220"/>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DCIS is classified according to nuclear grade </a:t>
            </a:r>
          </a:p>
        </p:txBody>
      </p:sp>
      <p:grpSp>
        <p:nvGrpSpPr>
          <p:cNvPr id="15" name="Group 14">
            <a:extLst>
              <a:ext uri="{FF2B5EF4-FFF2-40B4-BE49-F238E27FC236}">
                <a16:creationId xmlns:a16="http://schemas.microsoft.com/office/drawing/2014/main" id="{0E0CFDDA-9007-F5C0-5881-48D1FBFF4C30}"/>
              </a:ext>
            </a:extLst>
          </p:cNvPr>
          <p:cNvGrpSpPr/>
          <p:nvPr/>
        </p:nvGrpSpPr>
        <p:grpSpPr>
          <a:xfrm>
            <a:off x="118647" y="1407032"/>
            <a:ext cx="9253953" cy="410713"/>
            <a:chOff x="118647" y="1407032"/>
            <a:chExt cx="9253953" cy="410713"/>
          </a:xfrm>
        </p:grpSpPr>
        <p:sp>
          <p:nvSpPr>
            <p:cNvPr id="12" name="TextBox 11">
              <a:extLst>
                <a:ext uri="{FF2B5EF4-FFF2-40B4-BE49-F238E27FC236}">
                  <a16:creationId xmlns:a16="http://schemas.microsoft.com/office/drawing/2014/main" id="{5C3B0B3C-1E14-635C-10BF-94EA7041C63C}"/>
                </a:ext>
              </a:extLst>
            </p:cNvPr>
            <p:cNvSpPr txBox="1"/>
            <p:nvPr/>
          </p:nvSpPr>
          <p:spPr>
            <a:xfrm>
              <a:off x="118647" y="1417635"/>
              <a:ext cx="1161515"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000" dirty="0">
                  <a:latin typeface="Arial" panose="020B0604020202020204" pitchFamily="34" charset="0"/>
                  <a:cs typeface="Arial" panose="020B0604020202020204" pitchFamily="34" charset="0"/>
                </a:rPr>
                <a:t>Low</a:t>
              </a:r>
            </a:p>
          </p:txBody>
        </p:sp>
        <p:sp>
          <p:nvSpPr>
            <p:cNvPr id="13" name="TextBox 12">
              <a:extLst>
                <a:ext uri="{FF2B5EF4-FFF2-40B4-BE49-F238E27FC236}">
                  <a16:creationId xmlns:a16="http://schemas.microsoft.com/office/drawing/2014/main" id="{ADBA672F-A78F-CB9D-0DEF-712892F25C46}"/>
                </a:ext>
              </a:extLst>
            </p:cNvPr>
            <p:cNvSpPr txBox="1"/>
            <p:nvPr/>
          </p:nvSpPr>
          <p:spPr>
            <a:xfrm>
              <a:off x="4174556" y="1417635"/>
              <a:ext cx="1850324"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000" dirty="0">
                  <a:latin typeface="Arial" panose="020B0604020202020204" pitchFamily="34" charset="0"/>
                  <a:cs typeface="Arial" panose="020B0604020202020204" pitchFamily="34" charset="0"/>
                </a:rPr>
                <a:t>Intermediate</a:t>
              </a:r>
            </a:p>
          </p:txBody>
        </p:sp>
        <p:sp>
          <p:nvSpPr>
            <p:cNvPr id="14" name="TextBox 13">
              <a:extLst>
                <a:ext uri="{FF2B5EF4-FFF2-40B4-BE49-F238E27FC236}">
                  <a16:creationId xmlns:a16="http://schemas.microsoft.com/office/drawing/2014/main" id="{E195F435-5B95-F371-7839-7FA574BA0E4D}"/>
                </a:ext>
              </a:extLst>
            </p:cNvPr>
            <p:cNvSpPr txBox="1"/>
            <p:nvPr/>
          </p:nvSpPr>
          <p:spPr>
            <a:xfrm>
              <a:off x="8166232" y="1407032"/>
              <a:ext cx="1206368"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000" dirty="0">
                  <a:latin typeface="Arial" panose="020B0604020202020204" pitchFamily="34" charset="0"/>
                  <a:cs typeface="Arial" panose="020B0604020202020204" pitchFamily="34" charset="0"/>
                </a:rPr>
                <a:t>High</a:t>
              </a:r>
            </a:p>
          </p:txBody>
        </p:sp>
      </p:grpSp>
      <p:sp>
        <p:nvSpPr>
          <p:cNvPr id="16" name="TextBox 15">
            <a:extLst>
              <a:ext uri="{FF2B5EF4-FFF2-40B4-BE49-F238E27FC236}">
                <a16:creationId xmlns:a16="http://schemas.microsoft.com/office/drawing/2014/main" id="{16AC5446-835E-D3E0-8927-497E26C6C519}"/>
              </a:ext>
            </a:extLst>
          </p:cNvPr>
          <p:cNvSpPr txBox="1"/>
          <p:nvPr/>
        </p:nvSpPr>
        <p:spPr>
          <a:xfrm>
            <a:off x="304800" y="5666011"/>
            <a:ext cx="11506200" cy="461665"/>
          </a:xfrm>
          <a:prstGeom prst="rect">
            <a:avLst/>
          </a:prstGeom>
          <a:noFill/>
        </p:spPr>
        <p:txBody>
          <a:bodyPr wrap="square" rtlCol="0">
            <a:spAutoFit/>
          </a:bodyPr>
          <a:lstStyle/>
          <a:p>
            <a:pPr algn="ctr"/>
            <a:r>
              <a:rPr lang="en-US" sz="2400" b="1" dirty="0">
                <a:solidFill>
                  <a:schemeClr val="bg1"/>
                </a:solidFill>
                <a:latin typeface="Arial" panose="020B0604020202020204" pitchFamily="34" charset="0"/>
                <a:cs typeface="Arial" panose="020B0604020202020204" pitchFamily="34" charset="0"/>
              </a:rPr>
              <a:t>Architectural pattern and presence of absence of necrosis also noted </a:t>
            </a:r>
          </a:p>
        </p:txBody>
      </p:sp>
    </p:spTree>
    <p:extLst>
      <p:ext uri="{BB962C8B-B14F-4D97-AF65-F5344CB8AC3E}">
        <p14:creationId xmlns:p14="http://schemas.microsoft.com/office/powerpoint/2010/main" val="306986354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F0516-C060-E4DD-8EE1-49FAFB937251}"/>
              </a:ext>
            </a:extLst>
          </p:cNvPr>
          <p:cNvSpPr>
            <a:spLocks noGrp="1"/>
          </p:cNvSpPr>
          <p:nvPr>
            <p:ph type="title"/>
          </p:nvPr>
        </p:nvSpPr>
        <p:spPr>
          <a:xfrm>
            <a:off x="76200" y="457200"/>
            <a:ext cx="12115800" cy="960438"/>
          </a:xfrm>
        </p:spPr>
        <p:txBody>
          <a:bodyPr>
            <a:normAutofit/>
          </a:bodyPr>
          <a:lstStyle/>
          <a:p>
            <a:r>
              <a:rPr lang="en-US" sz="5400" b="1" dirty="0">
                <a:latin typeface="Arial" panose="020B0604020202020204" pitchFamily="34" charset="0"/>
                <a:cs typeface="Arial" panose="020B0604020202020204" pitchFamily="34" charset="0"/>
              </a:rPr>
              <a:t>DCIS on Core Biopsy </a:t>
            </a:r>
          </a:p>
        </p:txBody>
      </p:sp>
      <p:sp>
        <p:nvSpPr>
          <p:cNvPr id="3" name="Content Placeholder 2">
            <a:extLst>
              <a:ext uri="{FF2B5EF4-FFF2-40B4-BE49-F238E27FC236}">
                <a16:creationId xmlns:a16="http://schemas.microsoft.com/office/drawing/2014/main" id="{63A0777E-1835-D303-F90E-FB731EEE879C}"/>
              </a:ext>
            </a:extLst>
          </p:cNvPr>
          <p:cNvSpPr>
            <a:spLocks noGrp="1"/>
          </p:cNvSpPr>
          <p:nvPr>
            <p:ph idx="1"/>
          </p:nvPr>
        </p:nvSpPr>
        <p:spPr>
          <a:xfrm>
            <a:off x="609600" y="1600200"/>
            <a:ext cx="10972800" cy="4416424"/>
          </a:xfrm>
        </p:spPr>
        <p:txBody>
          <a:bodyPr>
            <a:normAutofit/>
          </a:bodyPr>
          <a:lstStyle/>
          <a:p>
            <a:r>
              <a:rPr lang="en-US" dirty="0">
                <a:latin typeface="Arial" panose="020B0604020202020204" pitchFamily="34" charset="0"/>
                <a:cs typeface="Arial" panose="020B0604020202020204" pitchFamily="34" charset="0"/>
              </a:rPr>
              <a:t>Increased risk: 8-10x </a:t>
            </a:r>
          </a:p>
          <a:p>
            <a:r>
              <a:rPr lang="en-US" dirty="0">
                <a:latin typeface="Arial" panose="020B0604020202020204" pitchFamily="34" charset="0"/>
                <a:cs typeface="Arial" panose="020B0604020202020204" pitchFamily="34" charset="0"/>
              </a:rPr>
              <a:t>Current standard of care is excision </a:t>
            </a:r>
          </a:p>
          <a:p>
            <a:pPr lvl="1"/>
            <a:r>
              <a:rPr lang="en-US" dirty="0">
                <a:latin typeface="Arial" panose="020B0604020202020204" pitchFamily="34" charset="0"/>
                <a:cs typeface="Arial" panose="020B0604020202020204" pitchFamily="34" charset="0"/>
              </a:rPr>
              <a:t>Clear margins (&gt;2 mm)</a:t>
            </a:r>
          </a:p>
          <a:p>
            <a:pPr lvl="1"/>
            <a:r>
              <a:rPr lang="en-US" dirty="0">
                <a:latin typeface="Arial" panose="020B0604020202020204" pitchFamily="34" charset="0"/>
                <a:cs typeface="Arial" panose="020B0604020202020204" pitchFamily="34" charset="0"/>
              </a:rPr>
              <a:t>+/- Radiation </a:t>
            </a:r>
          </a:p>
          <a:p>
            <a:pPr lvl="1"/>
            <a:r>
              <a:rPr lang="en-US" dirty="0">
                <a:latin typeface="Arial" panose="020B0604020202020204" pitchFamily="34" charset="0"/>
                <a:cs typeface="Arial" panose="020B0604020202020204" pitchFamily="34" charset="0"/>
              </a:rPr>
              <a:t>Chemoprevention </a:t>
            </a:r>
          </a:p>
          <a:p>
            <a:r>
              <a:rPr lang="en-US" dirty="0">
                <a:latin typeface="Arial" panose="020B0604020202020204" pitchFamily="34" charset="0"/>
                <a:cs typeface="Arial" panose="020B0604020202020204" pitchFamily="34" charset="0"/>
              </a:rPr>
              <a:t>Breast cancer specific survival shown to be associated with grade of DCIS </a:t>
            </a:r>
          </a:p>
          <a:p>
            <a:pPr lvl="1"/>
            <a:r>
              <a:rPr lang="en-US" dirty="0">
                <a:latin typeface="Arial" panose="020B0604020202020204" pitchFamily="34" charset="0"/>
                <a:cs typeface="Arial" panose="020B0604020202020204" pitchFamily="34" charset="0"/>
              </a:rPr>
              <a:t>Active surveillance clinical trials in progress for low grade DCIS</a:t>
            </a:r>
          </a:p>
        </p:txBody>
      </p:sp>
      <p:sp>
        <p:nvSpPr>
          <p:cNvPr id="5" name="TextBox 4">
            <a:extLst>
              <a:ext uri="{FF2B5EF4-FFF2-40B4-BE49-F238E27FC236}">
                <a16:creationId xmlns:a16="http://schemas.microsoft.com/office/drawing/2014/main" id="{6B3E96DC-E062-275E-1A16-1227A41285BA}"/>
              </a:ext>
            </a:extLst>
          </p:cNvPr>
          <p:cNvSpPr txBox="1"/>
          <p:nvPr/>
        </p:nvSpPr>
        <p:spPr>
          <a:xfrm>
            <a:off x="6477000" y="6427113"/>
            <a:ext cx="5715000" cy="430887"/>
          </a:xfrm>
          <a:prstGeom prst="rect">
            <a:avLst/>
          </a:prstGeom>
          <a:noFill/>
        </p:spPr>
        <p:txBody>
          <a:bodyPr wrap="square">
            <a:spAutoFit/>
          </a:bodyPr>
          <a:lstStyle/>
          <a:p>
            <a:pPr algn="r"/>
            <a:r>
              <a:rPr lang="en-US" sz="1100" b="0" i="0" dirty="0" err="1">
                <a:solidFill>
                  <a:schemeClr val="bg1"/>
                </a:solidFill>
                <a:effectLst/>
                <a:latin typeface="Arial" panose="020B0604020202020204" pitchFamily="34" charset="0"/>
                <a:cs typeface="Arial" panose="020B0604020202020204" pitchFamily="34" charset="0"/>
              </a:rPr>
              <a:t>Kanbayashi</a:t>
            </a:r>
            <a:r>
              <a:rPr lang="en-US" sz="1100" b="0" i="0" dirty="0">
                <a:solidFill>
                  <a:schemeClr val="bg1"/>
                </a:solidFill>
                <a:effectLst/>
                <a:latin typeface="Arial" panose="020B0604020202020204" pitchFamily="34" charset="0"/>
                <a:cs typeface="Arial" panose="020B0604020202020204" pitchFamily="34" charset="0"/>
              </a:rPr>
              <a:t> C et al. </a:t>
            </a:r>
            <a:r>
              <a:rPr lang="en-US" sz="1100" b="0" i="1" dirty="0">
                <a:solidFill>
                  <a:schemeClr val="bg1"/>
                </a:solidFill>
                <a:effectLst/>
                <a:latin typeface="Arial" panose="020B0604020202020204" pitchFamily="34" charset="0"/>
                <a:cs typeface="Arial" panose="020B0604020202020204" pitchFamily="34" charset="0"/>
              </a:rPr>
              <a:t>J Clin Oncol.</a:t>
            </a:r>
            <a:r>
              <a:rPr lang="en-US" sz="1100" b="0" i="0" dirty="0">
                <a:solidFill>
                  <a:schemeClr val="bg1"/>
                </a:solidFill>
                <a:effectLst/>
                <a:latin typeface="Arial" panose="020B0604020202020204" pitchFamily="34" charset="0"/>
                <a:cs typeface="Arial" panose="020B0604020202020204" pitchFamily="34" charset="0"/>
              </a:rPr>
              <a:t> 2019;37(15_suppl):TPS603.</a:t>
            </a:r>
          </a:p>
          <a:p>
            <a:pPr algn="r"/>
            <a:r>
              <a:rPr lang="en-US" sz="1100" b="0" i="0" dirty="0">
                <a:solidFill>
                  <a:schemeClr val="bg1"/>
                </a:solidFill>
                <a:effectLst/>
                <a:latin typeface="Arial" panose="020B0604020202020204" pitchFamily="34" charset="0"/>
                <a:cs typeface="Arial" panose="020B0604020202020204" pitchFamily="34" charset="0"/>
              </a:rPr>
              <a:t>Van </a:t>
            </a:r>
            <a:r>
              <a:rPr lang="en-US" sz="1100" b="0" i="0" dirty="0" err="1">
                <a:solidFill>
                  <a:schemeClr val="bg1"/>
                </a:solidFill>
                <a:effectLst/>
                <a:latin typeface="Arial" panose="020B0604020202020204" pitchFamily="34" charset="0"/>
                <a:cs typeface="Arial" panose="020B0604020202020204" pitchFamily="34" charset="0"/>
              </a:rPr>
              <a:t>Maaren</a:t>
            </a:r>
            <a:r>
              <a:rPr lang="en-US" sz="1100" b="0" i="0" dirty="0">
                <a:solidFill>
                  <a:schemeClr val="bg1"/>
                </a:solidFill>
                <a:effectLst/>
                <a:latin typeface="Arial" panose="020B0604020202020204" pitchFamily="34" charset="0"/>
                <a:cs typeface="Arial" panose="020B0604020202020204" pitchFamily="34" charset="0"/>
              </a:rPr>
              <a:t> MC et at. </a:t>
            </a:r>
            <a:r>
              <a:rPr lang="en-US" sz="1100" b="0" i="1" dirty="0" err="1">
                <a:solidFill>
                  <a:schemeClr val="bg1"/>
                </a:solidFill>
                <a:effectLst/>
                <a:latin typeface="Arial" panose="020B0604020202020204" pitchFamily="34" charset="0"/>
                <a:cs typeface="Arial" panose="020B0604020202020204" pitchFamily="34" charset="0"/>
              </a:rPr>
              <a:t>Eur</a:t>
            </a:r>
            <a:r>
              <a:rPr lang="en-US" sz="1100" b="0" i="1" dirty="0">
                <a:solidFill>
                  <a:schemeClr val="bg1"/>
                </a:solidFill>
                <a:effectLst/>
                <a:latin typeface="Arial" panose="020B0604020202020204" pitchFamily="34" charset="0"/>
                <a:cs typeface="Arial" panose="020B0604020202020204" pitchFamily="34" charset="0"/>
              </a:rPr>
              <a:t> J Cancer</a:t>
            </a:r>
            <a:r>
              <a:rPr lang="en-US" sz="1100" b="0" i="0" dirty="0">
                <a:solidFill>
                  <a:schemeClr val="bg1"/>
                </a:solidFill>
                <a:effectLst/>
                <a:latin typeface="Arial" panose="020B0604020202020204" pitchFamily="34" charset="0"/>
                <a:cs typeface="Arial" panose="020B0604020202020204" pitchFamily="34" charset="0"/>
              </a:rPr>
              <a:t>. 2018;101:134-42.</a:t>
            </a:r>
            <a:endParaRPr lang="en-US" sz="11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702226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31E1837-65AD-4D9B-9C80-54DA3714085D}"/>
              </a:ext>
            </a:extLst>
          </p:cNvPr>
          <p:cNvSpPr txBox="1">
            <a:spLocks/>
          </p:cNvSpPr>
          <p:nvPr/>
        </p:nvSpPr>
        <p:spPr>
          <a:xfrm>
            <a:off x="152400" y="508000"/>
            <a:ext cx="11811000" cy="939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rgbClr val="FFFF00"/>
                </a:solidFill>
                <a:latin typeface="+mj-lt"/>
                <a:ea typeface="+mj-ea"/>
                <a:cs typeface="+mj-cs"/>
              </a:defRPr>
            </a:lvl1pPr>
          </a:lstStyle>
          <a:p>
            <a:r>
              <a:rPr lang="en-US" sz="5400" b="1" dirty="0">
                <a:latin typeface="Arial" panose="020B0604020202020204" pitchFamily="34" charset="0"/>
                <a:cs typeface="Arial" panose="020B0604020202020204" pitchFamily="34" charset="0"/>
              </a:rPr>
              <a:t>Lobular proliferative lesions:</a:t>
            </a:r>
          </a:p>
        </p:txBody>
      </p:sp>
      <p:sp>
        <p:nvSpPr>
          <p:cNvPr id="5" name="Content Placeholder 2">
            <a:extLst>
              <a:ext uri="{FF2B5EF4-FFF2-40B4-BE49-F238E27FC236}">
                <a16:creationId xmlns:a16="http://schemas.microsoft.com/office/drawing/2014/main" id="{22133F19-BCAE-41F7-8778-1E0DF737D8F9}"/>
              </a:ext>
            </a:extLst>
          </p:cNvPr>
          <p:cNvSpPr txBox="1">
            <a:spLocks/>
          </p:cNvSpPr>
          <p:nvPr/>
        </p:nvSpPr>
        <p:spPr>
          <a:xfrm>
            <a:off x="457200" y="1701799"/>
            <a:ext cx="11049000" cy="1625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panose="05000000000000000000" pitchFamily="2" charset="2"/>
              <a:buChar char="§"/>
            </a:pPr>
            <a:r>
              <a:rPr lang="en-US" sz="4400" b="1" dirty="0">
                <a:latin typeface="Arial" panose="020B0604020202020204" pitchFamily="34" charset="0"/>
                <a:cs typeface="Arial" panose="020B0604020202020204" pitchFamily="34" charset="0"/>
              </a:rPr>
              <a:t>Atypical lobular hyperplasia (ALH)</a:t>
            </a:r>
          </a:p>
          <a:p>
            <a:pPr>
              <a:buFont typeface="Wingdings" panose="05000000000000000000" pitchFamily="2" charset="2"/>
              <a:buChar char="§"/>
            </a:pPr>
            <a:r>
              <a:rPr lang="en-US" sz="4400" b="1" dirty="0">
                <a:latin typeface="Arial" panose="020B0604020202020204" pitchFamily="34" charset="0"/>
                <a:cs typeface="Arial" panose="020B0604020202020204" pitchFamily="34" charset="0"/>
              </a:rPr>
              <a:t>Lobular carcinoma in situ (LCIS)</a:t>
            </a:r>
          </a:p>
        </p:txBody>
      </p:sp>
    </p:spTree>
    <p:extLst>
      <p:ext uri="{BB962C8B-B14F-4D97-AF65-F5344CB8AC3E}">
        <p14:creationId xmlns:p14="http://schemas.microsoft.com/office/powerpoint/2010/main" val="376950566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15C86-C0BD-C0DF-BD06-B74B36F0182C}"/>
              </a:ext>
            </a:extLst>
          </p:cNvPr>
          <p:cNvSpPr>
            <a:spLocks noGrp="1"/>
          </p:cNvSpPr>
          <p:nvPr>
            <p:ph type="title"/>
          </p:nvPr>
        </p:nvSpPr>
        <p:spPr>
          <a:xfrm>
            <a:off x="609600" y="418171"/>
            <a:ext cx="10972800" cy="910425"/>
          </a:xfrm>
        </p:spPr>
        <p:txBody>
          <a:bodyPr>
            <a:normAutofit/>
          </a:bodyPr>
          <a:lstStyle/>
          <a:p>
            <a:r>
              <a:rPr lang="en-US" sz="4800" b="1" dirty="0">
                <a:solidFill>
                  <a:srgbClr val="FFFF00"/>
                </a:solidFill>
                <a:latin typeface="Arial" panose="020B0604020202020204" pitchFamily="34" charset="0"/>
                <a:cs typeface="Arial" panose="020B0604020202020204" pitchFamily="34" charset="0"/>
              </a:rPr>
              <a:t>Key Features of Lobular Neoplasia </a:t>
            </a:r>
          </a:p>
        </p:txBody>
      </p:sp>
      <p:pic>
        <p:nvPicPr>
          <p:cNvPr id="4" name="Picture 3" descr="A close-up of a cell&#10;&#10;Description automatically generated">
            <a:extLst>
              <a:ext uri="{FF2B5EF4-FFF2-40B4-BE49-F238E27FC236}">
                <a16:creationId xmlns:a16="http://schemas.microsoft.com/office/drawing/2014/main" id="{4D219BF7-85B4-5AE8-209E-6C40E98DC89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7200" y="1417534"/>
            <a:ext cx="4942313" cy="5060395"/>
          </a:xfrm>
          <a:prstGeom prst="rect">
            <a:avLst/>
          </a:prstGeom>
        </p:spPr>
      </p:pic>
      <p:sp>
        <p:nvSpPr>
          <p:cNvPr id="5" name="TextBox 4">
            <a:extLst>
              <a:ext uri="{FF2B5EF4-FFF2-40B4-BE49-F238E27FC236}">
                <a16:creationId xmlns:a16="http://schemas.microsoft.com/office/drawing/2014/main" id="{389A3980-5BDF-9F77-543A-25414EF5FDB6}"/>
              </a:ext>
            </a:extLst>
          </p:cNvPr>
          <p:cNvSpPr txBox="1"/>
          <p:nvPr/>
        </p:nvSpPr>
        <p:spPr>
          <a:xfrm>
            <a:off x="5867400" y="1417534"/>
            <a:ext cx="6172200" cy="2369880"/>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Cytologic Features </a:t>
            </a:r>
          </a:p>
          <a:p>
            <a:pPr marL="285750" indent="-28575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Uniform, loosely cohesive and evenly spaced cells</a:t>
            </a:r>
          </a:p>
          <a:p>
            <a:pPr marL="285750" indent="-28575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Cells slightly larger than normal,</a:t>
            </a:r>
          </a:p>
          <a:p>
            <a:pPr marL="285750" indent="-28575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Small uniform nuclei, evenly distributed chromatin and inconspicuous nucleoli </a:t>
            </a:r>
          </a:p>
        </p:txBody>
      </p:sp>
      <p:sp>
        <p:nvSpPr>
          <p:cNvPr id="6" name="TextBox 5">
            <a:extLst>
              <a:ext uri="{FF2B5EF4-FFF2-40B4-BE49-F238E27FC236}">
                <a16:creationId xmlns:a16="http://schemas.microsoft.com/office/drawing/2014/main" id="{E2EAEE10-5895-82BA-B009-BD497548FB83}"/>
              </a:ext>
            </a:extLst>
          </p:cNvPr>
          <p:cNvSpPr txBox="1"/>
          <p:nvPr/>
        </p:nvSpPr>
        <p:spPr>
          <a:xfrm>
            <a:off x="5867400" y="3947731"/>
            <a:ext cx="6172200" cy="2369880"/>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Architectural Features </a:t>
            </a:r>
          </a:p>
          <a:p>
            <a:pPr marL="285750" indent="-28575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Lobulocentric proliferation, expands lobular unit</a:t>
            </a:r>
          </a:p>
          <a:p>
            <a:pPr marL="285750" indent="-28575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 pagetoid involvement of terminal ducts </a:t>
            </a:r>
          </a:p>
          <a:p>
            <a:pPr marL="285750" indent="-28575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Distinction of ALH and LCIS: percentage of TDLU involved </a:t>
            </a:r>
          </a:p>
        </p:txBody>
      </p:sp>
      <p:sp>
        <p:nvSpPr>
          <p:cNvPr id="10" name="TextBox 9">
            <a:extLst>
              <a:ext uri="{FF2B5EF4-FFF2-40B4-BE49-F238E27FC236}">
                <a16:creationId xmlns:a16="http://schemas.microsoft.com/office/drawing/2014/main" id="{A9A20173-9D06-6811-F2AE-A26F9B45F650}"/>
              </a:ext>
            </a:extLst>
          </p:cNvPr>
          <p:cNvSpPr txBox="1"/>
          <p:nvPr/>
        </p:nvSpPr>
        <p:spPr>
          <a:xfrm>
            <a:off x="7669696" y="6581001"/>
            <a:ext cx="4522304" cy="276999"/>
          </a:xfrm>
          <a:prstGeom prst="rect">
            <a:avLst/>
          </a:prstGeom>
          <a:noFill/>
        </p:spPr>
        <p:txBody>
          <a:bodyPr wrap="square" rtlCol="0">
            <a:spAutoFit/>
          </a:bodyPr>
          <a:lstStyle/>
          <a:p>
            <a:pPr algn="r"/>
            <a:r>
              <a:rPr lang="en-US" sz="1200" dirty="0">
                <a:solidFill>
                  <a:schemeClr val="bg1"/>
                </a:solidFill>
                <a:latin typeface="Arial" panose="020B0604020202020204" pitchFamily="34" charset="0"/>
                <a:cs typeface="Arial" panose="020B0604020202020204" pitchFamily="34" charset="0"/>
              </a:rPr>
              <a:t>Calle C et al. </a:t>
            </a:r>
            <a:r>
              <a:rPr lang="en-US" sz="1200" i="1" dirty="0">
                <a:solidFill>
                  <a:schemeClr val="bg1"/>
                </a:solidFill>
                <a:latin typeface="Arial" panose="020B0604020202020204" pitchFamily="34" charset="0"/>
                <a:cs typeface="Arial" panose="020B0604020202020204" pitchFamily="34" charset="0"/>
              </a:rPr>
              <a:t>Breast J</a:t>
            </a:r>
            <a:r>
              <a:rPr lang="en-US" sz="1200" dirty="0">
                <a:solidFill>
                  <a:schemeClr val="bg1"/>
                </a:solidFill>
                <a:latin typeface="Arial" panose="020B0604020202020204" pitchFamily="34" charset="0"/>
                <a:cs typeface="Arial" panose="020B0604020202020204" pitchFamily="34" charset="0"/>
              </a:rPr>
              <a:t>. 2020;26(5):1148-1155.</a:t>
            </a:r>
          </a:p>
        </p:txBody>
      </p:sp>
    </p:spTree>
    <p:extLst>
      <p:ext uri="{BB962C8B-B14F-4D97-AF65-F5344CB8AC3E}">
        <p14:creationId xmlns:p14="http://schemas.microsoft.com/office/powerpoint/2010/main" val="296738976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600" y="1206500"/>
            <a:ext cx="6908800" cy="5181600"/>
          </a:xfrm>
          <a:prstGeom prst="rect">
            <a:avLst/>
          </a:prstGeom>
        </p:spPr>
      </p:pic>
      <p:pic>
        <p:nvPicPr>
          <p:cNvPr id="4" name="Picture 3">
            <a:extLst>
              <a:ext uri="{FF2B5EF4-FFF2-40B4-BE49-F238E27FC236}">
                <a16:creationId xmlns:a16="http://schemas.microsoft.com/office/drawing/2014/main" id="{87FD4F36-F1BA-35D2-3AB7-A57DA4C8506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77200" y="1206500"/>
            <a:ext cx="3460026" cy="5181600"/>
          </a:xfrm>
          <a:prstGeom prst="rect">
            <a:avLst/>
          </a:prstGeom>
        </p:spPr>
      </p:pic>
      <p:sp>
        <p:nvSpPr>
          <p:cNvPr id="5" name="TextBox 4">
            <a:extLst>
              <a:ext uri="{FF2B5EF4-FFF2-40B4-BE49-F238E27FC236}">
                <a16:creationId xmlns:a16="http://schemas.microsoft.com/office/drawing/2014/main" id="{D2E18EE3-BFB9-2191-2595-152E75337688}"/>
              </a:ext>
            </a:extLst>
          </p:cNvPr>
          <p:cNvSpPr txBox="1"/>
          <p:nvPr/>
        </p:nvSpPr>
        <p:spPr>
          <a:xfrm>
            <a:off x="228600" y="500740"/>
            <a:ext cx="6908800" cy="707886"/>
          </a:xfrm>
          <a:prstGeom prst="rect">
            <a:avLst/>
          </a:prstGeom>
          <a:noFill/>
        </p:spPr>
        <p:txBody>
          <a:bodyPr wrap="square" rtlCol="0">
            <a:spAutoFit/>
          </a:bodyPr>
          <a:lstStyle/>
          <a:p>
            <a:pPr algn="ctr"/>
            <a:r>
              <a:rPr lang="en-US" sz="4000" b="1" dirty="0">
                <a:solidFill>
                  <a:srgbClr val="FFFF00"/>
                </a:solidFill>
                <a:latin typeface="Arial" panose="020B0604020202020204" pitchFamily="34" charset="0"/>
                <a:cs typeface="Arial" panose="020B0604020202020204" pitchFamily="34" charset="0"/>
              </a:rPr>
              <a:t>Classic LCIS </a:t>
            </a:r>
          </a:p>
        </p:txBody>
      </p:sp>
      <p:sp>
        <p:nvSpPr>
          <p:cNvPr id="6" name="TextBox 5">
            <a:extLst>
              <a:ext uri="{FF2B5EF4-FFF2-40B4-BE49-F238E27FC236}">
                <a16:creationId xmlns:a16="http://schemas.microsoft.com/office/drawing/2014/main" id="{0F5996D2-1E29-5B4E-EF23-C8ABC9E1A106}"/>
              </a:ext>
            </a:extLst>
          </p:cNvPr>
          <p:cNvSpPr txBox="1"/>
          <p:nvPr/>
        </p:nvSpPr>
        <p:spPr>
          <a:xfrm>
            <a:off x="8077200" y="500740"/>
            <a:ext cx="3460026" cy="707886"/>
          </a:xfrm>
          <a:prstGeom prst="rect">
            <a:avLst/>
          </a:prstGeom>
          <a:noFill/>
        </p:spPr>
        <p:txBody>
          <a:bodyPr wrap="square" rtlCol="0">
            <a:spAutoFit/>
          </a:bodyPr>
          <a:lstStyle/>
          <a:p>
            <a:pPr algn="ctr"/>
            <a:r>
              <a:rPr lang="en-US" sz="4000" b="1" dirty="0">
                <a:solidFill>
                  <a:srgbClr val="FFFF00"/>
                </a:solidFill>
                <a:latin typeface="Arial" panose="020B0604020202020204" pitchFamily="34" charset="0"/>
                <a:cs typeface="Arial" panose="020B0604020202020204" pitchFamily="34" charset="0"/>
              </a:rPr>
              <a:t>ALH</a:t>
            </a:r>
          </a:p>
        </p:txBody>
      </p:sp>
      <p:sp>
        <p:nvSpPr>
          <p:cNvPr id="7" name="TextBox 6">
            <a:extLst>
              <a:ext uri="{FF2B5EF4-FFF2-40B4-BE49-F238E27FC236}">
                <a16:creationId xmlns:a16="http://schemas.microsoft.com/office/drawing/2014/main" id="{B67FF778-5D62-4898-AF4D-E4C0C866A91F}"/>
              </a:ext>
            </a:extLst>
          </p:cNvPr>
          <p:cNvSpPr txBox="1"/>
          <p:nvPr/>
        </p:nvSpPr>
        <p:spPr>
          <a:xfrm>
            <a:off x="228600" y="5967393"/>
            <a:ext cx="6908800"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dirty="0">
                <a:latin typeface="Arial" panose="020B0604020202020204" pitchFamily="34" charset="0"/>
                <a:cs typeface="Arial" panose="020B0604020202020204" pitchFamily="34" charset="0"/>
              </a:rPr>
              <a:t>Uniform, discohesive, evenly spaced cells</a:t>
            </a:r>
          </a:p>
          <a:p>
            <a:pPr algn="ctr"/>
            <a:r>
              <a:rPr lang="en-US" sz="2400" dirty="0">
                <a:latin typeface="Arial" panose="020B0604020202020204" pitchFamily="34" charset="0"/>
                <a:cs typeface="Arial" panose="020B0604020202020204" pitchFamily="34" charset="0"/>
              </a:rPr>
              <a:t>Distention of &gt;50% of acini of TDLU</a:t>
            </a:r>
          </a:p>
        </p:txBody>
      </p:sp>
      <p:sp>
        <p:nvSpPr>
          <p:cNvPr id="8" name="TextBox 7">
            <a:extLst>
              <a:ext uri="{FF2B5EF4-FFF2-40B4-BE49-F238E27FC236}">
                <a16:creationId xmlns:a16="http://schemas.microsoft.com/office/drawing/2014/main" id="{D04F7D72-D50F-4468-3AEC-C68A645BDECD}"/>
              </a:ext>
            </a:extLst>
          </p:cNvPr>
          <p:cNvSpPr txBox="1"/>
          <p:nvPr/>
        </p:nvSpPr>
        <p:spPr>
          <a:xfrm>
            <a:off x="8077200" y="5967393"/>
            <a:ext cx="3460026"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dirty="0">
                <a:latin typeface="Arial" panose="020B0604020202020204" pitchFamily="34" charset="0"/>
                <a:cs typeface="Arial" panose="020B0604020202020204" pitchFamily="34" charset="0"/>
              </a:rPr>
              <a:t>&lt;50% of acini in TDLU</a:t>
            </a:r>
          </a:p>
          <a:p>
            <a:pPr algn="ctr"/>
            <a:r>
              <a:rPr lang="en-US" sz="2400" dirty="0">
                <a:latin typeface="Arial" panose="020B0604020202020204" pitchFamily="34" charset="0"/>
                <a:cs typeface="Arial" panose="020B0604020202020204" pitchFamily="34" charset="0"/>
              </a:rPr>
              <a:t>Minimal expansion </a:t>
            </a:r>
          </a:p>
        </p:txBody>
      </p:sp>
      <p:pic>
        <p:nvPicPr>
          <p:cNvPr id="10" name="Picture 9" descr="A bag of marbles&#10;&#10;Description automatically generated">
            <a:extLst>
              <a:ext uri="{FF2B5EF4-FFF2-40B4-BE49-F238E27FC236}">
                <a16:creationId xmlns:a16="http://schemas.microsoft.com/office/drawing/2014/main" id="{1392061E-BCA9-CE0F-AB04-05D719DEE61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29400" y="444500"/>
            <a:ext cx="1682400" cy="2913846"/>
          </a:xfrm>
          <a:prstGeom prst="rect">
            <a:avLst/>
          </a:prstGeom>
        </p:spPr>
      </p:pic>
    </p:spTree>
    <p:extLst>
      <p:ext uri="{BB962C8B-B14F-4D97-AF65-F5344CB8AC3E}">
        <p14:creationId xmlns:p14="http://schemas.microsoft.com/office/powerpoint/2010/main" val="192056822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28600" y="441767"/>
            <a:ext cx="11811000" cy="111120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a:lstStyle>
          <a:p>
            <a:r>
              <a:rPr lang="en-US" sz="3200" b="1" dirty="0">
                <a:solidFill>
                  <a:srgbClr val="FFFF00"/>
                </a:solidFill>
                <a:cs typeface="Arial" panose="020B0604020202020204" pitchFamily="34" charset="0"/>
              </a:rPr>
              <a:t>Hallmark Feature of Lobular Neoplasia: Loss of cellular cohesion due to dysfunctional cadherin-catenin complex</a:t>
            </a:r>
          </a:p>
        </p:txBody>
      </p:sp>
      <p:pic>
        <p:nvPicPr>
          <p:cNvPr id="3" name="Picture 2">
            <a:extLst>
              <a:ext uri="{FF2B5EF4-FFF2-40B4-BE49-F238E27FC236}">
                <a16:creationId xmlns:a16="http://schemas.microsoft.com/office/drawing/2014/main" id="{DD9ED58F-9694-DF06-6855-80BE0352CC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3518" y="1555989"/>
            <a:ext cx="5562600" cy="4749070"/>
          </a:xfrm>
          <a:prstGeom prst="rect">
            <a:avLst/>
          </a:prstGeom>
        </p:spPr>
      </p:pic>
      <p:sp>
        <p:nvSpPr>
          <p:cNvPr id="14" name="TextBox 13">
            <a:extLst>
              <a:ext uri="{FF2B5EF4-FFF2-40B4-BE49-F238E27FC236}">
                <a16:creationId xmlns:a16="http://schemas.microsoft.com/office/drawing/2014/main" id="{78346D4D-46A1-1D28-0EE0-28538FEB32C0}"/>
              </a:ext>
            </a:extLst>
          </p:cNvPr>
          <p:cNvSpPr txBox="1"/>
          <p:nvPr/>
        </p:nvSpPr>
        <p:spPr>
          <a:xfrm>
            <a:off x="58840" y="5889560"/>
            <a:ext cx="7467600" cy="70788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000" dirty="0">
                <a:latin typeface="Arial" panose="020B0604020202020204" pitchFamily="34" charset="0"/>
                <a:cs typeface="Arial" panose="020B0604020202020204" pitchFamily="34" charset="0"/>
              </a:rPr>
              <a:t>Inactivation of E-cadherin driven by genomic alterations targeting </a:t>
            </a:r>
            <a:r>
              <a:rPr lang="en-US" sz="2000" i="1" dirty="0">
                <a:latin typeface="Arial" panose="020B0604020202020204" pitchFamily="34" charset="0"/>
                <a:cs typeface="Arial" panose="020B0604020202020204" pitchFamily="34" charset="0"/>
              </a:rPr>
              <a:t>CDH1</a:t>
            </a:r>
            <a:r>
              <a:rPr lang="en-US" sz="2000" dirty="0">
                <a:latin typeface="Arial" panose="020B0604020202020204" pitchFamily="34" charset="0"/>
                <a:cs typeface="Arial" panose="020B0604020202020204" pitchFamily="34" charset="0"/>
              </a:rPr>
              <a:t> gene (on chromosome 16q22.1)</a:t>
            </a:r>
          </a:p>
        </p:txBody>
      </p:sp>
      <p:sp>
        <p:nvSpPr>
          <p:cNvPr id="10" name="Rectangle 9">
            <a:extLst>
              <a:ext uri="{FF2B5EF4-FFF2-40B4-BE49-F238E27FC236}">
                <a16:creationId xmlns:a16="http://schemas.microsoft.com/office/drawing/2014/main" id="{87749CE4-BBAE-283F-2B60-871D35B3E649}"/>
              </a:ext>
            </a:extLst>
          </p:cNvPr>
          <p:cNvSpPr/>
          <p:nvPr/>
        </p:nvSpPr>
        <p:spPr>
          <a:xfrm>
            <a:off x="7391400" y="6550223"/>
            <a:ext cx="4800600" cy="307777"/>
          </a:xfrm>
          <a:prstGeom prst="rect">
            <a:avLst/>
          </a:prstGeom>
        </p:spPr>
        <p:txBody>
          <a:bodyPr wrap="square">
            <a:spAutoFit/>
          </a:bodyPr>
          <a:lstStyle/>
          <a:p>
            <a:pPr algn="r"/>
            <a:r>
              <a:rPr lang="it-IT" sz="1400" dirty="0">
                <a:solidFill>
                  <a:schemeClr val="bg1"/>
                </a:solidFill>
                <a:latin typeface="Arial" panose="020B0604020202020204" pitchFamily="34" charset="0"/>
                <a:cs typeface="Arial" panose="020B0604020202020204" pitchFamily="34" charset="0"/>
              </a:rPr>
              <a:t>Dabbs DJ, ed. </a:t>
            </a:r>
            <a:r>
              <a:rPr lang="it-IT" sz="1400" i="1" dirty="0">
                <a:solidFill>
                  <a:schemeClr val="bg1"/>
                </a:solidFill>
                <a:latin typeface="Arial" panose="020B0604020202020204" pitchFamily="34" charset="0"/>
                <a:cs typeface="Arial" panose="020B0604020202020204" pitchFamily="34" charset="0"/>
              </a:rPr>
              <a:t>Breast Pathology.</a:t>
            </a:r>
            <a:r>
              <a:rPr lang="it-IT" sz="1400" dirty="0">
                <a:solidFill>
                  <a:schemeClr val="bg1"/>
                </a:solidFill>
                <a:latin typeface="Arial" panose="020B0604020202020204" pitchFamily="34" charset="0"/>
                <a:cs typeface="Arial" panose="020B0604020202020204" pitchFamily="34" charset="0"/>
              </a:rPr>
              <a:t> 2nd ed. Elsevier; 2017.</a:t>
            </a:r>
            <a:endParaRPr lang="en-US"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7248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7"/>
          <p:cNvSpPr txBox="1">
            <a:spLocks/>
          </p:cNvSpPr>
          <p:nvPr/>
        </p:nvSpPr>
        <p:spPr>
          <a:xfrm>
            <a:off x="2781300" y="2590800"/>
            <a:ext cx="6629400" cy="1513490"/>
          </a:xfrm>
          <a:prstGeom prst="rect">
            <a:avLst/>
          </a:prstGeom>
        </p:spPr>
        <p:txBody>
          <a:bodyPr>
            <a:normAutofit/>
          </a:bodyPr>
          <a:lstStyle>
            <a:lvl1pPr marL="342891" indent="-342891" algn="l" defTabSz="914377"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Arial" panose="020B0604020202020204" pitchFamily="34" charset="0"/>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Arial" panose="020B0604020202020204" pitchFamily="34" charset="0"/>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4000" b="1" dirty="0">
                <a:solidFill>
                  <a:srgbClr val="FFFF00"/>
                </a:solidFill>
              </a:rPr>
              <a:t>Usual ductal hyperplasia</a:t>
            </a:r>
          </a:p>
          <a:p>
            <a:pPr marL="0" indent="0" algn="ctr">
              <a:buNone/>
            </a:pPr>
            <a:r>
              <a:rPr lang="en-US" sz="4000" b="1" dirty="0">
                <a:solidFill>
                  <a:srgbClr val="FFFF00"/>
                </a:solidFill>
              </a:rPr>
              <a:t>(UDH)</a:t>
            </a:r>
          </a:p>
          <a:p>
            <a:pPr>
              <a:buFont typeface="Wingdings" panose="05000000000000000000" pitchFamily="2" charset="2"/>
              <a:buChar char="§"/>
            </a:pPr>
            <a:endParaRPr lang="en-US" sz="4000" b="1" dirty="0">
              <a:solidFill>
                <a:srgbClr val="FFFF00"/>
              </a:solidFill>
            </a:endParaRPr>
          </a:p>
        </p:txBody>
      </p:sp>
    </p:spTree>
    <p:extLst>
      <p:ext uri="{BB962C8B-B14F-4D97-AF65-F5344CB8AC3E}">
        <p14:creationId xmlns:p14="http://schemas.microsoft.com/office/powerpoint/2010/main" val="66780400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28600" y="441767"/>
            <a:ext cx="11811000" cy="111120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a:lstStyle>
          <a:p>
            <a:r>
              <a:rPr lang="en-US" sz="3200" b="1" dirty="0">
                <a:solidFill>
                  <a:srgbClr val="FFFF00"/>
                </a:solidFill>
                <a:cs typeface="Arial" panose="020B0604020202020204" pitchFamily="34" charset="0"/>
              </a:rPr>
              <a:t>Hallmark Feature of Lobular Neoplasia: Loss of cellular cohesion due to dysfunctional cadherin-catenin complex</a:t>
            </a:r>
          </a:p>
        </p:txBody>
      </p:sp>
      <p:pic>
        <p:nvPicPr>
          <p:cNvPr id="3" name="Picture 2">
            <a:extLst>
              <a:ext uri="{FF2B5EF4-FFF2-40B4-BE49-F238E27FC236}">
                <a16:creationId xmlns:a16="http://schemas.microsoft.com/office/drawing/2014/main" id="{DD9ED58F-9694-DF06-6855-80BE0352CC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3518" y="1555989"/>
            <a:ext cx="5562600" cy="4749070"/>
          </a:xfrm>
          <a:prstGeom prst="rect">
            <a:avLst/>
          </a:prstGeom>
        </p:spPr>
      </p:pic>
      <p:sp>
        <p:nvSpPr>
          <p:cNvPr id="14" name="TextBox 13">
            <a:extLst>
              <a:ext uri="{FF2B5EF4-FFF2-40B4-BE49-F238E27FC236}">
                <a16:creationId xmlns:a16="http://schemas.microsoft.com/office/drawing/2014/main" id="{78346D4D-46A1-1D28-0EE0-28538FEB32C0}"/>
              </a:ext>
            </a:extLst>
          </p:cNvPr>
          <p:cNvSpPr txBox="1"/>
          <p:nvPr/>
        </p:nvSpPr>
        <p:spPr>
          <a:xfrm>
            <a:off x="58840" y="5889560"/>
            <a:ext cx="7467600" cy="70788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000" dirty="0">
                <a:latin typeface="Arial" panose="020B0604020202020204" pitchFamily="34" charset="0"/>
                <a:cs typeface="Arial" panose="020B0604020202020204" pitchFamily="34" charset="0"/>
              </a:rPr>
              <a:t>Inactivation of E-cadherin driven by genomic alterations targeting </a:t>
            </a:r>
            <a:r>
              <a:rPr lang="en-US" sz="2000" i="1" dirty="0">
                <a:latin typeface="Arial" panose="020B0604020202020204" pitchFamily="34" charset="0"/>
                <a:cs typeface="Arial" panose="020B0604020202020204" pitchFamily="34" charset="0"/>
              </a:rPr>
              <a:t>CDH1</a:t>
            </a:r>
            <a:r>
              <a:rPr lang="en-US" sz="2000" dirty="0">
                <a:latin typeface="Arial" panose="020B0604020202020204" pitchFamily="34" charset="0"/>
                <a:cs typeface="Arial" panose="020B0604020202020204" pitchFamily="34" charset="0"/>
              </a:rPr>
              <a:t> gene (on chromosome 16q22.1)</a:t>
            </a:r>
          </a:p>
        </p:txBody>
      </p:sp>
      <p:sp>
        <p:nvSpPr>
          <p:cNvPr id="10" name="Rectangle 9">
            <a:extLst>
              <a:ext uri="{FF2B5EF4-FFF2-40B4-BE49-F238E27FC236}">
                <a16:creationId xmlns:a16="http://schemas.microsoft.com/office/drawing/2014/main" id="{87749CE4-BBAE-283F-2B60-871D35B3E649}"/>
              </a:ext>
            </a:extLst>
          </p:cNvPr>
          <p:cNvSpPr/>
          <p:nvPr/>
        </p:nvSpPr>
        <p:spPr>
          <a:xfrm>
            <a:off x="7391400" y="6550223"/>
            <a:ext cx="4800600" cy="307777"/>
          </a:xfrm>
          <a:prstGeom prst="rect">
            <a:avLst/>
          </a:prstGeom>
        </p:spPr>
        <p:txBody>
          <a:bodyPr wrap="square">
            <a:spAutoFit/>
          </a:bodyPr>
          <a:lstStyle/>
          <a:p>
            <a:pPr algn="r"/>
            <a:r>
              <a:rPr lang="it-IT" sz="1400" dirty="0">
                <a:solidFill>
                  <a:schemeClr val="bg1"/>
                </a:solidFill>
                <a:latin typeface="Arial" panose="020B0604020202020204" pitchFamily="34" charset="0"/>
                <a:cs typeface="Arial" panose="020B0604020202020204" pitchFamily="34" charset="0"/>
              </a:rPr>
              <a:t>Dabbs DJ, ed. </a:t>
            </a:r>
            <a:r>
              <a:rPr lang="it-IT" sz="1400" i="1" dirty="0">
                <a:solidFill>
                  <a:schemeClr val="bg1"/>
                </a:solidFill>
                <a:latin typeface="Arial" panose="020B0604020202020204" pitchFamily="34" charset="0"/>
                <a:cs typeface="Arial" panose="020B0604020202020204" pitchFamily="34" charset="0"/>
              </a:rPr>
              <a:t>Breast Pathology.</a:t>
            </a:r>
            <a:r>
              <a:rPr lang="it-IT" sz="1400" dirty="0">
                <a:solidFill>
                  <a:schemeClr val="bg1"/>
                </a:solidFill>
                <a:latin typeface="Arial" panose="020B0604020202020204" pitchFamily="34" charset="0"/>
                <a:cs typeface="Arial" panose="020B0604020202020204" pitchFamily="34" charset="0"/>
              </a:rPr>
              <a:t> 2nd ed. Elsevier; 2017.</a:t>
            </a:r>
            <a:endParaRPr lang="en-US" sz="1400" dirty="0">
              <a:solidFill>
                <a:schemeClr val="bg1"/>
              </a:solidFill>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A16F9B9B-6E33-CCE8-60AC-6975C25886ED}"/>
              </a:ext>
            </a:extLst>
          </p:cNvPr>
          <p:cNvGrpSpPr/>
          <p:nvPr/>
        </p:nvGrpSpPr>
        <p:grpSpPr>
          <a:xfrm>
            <a:off x="695325" y="1714500"/>
            <a:ext cx="11191875" cy="3668375"/>
            <a:chOff x="695325" y="1714500"/>
            <a:chExt cx="11191875" cy="3668375"/>
          </a:xfrm>
        </p:grpSpPr>
        <p:sp>
          <p:nvSpPr>
            <p:cNvPr id="7" name="TextBox 6">
              <a:extLst>
                <a:ext uri="{FF2B5EF4-FFF2-40B4-BE49-F238E27FC236}">
                  <a16:creationId xmlns:a16="http://schemas.microsoft.com/office/drawing/2014/main" id="{49FEC33E-31CC-FB7D-ECFF-A57506EF3339}"/>
                </a:ext>
              </a:extLst>
            </p:cNvPr>
            <p:cNvSpPr txBox="1"/>
            <p:nvPr/>
          </p:nvSpPr>
          <p:spPr>
            <a:xfrm>
              <a:off x="695325" y="2743200"/>
              <a:ext cx="1828800" cy="369332"/>
            </a:xfrm>
            <a:prstGeom prst="rect">
              <a:avLst/>
            </a:prstGeom>
            <a:solidFill>
              <a:schemeClr val="bg1"/>
            </a:solidFill>
            <a:ln w="38100">
              <a:solidFill>
                <a:srgbClr val="FF0000"/>
              </a:solidFill>
            </a:ln>
          </p:spPr>
          <p:txBody>
            <a:bodyPr wrap="square" rtlCol="0">
              <a:spAutoFit/>
            </a:bodyPr>
            <a:lstStyle/>
            <a:p>
              <a:pPr algn="ctr"/>
              <a:r>
                <a:rPr lang="en-US" b="1" dirty="0">
                  <a:latin typeface="Arial" panose="020B0604020202020204" pitchFamily="34" charset="0"/>
                  <a:cs typeface="Arial" panose="020B0604020202020204" pitchFamily="34" charset="0"/>
                </a:rPr>
                <a:t>E-cadherin</a:t>
              </a:r>
            </a:p>
          </p:txBody>
        </p:sp>
        <p:sp>
          <p:nvSpPr>
            <p:cNvPr id="12" name="TextBox 11">
              <a:extLst>
                <a:ext uri="{FF2B5EF4-FFF2-40B4-BE49-F238E27FC236}">
                  <a16:creationId xmlns:a16="http://schemas.microsoft.com/office/drawing/2014/main" id="{8351F697-7C21-CEE7-8134-6F953D6A5976}"/>
                </a:ext>
              </a:extLst>
            </p:cNvPr>
            <p:cNvSpPr txBox="1"/>
            <p:nvPr/>
          </p:nvSpPr>
          <p:spPr>
            <a:xfrm>
              <a:off x="7467600" y="1905000"/>
              <a:ext cx="4419600" cy="3477875"/>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IHC for lobular lesions: </a:t>
              </a:r>
            </a:p>
            <a:p>
              <a:pPr marL="285750" indent="-285750">
                <a:buFont typeface="Arial" panose="020B0604020202020204" pitchFamily="34" charset="0"/>
                <a:buChar char="•"/>
              </a:pPr>
              <a:r>
                <a:rPr lang="en-US" sz="2400" b="1" dirty="0">
                  <a:solidFill>
                    <a:schemeClr val="bg1"/>
                  </a:solidFill>
                  <a:latin typeface="Arial" panose="020B0604020202020204" pitchFamily="34" charset="0"/>
                  <a:cs typeface="Arial" panose="020B0604020202020204" pitchFamily="34" charset="0"/>
                </a:rPr>
                <a:t>E-cadherin</a:t>
              </a:r>
            </a:p>
            <a:p>
              <a:pPr marL="742950" lvl="1" indent="-28575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Absence of membranous expression</a:t>
              </a:r>
            </a:p>
            <a:p>
              <a:pPr marL="285750" indent="-285750">
                <a:buFont typeface="Arial" panose="020B0604020202020204" pitchFamily="34" charset="0"/>
                <a:buChar char="•"/>
              </a:pPr>
              <a:r>
                <a:rPr lang="en-US" sz="2400" b="1" dirty="0">
                  <a:solidFill>
                    <a:schemeClr val="bg1"/>
                  </a:solidFill>
                  <a:latin typeface="Arial" panose="020B0604020202020204" pitchFamily="34" charset="0"/>
                  <a:cs typeface="Arial" panose="020B0604020202020204" pitchFamily="34" charset="0"/>
                </a:rPr>
                <a:t>p120</a:t>
              </a:r>
            </a:p>
            <a:p>
              <a:pPr marL="742950" lvl="1" indent="-28575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Cytoplasmic expression </a:t>
              </a:r>
            </a:p>
            <a:p>
              <a:pPr marL="285750" indent="-285750">
                <a:buFont typeface="Arial" panose="020B0604020202020204" pitchFamily="34" charset="0"/>
                <a:buChar char="•"/>
              </a:pPr>
              <a:r>
                <a:rPr lang="en-US" sz="2400" b="1" dirty="0">
                  <a:solidFill>
                    <a:schemeClr val="bg1"/>
                  </a:solidFill>
                  <a:latin typeface="Arial" panose="020B0604020202020204" pitchFamily="34" charset="0"/>
                  <a:cs typeface="Arial" panose="020B0604020202020204" pitchFamily="34" charset="0"/>
                </a:rPr>
                <a:t>Beta-catenin</a:t>
              </a:r>
            </a:p>
            <a:p>
              <a:pPr marL="742950" lvl="1" indent="-28575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Absence of membranous expression </a:t>
              </a:r>
            </a:p>
          </p:txBody>
        </p:sp>
        <p:sp>
          <p:nvSpPr>
            <p:cNvPr id="13" name="Oval 12">
              <a:extLst>
                <a:ext uri="{FF2B5EF4-FFF2-40B4-BE49-F238E27FC236}">
                  <a16:creationId xmlns:a16="http://schemas.microsoft.com/office/drawing/2014/main" id="{A209D87F-B64B-4501-DEF9-DECAC35990B1}"/>
                </a:ext>
              </a:extLst>
            </p:cNvPr>
            <p:cNvSpPr/>
            <p:nvPr/>
          </p:nvSpPr>
          <p:spPr>
            <a:xfrm>
              <a:off x="4105275" y="1714500"/>
              <a:ext cx="685800" cy="533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15" name="Oval 14">
              <a:extLst>
                <a:ext uri="{FF2B5EF4-FFF2-40B4-BE49-F238E27FC236}">
                  <a16:creationId xmlns:a16="http://schemas.microsoft.com/office/drawing/2014/main" id="{2A5E3552-7F91-0DB6-CE18-7677B5794755}"/>
                </a:ext>
              </a:extLst>
            </p:cNvPr>
            <p:cNvSpPr/>
            <p:nvPr/>
          </p:nvSpPr>
          <p:spPr>
            <a:xfrm>
              <a:off x="4962524" y="2600324"/>
              <a:ext cx="1647825" cy="63817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28733672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07494-CF5B-1BD5-72BB-4B03C0D6ABDA}"/>
              </a:ext>
            </a:extLst>
          </p:cNvPr>
          <p:cNvSpPr>
            <a:spLocks noGrp="1"/>
          </p:cNvSpPr>
          <p:nvPr>
            <p:ph type="title"/>
          </p:nvPr>
        </p:nvSpPr>
        <p:spPr>
          <a:xfrm>
            <a:off x="76200" y="381000"/>
            <a:ext cx="12039599" cy="799165"/>
          </a:xfrm>
        </p:spPr>
        <p:txBody>
          <a:bodyPr>
            <a:noAutofit/>
          </a:bodyPr>
          <a:lstStyle/>
          <a:p>
            <a:r>
              <a:rPr lang="en-US" sz="4000" b="1" dirty="0">
                <a:solidFill>
                  <a:srgbClr val="FFFF00"/>
                </a:solidFill>
                <a:latin typeface="Arial" panose="020B0604020202020204" pitchFamily="34" charset="0"/>
                <a:cs typeface="Arial" panose="020B0604020202020204" pitchFamily="34" charset="0"/>
              </a:rPr>
              <a:t>E-cadherin IHC: loss of membranous staining</a:t>
            </a:r>
          </a:p>
        </p:txBody>
      </p:sp>
      <p:pic>
        <p:nvPicPr>
          <p:cNvPr id="12" name="Picture 11">
            <a:extLst>
              <a:ext uri="{FF2B5EF4-FFF2-40B4-BE49-F238E27FC236}">
                <a16:creationId xmlns:a16="http://schemas.microsoft.com/office/drawing/2014/main" id="{F3FC16D2-07E3-B47B-6936-B8059B81460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11325" y="1180166"/>
            <a:ext cx="8169348" cy="5657578"/>
          </a:xfrm>
          <a:prstGeom prst="rect">
            <a:avLst/>
          </a:prstGeom>
        </p:spPr>
      </p:pic>
    </p:spTree>
    <p:extLst>
      <p:ext uri="{BB962C8B-B14F-4D97-AF65-F5344CB8AC3E}">
        <p14:creationId xmlns:p14="http://schemas.microsoft.com/office/powerpoint/2010/main" val="368381549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1143000" y="524906"/>
            <a:ext cx="10134600" cy="1456294"/>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4000" b="1" dirty="0">
                <a:solidFill>
                  <a:srgbClr val="FFFF00"/>
                </a:solidFill>
              </a:rPr>
              <a:t>Inactivation of E-cadherin results in accumulation of p120 in the cytoplasm</a:t>
            </a:r>
          </a:p>
          <a:p>
            <a:pPr marL="0" indent="0">
              <a:buNone/>
            </a:pPr>
            <a:endParaRPr lang="en-US" sz="1400" b="1" dirty="0">
              <a:solidFill>
                <a:srgbClr val="FFFF00"/>
              </a:solidFill>
            </a:endParaRPr>
          </a:p>
          <a:p>
            <a:pPr marL="0" indent="0">
              <a:buNone/>
            </a:pPr>
            <a:endParaRPr lang="en-US" sz="1400" b="1" dirty="0">
              <a:solidFill>
                <a:srgbClr val="FFFF00"/>
              </a:solidFill>
            </a:endParaRPr>
          </a:p>
          <a:p>
            <a:pPr marL="0" indent="0">
              <a:buNone/>
            </a:pPr>
            <a:endParaRPr lang="en-US" b="1" dirty="0">
              <a:solidFill>
                <a:schemeClr val="bg1"/>
              </a:solidFill>
            </a:endParaRPr>
          </a:p>
          <a:p>
            <a:pPr>
              <a:buFontTx/>
              <a:buChar char="-"/>
            </a:pPr>
            <a:endParaRPr lang="en-US" b="1" dirty="0">
              <a:solidFill>
                <a:schemeClr val="bg1"/>
              </a:solidFill>
            </a:endParaRPr>
          </a:p>
          <a:p>
            <a:pPr marL="0" indent="0">
              <a:buNone/>
            </a:pPr>
            <a:endParaRPr lang="en-US" sz="1000" b="1" dirty="0"/>
          </a:p>
          <a:p>
            <a:pPr marL="0" indent="0">
              <a:buNone/>
            </a:pPr>
            <a:endParaRPr lang="en-US" b="1" dirty="0">
              <a:solidFill>
                <a:srgbClr val="FFC000"/>
              </a:solidFill>
            </a:endParaRP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24401" y="2209801"/>
            <a:ext cx="5743575" cy="4504765"/>
          </a:xfrm>
          <a:prstGeom prst="rect">
            <a:avLst/>
          </a:prstGeom>
        </p:spPr>
      </p:pic>
      <p:sp>
        <p:nvSpPr>
          <p:cNvPr id="4" name="TextBox 3"/>
          <p:cNvSpPr txBox="1"/>
          <p:nvPr/>
        </p:nvSpPr>
        <p:spPr>
          <a:xfrm>
            <a:off x="1600197" y="2362201"/>
            <a:ext cx="2895600" cy="1200329"/>
          </a:xfrm>
          <a:prstGeom prst="rect">
            <a:avLst/>
          </a:prstGeom>
          <a:solidFill>
            <a:schemeClr val="bg1"/>
          </a:solidFill>
          <a:ln w="25400">
            <a:solidFill>
              <a:schemeClr val="tx1"/>
            </a:solidFill>
          </a:ln>
        </p:spPr>
        <p:txBody>
          <a:bodyPr wrap="square" rtlCol="0">
            <a:spAutoFit/>
          </a:bodyPr>
          <a:lstStyle/>
          <a:p>
            <a:r>
              <a:rPr lang="en-US" sz="2400" b="1" dirty="0">
                <a:latin typeface="Arial" panose="020B0604020202020204" pitchFamily="34" charset="0"/>
              </a:rPr>
              <a:t>LCIS – cytoplasmic staining with p120</a:t>
            </a:r>
          </a:p>
        </p:txBody>
      </p:sp>
      <p:sp>
        <p:nvSpPr>
          <p:cNvPr id="5" name="Down Arrow 4"/>
          <p:cNvSpPr/>
          <p:nvPr/>
        </p:nvSpPr>
        <p:spPr>
          <a:xfrm rot="16200000">
            <a:off x="4813139" y="2492622"/>
            <a:ext cx="304800" cy="939484"/>
          </a:xfrm>
          <a:prstGeom prst="downArrow">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latin typeface="Arial" panose="020B0604020202020204" pitchFamily="34" charset="0"/>
            </a:endParaRPr>
          </a:p>
        </p:txBody>
      </p:sp>
      <p:sp>
        <p:nvSpPr>
          <p:cNvPr id="6" name="TextBox 5"/>
          <p:cNvSpPr txBox="1"/>
          <p:nvPr/>
        </p:nvSpPr>
        <p:spPr>
          <a:xfrm>
            <a:off x="1600197" y="5334001"/>
            <a:ext cx="2895600" cy="1200329"/>
          </a:xfrm>
          <a:prstGeom prst="rect">
            <a:avLst/>
          </a:prstGeom>
          <a:solidFill>
            <a:schemeClr val="bg1"/>
          </a:solidFill>
          <a:ln w="25400">
            <a:solidFill>
              <a:schemeClr val="tx1"/>
            </a:solidFill>
          </a:ln>
        </p:spPr>
        <p:txBody>
          <a:bodyPr wrap="square" rtlCol="0">
            <a:spAutoFit/>
          </a:bodyPr>
          <a:lstStyle/>
          <a:p>
            <a:r>
              <a:rPr lang="en-US" sz="2400" b="1" dirty="0">
                <a:latin typeface="Arial" panose="020B0604020202020204" pitchFamily="34" charset="0"/>
              </a:rPr>
              <a:t>Benign glands – membranous staining with p120</a:t>
            </a:r>
          </a:p>
        </p:txBody>
      </p:sp>
      <p:sp>
        <p:nvSpPr>
          <p:cNvPr id="7" name="Down Arrow 6"/>
          <p:cNvSpPr/>
          <p:nvPr/>
        </p:nvSpPr>
        <p:spPr>
          <a:xfrm rot="16200000">
            <a:off x="4813139" y="5600315"/>
            <a:ext cx="304800" cy="939484"/>
          </a:xfrm>
          <a:prstGeom prst="downArrow">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latin typeface="Arial" panose="020B0604020202020204" pitchFamily="34" charset="0"/>
            </a:endParaRPr>
          </a:p>
        </p:txBody>
      </p:sp>
    </p:spTree>
    <p:extLst>
      <p:ext uri="{BB962C8B-B14F-4D97-AF65-F5344CB8AC3E}">
        <p14:creationId xmlns:p14="http://schemas.microsoft.com/office/powerpoint/2010/main" val="314211908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5300" y="1600200"/>
            <a:ext cx="11201400" cy="4114800"/>
          </a:xfrm>
        </p:spPr>
        <p:txBody>
          <a:bodyPr>
            <a:normAutofit/>
          </a:bodyPr>
          <a:lstStyle/>
          <a:p>
            <a:pPr marL="0" indent="0">
              <a:buNone/>
            </a:pPr>
            <a:r>
              <a:rPr lang="en-US" sz="3600" b="1" dirty="0">
                <a:latin typeface="Arial" panose="020B0604020202020204" pitchFamily="34" charset="0"/>
                <a:cs typeface="Arial" panose="020B0604020202020204" pitchFamily="34" charset="0"/>
              </a:rPr>
              <a:t>Differentiation of invasive carcinoma:</a:t>
            </a:r>
          </a:p>
          <a:p>
            <a:pPr lvl="1"/>
            <a:r>
              <a:rPr lang="en-US" sz="3600" b="1" dirty="0">
                <a:latin typeface="Arial" panose="020B0604020202020204" pitchFamily="34" charset="0"/>
                <a:cs typeface="Arial" panose="020B0604020202020204" pitchFamily="34" charset="0"/>
              </a:rPr>
              <a:t>	Little clinical impact, but still routinely used</a:t>
            </a:r>
          </a:p>
          <a:p>
            <a:pPr marL="0" indent="0">
              <a:buNone/>
            </a:pPr>
            <a:endParaRPr lang="en-US" sz="3600" b="1" dirty="0">
              <a:latin typeface="Arial" panose="020B0604020202020204" pitchFamily="34" charset="0"/>
              <a:cs typeface="Arial" panose="020B0604020202020204" pitchFamily="34" charset="0"/>
            </a:endParaRPr>
          </a:p>
          <a:p>
            <a:pPr marL="0" indent="0">
              <a:buNone/>
            </a:pPr>
            <a:r>
              <a:rPr lang="en-US" sz="3600" b="1" dirty="0">
                <a:latin typeface="Arial" panose="020B0604020202020204" pitchFamily="34" charset="0"/>
                <a:cs typeface="Arial" panose="020B0604020202020204" pitchFamily="34" charset="0"/>
              </a:rPr>
              <a:t>Distinguishing DCIS vs. Classic LCIS</a:t>
            </a:r>
          </a:p>
          <a:p>
            <a:pPr lvl="1"/>
            <a:r>
              <a:rPr lang="en-US" sz="3600" b="1" dirty="0">
                <a:latin typeface="Arial" panose="020B0604020202020204" pitchFamily="34" charset="0"/>
                <a:cs typeface="Arial" panose="020B0604020202020204" pitchFamily="34" charset="0"/>
              </a:rPr>
              <a:t>	DCIS: local eradication, XRT</a:t>
            </a:r>
          </a:p>
          <a:p>
            <a:pPr lvl="1"/>
            <a:r>
              <a:rPr lang="en-US" sz="3600" b="1" dirty="0">
                <a:latin typeface="Arial" panose="020B0604020202020204" pitchFamily="34" charset="0"/>
                <a:cs typeface="Arial" panose="020B0604020202020204" pitchFamily="34" charset="0"/>
              </a:rPr>
              <a:t>	LCIS: follow-up, chemoprevention</a:t>
            </a:r>
          </a:p>
        </p:txBody>
      </p:sp>
      <p:sp>
        <p:nvSpPr>
          <p:cNvPr id="4" name="TextBox 3">
            <a:extLst>
              <a:ext uri="{FF2B5EF4-FFF2-40B4-BE49-F238E27FC236}">
                <a16:creationId xmlns:a16="http://schemas.microsoft.com/office/drawing/2014/main" id="{3FAB3BF5-3C2D-DFFB-67D0-83D50FA77001}"/>
              </a:ext>
            </a:extLst>
          </p:cNvPr>
          <p:cNvSpPr txBox="1"/>
          <p:nvPr/>
        </p:nvSpPr>
        <p:spPr>
          <a:xfrm>
            <a:off x="114300" y="533400"/>
            <a:ext cx="11963400" cy="707886"/>
          </a:xfrm>
          <a:prstGeom prst="rect">
            <a:avLst/>
          </a:prstGeom>
          <a:noFill/>
        </p:spPr>
        <p:txBody>
          <a:bodyPr wrap="square">
            <a:spAutoFit/>
          </a:bodyPr>
          <a:lstStyle/>
          <a:p>
            <a:pPr marL="0" indent="0" algn="ctr">
              <a:buNone/>
            </a:pPr>
            <a:r>
              <a:rPr lang="en-US" sz="4000" b="1" dirty="0">
                <a:solidFill>
                  <a:srgbClr val="FFFF00"/>
                </a:solidFill>
                <a:latin typeface="Arial" panose="020B0604020202020204" pitchFamily="34" charset="0"/>
                <a:cs typeface="Arial" panose="020B0604020202020204" pitchFamily="34" charset="0"/>
              </a:rPr>
              <a:t>Why do we care if a tumor is lobular vs. ductal?</a:t>
            </a:r>
          </a:p>
        </p:txBody>
      </p:sp>
    </p:spTree>
    <p:extLst>
      <p:ext uri="{BB962C8B-B14F-4D97-AF65-F5344CB8AC3E}">
        <p14:creationId xmlns:p14="http://schemas.microsoft.com/office/powerpoint/2010/main" val="177232288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29549A-1E3E-4C07-B61C-46A62EC74383}"/>
              </a:ext>
            </a:extLst>
          </p:cNvPr>
          <p:cNvSpPr>
            <a:spLocks noGrp="1"/>
          </p:cNvSpPr>
          <p:nvPr>
            <p:ph type="title"/>
          </p:nvPr>
        </p:nvSpPr>
        <p:spPr>
          <a:xfrm>
            <a:off x="500461" y="439014"/>
            <a:ext cx="11394276" cy="1080011"/>
          </a:xfrm>
        </p:spPr>
        <p:txBody>
          <a:bodyPr anchor="ctr">
            <a:noAutofit/>
          </a:bodyPr>
          <a:lstStyle/>
          <a:p>
            <a:r>
              <a:rPr lang="en-US" sz="3600" b="1" dirty="0">
                <a:solidFill>
                  <a:srgbClr val="FFFF00"/>
                </a:solidFill>
                <a:latin typeface="Arial" panose="020B0604020202020204" pitchFamily="34" charset="0"/>
                <a:cs typeface="Arial" panose="020B0604020202020204" pitchFamily="34" charset="0"/>
              </a:rPr>
              <a:t>Atypical lobular hyperplasia (ALH)</a:t>
            </a:r>
            <a:br>
              <a:rPr lang="en-US" sz="3600" b="1" dirty="0">
                <a:solidFill>
                  <a:srgbClr val="FFFF00"/>
                </a:solidFill>
                <a:latin typeface="Arial" panose="020B0604020202020204" pitchFamily="34" charset="0"/>
                <a:cs typeface="Arial" panose="020B0604020202020204" pitchFamily="34" charset="0"/>
              </a:rPr>
            </a:br>
            <a:r>
              <a:rPr lang="en-US" sz="3600" b="1" dirty="0">
                <a:solidFill>
                  <a:srgbClr val="FFFF00"/>
                </a:solidFill>
                <a:latin typeface="Arial" panose="020B0604020202020204" pitchFamily="34" charset="0"/>
                <a:cs typeface="Arial" panose="020B0604020202020204" pitchFamily="34" charset="0"/>
              </a:rPr>
              <a:t>Lobular carcinoma in situ (LCIS), classic type</a:t>
            </a:r>
          </a:p>
        </p:txBody>
      </p:sp>
      <p:pic>
        <p:nvPicPr>
          <p:cNvPr id="8" name="Content Placeholder 7">
            <a:extLst>
              <a:ext uri="{FF2B5EF4-FFF2-40B4-BE49-F238E27FC236}">
                <a16:creationId xmlns:a16="http://schemas.microsoft.com/office/drawing/2014/main" id="{97738E82-0628-4768-BC9B-47164BBD42AD}"/>
              </a:ext>
            </a:extLst>
          </p:cNvPr>
          <p:cNvPicPr>
            <a:picLocks noGrp="1" noChangeAspect="1"/>
          </p:cNvPicPr>
          <p:nvPr>
            <p:ph sz="half" idx="1"/>
          </p:nvPr>
        </p:nvPicPr>
        <p:blipFill rotWithShape="1">
          <a:blip r:embed="rId3" cstate="email">
            <a:extLst>
              <a:ext uri="{28A0092B-C50C-407E-A947-70E740481C1C}">
                <a14:useLocalDpi xmlns:a14="http://schemas.microsoft.com/office/drawing/2010/main"/>
              </a:ext>
            </a:extLst>
          </a:blip>
          <a:srcRect/>
          <a:stretch/>
        </p:blipFill>
        <p:spPr>
          <a:xfrm>
            <a:off x="609602" y="1814859"/>
            <a:ext cx="5384800" cy="4525963"/>
          </a:xfrm>
          <a:noFill/>
        </p:spPr>
      </p:pic>
      <p:sp>
        <p:nvSpPr>
          <p:cNvPr id="6" name="Content Placeholder 5">
            <a:extLst>
              <a:ext uri="{FF2B5EF4-FFF2-40B4-BE49-F238E27FC236}">
                <a16:creationId xmlns:a16="http://schemas.microsoft.com/office/drawing/2014/main" id="{DDDF3C54-B907-4839-8B44-1332331711C3}"/>
              </a:ext>
            </a:extLst>
          </p:cNvPr>
          <p:cNvSpPr>
            <a:spLocks noGrp="1"/>
          </p:cNvSpPr>
          <p:nvPr>
            <p:ph sz="half" idx="2"/>
          </p:nvPr>
        </p:nvSpPr>
        <p:spPr>
          <a:xfrm>
            <a:off x="6197599" y="1635137"/>
            <a:ext cx="5765801" cy="5041432"/>
          </a:xfrm>
        </p:spPr>
        <p:txBody>
          <a:bodyPr>
            <a:normAutofit/>
          </a:bodyPr>
          <a:lstStyle/>
          <a:p>
            <a:r>
              <a:rPr lang="en-US" sz="3200" dirty="0">
                <a:solidFill>
                  <a:schemeClr val="bg1"/>
                </a:solidFill>
                <a:latin typeface="Arial" panose="020B0604020202020204" pitchFamily="34" charset="0"/>
                <a:cs typeface="Arial" panose="020B0604020202020204" pitchFamily="34" charset="0"/>
              </a:rPr>
              <a:t>Lobular neoplasia (LN) </a:t>
            </a:r>
          </a:p>
          <a:p>
            <a:pPr lvl="1"/>
            <a:r>
              <a:rPr lang="en-US" sz="2800" dirty="0">
                <a:solidFill>
                  <a:schemeClr val="bg1"/>
                </a:solidFill>
                <a:latin typeface="Arial" panose="020B0604020202020204" pitchFamily="34" charset="0"/>
                <a:cs typeface="Arial" panose="020B0604020202020204" pitchFamily="34" charset="0"/>
              </a:rPr>
              <a:t>Bilateral cancer risk </a:t>
            </a:r>
          </a:p>
          <a:p>
            <a:pPr lvl="2">
              <a:buFont typeface="Wingdings" panose="05000000000000000000" pitchFamily="2" charset="2"/>
              <a:buChar char="§"/>
            </a:pPr>
            <a:r>
              <a:rPr lang="en-US" sz="2400" dirty="0">
                <a:solidFill>
                  <a:schemeClr val="bg1"/>
                </a:solidFill>
                <a:latin typeface="Arial" panose="020B0604020202020204" pitchFamily="34" charset="0"/>
                <a:cs typeface="Arial" panose="020B0604020202020204" pitchFamily="34" charset="0"/>
              </a:rPr>
              <a:t>2/3 ipsilateral, 1/3 contralateral </a:t>
            </a:r>
          </a:p>
          <a:p>
            <a:pPr lvl="1"/>
            <a:r>
              <a:rPr lang="en-US" sz="2800" dirty="0">
                <a:solidFill>
                  <a:schemeClr val="bg1"/>
                </a:solidFill>
                <a:latin typeface="Arial" panose="020B0604020202020204" pitchFamily="34" charset="0"/>
                <a:cs typeface="Arial" panose="020B0604020202020204" pitchFamily="34" charset="0"/>
              </a:rPr>
              <a:t>Cancers develop &gt;10 years after diagnosis of LN </a:t>
            </a:r>
          </a:p>
          <a:p>
            <a:r>
              <a:rPr lang="en-US" sz="3200" dirty="0">
                <a:solidFill>
                  <a:schemeClr val="bg1"/>
                </a:solidFill>
                <a:latin typeface="Arial" panose="020B0604020202020204" pitchFamily="34" charset="0"/>
                <a:cs typeface="Arial" panose="020B0604020202020204" pitchFamily="34" charset="0"/>
              </a:rPr>
              <a:t>ALH: relative risk 4-5x</a:t>
            </a:r>
          </a:p>
          <a:p>
            <a:r>
              <a:rPr lang="en-US" sz="3200" dirty="0">
                <a:solidFill>
                  <a:schemeClr val="bg1"/>
                </a:solidFill>
                <a:latin typeface="Arial" panose="020B0604020202020204" pitchFamily="34" charset="0"/>
                <a:cs typeface="Arial" panose="020B0604020202020204" pitchFamily="34" charset="0"/>
              </a:rPr>
              <a:t>LCIS: relative risk 8-10x</a:t>
            </a:r>
          </a:p>
          <a:p>
            <a:r>
              <a:rPr lang="en-US" sz="3200" dirty="0">
                <a:solidFill>
                  <a:schemeClr val="bg1"/>
                </a:solidFill>
                <a:latin typeface="Arial" panose="020B0604020202020204" pitchFamily="34" charset="0"/>
                <a:cs typeface="Arial" panose="020B0604020202020204" pitchFamily="34" charset="0"/>
              </a:rPr>
              <a:t>LCIS removed from TNM staging </a:t>
            </a:r>
          </a:p>
        </p:txBody>
      </p:sp>
      <p:sp>
        <p:nvSpPr>
          <p:cNvPr id="2" name="TextBox 1">
            <a:extLst>
              <a:ext uri="{FF2B5EF4-FFF2-40B4-BE49-F238E27FC236}">
                <a16:creationId xmlns:a16="http://schemas.microsoft.com/office/drawing/2014/main" id="{570BCB97-3635-76B8-F502-4B79CCC2E970}"/>
              </a:ext>
            </a:extLst>
          </p:cNvPr>
          <p:cNvSpPr txBox="1"/>
          <p:nvPr/>
        </p:nvSpPr>
        <p:spPr>
          <a:xfrm>
            <a:off x="6477000" y="6581001"/>
            <a:ext cx="5715000" cy="276999"/>
          </a:xfrm>
          <a:prstGeom prst="rect">
            <a:avLst/>
          </a:prstGeom>
          <a:noFill/>
        </p:spPr>
        <p:txBody>
          <a:bodyPr wrap="square">
            <a:spAutoFit/>
          </a:bodyPr>
          <a:lstStyle/>
          <a:p>
            <a:pPr algn="r"/>
            <a:r>
              <a:rPr lang="en-US" sz="1200" b="0" i="0" dirty="0">
                <a:solidFill>
                  <a:schemeClr val="bg1"/>
                </a:solidFill>
                <a:effectLst/>
                <a:latin typeface="Arial" panose="020B0604020202020204" pitchFamily="34" charset="0"/>
                <a:cs typeface="Arial" panose="020B0604020202020204" pitchFamily="34" charset="0"/>
              </a:rPr>
              <a:t>Ward EM et al. </a:t>
            </a:r>
            <a:r>
              <a:rPr lang="en-US" sz="1200" b="0" i="1" dirty="0">
                <a:solidFill>
                  <a:schemeClr val="bg1"/>
                </a:solidFill>
                <a:effectLst/>
                <a:latin typeface="Arial" panose="020B0604020202020204" pitchFamily="34" charset="0"/>
                <a:cs typeface="Arial" panose="020B0604020202020204" pitchFamily="34" charset="0"/>
              </a:rPr>
              <a:t>CA Cancer J Clin</a:t>
            </a:r>
            <a:r>
              <a:rPr lang="en-US" sz="1200" b="0" dirty="0">
                <a:solidFill>
                  <a:schemeClr val="bg1"/>
                </a:solidFill>
                <a:effectLst/>
                <a:latin typeface="Arial" panose="020B0604020202020204" pitchFamily="34" charset="0"/>
                <a:cs typeface="Arial" panose="020B0604020202020204" pitchFamily="34" charset="0"/>
              </a:rPr>
              <a:t>. 20</a:t>
            </a:r>
            <a:r>
              <a:rPr lang="en-US" sz="1200" dirty="0">
                <a:solidFill>
                  <a:schemeClr val="bg1"/>
                </a:solidFill>
                <a:latin typeface="Arial" panose="020B0604020202020204" pitchFamily="34" charset="0"/>
                <a:cs typeface="Arial" panose="020B0604020202020204" pitchFamily="34" charset="0"/>
              </a:rPr>
              <a:t>15;65(6):481-95.</a:t>
            </a:r>
            <a:endParaRPr lang="en-US" sz="1200" b="0" i="0" dirty="0">
              <a:solidFill>
                <a:schemeClr val="bg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9056601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B188A-E812-4F39-AB8A-1910881D2A14}"/>
              </a:ext>
            </a:extLst>
          </p:cNvPr>
          <p:cNvSpPr>
            <a:spLocks noGrp="1"/>
          </p:cNvSpPr>
          <p:nvPr>
            <p:ph type="title"/>
          </p:nvPr>
        </p:nvSpPr>
        <p:spPr>
          <a:xfrm>
            <a:off x="0" y="432292"/>
            <a:ext cx="12192000" cy="832257"/>
          </a:xfrm>
        </p:spPr>
        <p:txBody>
          <a:bodyPr>
            <a:noAutofit/>
          </a:bodyPr>
          <a:lstStyle/>
          <a:p>
            <a:r>
              <a:rPr lang="en-US" sz="4000" b="1" dirty="0">
                <a:latin typeface="Arial" panose="020B0604020202020204" pitchFamily="34" charset="0"/>
                <a:cs typeface="Arial" panose="020B0604020202020204" pitchFamily="34" charset="0"/>
              </a:rPr>
              <a:t>Classic lobular neoplasia on CNB: Upgrade rates </a:t>
            </a:r>
          </a:p>
        </p:txBody>
      </p:sp>
      <p:graphicFrame>
        <p:nvGraphicFramePr>
          <p:cNvPr id="4" name="Table 4">
            <a:extLst>
              <a:ext uri="{FF2B5EF4-FFF2-40B4-BE49-F238E27FC236}">
                <a16:creationId xmlns:a16="http://schemas.microsoft.com/office/drawing/2014/main" id="{08A40195-8BE4-423D-A298-4FBD7B683FF4}"/>
              </a:ext>
            </a:extLst>
          </p:cNvPr>
          <p:cNvGraphicFramePr>
            <a:graphicFrameLocks noGrp="1"/>
          </p:cNvGraphicFramePr>
          <p:nvPr>
            <p:ph idx="1"/>
            <p:extLst>
              <p:ext uri="{D42A27DB-BD31-4B8C-83A1-F6EECF244321}">
                <p14:modId xmlns:p14="http://schemas.microsoft.com/office/powerpoint/2010/main" val="657197985"/>
              </p:ext>
            </p:extLst>
          </p:nvPr>
        </p:nvGraphicFramePr>
        <p:xfrm>
          <a:off x="328820" y="1264550"/>
          <a:ext cx="9412025" cy="4785360"/>
        </p:xfrm>
        <a:graphic>
          <a:graphicData uri="http://schemas.openxmlformats.org/drawingml/2006/table">
            <a:tbl>
              <a:tblPr firstRow="1" bandRow="1">
                <a:tableStyleId>{5C22544A-7EE6-4342-B048-85BDC9FD1C3A}</a:tableStyleId>
              </a:tblPr>
              <a:tblGrid>
                <a:gridCol w="2109580">
                  <a:extLst>
                    <a:ext uri="{9D8B030D-6E8A-4147-A177-3AD203B41FA5}">
                      <a16:colId xmlns:a16="http://schemas.microsoft.com/office/drawing/2014/main" val="481685332"/>
                    </a:ext>
                  </a:extLst>
                </a:gridCol>
                <a:gridCol w="1471719">
                  <a:extLst>
                    <a:ext uri="{9D8B030D-6E8A-4147-A177-3AD203B41FA5}">
                      <a16:colId xmlns:a16="http://schemas.microsoft.com/office/drawing/2014/main" val="659304181"/>
                    </a:ext>
                  </a:extLst>
                </a:gridCol>
                <a:gridCol w="1505584">
                  <a:extLst>
                    <a:ext uri="{9D8B030D-6E8A-4147-A177-3AD203B41FA5}">
                      <a16:colId xmlns:a16="http://schemas.microsoft.com/office/drawing/2014/main" val="3992292793"/>
                    </a:ext>
                  </a:extLst>
                </a:gridCol>
                <a:gridCol w="1111277">
                  <a:extLst>
                    <a:ext uri="{9D8B030D-6E8A-4147-A177-3AD203B41FA5}">
                      <a16:colId xmlns:a16="http://schemas.microsoft.com/office/drawing/2014/main" val="4161118653"/>
                    </a:ext>
                  </a:extLst>
                </a:gridCol>
                <a:gridCol w="1671608">
                  <a:extLst>
                    <a:ext uri="{9D8B030D-6E8A-4147-A177-3AD203B41FA5}">
                      <a16:colId xmlns:a16="http://schemas.microsoft.com/office/drawing/2014/main" val="143067258"/>
                    </a:ext>
                  </a:extLst>
                </a:gridCol>
                <a:gridCol w="1542257">
                  <a:extLst>
                    <a:ext uri="{9D8B030D-6E8A-4147-A177-3AD203B41FA5}">
                      <a16:colId xmlns:a16="http://schemas.microsoft.com/office/drawing/2014/main" val="928315434"/>
                    </a:ext>
                  </a:extLst>
                </a:gridCol>
              </a:tblGrid>
              <a:tr h="370840">
                <a:tc>
                  <a:txBody>
                    <a:bodyPr/>
                    <a:lstStyle/>
                    <a:p>
                      <a:pPr algn="ctr"/>
                      <a:r>
                        <a:rPr lang="en-US" sz="2000" dirty="0">
                          <a:latin typeface="Arial" panose="020B0604020202020204" pitchFamily="34" charset="0"/>
                          <a:cs typeface="Arial" panose="020B0604020202020204" pitchFamily="34" charset="0"/>
                        </a:rPr>
                        <a:t>Study</a:t>
                      </a:r>
                    </a:p>
                  </a:txBody>
                  <a:tcPr anchor="ctr"/>
                </a:tc>
                <a:tc>
                  <a:txBody>
                    <a:bodyPr/>
                    <a:lstStyle/>
                    <a:p>
                      <a:pPr algn="ctr"/>
                      <a:r>
                        <a:rPr lang="en-US" sz="2000" dirty="0">
                          <a:latin typeface="Arial" panose="020B0604020202020204" pitchFamily="34" charset="0"/>
                          <a:cs typeface="Arial" panose="020B0604020202020204" pitchFamily="34" charset="0"/>
                        </a:rPr>
                        <a:t>Excised cases </a:t>
                      </a:r>
                    </a:p>
                  </a:txBody>
                  <a:tcPr anchor="ctr"/>
                </a:tc>
                <a:tc>
                  <a:txBody>
                    <a:bodyPr/>
                    <a:lstStyle/>
                    <a:p>
                      <a:pPr algn="ctr"/>
                      <a:r>
                        <a:rPr lang="en-US" sz="2000" dirty="0">
                          <a:latin typeface="Arial" panose="020B0604020202020204" pitchFamily="34" charset="0"/>
                          <a:cs typeface="Arial" panose="020B0604020202020204" pitchFamily="34" charset="0"/>
                        </a:rPr>
                        <a:t>Invasive Carcinoma</a:t>
                      </a:r>
                    </a:p>
                  </a:txBody>
                  <a:tcPr anchor="ctr"/>
                </a:tc>
                <a:tc>
                  <a:txBody>
                    <a:bodyPr/>
                    <a:lstStyle/>
                    <a:p>
                      <a:pPr algn="ctr"/>
                      <a:r>
                        <a:rPr lang="en-US" sz="2000" dirty="0">
                          <a:latin typeface="Arial" panose="020B0604020202020204" pitchFamily="34" charset="0"/>
                          <a:cs typeface="Arial" panose="020B0604020202020204" pitchFamily="34" charset="0"/>
                        </a:rPr>
                        <a:t>DCIS</a:t>
                      </a:r>
                    </a:p>
                  </a:txBody>
                  <a:tcPr anchor="ctr"/>
                </a:tc>
                <a:tc>
                  <a:txBody>
                    <a:bodyPr/>
                    <a:lstStyle/>
                    <a:p>
                      <a:pPr algn="ctr"/>
                      <a:r>
                        <a:rPr lang="en-US" sz="2000" dirty="0">
                          <a:latin typeface="Arial" panose="020B0604020202020204" pitchFamily="34" charset="0"/>
                          <a:cs typeface="Arial" panose="020B0604020202020204" pitchFamily="34" charset="0"/>
                        </a:rPr>
                        <a:t>Upgrade rate</a:t>
                      </a:r>
                    </a:p>
                  </a:txBody>
                  <a:tcPr anchor="ctr"/>
                </a:tc>
                <a:tc>
                  <a:txBody>
                    <a:bodyPr/>
                    <a:lstStyle/>
                    <a:p>
                      <a:pPr algn="ctr"/>
                      <a:r>
                        <a:rPr lang="en-US" sz="2000" dirty="0">
                          <a:latin typeface="Arial" panose="020B0604020202020204" pitchFamily="34" charset="0"/>
                          <a:cs typeface="Arial" panose="020B0604020202020204" pitchFamily="34" charset="0"/>
                        </a:rPr>
                        <a:t>Rad-path correlation</a:t>
                      </a:r>
                    </a:p>
                  </a:txBody>
                  <a:tcPr anchor="ctr"/>
                </a:tc>
                <a:extLst>
                  <a:ext uri="{0D108BD9-81ED-4DB2-BD59-A6C34878D82A}">
                    <a16:rowId xmlns:a16="http://schemas.microsoft.com/office/drawing/2014/main" val="2200885141"/>
                  </a:ext>
                </a:extLst>
              </a:tr>
              <a:tr h="370840">
                <a:tc>
                  <a:txBody>
                    <a:bodyPr/>
                    <a:lstStyle/>
                    <a:p>
                      <a:pPr algn="ctr"/>
                      <a:r>
                        <a:rPr lang="en-US" sz="2000" dirty="0">
                          <a:latin typeface="Arial" panose="020B0604020202020204" pitchFamily="34" charset="0"/>
                          <a:cs typeface="Arial" panose="020B0604020202020204" pitchFamily="34" charset="0"/>
                        </a:rPr>
                        <a:t>Shah-Khan (2012)</a:t>
                      </a:r>
                    </a:p>
                  </a:txBody>
                  <a:tcPr anchor="ctr"/>
                </a:tc>
                <a:tc>
                  <a:txBody>
                    <a:bodyPr/>
                    <a:lstStyle/>
                    <a:p>
                      <a:pPr algn="ctr"/>
                      <a:r>
                        <a:rPr lang="en-US" sz="2000" dirty="0">
                          <a:latin typeface="Arial" panose="020B0604020202020204" pitchFamily="34" charset="0"/>
                          <a:cs typeface="Arial" panose="020B0604020202020204" pitchFamily="34" charset="0"/>
                        </a:rPr>
                        <a:t>101</a:t>
                      </a:r>
                    </a:p>
                  </a:txBody>
                  <a:tcPr anchor="ctr"/>
                </a:tc>
                <a:tc>
                  <a:txBody>
                    <a:bodyPr/>
                    <a:lstStyle/>
                    <a:p>
                      <a:pPr algn="ctr"/>
                      <a:r>
                        <a:rPr lang="en-US" sz="2000" dirty="0">
                          <a:latin typeface="Arial" panose="020B0604020202020204" pitchFamily="34" charset="0"/>
                          <a:cs typeface="Arial" panose="020B0604020202020204" pitchFamily="34" charset="0"/>
                        </a:rPr>
                        <a:t>1</a:t>
                      </a:r>
                    </a:p>
                  </a:txBody>
                  <a:tcPr anchor="ctr"/>
                </a:tc>
                <a:tc>
                  <a:txBody>
                    <a:bodyPr/>
                    <a:lstStyle/>
                    <a:p>
                      <a:pPr algn="ctr"/>
                      <a:r>
                        <a:rPr lang="en-US" sz="2000" dirty="0">
                          <a:latin typeface="Arial" panose="020B0604020202020204" pitchFamily="34" charset="0"/>
                          <a:cs typeface="Arial" panose="020B0604020202020204" pitchFamily="34" charset="0"/>
                        </a:rPr>
                        <a:t>0</a:t>
                      </a:r>
                    </a:p>
                  </a:txBody>
                  <a:tcPr anchor="ctr"/>
                </a:tc>
                <a:tc>
                  <a:txBody>
                    <a:bodyPr/>
                    <a:lstStyle/>
                    <a:p>
                      <a:pPr algn="ctr"/>
                      <a:r>
                        <a:rPr lang="en-US" sz="2000" dirty="0">
                          <a:latin typeface="Arial" panose="020B0604020202020204" pitchFamily="34" charset="0"/>
                          <a:cs typeface="Arial" panose="020B0604020202020204" pitchFamily="34" charset="0"/>
                        </a:rPr>
                        <a:t>1%</a:t>
                      </a:r>
                    </a:p>
                  </a:txBody>
                  <a:tcPr anchor="ctr"/>
                </a:tc>
                <a:tc>
                  <a:txBody>
                    <a:bodyPr/>
                    <a:lstStyle/>
                    <a:p>
                      <a:pPr algn="ctr"/>
                      <a:r>
                        <a:rPr lang="en-US" sz="2000" dirty="0">
                          <a:latin typeface="Arial" panose="020B0604020202020204" pitchFamily="34" charset="0"/>
                          <a:cs typeface="Arial" panose="020B0604020202020204" pitchFamily="34" charset="0"/>
                        </a:rPr>
                        <a:t>Yes</a:t>
                      </a:r>
                    </a:p>
                  </a:txBody>
                  <a:tcPr anchor="ctr"/>
                </a:tc>
                <a:extLst>
                  <a:ext uri="{0D108BD9-81ED-4DB2-BD59-A6C34878D82A}">
                    <a16:rowId xmlns:a16="http://schemas.microsoft.com/office/drawing/2014/main" val="2555362249"/>
                  </a:ext>
                </a:extLst>
              </a:tr>
              <a:tr h="370840">
                <a:tc>
                  <a:txBody>
                    <a:bodyPr/>
                    <a:lstStyle/>
                    <a:p>
                      <a:pPr algn="ctr"/>
                      <a:r>
                        <a:rPr lang="en-US" sz="2000" dirty="0">
                          <a:latin typeface="Arial" panose="020B0604020202020204" pitchFamily="34" charset="0"/>
                          <a:cs typeface="Arial" panose="020B0604020202020204" pitchFamily="34" charset="0"/>
                        </a:rPr>
                        <a:t>Murray (2013)</a:t>
                      </a:r>
                    </a:p>
                  </a:txBody>
                  <a:tcPr anchor="ctr"/>
                </a:tc>
                <a:tc>
                  <a:txBody>
                    <a:bodyPr/>
                    <a:lstStyle/>
                    <a:p>
                      <a:pPr algn="ctr"/>
                      <a:r>
                        <a:rPr lang="en-US" sz="2000" dirty="0">
                          <a:latin typeface="Arial" panose="020B0604020202020204" pitchFamily="34" charset="0"/>
                          <a:cs typeface="Arial" panose="020B0604020202020204" pitchFamily="34" charset="0"/>
                        </a:rPr>
                        <a:t>72</a:t>
                      </a:r>
                    </a:p>
                  </a:txBody>
                  <a:tcPr anchor="ctr"/>
                </a:tc>
                <a:tc>
                  <a:txBody>
                    <a:bodyPr/>
                    <a:lstStyle/>
                    <a:p>
                      <a:pPr algn="ctr"/>
                      <a:r>
                        <a:rPr lang="en-US" sz="2000" dirty="0">
                          <a:latin typeface="Arial" panose="020B0604020202020204" pitchFamily="34" charset="0"/>
                          <a:cs typeface="Arial" panose="020B0604020202020204" pitchFamily="34" charset="0"/>
                        </a:rPr>
                        <a:t>1</a:t>
                      </a:r>
                    </a:p>
                  </a:txBody>
                  <a:tcPr anchor="ctr"/>
                </a:tc>
                <a:tc>
                  <a:txBody>
                    <a:bodyPr/>
                    <a:lstStyle/>
                    <a:p>
                      <a:pPr algn="ctr"/>
                      <a:r>
                        <a:rPr lang="en-US" sz="2000" dirty="0">
                          <a:latin typeface="Arial" panose="020B0604020202020204" pitchFamily="34" charset="0"/>
                          <a:cs typeface="Arial" panose="020B0604020202020204" pitchFamily="34" charset="0"/>
                        </a:rPr>
                        <a:t>1</a:t>
                      </a:r>
                    </a:p>
                  </a:txBody>
                  <a:tcPr anchor="ctr"/>
                </a:tc>
                <a:tc>
                  <a:txBody>
                    <a:bodyPr/>
                    <a:lstStyle/>
                    <a:p>
                      <a:pPr algn="ctr"/>
                      <a:r>
                        <a:rPr lang="en-US" sz="2000" dirty="0">
                          <a:latin typeface="Arial" panose="020B0604020202020204" pitchFamily="34" charset="0"/>
                          <a:cs typeface="Arial" panose="020B0604020202020204" pitchFamily="34" charset="0"/>
                        </a:rPr>
                        <a:t>3%</a:t>
                      </a:r>
                    </a:p>
                  </a:txBody>
                  <a:tcPr anchor="ctr"/>
                </a:tc>
                <a:tc>
                  <a:txBody>
                    <a:bodyPr/>
                    <a:lstStyle/>
                    <a:p>
                      <a:pPr algn="ctr"/>
                      <a:r>
                        <a:rPr lang="en-US" sz="2000" dirty="0">
                          <a:latin typeface="Arial" panose="020B0604020202020204" pitchFamily="34" charset="0"/>
                          <a:cs typeface="Arial" panose="020B0604020202020204" pitchFamily="34" charset="0"/>
                        </a:rPr>
                        <a:t>Yes</a:t>
                      </a:r>
                    </a:p>
                  </a:txBody>
                  <a:tcPr anchor="ctr"/>
                </a:tc>
                <a:extLst>
                  <a:ext uri="{0D108BD9-81ED-4DB2-BD59-A6C34878D82A}">
                    <a16:rowId xmlns:a16="http://schemas.microsoft.com/office/drawing/2014/main" val="1513327376"/>
                  </a:ext>
                </a:extLst>
              </a:tr>
              <a:tr h="370840">
                <a:tc>
                  <a:txBody>
                    <a:bodyPr/>
                    <a:lstStyle/>
                    <a:p>
                      <a:pPr algn="ctr"/>
                      <a:r>
                        <a:rPr lang="en-US" sz="2000" dirty="0">
                          <a:latin typeface="Arial" panose="020B0604020202020204" pitchFamily="34" charset="0"/>
                          <a:cs typeface="Arial" panose="020B0604020202020204" pitchFamily="34" charset="0"/>
                        </a:rPr>
                        <a:t>Atkins (2013)</a:t>
                      </a:r>
                    </a:p>
                  </a:txBody>
                  <a:tcPr anchor="ctr"/>
                </a:tc>
                <a:tc>
                  <a:txBody>
                    <a:bodyPr/>
                    <a:lstStyle/>
                    <a:p>
                      <a:pPr algn="ctr"/>
                      <a:r>
                        <a:rPr lang="en-US" sz="2000" dirty="0">
                          <a:latin typeface="Arial" panose="020B0604020202020204" pitchFamily="34" charset="0"/>
                          <a:cs typeface="Arial" panose="020B0604020202020204" pitchFamily="34" charset="0"/>
                        </a:rPr>
                        <a:t>38</a:t>
                      </a:r>
                    </a:p>
                  </a:txBody>
                  <a:tcPr anchor="ctr"/>
                </a:tc>
                <a:tc>
                  <a:txBody>
                    <a:bodyPr/>
                    <a:lstStyle/>
                    <a:p>
                      <a:pPr algn="ctr"/>
                      <a:r>
                        <a:rPr lang="en-US" sz="2000" dirty="0">
                          <a:latin typeface="Arial" panose="020B0604020202020204" pitchFamily="34" charset="0"/>
                          <a:cs typeface="Arial" panose="020B0604020202020204" pitchFamily="34" charset="0"/>
                        </a:rPr>
                        <a:t>0</a:t>
                      </a:r>
                    </a:p>
                  </a:txBody>
                  <a:tcPr anchor="ctr"/>
                </a:tc>
                <a:tc>
                  <a:txBody>
                    <a:bodyPr/>
                    <a:lstStyle/>
                    <a:p>
                      <a:pPr algn="ctr"/>
                      <a:r>
                        <a:rPr lang="en-US" sz="2000" dirty="0">
                          <a:latin typeface="Arial" panose="020B0604020202020204" pitchFamily="34" charset="0"/>
                          <a:cs typeface="Arial" panose="020B0604020202020204" pitchFamily="34" charset="0"/>
                        </a:rPr>
                        <a:t>0</a:t>
                      </a:r>
                    </a:p>
                  </a:txBody>
                  <a:tcPr anchor="ctr"/>
                </a:tc>
                <a:tc>
                  <a:txBody>
                    <a:bodyPr/>
                    <a:lstStyle/>
                    <a:p>
                      <a:pPr algn="ctr"/>
                      <a:r>
                        <a:rPr lang="en-US" sz="2000" dirty="0">
                          <a:latin typeface="Arial" panose="020B0604020202020204" pitchFamily="34" charset="0"/>
                          <a:cs typeface="Arial" panose="020B0604020202020204" pitchFamily="34" charset="0"/>
                        </a:rPr>
                        <a:t>0%</a:t>
                      </a:r>
                    </a:p>
                  </a:txBody>
                  <a:tcPr anchor="ctr"/>
                </a:tc>
                <a:tc>
                  <a:txBody>
                    <a:bodyPr/>
                    <a:lstStyle/>
                    <a:p>
                      <a:pPr algn="ctr"/>
                      <a:r>
                        <a:rPr lang="en-US" sz="2000" dirty="0">
                          <a:latin typeface="Arial" panose="020B0604020202020204" pitchFamily="34" charset="0"/>
                          <a:cs typeface="Arial" panose="020B0604020202020204" pitchFamily="34" charset="0"/>
                        </a:rPr>
                        <a:t>Yes</a:t>
                      </a:r>
                    </a:p>
                  </a:txBody>
                  <a:tcPr anchor="ctr"/>
                </a:tc>
                <a:extLst>
                  <a:ext uri="{0D108BD9-81ED-4DB2-BD59-A6C34878D82A}">
                    <a16:rowId xmlns:a16="http://schemas.microsoft.com/office/drawing/2014/main" val="1724740824"/>
                  </a:ext>
                </a:extLst>
              </a:tr>
              <a:tr h="370840">
                <a:tc>
                  <a:txBody>
                    <a:bodyPr/>
                    <a:lstStyle/>
                    <a:p>
                      <a:pPr algn="ctr"/>
                      <a:r>
                        <a:rPr lang="en-US" sz="2000" dirty="0">
                          <a:latin typeface="Arial" panose="020B0604020202020204" pitchFamily="34" charset="0"/>
                          <a:cs typeface="Arial" panose="020B0604020202020204" pitchFamily="34" charset="0"/>
                        </a:rPr>
                        <a:t>Chaudhary (2013)</a:t>
                      </a:r>
                    </a:p>
                  </a:txBody>
                  <a:tcPr anchor="ctr"/>
                </a:tc>
                <a:tc>
                  <a:txBody>
                    <a:bodyPr/>
                    <a:lstStyle/>
                    <a:p>
                      <a:pPr algn="ctr"/>
                      <a:r>
                        <a:rPr lang="en-US" sz="2000" dirty="0">
                          <a:latin typeface="Arial" panose="020B0604020202020204" pitchFamily="34" charset="0"/>
                          <a:cs typeface="Arial" panose="020B0604020202020204" pitchFamily="34" charset="0"/>
                        </a:rPr>
                        <a:t>87</a:t>
                      </a:r>
                    </a:p>
                  </a:txBody>
                  <a:tcPr anchor="ctr"/>
                </a:tc>
                <a:tc>
                  <a:txBody>
                    <a:bodyPr/>
                    <a:lstStyle/>
                    <a:p>
                      <a:pPr algn="ctr"/>
                      <a:r>
                        <a:rPr lang="en-US" sz="2000" dirty="0">
                          <a:latin typeface="Arial" panose="020B0604020202020204" pitchFamily="34" charset="0"/>
                          <a:cs typeface="Arial" panose="020B0604020202020204" pitchFamily="34" charset="0"/>
                        </a:rPr>
                        <a:t>2</a:t>
                      </a:r>
                    </a:p>
                  </a:txBody>
                  <a:tcPr anchor="ctr"/>
                </a:tc>
                <a:tc>
                  <a:txBody>
                    <a:bodyPr/>
                    <a:lstStyle/>
                    <a:p>
                      <a:pPr algn="ctr"/>
                      <a:r>
                        <a:rPr lang="en-US" sz="2000" dirty="0">
                          <a:latin typeface="Arial" panose="020B0604020202020204" pitchFamily="34" charset="0"/>
                          <a:cs typeface="Arial" panose="020B0604020202020204" pitchFamily="34" charset="0"/>
                        </a:rPr>
                        <a:t>1</a:t>
                      </a:r>
                    </a:p>
                  </a:txBody>
                  <a:tcPr anchor="ctr"/>
                </a:tc>
                <a:tc>
                  <a:txBody>
                    <a:bodyPr/>
                    <a:lstStyle/>
                    <a:p>
                      <a:pPr algn="ctr"/>
                      <a:r>
                        <a:rPr lang="en-US" sz="2000" dirty="0">
                          <a:latin typeface="Arial" panose="020B0604020202020204" pitchFamily="34" charset="0"/>
                          <a:cs typeface="Arial" panose="020B0604020202020204" pitchFamily="34" charset="0"/>
                        </a:rPr>
                        <a:t>3.4%</a:t>
                      </a:r>
                    </a:p>
                  </a:txBody>
                  <a:tcPr anchor="ctr"/>
                </a:tc>
                <a:tc>
                  <a:txBody>
                    <a:bodyPr/>
                    <a:lstStyle/>
                    <a:p>
                      <a:pPr algn="ctr"/>
                      <a:r>
                        <a:rPr lang="en-US" sz="2000" dirty="0">
                          <a:latin typeface="Arial" panose="020B0604020202020204" pitchFamily="34" charset="0"/>
                          <a:cs typeface="Arial" panose="020B0604020202020204" pitchFamily="34" charset="0"/>
                        </a:rPr>
                        <a:t>Yes</a:t>
                      </a:r>
                    </a:p>
                  </a:txBody>
                  <a:tcPr anchor="ctr"/>
                </a:tc>
                <a:extLst>
                  <a:ext uri="{0D108BD9-81ED-4DB2-BD59-A6C34878D82A}">
                    <a16:rowId xmlns:a16="http://schemas.microsoft.com/office/drawing/2014/main" val="3984483688"/>
                  </a:ext>
                </a:extLst>
              </a:tr>
              <a:tr h="370840">
                <a:tc>
                  <a:txBody>
                    <a:bodyPr/>
                    <a:lstStyle/>
                    <a:p>
                      <a:pPr algn="ctr"/>
                      <a:r>
                        <a:rPr lang="en-US" sz="2000" dirty="0" err="1">
                          <a:latin typeface="Arial" panose="020B0604020202020204" pitchFamily="34" charset="0"/>
                          <a:cs typeface="Arial" panose="020B0604020202020204" pitchFamily="34" charset="0"/>
                        </a:rPr>
                        <a:t>Nakhlis</a:t>
                      </a:r>
                      <a:r>
                        <a:rPr lang="en-US" sz="2000" dirty="0">
                          <a:latin typeface="Arial" panose="020B0604020202020204" pitchFamily="34" charset="0"/>
                          <a:cs typeface="Arial" panose="020B0604020202020204" pitchFamily="34" charset="0"/>
                        </a:rPr>
                        <a:t> (2016)</a:t>
                      </a:r>
                    </a:p>
                  </a:txBody>
                  <a:tcPr anchor="ctr">
                    <a:lnB w="12700" cap="flat" cmpd="sng" algn="ctr">
                      <a:solidFill>
                        <a:schemeClr val="tx1"/>
                      </a:solidFill>
                      <a:prstDash val="solid"/>
                      <a:round/>
                      <a:headEnd type="none" w="med" len="med"/>
                      <a:tailEnd type="none" w="med" len="med"/>
                    </a:lnB>
                  </a:tcPr>
                </a:tc>
                <a:tc>
                  <a:txBody>
                    <a:bodyPr/>
                    <a:lstStyle/>
                    <a:p>
                      <a:pPr algn="ctr"/>
                      <a:r>
                        <a:rPr lang="en-US" sz="2000" dirty="0">
                          <a:latin typeface="Arial" panose="020B0604020202020204" pitchFamily="34" charset="0"/>
                          <a:cs typeface="Arial" panose="020B0604020202020204" pitchFamily="34" charset="0"/>
                        </a:rPr>
                        <a:t>74</a:t>
                      </a:r>
                    </a:p>
                  </a:txBody>
                  <a:tcPr anchor="ctr">
                    <a:lnB w="12700" cap="flat" cmpd="sng" algn="ctr">
                      <a:solidFill>
                        <a:schemeClr val="tx1"/>
                      </a:solidFill>
                      <a:prstDash val="solid"/>
                      <a:round/>
                      <a:headEnd type="none" w="med" len="med"/>
                      <a:tailEnd type="none" w="med" len="med"/>
                    </a:lnB>
                  </a:tcPr>
                </a:tc>
                <a:tc>
                  <a:txBody>
                    <a:bodyPr/>
                    <a:lstStyle/>
                    <a:p>
                      <a:pPr algn="ctr"/>
                      <a:r>
                        <a:rPr lang="en-US" sz="2000" dirty="0">
                          <a:latin typeface="Arial" panose="020B0604020202020204" pitchFamily="34" charset="0"/>
                          <a:cs typeface="Arial" panose="020B0604020202020204" pitchFamily="34" charset="0"/>
                        </a:rPr>
                        <a:t>0</a:t>
                      </a:r>
                    </a:p>
                  </a:txBody>
                  <a:tcPr anchor="ctr">
                    <a:lnB w="12700" cap="flat" cmpd="sng" algn="ctr">
                      <a:solidFill>
                        <a:schemeClr val="tx1"/>
                      </a:solidFill>
                      <a:prstDash val="solid"/>
                      <a:round/>
                      <a:headEnd type="none" w="med" len="med"/>
                      <a:tailEnd type="none" w="med" len="med"/>
                    </a:lnB>
                  </a:tcPr>
                </a:tc>
                <a:tc>
                  <a:txBody>
                    <a:bodyPr/>
                    <a:lstStyle/>
                    <a:p>
                      <a:pPr algn="ctr"/>
                      <a:r>
                        <a:rPr lang="en-US" sz="2000" dirty="0">
                          <a:latin typeface="Arial" panose="020B0604020202020204" pitchFamily="34" charset="0"/>
                          <a:cs typeface="Arial" panose="020B0604020202020204" pitchFamily="34" charset="0"/>
                        </a:rPr>
                        <a:t>1</a:t>
                      </a:r>
                    </a:p>
                  </a:txBody>
                  <a:tcPr anchor="ctr">
                    <a:lnB w="12700" cap="flat" cmpd="sng" algn="ctr">
                      <a:solidFill>
                        <a:schemeClr val="tx1"/>
                      </a:solidFill>
                      <a:prstDash val="solid"/>
                      <a:round/>
                      <a:headEnd type="none" w="med" len="med"/>
                      <a:tailEnd type="none" w="med" len="med"/>
                    </a:lnB>
                  </a:tcPr>
                </a:tc>
                <a:tc>
                  <a:txBody>
                    <a:bodyPr/>
                    <a:lstStyle/>
                    <a:p>
                      <a:pPr algn="ctr"/>
                      <a:r>
                        <a:rPr lang="en-US" sz="2000" dirty="0">
                          <a:latin typeface="Arial" panose="020B0604020202020204" pitchFamily="34" charset="0"/>
                          <a:cs typeface="Arial" panose="020B0604020202020204" pitchFamily="34" charset="0"/>
                        </a:rPr>
                        <a:t>1%</a:t>
                      </a:r>
                    </a:p>
                  </a:txBody>
                  <a:tcPr anchor="ctr">
                    <a:lnB w="12700" cap="flat" cmpd="sng" algn="ctr">
                      <a:solidFill>
                        <a:schemeClr val="tx1"/>
                      </a:solidFill>
                      <a:prstDash val="solid"/>
                      <a:round/>
                      <a:headEnd type="none" w="med" len="med"/>
                      <a:tailEnd type="none" w="med" len="med"/>
                    </a:lnB>
                  </a:tcPr>
                </a:tc>
                <a:tc>
                  <a:txBody>
                    <a:bodyPr/>
                    <a:lstStyle/>
                    <a:p>
                      <a:pPr algn="ctr"/>
                      <a:r>
                        <a:rPr lang="en-US" sz="2000" dirty="0">
                          <a:latin typeface="Arial" panose="020B0604020202020204" pitchFamily="34" charset="0"/>
                          <a:cs typeface="Arial" panose="020B0604020202020204" pitchFamily="34" charset="0"/>
                        </a:rPr>
                        <a:t>Yes</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77367079"/>
                  </a:ext>
                </a:extLst>
              </a:tr>
              <a:tr h="370840">
                <a:tc>
                  <a:txBody>
                    <a:bodyPr/>
                    <a:lstStyle/>
                    <a:p>
                      <a:pPr algn="ctr"/>
                      <a:r>
                        <a:rPr lang="en-US" sz="2000" dirty="0">
                          <a:latin typeface="Arial" panose="020B0604020202020204" pitchFamily="34" charset="0"/>
                          <a:cs typeface="Arial" panose="020B0604020202020204" pitchFamily="34" charset="0"/>
                        </a:rPr>
                        <a:t>Ibrahim (2012)</a:t>
                      </a:r>
                    </a:p>
                  </a:txBody>
                  <a:tcPr anchor="ctr">
                    <a:lnT w="12700" cap="flat" cmpd="sng" algn="ctr">
                      <a:solidFill>
                        <a:schemeClr val="tx1"/>
                      </a:solidFill>
                      <a:prstDash val="solid"/>
                      <a:round/>
                      <a:headEnd type="none" w="med" len="med"/>
                      <a:tailEnd type="none" w="med" len="med"/>
                    </a:lnT>
                  </a:tcPr>
                </a:tc>
                <a:tc>
                  <a:txBody>
                    <a:bodyPr/>
                    <a:lstStyle/>
                    <a:p>
                      <a:pPr algn="ctr"/>
                      <a:r>
                        <a:rPr lang="en-US" sz="2000" dirty="0">
                          <a:latin typeface="Arial" panose="020B0604020202020204" pitchFamily="34" charset="0"/>
                          <a:cs typeface="Arial" panose="020B0604020202020204" pitchFamily="34" charset="0"/>
                        </a:rPr>
                        <a:t>84</a:t>
                      </a:r>
                    </a:p>
                  </a:txBody>
                  <a:tcPr anchor="ctr">
                    <a:lnT w="12700" cap="flat" cmpd="sng" algn="ctr">
                      <a:solidFill>
                        <a:schemeClr val="tx1"/>
                      </a:solidFill>
                      <a:prstDash val="solid"/>
                      <a:round/>
                      <a:headEnd type="none" w="med" len="med"/>
                      <a:tailEnd type="none" w="med" len="med"/>
                    </a:lnT>
                  </a:tcPr>
                </a:tc>
                <a:tc>
                  <a:txBody>
                    <a:bodyPr/>
                    <a:lstStyle/>
                    <a:p>
                      <a:pPr algn="ctr"/>
                      <a:r>
                        <a:rPr lang="en-US" sz="2000" dirty="0">
                          <a:latin typeface="Arial" panose="020B0604020202020204" pitchFamily="34" charset="0"/>
                          <a:cs typeface="Arial" panose="020B0604020202020204" pitchFamily="34" charset="0"/>
                        </a:rPr>
                        <a:t>15</a:t>
                      </a:r>
                    </a:p>
                  </a:txBody>
                  <a:tcPr anchor="ctr">
                    <a:lnT w="12700" cap="flat" cmpd="sng" algn="ctr">
                      <a:solidFill>
                        <a:schemeClr val="tx1"/>
                      </a:solidFill>
                      <a:prstDash val="solid"/>
                      <a:round/>
                      <a:headEnd type="none" w="med" len="med"/>
                      <a:tailEnd type="none" w="med" len="med"/>
                    </a:lnT>
                  </a:tcPr>
                </a:tc>
                <a:tc>
                  <a:txBody>
                    <a:bodyPr/>
                    <a:lstStyle/>
                    <a:p>
                      <a:pPr algn="ctr"/>
                      <a:r>
                        <a:rPr lang="en-US" sz="2000" dirty="0">
                          <a:latin typeface="Arial" panose="020B0604020202020204" pitchFamily="34" charset="0"/>
                          <a:cs typeface="Arial" panose="020B0604020202020204" pitchFamily="34" charset="0"/>
                        </a:rPr>
                        <a:t>13</a:t>
                      </a:r>
                    </a:p>
                  </a:txBody>
                  <a:tcPr anchor="ctr">
                    <a:lnT w="12700" cap="flat" cmpd="sng" algn="ctr">
                      <a:solidFill>
                        <a:schemeClr val="tx1"/>
                      </a:solidFill>
                      <a:prstDash val="solid"/>
                      <a:round/>
                      <a:headEnd type="none" w="med" len="med"/>
                      <a:tailEnd type="none" w="med" len="med"/>
                    </a:lnT>
                  </a:tcPr>
                </a:tc>
                <a:tc>
                  <a:txBody>
                    <a:bodyPr/>
                    <a:lstStyle/>
                    <a:p>
                      <a:pPr algn="ctr"/>
                      <a:r>
                        <a:rPr lang="en-US" sz="2000" dirty="0">
                          <a:latin typeface="Arial" panose="020B0604020202020204" pitchFamily="34" charset="0"/>
                          <a:cs typeface="Arial" panose="020B0604020202020204" pitchFamily="34" charset="0"/>
                        </a:rPr>
                        <a:t>33%</a:t>
                      </a:r>
                    </a:p>
                  </a:txBody>
                  <a:tcPr anchor="ctr">
                    <a:lnT w="12700" cap="flat" cmpd="sng" algn="ctr">
                      <a:solidFill>
                        <a:schemeClr val="tx1"/>
                      </a:solidFill>
                      <a:prstDash val="solid"/>
                      <a:round/>
                      <a:headEnd type="none" w="med" len="med"/>
                      <a:tailEnd type="none" w="med" len="med"/>
                    </a:lnT>
                  </a:tcPr>
                </a:tc>
                <a:tc>
                  <a:txBody>
                    <a:bodyPr/>
                    <a:lstStyle/>
                    <a:p>
                      <a:pPr algn="ctr"/>
                      <a:r>
                        <a:rPr lang="en-US" sz="2000" dirty="0">
                          <a:latin typeface="Arial" panose="020B0604020202020204" pitchFamily="34" charset="0"/>
                          <a:cs typeface="Arial" panose="020B0604020202020204" pitchFamily="34" charset="0"/>
                        </a:rPr>
                        <a:t>No</a:t>
                      </a: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124202337"/>
                  </a:ext>
                </a:extLst>
              </a:tr>
              <a:tr h="370840">
                <a:tc>
                  <a:txBody>
                    <a:bodyPr/>
                    <a:lstStyle/>
                    <a:p>
                      <a:pPr algn="ctr"/>
                      <a:r>
                        <a:rPr lang="en-US" sz="2000" dirty="0" err="1">
                          <a:latin typeface="Arial" panose="020B0604020202020204" pitchFamily="34" charset="0"/>
                          <a:cs typeface="Arial" panose="020B0604020202020204" pitchFamily="34" charset="0"/>
                        </a:rPr>
                        <a:t>Destounis</a:t>
                      </a:r>
                      <a:r>
                        <a:rPr lang="en-US" sz="2000" dirty="0">
                          <a:latin typeface="Arial" panose="020B0604020202020204" pitchFamily="34" charset="0"/>
                          <a:cs typeface="Arial" panose="020B0604020202020204" pitchFamily="34" charset="0"/>
                        </a:rPr>
                        <a:t> (2012)</a:t>
                      </a:r>
                    </a:p>
                  </a:txBody>
                  <a:tcPr anchor="ctr"/>
                </a:tc>
                <a:tc>
                  <a:txBody>
                    <a:bodyPr/>
                    <a:lstStyle/>
                    <a:p>
                      <a:pPr algn="ctr"/>
                      <a:r>
                        <a:rPr lang="en-US" sz="2000" dirty="0">
                          <a:latin typeface="Arial" panose="020B0604020202020204" pitchFamily="34" charset="0"/>
                          <a:cs typeface="Arial" panose="020B0604020202020204" pitchFamily="34" charset="0"/>
                        </a:rPr>
                        <a:t>63</a:t>
                      </a:r>
                    </a:p>
                  </a:txBody>
                  <a:tcPr anchor="ctr"/>
                </a:tc>
                <a:tc>
                  <a:txBody>
                    <a:bodyPr/>
                    <a:lstStyle/>
                    <a:p>
                      <a:pPr algn="ctr"/>
                      <a:r>
                        <a:rPr lang="en-US" sz="2000" dirty="0">
                          <a:latin typeface="Arial" panose="020B0604020202020204" pitchFamily="34" charset="0"/>
                          <a:cs typeface="Arial" panose="020B0604020202020204" pitchFamily="34" charset="0"/>
                        </a:rPr>
                        <a:t>6</a:t>
                      </a:r>
                    </a:p>
                  </a:txBody>
                  <a:tcPr anchor="ctr"/>
                </a:tc>
                <a:tc>
                  <a:txBody>
                    <a:bodyPr/>
                    <a:lstStyle/>
                    <a:p>
                      <a:pPr algn="ctr"/>
                      <a:r>
                        <a:rPr lang="en-US" sz="2000" dirty="0">
                          <a:latin typeface="Arial" panose="020B0604020202020204" pitchFamily="34" charset="0"/>
                          <a:cs typeface="Arial" panose="020B0604020202020204" pitchFamily="34" charset="0"/>
                        </a:rPr>
                        <a:t>14</a:t>
                      </a:r>
                    </a:p>
                  </a:txBody>
                  <a:tcPr anchor="ctr"/>
                </a:tc>
                <a:tc>
                  <a:txBody>
                    <a:bodyPr/>
                    <a:lstStyle/>
                    <a:p>
                      <a:pPr algn="ctr"/>
                      <a:r>
                        <a:rPr lang="en-US" sz="2000" dirty="0">
                          <a:latin typeface="Arial" panose="020B0604020202020204" pitchFamily="34" charset="0"/>
                          <a:cs typeface="Arial" panose="020B0604020202020204" pitchFamily="34" charset="0"/>
                        </a:rPr>
                        <a:t>33%</a:t>
                      </a:r>
                    </a:p>
                  </a:txBody>
                  <a:tcPr anchor="ctr"/>
                </a:tc>
                <a:tc>
                  <a:txBody>
                    <a:bodyPr/>
                    <a:lstStyle/>
                    <a:p>
                      <a:pPr algn="ctr"/>
                      <a:r>
                        <a:rPr lang="en-US" sz="2000" dirty="0">
                          <a:latin typeface="Arial" panose="020B0604020202020204" pitchFamily="34" charset="0"/>
                          <a:cs typeface="Arial" panose="020B0604020202020204" pitchFamily="34" charset="0"/>
                        </a:rPr>
                        <a:t>No</a:t>
                      </a:r>
                    </a:p>
                  </a:txBody>
                  <a:tcPr anchor="ctr"/>
                </a:tc>
                <a:extLst>
                  <a:ext uri="{0D108BD9-81ED-4DB2-BD59-A6C34878D82A}">
                    <a16:rowId xmlns:a16="http://schemas.microsoft.com/office/drawing/2014/main" val="2151462910"/>
                  </a:ext>
                </a:extLst>
              </a:tr>
              <a:tr h="370840">
                <a:tc>
                  <a:txBody>
                    <a:bodyPr/>
                    <a:lstStyle/>
                    <a:p>
                      <a:pPr algn="ctr"/>
                      <a:r>
                        <a:rPr lang="en-US" sz="2000" dirty="0">
                          <a:latin typeface="Arial" panose="020B0604020202020204" pitchFamily="34" charset="0"/>
                          <a:cs typeface="Arial" panose="020B0604020202020204" pitchFamily="34" charset="0"/>
                        </a:rPr>
                        <a:t>Zhao (2012)*</a:t>
                      </a:r>
                    </a:p>
                  </a:txBody>
                  <a:tcPr anchor="ctr"/>
                </a:tc>
                <a:tc>
                  <a:txBody>
                    <a:bodyPr/>
                    <a:lstStyle/>
                    <a:p>
                      <a:pPr algn="ctr"/>
                      <a:r>
                        <a:rPr lang="en-US" sz="2000" dirty="0">
                          <a:latin typeface="Arial" panose="020B0604020202020204" pitchFamily="34" charset="0"/>
                          <a:cs typeface="Arial" panose="020B0604020202020204" pitchFamily="34" charset="0"/>
                        </a:rPr>
                        <a:t>237</a:t>
                      </a:r>
                    </a:p>
                  </a:txBody>
                  <a:tcPr anchor="ctr"/>
                </a:tc>
                <a:tc>
                  <a:txBody>
                    <a:bodyPr/>
                    <a:lstStyle/>
                    <a:p>
                      <a:pPr algn="ctr"/>
                      <a:r>
                        <a:rPr lang="en-US" sz="2000" dirty="0">
                          <a:latin typeface="Arial" panose="020B0604020202020204" pitchFamily="34" charset="0"/>
                          <a:cs typeface="Arial" panose="020B0604020202020204" pitchFamily="34" charset="0"/>
                        </a:rPr>
                        <a:t>4</a:t>
                      </a:r>
                    </a:p>
                  </a:txBody>
                  <a:tcPr anchor="ctr"/>
                </a:tc>
                <a:tc>
                  <a:txBody>
                    <a:bodyPr/>
                    <a:lstStyle/>
                    <a:p>
                      <a:pPr algn="ctr"/>
                      <a:r>
                        <a:rPr lang="en-US" sz="2000" dirty="0">
                          <a:latin typeface="Arial" panose="020B0604020202020204" pitchFamily="34" charset="0"/>
                          <a:cs typeface="Arial" panose="020B0604020202020204" pitchFamily="34" charset="0"/>
                        </a:rPr>
                        <a:t>7</a:t>
                      </a:r>
                    </a:p>
                  </a:txBody>
                  <a:tcPr anchor="ctr"/>
                </a:tc>
                <a:tc>
                  <a:txBody>
                    <a:bodyPr/>
                    <a:lstStyle/>
                    <a:p>
                      <a:pPr algn="ctr"/>
                      <a:r>
                        <a:rPr lang="en-US" sz="2000" dirty="0">
                          <a:latin typeface="Arial" panose="020B0604020202020204" pitchFamily="34" charset="0"/>
                          <a:cs typeface="Arial" panose="020B0604020202020204" pitchFamily="34" charset="0"/>
                        </a:rPr>
                        <a:t>4.6%</a:t>
                      </a:r>
                    </a:p>
                  </a:txBody>
                  <a:tcPr anchor="ctr"/>
                </a:tc>
                <a:tc>
                  <a:txBody>
                    <a:bodyPr/>
                    <a:lstStyle/>
                    <a:p>
                      <a:pPr algn="ctr"/>
                      <a:r>
                        <a:rPr lang="en-US" sz="2000" dirty="0">
                          <a:latin typeface="Arial" panose="020B0604020202020204" pitchFamily="34" charset="0"/>
                          <a:cs typeface="Arial" panose="020B0604020202020204" pitchFamily="34" charset="0"/>
                        </a:rPr>
                        <a:t>No</a:t>
                      </a:r>
                    </a:p>
                  </a:txBody>
                  <a:tcPr anchor="ctr"/>
                </a:tc>
                <a:extLst>
                  <a:ext uri="{0D108BD9-81ED-4DB2-BD59-A6C34878D82A}">
                    <a16:rowId xmlns:a16="http://schemas.microsoft.com/office/drawing/2014/main" val="2711206417"/>
                  </a:ext>
                </a:extLst>
              </a:tr>
            </a:tbl>
          </a:graphicData>
        </a:graphic>
      </p:graphicFrame>
      <p:sp>
        <p:nvSpPr>
          <p:cNvPr id="3" name="TextBox 2">
            <a:extLst>
              <a:ext uri="{FF2B5EF4-FFF2-40B4-BE49-F238E27FC236}">
                <a16:creationId xmlns:a16="http://schemas.microsoft.com/office/drawing/2014/main" id="{DF64922A-69E5-4836-A3B0-06279EC304FD}"/>
              </a:ext>
            </a:extLst>
          </p:cNvPr>
          <p:cNvSpPr txBox="1"/>
          <p:nvPr/>
        </p:nvSpPr>
        <p:spPr>
          <a:xfrm>
            <a:off x="328820" y="6172200"/>
            <a:ext cx="9412025" cy="33855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600" dirty="0">
                <a:latin typeface="Arial" panose="020B0604020202020204" pitchFamily="34" charset="0"/>
                <a:cs typeface="Arial" panose="020B0604020202020204" pitchFamily="34" charset="0"/>
              </a:rPr>
              <a:t>*Excluded all cases with imaging findings of a mass or any lesion other than calcifications </a:t>
            </a:r>
          </a:p>
        </p:txBody>
      </p:sp>
      <p:pic>
        <p:nvPicPr>
          <p:cNvPr id="7" name="Picture 6" descr="A screenshot of a cell phone&#10;&#10;Description automatically generated">
            <a:extLst>
              <a:ext uri="{FF2B5EF4-FFF2-40B4-BE49-F238E27FC236}">
                <a16:creationId xmlns:a16="http://schemas.microsoft.com/office/drawing/2014/main" id="{44DC8CA3-3DAE-8FDC-9AA1-033532E8A4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9401" y="1264550"/>
            <a:ext cx="1627086" cy="3290936"/>
          </a:xfrm>
          <a:prstGeom prst="rect">
            <a:avLst/>
          </a:prstGeom>
        </p:spPr>
      </p:pic>
    </p:spTree>
    <p:extLst>
      <p:ext uri="{BB962C8B-B14F-4D97-AF65-F5344CB8AC3E}">
        <p14:creationId xmlns:p14="http://schemas.microsoft.com/office/powerpoint/2010/main" val="118607751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B188A-E812-4F39-AB8A-1910881D2A14}"/>
              </a:ext>
            </a:extLst>
          </p:cNvPr>
          <p:cNvSpPr>
            <a:spLocks noGrp="1"/>
          </p:cNvSpPr>
          <p:nvPr>
            <p:ph type="title"/>
          </p:nvPr>
        </p:nvSpPr>
        <p:spPr>
          <a:xfrm>
            <a:off x="0" y="432292"/>
            <a:ext cx="12192000" cy="832257"/>
          </a:xfrm>
        </p:spPr>
        <p:txBody>
          <a:bodyPr>
            <a:noAutofit/>
          </a:bodyPr>
          <a:lstStyle/>
          <a:p>
            <a:r>
              <a:rPr lang="en-US" sz="4000" b="1" dirty="0">
                <a:latin typeface="Arial" panose="020B0604020202020204" pitchFamily="34" charset="0"/>
                <a:cs typeface="Arial" panose="020B0604020202020204" pitchFamily="34" charset="0"/>
              </a:rPr>
              <a:t>Classic lobular neoplasia on CNB: Upgrade rates </a:t>
            </a:r>
          </a:p>
        </p:txBody>
      </p:sp>
      <p:graphicFrame>
        <p:nvGraphicFramePr>
          <p:cNvPr id="4" name="Table 4">
            <a:extLst>
              <a:ext uri="{FF2B5EF4-FFF2-40B4-BE49-F238E27FC236}">
                <a16:creationId xmlns:a16="http://schemas.microsoft.com/office/drawing/2014/main" id="{08A40195-8BE4-423D-A298-4FBD7B683FF4}"/>
              </a:ext>
            </a:extLst>
          </p:cNvPr>
          <p:cNvGraphicFramePr>
            <a:graphicFrameLocks noGrp="1"/>
          </p:cNvGraphicFramePr>
          <p:nvPr>
            <p:ph idx="1"/>
          </p:nvPr>
        </p:nvGraphicFramePr>
        <p:xfrm>
          <a:off x="328820" y="1264550"/>
          <a:ext cx="9412025" cy="4785360"/>
        </p:xfrm>
        <a:graphic>
          <a:graphicData uri="http://schemas.openxmlformats.org/drawingml/2006/table">
            <a:tbl>
              <a:tblPr firstRow="1" bandRow="1">
                <a:tableStyleId>{5C22544A-7EE6-4342-B048-85BDC9FD1C3A}</a:tableStyleId>
              </a:tblPr>
              <a:tblGrid>
                <a:gridCol w="2109580">
                  <a:extLst>
                    <a:ext uri="{9D8B030D-6E8A-4147-A177-3AD203B41FA5}">
                      <a16:colId xmlns:a16="http://schemas.microsoft.com/office/drawing/2014/main" val="481685332"/>
                    </a:ext>
                  </a:extLst>
                </a:gridCol>
                <a:gridCol w="1471719">
                  <a:extLst>
                    <a:ext uri="{9D8B030D-6E8A-4147-A177-3AD203B41FA5}">
                      <a16:colId xmlns:a16="http://schemas.microsoft.com/office/drawing/2014/main" val="659304181"/>
                    </a:ext>
                  </a:extLst>
                </a:gridCol>
                <a:gridCol w="1505584">
                  <a:extLst>
                    <a:ext uri="{9D8B030D-6E8A-4147-A177-3AD203B41FA5}">
                      <a16:colId xmlns:a16="http://schemas.microsoft.com/office/drawing/2014/main" val="3992292793"/>
                    </a:ext>
                  </a:extLst>
                </a:gridCol>
                <a:gridCol w="1111277">
                  <a:extLst>
                    <a:ext uri="{9D8B030D-6E8A-4147-A177-3AD203B41FA5}">
                      <a16:colId xmlns:a16="http://schemas.microsoft.com/office/drawing/2014/main" val="4161118653"/>
                    </a:ext>
                  </a:extLst>
                </a:gridCol>
                <a:gridCol w="1671608">
                  <a:extLst>
                    <a:ext uri="{9D8B030D-6E8A-4147-A177-3AD203B41FA5}">
                      <a16:colId xmlns:a16="http://schemas.microsoft.com/office/drawing/2014/main" val="143067258"/>
                    </a:ext>
                  </a:extLst>
                </a:gridCol>
                <a:gridCol w="1542257">
                  <a:extLst>
                    <a:ext uri="{9D8B030D-6E8A-4147-A177-3AD203B41FA5}">
                      <a16:colId xmlns:a16="http://schemas.microsoft.com/office/drawing/2014/main" val="928315434"/>
                    </a:ext>
                  </a:extLst>
                </a:gridCol>
              </a:tblGrid>
              <a:tr h="370840">
                <a:tc>
                  <a:txBody>
                    <a:bodyPr/>
                    <a:lstStyle/>
                    <a:p>
                      <a:pPr algn="ctr"/>
                      <a:r>
                        <a:rPr lang="en-US" sz="2000" dirty="0">
                          <a:latin typeface="Arial" panose="020B0604020202020204" pitchFamily="34" charset="0"/>
                          <a:cs typeface="Arial" panose="020B0604020202020204" pitchFamily="34" charset="0"/>
                        </a:rPr>
                        <a:t>Study</a:t>
                      </a:r>
                    </a:p>
                  </a:txBody>
                  <a:tcPr anchor="ctr"/>
                </a:tc>
                <a:tc>
                  <a:txBody>
                    <a:bodyPr/>
                    <a:lstStyle/>
                    <a:p>
                      <a:pPr algn="ctr"/>
                      <a:r>
                        <a:rPr lang="en-US" sz="2000" dirty="0">
                          <a:latin typeface="Arial" panose="020B0604020202020204" pitchFamily="34" charset="0"/>
                          <a:cs typeface="Arial" panose="020B0604020202020204" pitchFamily="34" charset="0"/>
                        </a:rPr>
                        <a:t>Excised cases </a:t>
                      </a:r>
                    </a:p>
                  </a:txBody>
                  <a:tcPr anchor="ctr"/>
                </a:tc>
                <a:tc>
                  <a:txBody>
                    <a:bodyPr/>
                    <a:lstStyle/>
                    <a:p>
                      <a:pPr algn="ctr"/>
                      <a:r>
                        <a:rPr lang="en-US" sz="2000" dirty="0">
                          <a:latin typeface="Arial" panose="020B0604020202020204" pitchFamily="34" charset="0"/>
                          <a:cs typeface="Arial" panose="020B0604020202020204" pitchFamily="34" charset="0"/>
                        </a:rPr>
                        <a:t>Invasive Carcinoma</a:t>
                      </a:r>
                    </a:p>
                  </a:txBody>
                  <a:tcPr anchor="ctr"/>
                </a:tc>
                <a:tc>
                  <a:txBody>
                    <a:bodyPr/>
                    <a:lstStyle/>
                    <a:p>
                      <a:pPr algn="ctr"/>
                      <a:r>
                        <a:rPr lang="en-US" sz="2000" dirty="0">
                          <a:latin typeface="Arial" panose="020B0604020202020204" pitchFamily="34" charset="0"/>
                          <a:cs typeface="Arial" panose="020B0604020202020204" pitchFamily="34" charset="0"/>
                        </a:rPr>
                        <a:t>DCIS</a:t>
                      </a:r>
                    </a:p>
                  </a:txBody>
                  <a:tcPr anchor="ctr"/>
                </a:tc>
                <a:tc>
                  <a:txBody>
                    <a:bodyPr/>
                    <a:lstStyle/>
                    <a:p>
                      <a:pPr algn="ctr"/>
                      <a:r>
                        <a:rPr lang="en-US" sz="2000" dirty="0">
                          <a:latin typeface="Arial" panose="020B0604020202020204" pitchFamily="34" charset="0"/>
                          <a:cs typeface="Arial" panose="020B0604020202020204" pitchFamily="34" charset="0"/>
                        </a:rPr>
                        <a:t>Upgrade rate</a:t>
                      </a:r>
                    </a:p>
                  </a:txBody>
                  <a:tcPr anchor="ctr"/>
                </a:tc>
                <a:tc>
                  <a:txBody>
                    <a:bodyPr/>
                    <a:lstStyle/>
                    <a:p>
                      <a:pPr algn="ctr"/>
                      <a:r>
                        <a:rPr lang="en-US" sz="2000" dirty="0">
                          <a:latin typeface="Arial" panose="020B0604020202020204" pitchFamily="34" charset="0"/>
                          <a:cs typeface="Arial" panose="020B0604020202020204" pitchFamily="34" charset="0"/>
                        </a:rPr>
                        <a:t>Rad-path correlation</a:t>
                      </a:r>
                    </a:p>
                  </a:txBody>
                  <a:tcPr anchor="ctr"/>
                </a:tc>
                <a:extLst>
                  <a:ext uri="{0D108BD9-81ED-4DB2-BD59-A6C34878D82A}">
                    <a16:rowId xmlns:a16="http://schemas.microsoft.com/office/drawing/2014/main" val="2200885141"/>
                  </a:ext>
                </a:extLst>
              </a:tr>
              <a:tr h="370840">
                <a:tc>
                  <a:txBody>
                    <a:bodyPr/>
                    <a:lstStyle/>
                    <a:p>
                      <a:pPr algn="ctr"/>
                      <a:r>
                        <a:rPr lang="en-US" sz="2000" dirty="0">
                          <a:latin typeface="Arial" panose="020B0604020202020204" pitchFamily="34" charset="0"/>
                          <a:cs typeface="Arial" panose="020B0604020202020204" pitchFamily="34" charset="0"/>
                        </a:rPr>
                        <a:t>Shah-Khan (2012)</a:t>
                      </a:r>
                    </a:p>
                  </a:txBody>
                  <a:tcPr anchor="ctr"/>
                </a:tc>
                <a:tc>
                  <a:txBody>
                    <a:bodyPr/>
                    <a:lstStyle/>
                    <a:p>
                      <a:pPr algn="ctr"/>
                      <a:r>
                        <a:rPr lang="en-US" sz="2000" dirty="0">
                          <a:latin typeface="Arial" panose="020B0604020202020204" pitchFamily="34" charset="0"/>
                          <a:cs typeface="Arial" panose="020B0604020202020204" pitchFamily="34" charset="0"/>
                        </a:rPr>
                        <a:t>101</a:t>
                      </a:r>
                    </a:p>
                  </a:txBody>
                  <a:tcPr anchor="ctr"/>
                </a:tc>
                <a:tc>
                  <a:txBody>
                    <a:bodyPr/>
                    <a:lstStyle/>
                    <a:p>
                      <a:pPr algn="ctr"/>
                      <a:r>
                        <a:rPr lang="en-US" sz="2000" dirty="0">
                          <a:latin typeface="Arial" panose="020B0604020202020204" pitchFamily="34" charset="0"/>
                          <a:cs typeface="Arial" panose="020B0604020202020204" pitchFamily="34" charset="0"/>
                        </a:rPr>
                        <a:t>1</a:t>
                      </a:r>
                    </a:p>
                  </a:txBody>
                  <a:tcPr anchor="ctr"/>
                </a:tc>
                <a:tc>
                  <a:txBody>
                    <a:bodyPr/>
                    <a:lstStyle/>
                    <a:p>
                      <a:pPr algn="ctr"/>
                      <a:r>
                        <a:rPr lang="en-US" sz="2000" dirty="0">
                          <a:latin typeface="Arial" panose="020B0604020202020204" pitchFamily="34" charset="0"/>
                          <a:cs typeface="Arial" panose="020B0604020202020204" pitchFamily="34" charset="0"/>
                        </a:rPr>
                        <a:t>0</a:t>
                      </a:r>
                    </a:p>
                  </a:txBody>
                  <a:tcPr anchor="ctr"/>
                </a:tc>
                <a:tc>
                  <a:txBody>
                    <a:bodyPr/>
                    <a:lstStyle/>
                    <a:p>
                      <a:pPr algn="ctr"/>
                      <a:r>
                        <a:rPr lang="en-US" sz="2000" dirty="0">
                          <a:latin typeface="Arial" panose="020B0604020202020204" pitchFamily="34" charset="0"/>
                          <a:cs typeface="Arial" panose="020B0604020202020204" pitchFamily="34" charset="0"/>
                        </a:rPr>
                        <a:t>1%</a:t>
                      </a:r>
                    </a:p>
                  </a:txBody>
                  <a:tcPr anchor="ctr"/>
                </a:tc>
                <a:tc>
                  <a:txBody>
                    <a:bodyPr/>
                    <a:lstStyle/>
                    <a:p>
                      <a:pPr algn="ctr"/>
                      <a:r>
                        <a:rPr lang="en-US" sz="2000" dirty="0">
                          <a:latin typeface="Arial" panose="020B0604020202020204" pitchFamily="34" charset="0"/>
                          <a:cs typeface="Arial" panose="020B0604020202020204" pitchFamily="34" charset="0"/>
                        </a:rPr>
                        <a:t>Yes</a:t>
                      </a:r>
                    </a:p>
                  </a:txBody>
                  <a:tcPr anchor="ctr"/>
                </a:tc>
                <a:extLst>
                  <a:ext uri="{0D108BD9-81ED-4DB2-BD59-A6C34878D82A}">
                    <a16:rowId xmlns:a16="http://schemas.microsoft.com/office/drawing/2014/main" val="2555362249"/>
                  </a:ext>
                </a:extLst>
              </a:tr>
              <a:tr h="370840">
                <a:tc>
                  <a:txBody>
                    <a:bodyPr/>
                    <a:lstStyle/>
                    <a:p>
                      <a:pPr algn="ctr"/>
                      <a:r>
                        <a:rPr lang="en-US" sz="2000" dirty="0">
                          <a:latin typeface="Arial" panose="020B0604020202020204" pitchFamily="34" charset="0"/>
                          <a:cs typeface="Arial" panose="020B0604020202020204" pitchFamily="34" charset="0"/>
                        </a:rPr>
                        <a:t>Murray (2013)</a:t>
                      </a:r>
                    </a:p>
                  </a:txBody>
                  <a:tcPr anchor="ctr"/>
                </a:tc>
                <a:tc>
                  <a:txBody>
                    <a:bodyPr/>
                    <a:lstStyle/>
                    <a:p>
                      <a:pPr algn="ctr"/>
                      <a:r>
                        <a:rPr lang="en-US" sz="2000" dirty="0">
                          <a:latin typeface="Arial" panose="020B0604020202020204" pitchFamily="34" charset="0"/>
                          <a:cs typeface="Arial" panose="020B0604020202020204" pitchFamily="34" charset="0"/>
                        </a:rPr>
                        <a:t>72</a:t>
                      </a:r>
                    </a:p>
                  </a:txBody>
                  <a:tcPr anchor="ctr"/>
                </a:tc>
                <a:tc>
                  <a:txBody>
                    <a:bodyPr/>
                    <a:lstStyle/>
                    <a:p>
                      <a:pPr algn="ctr"/>
                      <a:r>
                        <a:rPr lang="en-US" sz="2000" dirty="0">
                          <a:latin typeface="Arial" panose="020B0604020202020204" pitchFamily="34" charset="0"/>
                          <a:cs typeface="Arial" panose="020B0604020202020204" pitchFamily="34" charset="0"/>
                        </a:rPr>
                        <a:t>1</a:t>
                      </a:r>
                    </a:p>
                  </a:txBody>
                  <a:tcPr anchor="ctr"/>
                </a:tc>
                <a:tc>
                  <a:txBody>
                    <a:bodyPr/>
                    <a:lstStyle/>
                    <a:p>
                      <a:pPr algn="ctr"/>
                      <a:r>
                        <a:rPr lang="en-US" sz="2000" dirty="0">
                          <a:latin typeface="Arial" panose="020B0604020202020204" pitchFamily="34" charset="0"/>
                          <a:cs typeface="Arial" panose="020B0604020202020204" pitchFamily="34" charset="0"/>
                        </a:rPr>
                        <a:t>1</a:t>
                      </a:r>
                    </a:p>
                  </a:txBody>
                  <a:tcPr anchor="ctr"/>
                </a:tc>
                <a:tc>
                  <a:txBody>
                    <a:bodyPr/>
                    <a:lstStyle/>
                    <a:p>
                      <a:pPr algn="ctr"/>
                      <a:r>
                        <a:rPr lang="en-US" sz="2000" dirty="0">
                          <a:latin typeface="Arial" panose="020B0604020202020204" pitchFamily="34" charset="0"/>
                          <a:cs typeface="Arial" panose="020B0604020202020204" pitchFamily="34" charset="0"/>
                        </a:rPr>
                        <a:t>3%</a:t>
                      </a:r>
                    </a:p>
                  </a:txBody>
                  <a:tcPr anchor="ctr"/>
                </a:tc>
                <a:tc>
                  <a:txBody>
                    <a:bodyPr/>
                    <a:lstStyle/>
                    <a:p>
                      <a:pPr algn="ctr"/>
                      <a:r>
                        <a:rPr lang="en-US" sz="2000" dirty="0">
                          <a:latin typeface="Arial" panose="020B0604020202020204" pitchFamily="34" charset="0"/>
                          <a:cs typeface="Arial" panose="020B0604020202020204" pitchFamily="34" charset="0"/>
                        </a:rPr>
                        <a:t>Yes</a:t>
                      </a:r>
                    </a:p>
                  </a:txBody>
                  <a:tcPr anchor="ctr"/>
                </a:tc>
                <a:extLst>
                  <a:ext uri="{0D108BD9-81ED-4DB2-BD59-A6C34878D82A}">
                    <a16:rowId xmlns:a16="http://schemas.microsoft.com/office/drawing/2014/main" val="1513327376"/>
                  </a:ext>
                </a:extLst>
              </a:tr>
              <a:tr h="370840">
                <a:tc>
                  <a:txBody>
                    <a:bodyPr/>
                    <a:lstStyle/>
                    <a:p>
                      <a:pPr algn="ctr"/>
                      <a:r>
                        <a:rPr lang="en-US" sz="2000" dirty="0">
                          <a:latin typeface="Arial" panose="020B0604020202020204" pitchFamily="34" charset="0"/>
                          <a:cs typeface="Arial" panose="020B0604020202020204" pitchFamily="34" charset="0"/>
                        </a:rPr>
                        <a:t>Atkins (2013)</a:t>
                      </a:r>
                    </a:p>
                  </a:txBody>
                  <a:tcPr anchor="ctr"/>
                </a:tc>
                <a:tc>
                  <a:txBody>
                    <a:bodyPr/>
                    <a:lstStyle/>
                    <a:p>
                      <a:pPr algn="ctr"/>
                      <a:r>
                        <a:rPr lang="en-US" sz="2000" dirty="0">
                          <a:latin typeface="Arial" panose="020B0604020202020204" pitchFamily="34" charset="0"/>
                          <a:cs typeface="Arial" panose="020B0604020202020204" pitchFamily="34" charset="0"/>
                        </a:rPr>
                        <a:t>38</a:t>
                      </a:r>
                    </a:p>
                  </a:txBody>
                  <a:tcPr anchor="ctr"/>
                </a:tc>
                <a:tc>
                  <a:txBody>
                    <a:bodyPr/>
                    <a:lstStyle/>
                    <a:p>
                      <a:pPr algn="ctr"/>
                      <a:r>
                        <a:rPr lang="en-US" sz="2000" dirty="0">
                          <a:latin typeface="Arial" panose="020B0604020202020204" pitchFamily="34" charset="0"/>
                          <a:cs typeface="Arial" panose="020B0604020202020204" pitchFamily="34" charset="0"/>
                        </a:rPr>
                        <a:t>0</a:t>
                      </a:r>
                    </a:p>
                  </a:txBody>
                  <a:tcPr anchor="ctr"/>
                </a:tc>
                <a:tc>
                  <a:txBody>
                    <a:bodyPr/>
                    <a:lstStyle/>
                    <a:p>
                      <a:pPr algn="ctr"/>
                      <a:r>
                        <a:rPr lang="en-US" sz="2000" dirty="0">
                          <a:latin typeface="Arial" panose="020B0604020202020204" pitchFamily="34" charset="0"/>
                          <a:cs typeface="Arial" panose="020B0604020202020204" pitchFamily="34" charset="0"/>
                        </a:rPr>
                        <a:t>0</a:t>
                      </a:r>
                    </a:p>
                  </a:txBody>
                  <a:tcPr anchor="ctr"/>
                </a:tc>
                <a:tc>
                  <a:txBody>
                    <a:bodyPr/>
                    <a:lstStyle/>
                    <a:p>
                      <a:pPr algn="ctr"/>
                      <a:r>
                        <a:rPr lang="en-US" sz="2000" dirty="0">
                          <a:latin typeface="Arial" panose="020B0604020202020204" pitchFamily="34" charset="0"/>
                          <a:cs typeface="Arial" panose="020B0604020202020204" pitchFamily="34" charset="0"/>
                        </a:rPr>
                        <a:t>0%</a:t>
                      </a:r>
                    </a:p>
                  </a:txBody>
                  <a:tcPr anchor="ctr"/>
                </a:tc>
                <a:tc>
                  <a:txBody>
                    <a:bodyPr/>
                    <a:lstStyle/>
                    <a:p>
                      <a:pPr algn="ctr"/>
                      <a:r>
                        <a:rPr lang="en-US" sz="2000" dirty="0">
                          <a:latin typeface="Arial" panose="020B0604020202020204" pitchFamily="34" charset="0"/>
                          <a:cs typeface="Arial" panose="020B0604020202020204" pitchFamily="34" charset="0"/>
                        </a:rPr>
                        <a:t>Yes</a:t>
                      </a:r>
                    </a:p>
                  </a:txBody>
                  <a:tcPr anchor="ctr"/>
                </a:tc>
                <a:extLst>
                  <a:ext uri="{0D108BD9-81ED-4DB2-BD59-A6C34878D82A}">
                    <a16:rowId xmlns:a16="http://schemas.microsoft.com/office/drawing/2014/main" val="1724740824"/>
                  </a:ext>
                </a:extLst>
              </a:tr>
              <a:tr h="370840">
                <a:tc>
                  <a:txBody>
                    <a:bodyPr/>
                    <a:lstStyle/>
                    <a:p>
                      <a:pPr algn="ctr"/>
                      <a:r>
                        <a:rPr lang="en-US" sz="2000" dirty="0">
                          <a:latin typeface="Arial" panose="020B0604020202020204" pitchFamily="34" charset="0"/>
                          <a:cs typeface="Arial" panose="020B0604020202020204" pitchFamily="34" charset="0"/>
                        </a:rPr>
                        <a:t>Chaudhary (2013)</a:t>
                      </a:r>
                    </a:p>
                  </a:txBody>
                  <a:tcPr anchor="ctr"/>
                </a:tc>
                <a:tc>
                  <a:txBody>
                    <a:bodyPr/>
                    <a:lstStyle/>
                    <a:p>
                      <a:pPr algn="ctr"/>
                      <a:r>
                        <a:rPr lang="en-US" sz="2000" dirty="0">
                          <a:latin typeface="Arial" panose="020B0604020202020204" pitchFamily="34" charset="0"/>
                          <a:cs typeface="Arial" panose="020B0604020202020204" pitchFamily="34" charset="0"/>
                        </a:rPr>
                        <a:t>87</a:t>
                      </a:r>
                    </a:p>
                  </a:txBody>
                  <a:tcPr anchor="ctr"/>
                </a:tc>
                <a:tc>
                  <a:txBody>
                    <a:bodyPr/>
                    <a:lstStyle/>
                    <a:p>
                      <a:pPr algn="ctr"/>
                      <a:r>
                        <a:rPr lang="en-US" sz="2000" dirty="0">
                          <a:latin typeface="Arial" panose="020B0604020202020204" pitchFamily="34" charset="0"/>
                          <a:cs typeface="Arial" panose="020B0604020202020204" pitchFamily="34" charset="0"/>
                        </a:rPr>
                        <a:t>2</a:t>
                      </a:r>
                    </a:p>
                  </a:txBody>
                  <a:tcPr anchor="ctr"/>
                </a:tc>
                <a:tc>
                  <a:txBody>
                    <a:bodyPr/>
                    <a:lstStyle/>
                    <a:p>
                      <a:pPr algn="ctr"/>
                      <a:r>
                        <a:rPr lang="en-US" sz="2000" dirty="0">
                          <a:latin typeface="Arial" panose="020B0604020202020204" pitchFamily="34" charset="0"/>
                          <a:cs typeface="Arial" panose="020B0604020202020204" pitchFamily="34" charset="0"/>
                        </a:rPr>
                        <a:t>1</a:t>
                      </a:r>
                    </a:p>
                  </a:txBody>
                  <a:tcPr anchor="ctr"/>
                </a:tc>
                <a:tc>
                  <a:txBody>
                    <a:bodyPr/>
                    <a:lstStyle/>
                    <a:p>
                      <a:pPr algn="ctr"/>
                      <a:r>
                        <a:rPr lang="en-US" sz="2000" dirty="0">
                          <a:latin typeface="Arial" panose="020B0604020202020204" pitchFamily="34" charset="0"/>
                          <a:cs typeface="Arial" panose="020B0604020202020204" pitchFamily="34" charset="0"/>
                        </a:rPr>
                        <a:t>3.4%</a:t>
                      </a:r>
                    </a:p>
                  </a:txBody>
                  <a:tcPr anchor="ctr"/>
                </a:tc>
                <a:tc>
                  <a:txBody>
                    <a:bodyPr/>
                    <a:lstStyle/>
                    <a:p>
                      <a:pPr algn="ctr"/>
                      <a:r>
                        <a:rPr lang="en-US" sz="2000" dirty="0">
                          <a:latin typeface="Arial" panose="020B0604020202020204" pitchFamily="34" charset="0"/>
                          <a:cs typeface="Arial" panose="020B0604020202020204" pitchFamily="34" charset="0"/>
                        </a:rPr>
                        <a:t>Yes</a:t>
                      </a:r>
                    </a:p>
                  </a:txBody>
                  <a:tcPr anchor="ctr"/>
                </a:tc>
                <a:extLst>
                  <a:ext uri="{0D108BD9-81ED-4DB2-BD59-A6C34878D82A}">
                    <a16:rowId xmlns:a16="http://schemas.microsoft.com/office/drawing/2014/main" val="3984483688"/>
                  </a:ext>
                </a:extLst>
              </a:tr>
              <a:tr h="370840">
                <a:tc>
                  <a:txBody>
                    <a:bodyPr/>
                    <a:lstStyle/>
                    <a:p>
                      <a:pPr algn="ctr"/>
                      <a:r>
                        <a:rPr lang="en-US" sz="2000" dirty="0" err="1">
                          <a:latin typeface="Arial" panose="020B0604020202020204" pitchFamily="34" charset="0"/>
                          <a:cs typeface="Arial" panose="020B0604020202020204" pitchFamily="34" charset="0"/>
                        </a:rPr>
                        <a:t>Nakhlis</a:t>
                      </a:r>
                      <a:r>
                        <a:rPr lang="en-US" sz="2000" dirty="0">
                          <a:latin typeface="Arial" panose="020B0604020202020204" pitchFamily="34" charset="0"/>
                          <a:cs typeface="Arial" panose="020B0604020202020204" pitchFamily="34" charset="0"/>
                        </a:rPr>
                        <a:t> (2016)</a:t>
                      </a:r>
                    </a:p>
                  </a:txBody>
                  <a:tcPr anchor="ctr">
                    <a:lnB w="12700" cap="flat" cmpd="sng" algn="ctr">
                      <a:solidFill>
                        <a:schemeClr val="tx1"/>
                      </a:solidFill>
                      <a:prstDash val="solid"/>
                      <a:round/>
                      <a:headEnd type="none" w="med" len="med"/>
                      <a:tailEnd type="none" w="med" len="med"/>
                    </a:lnB>
                  </a:tcPr>
                </a:tc>
                <a:tc>
                  <a:txBody>
                    <a:bodyPr/>
                    <a:lstStyle/>
                    <a:p>
                      <a:pPr algn="ctr"/>
                      <a:r>
                        <a:rPr lang="en-US" sz="2000" dirty="0">
                          <a:latin typeface="Arial" panose="020B0604020202020204" pitchFamily="34" charset="0"/>
                          <a:cs typeface="Arial" panose="020B0604020202020204" pitchFamily="34" charset="0"/>
                        </a:rPr>
                        <a:t>74</a:t>
                      </a:r>
                    </a:p>
                  </a:txBody>
                  <a:tcPr anchor="ctr">
                    <a:lnB w="12700" cap="flat" cmpd="sng" algn="ctr">
                      <a:solidFill>
                        <a:schemeClr val="tx1"/>
                      </a:solidFill>
                      <a:prstDash val="solid"/>
                      <a:round/>
                      <a:headEnd type="none" w="med" len="med"/>
                      <a:tailEnd type="none" w="med" len="med"/>
                    </a:lnB>
                  </a:tcPr>
                </a:tc>
                <a:tc>
                  <a:txBody>
                    <a:bodyPr/>
                    <a:lstStyle/>
                    <a:p>
                      <a:pPr algn="ctr"/>
                      <a:r>
                        <a:rPr lang="en-US" sz="2000" dirty="0">
                          <a:latin typeface="Arial" panose="020B0604020202020204" pitchFamily="34" charset="0"/>
                          <a:cs typeface="Arial" panose="020B0604020202020204" pitchFamily="34" charset="0"/>
                        </a:rPr>
                        <a:t>0</a:t>
                      </a:r>
                    </a:p>
                  </a:txBody>
                  <a:tcPr anchor="ctr">
                    <a:lnB w="12700" cap="flat" cmpd="sng" algn="ctr">
                      <a:solidFill>
                        <a:schemeClr val="tx1"/>
                      </a:solidFill>
                      <a:prstDash val="solid"/>
                      <a:round/>
                      <a:headEnd type="none" w="med" len="med"/>
                      <a:tailEnd type="none" w="med" len="med"/>
                    </a:lnB>
                  </a:tcPr>
                </a:tc>
                <a:tc>
                  <a:txBody>
                    <a:bodyPr/>
                    <a:lstStyle/>
                    <a:p>
                      <a:pPr algn="ctr"/>
                      <a:r>
                        <a:rPr lang="en-US" sz="2000" dirty="0">
                          <a:latin typeface="Arial" panose="020B0604020202020204" pitchFamily="34" charset="0"/>
                          <a:cs typeface="Arial" panose="020B0604020202020204" pitchFamily="34" charset="0"/>
                        </a:rPr>
                        <a:t>1</a:t>
                      </a:r>
                    </a:p>
                  </a:txBody>
                  <a:tcPr anchor="ctr">
                    <a:lnB w="12700" cap="flat" cmpd="sng" algn="ctr">
                      <a:solidFill>
                        <a:schemeClr val="tx1"/>
                      </a:solidFill>
                      <a:prstDash val="solid"/>
                      <a:round/>
                      <a:headEnd type="none" w="med" len="med"/>
                      <a:tailEnd type="none" w="med" len="med"/>
                    </a:lnB>
                  </a:tcPr>
                </a:tc>
                <a:tc>
                  <a:txBody>
                    <a:bodyPr/>
                    <a:lstStyle/>
                    <a:p>
                      <a:pPr algn="ctr"/>
                      <a:r>
                        <a:rPr lang="en-US" sz="2000" dirty="0">
                          <a:latin typeface="Arial" panose="020B0604020202020204" pitchFamily="34" charset="0"/>
                          <a:cs typeface="Arial" panose="020B0604020202020204" pitchFamily="34" charset="0"/>
                        </a:rPr>
                        <a:t>1%</a:t>
                      </a:r>
                    </a:p>
                  </a:txBody>
                  <a:tcPr anchor="ctr">
                    <a:lnB w="12700" cap="flat" cmpd="sng" algn="ctr">
                      <a:solidFill>
                        <a:schemeClr val="tx1"/>
                      </a:solidFill>
                      <a:prstDash val="solid"/>
                      <a:round/>
                      <a:headEnd type="none" w="med" len="med"/>
                      <a:tailEnd type="none" w="med" len="med"/>
                    </a:lnB>
                  </a:tcPr>
                </a:tc>
                <a:tc>
                  <a:txBody>
                    <a:bodyPr/>
                    <a:lstStyle/>
                    <a:p>
                      <a:pPr algn="ctr"/>
                      <a:r>
                        <a:rPr lang="en-US" sz="2000" dirty="0">
                          <a:latin typeface="Arial" panose="020B0604020202020204" pitchFamily="34" charset="0"/>
                          <a:cs typeface="Arial" panose="020B0604020202020204" pitchFamily="34" charset="0"/>
                        </a:rPr>
                        <a:t>Yes</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77367079"/>
                  </a:ext>
                </a:extLst>
              </a:tr>
              <a:tr h="370840">
                <a:tc>
                  <a:txBody>
                    <a:bodyPr/>
                    <a:lstStyle/>
                    <a:p>
                      <a:pPr algn="ctr"/>
                      <a:r>
                        <a:rPr lang="en-US" sz="2000" dirty="0">
                          <a:latin typeface="Arial" panose="020B0604020202020204" pitchFamily="34" charset="0"/>
                          <a:cs typeface="Arial" panose="020B0604020202020204" pitchFamily="34" charset="0"/>
                        </a:rPr>
                        <a:t>Ibrahim (2012)</a:t>
                      </a:r>
                    </a:p>
                  </a:txBody>
                  <a:tcPr anchor="ctr">
                    <a:lnT w="12700" cap="flat" cmpd="sng" algn="ctr">
                      <a:solidFill>
                        <a:schemeClr val="tx1"/>
                      </a:solidFill>
                      <a:prstDash val="solid"/>
                      <a:round/>
                      <a:headEnd type="none" w="med" len="med"/>
                      <a:tailEnd type="none" w="med" len="med"/>
                    </a:lnT>
                  </a:tcPr>
                </a:tc>
                <a:tc>
                  <a:txBody>
                    <a:bodyPr/>
                    <a:lstStyle/>
                    <a:p>
                      <a:pPr algn="ctr"/>
                      <a:r>
                        <a:rPr lang="en-US" sz="2000" dirty="0">
                          <a:latin typeface="Arial" panose="020B0604020202020204" pitchFamily="34" charset="0"/>
                          <a:cs typeface="Arial" panose="020B0604020202020204" pitchFamily="34" charset="0"/>
                        </a:rPr>
                        <a:t>84</a:t>
                      </a:r>
                    </a:p>
                  </a:txBody>
                  <a:tcPr anchor="ctr">
                    <a:lnT w="12700" cap="flat" cmpd="sng" algn="ctr">
                      <a:solidFill>
                        <a:schemeClr val="tx1"/>
                      </a:solidFill>
                      <a:prstDash val="solid"/>
                      <a:round/>
                      <a:headEnd type="none" w="med" len="med"/>
                      <a:tailEnd type="none" w="med" len="med"/>
                    </a:lnT>
                  </a:tcPr>
                </a:tc>
                <a:tc>
                  <a:txBody>
                    <a:bodyPr/>
                    <a:lstStyle/>
                    <a:p>
                      <a:pPr algn="ctr"/>
                      <a:r>
                        <a:rPr lang="en-US" sz="2000" dirty="0">
                          <a:latin typeface="Arial" panose="020B0604020202020204" pitchFamily="34" charset="0"/>
                          <a:cs typeface="Arial" panose="020B0604020202020204" pitchFamily="34" charset="0"/>
                        </a:rPr>
                        <a:t>15</a:t>
                      </a:r>
                    </a:p>
                  </a:txBody>
                  <a:tcPr anchor="ctr">
                    <a:lnT w="12700" cap="flat" cmpd="sng" algn="ctr">
                      <a:solidFill>
                        <a:schemeClr val="tx1"/>
                      </a:solidFill>
                      <a:prstDash val="solid"/>
                      <a:round/>
                      <a:headEnd type="none" w="med" len="med"/>
                      <a:tailEnd type="none" w="med" len="med"/>
                    </a:lnT>
                  </a:tcPr>
                </a:tc>
                <a:tc>
                  <a:txBody>
                    <a:bodyPr/>
                    <a:lstStyle/>
                    <a:p>
                      <a:pPr algn="ctr"/>
                      <a:r>
                        <a:rPr lang="en-US" sz="2000" dirty="0">
                          <a:latin typeface="Arial" panose="020B0604020202020204" pitchFamily="34" charset="0"/>
                          <a:cs typeface="Arial" panose="020B0604020202020204" pitchFamily="34" charset="0"/>
                        </a:rPr>
                        <a:t>13</a:t>
                      </a:r>
                    </a:p>
                  </a:txBody>
                  <a:tcPr anchor="ctr">
                    <a:lnT w="12700" cap="flat" cmpd="sng" algn="ctr">
                      <a:solidFill>
                        <a:schemeClr val="tx1"/>
                      </a:solidFill>
                      <a:prstDash val="solid"/>
                      <a:round/>
                      <a:headEnd type="none" w="med" len="med"/>
                      <a:tailEnd type="none" w="med" len="med"/>
                    </a:lnT>
                  </a:tcPr>
                </a:tc>
                <a:tc>
                  <a:txBody>
                    <a:bodyPr/>
                    <a:lstStyle/>
                    <a:p>
                      <a:pPr algn="ctr"/>
                      <a:r>
                        <a:rPr lang="en-US" sz="2000" dirty="0">
                          <a:latin typeface="Arial" panose="020B0604020202020204" pitchFamily="34" charset="0"/>
                          <a:cs typeface="Arial" panose="020B0604020202020204" pitchFamily="34" charset="0"/>
                        </a:rPr>
                        <a:t>33%</a:t>
                      </a:r>
                    </a:p>
                  </a:txBody>
                  <a:tcPr anchor="ctr">
                    <a:lnT w="12700" cap="flat" cmpd="sng" algn="ctr">
                      <a:solidFill>
                        <a:schemeClr val="tx1"/>
                      </a:solidFill>
                      <a:prstDash val="solid"/>
                      <a:round/>
                      <a:headEnd type="none" w="med" len="med"/>
                      <a:tailEnd type="none" w="med" len="med"/>
                    </a:lnT>
                  </a:tcPr>
                </a:tc>
                <a:tc>
                  <a:txBody>
                    <a:bodyPr/>
                    <a:lstStyle/>
                    <a:p>
                      <a:pPr algn="ctr"/>
                      <a:r>
                        <a:rPr lang="en-US" sz="2000" dirty="0">
                          <a:latin typeface="Arial" panose="020B0604020202020204" pitchFamily="34" charset="0"/>
                          <a:cs typeface="Arial" panose="020B0604020202020204" pitchFamily="34" charset="0"/>
                        </a:rPr>
                        <a:t>No</a:t>
                      </a: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124202337"/>
                  </a:ext>
                </a:extLst>
              </a:tr>
              <a:tr h="370840">
                <a:tc>
                  <a:txBody>
                    <a:bodyPr/>
                    <a:lstStyle/>
                    <a:p>
                      <a:pPr algn="ctr"/>
                      <a:r>
                        <a:rPr lang="en-US" sz="2000" dirty="0" err="1">
                          <a:latin typeface="Arial" panose="020B0604020202020204" pitchFamily="34" charset="0"/>
                          <a:cs typeface="Arial" panose="020B0604020202020204" pitchFamily="34" charset="0"/>
                        </a:rPr>
                        <a:t>Destounis</a:t>
                      </a:r>
                      <a:r>
                        <a:rPr lang="en-US" sz="2000" dirty="0">
                          <a:latin typeface="Arial" panose="020B0604020202020204" pitchFamily="34" charset="0"/>
                          <a:cs typeface="Arial" panose="020B0604020202020204" pitchFamily="34" charset="0"/>
                        </a:rPr>
                        <a:t> (2012)</a:t>
                      </a:r>
                    </a:p>
                  </a:txBody>
                  <a:tcPr anchor="ctr"/>
                </a:tc>
                <a:tc>
                  <a:txBody>
                    <a:bodyPr/>
                    <a:lstStyle/>
                    <a:p>
                      <a:pPr algn="ctr"/>
                      <a:r>
                        <a:rPr lang="en-US" sz="2000" dirty="0">
                          <a:latin typeface="Arial" panose="020B0604020202020204" pitchFamily="34" charset="0"/>
                          <a:cs typeface="Arial" panose="020B0604020202020204" pitchFamily="34" charset="0"/>
                        </a:rPr>
                        <a:t>63</a:t>
                      </a:r>
                    </a:p>
                  </a:txBody>
                  <a:tcPr anchor="ctr"/>
                </a:tc>
                <a:tc>
                  <a:txBody>
                    <a:bodyPr/>
                    <a:lstStyle/>
                    <a:p>
                      <a:pPr algn="ctr"/>
                      <a:r>
                        <a:rPr lang="en-US" sz="2000" dirty="0">
                          <a:latin typeface="Arial" panose="020B0604020202020204" pitchFamily="34" charset="0"/>
                          <a:cs typeface="Arial" panose="020B0604020202020204" pitchFamily="34" charset="0"/>
                        </a:rPr>
                        <a:t>6</a:t>
                      </a:r>
                    </a:p>
                  </a:txBody>
                  <a:tcPr anchor="ctr"/>
                </a:tc>
                <a:tc>
                  <a:txBody>
                    <a:bodyPr/>
                    <a:lstStyle/>
                    <a:p>
                      <a:pPr algn="ctr"/>
                      <a:r>
                        <a:rPr lang="en-US" sz="2000" dirty="0">
                          <a:latin typeface="Arial" panose="020B0604020202020204" pitchFamily="34" charset="0"/>
                          <a:cs typeface="Arial" panose="020B0604020202020204" pitchFamily="34" charset="0"/>
                        </a:rPr>
                        <a:t>14</a:t>
                      </a:r>
                    </a:p>
                  </a:txBody>
                  <a:tcPr anchor="ctr"/>
                </a:tc>
                <a:tc>
                  <a:txBody>
                    <a:bodyPr/>
                    <a:lstStyle/>
                    <a:p>
                      <a:pPr algn="ctr"/>
                      <a:r>
                        <a:rPr lang="en-US" sz="2000" dirty="0">
                          <a:latin typeface="Arial" panose="020B0604020202020204" pitchFamily="34" charset="0"/>
                          <a:cs typeface="Arial" panose="020B0604020202020204" pitchFamily="34" charset="0"/>
                        </a:rPr>
                        <a:t>33%</a:t>
                      </a:r>
                    </a:p>
                  </a:txBody>
                  <a:tcPr anchor="ctr"/>
                </a:tc>
                <a:tc>
                  <a:txBody>
                    <a:bodyPr/>
                    <a:lstStyle/>
                    <a:p>
                      <a:pPr algn="ctr"/>
                      <a:r>
                        <a:rPr lang="en-US" sz="2000" dirty="0">
                          <a:latin typeface="Arial" panose="020B0604020202020204" pitchFamily="34" charset="0"/>
                          <a:cs typeface="Arial" panose="020B0604020202020204" pitchFamily="34" charset="0"/>
                        </a:rPr>
                        <a:t>No</a:t>
                      </a:r>
                    </a:p>
                  </a:txBody>
                  <a:tcPr anchor="ctr"/>
                </a:tc>
                <a:extLst>
                  <a:ext uri="{0D108BD9-81ED-4DB2-BD59-A6C34878D82A}">
                    <a16:rowId xmlns:a16="http://schemas.microsoft.com/office/drawing/2014/main" val="2151462910"/>
                  </a:ext>
                </a:extLst>
              </a:tr>
              <a:tr h="370840">
                <a:tc>
                  <a:txBody>
                    <a:bodyPr/>
                    <a:lstStyle/>
                    <a:p>
                      <a:pPr algn="ctr"/>
                      <a:r>
                        <a:rPr lang="en-US" sz="2000" dirty="0">
                          <a:latin typeface="Arial" panose="020B0604020202020204" pitchFamily="34" charset="0"/>
                          <a:cs typeface="Arial" panose="020B0604020202020204" pitchFamily="34" charset="0"/>
                        </a:rPr>
                        <a:t>Zhao (2012)*</a:t>
                      </a:r>
                    </a:p>
                  </a:txBody>
                  <a:tcPr anchor="ctr"/>
                </a:tc>
                <a:tc>
                  <a:txBody>
                    <a:bodyPr/>
                    <a:lstStyle/>
                    <a:p>
                      <a:pPr algn="ctr"/>
                      <a:r>
                        <a:rPr lang="en-US" sz="2000" dirty="0">
                          <a:latin typeface="Arial" panose="020B0604020202020204" pitchFamily="34" charset="0"/>
                          <a:cs typeface="Arial" panose="020B0604020202020204" pitchFamily="34" charset="0"/>
                        </a:rPr>
                        <a:t>237</a:t>
                      </a:r>
                    </a:p>
                  </a:txBody>
                  <a:tcPr anchor="ctr"/>
                </a:tc>
                <a:tc>
                  <a:txBody>
                    <a:bodyPr/>
                    <a:lstStyle/>
                    <a:p>
                      <a:pPr algn="ctr"/>
                      <a:r>
                        <a:rPr lang="en-US" sz="2000" dirty="0">
                          <a:latin typeface="Arial" panose="020B0604020202020204" pitchFamily="34" charset="0"/>
                          <a:cs typeface="Arial" panose="020B0604020202020204" pitchFamily="34" charset="0"/>
                        </a:rPr>
                        <a:t>4</a:t>
                      </a:r>
                    </a:p>
                  </a:txBody>
                  <a:tcPr anchor="ctr"/>
                </a:tc>
                <a:tc>
                  <a:txBody>
                    <a:bodyPr/>
                    <a:lstStyle/>
                    <a:p>
                      <a:pPr algn="ctr"/>
                      <a:r>
                        <a:rPr lang="en-US" sz="2000" dirty="0">
                          <a:latin typeface="Arial" panose="020B0604020202020204" pitchFamily="34" charset="0"/>
                          <a:cs typeface="Arial" panose="020B0604020202020204" pitchFamily="34" charset="0"/>
                        </a:rPr>
                        <a:t>7</a:t>
                      </a:r>
                    </a:p>
                  </a:txBody>
                  <a:tcPr anchor="ctr"/>
                </a:tc>
                <a:tc>
                  <a:txBody>
                    <a:bodyPr/>
                    <a:lstStyle/>
                    <a:p>
                      <a:pPr algn="ctr"/>
                      <a:r>
                        <a:rPr lang="en-US" sz="2000" dirty="0">
                          <a:latin typeface="Arial" panose="020B0604020202020204" pitchFamily="34" charset="0"/>
                          <a:cs typeface="Arial" panose="020B0604020202020204" pitchFamily="34" charset="0"/>
                        </a:rPr>
                        <a:t>4.6%</a:t>
                      </a:r>
                    </a:p>
                  </a:txBody>
                  <a:tcPr anchor="ctr"/>
                </a:tc>
                <a:tc>
                  <a:txBody>
                    <a:bodyPr/>
                    <a:lstStyle/>
                    <a:p>
                      <a:pPr algn="ctr"/>
                      <a:r>
                        <a:rPr lang="en-US" sz="2000" dirty="0">
                          <a:latin typeface="Arial" panose="020B0604020202020204" pitchFamily="34" charset="0"/>
                          <a:cs typeface="Arial" panose="020B0604020202020204" pitchFamily="34" charset="0"/>
                        </a:rPr>
                        <a:t>No</a:t>
                      </a:r>
                    </a:p>
                  </a:txBody>
                  <a:tcPr anchor="ctr"/>
                </a:tc>
                <a:extLst>
                  <a:ext uri="{0D108BD9-81ED-4DB2-BD59-A6C34878D82A}">
                    <a16:rowId xmlns:a16="http://schemas.microsoft.com/office/drawing/2014/main" val="2711206417"/>
                  </a:ext>
                </a:extLst>
              </a:tr>
            </a:tbl>
          </a:graphicData>
        </a:graphic>
      </p:graphicFrame>
      <p:sp>
        <p:nvSpPr>
          <p:cNvPr id="3" name="TextBox 2">
            <a:extLst>
              <a:ext uri="{FF2B5EF4-FFF2-40B4-BE49-F238E27FC236}">
                <a16:creationId xmlns:a16="http://schemas.microsoft.com/office/drawing/2014/main" id="{DF64922A-69E5-4836-A3B0-06279EC304FD}"/>
              </a:ext>
            </a:extLst>
          </p:cNvPr>
          <p:cNvSpPr txBox="1"/>
          <p:nvPr/>
        </p:nvSpPr>
        <p:spPr>
          <a:xfrm>
            <a:off x="328820" y="6172200"/>
            <a:ext cx="9412025" cy="33855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600" dirty="0">
                <a:latin typeface="Arial" panose="020B0604020202020204" pitchFamily="34" charset="0"/>
                <a:cs typeface="Arial" panose="020B0604020202020204" pitchFamily="34" charset="0"/>
              </a:rPr>
              <a:t>*Excluded all cases with imaging findings of a mass or any lesion other than calcifications </a:t>
            </a:r>
          </a:p>
        </p:txBody>
      </p:sp>
      <p:pic>
        <p:nvPicPr>
          <p:cNvPr id="7" name="Picture 6" descr="A screenshot of a cell phone&#10;&#10;Description automatically generated">
            <a:extLst>
              <a:ext uri="{FF2B5EF4-FFF2-40B4-BE49-F238E27FC236}">
                <a16:creationId xmlns:a16="http://schemas.microsoft.com/office/drawing/2014/main" id="{44DC8CA3-3DAE-8FDC-9AA1-033532E8A4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9401" y="1264550"/>
            <a:ext cx="1627086" cy="3290936"/>
          </a:xfrm>
          <a:prstGeom prst="rect">
            <a:avLst/>
          </a:prstGeom>
        </p:spPr>
      </p:pic>
      <p:sp>
        <p:nvSpPr>
          <p:cNvPr id="5" name="TextBox 4">
            <a:extLst>
              <a:ext uri="{FF2B5EF4-FFF2-40B4-BE49-F238E27FC236}">
                <a16:creationId xmlns:a16="http://schemas.microsoft.com/office/drawing/2014/main" id="{697299BF-1892-8E89-4004-CD6D1DE093D1}"/>
              </a:ext>
            </a:extLst>
          </p:cNvPr>
          <p:cNvSpPr txBox="1"/>
          <p:nvPr/>
        </p:nvSpPr>
        <p:spPr>
          <a:xfrm>
            <a:off x="76200" y="6141422"/>
            <a:ext cx="12039600" cy="400110"/>
          </a:xfrm>
          <a:prstGeom prst="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000" b="1" dirty="0">
                <a:latin typeface="Arial" panose="020B0604020202020204" pitchFamily="34" charset="0"/>
                <a:cs typeface="Arial" panose="020B0604020202020204" pitchFamily="34" charset="0"/>
              </a:rPr>
              <a:t>Routine excision of ALH/classic LCIS is not required if radiologically-pathologically concordant  </a:t>
            </a:r>
          </a:p>
        </p:txBody>
      </p:sp>
    </p:spTree>
    <p:extLst>
      <p:ext uri="{BB962C8B-B14F-4D97-AF65-F5344CB8AC3E}">
        <p14:creationId xmlns:p14="http://schemas.microsoft.com/office/powerpoint/2010/main" val="278870377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2637281-9673-E81B-3263-CEFDCC170CE0}"/>
              </a:ext>
            </a:extLst>
          </p:cNvPr>
          <p:cNvSpPr>
            <a:spLocks noGrp="1"/>
          </p:cNvSpPr>
          <p:nvPr>
            <p:ph type="body" idx="1"/>
          </p:nvPr>
        </p:nvSpPr>
        <p:spPr>
          <a:xfrm>
            <a:off x="914400" y="2324100"/>
            <a:ext cx="10363200" cy="2209800"/>
          </a:xfrm>
        </p:spPr>
        <p:txBody>
          <a:bodyPr>
            <a:noAutofit/>
          </a:bodyPr>
          <a:lstStyle/>
          <a:p>
            <a:pPr algn="ctr"/>
            <a:r>
              <a:rPr lang="en-US" sz="6000" b="1" dirty="0">
                <a:solidFill>
                  <a:srgbClr val="FFFF00"/>
                </a:solidFill>
                <a:latin typeface="Arial" panose="020B0604020202020204" pitchFamily="34" charset="0"/>
                <a:cs typeface="Arial" panose="020B0604020202020204" pitchFamily="34" charset="0"/>
              </a:rPr>
              <a:t>Non-classic LCIS: </a:t>
            </a:r>
          </a:p>
          <a:p>
            <a:pPr algn="ctr"/>
            <a:r>
              <a:rPr lang="en-US" sz="6000" b="1" dirty="0">
                <a:solidFill>
                  <a:srgbClr val="FFFF00"/>
                </a:solidFill>
                <a:latin typeface="Arial" panose="020B0604020202020204" pitchFamily="34" charset="0"/>
                <a:cs typeface="Arial" panose="020B0604020202020204" pitchFamily="34" charset="0"/>
              </a:rPr>
              <a:t>Pleomorphic and Florid</a:t>
            </a:r>
          </a:p>
        </p:txBody>
      </p:sp>
    </p:spTree>
    <p:extLst>
      <p:ext uri="{BB962C8B-B14F-4D97-AF65-F5344CB8AC3E}">
        <p14:creationId xmlns:p14="http://schemas.microsoft.com/office/powerpoint/2010/main" val="272012722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17574-3B6C-419C-8F6B-336F82CC1B6B}"/>
              </a:ext>
            </a:extLst>
          </p:cNvPr>
          <p:cNvSpPr>
            <a:spLocks noGrp="1"/>
          </p:cNvSpPr>
          <p:nvPr>
            <p:ph type="title"/>
          </p:nvPr>
        </p:nvSpPr>
        <p:spPr>
          <a:xfrm>
            <a:off x="114300" y="429740"/>
            <a:ext cx="11963400" cy="1128244"/>
          </a:xfrm>
        </p:spPr>
        <p:txBody>
          <a:bodyPr>
            <a:normAutofit/>
          </a:bodyPr>
          <a:lstStyle/>
          <a:p>
            <a:r>
              <a:rPr lang="en-US" sz="3200" b="1" dirty="0">
                <a:latin typeface="Arial" panose="020B0604020202020204" pitchFamily="34" charset="0"/>
                <a:cs typeface="Arial" panose="020B0604020202020204" pitchFamily="34" charset="0"/>
              </a:rPr>
              <a:t>Pleomorphic LCIS (PLCIS)</a:t>
            </a:r>
            <a:br>
              <a:rPr lang="en-US" sz="3200" b="1" dirty="0">
                <a:latin typeface="Arial" panose="020B0604020202020204" pitchFamily="34" charset="0"/>
                <a:cs typeface="Arial" panose="020B0604020202020204" pitchFamily="34" charset="0"/>
              </a:rPr>
            </a:br>
            <a:r>
              <a:rPr lang="en-US" sz="3200" b="1" dirty="0">
                <a:latin typeface="Arial" panose="020B0604020202020204" pitchFamily="34" charset="0"/>
                <a:cs typeface="Arial" panose="020B0604020202020204" pitchFamily="34" charset="0"/>
              </a:rPr>
              <a:t>Florid LCIS (FLCIS)</a:t>
            </a:r>
          </a:p>
        </p:txBody>
      </p:sp>
      <p:sp>
        <p:nvSpPr>
          <p:cNvPr id="3" name="Content Placeholder 2">
            <a:extLst>
              <a:ext uri="{FF2B5EF4-FFF2-40B4-BE49-F238E27FC236}">
                <a16:creationId xmlns:a16="http://schemas.microsoft.com/office/drawing/2014/main" id="{10F675C1-3FEF-4EEA-ABCD-F543561F0B21}"/>
              </a:ext>
            </a:extLst>
          </p:cNvPr>
          <p:cNvSpPr>
            <a:spLocks noGrp="1"/>
          </p:cNvSpPr>
          <p:nvPr>
            <p:ph idx="1"/>
          </p:nvPr>
        </p:nvSpPr>
        <p:spPr>
          <a:xfrm>
            <a:off x="471933" y="1557984"/>
            <a:ext cx="11394276" cy="3005621"/>
          </a:xfrm>
        </p:spPr>
        <p:txBody>
          <a:bodyPr>
            <a:normAutofit/>
          </a:bodyPr>
          <a:lstStyle/>
          <a:p>
            <a:r>
              <a:rPr lang="en-US" sz="2400" dirty="0">
                <a:latin typeface="Arial" panose="020B0604020202020204" pitchFamily="34" charset="0"/>
                <a:cs typeface="Arial" panose="020B0604020202020204" pitchFamily="34" charset="0"/>
              </a:rPr>
              <a:t>Variant forms of LCIS recently defined by the WHO</a:t>
            </a:r>
          </a:p>
          <a:p>
            <a:pPr lvl="1"/>
            <a:r>
              <a:rPr lang="en-US" sz="2400" dirty="0">
                <a:latin typeface="Arial" panose="020B0604020202020204" pitchFamily="34" charset="0"/>
                <a:cs typeface="Arial" panose="020B0604020202020204" pitchFamily="34" charset="0"/>
              </a:rPr>
              <a:t>Pleomorphic </a:t>
            </a:r>
          </a:p>
          <a:p>
            <a:pPr lvl="1"/>
            <a:r>
              <a:rPr lang="en-US" sz="2400" dirty="0">
                <a:latin typeface="Arial" panose="020B0604020202020204" pitchFamily="34" charset="0"/>
                <a:cs typeface="Arial" panose="020B0604020202020204" pitchFamily="34" charset="0"/>
              </a:rPr>
              <a:t>Florid</a:t>
            </a:r>
          </a:p>
          <a:p>
            <a:r>
              <a:rPr lang="en-US" sz="2400" dirty="0">
                <a:latin typeface="Arial" panose="020B0604020202020204" pitchFamily="34" charset="0"/>
                <a:cs typeface="Arial" panose="020B0604020202020204" pitchFamily="34" charset="0"/>
              </a:rPr>
              <a:t>Have morphologic and molecular features not present in classic LCIS</a:t>
            </a:r>
          </a:p>
          <a:p>
            <a:r>
              <a:rPr lang="en-US" sz="2400" dirty="0">
                <a:latin typeface="Arial" panose="020B0604020202020204" pitchFamily="34" charset="0"/>
                <a:cs typeface="Arial" panose="020B0604020202020204" pitchFamily="34" charset="0"/>
              </a:rPr>
              <a:t>Natural history is unknown</a:t>
            </a:r>
          </a:p>
          <a:p>
            <a:pPr lvl="1"/>
            <a:r>
              <a:rPr lang="en-US" sz="2400" dirty="0">
                <a:latin typeface="Arial" panose="020B0604020202020204" pitchFamily="34" charset="0"/>
                <a:cs typeface="Arial" panose="020B0604020202020204" pitchFamily="34" charset="0"/>
              </a:rPr>
              <a:t>Likelihood of association with (micro)invasion higher than classic type</a:t>
            </a:r>
          </a:p>
        </p:txBody>
      </p:sp>
      <p:pic>
        <p:nvPicPr>
          <p:cNvPr id="7" name="Picture 6">
            <a:extLst>
              <a:ext uri="{FF2B5EF4-FFF2-40B4-BE49-F238E27FC236}">
                <a16:creationId xmlns:a16="http://schemas.microsoft.com/office/drawing/2014/main" id="{3CF281D2-B323-4F16-8A95-1F6B762C5861}"/>
              </a:ext>
            </a:extLst>
          </p:cNvPr>
          <p:cNvPicPr>
            <a:picLocks noChangeAspect="1"/>
          </p:cNvPicPr>
          <p:nvPr/>
        </p:nvPicPr>
        <p:blipFill>
          <a:blip r:embed="rId3"/>
          <a:stretch>
            <a:fillRect/>
          </a:stretch>
        </p:blipFill>
        <p:spPr>
          <a:xfrm>
            <a:off x="2835321" y="4263827"/>
            <a:ext cx="3333750" cy="2505075"/>
          </a:xfrm>
          <a:prstGeom prst="rect">
            <a:avLst/>
          </a:prstGeom>
        </p:spPr>
      </p:pic>
      <p:pic>
        <p:nvPicPr>
          <p:cNvPr id="9" name="Picture 8">
            <a:extLst>
              <a:ext uri="{FF2B5EF4-FFF2-40B4-BE49-F238E27FC236}">
                <a16:creationId xmlns:a16="http://schemas.microsoft.com/office/drawing/2014/main" id="{75EFBF32-6C0A-4B3A-A8A0-9F5FCC3C744C}"/>
              </a:ext>
            </a:extLst>
          </p:cNvPr>
          <p:cNvPicPr>
            <a:picLocks noChangeAspect="1"/>
          </p:cNvPicPr>
          <p:nvPr/>
        </p:nvPicPr>
        <p:blipFill>
          <a:blip r:embed="rId4"/>
          <a:stretch>
            <a:fillRect/>
          </a:stretch>
        </p:blipFill>
        <p:spPr>
          <a:xfrm>
            <a:off x="6367896" y="4265981"/>
            <a:ext cx="3333749" cy="2502921"/>
          </a:xfrm>
          <a:prstGeom prst="rect">
            <a:avLst/>
          </a:prstGeom>
        </p:spPr>
      </p:pic>
      <p:pic>
        <p:nvPicPr>
          <p:cNvPr id="6" name="Picture 5" descr="Graphical user interface, application&#10;&#10;Description automatically generated">
            <a:extLst>
              <a:ext uri="{FF2B5EF4-FFF2-40B4-BE49-F238E27FC236}">
                <a16:creationId xmlns:a16="http://schemas.microsoft.com/office/drawing/2014/main" id="{29F3EA0A-9700-423B-8046-B9EAD52E17C6}"/>
              </a:ext>
            </a:extLst>
          </p:cNvPr>
          <p:cNvPicPr>
            <a:picLocks noChangeAspect="1"/>
          </p:cNvPicPr>
          <p:nvPr/>
        </p:nvPicPr>
        <p:blipFill>
          <a:blip r:embed="rId5"/>
          <a:stretch>
            <a:fillRect/>
          </a:stretch>
        </p:blipFill>
        <p:spPr>
          <a:xfrm>
            <a:off x="9051346" y="429740"/>
            <a:ext cx="1895475" cy="2376488"/>
          </a:xfrm>
          <a:prstGeom prst="rect">
            <a:avLst/>
          </a:prstGeom>
        </p:spPr>
      </p:pic>
      <p:sp>
        <p:nvSpPr>
          <p:cNvPr id="5" name="TextBox 4">
            <a:extLst>
              <a:ext uri="{FF2B5EF4-FFF2-40B4-BE49-F238E27FC236}">
                <a16:creationId xmlns:a16="http://schemas.microsoft.com/office/drawing/2014/main" id="{7E4484F5-53C5-3721-6F0E-2020E059CE8E}"/>
              </a:ext>
            </a:extLst>
          </p:cNvPr>
          <p:cNvSpPr txBox="1"/>
          <p:nvPr/>
        </p:nvSpPr>
        <p:spPr>
          <a:xfrm>
            <a:off x="9701644" y="6088559"/>
            <a:ext cx="2490355" cy="769441"/>
          </a:xfrm>
          <a:prstGeom prst="rect">
            <a:avLst/>
          </a:prstGeom>
          <a:noFill/>
        </p:spPr>
        <p:txBody>
          <a:bodyPr wrap="square">
            <a:spAutoFit/>
          </a:bodyPr>
          <a:lstStyle/>
          <a:p>
            <a:pPr marR="0" algn="r"/>
            <a:r>
              <a:rPr lang="en-US" sz="1100" dirty="0" err="1">
                <a:solidFill>
                  <a:schemeClr val="bg1"/>
                </a:solidFill>
                <a:latin typeface="Arial" panose="020B0604020202020204" pitchFamily="34" charset="0"/>
                <a:cs typeface="Arial" panose="020B0604020202020204" pitchFamily="34" charset="0"/>
              </a:rPr>
              <a:t>Lokuhetty</a:t>
            </a:r>
            <a:r>
              <a:rPr lang="en-US" sz="1100" dirty="0">
                <a:solidFill>
                  <a:schemeClr val="bg1"/>
                </a:solidFill>
                <a:latin typeface="Arial" panose="020B0604020202020204" pitchFamily="34" charset="0"/>
                <a:cs typeface="Arial" panose="020B0604020202020204" pitchFamily="34" charset="0"/>
              </a:rPr>
              <a:t> D, White VA, Watanabe R, Cree IA. </a:t>
            </a:r>
            <a:r>
              <a:rPr lang="en-US" sz="1100" i="1" dirty="0">
                <a:solidFill>
                  <a:schemeClr val="bg1"/>
                </a:solidFill>
                <a:latin typeface="Arial" panose="020B0604020202020204" pitchFamily="34" charset="0"/>
                <a:cs typeface="Arial" panose="020B0604020202020204" pitchFamily="34" charset="0"/>
              </a:rPr>
              <a:t>WHO Classification of Tumours Editorial Board. Breast tumors. </a:t>
            </a:r>
            <a:r>
              <a:rPr lang="en-US" sz="1100" dirty="0">
                <a:solidFill>
                  <a:schemeClr val="bg1"/>
                </a:solidFill>
                <a:latin typeface="Arial" panose="020B0604020202020204" pitchFamily="34" charset="0"/>
                <a:cs typeface="Arial" panose="020B0604020202020204" pitchFamily="34" charset="0"/>
              </a:rPr>
              <a:t>IARC, Lyon; 2019.</a:t>
            </a:r>
          </a:p>
        </p:txBody>
      </p:sp>
    </p:spTree>
    <p:extLst>
      <p:ext uri="{BB962C8B-B14F-4D97-AF65-F5344CB8AC3E}">
        <p14:creationId xmlns:p14="http://schemas.microsoft.com/office/powerpoint/2010/main" val="211939247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EF939455-7E13-44DC-BD25-9E4A3D82EA46}"/>
              </a:ext>
            </a:extLst>
          </p:cNvPr>
          <p:cNvSpPr>
            <a:spLocks noGrp="1"/>
          </p:cNvSpPr>
          <p:nvPr>
            <p:ph type="body" idx="1"/>
          </p:nvPr>
        </p:nvSpPr>
        <p:spPr>
          <a:xfrm>
            <a:off x="1322836" y="425779"/>
            <a:ext cx="4419865" cy="761643"/>
          </a:xfrm>
        </p:spPr>
        <p:txBody>
          <a:bodyPr>
            <a:normAutofit/>
          </a:bodyPr>
          <a:lstStyle/>
          <a:p>
            <a:pPr algn="ctr"/>
            <a:r>
              <a:rPr lang="en-US" sz="4000" dirty="0">
                <a:solidFill>
                  <a:srgbClr val="FFFF00"/>
                </a:solidFill>
                <a:latin typeface="Arial" panose="020B0604020202020204" pitchFamily="34" charset="0"/>
                <a:cs typeface="Arial" panose="020B0604020202020204" pitchFamily="34" charset="0"/>
              </a:rPr>
              <a:t>Florid LCIS</a:t>
            </a:r>
          </a:p>
        </p:txBody>
      </p:sp>
      <p:pic>
        <p:nvPicPr>
          <p:cNvPr id="8" name="Content Placeholder 7" descr="Background pattern, map&#10;&#10;Description automatically generated">
            <a:extLst>
              <a:ext uri="{FF2B5EF4-FFF2-40B4-BE49-F238E27FC236}">
                <a16:creationId xmlns:a16="http://schemas.microsoft.com/office/drawing/2014/main" id="{F329EBEF-B685-4ED6-81C0-C155D171BFD1}"/>
              </a:ext>
            </a:extLst>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1322836" y="1187422"/>
            <a:ext cx="4419865" cy="3712492"/>
          </a:xfrm>
        </p:spPr>
      </p:pic>
      <p:sp>
        <p:nvSpPr>
          <p:cNvPr id="17" name="Text Placeholder 16">
            <a:extLst>
              <a:ext uri="{FF2B5EF4-FFF2-40B4-BE49-F238E27FC236}">
                <a16:creationId xmlns:a16="http://schemas.microsoft.com/office/drawing/2014/main" id="{5A6085DC-23B7-4E1C-BA0F-115C1AB5C8C1}"/>
              </a:ext>
            </a:extLst>
          </p:cNvPr>
          <p:cNvSpPr>
            <a:spLocks noGrp="1"/>
          </p:cNvSpPr>
          <p:nvPr>
            <p:ph type="body" sz="quarter" idx="3"/>
          </p:nvPr>
        </p:nvSpPr>
        <p:spPr>
          <a:xfrm>
            <a:off x="6667500" y="425779"/>
            <a:ext cx="4046477" cy="761643"/>
          </a:xfrm>
        </p:spPr>
        <p:txBody>
          <a:bodyPr>
            <a:normAutofit/>
          </a:bodyPr>
          <a:lstStyle/>
          <a:p>
            <a:pPr algn="ctr"/>
            <a:r>
              <a:rPr lang="en-US" sz="4000" dirty="0">
                <a:solidFill>
                  <a:srgbClr val="FFFF00"/>
                </a:solidFill>
                <a:latin typeface="Arial" panose="020B0604020202020204" pitchFamily="34" charset="0"/>
                <a:cs typeface="Arial" panose="020B0604020202020204" pitchFamily="34" charset="0"/>
              </a:rPr>
              <a:t>Classic LCIS </a:t>
            </a:r>
          </a:p>
        </p:txBody>
      </p:sp>
      <p:pic>
        <p:nvPicPr>
          <p:cNvPr id="15" name="Content Placeholder 14" descr="Map&#10;&#10;Description automatically generated">
            <a:extLst>
              <a:ext uri="{FF2B5EF4-FFF2-40B4-BE49-F238E27FC236}">
                <a16:creationId xmlns:a16="http://schemas.microsoft.com/office/drawing/2014/main" id="{8F3D6993-144D-4949-AE49-FC6C65531B2C}"/>
              </a:ext>
            </a:extLst>
          </p:cNvPr>
          <p:cNvPicPr>
            <a:picLocks noGrp="1" noChangeAspect="1"/>
          </p:cNvPicPr>
          <p:nvPr>
            <p:ph sz="quarter" idx="4"/>
          </p:nvPr>
        </p:nvPicPr>
        <p:blipFill>
          <a:blip r:embed="rId4" cstate="email">
            <a:extLst>
              <a:ext uri="{28A0092B-C50C-407E-A947-70E740481C1C}">
                <a14:useLocalDpi xmlns:a14="http://schemas.microsoft.com/office/drawing/2010/main"/>
              </a:ext>
            </a:extLst>
          </a:blip>
          <a:stretch>
            <a:fillRect/>
          </a:stretch>
        </p:blipFill>
        <p:spPr>
          <a:xfrm>
            <a:off x="6667500" y="1187422"/>
            <a:ext cx="4046477" cy="3712464"/>
          </a:xfrm>
        </p:spPr>
      </p:pic>
      <p:sp>
        <p:nvSpPr>
          <p:cNvPr id="20" name="TextBox 19">
            <a:extLst>
              <a:ext uri="{FF2B5EF4-FFF2-40B4-BE49-F238E27FC236}">
                <a16:creationId xmlns:a16="http://schemas.microsoft.com/office/drawing/2014/main" id="{16A7C1D3-A0E0-4952-B5B3-3DA74B95D9D5}"/>
              </a:ext>
            </a:extLst>
          </p:cNvPr>
          <p:cNvSpPr txBox="1"/>
          <p:nvPr/>
        </p:nvSpPr>
        <p:spPr>
          <a:xfrm>
            <a:off x="1322836" y="5026309"/>
            <a:ext cx="9391142" cy="138499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800" dirty="0">
                <a:latin typeface="Arial" panose="020B0604020202020204" pitchFamily="34" charset="0"/>
                <a:cs typeface="Arial" panose="020B0604020202020204" pitchFamily="34" charset="0"/>
              </a:rPr>
              <a:t>Need at least 1 of 2 architectural features: </a:t>
            </a:r>
          </a:p>
          <a:p>
            <a:pPr marL="457200"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Little to no intervening stroma between distended acini</a:t>
            </a:r>
          </a:p>
          <a:p>
            <a:pPr marL="457200"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Minimum diameter of ~40-50 cells</a:t>
            </a:r>
          </a:p>
        </p:txBody>
      </p:sp>
      <p:sp>
        <p:nvSpPr>
          <p:cNvPr id="2" name="TextBox 1">
            <a:extLst>
              <a:ext uri="{FF2B5EF4-FFF2-40B4-BE49-F238E27FC236}">
                <a16:creationId xmlns:a16="http://schemas.microsoft.com/office/drawing/2014/main" id="{B7027823-99C8-47E8-A19E-B09AEF8F665B}"/>
              </a:ext>
            </a:extLst>
          </p:cNvPr>
          <p:cNvSpPr txBox="1"/>
          <p:nvPr/>
        </p:nvSpPr>
        <p:spPr>
          <a:xfrm>
            <a:off x="6504432" y="6581001"/>
            <a:ext cx="5687568" cy="276999"/>
          </a:xfrm>
          <a:prstGeom prst="rect">
            <a:avLst/>
          </a:prstGeom>
          <a:noFill/>
        </p:spPr>
        <p:txBody>
          <a:bodyPr wrap="square" rtlCol="0">
            <a:spAutoFit/>
          </a:bodyPr>
          <a:lstStyle/>
          <a:p>
            <a:pPr algn="r"/>
            <a:r>
              <a:rPr lang="en-US" sz="1200" dirty="0" err="1">
                <a:solidFill>
                  <a:schemeClr val="bg1"/>
                </a:solidFill>
                <a:latin typeface="Arial" panose="020B0604020202020204" pitchFamily="34" charset="0"/>
                <a:cs typeface="Arial" panose="020B0604020202020204" pitchFamily="34" charset="0"/>
              </a:rPr>
              <a:t>Schnitt</a:t>
            </a:r>
            <a:r>
              <a:rPr lang="en-US" sz="1200" dirty="0">
                <a:solidFill>
                  <a:schemeClr val="bg1"/>
                </a:solidFill>
                <a:latin typeface="Arial" panose="020B0604020202020204" pitchFamily="34" charset="0"/>
                <a:cs typeface="Arial" panose="020B0604020202020204" pitchFamily="34" charset="0"/>
              </a:rPr>
              <a:t> SJ et al. </a:t>
            </a:r>
            <a:r>
              <a:rPr lang="en-US" sz="1200" i="1" dirty="0">
                <a:solidFill>
                  <a:schemeClr val="bg1"/>
                </a:solidFill>
                <a:latin typeface="Arial" panose="020B0604020202020204" pitchFamily="34" charset="0"/>
                <a:cs typeface="Arial" panose="020B0604020202020204" pitchFamily="34" charset="0"/>
              </a:rPr>
              <a:t>Ann </a:t>
            </a:r>
            <a:r>
              <a:rPr lang="en-US" sz="1200" i="1" dirty="0" err="1">
                <a:solidFill>
                  <a:schemeClr val="bg1"/>
                </a:solidFill>
                <a:latin typeface="Arial" panose="020B0604020202020204" pitchFamily="34" charset="0"/>
                <a:cs typeface="Arial" panose="020B0604020202020204" pitchFamily="34" charset="0"/>
              </a:rPr>
              <a:t>Diagn</a:t>
            </a:r>
            <a:r>
              <a:rPr lang="en-US" sz="1200" i="1" dirty="0">
                <a:solidFill>
                  <a:schemeClr val="bg1"/>
                </a:solidFill>
                <a:latin typeface="Arial" panose="020B0604020202020204" pitchFamily="34" charset="0"/>
                <a:cs typeface="Arial" panose="020B0604020202020204" pitchFamily="34" charset="0"/>
              </a:rPr>
              <a:t> </a:t>
            </a:r>
            <a:r>
              <a:rPr lang="en-US" sz="1200" i="1" dirty="0" err="1">
                <a:solidFill>
                  <a:schemeClr val="bg1"/>
                </a:solidFill>
                <a:latin typeface="Arial" panose="020B0604020202020204" pitchFamily="34" charset="0"/>
                <a:cs typeface="Arial" panose="020B0604020202020204" pitchFamily="34" charset="0"/>
              </a:rPr>
              <a:t>Pathol</a:t>
            </a:r>
            <a:r>
              <a:rPr lang="en-US" sz="1200" dirty="0">
                <a:solidFill>
                  <a:schemeClr val="bg1"/>
                </a:solidFill>
                <a:latin typeface="Arial" panose="020B0604020202020204" pitchFamily="34" charset="0"/>
                <a:cs typeface="Arial" panose="020B0604020202020204" pitchFamily="34" charset="0"/>
              </a:rPr>
              <a:t>. 2020;45:151481.</a:t>
            </a:r>
          </a:p>
        </p:txBody>
      </p:sp>
    </p:spTree>
    <p:extLst>
      <p:ext uri="{BB962C8B-B14F-4D97-AF65-F5344CB8AC3E}">
        <p14:creationId xmlns:p14="http://schemas.microsoft.com/office/powerpoint/2010/main" val="21153967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0972800" cy="708102"/>
          </a:xfrm>
        </p:spPr>
        <p:txBody>
          <a:bodyPr>
            <a:normAutofit fontScale="90000"/>
          </a:bodyPr>
          <a:lstStyle/>
          <a:p>
            <a:r>
              <a:rPr lang="en-US" b="1" dirty="0">
                <a:latin typeface="Arial" panose="020B0604020202020204" pitchFamily="34" charset="0"/>
                <a:cs typeface="Arial" panose="020B0604020202020204" pitchFamily="34" charset="0"/>
              </a:rPr>
              <a:t>Key Features of UDH </a:t>
            </a:r>
          </a:p>
        </p:txBody>
      </p:sp>
      <p:sp>
        <p:nvSpPr>
          <p:cNvPr id="3" name="TextBox 2">
            <a:extLst>
              <a:ext uri="{FF2B5EF4-FFF2-40B4-BE49-F238E27FC236}">
                <a16:creationId xmlns:a16="http://schemas.microsoft.com/office/drawing/2014/main" id="{4E95CBF6-9F86-26DB-1807-6A628FCFDB91}"/>
              </a:ext>
            </a:extLst>
          </p:cNvPr>
          <p:cNvSpPr txBox="1"/>
          <p:nvPr/>
        </p:nvSpPr>
        <p:spPr>
          <a:xfrm>
            <a:off x="6858000" y="1152155"/>
            <a:ext cx="5181600" cy="2739211"/>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Cytologic Features </a:t>
            </a:r>
          </a:p>
          <a:p>
            <a:pPr marL="285750" indent="-28575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Heterogeneous cell population </a:t>
            </a:r>
          </a:p>
          <a:p>
            <a:pPr marL="285750" indent="-28575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Variation in cell size, shape and orientation </a:t>
            </a:r>
          </a:p>
          <a:p>
            <a:pPr marL="285750" indent="-28575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Areas of overlapping, nuclear grooves and intranuclear inclusions </a:t>
            </a:r>
            <a:endParaRPr lang="en-US"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EB211644-BCC4-D0C3-C5E1-3CBE2D3BB0E2}"/>
              </a:ext>
            </a:extLst>
          </p:cNvPr>
          <p:cNvSpPr txBox="1"/>
          <p:nvPr/>
        </p:nvSpPr>
        <p:spPr>
          <a:xfrm>
            <a:off x="6858000" y="3972325"/>
            <a:ext cx="5029200" cy="2739211"/>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Architectural Features </a:t>
            </a:r>
          </a:p>
          <a:p>
            <a:pPr marL="285750" indent="-28575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Lumens: irregular, variable in size and shape, often slit-like and displaced to periphery </a:t>
            </a:r>
          </a:p>
          <a:p>
            <a:pPr marL="285750" indent="-28575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No polarization of cells around lumens </a:t>
            </a:r>
          </a:p>
          <a:p>
            <a:pPr marL="285750" indent="-28575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Bridges stretched or twisted </a:t>
            </a:r>
          </a:p>
        </p:txBody>
      </p:sp>
      <p:sp>
        <p:nvSpPr>
          <p:cNvPr id="5" name="TextBox 4">
            <a:extLst>
              <a:ext uri="{FF2B5EF4-FFF2-40B4-BE49-F238E27FC236}">
                <a16:creationId xmlns:a16="http://schemas.microsoft.com/office/drawing/2014/main" id="{CB3C6312-454F-1A3B-35DD-6FCA0FF32A7D}"/>
              </a:ext>
            </a:extLst>
          </p:cNvPr>
          <p:cNvSpPr txBox="1"/>
          <p:nvPr/>
        </p:nvSpPr>
        <p:spPr>
          <a:xfrm>
            <a:off x="0" y="6550223"/>
            <a:ext cx="4396863" cy="307777"/>
          </a:xfrm>
          <a:prstGeom prst="rect">
            <a:avLst/>
          </a:prstGeom>
          <a:noFill/>
        </p:spPr>
        <p:txBody>
          <a:bodyPr wrap="square">
            <a:spAutoFit/>
          </a:bodyPr>
          <a:lstStyle/>
          <a:p>
            <a:pPr marR="0"/>
            <a:r>
              <a:rPr lang="en-US" sz="1400" dirty="0">
                <a:solidFill>
                  <a:schemeClr val="bg1"/>
                </a:solidFill>
                <a:latin typeface="Arial" panose="020B0604020202020204" pitchFamily="34" charset="0"/>
                <a:cs typeface="Arial" panose="020B0604020202020204" pitchFamily="34" charset="0"/>
              </a:rPr>
              <a:t>Koerner FC. </a:t>
            </a:r>
            <a:r>
              <a:rPr lang="en-US" sz="1400" i="1" dirty="0">
                <a:solidFill>
                  <a:schemeClr val="bg1"/>
                </a:solidFill>
                <a:latin typeface="Arial" panose="020B0604020202020204" pitchFamily="34" charset="0"/>
                <a:cs typeface="Arial" panose="020B0604020202020204" pitchFamily="34" charset="0"/>
              </a:rPr>
              <a:t>Semin </a:t>
            </a:r>
            <a:r>
              <a:rPr lang="en-US" sz="1400" i="1" dirty="0" err="1">
                <a:solidFill>
                  <a:schemeClr val="bg1"/>
                </a:solidFill>
                <a:latin typeface="Arial" panose="020B0604020202020204" pitchFamily="34" charset="0"/>
                <a:cs typeface="Arial" panose="020B0604020202020204" pitchFamily="34" charset="0"/>
              </a:rPr>
              <a:t>Diagn</a:t>
            </a:r>
            <a:r>
              <a:rPr lang="en-US" sz="1400" i="1" dirty="0">
                <a:solidFill>
                  <a:schemeClr val="bg1"/>
                </a:solidFill>
                <a:latin typeface="Arial" panose="020B0604020202020204" pitchFamily="34" charset="0"/>
                <a:cs typeface="Arial" panose="020B0604020202020204" pitchFamily="34" charset="0"/>
              </a:rPr>
              <a:t> </a:t>
            </a:r>
            <a:r>
              <a:rPr lang="en-US" sz="1400" i="1" dirty="0" err="1">
                <a:solidFill>
                  <a:schemeClr val="bg1"/>
                </a:solidFill>
                <a:latin typeface="Arial" panose="020B0604020202020204" pitchFamily="34" charset="0"/>
                <a:cs typeface="Arial" panose="020B0604020202020204" pitchFamily="34" charset="0"/>
              </a:rPr>
              <a:t>Pathol</a:t>
            </a:r>
            <a:r>
              <a:rPr lang="en-US" sz="1400" dirty="0">
                <a:solidFill>
                  <a:schemeClr val="bg1"/>
                </a:solidFill>
                <a:latin typeface="Arial" panose="020B0604020202020204" pitchFamily="34" charset="0"/>
                <a:cs typeface="Arial" panose="020B0604020202020204" pitchFamily="34" charset="0"/>
              </a:rPr>
              <a:t>. 2004;21(1):10-7.</a:t>
            </a:r>
            <a:endParaRPr lang="en-US" sz="1400" i="1" dirty="0">
              <a:solidFill>
                <a:schemeClr val="bg1"/>
              </a:solidFill>
              <a:latin typeface="Arial" panose="020B0604020202020204" pitchFamily="34" charset="0"/>
              <a:cs typeface="Arial" panose="020B0604020202020204" pitchFamily="34" charset="0"/>
            </a:endParaRPr>
          </a:p>
        </p:txBody>
      </p:sp>
      <p:pic>
        <p:nvPicPr>
          <p:cNvPr id="9" name="Content Placeholder 7" descr="A close-up of a cell&#10;&#10;AI-generated content may be incorrect.">
            <a:extLst>
              <a:ext uri="{FF2B5EF4-FFF2-40B4-BE49-F238E27FC236}">
                <a16:creationId xmlns:a16="http://schemas.microsoft.com/office/drawing/2014/main" id="{676AD764-85DE-9A79-2489-8D3515D8D3D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600" y="1752600"/>
            <a:ext cx="6332849" cy="4448826"/>
          </a:xfrm>
          <a:prstGeom prst="rect">
            <a:avLst/>
          </a:prstGeom>
          <a:noFill/>
        </p:spPr>
      </p:pic>
    </p:spTree>
    <p:extLst>
      <p:ext uri="{BB962C8B-B14F-4D97-AF65-F5344CB8AC3E}">
        <p14:creationId xmlns:p14="http://schemas.microsoft.com/office/powerpoint/2010/main" val="335896989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EF939455-7E13-44DC-BD25-9E4A3D82EA46}"/>
              </a:ext>
            </a:extLst>
          </p:cNvPr>
          <p:cNvSpPr>
            <a:spLocks noGrp="1"/>
          </p:cNvSpPr>
          <p:nvPr>
            <p:ph type="body" idx="1"/>
          </p:nvPr>
        </p:nvSpPr>
        <p:spPr>
          <a:xfrm>
            <a:off x="1322836" y="425779"/>
            <a:ext cx="4419865" cy="761643"/>
          </a:xfrm>
        </p:spPr>
        <p:txBody>
          <a:bodyPr>
            <a:normAutofit/>
          </a:bodyPr>
          <a:lstStyle/>
          <a:p>
            <a:pPr algn="ctr"/>
            <a:r>
              <a:rPr lang="en-US" sz="4000" dirty="0">
                <a:solidFill>
                  <a:srgbClr val="FFFF00"/>
                </a:solidFill>
                <a:latin typeface="Arial" panose="020B0604020202020204" pitchFamily="34" charset="0"/>
                <a:cs typeface="Arial" panose="020B0604020202020204" pitchFamily="34" charset="0"/>
              </a:rPr>
              <a:t>Florid LCIS</a:t>
            </a:r>
          </a:p>
        </p:txBody>
      </p:sp>
      <p:pic>
        <p:nvPicPr>
          <p:cNvPr id="8" name="Content Placeholder 7" descr="Background pattern, map&#10;&#10;Description automatically generated">
            <a:extLst>
              <a:ext uri="{FF2B5EF4-FFF2-40B4-BE49-F238E27FC236}">
                <a16:creationId xmlns:a16="http://schemas.microsoft.com/office/drawing/2014/main" id="{F329EBEF-B685-4ED6-81C0-C155D171BFD1}"/>
              </a:ext>
            </a:extLst>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1322836" y="1187422"/>
            <a:ext cx="4419865" cy="3712492"/>
          </a:xfrm>
        </p:spPr>
      </p:pic>
      <p:sp>
        <p:nvSpPr>
          <p:cNvPr id="17" name="Text Placeholder 16">
            <a:extLst>
              <a:ext uri="{FF2B5EF4-FFF2-40B4-BE49-F238E27FC236}">
                <a16:creationId xmlns:a16="http://schemas.microsoft.com/office/drawing/2014/main" id="{5A6085DC-23B7-4E1C-BA0F-115C1AB5C8C1}"/>
              </a:ext>
            </a:extLst>
          </p:cNvPr>
          <p:cNvSpPr>
            <a:spLocks noGrp="1"/>
          </p:cNvSpPr>
          <p:nvPr>
            <p:ph type="body" sz="quarter" idx="3"/>
          </p:nvPr>
        </p:nvSpPr>
        <p:spPr>
          <a:xfrm>
            <a:off x="6667500" y="425779"/>
            <a:ext cx="4046477" cy="761643"/>
          </a:xfrm>
        </p:spPr>
        <p:txBody>
          <a:bodyPr>
            <a:normAutofit/>
          </a:bodyPr>
          <a:lstStyle/>
          <a:p>
            <a:pPr algn="ctr"/>
            <a:r>
              <a:rPr lang="en-US" sz="4000" dirty="0">
                <a:solidFill>
                  <a:srgbClr val="FFFF00"/>
                </a:solidFill>
                <a:latin typeface="Arial" panose="020B0604020202020204" pitchFamily="34" charset="0"/>
                <a:cs typeface="Arial" panose="020B0604020202020204" pitchFamily="34" charset="0"/>
              </a:rPr>
              <a:t>Classic LCIS </a:t>
            </a:r>
          </a:p>
        </p:txBody>
      </p:sp>
      <p:pic>
        <p:nvPicPr>
          <p:cNvPr id="15" name="Content Placeholder 14" descr="Map&#10;&#10;Description automatically generated">
            <a:extLst>
              <a:ext uri="{FF2B5EF4-FFF2-40B4-BE49-F238E27FC236}">
                <a16:creationId xmlns:a16="http://schemas.microsoft.com/office/drawing/2014/main" id="{8F3D6993-144D-4949-AE49-FC6C65531B2C}"/>
              </a:ext>
            </a:extLst>
          </p:cNvPr>
          <p:cNvPicPr>
            <a:picLocks noGrp="1" noChangeAspect="1"/>
          </p:cNvPicPr>
          <p:nvPr>
            <p:ph sz="quarter" idx="4"/>
          </p:nvPr>
        </p:nvPicPr>
        <p:blipFill>
          <a:blip r:embed="rId4" cstate="email">
            <a:extLst>
              <a:ext uri="{28A0092B-C50C-407E-A947-70E740481C1C}">
                <a14:useLocalDpi xmlns:a14="http://schemas.microsoft.com/office/drawing/2010/main"/>
              </a:ext>
            </a:extLst>
          </a:blip>
          <a:stretch>
            <a:fillRect/>
          </a:stretch>
        </p:blipFill>
        <p:spPr>
          <a:xfrm>
            <a:off x="6667500" y="1187422"/>
            <a:ext cx="4046477" cy="3712464"/>
          </a:xfrm>
        </p:spPr>
      </p:pic>
      <p:sp>
        <p:nvSpPr>
          <p:cNvPr id="20" name="TextBox 19">
            <a:extLst>
              <a:ext uri="{FF2B5EF4-FFF2-40B4-BE49-F238E27FC236}">
                <a16:creationId xmlns:a16="http://schemas.microsoft.com/office/drawing/2014/main" id="{16A7C1D3-A0E0-4952-B5B3-3DA74B95D9D5}"/>
              </a:ext>
            </a:extLst>
          </p:cNvPr>
          <p:cNvSpPr txBox="1"/>
          <p:nvPr/>
        </p:nvSpPr>
        <p:spPr>
          <a:xfrm>
            <a:off x="1322836" y="5026309"/>
            <a:ext cx="9391142" cy="138499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800" dirty="0">
                <a:latin typeface="Arial" panose="020B0604020202020204" pitchFamily="34" charset="0"/>
                <a:cs typeface="Arial" panose="020B0604020202020204" pitchFamily="34" charset="0"/>
              </a:rPr>
              <a:t>Need at least 1 of 2 architectural features: </a:t>
            </a:r>
          </a:p>
          <a:p>
            <a:pPr marL="457200"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Little to no intervening stroma between distended acini</a:t>
            </a:r>
          </a:p>
          <a:p>
            <a:pPr marL="457200"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Minimum diameter of ~40-50 cells</a:t>
            </a:r>
          </a:p>
        </p:txBody>
      </p:sp>
      <p:sp>
        <p:nvSpPr>
          <p:cNvPr id="2" name="TextBox 1">
            <a:extLst>
              <a:ext uri="{FF2B5EF4-FFF2-40B4-BE49-F238E27FC236}">
                <a16:creationId xmlns:a16="http://schemas.microsoft.com/office/drawing/2014/main" id="{B7027823-99C8-47E8-A19E-B09AEF8F665B}"/>
              </a:ext>
            </a:extLst>
          </p:cNvPr>
          <p:cNvSpPr txBox="1"/>
          <p:nvPr/>
        </p:nvSpPr>
        <p:spPr>
          <a:xfrm>
            <a:off x="6504432" y="6581001"/>
            <a:ext cx="5687568" cy="276999"/>
          </a:xfrm>
          <a:prstGeom prst="rect">
            <a:avLst/>
          </a:prstGeom>
          <a:noFill/>
        </p:spPr>
        <p:txBody>
          <a:bodyPr wrap="square" rtlCol="0">
            <a:spAutoFit/>
          </a:bodyPr>
          <a:lstStyle/>
          <a:p>
            <a:pPr algn="r"/>
            <a:r>
              <a:rPr lang="en-US" sz="1200" dirty="0" err="1">
                <a:solidFill>
                  <a:schemeClr val="bg1"/>
                </a:solidFill>
                <a:latin typeface="Arial" panose="020B0604020202020204" pitchFamily="34" charset="0"/>
                <a:cs typeface="Arial" panose="020B0604020202020204" pitchFamily="34" charset="0"/>
              </a:rPr>
              <a:t>Schnitt</a:t>
            </a:r>
            <a:r>
              <a:rPr lang="en-US" sz="1200" dirty="0">
                <a:solidFill>
                  <a:schemeClr val="bg1"/>
                </a:solidFill>
                <a:latin typeface="Arial" panose="020B0604020202020204" pitchFamily="34" charset="0"/>
                <a:cs typeface="Arial" panose="020B0604020202020204" pitchFamily="34" charset="0"/>
              </a:rPr>
              <a:t> SJ et al. </a:t>
            </a:r>
            <a:r>
              <a:rPr lang="en-US" sz="1200" i="1" dirty="0">
                <a:solidFill>
                  <a:schemeClr val="bg1"/>
                </a:solidFill>
                <a:latin typeface="Arial" panose="020B0604020202020204" pitchFamily="34" charset="0"/>
                <a:cs typeface="Arial" panose="020B0604020202020204" pitchFamily="34" charset="0"/>
              </a:rPr>
              <a:t>Ann </a:t>
            </a:r>
            <a:r>
              <a:rPr lang="en-US" sz="1200" i="1" dirty="0" err="1">
                <a:solidFill>
                  <a:schemeClr val="bg1"/>
                </a:solidFill>
                <a:latin typeface="Arial" panose="020B0604020202020204" pitchFamily="34" charset="0"/>
                <a:cs typeface="Arial" panose="020B0604020202020204" pitchFamily="34" charset="0"/>
              </a:rPr>
              <a:t>Diagn</a:t>
            </a:r>
            <a:r>
              <a:rPr lang="en-US" sz="1200" i="1" dirty="0">
                <a:solidFill>
                  <a:schemeClr val="bg1"/>
                </a:solidFill>
                <a:latin typeface="Arial" panose="020B0604020202020204" pitchFamily="34" charset="0"/>
                <a:cs typeface="Arial" panose="020B0604020202020204" pitchFamily="34" charset="0"/>
              </a:rPr>
              <a:t> </a:t>
            </a:r>
            <a:r>
              <a:rPr lang="en-US" sz="1200" i="1" dirty="0" err="1">
                <a:solidFill>
                  <a:schemeClr val="bg1"/>
                </a:solidFill>
                <a:latin typeface="Arial" panose="020B0604020202020204" pitchFamily="34" charset="0"/>
                <a:cs typeface="Arial" panose="020B0604020202020204" pitchFamily="34" charset="0"/>
              </a:rPr>
              <a:t>Pathol</a:t>
            </a:r>
            <a:r>
              <a:rPr lang="en-US" sz="1200" dirty="0">
                <a:solidFill>
                  <a:schemeClr val="bg1"/>
                </a:solidFill>
                <a:latin typeface="Arial" panose="020B0604020202020204" pitchFamily="34" charset="0"/>
                <a:cs typeface="Arial" panose="020B0604020202020204" pitchFamily="34" charset="0"/>
              </a:rPr>
              <a:t>. 2020;45:151481.</a:t>
            </a:r>
          </a:p>
        </p:txBody>
      </p:sp>
      <p:pic>
        <p:nvPicPr>
          <p:cNvPr id="3" name="Picture 2" descr="A close-up of a shoe&#10;&#10;Description automatically generated with low confidence">
            <a:extLst>
              <a:ext uri="{FF2B5EF4-FFF2-40B4-BE49-F238E27FC236}">
                <a16:creationId xmlns:a16="http://schemas.microsoft.com/office/drawing/2014/main" id="{96ACB455-8B43-1E5B-EB46-A66C83A4D52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708400" y="1160639"/>
            <a:ext cx="4775199" cy="36959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6958638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4483" y="1134191"/>
            <a:ext cx="7239000" cy="5429250"/>
          </a:xfrm>
          <a:prstGeom prst="rect">
            <a:avLst/>
          </a:prstGeom>
        </p:spPr>
      </p:pic>
      <p:sp>
        <p:nvSpPr>
          <p:cNvPr id="6" name="TextBox 5"/>
          <p:cNvSpPr txBox="1"/>
          <p:nvPr/>
        </p:nvSpPr>
        <p:spPr bwMode="auto">
          <a:xfrm>
            <a:off x="76200" y="6316563"/>
            <a:ext cx="7848599" cy="400110"/>
          </a:xfrm>
          <a:prstGeom prst="rect">
            <a:avLst/>
          </a:prstGeom>
          <a:solidFill>
            <a:schemeClr val="bg1">
              <a:lumMod val="95000"/>
            </a:schemeClr>
          </a:solidFill>
          <a:ln w="25400">
            <a:solidFill>
              <a:schemeClr val="tx1"/>
            </a:solidFill>
          </a:ln>
        </p:spPr>
        <p:txBody>
          <a:bodyPr wrap="square">
            <a:spAutoFit/>
          </a:bodyPr>
          <a:lstStyle/>
          <a:p>
            <a:pPr algn="ctr">
              <a:defRPr/>
            </a:pPr>
            <a:r>
              <a:rPr lang="en-US" sz="2000" b="1" dirty="0">
                <a:solidFill>
                  <a:prstClr val="black"/>
                </a:solidFill>
                <a:latin typeface="Arial" panose="020B0604020202020204" pitchFamily="34" charset="0"/>
                <a:cs typeface="Arial" panose="020B0604020202020204" pitchFamily="34" charset="0"/>
              </a:rPr>
              <a:t>Expansion of ducts with low to intermediate grade LCIS cells</a:t>
            </a:r>
          </a:p>
        </p:txBody>
      </p:sp>
      <p:pic>
        <p:nvPicPr>
          <p:cNvPr id="3" name="Picture 2">
            <a:extLst>
              <a:ext uri="{FF2B5EF4-FFF2-40B4-BE49-F238E27FC236}">
                <a16:creationId xmlns:a16="http://schemas.microsoft.com/office/drawing/2014/main" id="{817724D4-929B-4BC9-8AC4-1F3B97546DB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53400" y="2507142"/>
            <a:ext cx="3733800" cy="2928471"/>
          </a:xfrm>
          <a:prstGeom prst="rect">
            <a:avLst/>
          </a:prstGeom>
        </p:spPr>
      </p:pic>
      <p:sp>
        <p:nvSpPr>
          <p:cNvPr id="8" name="TextBox 7">
            <a:extLst>
              <a:ext uri="{FF2B5EF4-FFF2-40B4-BE49-F238E27FC236}">
                <a16:creationId xmlns:a16="http://schemas.microsoft.com/office/drawing/2014/main" id="{B62734EC-C4B1-40E0-BC16-10987BD611EF}"/>
              </a:ext>
            </a:extLst>
          </p:cNvPr>
          <p:cNvSpPr txBox="1"/>
          <p:nvPr/>
        </p:nvSpPr>
        <p:spPr>
          <a:xfrm>
            <a:off x="8153400" y="5068468"/>
            <a:ext cx="1600200" cy="369332"/>
          </a:xfrm>
          <a:prstGeom prst="rect">
            <a:avLst/>
          </a:prstGeom>
          <a:solidFill>
            <a:schemeClr val="bg1"/>
          </a:solidFill>
          <a:ln w="25400">
            <a:solidFill>
              <a:schemeClr val="tx1"/>
            </a:solidFill>
          </a:ln>
        </p:spPr>
        <p:txBody>
          <a:bodyPr wrap="square" rtlCol="0">
            <a:spAutoFit/>
          </a:bodyPr>
          <a:lstStyle/>
          <a:p>
            <a:pPr algn="ctr"/>
            <a:r>
              <a:rPr lang="en-US" b="1" dirty="0">
                <a:latin typeface="Arial" panose="020B0604020202020204" pitchFamily="34" charset="0"/>
              </a:rPr>
              <a:t>E-cadherin</a:t>
            </a:r>
          </a:p>
        </p:txBody>
      </p:sp>
      <p:sp>
        <p:nvSpPr>
          <p:cNvPr id="2" name="Title 1">
            <a:extLst>
              <a:ext uri="{FF2B5EF4-FFF2-40B4-BE49-F238E27FC236}">
                <a16:creationId xmlns:a16="http://schemas.microsoft.com/office/drawing/2014/main" id="{64E2701D-2264-0EB2-48D9-2D753187316F}"/>
              </a:ext>
            </a:extLst>
          </p:cNvPr>
          <p:cNvSpPr>
            <a:spLocks noGrp="1"/>
          </p:cNvSpPr>
          <p:nvPr>
            <p:ph type="title"/>
          </p:nvPr>
        </p:nvSpPr>
        <p:spPr>
          <a:xfrm>
            <a:off x="609600" y="389613"/>
            <a:ext cx="10972800" cy="707887"/>
          </a:xfrm>
        </p:spPr>
        <p:txBody>
          <a:bodyPr>
            <a:noAutofit/>
          </a:bodyPr>
          <a:lstStyle/>
          <a:p>
            <a:r>
              <a:rPr lang="en-US" sz="4800" b="1" dirty="0">
                <a:solidFill>
                  <a:srgbClr val="FFFF00"/>
                </a:solidFill>
              </a:rPr>
              <a:t>Florid LCIS </a:t>
            </a:r>
          </a:p>
        </p:txBody>
      </p:sp>
      <p:sp>
        <p:nvSpPr>
          <p:cNvPr id="9" name="TextBox 8">
            <a:extLst>
              <a:ext uri="{FF2B5EF4-FFF2-40B4-BE49-F238E27FC236}">
                <a16:creationId xmlns:a16="http://schemas.microsoft.com/office/drawing/2014/main" id="{4BEF3E52-3D9D-D32E-52F2-C8DBCEEB1502}"/>
              </a:ext>
            </a:extLst>
          </p:cNvPr>
          <p:cNvSpPr txBox="1"/>
          <p:nvPr/>
        </p:nvSpPr>
        <p:spPr>
          <a:xfrm>
            <a:off x="6191883" y="3145304"/>
            <a:ext cx="1828800" cy="70788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000" dirty="0">
                <a:latin typeface="Arial" panose="020B0604020202020204" pitchFamily="34" charset="0"/>
              </a:rPr>
              <a:t>Necrosis and calcifications </a:t>
            </a:r>
          </a:p>
        </p:txBody>
      </p:sp>
      <p:cxnSp>
        <p:nvCxnSpPr>
          <p:cNvPr id="11" name="Straight Arrow Connector 10">
            <a:extLst>
              <a:ext uri="{FF2B5EF4-FFF2-40B4-BE49-F238E27FC236}">
                <a16:creationId xmlns:a16="http://schemas.microsoft.com/office/drawing/2014/main" id="{9617D655-4A99-7840-6C1A-52956E792E7B}"/>
              </a:ext>
            </a:extLst>
          </p:cNvPr>
          <p:cNvCxnSpPr/>
          <p:nvPr/>
        </p:nvCxnSpPr>
        <p:spPr>
          <a:xfrm flipH="1">
            <a:off x="5410200" y="3429000"/>
            <a:ext cx="762000" cy="419816"/>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2CDCA6C0-AC0D-30E9-D7A8-373BA7D6FB39}"/>
              </a:ext>
            </a:extLst>
          </p:cNvPr>
          <p:cNvCxnSpPr>
            <a:stCxn id="9" idx="3"/>
          </p:cNvCxnSpPr>
          <p:nvPr/>
        </p:nvCxnSpPr>
        <p:spPr>
          <a:xfrm>
            <a:off x="8020683" y="3499247"/>
            <a:ext cx="1199517" cy="349569"/>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5464746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FAC57-491E-4BA9-B0F9-2764F1D9B9D6}"/>
              </a:ext>
            </a:extLst>
          </p:cNvPr>
          <p:cNvSpPr>
            <a:spLocks noGrp="1"/>
          </p:cNvSpPr>
          <p:nvPr>
            <p:ph type="title"/>
          </p:nvPr>
        </p:nvSpPr>
        <p:spPr>
          <a:xfrm>
            <a:off x="471933" y="313198"/>
            <a:ext cx="11394276" cy="794325"/>
          </a:xfrm>
        </p:spPr>
        <p:txBody>
          <a:bodyPr>
            <a:normAutofit/>
          </a:bodyPr>
          <a:lstStyle/>
          <a:p>
            <a:r>
              <a:rPr lang="en-US" sz="4000" b="1" dirty="0"/>
              <a:t>Extensive classic LCIS ≠ Florid LCIS </a:t>
            </a:r>
          </a:p>
        </p:txBody>
      </p:sp>
      <p:pic>
        <p:nvPicPr>
          <p:cNvPr id="7" name="Content Placeholder 6" descr="A picture containing text, fabric&#10;&#10;Description automatically generated">
            <a:extLst>
              <a:ext uri="{FF2B5EF4-FFF2-40B4-BE49-F238E27FC236}">
                <a16:creationId xmlns:a16="http://schemas.microsoft.com/office/drawing/2014/main" id="{6AAB4970-DFE6-4A1A-A5D8-4CA3423F9EDF}"/>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1006073" y="1032873"/>
            <a:ext cx="10179854" cy="5389124"/>
          </a:xfrm>
        </p:spPr>
      </p:pic>
      <p:pic>
        <p:nvPicPr>
          <p:cNvPr id="9" name="Picture 8" descr="A picture containing turtle, old, fabric, painting&#10;&#10;Description automatically generated">
            <a:extLst>
              <a:ext uri="{FF2B5EF4-FFF2-40B4-BE49-F238E27FC236}">
                <a16:creationId xmlns:a16="http://schemas.microsoft.com/office/drawing/2014/main" id="{A7BC7A65-9F3B-4393-82A5-914950C50B2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53700" y="4114800"/>
            <a:ext cx="3397254" cy="26323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Rectangle 9">
            <a:extLst>
              <a:ext uri="{FF2B5EF4-FFF2-40B4-BE49-F238E27FC236}">
                <a16:creationId xmlns:a16="http://schemas.microsoft.com/office/drawing/2014/main" id="{96CC0D46-5C4A-4069-BF6D-394EDD285946}"/>
              </a:ext>
            </a:extLst>
          </p:cNvPr>
          <p:cNvSpPr/>
          <p:nvPr/>
        </p:nvSpPr>
        <p:spPr>
          <a:xfrm>
            <a:off x="8054109" y="3456828"/>
            <a:ext cx="1330036" cy="794327"/>
          </a:xfrm>
          <a:prstGeom prst="rect">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cxnSp>
        <p:nvCxnSpPr>
          <p:cNvPr id="12" name="Straight Connector 11">
            <a:extLst>
              <a:ext uri="{FF2B5EF4-FFF2-40B4-BE49-F238E27FC236}">
                <a16:creationId xmlns:a16="http://schemas.microsoft.com/office/drawing/2014/main" id="{E6D1B039-4A1B-4C5C-85A0-3A6974F25E55}"/>
              </a:ext>
            </a:extLst>
          </p:cNvPr>
          <p:cNvCxnSpPr>
            <a:cxnSpLocks/>
          </p:cNvCxnSpPr>
          <p:nvPr/>
        </p:nvCxnSpPr>
        <p:spPr>
          <a:xfrm flipH="1">
            <a:off x="4553700" y="3456828"/>
            <a:ext cx="3500409" cy="627925"/>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4" name="Straight Connector 13">
            <a:extLst>
              <a:ext uri="{FF2B5EF4-FFF2-40B4-BE49-F238E27FC236}">
                <a16:creationId xmlns:a16="http://schemas.microsoft.com/office/drawing/2014/main" id="{FC0850EF-5213-42A1-9ACF-E90ED29E2A4B}"/>
              </a:ext>
            </a:extLst>
          </p:cNvPr>
          <p:cNvCxnSpPr>
            <a:cxnSpLocks/>
          </p:cNvCxnSpPr>
          <p:nvPr/>
        </p:nvCxnSpPr>
        <p:spPr>
          <a:xfrm flipH="1">
            <a:off x="8054109" y="4251153"/>
            <a:ext cx="1330036" cy="249601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13014352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B20E070-B2AD-4F42-9DD5-7991BEC430C3}"/>
              </a:ext>
            </a:extLst>
          </p:cNvPr>
          <p:cNvSpPr>
            <a:spLocks noGrp="1"/>
          </p:cNvSpPr>
          <p:nvPr>
            <p:ph type="title"/>
          </p:nvPr>
        </p:nvSpPr>
        <p:spPr>
          <a:xfrm>
            <a:off x="76200" y="457200"/>
            <a:ext cx="12039600" cy="777240"/>
          </a:xfrm>
        </p:spPr>
        <p:txBody>
          <a:bodyPr>
            <a:normAutofit fontScale="90000"/>
          </a:bodyPr>
          <a:lstStyle/>
          <a:p>
            <a:r>
              <a:rPr lang="en-US" sz="4800" b="1" dirty="0">
                <a:solidFill>
                  <a:srgbClr val="FFFF00"/>
                </a:solidFill>
              </a:rPr>
              <a:t>Pleomorphic LCIS </a:t>
            </a:r>
          </a:p>
        </p:txBody>
      </p:sp>
      <p:pic>
        <p:nvPicPr>
          <p:cNvPr id="8" name="Content Placeholder 7" descr="Background pattern&#10;&#10;Description automatically generated">
            <a:extLst>
              <a:ext uri="{FF2B5EF4-FFF2-40B4-BE49-F238E27FC236}">
                <a16:creationId xmlns:a16="http://schemas.microsoft.com/office/drawing/2014/main" id="{D10387B8-024B-4010-8585-118A8B30E0BC}"/>
              </a:ext>
            </a:extLst>
          </p:cNvPr>
          <p:cNvPicPr>
            <a:picLocks noGrp="1" noChangeAspect="1"/>
          </p:cNvPicPr>
          <p:nvPr>
            <p:ph sz="half" idx="1"/>
          </p:nvPr>
        </p:nvPicPr>
        <p:blipFill rotWithShape="1">
          <a:blip r:embed="rId3" cstate="email">
            <a:extLst>
              <a:ext uri="{28A0092B-C50C-407E-A947-70E740481C1C}">
                <a14:useLocalDpi xmlns:a14="http://schemas.microsoft.com/office/drawing/2010/main"/>
              </a:ext>
            </a:extLst>
          </a:blip>
          <a:srcRect/>
          <a:stretch/>
        </p:blipFill>
        <p:spPr>
          <a:xfrm>
            <a:off x="738896" y="1234440"/>
            <a:ext cx="5213620" cy="4389120"/>
          </a:xfrm>
        </p:spPr>
      </p:pic>
      <p:sp>
        <p:nvSpPr>
          <p:cNvPr id="15" name="TextBox 14">
            <a:extLst>
              <a:ext uri="{FF2B5EF4-FFF2-40B4-BE49-F238E27FC236}">
                <a16:creationId xmlns:a16="http://schemas.microsoft.com/office/drawing/2014/main" id="{1DE3C7FA-141B-4C1F-8081-2601D685F7CC}"/>
              </a:ext>
            </a:extLst>
          </p:cNvPr>
          <p:cNvSpPr txBox="1"/>
          <p:nvPr/>
        </p:nvSpPr>
        <p:spPr>
          <a:xfrm>
            <a:off x="738895" y="5791200"/>
            <a:ext cx="10952143" cy="95410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Solid proliferation of discohesive cells with marked nuclear pleomorphism equivalent to high grade DCIS</a:t>
            </a:r>
          </a:p>
        </p:txBody>
      </p:sp>
      <p:pic>
        <p:nvPicPr>
          <p:cNvPr id="4" name="Content Placeholder 3">
            <a:extLst>
              <a:ext uri="{FF2B5EF4-FFF2-40B4-BE49-F238E27FC236}">
                <a16:creationId xmlns:a16="http://schemas.microsoft.com/office/drawing/2014/main" id="{38AE183A-B3B1-614E-EA1B-E730080F9CF8}"/>
              </a:ext>
            </a:extLst>
          </p:cNvPr>
          <p:cNvPicPr>
            <a:picLocks noGrp="1" noChangeAspect="1"/>
          </p:cNvPicPr>
          <p:nvPr>
            <p:ph sz="half" idx="2"/>
          </p:nvPr>
        </p:nvPicPr>
        <p:blipFill rotWithShape="1">
          <a:blip r:embed="rId4" cstate="email">
            <a:extLst>
              <a:ext uri="{28A0092B-C50C-407E-A947-70E740481C1C}">
                <a14:useLocalDpi xmlns:a14="http://schemas.microsoft.com/office/drawing/2010/main"/>
              </a:ext>
            </a:extLst>
          </a:blip>
          <a:srcRect/>
          <a:stretch/>
        </p:blipFill>
        <p:spPr>
          <a:xfrm>
            <a:off x="6477419" y="1234440"/>
            <a:ext cx="5213619" cy="4389120"/>
          </a:xfrm>
          <a:prstGeom prst="rect">
            <a:avLst/>
          </a:prstGeom>
        </p:spPr>
      </p:pic>
    </p:spTree>
    <p:extLst>
      <p:ext uri="{BB962C8B-B14F-4D97-AF65-F5344CB8AC3E}">
        <p14:creationId xmlns:p14="http://schemas.microsoft.com/office/powerpoint/2010/main" val="24918829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341302-4E3F-463A-A76B-FB129382A8A6}"/>
              </a:ext>
            </a:extLst>
          </p:cNvPr>
          <p:cNvSpPr>
            <a:spLocks noGrp="1"/>
          </p:cNvSpPr>
          <p:nvPr>
            <p:ph type="title"/>
          </p:nvPr>
        </p:nvSpPr>
        <p:spPr>
          <a:xfrm>
            <a:off x="471933" y="422926"/>
            <a:ext cx="11394276" cy="1080011"/>
          </a:xfrm>
        </p:spPr>
        <p:txBody>
          <a:bodyPr anchor="ctr">
            <a:normAutofit/>
          </a:bodyPr>
          <a:lstStyle/>
          <a:p>
            <a:r>
              <a:rPr lang="en-US" sz="5400" b="1" dirty="0">
                <a:solidFill>
                  <a:srgbClr val="FFFF00"/>
                </a:solidFill>
              </a:rPr>
              <a:t>LCIS with pleomorphic features </a:t>
            </a:r>
          </a:p>
        </p:txBody>
      </p:sp>
      <p:pic>
        <p:nvPicPr>
          <p:cNvPr id="7" name="Content Placeholder 6" descr="Background pattern&#10;&#10;Description automatically generated">
            <a:extLst>
              <a:ext uri="{FF2B5EF4-FFF2-40B4-BE49-F238E27FC236}">
                <a16:creationId xmlns:a16="http://schemas.microsoft.com/office/drawing/2014/main" id="{60D89353-7011-4848-B300-B885B4E9A5FE}"/>
              </a:ext>
            </a:extLst>
          </p:cNvPr>
          <p:cNvPicPr>
            <a:picLocks noGrp="1" noChangeAspect="1"/>
          </p:cNvPicPr>
          <p:nvPr>
            <p:ph sz="half" idx="1"/>
          </p:nvPr>
        </p:nvPicPr>
        <p:blipFill rotWithShape="1">
          <a:blip r:embed="rId3" cstate="email">
            <a:extLst>
              <a:ext uri="{28A0092B-C50C-407E-A947-70E740481C1C}">
                <a14:useLocalDpi xmlns:a14="http://schemas.microsoft.com/office/drawing/2010/main"/>
              </a:ext>
            </a:extLst>
          </a:blip>
          <a:srcRect/>
          <a:stretch/>
        </p:blipFill>
        <p:spPr>
          <a:xfrm>
            <a:off x="609600" y="1638747"/>
            <a:ext cx="5384800" cy="4525963"/>
          </a:xfrm>
          <a:prstGeom prst="rect">
            <a:avLst/>
          </a:prstGeom>
          <a:noFill/>
        </p:spPr>
      </p:pic>
      <p:sp>
        <p:nvSpPr>
          <p:cNvPr id="12" name="Content Placeholder 3">
            <a:extLst>
              <a:ext uri="{FF2B5EF4-FFF2-40B4-BE49-F238E27FC236}">
                <a16:creationId xmlns:a16="http://schemas.microsoft.com/office/drawing/2014/main" id="{1237F9EF-E5F6-1340-8DEA-0CAE8E1DA70F}"/>
              </a:ext>
            </a:extLst>
          </p:cNvPr>
          <p:cNvSpPr>
            <a:spLocks noGrp="1"/>
          </p:cNvSpPr>
          <p:nvPr>
            <p:ph sz="half" idx="2"/>
          </p:nvPr>
        </p:nvSpPr>
        <p:spPr>
          <a:xfrm>
            <a:off x="6197600" y="1638747"/>
            <a:ext cx="5384800" cy="4525963"/>
          </a:xfrm>
        </p:spPr>
        <p:txBody>
          <a:bodyPr>
            <a:normAutofit fontScale="92500"/>
          </a:bodyPr>
          <a:lstStyle/>
          <a:p>
            <a:r>
              <a:rPr lang="en-US" sz="3200" dirty="0">
                <a:solidFill>
                  <a:schemeClr val="bg1"/>
                </a:solidFill>
              </a:rPr>
              <a:t>WHO 5</a:t>
            </a:r>
            <a:r>
              <a:rPr lang="en-US" sz="3200" baseline="30000" dirty="0">
                <a:solidFill>
                  <a:schemeClr val="bg1"/>
                </a:solidFill>
              </a:rPr>
              <a:t>th</a:t>
            </a:r>
            <a:r>
              <a:rPr lang="en-US" sz="3200" dirty="0">
                <a:solidFill>
                  <a:schemeClr val="bg1"/>
                </a:solidFill>
              </a:rPr>
              <a:t> Edition: LCIS lesions that are borderline between classic and pleomorphic should be categorized as classic LCIS in excision specimens</a:t>
            </a:r>
          </a:p>
          <a:p>
            <a:pPr marL="0" indent="0">
              <a:buNone/>
            </a:pPr>
            <a:endParaRPr lang="en-US" sz="3200" dirty="0">
              <a:solidFill>
                <a:schemeClr val="bg1"/>
              </a:solidFill>
            </a:endParaRPr>
          </a:p>
          <a:p>
            <a:r>
              <a:rPr lang="en-US" sz="3200" dirty="0">
                <a:solidFill>
                  <a:schemeClr val="bg1"/>
                </a:solidFill>
              </a:rPr>
              <a:t>Clinical significance in core biopsy is unknown  </a:t>
            </a:r>
          </a:p>
        </p:txBody>
      </p:sp>
      <p:sp>
        <p:nvSpPr>
          <p:cNvPr id="2" name="TextBox 1">
            <a:extLst>
              <a:ext uri="{FF2B5EF4-FFF2-40B4-BE49-F238E27FC236}">
                <a16:creationId xmlns:a16="http://schemas.microsoft.com/office/drawing/2014/main" id="{C3364304-47BF-7B0F-033B-BFA15396EC22}"/>
              </a:ext>
            </a:extLst>
          </p:cNvPr>
          <p:cNvSpPr txBox="1"/>
          <p:nvPr/>
        </p:nvSpPr>
        <p:spPr>
          <a:xfrm>
            <a:off x="7696200" y="6427113"/>
            <a:ext cx="4495799" cy="430887"/>
          </a:xfrm>
          <a:prstGeom prst="rect">
            <a:avLst/>
          </a:prstGeom>
          <a:noFill/>
        </p:spPr>
        <p:txBody>
          <a:bodyPr wrap="square">
            <a:spAutoFit/>
          </a:bodyPr>
          <a:lstStyle/>
          <a:p>
            <a:pPr marR="0" algn="r"/>
            <a:r>
              <a:rPr lang="en-US" sz="1100" dirty="0" err="1">
                <a:solidFill>
                  <a:schemeClr val="bg1"/>
                </a:solidFill>
                <a:latin typeface="Arial" panose="020B0604020202020204" pitchFamily="34" charset="0"/>
                <a:cs typeface="Arial" panose="020B0604020202020204" pitchFamily="34" charset="0"/>
              </a:rPr>
              <a:t>Lokuhetty</a:t>
            </a:r>
            <a:r>
              <a:rPr lang="en-US" sz="1100" dirty="0">
                <a:solidFill>
                  <a:schemeClr val="bg1"/>
                </a:solidFill>
                <a:latin typeface="Arial" panose="020B0604020202020204" pitchFamily="34" charset="0"/>
                <a:cs typeface="Arial" panose="020B0604020202020204" pitchFamily="34" charset="0"/>
              </a:rPr>
              <a:t> D, White VA, Watanabe R, Cree IA. </a:t>
            </a:r>
            <a:r>
              <a:rPr lang="en-US" sz="1100" i="1" dirty="0">
                <a:solidFill>
                  <a:schemeClr val="bg1"/>
                </a:solidFill>
                <a:latin typeface="Arial" panose="020B0604020202020204" pitchFamily="34" charset="0"/>
                <a:cs typeface="Arial" panose="020B0604020202020204" pitchFamily="34" charset="0"/>
              </a:rPr>
              <a:t>WHO Classification of Tumours Editorial Board. Breast tumors. </a:t>
            </a:r>
            <a:r>
              <a:rPr lang="en-US" sz="1100" dirty="0">
                <a:solidFill>
                  <a:schemeClr val="bg1"/>
                </a:solidFill>
                <a:latin typeface="Arial" panose="020B0604020202020204" pitchFamily="34" charset="0"/>
                <a:cs typeface="Arial" panose="020B0604020202020204" pitchFamily="34" charset="0"/>
              </a:rPr>
              <a:t>IARC, Lyon; 2019.</a:t>
            </a:r>
          </a:p>
        </p:txBody>
      </p:sp>
    </p:spTree>
    <p:extLst>
      <p:ext uri="{BB962C8B-B14F-4D97-AF65-F5344CB8AC3E}">
        <p14:creationId xmlns:p14="http://schemas.microsoft.com/office/powerpoint/2010/main" val="164577243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1DD57-A470-879C-21B8-6A83BBDDDF85}"/>
              </a:ext>
            </a:extLst>
          </p:cNvPr>
          <p:cNvSpPr>
            <a:spLocks noGrp="1"/>
          </p:cNvSpPr>
          <p:nvPr>
            <p:ph type="title"/>
          </p:nvPr>
        </p:nvSpPr>
        <p:spPr>
          <a:xfrm>
            <a:off x="619761" y="457200"/>
            <a:ext cx="10972800" cy="838200"/>
          </a:xfrm>
        </p:spPr>
        <p:txBody>
          <a:bodyPr>
            <a:normAutofit fontScale="90000"/>
          </a:bodyPr>
          <a:lstStyle/>
          <a:p>
            <a:r>
              <a:rPr lang="en-US" sz="5400" b="1" dirty="0">
                <a:solidFill>
                  <a:srgbClr val="FFFF00"/>
                </a:solidFill>
              </a:rPr>
              <a:t>LCIS Clinical Presentation </a:t>
            </a:r>
          </a:p>
        </p:txBody>
      </p:sp>
      <p:sp>
        <p:nvSpPr>
          <p:cNvPr id="3" name="Text Placeholder 2">
            <a:extLst>
              <a:ext uri="{FF2B5EF4-FFF2-40B4-BE49-F238E27FC236}">
                <a16:creationId xmlns:a16="http://schemas.microsoft.com/office/drawing/2014/main" id="{AB7BEBFC-8626-8BDC-C30A-53D43D29DD6E}"/>
              </a:ext>
            </a:extLst>
          </p:cNvPr>
          <p:cNvSpPr>
            <a:spLocks noGrp="1"/>
          </p:cNvSpPr>
          <p:nvPr>
            <p:ph type="body" idx="1"/>
          </p:nvPr>
        </p:nvSpPr>
        <p:spPr>
          <a:xfrm>
            <a:off x="302686" y="1447685"/>
            <a:ext cx="5693832" cy="639762"/>
          </a:xfrm>
        </p:spPr>
        <p:txBody>
          <a:bodyPr>
            <a:normAutofit fontScale="92500"/>
          </a:bodyPr>
          <a:lstStyle/>
          <a:p>
            <a:pPr algn="ctr"/>
            <a:r>
              <a:rPr lang="en-US" sz="3200" dirty="0">
                <a:solidFill>
                  <a:srgbClr val="FFFF00"/>
                </a:solidFill>
              </a:rPr>
              <a:t>Classic LCIS </a:t>
            </a:r>
          </a:p>
        </p:txBody>
      </p:sp>
      <p:sp>
        <p:nvSpPr>
          <p:cNvPr id="4" name="Content Placeholder 3">
            <a:extLst>
              <a:ext uri="{FF2B5EF4-FFF2-40B4-BE49-F238E27FC236}">
                <a16:creationId xmlns:a16="http://schemas.microsoft.com/office/drawing/2014/main" id="{51BCFB51-B522-F2FF-1EEF-E29A1D3228B5}"/>
              </a:ext>
            </a:extLst>
          </p:cNvPr>
          <p:cNvSpPr>
            <a:spLocks noGrp="1"/>
          </p:cNvSpPr>
          <p:nvPr>
            <p:ph sz="half" idx="2"/>
          </p:nvPr>
        </p:nvSpPr>
        <p:spPr>
          <a:xfrm>
            <a:off x="302686" y="2087448"/>
            <a:ext cx="5693832" cy="4621052"/>
          </a:xfrm>
        </p:spPr>
        <p:txBody>
          <a:bodyPr>
            <a:normAutofit fontScale="92500" lnSpcReduction="10000"/>
          </a:bodyPr>
          <a:lstStyle/>
          <a:p>
            <a:r>
              <a:rPr lang="en-US" sz="2800" dirty="0">
                <a:solidFill>
                  <a:schemeClr val="bg1"/>
                </a:solidFill>
              </a:rPr>
              <a:t>Premenopausal, mean ~45 years </a:t>
            </a:r>
          </a:p>
          <a:p>
            <a:r>
              <a:rPr lang="en-US" sz="2800" dirty="0">
                <a:solidFill>
                  <a:schemeClr val="bg1"/>
                </a:solidFill>
              </a:rPr>
              <a:t>Incidental</a:t>
            </a:r>
          </a:p>
          <a:p>
            <a:pPr lvl="1"/>
            <a:r>
              <a:rPr lang="en-US" sz="2800" dirty="0">
                <a:solidFill>
                  <a:schemeClr val="bg1"/>
                </a:solidFill>
              </a:rPr>
              <a:t>Less commonly biopsied due to calcifications </a:t>
            </a:r>
          </a:p>
          <a:p>
            <a:r>
              <a:rPr lang="en-US" sz="2800" dirty="0">
                <a:solidFill>
                  <a:schemeClr val="bg1"/>
                </a:solidFill>
              </a:rPr>
              <a:t>Multifocal, multicentric </a:t>
            </a:r>
          </a:p>
          <a:p>
            <a:endParaRPr lang="en-US" sz="2800" dirty="0">
              <a:solidFill>
                <a:schemeClr val="bg1"/>
              </a:solidFill>
            </a:endParaRPr>
          </a:p>
          <a:p>
            <a:r>
              <a:rPr lang="en-US" sz="2800" dirty="0">
                <a:solidFill>
                  <a:schemeClr val="bg1"/>
                </a:solidFill>
              </a:rPr>
              <a:t>Virtually all ER-positive, HER2-negative </a:t>
            </a:r>
          </a:p>
        </p:txBody>
      </p:sp>
      <p:sp>
        <p:nvSpPr>
          <p:cNvPr id="5" name="Text Placeholder 4">
            <a:extLst>
              <a:ext uri="{FF2B5EF4-FFF2-40B4-BE49-F238E27FC236}">
                <a16:creationId xmlns:a16="http://schemas.microsoft.com/office/drawing/2014/main" id="{EC6BDEE7-0F71-898B-165C-6543FD4FE925}"/>
              </a:ext>
            </a:extLst>
          </p:cNvPr>
          <p:cNvSpPr>
            <a:spLocks noGrp="1"/>
          </p:cNvSpPr>
          <p:nvPr>
            <p:ph type="body" sz="quarter" idx="3"/>
          </p:nvPr>
        </p:nvSpPr>
        <p:spPr>
          <a:xfrm>
            <a:off x="6213689" y="1447685"/>
            <a:ext cx="5673511" cy="639762"/>
          </a:xfrm>
        </p:spPr>
        <p:txBody>
          <a:bodyPr>
            <a:normAutofit fontScale="92500"/>
          </a:bodyPr>
          <a:lstStyle/>
          <a:p>
            <a:pPr algn="ctr"/>
            <a:r>
              <a:rPr lang="en-US" sz="3200" dirty="0">
                <a:solidFill>
                  <a:srgbClr val="FFFF00"/>
                </a:solidFill>
              </a:rPr>
              <a:t>Florid and Pleomorphic LCIS </a:t>
            </a:r>
          </a:p>
        </p:txBody>
      </p:sp>
      <p:sp>
        <p:nvSpPr>
          <p:cNvPr id="6" name="Content Placeholder 5">
            <a:extLst>
              <a:ext uri="{FF2B5EF4-FFF2-40B4-BE49-F238E27FC236}">
                <a16:creationId xmlns:a16="http://schemas.microsoft.com/office/drawing/2014/main" id="{0D57FEE1-5D60-A807-1166-96BEAC56D543}"/>
              </a:ext>
            </a:extLst>
          </p:cNvPr>
          <p:cNvSpPr>
            <a:spLocks noGrp="1"/>
          </p:cNvSpPr>
          <p:nvPr>
            <p:ph sz="quarter" idx="4"/>
          </p:nvPr>
        </p:nvSpPr>
        <p:spPr>
          <a:xfrm>
            <a:off x="6193368" y="2087446"/>
            <a:ext cx="5693832" cy="4773453"/>
          </a:xfrm>
        </p:spPr>
        <p:txBody>
          <a:bodyPr>
            <a:normAutofit fontScale="92500" lnSpcReduction="10000"/>
          </a:bodyPr>
          <a:lstStyle/>
          <a:p>
            <a:r>
              <a:rPr lang="en-US" sz="2800" dirty="0">
                <a:solidFill>
                  <a:schemeClr val="bg1"/>
                </a:solidFill>
              </a:rPr>
              <a:t>Postmenopausal, mean ~60 years </a:t>
            </a:r>
          </a:p>
          <a:p>
            <a:r>
              <a:rPr lang="en-US" sz="2800" dirty="0">
                <a:solidFill>
                  <a:schemeClr val="bg1"/>
                </a:solidFill>
              </a:rPr>
              <a:t>Imaging target: calcifications or mass </a:t>
            </a:r>
          </a:p>
          <a:p>
            <a:r>
              <a:rPr lang="en-US" sz="2800" dirty="0">
                <a:solidFill>
                  <a:schemeClr val="bg1"/>
                </a:solidFill>
              </a:rPr>
              <a:t>Unifocal </a:t>
            </a:r>
          </a:p>
          <a:p>
            <a:r>
              <a:rPr lang="en-US" sz="2800" dirty="0">
                <a:solidFill>
                  <a:schemeClr val="bg1"/>
                </a:solidFill>
              </a:rPr>
              <a:t>Commonly seen in association with classic LCIS</a:t>
            </a:r>
          </a:p>
          <a:p>
            <a:r>
              <a:rPr lang="en-US" sz="2800" dirty="0">
                <a:solidFill>
                  <a:schemeClr val="bg1"/>
                </a:solidFill>
              </a:rPr>
              <a:t>Majority ER positive, HER2-negative </a:t>
            </a:r>
          </a:p>
          <a:p>
            <a:pPr lvl="1"/>
            <a:r>
              <a:rPr lang="en-US" sz="2800" dirty="0">
                <a:solidFill>
                  <a:srgbClr val="FFFF00"/>
                </a:solidFill>
              </a:rPr>
              <a:t>Pleomorphic: HER2 overexpression in ~20% </a:t>
            </a:r>
            <a:r>
              <a:rPr lang="en-US" sz="2800" dirty="0">
                <a:solidFill>
                  <a:schemeClr val="bg1"/>
                </a:solidFill>
              </a:rPr>
              <a:t>(particularly apocrine type) </a:t>
            </a:r>
          </a:p>
        </p:txBody>
      </p:sp>
      <p:sp>
        <p:nvSpPr>
          <p:cNvPr id="7" name="Rectangle 6">
            <a:extLst>
              <a:ext uri="{FF2B5EF4-FFF2-40B4-BE49-F238E27FC236}">
                <a16:creationId xmlns:a16="http://schemas.microsoft.com/office/drawing/2014/main" id="{9597CF17-A7B8-3EBE-6D03-217C1DBB50B1}"/>
              </a:ext>
            </a:extLst>
          </p:cNvPr>
          <p:cNvSpPr/>
          <p:nvPr/>
        </p:nvSpPr>
        <p:spPr>
          <a:xfrm>
            <a:off x="302686" y="4495801"/>
            <a:ext cx="11203514" cy="2212699"/>
          </a:xfrm>
          <a:prstGeom prst="rect">
            <a:avLst/>
          </a:prstGeom>
          <a:solidFill>
            <a:srgbClr val="1025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6EADA42-FCC2-8791-6003-8A56147DE386}"/>
              </a:ext>
            </a:extLst>
          </p:cNvPr>
          <p:cNvSpPr txBox="1"/>
          <p:nvPr/>
        </p:nvSpPr>
        <p:spPr>
          <a:xfrm>
            <a:off x="3834581" y="6544684"/>
            <a:ext cx="8357419" cy="261610"/>
          </a:xfrm>
          <a:prstGeom prst="rect">
            <a:avLst/>
          </a:prstGeom>
          <a:noFill/>
        </p:spPr>
        <p:txBody>
          <a:bodyPr wrap="square">
            <a:spAutoFit/>
          </a:bodyPr>
          <a:lstStyle/>
          <a:p>
            <a:pPr marR="0" algn="r"/>
            <a:r>
              <a:rPr lang="en-US" sz="1100" dirty="0" err="1">
                <a:solidFill>
                  <a:schemeClr val="bg1"/>
                </a:solidFill>
                <a:latin typeface="Arial" panose="020B0604020202020204" pitchFamily="34" charset="0"/>
                <a:cs typeface="Arial" panose="020B0604020202020204" pitchFamily="34" charset="0"/>
              </a:rPr>
              <a:t>Lokuhetty</a:t>
            </a:r>
            <a:r>
              <a:rPr lang="en-US" sz="1100" dirty="0">
                <a:solidFill>
                  <a:schemeClr val="bg1"/>
                </a:solidFill>
                <a:latin typeface="Arial" panose="020B0604020202020204" pitchFamily="34" charset="0"/>
                <a:cs typeface="Arial" panose="020B0604020202020204" pitchFamily="34" charset="0"/>
              </a:rPr>
              <a:t> D, White VA, Watanabe R, Cree IA. </a:t>
            </a:r>
            <a:r>
              <a:rPr lang="en-US" sz="1100" i="1" dirty="0">
                <a:solidFill>
                  <a:schemeClr val="bg1"/>
                </a:solidFill>
                <a:latin typeface="Arial" panose="020B0604020202020204" pitchFamily="34" charset="0"/>
                <a:cs typeface="Arial" panose="020B0604020202020204" pitchFamily="34" charset="0"/>
              </a:rPr>
              <a:t>WHO Classification of Tumours Editorial Board. Breast tumors. </a:t>
            </a:r>
            <a:r>
              <a:rPr lang="en-US" sz="1100" dirty="0">
                <a:solidFill>
                  <a:schemeClr val="bg1"/>
                </a:solidFill>
                <a:latin typeface="Arial" panose="020B0604020202020204" pitchFamily="34" charset="0"/>
                <a:cs typeface="Arial" panose="020B0604020202020204" pitchFamily="34" charset="0"/>
              </a:rPr>
              <a:t>IARC, Lyon; 2019.</a:t>
            </a:r>
          </a:p>
        </p:txBody>
      </p:sp>
    </p:spTree>
    <p:extLst>
      <p:ext uri="{BB962C8B-B14F-4D97-AF65-F5344CB8AC3E}">
        <p14:creationId xmlns:p14="http://schemas.microsoft.com/office/powerpoint/2010/main" val="269839309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1DD57-A470-879C-21B8-6A83BBDDDF85}"/>
              </a:ext>
            </a:extLst>
          </p:cNvPr>
          <p:cNvSpPr>
            <a:spLocks noGrp="1"/>
          </p:cNvSpPr>
          <p:nvPr>
            <p:ph type="title"/>
          </p:nvPr>
        </p:nvSpPr>
        <p:spPr>
          <a:xfrm>
            <a:off x="619761" y="457200"/>
            <a:ext cx="10972800" cy="838200"/>
          </a:xfrm>
        </p:spPr>
        <p:txBody>
          <a:bodyPr>
            <a:normAutofit fontScale="90000"/>
          </a:bodyPr>
          <a:lstStyle/>
          <a:p>
            <a:r>
              <a:rPr lang="en-US" sz="5400" b="1" dirty="0">
                <a:solidFill>
                  <a:srgbClr val="FFFF00"/>
                </a:solidFill>
              </a:rPr>
              <a:t>LCIS Clinical Presentation </a:t>
            </a:r>
          </a:p>
        </p:txBody>
      </p:sp>
      <p:sp>
        <p:nvSpPr>
          <p:cNvPr id="3" name="Text Placeholder 2">
            <a:extLst>
              <a:ext uri="{FF2B5EF4-FFF2-40B4-BE49-F238E27FC236}">
                <a16:creationId xmlns:a16="http://schemas.microsoft.com/office/drawing/2014/main" id="{AB7BEBFC-8626-8BDC-C30A-53D43D29DD6E}"/>
              </a:ext>
            </a:extLst>
          </p:cNvPr>
          <p:cNvSpPr>
            <a:spLocks noGrp="1"/>
          </p:cNvSpPr>
          <p:nvPr>
            <p:ph type="body" idx="1"/>
          </p:nvPr>
        </p:nvSpPr>
        <p:spPr>
          <a:xfrm>
            <a:off x="302686" y="1447685"/>
            <a:ext cx="5693832" cy="639762"/>
          </a:xfrm>
        </p:spPr>
        <p:txBody>
          <a:bodyPr>
            <a:normAutofit fontScale="92500"/>
          </a:bodyPr>
          <a:lstStyle/>
          <a:p>
            <a:pPr algn="ctr"/>
            <a:r>
              <a:rPr lang="en-US" sz="3200" dirty="0">
                <a:solidFill>
                  <a:srgbClr val="FFFF00"/>
                </a:solidFill>
              </a:rPr>
              <a:t>Classic LCIS </a:t>
            </a:r>
          </a:p>
        </p:txBody>
      </p:sp>
      <p:sp>
        <p:nvSpPr>
          <p:cNvPr id="4" name="Content Placeholder 3">
            <a:extLst>
              <a:ext uri="{FF2B5EF4-FFF2-40B4-BE49-F238E27FC236}">
                <a16:creationId xmlns:a16="http://schemas.microsoft.com/office/drawing/2014/main" id="{51BCFB51-B522-F2FF-1EEF-E29A1D3228B5}"/>
              </a:ext>
            </a:extLst>
          </p:cNvPr>
          <p:cNvSpPr>
            <a:spLocks noGrp="1"/>
          </p:cNvSpPr>
          <p:nvPr>
            <p:ph sz="half" idx="2"/>
          </p:nvPr>
        </p:nvSpPr>
        <p:spPr>
          <a:xfrm>
            <a:off x="302686" y="2087448"/>
            <a:ext cx="5693832" cy="4621052"/>
          </a:xfrm>
        </p:spPr>
        <p:txBody>
          <a:bodyPr>
            <a:normAutofit fontScale="92500" lnSpcReduction="10000"/>
          </a:bodyPr>
          <a:lstStyle/>
          <a:p>
            <a:r>
              <a:rPr lang="en-US" sz="2800" dirty="0">
                <a:solidFill>
                  <a:schemeClr val="bg1"/>
                </a:solidFill>
              </a:rPr>
              <a:t>Premenopausal, mean ~45 years </a:t>
            </a:r>
          </a:p>
          <a:p>
            <a:r>
              <a:rPr lang="en-US" sz="2800" dirty="0">
                <a:solidFill>
                  <a:schemeClr val="bg1"/>
                </a:solidFill>
              </a:rPr>
              <a:t>Incidental</a:t>
            </a:r>
          </a:p>
          <a:p>
            <a:pPr lvl="1"/>
            <a:r>
              <a:rPr lang="en-US" sz="2800" dirty="0">
                <a:solidFill>
                  <a:schemeClr val="bg1"/>
                </a:solidFill>
              </a:rPr>
              <a:t>Less commonly biopsied due to calcifications </a:t>
            </a:r>
          </a:p>
          <a:p>
            <a:r>
              <a:rPr lang="en-US" sz="2800" dirty="0">
                <a:solidFill>
                  <a:schemeClr val="bg1"/>
                </a:solidFill>
              </a:rPr>
              <a:t>Multifocal, multicentric </a:t>
            </a:r>
          </a:p>
          <a:p>
            <a:endParaRPr lang="en-US" sz="2800" dirty="0">
              <a:solidFill>
                <a:schemeClr val="bg1"/>
              </a:solidFill>
            </a:endParaRPr>
          </a:p>
          <a:p>
            <a:r>
              <a:rPr lang="en-US" sz="2800" dirty="0">
                <a:solidFill>
                  <a:schemeClr val="bg1"/>
                </a:solidFill>
              </a:rPr>
              <a:t>Virtually all ER-positive, HER2-negative </a:t>
            </a:r>
          </a:p>
        </p:txBody>
      </p:sp>
      <p:sp>
        <p:nvSpPr>
          <p:cNvPr id="5" name="Text Placeholder 4">
            <a:extLst>
              <a:ext uri="{FF2B5EF4-FFF2-40B4-BE49-F238E27FC236}">
                <a16:creationId xmlns:a16="http://schemas.microsoft.com/office/drawing/2014/main" id="{EC6BDEE7-0F71-898B-165C-6543FD4FE925}"/>
              </a:ext>
            </a:extLst>
          </p:cNvPr>
          <p:cNvSpPr>
            <a:spLocks noGrp="1"/>
          </p:cNvSpPr>
          <p:nvPr>
            <p:ph type="body" sz="quarter" idx="3"/>
          </p:nvPr>
        </p:nvSpPr>
        <p:spPr>
          <a:xfrm>
            <a:off x="6213689" y="1447685"/>
            <a:ext cx="5673511" cy="639762"/>
          </a:xfrm>
        </p:spPr>
        <p:txBody>
          <a:bodyPr>
            <a:normAutofit fontScale="92500"/>
          </a:bodyPr>
          <a:lstStyle/>
          <a:p>
            <a:pPr algn="ctr"/>
            <a:r>
              <a:rPr lang="en-US" sz="3200" dirty="0">
                <a:solidFill>
                  <a:srgbClr val="FFFF00"/>
                </a:solidFill>
              </a:rPr>
              <a:t>Florid and Pleomorphic LCIS </a:t>
            </a:r>
          </a:p>
        </p:txBody>
      </p:sp>
      <p:sp>
        <p:nvSpPr>
          <p:cNvPr id="6" name="Content Placeholder 5">
            <a:extLst>
              <a:ext uri="{FF2B5EF4-FFF2-40B4-BE49-F238E27FC236}">
                <a16:creationId xmlns:a16="http://schemas.microsoft.com/office/drawing/2014/main" id="{0D57FEE1-5D60-A807-1166-96BEAC56D543}"/>
              </a:ext>
            </a:extLst>
          </p:cNvPr>
          <p:cNvSpPr>
            <a:spLocks noGrp="1"/>
          </p:cNvSpPr>
          <p:nvPr>
            <p:ph sz="quarter" idx="4"/>
          </p:nvPr>
        </p:nvSpPr>
        <p:spPr>
          <a:xfrm>
            <a:off x="6193368" y="2087446"/>
            <a:ext cx="5693832" cy="4773453"/>
          </a:xfrm>
        </p:spPr>
        <p:txBody>
          <a:bodyPr>
            <a:normAutofit fontScale="92500" lnSpcReduction="10000"/>
          </a:bodyPr>
          <a:lstStyle/>
          <a:p>
            <a:r>
              <a:rPr lang="en-US" sz="2800" dirty="0">
                <a:solidFill>
                  <a:schemeClr val="bg1"/>
                </a:solidFill>
              </a:rPr>
              <a:t>Postmenopausal, mean ~60 years </a:t>
            </a:r>
          </a:p>
          <a:p>
            <a:r>
              <a:rPr lang="en-US" sz="2800" dirty="0">
                <a:solidFill>
                  <a:schemeClr val="bg1"/>
                </a:solidFill>
              </a:rPr>
              <a:t>Imaging target: calcifications or mass </a:t>
            </a:r>
          </a:p>
          <a:p>
            <a:r>
              <a:rPr lang="en-US" sz="2800" dirty="0">
                <a:solidFill>
                  <a:schemeClr val="bg1"/>
                </a:solidFill>
              </a:rPr>
              <a:t>Unifocal </a:t>
            </a:r>
          </a:p>
          <a:p>
            <a:r>
              <a:rPr lang="en-US" sz="2800" dirty="0">
                <a:solidFill>
                  <a:schemeClr val="bg1"/>
                </a:solidFill>
              </a:rPr>
              <a:t>Commonly seen in association with classic LCIS</a:t>
            </a:r>
          </a:p>
          <a:p>
            <a:r>
              <a:rPr lang="en-US" sz="2800" dirty="0">
                <a:solidFill>
                  <a:schemeClr val="bg1"/>
                </a:solidFill>
              </a:rPr>
              <a:t>Majority ER positive, HER2-negative </a:t>
            </a:r>
          </a:p>
          <a:p>
            <a:pPr lvl="1"/>
            <a:r>
              <a:rPr lang="en-US" sz="2800" dirty="0">
                <a:solidFill>
                  <a:srgbClr val="FFFF00"/>
                </a:solidFill>
              </a:rPr>
              <a:t>Pleomorphic: HER2 overexpression in ~20% </a:t>
            </a:r>
            <a:r>
              <a:rPr lang="en-US" sz="2800" dirty="0">
                <a:solidFill>
                  <a:schemeClr val="bg1"/>
                </a:solidFill>
              </a:rPr>
              <a:t>(particularly apocrine type) </a:t>
            </a:r>
          </a:p>
        </p:txBody>
      </p:sp>
      <p:sp>
        <p:nvSpPr>
          <p:cNvPr id="7" name="TextBox 6">
            <a:extLst>
              <a:ext uri="{FF2B5EF4-FFF2-40B4-BE49-F238E27FC236}">
                <a16:creationId xmlns:a16="http://schemas.microsoft.com/office/drawing/2014/main" id="{6F7584B2-864F-D210-F81B-6C735149F6D9}"/>
              </a:ext>
            </a:extLst>
          </p:cNvPr>
          <p:cNvSpPr txBox="1"/>
          <p:nvPr/>
        </p:nvSpPr>
        <p:spPr>
          <a:xfrm>
            <a:off x="3834581" y="6577696"/>
            <a:ext cx="8357419" cy="261610"/>
          </a:xfrm>
          <a:prstGeom prst="rect">
            <a:avLst/>
          </a:prstGeom>
          <a:noFill/>
        </p:spPr>
        <p:txBody>
          <a:bodyPr wrap="square">
            <a:spAutoFit/>
          </a:bodyPr>
          <a:lstStyle/>
          <a:p>
            <a:pPr marR="0" algn="r"/>
            <a:r>
              <a:rPr lang="en-US" sz="1100" dirty="0" err="1">
                <a:solidFill>
                  <a:schemeClr val="bg1"/>
                </a:solidFill>
                <a:latin typeface="Arial" panose="020B0604020202020204" pitchFamily="34" charset="0"/>
                <a:cs typeface="Arial" panose="020B0604020202020204" pitchFamily="34" charset="0"/>
              </a:rPr>
              <a:t>Lokuhetty</a:t>
            </a:r>
            <a:r>
              <a:rPr lang="en-US" sz="1100" dirty="0">
                <a:solidFill>
                  <a:schemeClr val="bg1"/>
                </a:solidFill>
                <a:latin typeface="Arial" panose="020B0604020202020204" pitchFamily="34" charset="0"/>
                <a:cs typeface="Arial" panose="020B0604020202020204" pitchFamily="34" charset="0"/>
              </a:rPr>
              <a:t> D, White VA, Watanabe R, Cree IA. </a:t>
            </a:r>
            <a:r>
              <a:rPr lang="en-US" sz="1100" i="1" dirty="0">
                <a:solidFill>
                  <a:schemeClr val="bg1"/>
                </a:solidFill>
                <a:latin typeface="Arial" panose="020B0604020202020204" pitchFamily="34" charset="0"/>
                <a:cs typeface="Arial" panose="020B0604020202020204" pitchFamily="34" charset="0"/>
              </a:rPr>
              <a:t>WHO Classification of Tumours Editorial Board. Breast tumors. </a:t>
            </a:r>
            <a:r>
              <a:rPr lang="en-US" sz="1100" dirty="0">
                <a:solidFill>
                  <a:schemeClr val="bg1"/>
                </a:solidFill>
                <a:latin typeface="Arial" panose="020B0604020202020204" pitchFamily="34" charset="0"/>
                <a:cs typeface="Arial" panose="020B0604020202020204" pitchFamily="34" charset="0"/>
              </a:rPr>
              <a:t>IARC, Lyon; 2019.</a:t>
            </a:r>
          </a:p>
        </p:txBody>
      </p:sp>
    </p:spTree>
    <p:extLst>
      <p:ext uri="{BB962C8B-B14F-4D97-AF65-F5344CB8AC3E}">
        <p14:creationId xmlns:p14="http://schemas.microsoft.com/office/powerpoint/2010/main" val="68538241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761783-AB26-4234-A03D-B25A6C12485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628" y="1878748"/>
            <a:ext cx="5943601" cy="4661647"/>
          </a:xfrm>
          <a:prstGeom prst="rect">
            <a:avLst/>
          </a:prstGeom>
        </p:spPr>
      </p:pic>
      <p:pic>
        <p:nvPicPr>
          <p:cNvPr id="5" name="Picture 4">
            <a:extLst>
              <a:ext uri="{FF2B5EF4-FFF2-40B4-BE49-F238E27FC236}">
                <a16:creationId xmlns:a16="http://schemas.microsoft.com/office/drawing/2014/main" id="{FE583FFD-D0DE-485B-94DE-975D11697B4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98084" y="1878748"/>
            <a:ext cx="5941517" cy="4660013"/>
          </a:xfrm>
          <a:prstGeom prst="rect">
            <a:avLst/>
          </a:prstGeom>
        </p:spPr>
      </p:pic>
      <p:sp>
        <p:nvSpPr>
          <p:cNvPr id="6" name="TextBox 5">
            <a:extLst>
              <a:ext uri="{FF2B5EF4-FFF2-40B4-BE49-F238E27FC236}">
                <a16:creationId xmlns:a16="http://schemas.microsoft.com/office/drawing/2014/main" id="{87112371-4174-4629-A66B-4F1C77DF392A}"/>
              </a:ext>
            </a:extLst>
          </p:cNvPr>
          <p:cNvSpPr txBox="1"/>
          <p:nvPr/>
        </p:nvSpPr>
        <p:spPr bwMode="auto">
          <a:xfrm>
            <a:off x="10972799" y="6077096"/>
            <a:ext cx="1066801" cy="461665"/>
          </a:xfrm>
          <a:prstGeom prst="rect">
            <a:avLst/>
          </a:prstGeom>
          <a:solidFill>
            <a:schemeClr val="bg1">
              <a:lumMod val="95000"/>
            </a:schemeClr>
          </a:solidFill>
          <a:ln w="25400">
            <a:solidFill>
              <a:schemeClr val="tx1"/>
            </a:solidFill>
          </a:ln>
        </p:spPr>
        <p:txBody>
          <a:bodyPr wrap="square">
            <a:spAutoFit/>
          </a:bodyPr>
          <a:lstStyle/>
          <a:p>
            <a:pPr algn="ctr">
              <a:defRPr/>
            </a:pPr>
            <a:r>
              <a:rPr lang="en-US" sz="2400" b="1" dirty="0">
                <a:solidFill>
                  <a:prstClr val="black"/>
                </a:solidFill>
                <a:latin typeface="Arial" panose="020B0604020202020204" pitchFamily="34" charset="0"/>
                <a:cs typeface="Arial" panose="020B0604020202020204" pitchFamily="34" charset="0"/>
              </a:rPr>
              <a:t>HER2</a:t>
            </a:r>
          </a:p>
        </p:txBody>
      </p:sp>
      <p:sp>
        <p:nvSpPr>
          <p:cNvPr id="2" name="Title 1">
            <a:extLst>
              <a:ext uri="{FF2B5EF4-FFF2-40B4-BE49-F238E27FC236}">
                <a16:creationId xmlns:a16="http://schemas.microsoft.com/office/drawing/2014/main" id="{B2011124-7627-1BB0-D2A5-70FE36094823}"/>
              </a:ext>
            </a:extLst>
          </p:cNvPr>
          <p:cNvSpPr>
            <a:spLocks noGrp="1"/>
          </p:cNvSpPr>
          <p:nvPr>
            <p:ph type="title"/>
          </p:nvPr>
        </p:nvSpPr>
        <p:spPr>
          <a:xfrm>
            <a:off x="228599" y="500742"/>
            <a:ext cx="11811001" cy="1143000"/>
          </a:xfrm>
        </p:spPr>
        <p:txBody>
          <a:bodyPr>
            <a:noAutofit/>
          </a:bodyPr>
          <a:lstStyle/>
          <a:p>
            <a:r>
              <a:rPr lang="en-US" b="1" dirty="0">
                <a:solidFill>
                  <a:srgbClr val="FFFF00"/>
                </a:solidFill>
              </a:rPr>
              <a:t>Pleomorphic invasive lobular carcinoma and LCIS with apocrine differentiation </a:t>
            </a:r>
          </a:p>
        </p:txBody>
      </p:sp>
    </p:spTree>
    <p:extLst>
      <p:ext uri="{BB962C8B-B14F-4D97-AF65-F5344CB8AC3E}">
        <p14:creationId xmlns:p14="http://schemas.microsoft.com/office/powerpoint/2010/main" val="287704931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1156F-A4C3-AB9F-96E9-649DC6EFE2BF}"/>
              </a:ext>
            </a:extLst>
          </p:cNvPr>
          <p:cNvSpPr>
            <a:spLocks noGrp="1"/>
          </p:cNvSpPr>
          <p:nvPr>
            <p:ph type="title"/>
          </p:nvPr>
        </p:nvSpPr>
        <p:spPr>
          <a:xfrm>
            <a:off x="609600" y="424542"/>
            <a:ext cx="10972800" cy="1143000"/>
          </a:xfrm>
        </p:spPr>
        <p:txBody>
          <a:bodyPr>
            <a:normAutofit/>
          </a:bodyPr>
          <a:lstStyle/>
          <a:p>
            <a:r>
              <a:rPr lang="en-US" sz="4800" b="1" dirty="0">
                <a:solidFill>
                  <a:srgbClr val="FFFF00"/>
                </a:solidFill>
              </a:rPr>
              <a:t>Molecular Features of LCIS </a:t>
            </a:r>
          </a:p>
        </p:txBody>
      </p:sp>
      <p:grpSp>
        <p:nvGrpSpPr>
          <p:cNvPr id="5" name="Group 4">
            <a:extLst>
              <a:ext uri="{FF2B5EF4-FFF2-40B4-BE49-F238E27FC236}">
                <a16:creationId xmlns:a16="http://schemas.microsoft.com/office/drawing/2014/main" id="{7676FEC1-F83C-9FD4-B4BD-C02D07AF3ED3}"/>
              </a:ext>
            </a:extLst>
          </p:cNvPr>
          <p:cNvGrpSpPr/>
          <p:nvPr/>
        </p:nvGrpSpPr>
        <p:grpSpPr>
          <a:xfrm>
            <a:off x="228600" y="1796141"/>
            <a:ext cx="11734800" cy="3108543"/>
            <a:chOff x="152400" y="1447799"/>
            <a:chExt cx="11734800" cy="3108543"/>
          </a:xfrm>
        </p:grpSpPr>
        <p:sp>
          <p:nvSpPr>
            <p:cNvPr id="3" name="TextBox 2">
              <a:extLst>
                <a:ext uri="{FF2B5EF4-FFF2-40B4-BE49-F238E27FC236}">
                  <a16:creationId xmlns:a16="http://schemas.microsoft.com/office/drawing/2014/main" id="{9BC9682B-43FA-A041-7567-49026C210DE9}"/>
                </a:ext>
              </a:extLst>
            </p:cNvPr>
            <p:cNvSpPr txBox="1"/>
            <p:nvPr/>
          </p:nvSpPr>
          <p:spPr>
            <a:xfrm>
              <a:off x="152400" y="1447799"/>
              <a:ext cx="3810000" cy="2000548"/>
            </a:xfrm>
            <a:prstGeom prst="rect">
              <a:avLst/>
            </a:prstGeom>
            <a:noFill/>
          </p:spPr>
          <p:txBody>
            <a:bodyPr wrap="square" rtlCol="0">
              <a:spAutoFit/>
            </a:bodyPr>
            <a:lstStyle/>
            <a:p>
              <a:pPr algn="ctr"/>
              <a:r>
                <a:rPr lang="en-US" sz="2800" b="1" u="sng" dirty="0">
                  <a:solidFill>
                    <a:schemeClr val="bg1"/>
                  </a:solidFill>
                  <a:latin typeface="Arial" panose="020B0604020202020204" pitchFamily="34" charset="0"/>
                </a:rPr>
                <a:t>Classic LCIS</a:t>
              </a:r>
            </a:p>
            <a:p>
              <a:pPr marL="285750" indent="-285750">
                <a:buFont typeface="Arial" panose="020B0604020202020204" pitchFamily="34" charset="0"/>
                <a:buChar char="•"/>
              </a:pPr>
              <a:r>
                <a:rPr lang="en-US" sz="2400" dirty="0">
                  <a:solidFill>
                    <a:schemeClr val="bg1"/>
                  </a:solidFill>
                  <a:latin typeface="Arial" panose="020B0604020202020204" pitchFamily="34" charset="0"/>
                </a:rPr>
                <a:t>16q loss, gain of 1q</a:t>
              </a:r>
            </a:p>
            <a:p>
              <a:pPr marL="285750" indent="-285750">
                <a:buFont typeface="Arial" panose="020B0604020202020204" pitchFamily="34" charset="0"/>
                <a:buChar char="•"/>
              </a:pPr>
              <a:r>
                <a:rPr lang="en-US" sz="2400" dirty="0">
                  <a:solidFill>
                    <a:schemeClr val="bg1"/>
                  </a:solidFill>
                  <a:latin typeface="Arial" panose="020B0604020202020204" pitchFamily="34" charset="0"/>
                </a:rPr>
                <a:t>CDH1 alteration (up to 81%)</a:t>
              </a:r>
            </a:p>
            <a:p>
              <a:pPr marL="285750" indent="-285750">
                <a:buFont typeface="Arial" panose="020B0604020202020204" pitchFamily="34" charset="0"/>
                <a:buChar char="•"/>
              </a:pPr>
              <a:r>
                <a:rPr lang="en-US" sz="2400" dirty="0">
                  <a:solidFill>
                    <a:schemeClr val="bg1"/>
                  </a:solidFill>
                  <a:latin typeface="Arial" panose="020B0604020202020204" pitchFamily="34" charset="0"/>
                </a:rPr>
                <a:t>PIK3CA mutation (41%)</a:t>
              </a:r>
            </a:p>
          </p:txBody>
        </p:sp>
        <p:sp>
          <p:nvSpPr>
            <p:cNvPr id="4" name="TextBox 3">
              <a:extLst>
                <a:ext uri="{FF2B5EF4-FFF2-40B4-BE49-F238E27FC236}">
                  <a16:creationId xmlns:a16="http://schemas.microsoft.com/office/drawing/2014/main" id="{591E3E02-F3FA-662B-5C22-049764C8A14A}"/>
                </a:ext>
              </a:extLst>
            </p:cNvPr>
            <p:cNvSpPr txBox="1"/>
            <p:nvPr/>
          </p:nvSpPr>
          <p:spPr>
            <a:xfrm>
              <a:off x="4343400" y="1447799"/>
              <a:ext cx="3505200" cy="2739211"/>
            </a:xfrm>
            <a:prstGeom prst="rect">
              <a:avLst/>
            </a:prstGeom>
            <a:noFill/>
          </p:spPr>
          <p:txBody>
            <a:bodyPr wrap="square" rtlCol="0">
              <a:spAutoFit/>
            </a:bodyPr>
            <a:lstStyle/>
            <a:p>
              <a:pPr algn="ctr"/>
              <a:r>
                <a:rPr lang="en-US" sz="2800" b="1" u="sng" dirty="0">
                  <a:solidFill>
                    <a:schemeClr val="bg1"/>
                  </a:solidFill>
                  <a:latin typeface="Arial" panose="020B0604020202020204" pitchFamily="34" charset="0"/>
                </a:rPr>
                <a:t>Florid LCIS</a:t>
              </a:r>
            </a:p>
            <a:p>
              <a:pPr marL="285750" indent="-285750">
                <a:buFont typeface="Arial" panose="020B0604020202020204" pitchFamily="34" charset="0"/>
                <a:buChar char="•"/>
              </a:pPr>
              <a:r>
                <a:rPr lang="en-US" sz="2400" dirty="0">
                  <a:solidFill>
                    <a:schemeClr val="bg1"/>
                  </a:solidFill>
                  <a:latin typeface="Arial" panose="020B0604020202020204" pitchFamily="34" charset="0"/>
                </a:rPr>
                <a:t>16q loss, gain of 1q</a:t>
              </a:r>
            </a:p>
            <a:p>
              <a:pPr marL="285750" indent="-285750">
                <a:buFont typeface="Arial" panose="020B0604020202020204" pitchFamily="34" charset="0"/>
                <a:buChar char="•"/>
              </a:pPr>
              <a:r>
                <a:rPr lang="en-US" sz="2400" dirty="0">
                  <a:solidFill>
                    <a:schemeClr val="bg1"/>
                  </a:solidFill>
                  <a:latin typeface="Arial" panose="020B0604020202020204" pitchFamily="34" charset="0"/>
                </a:rPr>
                <a:t>Greater genomic instability </a:t>
              </a:r>
            </a:p>
            <a:p>
              <a:pPr marL="285750" indent="-285750">
                <a:buFont typeface="Arial" panose="020B0604020202020204" pitchFamily="34" charset="0"/>
                <a:buChar char="•"/>
              </a:pPr>
              <a:r>
                <a:rPr lang="en-US" sz="2400" dirty="0">
                  <a:solidFill>
                    <a:schemeClr val="bg1"/>
                  </a:solidFill>
                  <a:latin typeface="Arial" panose="020B0604020202020204" pitchFamily="34" charset="0"/>
                </a:rPr>
                <a:t>Increased copy number alterations	</a:t>
              </a:r>
            </a:p>
          </p:txBody>
        </p:sp>
        <p:sp>
          <p:nvSpPr>
            <p:cNvPr id="6" name="TextBox 5">
              <a:extLst>
                <a:ext uri="{FF2B5EF4-FFF2-40B4-BE49-F238E27FC236}">
                  <a16:creationId xmlns:a16="http://schemas.microsoft.com/office/drawing/2014/main" id="{CB309E29-0985-6765-6AA5-1B4BDEF17E3E}"/>
                </a:ext>
              </a:extLst>
            </p:cNvPr>
            <p:cNvSpPr txBox="1"/>
            <p:nvPr/>
          </p:nvSpPr>
          <p:spPr>
            <a:xfrm>
              <a:off x="8382000" y="1447799"/>
              <a:ext cx="3505200" cy="3108543"/>
            </a:xfrm>
            <a:prstGeom prst="rect">
              <a:avLst/>
            </a:prstGeom>
            <a:noFill/>
          </p:spPr>
          <p:txBody>
            <a:bodyPr wrap="square" rtlCol="0">
              <a:spAutoFit/>
            </a:bodyPr>
            <a:lstStyle/>
            <a:p>
              <a:pPr algn="ctr"/>
              <a:r>
                <a:rPr lang="en-US" sz="2800" b="1" u="sng" dirty="0">
                  <a:solidFill>
                    <a:schemeClr val="bg1"/>
                  </a:solidFill>
                  <a:latin typeface="Arial" panose="020B0604020202020204" pitchFamily="34" charset="0"/>
                </a:rPr>
                <a:t>Pleomorphic LCIS</a:t>
              </a:r>
            </a:p>
            <a:p>
              <a:pPr marL="285750" indent="-285750">
                <a:buFont typeface="Arial" panose="020B0604020202020204" pitchFamily="34" charset="0"/>
                <a:buChar char="•"/>
              </a:pPr>
              <a:r>
                <a:rPr lang="en-US" sz="2400" dirty="0">
                  <a:solidFill>
                    <a:schemeClr val="bg1"/>
                  </a:solidFill>
                  <a:latin typeface="Arial" panose="020B0604020202020204" pitchFamily="34" charset="0"/>
                </a:rPr>
                <a:t>16q loss, gain of 1q</a:t>
              </a:r>
            </a:p>
            <a:p>
              <a:pPr marL="285750" indent="-285750">
                <a:buFont typeface="Arial" panose="020B0604020202020204" pitchFamily="34" charset="0"/>
                <a:buChar char="•"/>
              </a:pPr>
              <a:r>
                <a:rPr lang="en-US" sz="2400" dirty="0">
                  <a:solidFill>
                    <a:schemeClr val="bg1"/>
                  </a:solidFill>
                  <a:latin typeface="Arial" panose="020B0604020202020204" pitchFamily="34" charset="0"/>
                </a:rPr>
                <a:t>Greater genomic instability </a:t>
              </a:r>
            </a:p>
            <a:p>
              <a:pPr marL="285750" indent="-285750">
                <a:buFont typeface="Arial" panose="020B0604020202020204" pitchFamily="34" charset="0"/>
                <a:buChar char="•"/>
              </a:pPr>
              <a:r>
                <a:rPr lang="en-US" sz="2400" dirty="0">
                  <a:solidFill>
                    <a:schemeClr val="bg1"/>
                  </a:solidFill>
                  <a:latin typeface="Arial" panose="020B0604020202020204" pitchFamily="34" charset="0"/>
                </a:rPr>
                <a:t>Increased copy number alterations</a:t>
              </a:r>
            </a:p>
            <a:p>
              <a:pPr marL="285750" indent="-285750">
                <a:buFont typeface="Arial" panose="020B0604020202020204" pitchFamily="34" charset="0"/>
                <a:buChar char="•"/>
              </a:pPr>
              <a:r>
                <a:rPr lang="en-US" sz="2400" b="1" dirty="0">
                  <a:solidFill>
                    <a:srgbClr val="FFFF00"/>
                  </a:solidFill>
                  <a:latin typeface="Arial" panose="020B0604020202020204" pitchFamily="34" charset="0"/>
                </a:rPr>
                <a:t>HER2 amplification </a:t>
              </a:r>
              <a:r>
                <a:rPr lang="en-US" sz="2400" dirty="0">
                  <a:solidFill>
                    <a:schemeClr val="bg1"/>
                  </a:solidFill>
                  <a:latin typeface="Arial" panose="020B0604020202020204" pitchFamily="34" charset="0"/>
                </a:rPr>
                <a:t>	</a:t>
              </a:r>
            </a:p>
          </p:txBody>
        </p:sp>
      </p:grpSp>
      <p:sp>
        <p:nvSpPr>
          <p:cNvPr id="7" name="Rectangle 6">
            <a:extLst>
              <a:ext uri="{FF2B5EF4-FFF2-40B4-BE49-F238E27FC236}">
                <a16:creationId xmlns:a16="http://schemas.microsoft.com/office/drawing/2014/main" id="{E1BAEE1A-7CE7-6BC7-BEE4-91CC0A6E5A21}"/>
              </a:ext>
            </a:extLst>
          </p:cNvPr>
          <p:cNvSpPr/>
          <p:nvPr/>
        </p:nvSpPr>
        <p:spPr>
          <a:xfrm>
            <a:off x="6629400" y="5903893"/>
            <a:ext cx="5562600" cy="954107"/>
          </a:xfrm>
          <a:prstGeom prst="rect">
            <a:avLst/>
          </a:prstGeom>
        </p:spPr>
        <p:txBody>
          <a:bodyPr wrap="square">
            <a:spAutoFit/>
          </a:bodyPr>
          <a:lstStyle/>
          <a:p>
            <a:pPr algn="r"/>
            <a:r>
              <a:rPr lang="it-IT" sz="1400" i="1" dirty="0">
                <a:solidFill>
                  <a:schemeClr val="bg1"/>
                </a:solidFill>
                <a:latin typeface="Arial" panose="020B0604020202020204" pitchFamily="34" charset="0"/>
                <a:cs typeface="Arial" panose="020B0604020202020204" pitchFamily="34" charset="0"/>
              </a:rPr>
              <a:t> </a:t>
            </a:r>
            <a:r>
              <a:rPr lang="it-IT" sz="1400" dirty="0">
                <a:solidFill>
                  <a:schemeClr val="bg1"/>
                </a:solidFill>
                <a:latin typeface="Arial" panose="020B0604020202020204" pitchFamily="34" charset="0"/>
                <a:cs typeface="Arial" panose="020B0604020202020204" pitchFamily="34" charset="0"/>
              </a:rPr>
              <a:t>Sakr RA et al. </a:t>
            </a:r>
            <a:r>
              <a:rPr lang="it-IT" sz="1400" i="1" dirty="0">
                <a:solidFill>
                  <a:schemeClr val="bg1"/>
                </a:solidFill>
                <a:latin typeface="Arial" panose="020B0604020202020204" pitchFamily="34" charset="0"/>
                <a:cs typeface="Arial" panose="020B0604020202020204" pitchFamily="34" charset="0"/>
              </a:rPr>
              <a:t>Mol Oncol. </a:t>
            </a:r>
            <a:r>
              <a:rPr lang="it-IT" sz="1400" dirty="0">
                <a:solidFill>
                  <a:schemeClr val="bg1"/>
                </a:solidFill>
                <a:latin typeface="Arial" panose="020B0604020202020204" pitchFamily="34" charset="0"/>
                <a:cs typeface="Arial" panose="020B0604020202020204" pitchFamily="34" charset="0"/>
              </a:rPr>
              <a:t>2016;10(2):360-70.</a:t>
            </a:r>
            <a:endParaRPr lang="en-US" sz="1400" dirty="0">
              <a:solidFill>
                <a:schemeClr val="bg1"/>
              </a:solidFill>
              <a:latin typeface="Arial" panose="020B0604020202020204" pitchFamily="34" charset="0"/>
              <a:cs typeface="Arial" panose="020B0604020202020204" pitchFamily="34" charset="0"/>
            </a:endParaRPr>
          </a:p>
          <a:p>
            <a:pPr algn="r"/>
            <a:r>
              <a:rPr lang="en-US" sz="1400" dirty="0">
                <a:solidFill>
                  <a:schemeClr val="bg1"/>
                </a:solidFill>
                <a:latin typeface="Arial" panose="020B0604020202020204" pitchFamily="34" charset="0"/>
                <a:cs typeface="Arial" panose="020B0604020202020204" pitchFamily="34" charset="0"/>
              </a:rPr>
              <a:t>Shin SJ et al. </a:t>
            </a:r>
            <a:r>
              <a:rPr lang="en-US" sz="1400" i="1" dirty="0">
                <a:solidFill>
                  <a:schemeClr val="bg1"/>
                </a:solidFill>
                <a:latin typeface="Arial" panose="020B0604020202020204" pitchFamily="34" charset="0"/>
                <a:cs typeface="Arial" panose="020B0604020202020204" pitchFamily="34" charset="0"/>
              </a:rPr>
              <a:t>Hum </a:t>
            </a:r>
            <a:r>
              <a:rPr lang="en-US" sz="1400" i="1" dirty="0" err="1">
                <a:solidFill>
                  <a:schemeClr val="bg1"/>
                </a:solidFill>
                <a:latin typeface="Arial" panose="020B0604020202020204" pitchFamily="34" charset="0"/>
                <a:cs typeface="Arial" panose="020B0604020202020204" pitchFamily="34" charset="0"/>
              </a:rPr>
              <a:t>Pathol</a:t>
            </a:r>
            <a:r>
              <a:rPr lang="en-US" sz="1400" i="1" dirty="0">
                <a:solidFill>
                  <a:schemeClr val="bg1"/>
                </a:solidFill>
                <a:latin typeface="Arial" panose="020B0604020202020204" pitchFamily="34" charset="0"/>
                <a:cs typeface="Arial" panose="020B0604020202020204" pitchFamily="34" charset="0"/>
              </a:rPr>
              <a:t>. </a:t>
            </a:r>
            <a:r>
              <a:rPr lang="en-US" sz="1400" dirty="0">
                <a:solidFill>
                  <a:schemeClr val="bg1"/>
                </a:solidFill>
                <a:latin typeface="Arial" panose="020B0604020202020204" pitchFamily="34" charset="0"/>
                <a:cs typeface="Arial" panose="020B0604020202020204" pitchFamily="34" charset="0"/>
              </a:rPr>
              <a:t>2013;44(10):1998-2009.</a:t>
            </a:r>
          </a:p>
          <a:p>
            <a:pPr algn="r"/>
            <a:r>
              <a:rPr lang="en-US" sz="1400" dirty="0">
                <a:solidFill>
                  <a:schemeClr val="bg1"/>
                </a:solidFill>
                <a:latin typeface="Arial" panose="020B0604020202020204" pitchFamily="34" charset="0"/>
                <a:cs typeface="Arial" panose="020B0604020202020204" pitchFamily="34" charset="0"/>
              </a:rPr>
              <a:t>Shah V et al. </a:t>
            </a:r>
            <a:r>
              <a:rPr lang="en-US" sz="1400" i="1" dirty="0">
                <a:solidFill>
                  <a:schemeClr val="bg1"/>
                </a:solidFill>
                <a:latin typeface="Arial" panose="020B0604020202020204" pitchFamily="34" charset="0"/>
                <a:cs typeface="Arial" panose="020B0604020202020204" pitchFamily="34" charset="0"/>
              </a:rPr>
              <a:t>Breast Cancer Res. </a:t>
            </a:r>
            <a:r>
              <a:rPr lang="en-US" sz="1400" dirty="0">
                <a:solidFill>
                  <a:schemeClr val="bg1"/>
                </a:solidFill>
                <a:latin typeface="Arial" panose="020B0604020202020204" pitchFamily="34" charset="0"/>
                <a:cs typeface="Arial" panose="020B0604020202020204" pitchFamily="34" charset="0"/>
              </a:rPr>
              <a:t>2017;19(1):7.</a:t>
            </a:r>
          </a:p>
          <a:p>
            <a:pPr algn="r"/>
            <a:r>
              <a:rPr lang="da-DK" sz="1400" dirty="0">
                <a:solidFill>
                  <a:schemeClr val="bg1"/>
                </a:solidFill>
                <a:latin typeface="Arial" panose="020B0604020202020204" pitchFamily="34" charset="0"/>
                <a:cs typeface="Arial" panose="020B0604020202020204" pitchFamily="34" charset="0"/>
              </a:rPr>
              <a:t>Harrison BT et al. </a:t>
            </a:r>
            <a:r>
              <a:rPr lang="da-DK" sz="1400" i="1" dirty="0">
                <a:solidFill>
                  <a:schemeClr val="bg1"/>
                </a:solidFill>
                <a:latin typeface="Arial" panose="020B0604020202020204" pitchFamily="34" charset="0"/>
                <a:cs typeface="Arial" panose="020B0604020202020204" pitchFamily="34" charset="0"/>
              </a:rPr>
              <a:t>Mod Pathol. </a:t>
            </a:r>
            <a:r>
              <a:rPr lang="da-DK" sz="1400" dirty="0">
                <a:solidFill>
                  <a:schemeClr val="bg1"/>
                </a:solidFill>
                <a:latin typeface="Arial" panose="020B0604020202020204" pitchFamily="34" charset="0"/>
                <a:cs typeface="Arial" panose="020B0604020202020204" pitchFamily="34" charset="0"/>
              </a:rPr>
              <a:t>2020;33(7):1287-1297.</a:t>
            </a:r>
            <a:endParaRPr lang="en-US"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484272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E2EF0-F465-4FFB-999D-D12E7576697E}"/>
              </a:ext>
            </a:extLst>
          </p:cNvPr>
          <p:cNvSpPr>
            <a:spLocks noGrp="1"/>
          </p:cNvSpPr>
          <p:nvPr>
            <p:ph type="title"/>
          </p:nvPr>
        </p:nvSpPr>
        <p:spPr>
          <a:xfrm>
            <a:off x="398862" y="422926"/>
            <a:ext cx="11394276" cy="651243"/>
          </a:xfrm>
        </p:spPr>
        <p:txBody>
          <a:bodyPr>
            <a:noAutofit/>
          </a:bodyPr>
          <a:lstStyle/>
          <a:p>
            <a:r>
              <a:rPr lang="en-US" sz="4000" b="1" dirty="0"/>
              <a:t>Non-classic LCIS on CNB should be excised </a:t>
            </a:r>
          </a:p>
        </p:txBody>
      </p:sp>
      <p:graphicFrame>
        <p:nvGraphicFramePr>
          <p:cNvPr id="4" name="Table 4">
            <a:extLst>
              <a:ext uri="{FF2B5EF4-FFF2-40B4-BE49-F238E27FC236}">
                <a16:creationId xmlns:a16="http://schemas.microsoft.com/office/drawing/2014/main" id="{C37F2E58-0CC2-455C-A4D4-AEA0A255D26A}"/>
              </a:ext>
            </a:extLst>
          </p:cNvPr>
          <p:cNvGraphicFramePr>
            <a:graphicFrameLocks noGrp="1"/>
          </p:cNvGraphicFramePr>
          <p:nvPr>
            <p:ph idx="1"/>
          </p:nvPr>
        </p:nvGraphicFramePr>
        <p:xfrm>
          <a:off x="1146535" y="1233714"/>
          <a:ext cx="10149841" cy="4297682"/>
        </p:xfrm>
        <a:graphic>
          <a:graphicData uri="http://schemas.openxmlformats.org/drawingml/2006/table">
            <a:tbl>
              <a:tblPr firstRow="1" bandRow="1">
                <a:tableStyleId>{5C22544A-7EE6-4342-B048-85BDC9FD1C3A}</a:tableStyleId>
              </a:tblPr>
              <a:tblGrid>
                <a:gridCol w="3064736">
                  <a:extLst>
                    <a:ext uri="{9D8B030D-6E8A-4147-A177-3AD203B41FA5}">
                      <a16:colId xmlns:a16="http://schemas.microsoft.com/office/drawing/2014/main" val="290405124"/>
                    </a:ext>
                  </a:extLst>
                </a:gridCol>
                <a:gridCol w="1598145">
                  <a:extLst>
                    <a:ext uri="{9D8B030D-6E8A-4147-A177-3AD203B41FA5}">
                      <a16:colId xmlns:a16="http://schemas.microsoft.com/office/drawing/2014/main" val="1311557649"/>
                    </a:ext>
                  </a:extLst>
                </a:gridCol>
                <a:gridCol w="2121556">
                  <a:extLst>
                    <a:ext uri="{9D8B030D-6E8A-4147-A177-3AD203B41FA5}">
                      <a16:colId xmlns:a16="http://schemas.microsoft.com/office/drawing/2014/main" val="331652076"/>
                    </a:ext>
                  </a:extLst>
                </a:gridCol>
                <a:gridCol w="1255854">
                  <a:extLst>
                    <a:ext uri="{9D8B030D-6E8A-4147-A177-3AD203B41FA5}">
                      <a16:colId xmlns:a16="http://schemas.microsoft.com/office/drawing/2014/main" val="817740808"/>
                    </a:ext>
                  </a:extLst>
                </a:gridCol>
                <a:gridCol w="2109550">
                  <a:extLst>
                    <a:ext uri="{9D8B030D-6E8A-4147-A177-3AD203B41FA5}">
                      <a16:colId xmlns:a16="http://schemas.microsoft.com/office/drawing/2014/main" val="994712606"/>
                    </a:ext>
                  </a:extLst>
                </a:gridCol>
              </a:tblGrid>
              <a:tr h="886302">
                <a:tc>
                  <a:txBody>
                    <a:bodyPr/>
                    <a:lstStyle/>
                    <a:p>
                      <a:pPr algn="ctr"/>
                      <a:r>
                        <a:rPr lang="en-US" sz="2400" dirty="0">
                          <a:latin typeface="Arial" panose="020B0604020202020204" pitchFamily="34" charset="0"/>
                          <a:cs typeface="Arial" panose="020B0604020202020204" pitchFamily="34" charset="0"/>
                        </a:rPr>
                        <a:t>Study</a:t>
                      </a:r>
                    </a:p>
                  </a:txBody>
                  <a:tcPr anchor="ctr"/>
                </a:tc>
                <a:tc>
                  <a:txBody>
                    <a:bodyPr/>
                    <a:lstStyle/>
                    <a:p>
                      <a:pPr algn="ctr"/>
                      <a:r>
                        <a:rPr lang="en-US" sz="2400" dirty="0">
                          <a:latin typeface="Arial" panose="020B0604020202020204" pitchFamily="34" charset="0"/>
                          <a:cs typeface="Arial" panose="020B0604020202020204" pitchFamily="34" charset="0"/>
                        </a:rPr>
                        <a:t>Excised cases</a:t>
                      </a:r>
                    </a:p>
                  </a:txBody>
                  <a:tcPr anchor="ctr"/>
                </a:tc>
                <a:tc>
                  <a:txBody>
                    <a:bodyPr/>
                    <a:lstStyle/>
                    <a:p>
                      <a:pPr algn="ctr"/>
                      <a:r>
                        <a:rPr lang="en-US" sz="2400" dirty="0">
                          <a:latin typeface="Arial" panose="020B0604020202020204" pitchFamily="34" charset="0"/>
                          <a:cs typeface="Arial" panose="020B0604020202020204" pitchFamily="34" charset="0"/>
                        </a:rPr>
                        <a:t>Invasive carcinoma</a:t>
                      </a:r>
                    </a:p>
                  </a:txBody>
                  <a:tcPr anchor="ctr"/>
                </a:tc>
                <a:tc>
                  <a:txBody>
                    <a:bodyPr/>
                    <a:lstStyle/>
                    <a:p>
                      <a:pPr algn="ctr"/>
                      <a:r>
                        <a:rPr lang="en-US" sz="2400" dirty="0">
                          <a:latin typeface="Arial" panose="020B0604020202020204" pitchFamily="34" charset="0"/>
                          <a:cs typeface="Arial" panose="020B0604020202020204" pitchFamily="34" charset="0"/>
                        </a:rPr>
                        <a:t>DCIS</a:t>
                      </a:r>
                    </a:p>
                  </a:txBody>
                  <a:tcPr anchor="ctr"/>
                </a:tc>
                <a:tc>
                  <a:txBody>
                    <a:bodyPr/>
                    <a:lstStyle/>
                    <a:p>
                      <a:pPr algn="ctr"/>
                      <a:r>
                        <a:rPr lang="en-US" sz="2400" dirty="0">
                          <a:latin typeface="Arial" panose="020B0604020202020204" pitchFamily="34" charset="0"/>
                          <a:cs typeface="Arial" panose="020B0604020202020204" pitchFamily="34" charset="0"/>
                        </a:rPr>
                        <a:t>Upgrade rate </a:t>
                      </a:r>
                    </a:p>
                  </a:txBody>
                  <a:tcPr anchor="ctr"/>
                </a:tc>
                <a:extLst>
                  <a:ext uri="{0D108BD9-81ED-4DB2-BD59-A6C34878D82A}">
                    <a16:rowId xmlns:a16="http://schemas.microsoft.com/office/drawing/2014/main" val="3226272826"/>
                  </a:ext>
                </a:extLst>
              </a:tr>
              <a:tr h="487340">
                <a:tc>
                  <a:txBody>
                    <a:bodyPr/>
                    <a:lstStyle/>
                    <a:p>
                      <a:pPr algn="ctr"/>
                      <a:r>
                        <a:rPr lang="en-US" sz="2400" dirty="0">
                          <a:latin typeface="Arial" panose="020B0604020202020204" pitchFamily="34" charset="0"/>
                          <a:cs typeface="Arial" panose="020B0604020202020204" pitchFamily="34" charset="0"/>
                        </a:rPr>
                        <a:t>Carder (2010)</a:t>
                      </a:r>
                    </a:p>
                  </a:txBody>
                  <a:tcPr anchor="ctr"/>
                </a:tc>
                <a:tc>
                  <a:txBody>
                    <a:bodyPr/>
                    <a:lstStyle/>
                    <a:p>
                      <a:pPr algn="ctr"/>
                      <a:r>
                        <a:rPr lang="en-US" sz="2400" dirty="0">
                          <a:latin typeface="Arial" panose="020B0604020202020204" pitchFamily="34" charset="0"/>
                          <a:cs typeface="Arial" panose="020B0604020202020204" pitchFamily="34" charset="0"/>
                        </a:rPr>
                        <a:t>3</a:t>
                      </a:r>
                    </a:p>
                  </a:txBody>
                  <a:tcPr anchor="ctr"/>
                </a:tc>
                <a:tc>
                  <a:txBody>
                    <a:bodyPr/>
                    <a:lstStyle/>
                    <a:p>
                      <a:pPr algn="ctr"/>
                      <a:r>
                        <a:rPr lang="en-US" sz="2400" dirty="0">
                          <a:latin typeface="Arial" panose="020B0604020202020204" pitchFamily="34" charset="0"/>
                          <a:cs typeface="Arial" panose="020B0604020202020204" pitchFamily="34" charset="0"/>
                        </a:rPr>
                        <a:t>3</a:t>
                      </a:r>
                    </a:p>
                  </a:txBody>
                  <a:tcPr anchor="ctr"/>
                </a:tc>
                <a:tc>
                  <a:txBody>
                    <a:bodyPr/>
                    <a:lstStyle/>
                    <a:p>
                      <a:pPr algn="ctr"/>
                      <a:r>
                        <a:rPr lang="en-US" sz="2400" dirty="0">
                          <a:latin typeface="Arial" panose="020B0604020202020204" pitchFamily="34" charset="0"/>
                          <a:cs typeface="Arial" panose="020B0604020202020204" pitchFamily="34" charset="0"/>
                        </a:rPr>
                        <a:t>0</a:t>
                      </a:r>
                    </a:p>
                  </a:txBody>
                  <a:tcPr anchor="ctr"/>
                </a:tc>
                <a:tc>
                  <a:txBody>
                    <a:bodyPr/>
                    <a:lstStyle/>
                    <a:p>
                      <a:pPr algn="ctr"/>
                      <a:r>
                        <a:rPr lang="en-US" sz="2400" dirty="0">
                          <a:latin typeface="Arial" panose="020B0604020202020204" pitchFamily="34" charset="0"/>
                          <a:cs typeface="Arial" panose="020B0604020202020204" pitchFamily="34" charset="0"/>
                        </a:rPr>
                        <a:t>30%</a:t>
                      </a:r>
                    </a:p>
                  </a:txBody>
                  <a:tcPr anchor="ctr"/>
                </a:tc>
                <a:extLst>
                  <a:ext uri="{0D108BD9-81ED-4DB2-BD59-A6C34878D82A}">
                    <a16:rowId xmlns:a16="http://schemas.microsoft.com/office/drawing/2014/main" val="3324251582"/>
                  </a:ext>
                </a:extLst>
              </a:tr>
              <a:tr h="487340">
                <a:tc>
                  <a:txBody>
                    <a:bodyPr/>
                    <a:lstStyle/>
                    <a:p>
                      <a:pPr algn="ctr"/>
                      <a:r>
                        <a:rPr lang="en-US" sz="2400" dirty="0">
                          <a:latin typeface="Arial" panose="020B0604020202020204" pitchFamily="34" charset="0"/>
                          <a:cs typeface="Arial" panose="020B0604020202020204" pitchFamily="34" charset="0"/>
                        </a:rPr>
                        <a:t>Flanagan (2015)</a:t>
                      </a:r>
                    </a:p>
                  </a:txBody>
                  <a:tcPr anchor="ctr"/>
                </a:tc>
                <a:tc>
                  <a:txBody>
                    <a:bodyPr/>
                    <a:lstStyle/>
                    <a:p>
                      <a:pPr algn="ctr"/>
                      <a:r>
                        <a:rPr lang="en-US" sz="2400" dirty="0">
                          <a:latin typeface="Arial" panose="020B0604020202020204" pitchFamily="34" charset="0"/>
                          <a:cs typeface="Arial" panose="020B0604020202020204" pitchFamily="34" charset="0"/>
                        </a:rPr>
                        <a:t>23</a:t>
                      </a:r>
                    </a:p>
                  </a:txBody>
                  <a:tcPr anchor="ctr"/>
                </a:tc>
                <a:tc>
                  <a:txBody>
                    <a:bodyPr/>
                    <a:lstStyle/>
                    <a:p>
                      <a:pPr algn="ctr"/>
                      <a:r>
                        <a:rPr lang="en-US" sz="2400" dirty="0">
                          <a:latin typeface="Arial" panose="020B0604020202020204" pitchFamily="34" charset="0"/>
                          <a:cs typeface="Arial" panose="020B0604020202020204" pitchFamily="34" charset="0"/>
                        </a:rPr>
                        <a:t>7</a:t>
                      </a:r>
                    </a:p>
                  </a:txBody>
                  <a:tcPr anchor="ctr"/>
                </a:tc>
                <a:tc>
                  <a:txBody>
                    <a:bodyPr/>
                    <a:lstStyle/>
                    <a:p>
                      <a:pPr algn="ctr"/>
                      <a:r>
                        <a:rPr lang="en-US" sz="2400" dirty="0">
                          <a:latin typeface="Arial" panose="020B0604020202020204" pitchFamily="34" charset="0"/>
                          <a:cs typeface="Arial" panose="020B0604020202020204" pitchFamily="34" charset="0"/>
                        </a:rPr>
                        <a:t>4</a:t>
                      </a:r>
                    </a:p>
                  </a:txBody>
                  <a:tcPr anchor="ctr"/>
                </a:tc>
                <a:tc>
                  <a:txBody>
                    <a:bodyPr/>
                    <a:lstStyle/>
                    <a:p>
                      <a:pPr algn="ctr"/>
                      <a:r>
                        <a:rPr lang="en-US" sz="2400" dirty="0">
                          <a:latin typeface="Arial" panose="020B0604020202020204" pitchFamily="34" charset="0"/>
                          <a:cs typeface="Arial" panose="020B0604020202020204" pitchFamily="34" charset="0"/>
                        </a:rPr>
                        <a:t>47.8%</a:t>
                      </a:r>
                    </a:p>
                  </a:txBody>
                  <a:tcPr anchor="ctr"/>
                </a:tc>
                <a:extLst>
                  <a:ext uri="{0D108BD9-81ED-4DB2-BD59-A6C34878D82A}">
                    <a16:rowId xmlns:a16="http://schemas.microsoft.com/office/drawing/2014/main" val="2563456752"/>
                  </a:ext>
                </a:extLst>
              </a:tr>
              <a:tr h="487340">
                <a:tc>
                  <a:txBody>
                    <a:bodyPr/>
                    <a:lstStyle/>
                    <a:p>
                      <a:pPr algn="ctr"/>
                      <a:r>
                        <a:rPr lang="en-US" sz="2400" dirty="0" err="1">
                          <a:latin typeface="Arial" panose="020B0604020202020204" pitchFamily="34" charset="0"/>
                          <a:cs typeface="Arial" panose="020B0604020202020204" pitchFamily="34" charset="0"/>
                        </a:rPr>
                        <a:t>Susnik</a:t>
                      </a:r>
                      <a:r>
                        <a:rPr lang="en-US" sz="2400" dirty="0">
                          <a:latin typeface="Arial" panose="020B0604020202020204" pitchFamily="34" charset="0"/>
                          <a:cs typeface="Arial" panose="020B0604020202020204" pitchFamily="34" charset="0"/>
                        </a:rPr>
                        <a:t> (2016)</a:t>
                      </a:r>
                    </a:p>
                  </a:txBody>
                  <a:tcPr anchor="ctr"/>
                </a:tc>
                <a:tc>
                  <a:txBody>
                    <a:bodyPr/>
                    <a:lstStyle/>
                    <a:p>
                      <a:pPr algn="ctr"/>
                      <a:r>
                        <a:rPr lang="en-US" sz="2400" dirty="0">
                          <a:latin typeface="Arial" panose="020B0604020202020204" pitchFamily="34" charset="0"/>
                          <a:cs typeface="Arial" panose="020B0604020202020204" pitchFamily="34" charset="0"/>
                        </a:rPr>
                        <a:t>15</a:t>
                      </a:r>
                    </a:p>
                  </a:txBody>
                  <a:tcPr anchor="ctr"/>
                </a:tc>
                <a:tc>
                  <a:txBody>
                    <a:bodyPr/>
                    <a:lstStyle/>
                    <a:p>
                      <a:pPr algn="ctr"/>
                      <a:r>
                        <a:rPr lang="en-US" sz="2400" dirty="0">
                          <a:latin typeface="Arial" panose="020B0604020202020204" pitchFamily="34" charset="0"/>
                          <a:cs typeface="Arial" panose="020B0604020202020204" pitchFamily="34" charset="0"/>
                        </a:rPr>
                        <a:t>4</a:t>
                      </a:r>
                    </a:p>
                  </a:txBody>
                  <a:tcPr anchor="ctr"/>
                </a:tc>
                <a:tc>
                  <a:txBody>
                    <a:bodyPr/>
                    <a:lstStyle/>
                    <a:p>
                      <a:pPr algn="ctr"/>
                      <a:r>
                        <a:rPr lang="en-US" sz="2400" dirty="0">
                          <a:latin typeface="Arial" panose="020B0604020202020204" pitchFamily="34" charset="0"/>
                          <a:cs typeface="Arial" panose="020B0604020202020204" pitchFamily="34" charset="0"/>
                        </a:rPr>
                        <a:t>0</a:t>
                      </a:r>
                    </a:p>
                  </a:txBody>
                  <a:tcPr anchor="ctr"/>
                </a:tc>
                <a:tc>
                  <a:txBody>
                    <a:bodyPr/>
                    <a:lstStyle/>
                    <a:p>
                      <a:pPr algn="ctr"/>
                      <a:r>
                        <a:rPr lang="en-US" sz="2400" dirty="0">
                          <a:latin typeface="Arial" panose="020B0604020202020204" pitchFamily="34" charset="0"/>
                          <a:cs typeface="Arial" panose="020B0604020202020204" pitchFamily="34" charset="0"/>
                        </a:rPr>
                        <a:t>26.7%</a:t>
                      </a:r>
                    </a:p>
                  </a:txBody>
                  <a:tcPr anchor="ctr"/>
                </a:tc>
                <a:extLst>
                  <a:ext uri="{0D108BD9-81ED-4DB2-BD59-A6C34878D82A}">
                    <a16:rowId xmlns:a16="http://schemas.microsoft.com/office/drawing/2014/main" val="1956558048"/>
                  </a:ext>
                </a:extLst>
              </a:tr>
              <a:tr h="487340">
                <a:tc>
                  <a:txBody>
                    <a:bodyPr/>
                    <a:lstStyle/>
                    <a:p>
                      <a:pPr algn="ctr"/>
                      <a:r>
                        <a:rPr lang="en-US" sz="2400" dirty="0">
                          <a:latin typeface="Arial" panose="020B0604020202020204" pitchFamily="34" charset="0"/>
                          <a:cs typeface="Arial" panose="020B0604020202020204" pitchFamily="34" charset="0"/>
                        </a:rPr>
                        <a:t>Guo (2018)</a:t>
                      </a:r>
                    </a:p>
                  </a:txBody>
                  <a:tcPr anchor="ctr"/>
                </a:tc>
                <a:tc>
                  <a:txBody>
                    <a:bodyPr/>
                    <a:lstStyle/>
                    <a:p>
                      <a:pPr algn="ctr"/>
                      <a:r>
                        <a:rPr lang="en-US" sz="2400" dirty="0">
                          <a:latin typeface="Arial" panose="020B0604020202020204" pitchFamily="34" charset="0"/>
                          <a:cs typeface="Arial" panose="020B0604020202020204" pitchFamily="34" charset="0"/>
                        </a:rPr>
                        <a:t>23</a:t>
                      </a:r>
                    </a:p>
                  </a:txBody>
                  <a:tcPr anchor="ctr"/>
                </a:tc>
                <a:tc>
                  <a:txBody>
                    <a:bodyPr/>
                    <a:lstStyle/>
                    <a:p>
                      <a:pPr algn="ctr"/>
                      <a:r>
                        <a:rPr lang="en-US" sz="2400" dirty="0">
                          <a:latin typeface="Arial" panose="020B0604020202020204" pitchFamily="34" charset="0"/>
                          <a:cs typeface="Arial" panose="020B0604020202020204" pitchFamily="34" charset="0"/>
                        </a:rPr>
                        <a:t>14</a:t>
                      </a:r>
                    </a:p>
                  </a:txBody>
                  <a:tcPr anchor="ctr"/>
                </a:tc>
                <a:tc>
                  <a:txBody>
                    <a:bodyPr/>
                    <a:lstStyle/>
                    <a:p>
                      <a:pPr algn="ctr"/>
                      <a:r>
                        <a:rPr lang="en-US" sz="2400" dirty="0">
                          <a:latin typeface="Arial" panose="020B0604020202020204" pitchFamily="34" charset="0"/>
                          <a:cs typeface="Arial" panose="020B0604020202020204" pitchFamily="34" charset="0"/>
                        </a:rPr>
                        <a:t>0</a:t>
                      </a:r>
                    </a:p>
                  </a:txBody>
                  <a:tcPr anchor="ctr"/>
                </a:tc>
                <a:tc>
                  <a:txBody>
                    <a:bodyPr/>
                    <a:lstStyle/>
                    <a:p>
                      <a:pPr algn="ctr"/>
                      <a:r>
                        <a:rPr lang="en-US" sz="2400" dirty="0">
                          <a:latin typeface="Arial" panose="020B0604020202020204" pitchFamily="34" charset="0"/>
                          <a:cs typeface="Arial" panose="020B0604020202020204" pitchFamily="34" charset="0"/>
                        </a:rPr>
                        <a:t>60%</a:t>
                      </a:r>
                    </a:p>
                  </a:txBody>
                  <a:tcPr anchor="ctr"/>
                </a:tc>
                <a:extLst>
                  <a:ext uri="{0D108BD9-81ED-4DB2-BD59-A6C34878D82A}">
                    <a16:rowId xmlns:a16="http://schemas.microsoft.com/office/drawing/2014/main" val="4168170979"/>
                  </a:ext>
                </a:extLst>
              </a:tr>
              <a:tr h="487340">
                <a:tc>
                  <a:txBody>
                    <a:bodyPr/>
                    <a:lstStyle/>
                    <a:p>
                      <a:pPr algn="ctr"/>
                      <a:r>
                        <a:rPr lang="en-US" sz="2400" dirty="0" err="1">
                          <a:latin typeface="Arial" panose="020B0604020202020204" pitchFamily="34" charset="0"/>
                          <a:cs typeface="Arial" panose="020B0604020202020204" pitchFamily="34" charset="0"/>
                        </a:rPr>
                        <a:t>Fasola</a:t>
                      </a:r>
                      <a:r>
                        <a:rPr lang="en-US" sz="2400" dirty="0">
                          <a:latin typeface="Arial" panose="020B0604020202020204" pitchFamily="34" charset="0"/>
                          <a:cs typeface="Arial" panose="020B0604020202020204" pitchFamily="34" charset="0"/>
                        </a:rPr>
                        <a:t> (2018)</a:t>
                      </a:r>
                    </a:p>
                  </a:txBody>
                  <a:tcPr anchor="ctr"/>
                </a:tc>
                <a:tc>
                  <a:txBody>
                    <a:bodyPr/>
                    <a:lstStyle/>
                    <a:p>
                      <a:pPr algn="ctr"/>
                      <a:r>
                        <a:rPr lang="en-US" sz="2400" dirty="0">
                          <a:latin typeface="Arial" panose="020B0604020202020204" pitchFamily="34" charset="0"/>
                          <a:cs typeface="Arial" panose="020B0604020202020204" pitchFamily="34" charset="0"/>
                        </a:rPr>
                        <a:t>20</a:t>
                      </a:r>
                    </a:p>
                  </a:txBody>
                  <a:tcPr anchor="ctr"/>
                </a:tc>
                <a:tc>
                  <a:txBody>
                    <a:bodyPr/>
                    <a:lstStyle/>
                    <a:p>
                      <a:pPr algn="ctr"/>
                      <a:r>
                        <a:rPr lang="en-US" sz="2400" dirty="0">
                          <a:latin typeface="Arial" panose="020B0604020202020204" pitchFamily="34" charset="0"/>
                          <a:cs typeface="Arial" panose="020B0604020202020204" pitchFamily="34" charset="0"/>
                        </a:rPr>
                        <a:t>4</a:t>
                      </a:r>
                    </a:p>
                  </a:txBody>
                  <a:tcPr anchor="ctr"/>
                </a:tc>
                <a:tc>
                  <a:txBody>
                    <a:bodyPr/>
                    <a:lstStyle/>
                    <a:p>
                      <a:pPr algn="ctr"/>
                      <a:r>
                        <a:rPr lang="en-US" sz="2400" dirty="0">
                          <a:latin typeface="Arial" panose="020B0604020202020204" pitchFamily="34" charset="0"/>
                          <a:cs typeface="Arial" panose="020B0604020202020204" pitchFamily="34" charset="0"/>
                        </a:rPr>
                        <a:t>2</a:t>
                      </a:r>
                    </a:p>
                  </a:txBody>
                  <a:tcPr anchor="ctr"/>
                </a:tc>
                <a:tc>
                  <a:txBody>
                    <a:bodyPr/>
                    <a:lstStyle/>
                    <a:p>
                      <a:pPr algn="ctr"/>
                      <a:r>
                        <a:rPr lang="en-US" sz="2400" dirty="0">
                          <a:latin typeface="Arial" panose="020B0604020202020204" pitchFamily="34" charset="0"/>
                          <a:cs typeface="Arial" panose="020B0604020202020204" pitchFamily="34" charset="0"/>
                        </a:rPr>
                        <a:t>30%</a:t>
                      </a:r>
                    </a:p>
                  </a:txBody>
                  <a:tcPr anchor="ctr"/>
                </a:tc>
                <a:extLst>
                  <a:ext uri="{0D108BD9-81ED-4DB2-BD59-A6C34878D82A}">
                    <a16:rowId xmlns:a16="http://schemas.microsoft.com/office/drawing/2014/main" val="3807566296"/>
                  </a:ext>
                </a:extLst>
              </a:tr>
              <a:tr h="487340">
                <a:tc>
                  <a:txBody>
                    <a:bodyPr/>
                    <a:lstStyle/>
                    <a:p>
                      <a:pPr algn="ctr"/>
                      <a:r>
                        <a:rPr lang="en-US" sz="2400" dirty="0" err="1">
                          <a:latin typeface="Arial" panose="020B0604020202020204" pitchFamily="34" charset="0"/>
                          <a:cs typeface="Arial" panose="020B0604020202020204" pitchFamily="34" charset="0"/>
                        </a:rPr>
                        <a:t>Nakhlis</a:t>
                      </a:r>
                      <a:r>
                        <a:rPr lang="en-US" sz="2400" dirty="0">
                          <a:latin typeface="Arial" panose="020B0604020202020204" pitchFamily="34" charset="0"/>
                          <a:cs typeface="Arial" panose="020B0604020202020204" pitchFamily="34" charset="0"/>
                        </a:rPr>
                        <a:t> (2019)</a:t>
                      </a:r>
                    </a:p>
                  </a:txBody>
                  <a:tcPr anchor="ctr"/>
                </a:tc>
                <a:tc>
                  <a:txBody>
                    <a:bodyPr/>
                    <a:lstStyle/>
                    <a:p>
                      <a:pPr algn="ctr"/>
                      <a:r>
                        <a:rPr lang="en-US" sz="2400" dirty="0">
                          <a:latin typeface="Arial" panose="020B0604020202020204" pitchFamily="34" charset="0"/>
                          <a:cs typeface="Arial" panose="020B0604020202020204" pitchFamily="34" charset="0"/>
                        </a:rPr>
                        <a:t>76</a:t>
                      </a:r>
                    </a:p>
                  </a:txBody>
                  <a:tcPr anchor="ctr"/>
                </a:tc>
                <a:tc>
                  <a:txBody>
                    <a:bodyPr/>
                    <a:lstStyle/>
                    <a:p>
                      <a:pPr algn="ctr"/>
                      <a:r>
                        <a:rPr lang="en-US" sz="2400" dirty="0">
                          <a:latin typeface="Arial" panose="020B0604020202020204" pitchFamily="34" charset="0"/>
                          <a:cs typeface="Arial" panose="020B0604020202020204" pitchFamily="34" charset="0"/>
                        </a:rPr>
                        <a:t>17</a:t>
                      </a:r>
                    </a:p>
                  </a:txBody>
                  <a:tcPr anchor="ctr"/>
                </a:tc>
                <a:tc>
                  <a:txBody>
                    <a:bodyPr/>
                    <a:lstStyle/>
                    <a:p>
                      <a:pPr algn="ctr"/>
                      <a:r>
                        <a:rPr lang="en-US" sz="2400" dirty="0">
                          <a:latin typeface="Arial" panose="020B0604020202020204" pitchFamily="34" charset="0"/>
                          <a:cs typeface="Arial" panose="020B0604020202020204" pitchFamily="34" charset="0"/>
                        </a:rPr>
                        <a:t>10</a:t>
                      </a:r>
                    </a:p>
                  </a:txBody>
                  <a:tcPr anchor="ctr"/>
                </a:tc>
                <a:tc>
                  <a:txBody>
                    <a:bodyPr/>
                    <a:lstStyle/>
                    <a:p>
                      <a:pPr algn="ctr"/>
                      <a:r>
                        <a:rPr lang="en-US" sz="2400" dirty="0">
                          <a:latin typeface="Arial" panose="020B0604020202020204" pitchFamily="34" charset="0"/>
                          <a:cs typeface="Arial" panose="020B0604020202020204" pitchFamily="34" charset="0"/>
                        </a:rPr>
                        <a:t>36%</a:t>
                      </a:r>
                    </a:p>
                  </a:txBody>
                  <a:tcPr anchor="ctr"/>
                </a:tc>
                <a:extLst>
                  <a:ext uri="{0D108BD9-81ED-4DB2-BD59-A6C34878D82A}">
                    <a16:rowId xmlns:a16="http://schemas.microsoft.com/office/drawing/2014/main" val="1971900033"/>
                  </a:ext>
                </a:extLst>
              </a:tr>
              <a:tr h="487340">
                <a:tc>
                  <a:txBody>
                    <a:bodyPr/>
                    <a:lstStyle/>
                    <a:p>
                      <a:pPr algn="ctr"/>
                      <a:r>
                        <a:rPr lang="en-US" sz="2400" dirty="0">
                          <a:latin typeface="Arial" panose="020B0604020202020204" pitchFamily="34" charset="0"/>
                          <a:cs typeface="Arial" panose="020B0604020202020204" pitchFamily="34" charset="0"/>
                        </a:rPr>
                        <a:t>Kuba (2021)</a:t>
                      </a:r>
                    </a:p>
                  </a:txBody>
                  <a:tcPr anchor="ctr"/>
                </a:tc>
                <a:tc>
                  <a:txBody>
                    <a:bodyPr/>
                    <a:lstStyle/>
                    <a:p>
                      <a:pPr algn="ctr"/>
                      <a:r>
                        <a:rPr lang="en-US" sz="2400" dirty="0">
                          <a:latin typeface="Arial" panose="020B0604020202020204" pitchFamily="34" charset="0"/>
                          <a:cs typeface="Arial" panose="020B0604020202020204" pitchFamily="34" charset="0"/>
                        </a:rPr>
                        <a:t>32</a:t>
                      </a:r>
                    </a:p>
                  </a:txBody>
                  <a:tcPr anchor="ctr"/>
                </a:tc>
                <a:tc>
                  <a:txBody>
                    <a:bodyPr/>
                    <a:lstStyle/>
                    <a:p>
                      <a:pPr algn="ctr"/>
                      <a:r>
                        <a:rPr lang="en-US" sz="2400" dirty="0">
                          <a:latin typeface="Arial" panose="020B0604020202020204" pitchFamily="34" charset="0"/>
                          <a:cs typeface="Arial" panose="020B0604020202020204" pitchFamily="34" charset="0"/>
                        </a:rPr>
                        <a:t>6</a:t>
                      </a:r>
                    </a:p>
                  </a:txBody>
                  <a:tcPr anchor="ctr"/>
                </a:tc>
                <a:tc>
                  <a:txBody>
                    <a:bodyPr/>
                    <a:lstStyle/>
                    <a:p>
                      <a:pPr algn="ctr"/>
                      <a:r>
                        <a:rPr lang="en-US" sz="2400" dirty="0">
                          <a:latin typeface="Arial" panose="020B0604020202020204" pitchFamily="34" charset="0"/>
                          <a:cs typeface="Arial" panose="020B0604020202020204" pitchFamily="34" charset="0"/>
                        </a:rPr>
                        <a:t>0</a:t>
                      </a:r>
                    </a:p>
                  </a:txBody>
                  <a:tcPr anchor="ctr"/>
                </a:tc>
                <a:tc>
                  <a:txBody>
                    <a:bodyPr/>
                    <a:lstStyle/>
                    <a:p>
                      <a:pPr algn="ctr"/>
                      <a:r>
                        <a:rPr lang="en-US" sz="2400" dirty="0">
                          <a:latin typeface="Arial" panose="020B0604020202020204" pitchFamily="34" charset="0"/>
                          <a:cs typeface="Arial" panose="020B0604020202020204" pitchFamily="34" charset="0"/>
                        </a:rPr>
                        <a:t>19%</a:t>
                      </a:r>
                    </a:p>
                  </a:txBody>
                  <a:tcPr anchor="ctr"/>
                </a:tc>
                <a:extLst>
                  <a:ext uri="{0D108BD9-81ED-4DB2-BD59-A6C34878D82A}">
                    <a16:rowId xmlns:a16="http://schemas.microsoft.com/office/drawing/2014/main" val="2907761810"/>
                  </a:ext>
                </a:extLst>
              </a:tr>
            </a:tbl>
          </a:graphicData>
        </a:graphic>
      </p:graphicFrame>
      <p:graphicFrame>
        <p:nvGraphicFramePr>
          <p:cNvPr id="3" name="Table 7">
            <a:extLst>
              <a:ext uri="{FF2B5EF4-FFF2-40B4-BE49-F238E27FC236}">
                <a16:creationId xmlns:a16="http://schemas.microsoft.com/office/drawing/2014/main" id="{895697FE-8383-0617-A848-BC05E66B0ED9}"/>
              </a:ext>
            </a:extLst>
          </p:cNvPr>
          <p:cNvGraphicFramePr>
            <a:graphicFrameLocks noGrp="1"/>
          </p:cNvGraphicFramePr>
          <p:nvPr/>
        </p:nvGraphicFramePr>
        <p:xfrm>
          <a:off x="1146535" y="5622000"/>
          <a:ext cx="10149840" cy="944880"/>
        </p:xfrm>
        <a:graphic>
          <a:graphicData uri="http://schemas.openxmlformats.org/drawingml/2006/table">
            <a:tbl>
              <a:tblPr firstRow="1" bandRow="1">
                <a:tableStyleId>{5C22544A-7EE6-4342-B048-85BDC9FD1C3A}</a:tableStyleId>
              </a:tblPr>
              <a:tblGrid>
                <a:gridCol w="3064812">
                  <a:extLst>
                    <a:ext uri="{9D8B030D-6E8A-4147-A177-3AD203B41FA5}">
                      <a16:colId xmlns:a16="http://schemas.microsoft.com/office/drawing/2014/main" val="2674173207"/>
                    </a:ext>
                  </a:extLst>
                </a:gridCol>
                <a:gridCol w="1581949">
                  <a:extLst>
                    <a:ext uri="{9D8B030D-6E8A-4147-A177-3AD203B41FA5}">
                      <a16:colId xmlns:a16="http://schemas.microsoft.com/office/drawing/2014/main" val="3364247238"/>
                    </a:ext>
                  </a:extLst>
                </a:gridCol>
                <a:gridCol w="2136398">
                  <a:extLst>
                    <a:ext uri="{9D8B030D-6E8A-4147-A177-3AD203B41FA5}">
                      <a16:colId xmlns:a16="http://schemas.microsoft.com/office/drawing/2014/main" val="1509538556"/>
                    </a:ext>
                  </a:extLst>
                </a:gridCol>
                <a:gridCol w="1267008">
                  <a:extLst>
                    <a:ext uri="{9D8B030D-6E8A-4147-A177-3AD203B41FA5}">
                      <a16:colId xmlns:a16="http://schemas.microsoft.com/office/drawing/2014/main" val="3939148119"/>
                    </a:ext>
                  </a:extLst>
                </a:gridCol>
                <a:gridCol w="2099673">
                  <a:extLst>
                    <a:ext uri="{9D8B030D-6E8A-4147-A177-3AD203B41FA5}">
                      <a16:colId xmlns:a16="http://schemas.microsoft.com/office/drawing/2014/main" val="1619674303"/>
                    </a:ext>
                  </a:extLst>
                </a:gridCol>
              </a:tblGrid>
              <a:tr h="370840">
                <a:tc>
                  <a:txBody>
                    <a:bodyPr/>
                    <a:lstStyle/>
                    <a:p>
                      <a:pPr algn="ctr"/>
                      <a:r>
                        <a:rPr lang="en-US" sz="2800" dirty="0">
                          <a:latin typeface="Arial" panose="020B0604020202020204" pitchFamily="34" charset="0"/>
                          <a:cs typeface="Arial" panose="020B0604020202020204" pitchFamily="34" charset="0"/>
                        </a:rPr>
                        <a:t>Total</a:t>
                      </a:r>
                    </a:p>
                  </a:txBody>
                  <a:tcPr anchor="ctr"/>
                </a:tc>
                <a:tc>
                  <a:txBody>
                    <a:bodyPr/>
                    <a:lstStyle/>
                    <a:p>
                      <a:pPr algn="ctr"/>
                      <a:r>
                        <a:rPr lang="en-US" sz="2800" dirty="0">
                          <a:latin typeface="Arial" panose="020B0604020202020204" pitchFamily="34" charset="0"/>
                          <a:cs typeface="Arial" panose="020B0604020202020204" pitchFamily="34" charset="0"/>
                        </a:rPr>
                        <a:t>192</a:t>
                      </a:r>
                    </a:p>
                  </a:txBody>
                  <a:tcPr anchor="ctr"/>
                </a:tc>
                <a:tc>
                  <a:txBody>
                    <a:bodyPr/>
                    <a:lstStyle/>
                    <a:p>
                      <a:pPr algn="ctr"/>
                      <a:r>
                        <a:rPr lang="en-US" sz="2800" dirty="0">
                          <a:latin typeface="Arial" panose="020B0604020202020204" pitchFamily="34" charset="0"/>
                          <a:cs typeface="Arial" panose="020B0604020202020204" pitchFamily="34" charset="0"/>
                        </a:rPr>
                        <a:t>55 (29%)</a:t>
                      </a:r>
                    </a:p>
                  </a:txBody>
                  <a:tcPr anchor="ctr"/>
                </a:tc>
                <a:tc>
                  <a:txBody>
                    <a:bodyPr/>
                    <a:lstStyle/>
                    <a:p>
                      <a:pPr algn="ctr"/>
                      <a:r>
                        <a:rPr lang="en-US" sz="2800" dirty="0">
                          <a:latin typeface="Arial" panose="020B0604020202020204" pitchFamily="34" charset="0"/>
                          <a:cs typeface="Arial" panose="020B0604020202020204" pitchFamily="34" charset="0"/>
                        </a:rPr>
                        <a:t>16 (8%)</a:t>
                      </a:r>
                    </a:p>
                  </a:txBody>
                  <a:tcPr anchor="ctr"/>
                </a:tc>
                <a:tc>
                  <a:txBody>
                    <a:bodyPr/>
                    <a:lstStyle/>
                    <a:p>
                      <a:pPr algn="ctr"/>
                      <a:r>
                        <a:rPr lang="en-US" sz="2800" dirty="0">
                          <a:latin typeface="Arial" panose="020B0604020202020204" pitchFamily="34" charset="0"/>
                          <a:cs typeface="Arial" panose="020B0604020202020204" pitchFamily="34" charset="0"/>
                        </a:rPr>
                        <a:t>71/192</a:t>
                      </a:r>
                    </a:p>
                    <a:p>
                      <a:pPr algn="ctr"/>
                      <a:r>
                        <a:rPr lang="en-US" sz="2800" dirty="0">
                          <a:latin typeface="Arial" panose="020B0604020202020204" pitchFamily="34" charset="0"/>
                          <a:cs typeface="Arial" panose="020B0604020202020204" pitchFamily="34" charset="0"/>
                        </a:rPr>
                        <a:t>(37%)</a:t>
                      </a:r>
                    </a:p>
                  </a:txBody>
                  <a:tcPr anchor="ctr"/>
                </a:tc>
                <a:extLst>
                  <a:ext uri="{0D108BD9-81ED-4DB2-BD59-A6C34878D82A}">
                    <a16:rowId xmlns:a16="http://schemas.microsoft.com/office/drawing/2014/main" val="4228019040"/>
                  </a:ext>
                </a:extLst>
              </a:tr>
            </a:tbl>
          </a:graphicData>
        </a:graphic>
      </p:graphicFrame>
    </p:spTree>
    <p:extLst>
      <p:ext uri="{BB962C8B-B14F-4D97-AF65-F5344CB8AC3E}">
        <p14:creationId xmlns:p14="http://schemas.microsoft.com/office/powerpoint/2010/main" val="18617062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792F4-59C2-A14C-85CA-04C44F9FBB1D}"/>
              </a:ext>
            </a:extLst>
          </p:cNvPr>
          <p:cNvSpPr>
            <a:spLocks noGrp="1"/>
          </p:cNvSpPr>
          <p:nvPr>
            <p:ph type="title"/>
          </p:nvPr>
        </p:nvSpPr>
        <p:spPr>
          <a:xfrm>
            <a:off x="609600" y="457199"/>
            <a:ext cx="10972800" cy="804416"/>
          </a:xfrm>
        </p:spPr>
        <p:txBody>
          <a:bodyPr>
            <a:normAutofit fontScale="90000"/>
          </a:bodyPr>
          <a:lstStyle/>
          <a:p>
            <a:r>
              <a:rPr lang="en-US" sz="5400" b="1" dirty="0">
                <a:solidFill>
                  <a:srgbClr val="FFFF00"/>
                </a:solidFill>
                <a:latin typeface="Arial" panose="020B0604020202020204" pitchFamily="34" charset="0"/>
                <a:cs typeface="Arial" panose="020B0604020202020204" pitchFamily="34" charset="0"/>
              </a:rPr>
              <a:t>Usual ductal hyperplasia </a:t>
            </a:r>
          </a:p>
        </p:txBody>
      </p:sp>
      <p:pic>
        <p:nvPicPr>
          <p:cNvPr id="7" name="Content Placeholder 6">
            <a:extLst>
              <a:ext uri="{FF2B5EF4-FFF2-40B4-BE49-F238E27FC236}">
                <a16:creationId xmlns:a16="http://schemas.microsoft.com/office/drawing/2014/main" id="{D744DBC9-409F-4C97-BB5D-F8FEE9D651B9}"/>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tretch>
            <a:fillRect/>
          </a:stretch>
        </p:blipFill>
        <p:spPr>
          <a:xfrm>
            <a:off x="150778" y="1973232"/>
            <a:ext cx="5819775" cy="4564062"/>
          </a:xfrm>
        </p:spPr>
      </p:pic>
      <p:sp>
        <p:nvSpPr>
          <p:cNvPr id="11" name="TextBox 10">
            <a:extLst>
              <a:ext uri="{FF2B5EF4-FFF2-40B4-BE49-F238E27FC236}">
                <a16:creationId xmlns:a16="http://schemas.microsoft.com/office/drawing/2014/main" id="{CE532F99-DB7E-4A42-A4B3-EDB6FB67F102}"/>
              </a:ext>
            </a:extLst>
          </p:cNvPr>
          <p:cNvSpPr txBox="1"/>
          <p:nvPr/>
        </p:nvSpPr>
        <p:spPr bwMode="auto">
          <a:xfrm>
            <a:off x="150778" y="1326344"/>
            <a:ext cx="11890442" cy="523220"/>
          </a:xfrm>
          <a:prstGeom prst="rect">
            <a:avLst/>
          </a:prstGeom>
          <a:solidFill>
            <a:schemeClr val="bg1">
              <a:lumMod val="95000"/>
            </a:schemeClr>
          </a:solidFill>
          <a:ln w="25400">
            <a:solidFill>
              <a:schemeClr val="tx1"/>
            </a:solidFill>
          </a:ln>
        </p:spPr>
        <p:txBody>
          <a:bodyPr wrap="square">
            <a:spAutoFit/>
          </a:bodyPr>
          <a:lstStyle/>
          <a:p>
            <a:pPr algn="ctr">
              <a:defRPr/>
            </a:pPr>
            <a:r>
              <a:rPr lang="en-US" sz="2800" b="1" dirty="0">
                <a:solidFill>
                  <a:prstClr val="black"/>
                </a:solidFill>
                <a:latin typeface="Arial" panose="020B0604020202020204" pitchFamily="34" charset="0"/>
                <a:cs typeface="Arial" panose="020B0604020202020204" pitchFamily="34" charset="0"/>
              </a:rPr>
              <a:t>Irregular spaces at periphery</a:t>
            </a:r>
          </a:p>
        </p:txBody>
      </p:sp>
      <p:pic>
        <p:nvPicPr>
          <p:cNvPr id="3" name="Content Placeholder 20" descr="A microscope view of a cell&#10;&#10;AI-generated content may be incorrect.">
            <a:extLst>
              <a:ext uri="{FF2B5EF4-FFF2-40B4-BE49-F238E27FC236}">
                <a16:creationId xmlns:a16="http://schemas.microsoft.com/office/drawing/2014/main" id="{B123D7C9-C018-B424-1C6B-2B40D8D1406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03783" y="1971548"/>
            <a:ext cx="5837437" cy="4564062"/>
          </a:xfrm>
          <a:prstGeom prst="rect">
            <a:avLst/>
          </a:prstGeom>
        </p:spPr>
      </p:pic>
    </p:spTree>
    <p:extLst>
      <p:ext uri="{BB962C8B-B14F-4D97-AF65-F5344CB8AC3E}">
        <p14:creationId xmlns:p14="http://schemas.microsoft.com/office/powerpoint/2010/main" val="8458620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63E3A-A09D-4BF8-9262-2328CC6007A9}"/>
              </a:ext>
            </a:extLst>
          </p:cNvPr>
          <p:cNvSpPr>
            <a:spLocks noGrp="1"/>
          </p:cNvSpPr>
          <p:nvPr>
            <p:ph type="title"/>
          </p:nvPr>
        </p:nvSpPr>
        <p:spPr>
          <a:xfrm>
            <a:off x="609600" y="381000"/>
            <a:ext cx="10972801" cy="838200"/>
          </a:xfrm>
        </p:spPr>
        <p:txBody>
          <a:bodyPr>
            <a:normAutofit fontScale="90000"/>
          </a:bodyPr>
          <a:lstStyle/>
          <a:p>
            <a:r>
              <a:rPr lang="en-US" sz="5400" b="1" dirty="0">
                <a:latin typeface="Arial" panose="020B0604020202020204" pitchFamily="34" charset="0"/>
                <a:cs typeface="Arial" panose="020B0604020202020204" pitchFamily="34" charset="0"/>
              </a:rPr>
              <a:t>Summary</a:t>
            </a:r>
          </a:p>
        </p:txBody>
      </p:sp>
      <p:sp>
        <p:nvSpPr>
          <p:cNvPr id="3" name="Content Placeholder 2">
            <a:extLst>
              <a:ext uri="{FF2B5EF4-FFF2-40B4-BE49-F238E27FC236}">
                <a16:creationId xmlns:a16="http://schemas.microsoft.com/office/drawing/2014/main" id="{92E9A8B8-3888-46C4-9886-7F6BED29313A}"/>
              </a:ext>
            </a:extLst>
          </p:cNvPr>
          <p:cNvSpPr>
            <a:spLocks noGrp="1"/>
          </p:cNvSpPr>
          <p:nvPr>
            <p:ph idx="1"/>
          </p:nvPr>
        </p:nvSpPr>
        <p:spPr>
          <a:xfrm>
            <a:off x="304800" y="1371600"/>
            <a:ext cx="11582400" cy="5334000"/>
          </a:xfrm>
        </p:spPr>
        <p:txBody>
          <a:bodyPr>
            <a:normAutofit fontScale="92500" lnSpcReduction="10000"/>
          </a:bodyPr>
          <a:lstStyle/>
          <a:p>
            <a:pPr>
              <a:spcBef>
                <a:spcPts val="0"/>
              </a:spcBef>
              <a:spcAft>
                <a:spcPts val="1800"/>
              </a:spcAft>
              <a:buFont typeface="Wingdings" panose="05000000000000000000" pitchFamily="2" charset="2"/>
              <a:buChar char="§"/>
            </a:pPr>
            <a:r>
              <a:rPr lang="en-US" sz="3600" b="1" dirty="0">
                <a:latin typeface="Arial" panose="020B0604020202020204" pitchFamily="34" charset="0"/>
                <a:cs typeface="Arial" panose="020B0604020202020204" pitchFamily="34" charset="0"/>
              </a:rPr>
              <a:t>Diagnosis of intraductal proliferative lesions is based predominantly on H&amp;E findings</a:t>
            </a:r>
          </a:p>
          <a:p>
            <a:pPr>
              <a:spcBef>
                <a:spcPts val="0"/>
              </a:spcBef>
              <a:spcAft>
                <a:spcPts val="1800"/>
              </a:spcAft>
              <a:buFont typeface="Wingdings" panose="05000000000000000000" pitchFamily="2" charset="2"/>
              <a:buChar char="§"/>
            </a:pPr>
            <a:r>
              <a:rPr lang="en-US" sz="3600" b="1" dirty="0">
                <a:latin typeface="Arial" panose="020B0604020202020204" pitchFamily="34" charset="0"/>
                <a:cs typeface="Arial" panose="020B0604020202020204" pitchFamily="34" charset="0"/>
              </a:rPr>
              <a:t>Risk is dependent on the degree of atypia (and possibly extent)</a:t>
            </a:r>
          </a:p>
          <a:p>
            <a:pPr>
              <a:spcBef>
                <a:spcPts val="0"/>
              </a:spcBef>
              <a:spcAft>
                <a:spcPts val="1800"/>
              </a:spcAft>
              <a:buFont typeface="Wingdings" panose="05000000000000000000" pitchFamily="2" charset="2"/>
              <a:buChar char="§"/>
            </a:pPr>
            <a:r>
              <a:rPr lang="en-US" sz="3600" b="1" dirty="0">
                <a:latin typeface="Arial" panose="020B0604020202020204" pitchFamily="34" charset="0"/>
                <a:cs typeface="Arial" panose="020B0604020202020204" pitchFamily="34" charset="0"/>
              </a:rPr>
              <a:t>DCIS and most ADH should be surgically excised </a:t>
            </a:r>
          </a:p>
          <a:p>
            <a:pPr>
              <a:spcBef>
                <a:spcPts val="0"/>
              </a:spcBef>
              <a:spcAft>
                <a:spcPts val="1800"/>
              </a:spcAft>
              <a:buFont typeface="Wingdings" panose="05000000000000000000" pitchFamily="2" charset="2"/>
              <a:buChar char="§"/>
            </a:pPr>
            <a:r>
              <a:rPr lang="en-US" sz="3600" b="1" dirty="0">
                <a:latin typeface="Arial" panose="020B0604020202020204" pitchFamily="34" charset="0"/>
                <a:cs typeface="Arial" panose="020B0604020202020204" pitchFamily="34" charset="0"/>
              </a:rPr>
              <a:t>FEA and Classic LCIS/ALH can be managed conservatively</a:t>
            </a:r>
          </a:p>
          <a:p>
            <a:pPr>
              <a:spcBef>
                <a:spcPts val="0"/>
              </a:spcBef>
              <a:spcAft>
                <a:spcPts val="1800"/>
              </a:spcAft>
              <a:buFont typeface="Wingdings" panose="05000000000000000000" pitchFamily="2" charset="2"/>
              <a:buChar char="§"/>
            </a:pPr>
            <a:r>
              <a:rPr lang="en-US" sz="3600" b="1" dirty="0">
                <a:latin typeface="Arial" panose="020B0604020202020204" pitchFamily="34" charset="0"/>
                <a:cs typeface="Arial" panose="020B0604020202020204" pitchFamily="34" charset="0"/>
              </a:rPr>
              <a:t>Non-classic LCIS (florid and pleomorphic) should be excised due to risk of (micro)invasion </a:t>
            </a:r>
          </a:p>
        </p:txBody>
      </p:sp>
    </p:spTree>
    <p:extLst>
      <p:ext uri="{BB962C8B-B14F-4D97-AF65-F5344CB8AC3E}">
        <p14:creationId xmlns:p14="http://schemas.microsoft.com/office/powerpoint/2010/main" val="316460942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C9E166F0CC97B47B53690FEF2A49C61" ma:contentTypeVersion="16" ma:contentTypeDescription="Create a new document." ma:contentTypeScope="" ma:versionID="45b9b9b388e3fa9bf1e4ebdddd333b31">
  <xsd:schema xmlns:xsd="http://www.w3.org/2001/XMLSchema" xmlns:xs="http://www.w3.org/2001/XMLSchema" xmlns:p="http://schemas.microsoft.com/office/2006/metadata/properties" xmlns:ns2="45e9ec89-519e-4911-95c9-484d5e7a405c" xmlns:ns3="810f3a55-5827-4867-b053-f8bf38e98e1a" targetNamespace="http://schemas.microsoft.com/office/2006/metadata/properties" ma:root="true" ma:fieldsID="f7a20e744d22b4b2dae1502f02aff4af" ns2:_="" ns3:_="">
    <xsd:import namespace="45e9ec89-519e-4911-95c9-484d5e7a405c"/>
    <xsd:import namespace="810f3a55-5827-4867-b053-f8bf38e98e1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e9ec89-519e-4911-95c9-484d5e7a405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bdaa770b-274f-4e4a-afff-5f5d15b22ac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10f3a55-5827-4867-b053-f8bf38e98e1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6d9185a4-0929-4e2e-b0c0-6e8acd2f8ff4}" ma:internalName="TaxCatchAll" ma:showField="CatchAllData" ma:web="810f3a55-5827-4867-b053-f8bf38e98e1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53FC50B-672A-487A-9092-5D30AD9800B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5e9ec89-519e-4911-95c9-484d5e7a405c"/>
    <ds:schemaRef ds:uri="810f3a55-5827-4867-b053-f8bf38e98e1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5F38D8D-C660-4DB9-A441-D74FD1FA74B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8058</TotalTime>
  <Words>4912</Words>
  <Application>Microsoft Office PowerPoint</Application>
  <PresentationFormat>Widescreen</PresentationFormat>
  <Paragraphs>1132</Paragraphs>
  <Slides>90</Slides>
  <Notes>89</Notes>
  <HiddenSlides>0</HiddenSlides>
  <MMClips>0</MMClips>
  <ScaleCrop>false</ScaleCrop>
  <HeadingPairs>
    <vt:vector size="8" baseType="variant">
      <vt:variant>
        <vt:lpstr>Fonts Used</vt:lpstr>
      </vt:variant>
      <vt:variant>
        <vt:i4>4</vt:i4>
      </vt:variant>
      <vt:variant>
        <vt:lpstr>Theme</vt:lpstr>
      </vt:variant>
      <vt:variant>
        <vt:i4>2</vt:i4>
      </vt:variant>
      <vt:variant>
        <vt:lpstr>Embedded OLE Servers</vt:lpstr>
      </vt:variant>
      <vt:variant>
        <vt:i4>1</vt:i4>
      </vt:variant>
      <vt:variant>
        <vt:lpstr>Slide Titles</vt:lpstr>
      </vt:variant>
      <vt:variant>
        <vt:i4>90</vt:i4>
      </vt:variant>
    </vt:vector>
  </HeadingPairs>
  <TitlesOfParts>
    <vt:vector size="97" baseType="lpstr">
      <vt:lpstr>Arial</vt:lpstr>
      <vt:lpstr>Calibri</vt:lpstr>
      <vt:lpstr>Symbol</vt:lpstr>
      <vt:lpstr>Wingdings</vt:lpstr>
      <vt:lpstr>1_Office Theme</vt:lpstr>
      <vt:lpstr>Custom Design</vt:lpstr>
      <vt:lpstr>think-cell Slide</vt:lpstr>
      <vt:lpstr>PowerPoint Presentation</vt:lpstr>
      <vt:lpstr>PowerPoint Presentation</vt:lpstr>
      <vt:lpstr>PowerPoint Presentation</vt:lpstr>
      <vt:lpstr>PowerPoint Presentation</vt:lpstr>
      <vt:lpstr>PowerPoint Presentation</vt:lpstr>
      <vt:lpstr>Intraductal proliferative lesions </vt:lpstr>
      <vt:lpstr>PowerPoint Presentation</vt:lpstr>
      <vt:lpstr>Key Features of UDH </vt:lpstr>
      <vt:lpstr>Usual ductal hyperplasia </vt:lpstr>
      <vt:lpstr>Usual ductal hyperplasia </vt:lpstr>
      <vt:lpstr>Usual ductal hyperplasia </vt:lpstr>
      <vt:lpstr>UDH with necrosis</vt:lpstr>
      <vt:lpstr>Acidophilic nuclear inclusions </vt:lpstr>
      <vt:lpstr>UDH: heterogeneous “mosaic” staining pattern with CK5/6 and other high-molecular weight cytokeratins </vt:lpstr>
      <vt:lpstr>UDH: heterogeneous “mosaic” staining with CK5/6 ADH/DCIS: absence of staining with CK5/6</vt:lpstr>
      <vt:lpstr>UDH: heterogeneous expression of ER ADH/LG-DCIS: strong and diffuse expression of ER </vt:lpstr>
      <vt:lpstr>Follow-up of UDH</vt:lpstr>
      <vt:lpstr>PowerPoint Presentation</vt:lpstr>
      <vt:lpstr>Key Features of FEA </vt:lpstr>
      <vt:lpstr>FEA: Variably distended TDLUs</vt:lpstr>
      <vt:lpstr>FEA: Low grade cytologic atypia </vt:lpstr>
      <vt:lpstr>FEA: No architectural atypia </vt:lpstr>
      <vt:lpstr>Any architectural atypia ≠ FEA</vt:lpstr>
      <vt:lpstr>Any architectural atypia ≠ FEA</vt:lpstr>
      <vt:lpstr>Upgrade Rate of FEA at Surgical Excision in Selected Series </vt:lpstr>
      <vt:lpstr>Upgrade Rate of FEA at Surgical Excision in Selected Series </vt:lpstr>
      <vt:lpstr>Upgrade Rate of FEA at Surgical Excision in Selected Series </vt:lpstr>
      <vt:lpstr>PowerPoint Presentation</vt:lpstr>
      <vt:lpstr>TBCRC 034 Results </vt:lpstr>
      <vt:lpstr>TBCRC 034 Results </vt:lpstr>
      <vt:lpstr>TBCRC 034 Results </vt:lpstr>
      <vt:lpstr>TBCRC 034 Results</vt:lpstr>
      <vt:lpstr>TBCRC 034: Conclusions </vt:lpstr>
      <vt:lpstr>Flat Epithelial Atypia (FEA)</vt:lpstr>
      <vt:lpstr>PowerPoint Presentation</vt:lpstr>
      <vt:lpstr>Key Features of ADH </vt:lpstr>
      <vt:lpstr>ADH: Rigid arches and bridges </vt:lpstr>
      <vt:lpstr>ADH: Cribriform pattern </vt:lpstr>
      <vt:lpstr>ADH: Partial involvement of ducts by architectural atypia </vt:lpstr>
      <vt:lpstr>ADH: complete involvement of &lt;2 spaces of ≤2 mm in size</vt:lpstr>
      <vt:lpstr>ADH vs low grade DCIS: Diagnostic Issues</vt:lpstr>
      <vt:lpstr>WHO Guide to Evaluation of Atypia in Intraductal Proliferations </vt:lpstr>
      <vt:lpstr>ADH: Diagnostic Dilemmas</vt:lpstr>
      <vt:lpstr>ADH in Core Biopsy</vt:lpstr>
      <vt:lpstr>PowerPoint Presentation</vt:lpstr>
      <vt:lpstr>PowerPoint Presentation</vt:lpstr>
      <vt:lpstr>PowerPoint Presentation</vt:lpstr>
      <vt:lpstr>PowerPoint Presentation</vt:lpstr>
      <vt:lpstr>PowerPoint Presentation</vt:lpstr>
      <vt:lpstr>ADH in Directional VAB of Breast Microcalcifications: Considerations for Surgical Excision</vt:lpstr>
      <vt:lpstr>ADH in Directional VAB of Breast Microcalcifications: Considerations for Surgical Excision</vt:lpstr>
      <vt:lpstr>ADH in Directional VAB of Breast Microcalcifications: Considerations for Surgical Excision</vt:lpstr>
      <vt:lpstr>Long-term safety of observation</vt:lpstr>
      <vt:lpstr>Long-term safety of observation</vt:lpstr>
      <vt:lpstr>Long-term safety of observation</vt:lpstr>
      <vt:lpstr>Long-term safety of observation</vt:lpstr>
      <vt:lpstr>Long-term safety of observation</vt:lpstr>
      <vt:lpstr>Long term safety of observation </vt:lpstr>
      <vt:lpstr>Long term safety of observation </vt:lpstr>
      <vt:lpstr>Focal ADH on CNB</vt:lpstr>
      <vt:lpstr>Focal ADH on CNB</vt:lpstr>
      <vt:lpstr>Focal ADH on CNB</vt:lpstr>
      <vt:lpstr>PowerPoint Presentation</vt:lpstr>
      <vt:lpstr>Classification of DCIS </vt:lpstr>
      <vt:lpstr>DCIS on Core Biopsy </vt:lpstr>
      <vt:lpstr>PowerPoint Presentation</vt:lpstr>
      <vt:lpstr>Key Features of Lobular Neoplasia </vt:lpstr>
      <vt:lpstr>PowerPoint Presentation</vt:lpstr>
      <vt:lpstr>PowerPoint Presentation</vt:lpstr>
      <vt:lpstr>PowerPoint Presentation</vt:lpstr>
      <vt:lpstr>E-cadherin IHC: loss of membranous staining</vt:lpstr>
      <vt:lpstr>PowerPoint Presentation</vt:lpstr>
      <vt:lpstr>PowerPoint Presentation</vt:lpstr>
      <vt:lpstr>Atypical lobular hyperplasia (ALH) Lobular carcinoma in situ (LCIS), classic type</vt:lpstr>
      <vt:lpstr>Classic lobular neoplasia on CNB: Upgrade rates </vt:lpstr>
      <vt:lpstr>Classic lobular neoplasia on CNB: Upgrade rates </vt:lpstr>
      <vt:lpstr>PowerPoint Presentation</vt:lpstr>
      <vt:lpstr>Pleomorphic LCIS (PLCIS) Florid LCIS (FLCIS)</vt:lpstr>
      <vt:lpstr>PowerPoint Presentation</vt:lpstr>
      <vt:lpstr>PowerPoint Presentation</vt:lpstr>
      <vt:lpstr>Florid LCIS </vt:lpstr>
      <vt:lpstr>Extensive classic LCIS ≠ Florid LCIS </vt:lpstr>
      <vt:lpstr>Pleomorphic LCIS </vt:lpstr>
      <vt:lpstr>LCIS with pleomorphic features </vt:lpstr>
      <vt:lpstr>LCIS Clinical Presentation </vt:lpstr>
      <vt:lpstr>LCIS Clinical Presentation </vt:lpstr>
      <vt:lpstr>Pleomorphic invasive lobular carcinoma and LCIS with apocrine differentiation </vt:lpstr>
      <vt:lpstr>Molecular Features of LCIS </vt:lpstr>
      <vt:lpstr>Non-classic LCIS on CNB should be excised </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dc:creator>
  <cp:lastModifiedBy>Susan Peck</cp:lastModifiedBy>
  <cp:revision>379</cp:revision>
  <cp:lastPrinted>2017-07-14T12:54:04Z</cp:lastPrinted>
  <dcterms:created xsi:type="dcterms:W3CDTF">2006-08-16T00:00:00Z</dcterms:created>
  <dcterms:modified xsi:type="dcterms:W3CDTF">2025-10-31T22:54:44Z</dcterms:modified>
</cp:coreProperties>
</file>