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63"/>
  </p:notesMasterIdLst>
  <p:sldIdLst>
    <p:sldId id="256" r:id="rId5"/>
    <p:sldId id="13019" r:id="rId6"/>
    <p:sldId id="12962" r:id="rId7"/>
    <p:sldId id="13018" r:id="rId8"/>
    <p:sldId id="13045" r:id="rId9"/>
    <p:sldId id="13020" r:id="rId10"/>
    <p:sldId id="514" r:id="rId11"/>
    <p:sldId id="12957" r:id="rId12"/>
    <p:sldId id="12958" r:id="rId13"/>
    <p:sldId id="13022" r:id="rId14"/>
    <p:sldId id="13057" r:id="rId15"/>
    <p:sldId id="13046" r:id="rId16"/>
    <p:sldId id="13047" r:id="rId17"/>
    <p:sldId id="13048" r:id="rId18"/>
    <p:sldId id="13034" r:id="rId19"/>
    <p:sldId id="363" r:id="rId20"/>
    <p:sldId id="13043" r:id="rId21"/>
    <p:sldId id="13005" r:id="rId22"/>
    <p:sldId id="13004" r:id="rId23"/>
    <p:sldId id="349" r:id="rId24"/>
    <p:sldId id="383" r:id="rId25"/>
    <p:sldId id="13023" r:id="rId26"/>
    <p:sldId id="13049" r:id="rId27"/>
    <p:sldId id="13036" r:id="rId28"/>
    <p:sldId id="13054" r:id="rId29"/>
    <p:sldId id="13051" r:id="rId30"/>
    <p:sldId id="12950" r:id="rId31"/>
    <p:sldId id="13052" r:id="rId32"/>
    <p:sldId id="12987" r:id="rId33"/>
    <p:sldId id="13007" r:id="rId34"/>
    <p:sldId id="12978" r:id="rId35"/>
    <p:sldId id="13053" r:id="rId36"/>
    <p:sldId id="285" r:id="rId37"/>
    <p:sldId id="494" r:id="rId38"/>
    <p:sldId id="374" r:id="rId39"/>
    <p:sldId id="13010" r:id="rId40"/>
    <p:sldId id="262" r:id="rId41"/>
    <p:sldId id="13038" r:id="rId42"/>
    <p:sldId id="13060" r:id="rId43"/>
    <p:sldId id="13059" r:id="rId44"/>
    <p:sldId id="512" r:id="rId45"/>
    <p:sldId id="513" r:id="rId46"/>
    <p:sldId id="12935" r:id="rId47"/>
    <p:sldId id="12936" r:id="rId48"/>
    <p:sldId id="466" r:id="rId49"/>
    <p:sldId id="13041" r:id="rId50"/>
    <p:sldId id="491" r:id="rId51"/>
    <p:sldId id="524" r:id="rId52"/>
    <p:sldId id="13055" r:id="rId53"/>
    <p:sldId id="13042" r:id="rId54"/>
    <p:sldId id="13056" r:id="rId55"/>
    <p:sldId id="13039" r:id="rId56"/>
    <p:sldId id="399" r:id="rId57"/>
    <p:sldId id="13017" r:id="rId58"/>
    <p:sldId id="382" r:id="rId59"/>
    <p:sldId id="12953" r:id="rId60"/>
    <p:sldId id="296" r:id="rId61"/>
    <p:sldId id="41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CF145F-F3C3-C944-9EBA-830C8CAF7D46}">
          <p14:sldIdLst>
            <p14:sldId id="256"/>
            <p14:sldId id="13019"/>
            <p14:sldId id="12962"/>
            <p14:sldId id="13018"/>
            <p14:sldId id="13045"/>
            <p14:sldId id="13020"/>
            <p14:sldId id="514"/>
            <p14:sldId id="12957"/>
            <p14:sldId id="12958"/>
            <p14:sldId id="13022"/>
            <p14:sldId id="13057"/>
            <p14:sldId id="13046"/>
            <p14:sldId id="13047"/>
            <p14:sldId id="13048"/>
            <p14:sldId id="13034"/>
            <p14:sldId id="363"/>
            <p14:sldId id="13043"/>
            <p14:sldId id="13005"/>
            <p14:sldId id="13004"/>
            <p14:sldId id="349"/>
            <p14:sldId id="383"/>
            <p14:sldId id="13023"/>
            <p14:sldId id="13049"/>
            <p14:sldId id="13036"/>
            <p14:sldId id="13054"/>
            <p14:sldId id="13051"/>
          </p14:sldIdLst>
        </p14:section>
        <p14:section name="Moderate Penetrance Genes" id="{33F45AEE-F94C-554E-83E2-C976AC16CBAF}">
          <p14:sldIdLst>
            <p14:sldId id="12950"/>
            <p14:sldId id="13052"/>
            <p14:sldId id="12987"/>
            <p14:sldId id="13007"/>
            <p14:sldId id="12978"/>
            <p14:sldId id="13053"/>
          </p14:sldIdLst>
        </p14:section>
        <p14:section name="BRCA carriers with breast cancer" id="{894CD0D6-D60B-7C4B-B8AB-E85CB5A4B116}">
          <p14:sldIdLst>
            <p14:sldId id="285"/>
            <p14:sldId id="494"/>
            <p14:sldId id="374"/>
            <p14:sldId id="13010"/>
            <p14:sldId id="262"/>
            <p14:sldId id="13038"/>
            <p14:sldId id="13060"/>
            <p14:sldId id="13059"/>
            <p14:sldId id="512"/>
            <p14:sldId id="513"/>
            <p14:sldId id="12935"/>
            <p14:sldId id="12936"/>
            <p14:sldId id="466"/>
            <p14:sldId id="13041"/>
            <p14:sldId id="491"/>
            <p14:sldId id="524"/>
            <p14:sldId id="13055"/>
            <p14:sldId id="13042"/>
            <p14:sldId id="13056"/>
            <p14:sldId id="13039"/>
            <p14:sldId id="399"/>
            <p14:sldId id="13017"/>
            <p14:sldId id="382"/>
            <p14:sldId id="12953"/>
            <p14:sldId id="296"/>
            <p14:sldId id="419"/>
          </p14:sldIdLst>
        </p14:section>
        <p14:section name="backup slides" id="{CFE1112D-2595-CC4E-9F0A-7CAA8A726A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ECA360-C1DB-31E3-1ACC-518351D67F32}" name="Steven Nair" initials="SN" userId="S::snair@gotoper.com::634b8c3a-a10b-4010-857a-efd223460a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0F7"/>
    <a:srgbClr val="9BD17B"/>
    <a:srgbClr val="FF40FF"/>
    <a:srgbClr val="A1C4E3"/>
    <a:srgbClr val="FF8AD8"/>
    <a:srgbClr val="82D11A"/>
    <a:srgbClr val="FF2F92"/>
    <a:srgbClr val="00FF00"/>
    <a:srgbClr val="FF33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0287" autoAdjust="0"/>
  </p:normalViewPr>
  <p:slideViewPr>
    <p:cSldViewPr>
      <p:cViewPr varScale="1">
        <p:scale>
          <a:sx n="90" d="100"/>
          <a:sy n="90" d="100"/>
        </p:scale>
        <p:origin x="328" y="200"/>
      </p:cViewPr>
      <p:guideLst>
        <p:guide orient="horz" pos="2160"/>
        <p:guide pos="3840"/>
      </p:guideLst>
    </p:cSldViewPr>
  </p:slideViewPr>
  <p:outlineViewPr>
    <p:cViewPr>
      <p:scale>
        <a:sx n="33" d="100"/>
        <a:sy n="33" d="100"/>
      </p:scale>
      <p:origin x="0" y="-4276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800" b="1" dirty="0">
                <a:effectLst/>
                <a:latin typeface="Calibri" panose="020F0502020204030204" pitchFamily="34" charset="0"/>
                <a:cs typeface="Calibri" panose="020F0502020204030204" pitchFamily="34" charset="0"/>
              </a:rPr>
              <a:t>Cumulative Risk</a:t>
            </a:r>
            <a:r>
              <a:rPr lang="en-US" sz="1800" b="1" baseline="0" dirty="0">
                <a:effectLst/>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Ovarian Cancer (%)</a:t>
            </a:r>
          </a:p>
        </c:rich>
      </c:tx>
      <c:layout>
        <c:manualLayout>
          <c:xMode val="edge"/>
          <c:yMode val="edge"/>
          <c:x val="0.19624990006830562"/>
          <c:y val="1.09289617486338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Sheet1!$B$1</c:f>
              <c:strCache>
                <c:ptCount val="1"/>
                <c:pt idx="0">
                  <c:v>BRCA1</c:v>
                </c:pt>
              </c:strCache>
            </c:strRef>
          </c:tx>
          <c:spPr>
            <a:solidFill>
              <a:schemeClr val="accent1"/>
            </a:solidFill>
            <a:ln>
              <a:noFill/>
            </a:ln>
            <a:effectLst/>
          </c:spPr>
          <c:invertIfNegative val="0"/>
          <c:dPt>
            <c:idx val="4"/>
            <c:invertIfNegative val="0"/>
            <c:bubble3D val="0"/>
            <c:spPr>
              <a:solidFill>
                <a:schemeClr val="accent1"/>
              </a:solidFill>
              <a:ln w="28575" cap="rnd">
                <a:solidFill>
                  <a:schemeClr val="accent1"/>
                </a:solidFill>
                <a:round/>
              </a:ln>
              <a:effectLst/>
            </c:spPr>
            <c:extLst>
              <c:ext xmlns:c16="http://schemas.microsoft.com/office/drawing/2014/chart" uri="{C3380CC4-5D6E-409C-BE32-E72D297353CC}">
                <c16:uniqueId val="{00000001-32E8-4152-8D8C-D2EC385AD6F1}"/>
              </c:ext>
            </c:extLst>
          </c:dPt>
          <c:dLbls>
            <c:spPr>
              <a:solidFill>
                <a:schemeClr val="bg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21-30</c:v>
                </c:pt>
                <c:pt idx="1">
                  <c:v>31-40</c:v>
                </c:pt>
                <c:pt idx="2">
                  <c:v>41-50</c:v>
                </c:pt>
                <c:pt idx="3">
                  <c:v>51-60</c:v>
                </c:pt>
                <c:pt idx="4">
                  <c:v>61-70</c:v>
                </c:pt>
                <c:pt idx="5">
                  <c:v>71-80</c:v>
                </c:pt>
              </c:strCache>
            </c:strRef>
          </c:cat>
          <c:val>
            <c:numRef>
              <c:f>Sheet1!$B$2:$B$7</c:f>
              <c:numCache>
                <c:formatCode>General</c:formatCode>
                <c:ptCount val="6"/>
                <c:pt idx="0">
                  <c:v>0</c:v>
                </c:pt>
                <c:pt idx="1">
                  <c:v>2</c:v>
                </c:pt>
                <c:pt idx="2">
                  <c:v>8</c:v>
                </c:pt>
                <c:pt idx="3">
                  <c:v>20</c:v>
                </c:pt>
                <c:pt idx="4">
                  <c:v>41</c:v>
                </c:pt>
                <c:pt idx="5">
                  <c:v>44</c:v>
                </c:pt>
              </c:numCache>
            </c:numRef>
          </c:val>
          <c:extLst>
            <c:ext xmlns:c16="http://schemas.microsoft.com/office/drawing/2014/chart" uri="{C3380CC4-5D6E-409C-BE32-E72D297353CC}">
              <c16:uniqueId val="{00000002-32E8-4152-8D8C-D2EC385AD6F1}"/>
            </c:ext>
          </c:extLst>
        </c:ser>
        <c:ser>
          <c:idx val="1"/>
          <c:order val="1"/>
          <c:tx>
            <c:strRef>
              <c:f>Sheet1!$C$1</c:f>
              <c:strCache>
                <c:ptCount val="1"/>
                <c:pt idx="0">
                  <c:v>BRCA2</c:v>
                </c:pt>
              </c:strCache>
            </c:strRef>
          </c:tx>
          <c:spPr>
            <a:solidFill>
              <a:srgbClr val="9BD17B"/>
            </a:solidFill>
            <a:ln>
              <a:noFill/>
            </a:ln>
            <a:effectLst/>
          </c:spPr>
          <c:invertIfNegative val="0"/>
          <c:dLbls>
            <c:spPr>
              <a:solidFill>
                <a:schemeClr val="bg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21-30</c:v>
                </c:pt>
                <c:pt idx="1">
                  <c:v>31-40</c:v>
                </c:pt>
                <c:pt idx="2">
                  <c:v>41-50</c:v>
                </c:pt>
                <c:pt idx="3">
                  <c:v>51-60</c:v>
                </c:pt>
                <c:pt idx="4">
                  <c:v>61-70</c:v>
                </c:pt>
                <c:pt idx="5">
                  <c:v>71-80</c:v>
                </c:pt>
              </c:strCache>
            </c:strRef>
          </c:cat>
          <c:val>
            <c:numRef>
              <c:f>Sheet1!$C$2:$C$7</c:f>
              <c:numCache>
                <c:formatCode>General</c:formatCode>
                <c:ptCount val="6"/>
                <c:pt idx="0">
                  <c:v>0</c:v>
                </c:pt>
                <c:pt idx="1">
                  <c:v>0</c:v>
                </c:pt>
                <c:pt idx="2">
                  <c:v>0</c:v>
                </c:pt>
                <c:pt idx="3">
                  <c:v>7</c:v>
                </c:pt>
                <c:pt idx="4">
                  <c:v>15</c:v>
                </c:pt>
                <c:pt idx="5">
                  <c:v>17</c:v>
                </c:pt>
              </c:numCache>
            </c:numRef>
          </c:val>
          <c:extLst>
            <c:ext xmlns:c16="http://schemas.microsoft.com/office/drawing/2014/chart" uri="{C3380CC4-5D6E-409C-BE32-E72D297353CC}">
              <c16:uniqueId val="{00000003-32E8-4152-8D8C-D2EC385AD6F1}"/>
            </c:ext>
          </c:extLst>
        </c:ser>
        <c:dLbls>
          <c:showLegendKey val="0"/>
          <c:showVal val="0"/>
          <c:showCatName val="0"/>
          <c:showSerName val="0"/>
          <c:showPercent val="0"/>
          <c:showBubbleSize val="0"/>
        </c:dLbls>
        <c:gapWidth val="150"/>
        <c:axId val="-36859984"/>
        <c:axId val="-5070560"/>
      </c:barChart>
      <c:catAx>
        <c:axId val="-36859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70560"/>
        <c:crosses val="autoZero"/>
        <c:auto val="1"/>
        <c:lblAlgn val="ctr"/>
        <c:lblOffset val="100"/>
        <c:noMultiLvlLbl val="0"/>
      </c:catAx>
      <c:valAx>
        <c:axId val="-5070560"/>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859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1"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38100">
      <a:solidFill>
        <a:schemeClr val="tx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Negative</a:t>
            </a:r>
            <a:r>
              <a:rPr lang="en-US" b="1" baseline="0" dirty="0"/>
              <a:t> Predictive Value of Combined Age Cut-Off + NCCN</a:t>
            </a:r>
            <a:endParaRPr lang="en-US" b="1" dirty="0"/>
          </a:p>
        </c:rich>
      </c:tx>
      <c:layout>
        <c:manualLayout>
          <c:xMode val="edge"/>
          <c:yMode val="edge"/>
          <c:x val="0.22725849071632814"/>
          <c:y val="1.5723270440251572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50 or NCCN</c:v>
                </c:pt>
              </c:strCache>
            </c:strRef>
          </c:tx>
          <c:spPr>
            <a:solidFill>
              <a:schemeClr val="accent1">
                <a:shade val="65000"/>
              </a:schemeClr>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52-FE43-A72B-9253F3773F7F}"/>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52-FE43-A72B-9253F3773F7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BRCA1/2</c:v>
                </c:pt>
                <c:pt idx="1">
                  <c:v>9 BC Genes</c:v>
                </c:pt>
              </c:strCache>
            </c:strRef>
          </c:cat>
          <c:val>
            <c:numRef>
              <c:f>Sheet1!$B$2:$B$3</c:f>
              <c:numCache>
                <c:formatCode>General</c:formatCode>
                <c:ptCount val="2"/>
                <c:pt idx="0">
                  <c:v>98.8</c:v>
                </c:pt>
                <c:pt idx="1">
                  <c:v>95</c:v>
                </c:pt>
              </c:numCache>
            </c:numRef>
          </c:val>
          <c:extLst>
            <c:ext xmlns:c16="http://schemas.microsoft.com/office/drawing/2014/chart" uri="{C3380CC4-5D6E-409C-BE32-E72D297353CC}">
              <c16:uniqueId val="{00000000-A752-FE43-A72B-9253F3773F7F}"/>
            </c:ext>
          </c:extLst>
        </c:ser>
        <c:ser>
          <c:idx val="1"/>
          <c:order val="1"/>
          <c:tx>
            <c:strRef>
              <c:f>Sheet1!$C$1</c:f>
              <c:strCache>
                <c:ptCount val="1"/>
                <c:pt idx="0">
                  <c:v>≤ 60 or NCCN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BRCA1/2</c:v>
                </c:pt>
                <c:pt idx="1">
                  <c:v>9 BC Genes</c:v>
                </c:pt>
              </c:strCache>
            </c:strRef>
          </c:cat>
          <c:val>
            <c:numRef>
              <c:f>Sheet1!$C$2:$C$3</c:f>
              <c:numCache>
                <c:formatCode>General</c:formatCode>
                <c:ptCount val="2"/>
                <c:pt idx="0">
                  <c:v>99.4</c:v>
                </c:pt>
                <c:pt idx="1">
                  <c:v>96.7</c:v>
                </c:pt>
              </c:numCache>
            </c:numRef>
          </c:val>
          <c:extLst>
            <c:ext xmlns:c16="http://schemas.microsoft.com/office/drawing/2014/chart" uri="{C3380CC4-5D6E-409C-BE32-E72D297353CC}">
              <c16:uniqueId val="{00000001-A752-FE43-A72B-9253F3773F7F}"/>
            </c:ext>
          </c:extLst>
        </c:ser>
        <c:ser>
          <c:idx val="2"/>
          <c:order val="2"/>
          <c:tx>
            <c:strRef>
              <c:f>Sheet1!$D$1</c:f>
              <c:strCache>
                <c:ptCount val="1"/>
                <c:pt idx="0">
                  <c:v>≤ 65 or NCCN</c:v>
                </c:pt>
              </c:strCache>
            </c:strRef>
          </c:tx>
          <c:spPr>
            <a:solidFill>
              <a:schemeClr val="accent1">
                <a:tint val="65000"/>
              </a:schemeClr>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52-FE43-A72B-9253F3773F7F}"/>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52-FE43-A72B-9253F3773F7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BRCA1/2</c:v>
                </c:pt>
                <c:pt idx="1">
                  <c:v>9 BC Genes</c:v>
                </c:pt>
              </c:strCache>
            </c:strRef>
          </c:cat>
          <c:val>
            <c:numRef>
              <c:f>Sheet1!$D$2:$D$3</c:f>
              <c:numCache>
                <c:formatCode>General</c:formatCode>
                <c:ptCount val="2"/>
                <c:pt idx="0">
                  <c:v>99.8</c:v>
                </c:pt>
                <c:pt idx="1">
                  <c:v>97.3</c:v>
                </c:pt>
              </c:numCache>
            </c:numRef>
          </c:val>
          <c:extLst>
            <c:ext xmlns:c16="http://schemas.microsoft.com/office/drawing/2014/chart" uri="{C3380CC4-5D6E-409C-BE32-E72D297353CC}">
              <c16:uniqueId val="{00000002-A752-FE43-A72B-9253F3773F7F}"/>
            </c:ext>
          </c:extLst>
        </c:ser>
        <c:dLbls>
          <c:showLegendKey val="0"/>
          <c:showVal val="0"/>
          <c:showCatName val="0"/>
          <c:showSerName val="0"/>
          <c:showPercent val="0"/>
          <c:showBubbleSize val="0"/>
        </c:dLbls>
        <c:gapWidth val="219"/>
        <c:overlap val="-27"/>
        <c:axId val="330009327"/>
        <c:axId val="918370895"/>
      </c:barChart>
      <c:catAx>
        <c:axId val="33000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18370895"/>
        <c:crosses val="autoZero"/>
        <c:auto val="1"/>
        <c:lblAlgn val="ctr"/>
        <c:lblOffset val="100"/>
        <c:noMultiLvlLbl val="0"/>
      </c:catAx>
      <c:valAx>
        <c:axId val="918370895"/>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009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800" b="1" dirty="0">
                <a:latin typeface="Calibri" panose="020F0502020204030204" pitchFamily="34" charset="0"/>
                <a:cs typeface="Calibri" panose="020F0502020204030204" pitchFamily="34" charset="0"/>
              </a:rPr>
              <a:t>Cumulative Risk</a:t>
            </a:r>
            <a:r>
              <a:rPr lang="en-US" sz="1800" b="1"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Breast</a:t>
            </a:r>
            <a:r>
              <a:rPr lang="en-US" sz="1800" b="1" baseline="0" dirty="0">
                <a:latin typeface="Calibri" panose="020F0502020204030204" pitchFamily="34" charset="0"/>
                <a:cs typeface="Calibri" panose="020F0502020204030204" pitchFamily="34" charset="0"/>
              </a:rPr>
              <a:t> Cancer </a:t>
            </a:r>
            <a:r>
              <a:rPr lang="en-US" sz="1800" b="1" i="0" u="none" strike="noStrike" baseline="0" dirty="0">
                <a:effectLst/>
                <a:latin typeface="Calibri" panose="020F0502020204030204" pitchFamily="34" charset="0"/>
                <a:cs typeface="Calibri" panose="020F0502020204030204" pitchFamily="34" charset="0"/>
              </a:rPr>
              <a:t>(%)</a:t>
            </a:r>
            <a:r>
              <a:rPr lang="en-US" sz="1800" b="1" i="0" u="none" strike="noStrike" baseline="0" dirty="0">
                <a:latin typeface="Calibri" panose="020F0502020204030204" pitchFamily="34" charset="0"/>
                <a:cs typeface="Calibri" panose="020F0502020204030204" pitchFamily="34" charset="0"/>
              </a:rPr>
              <a:t> </a:t>
            </a:r>
            <a:endParaRPr lang="en-US" sz="1800" b="1" dirty="0">
              <a:latin typeface="Calibri" panose="020F0502020204030204" pitchFamily="34" charset="0"/>
              <a:cs typeface="Calibri" panose="020F0502020204030204" pitchFamily="34" charset="0"/>
            </a:endParaRPr>
          </a:p>
        </c:rich>
      </c:tx>
      <c:layout>
        <c:manualLayout>
          <c:xMode val="edge"/>
          <c:yMode val="edge"/>
          <c:x val="0.16781589026524463"/>
          <c:y val="1.485279795429022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Sheet1!$B$1</c:f>
              <c:strCache>
                <c:ptCount val="1"/>
                <c:pt idx="0">
                  <c:v>BRCA1</c:v>
                </c:pt>
              </c:strCache>
            </c:strRef>
          </c:tx>
          <c:spPr>
            <a:solidFill>
              <a:schemeClr val="accent1"/>
            </a:solidFill>
            <a:ln>
              <a:noFill/>
            </a:ln>
            <a:effectLst/>
          </c:spPr>
          <c:invertIfNegative val="0"/>
          <c:dLbls>
            <c:spPr>
              <a:solidFill>
                <a:schemeClr val="bg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21-30</c:v>
                </c:pt>
                <c:pt idx="1">
                  <c:v>31-40</c:v>
                </c:pt>
                <c:pt idx="2">
                  <c:v>41-50</c:v>
                </c:pt>
                <c:pt idx="3">
                  <c:v>51-60</c:v>
                </c:pt>
                <c:pt idx="4">
                  <c:v>61-70</c:v>
                </c:pt>
                <c:pt idx="5">
                  <c:v>71-80</c:v>
                </c:pt>
              </c:strCache>
            </c:strRef>
          </c:cat>
          <c:val>
            <c:numRef>
              <c:f>Sheet1!$B$2:$B$7</c:f>
              <c:numCache>
                <c:formatCode>General</c:formatCode>
                <c:ptCount val="6"/>
                <c:pt idx="0">
                  <c:v>4</c:v>
                </c:pt>
                <c:pt idx="1">
                  <c:v>24</c:v>
                </c:pt>
                <c:pt idx="2">
                  <c:v>43</c:v>
                </c:pt>
                <c:pt idx="3">
                  <c:v>56</c:v>
                </c:pt>
                <c:pt idx="4">
                  <c:v>66</c:v>
                </c:pt>
                <c:pt idx="5">
                  <c:v>72</c:v>
                </c:pt>
              </c:numCache>
            </c:numRef>
          </c:val>
          <c:extLst>
            <c:ext xmlns:c16="http://schemas.microsoft.com/office/drawing/2014/chart" uri="{C3380CC4-5D6E-409C-BE32-E72D297353CC}">
              <c16:uniqueId val="{00000000-3C97-4CE1-9D00-408D6B4E5612}"/>
            </c:ext>
          </c:extLst>
        </c:ser>
        <c:ser>
          <c:idx val="1"/>
          <c:order val="1"/>
          <c:tx>
            <c:strRef>
              <c:f>Sheet1!$C$1</c:f>
              <c:strCache>
                <c:ptCount val="1"/>
                <c:pt idx="0">
                  <c:v>BRCA2</c:v>
                </c:pt>
              </c:strCache>
            </c:strRef>
          </c:tx>
          <c:spPr>
            <a:solidFill>
              <a:srgbClr val="9BD17B"/>
            </a:solidFill>
            <a:ln>
              <a:noFill/>
            </a:ln>
            <a:effectLst/>
          </c:spPr>
          <c:invertIfNegative val="0"/>
          <c:dLbls>
            <c:spPr>
              <a:solidFill>
                <a:schemeClr val="bg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21-30</c:v>
                </c:pt>
                <c:pt idx="1">
                  <c:v>31-40</c:v>
                </c:pt>
                <c:pt idx="2">
                  <c:v>41-50</c:v>
                </c:pt>
                <c:pt idx="3">
                  <c:v>51-60</c:v>
                </c:pt>
                <c:pt idx="4">
                  <c:v>61-70</c:v>
                </c:pt>
                <c:pt idx="5">
                  <c:v>71-80</c:v>
                </c:pt>
              </c:strCache>
            </c:strRef>
          </c:cat>
          <c:val>
            <c:numRef>
              <c:f>Sheet1!$C$2:$C$7</c:f>
              <c:numCache>
                <c:formatCode>General</c:formatCode>
                <c:ptCount val="6"/>
                <c:pt idx="0">
                  <c:v>4</c:v>
                </c:pt>
                <c:pt idx="1">
                  <c:v>13</c:v>
                </c:pt>
                <c:pt idx="2">
                  <c:v>35</c:v>
                </c:pt>
                <c:pt idx="3">
                  <c:v>53</c:v>
                </c:pt>
                <c:pt idx="4">
                  <c:v>61</c:v>
                </c:pt>
                <c:pt idx="5">
                  <c:v>69</c:v>
                </c:pt>
              </c:numCache>
            </c:numRef>
          </c:val>
          <c:extLst>
            <c:ext xmlns:c16="http://schemas.microsoft.com/office/drawing/2014/chart" uri="{C3380CC4-5D6E-409C-BE32-E72D297353CC}">
              <c16:uniqueId val="{00000001-3C97-4CE1-9D00-408D6B4E5612}"/>
            </c:ext>
          </c:extLst>
        </c:ser>
        <c:dLbls>
          <c:showLegendKey val="0"/>
          <c:showVal val="0"/>
          <c:showCatName val="0"/>
          <c:showSerName val="0"/>
          <c:showPercent val="0"/>
          <c:showBubbleSize val="0"/>
        </c:dLbls>
        <c:gapWidth val="150"/>
        <c:axId val="-154055872"/>
        <c:axId val="-160365296"/>
      </c:barChart>
      <c:catAx>
        <c:axId val="-154055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365296"/>
        <c:crosses val="autoZero"/>
        <c:auto val="1"/>
        <c:lblAlgn val="ctr"/>
        <c:lblOffset val="100"/>
        <c:noMultiLvlLbl val="0"/>
      </c:catAx>
      <c:valAx>
        <c:axId val="-160365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055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1"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38100">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b="1" dirty="0">
                <a:latin typeface="Calibri" panose="020F0502020204030204" pitchFamily="34" charset="0"/>
                <a:cs typeface="Calibri" panose="020F0502020204030204" pitchFamily="34" charset="0"/>
              </a:rPr>
              <a:t>Cumulative Risk</a:t>
            </a:r>
            <a:r>
              <a:rPr lang="en-US" sz="1600" b="1" baseline="0" dirty="0">
                <a:latin typeface="Calibri" panose="020F0502020204030204" pitchFamily="34" charset="0"/>
                <a:cs typeface="Calibri" panose="020F0502020204030204" pitchFamily="34" charset="0"/>
              </a:rPr>
              <a:t> of </a:t>
            </a:r>
            <a:r>
              <a:rPr lang="en-US" sz="1600" b="1" dirty="0">
                <a:latin typeface="Calibri" panose="020F0502020204030204" pitchFamily="34" charset="0"/>
                <a:cs typeface="Calibri" panose="020F0502020204030204" pitchFamily="34" charset="0"/>
              </a:rPr>
              <a:t>Male Breast</a:t>
            </a:r>
            <a:r>
              <a:rPr lang="en-US" sz="1600" b="1" baseline="0" dirty="0">
                <a:latin typeface="Calibri" panose="020F0502020204030204" pitchFamily="34" charset="0"/>
                <a:cs typeface="Calibri" panose="020F0502020204030204" pitchFamily="34" charset="0"/>
              </a:rPr>
              <a:t> </a:t>
            </a:r>
          </a:p>
          <a:p>
            <a:pPr>
              <a:defRPr sz="1600" b="1">
                <a:latin typeface="Calibri" panose="020F0502020204030204" pitchFamily="34" charset="0"/>
                <a:cs typeface="Calibri" panose="020F0502020204030204" pitchFamily="34" charset="0"/>
              </a:defRPr>
            </a:pPr>
            <a:r>
              <a:rPr lang="en-US" sz="1600" b="1" baseline="0" dirty="0">
                <a:latin typeface="Calibri" panose="020F0502020204030204" pitchFamily="34" charset="0"/>
                <a:cs typeface="Calibri" panose="020F0502020204030204" pitchFamily="34" charset="0"/>
              </a:rPr>
              <a:t>Cancer </a:t>
            </a:r>
            <a:r>
              <a:rPr lang="en-US" sz="1600" b="1" i="0" u="none" strike="noStrike" baseline="0" dirty="0">
                <a:effectLst/>
                <a:latin typeface="Calibri" panose="020F0502020204030204" pitchFamily="34" charset="0"/>
                <a:cs typeface="Calibri" panose="020F0502020204030204" pitchFamily="34" charset="0"/>
              </a:rPr>
              <a:t>(%)</a:t>
            </a:r>
            <a:r>
              <a:rPr lang="en-US" sz="1600" b="1" i="0" u="none" strike="noStrike" baseline="0" dirty="0">
                <a:latin typeface="Calibri" panose="020F0502020204030204" pitchFamily="34" charset="0"/>
                <a:cs typeface="Calibri" panose="020F0502020204030204" pitchFamily="34" charset="0"/>
              </a:rPr>
              <a:t> </a:t>
            </a:r>
            <a:endParaRPr lang="en-US" sz="1600" b="1" dirty="0">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lineChart>
        <c:grouping val="standard"/>
        <c:varyColors val="0"/>
        <c:ser>
          <c:idx val="0"/>
          <c:order val="0"/>
          <c:tx>
            <c:strRef>
              <c:f>Sheet1!$B$1</c:f>
              <c:strCache>
                <c:ptCount val="1"/>
                <c:pt idx="0">
                  <c:v>BRCA1</c:v>
                </c:pt>
              </c:strCache>
            </c:strRef>
          </c:tx>
          <c:spPr>
            <a:ln w="28575" cap="rnd">
              <a:solidFill>
                <a:schemeClr val="accent1"/>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FB-824C-835F-FA6FAE98E55E}"/>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50</c:v>
                </c:pt>
                <c:pt idx="1">
                  <c:v>Age 60</c:v>
                </c:pt>
                <c:pt idx="2">
                  <c:v>Age 70</c:v>
                </c:pt>
                <c:pt idx="3">
                  <c:v>Age 80</c:v>
                </c:pt>
              </c:strCache>
            </c:strRef>
          </c:cat>
          <c:val>
            <c:numRef>
              <c:f>Sheet1!$B$2:$B$5</c:f>
              <c:numCache>
                <c:formatCode>General</c:formatCode>
                <c:ptCount val="4"/>
                <c:pt idx="0">
                  <c:v>0.02</c:v>
                </c:pt>
                <c:pt idx="1">
                  <c:v>7.0000000000000007E-2</c:v>
                </c:pt>
                <c:pt idx="2">
                  <c:v>0.2</c:v>
                </c:pt>
                <c:pt idx="3">
                  <c:v>0.4</c:v>
                </c:pt>
              </c:numCache>
            </c:numRef>
          </c:val>
          <c:smooth val="0"/>
          <c:extLst>
            <c:ext xmlns:c16="http://schemas.microsoft.com/office/drawing/2014/chart" uri="{C3380CC4-5D6E-409C-BE32-E72D297353CC}">
              <c16:uniqueId val="{00000000-D5FB-824C-835F-FA6FAE98E55E}"/>
            </c:ext>
          </c:extLst>
        </c:ser>
        <c:ser>
          <c:idx val="1"/>
          <c:order val="1"/>
          <c:tx>
            <c:strRef>
              <c:f>Sheet1!$C$1</c:f>
              <c:strCache>
                <c:ptCount val="1"/>
                <c:pt idx="0">
                  <c:v>BRCA2</c:v>
                </c:pt>
              </c:strCache>
            </c:strRef>
          </c:tx>
          <c:spPr>
            <a:ln w="28575" cap="rnd">
              <a:solidFill>
                <a:srgbClr val="9BD17B"/>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FB-824C-835F-FA6FAE98E55E}"/>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50</c:v>
                </c:pt>
                <c:pt idx="1">
                  <c:v>Age 60</c:v>
                </c:pt>
                <c:pt idx="2">
                  <c:v>Age 70</c:v>
                </c:pt>
                <c:pt idx="3">
                  <c:v>Age 80</c:v>
                </c:pt>
              </c:strCache>
            </c:strRef>
          </c:cat>
          <c:val>
            <c:numRef>
              <c:f>Sheet1!$C$2:$C$5</c:f>
              <c:numCache>
                <c:formatCode>General</c:formatCode>
                <c:ptCount val="4"/>
                <c:pt idx="0">
                  <c:v>0.2</c:v>
                </c:pt>
                <c:pt idx="1">
                  <c:v>0.7</c:v>
                </c:pt>
                <c:pt idx="2">
                  <c:v>1.8</c:v>
                </c:pt>
                <c:pt idx="3">
                  <c:v>3.8</c:v>
                </c:pt>
              </c:numCache>
            </c:numRef>
          </c:val>
          <c:smooth val="0"/>
          <c:extLst>
            <c:ext xmlns:c16="http://schemas.microsoft.com/office/drawing/2014/chart" uri="{C3380CC4-5D6E-409C-BE32-E72D297353CC}">
              <c16:uniqueId val="{00000001-D5FB-824C-835F-FA6FAE98E55E}"/>
            </c:ext>
          </c:extLst>
        </c:ser>
        <c:dLbls>
          <c:showLegendKey val="0"/>
          <c:showVal val="0"/>
          <c:showCatName val="0"/>
          <c:showSerName val="0"/>
          <c:showPercent val="0"/>
          <c:showBubbleSize val="0"/>
        </c:dLbls>
        <c:smooth val="0"/>
        <c:axId val="-154055872"/>
        <c:axId val="-160365296"/>
      </c:lineChart>
      <c:catAx>
        <c:axId val="-154055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365296"/>
        <c:crosses val="autoZero"/>
        <c:auto val="1"/>
        <c:lblAlgn val="ctr"/>
        <c:lblOffset val="100"/>
        <c:noMultiLvlLbl val="0"/>
      </c:catAx>
      <c:valAx>
        <c:axId val="-160365296"/>
        <c:scaling>
          <c:orientation val="minMax"/>
          <c:max val="20"/>
        </c:scaling>
        <c:delete val="0"/>
        <c:axPos val="l"/>
        <c:majorGridlines>
          <c:spPr>
            <a:ln w="9525" cap="flat" cmpd="sng" algn="ctr">
              <a:solidFill>
                <a:schemeClr val="tx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055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8100">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b="1" dirty="0">
                <a:effectLst/>
                <a:latin typeface="Calibri" panose="020F0502020204030204" pitchFamily="34" charset="0"/>
                <a:cs typeface="Calibri" panose="020F0502020204030204" pitchFamily="34" charset="0"/>
              </a:rPr>
              <a:t>Cumulative Risk</a:t>
            </a:r>
            <a:r>
              <a:rPr lang="en-US" sz="1600" b="1" baseline="0" dirty="0">
                <a:effectLst/>
                <a:latin typeface="Calibri" panose="020F0502020204030204" pitchFamily="34" charset="0"/>
                <a:cs typeface="Calibri" panose="020F0502020204030204" pitchFamily="34" charset="0"/>
              </a:rPr>
              <a:t> of </a:t>
            </a:r>
            <a:r>
              <a:rPr lang="en-US" sz="1600" b="1" dirty="0">
                <a:latin typeface="Calibri" panose="020F0502020204030204" pitchFamily="34" charset="0"/>
                <a:cs typeface="Calibri" panose="020F0502020204030204" pitchFamily="34" charset="0"/>
              </a:rPr>
              <a:t>Prostate </a:t>
            </a:r>
          </a:p>
          <a:p>
            <a:pPr>
              <a:defRPr b="1">
                <a:latin typeface="Calibri" panose="020F0502020204030204" pitchFamily="34" charset="0"/>
                <a:cs typeface="Calibri" panose="020F0502020204030204" pitchFamily="34" charset="0"/>
              </a:defRPr>
            </a:pPr>
            <a:r>
              <a:rPr lang="en-US" sz="1600" b="1" dirty="0">
                <a:latin typeface="Calibri" panose="020F0502020204030204" pitchFamily="34" charset="0"/>
                <a:cs typeface="Calibri" panose="020F0502020204030204" pitchFamily="34" charset="0"/>
              </a:rPr>
              <a:t>Cancer (%)</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lineChart>
        <c:grouping val="standard"/>
        <c:varyColors val="0"/>
        <c:ser>
          <c:idx val="0"/>
          <c:order val="0"/>
          <c:tx>
            <c:strRef>
              <c:f>Sheet1!$B$1</c:f>
              <c:strCache>
                <c:ptCount val="1"/>
                <c:pt idx="0">
                  <c:v>BRCA2</c:v>
                </c:pt>
              </c:strCache>
            </c:strRef>
          </c:tx>
          <c:spPr>
            <a:ln w="28575" cap="rnd">
              <a:solidFill>
                <a:srgbClr val="9BD17B"/>
              </a:solidFill>
              <a:round/>
            </a:ln>
            <a:effectLst/>
          </c:spPr>
          <c:marker>
            <c:symbol val="none"/>
          </c:marker>
          <c:dLbls>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50</c:v>
                </c:pt>
                <c:pt idx="1">
                  <c:v>60</c:v>
                </c:pt>
                <c:pt idx="2">
                  <c:v>70</c:v>
                </c:pt>
                <c:pt idx="3">
                  <c:v>80</c:v>
                </c:pt>
              </c:numCache>
            </c:numRef>
          </c:cat>
          <c:val>
            <c:numRef>
              <c:f>Sheet1!$B$2:$B$5</c:f>
              <c:numCache>
                <c:formatCode>General</c:formatCode>
                <c:ptCount val="4"/>
                <c:pt idx="0">
                  <c:v>0.2</c:v>
                </c:pt>
                <c:pt idx="1">
                  <c:v>2.9</c:v>
                </c:pt>
                <c:pt idx="2">
                  <c:v>12.6</c:v>
                </c:pt>
                <c:pt idx="3">
                  <c:v>27</c:v>
                </c:pt>
              </c:numCache>
            </c:numRef>
          </c:val>
          <c:smooth val="0"/>
          <c:extLst>
            <c:ext xmlns:c16="http://schemas.microsoft.com/office/drawing/2014/chart" uri="{C3380CC4-5D6E-409C-BE32-E72D297353CC}">
              <c16:uniqueId val="{00000000-F957-0647-B787-65083F6F1094}"/>
            </c:ext>
          </c:extLst>
        </c:ser>
        <c:dLbls>
          <c:showLegendKey val="0"/>
          <c:showVal val="0"/>
          <c:showCatName val="0"/>
          <c:showSerName val="0"/>
          <c:showPercent val="0"/>
          <c:showBubbleSize val="0"/>
        </c:dLbls>
        <c:smooth val="0"/>
        <c:axId val="-36859984"/>
        <c:axId val="-5070560"/>
      </c:lineChart>
      <c:catAx>
        <c:axId val="-36859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70560"/>
        <c:crosses val="autoZero"/>
        <c:auto val="1"/>
        <c:lblAlgn val="ctr"/>
        <c:lblOffset val="100"/>
        <c:noMultiLvlLbl val="0"/>
      </c:catAx>
      <c:valAx>
        <c:axId val="-5070560"/>
        <c:scaling>
          <c:orientation val="minMax"/>
          <c:max val="80"/>
        </c:scaling>
        <c:delete val="0"/>
        <c:axPos val="l"/>
        <c:majorGridlines>
          <c:spPr>
            <a:ln w="9525" cap="flat" cmpd="sng" algn="ctr">
              <a:solidFill>
                <a:schemeClr val="tx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859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8100">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Cumulative Risk</a:t>
            </a:r>
            <a:r>
              <a:rPr lang="en-US" sz="1600" b="1" baseline="0" dirty="0"/>
              <a:t> of </a:t>
            </a:r>
            <a:r>
              <a:rPr lang="en-US" sz="1600" b="1" dirty="0"/>
              <a:t>Pancreatic</a:t>
            </a:r>
            <a:r>
              <a:rPr lang="en-US" sz="1600" b="1" baseline="0" dirty="0"/>
              <a:t> </a:t>
            </a:r>
          </a:p>
          <a:p>
            <a:pPr>
              <a:defRPr sz="1600" b="1"/>
            </a:pPr>
            <a:r>
              <a:rPr lang="en-US" sz="1600" b="1" baseline="0" dirty="0"/>
              <a:t>Cancer (%)</a:t>
            </a:r>
            <a:endParaRPr lang="en-US"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BRCA1</c:v>
                </c:pt>
              </c:strCache>
            </c:strRef>
          </c:tx>
          <c:spPr>
            <a:ln w="28575" cap="rnd">
              <a:solidFill>
                <a:schemeClr val="accent1"/>
              </a:solidFill>
              <a:round/>
            </a:ln>
            <a:effectLst/>
          </c:spPr>
          <c:marker>
            <c:symbol val="none"/>
          </c:marker>
          <c:cat>
            <c:strRef>
              <c:f>Sheet1!$A$2:$A$5</c:f>
              <c:strCache>
                <c:ptCount val="4"/>
                <c:pt idx="0">
                  <c:v>Age 50</c:v>
                </c:pt>
                <c:pt idx="1">
                  <c:v>Age 60</c:v>
                </c:pt>
                <c:pt idx="2">
                  <c:v>Age 70</c:v>
                </c:pt>
                <c:pt idx="3">
                  <c:v>Age 80</c:v>
                </c:pt>
              </c:strCache>
            </c:strRef>
          </c:cat>
          <c:val>
            <c:numRef>
              <c:f>Sheet1!$B$2:$B$5</c:f>
              <c:numCache>
                <c:formatCode>General</c:formatCode>
                <c:ptCount val="4"/>
                <c:pt idx="0">
                  <c:v>0.1</c:v>
                </c:pt>
                <c:pt idx="1">
                  <c:v>0.4</c:v>
                </c:pt>
                <c:pt idx="2">
                  <c:v>1.3</c:v>
                </c:pt>
                <c:pt idx="3">
                  <c:v>2.9</c:v>
                </c:pt>
              </c:numCache>
            </c:numRef>
          </c:val>
          <c:smooth val="0"/>
          <c:extLst>
            <c:ext xmlns:c16="http://schemas.microsoft.com/office/drawing/2014/chart" uri="{C3380CC4-5D6E-409C-BE32-E72D297353CC}">
              <c16:uniqueId val="{00000000-3C97-4CE1-9D00-408D6B4E5612}"/>
            </c:ext>
          </c:extLst>
        </c:ser>
        <c:ser>
          <c:idx val="1"/>
          <c:order val="1"/>
          <c:tx>
            <c:strRef>
              <c:f>Sheet1!$C$1</c:f>
              <c:strCache>
                <c:ptCount val="1"/>
                <c:pt idx="0">
                  <c:v>BRCA2</c:v>
                </c:pt>
              </c:strCache>
            </c:strRef>
          </c:tx>
          <c:spPr>
            <a:ln w="28575" cap="rnd">
              <a:solidFill>
                <a:srgbClr val="9BD17B"/>
              </a:solidFill>
              <a:round/>
            </a:ln>
            <a:effectLst/>
          </c:spPr>
          <c:marker>
            <c:symbol val="none"/>
          </c:marker>
          <c:dLbls>
            <c:dLbl>
              <c:idx val="3"/>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CFB-6842-80CE-B0363414D260}"/>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eparator>, </c:separator>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50</c:v>
                </c:pt>
                <c:pt idx="1">
                  <c:v>Age 60</c:v>
                </c:pt>
                <c:pt idx="2">
                  <c:v>Age 70</c:v>
                </c:pt>
                <c:pt idx="3">
                  <c:v>Age 80</c:v>
                </c:pt>
              </c:strCache>
            </c:strRef>
          </c:cat>
          <c:val>
            <c:numRef>
              <c:f>Sheet1!$C$2:$C$5</c:f>
              <c:numCache>
                <c:formatCode>General</c:formatCode>
                <c:ptCount val="4"/>
                <c:pt idx="0">
                  <c:v>0.2</c:v>
                </c:pt>
                <c:pt idx="1">
                  <c:v>0.9</c:v>
                </c:pt>
                <c:pt idx="2">
                  <c:v>2</c:v>
                </c:pt>
                <c:pt idx="3">
                  <c:v>3</c:v>
                </c:pt>
              </c:numCache>
            </c:numRef>
          </c:val>
          <c:smooth val="0"/>
          <c:extLst>
            <c:ext xmlns:c16="http://schemas.microsoft.com/office/drawing/2014/chart" uri="{C3380CC4-5D6E-409C-BE32-E72D297353CC}">
              <c16:uniqueId val="{00000001-3C97-4CE1-9D00-408D6B4E5612}"/>
            </c:ext>
          </c:extLst>
        </c:ser>
        <c:dLbls>
          <c:showLegendKey val="0"/>
          <c:showVal val="0"/>
          <c:showCatName val="0"/>
          <c:showSerName val="0"/>
          <c:showPercent val="0"/>
          <c:showBubbleSize val="0"/>
        </c:dLbls>
        <c:smooth val="0"/>
        <c:axId val="-154055872"/>
        <c:axId val="-160365296"/>
      </c:lineChart>
      <c:catAx>
        <c:axId val="-154055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365296"/>
        <c:crosses val="autoZero"/>
        <c:auto val="1"/>
        <c:lblAlgn val="ctr"/>
        <c:lblOffset val="100"/>
        <c:noMultiLvlLbl val="0"/>
      </c:catAx>
      <c:valAx>
        <c:axId val="-160365296"/>
        <c:scaling>
          <c:orientation val="minMax"/>
          <c:max val="10"/>
        </c:scaling>
        <c:delete val="0"/>
        <c:axPos val="l"/>
        <c:majorGridlines>
          <c:spPr>
            <a:ln w="9525" cap="flat" cmpd="sng" algn="ctr">
              <a:solidFill>
                <a:schemeClr val="tx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055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8100">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Cumulative Risk</a:t>
            </a:r>
            <a:r>
              <a:rPr lang="en-US" sz="1600" b="1" baseline="0" dirty="0"/>
              <a:t> of </a:t>
            </a:r>
            <a:r>
              <a:rPr lang="en-US" sz="1600" b="1" dirty="0"/>
              <a:t>Stomach</a:t>
            </a:r>
            <a:r>
              <a:rPr lang="en-US" sz="1600" b="1" baseline="0" dirty="0"/>
              <a:t> </a:t>
            </a:r>
          </a:p>
          <a:p>
            <a:pPr>
              <a:defRPr sz="1600" b="1"/>
            </a:pPr>
            <a:r>
              <a:rPr lang="en-US" sz="1600" b="1" baseline="0" dirty="0"/>
              <a:t>Cancer </a:t>
            </a:r>
            <a:r>
              <a:rPr lang="en-US" sz="1600" b="1" i="0" u="none" strike="noStrike" baseline="0" dirty="0">
                <a:effectLst/>
              </a:rPr>
              <a:t>(%)</a:t>
            </a:r>
            <a:r>
              <a:rPr lang="en-US" sz="1600" b="1" i="0" u="none" strike="noStrike" baseline="0" dirty="0"/>
              <a:t> </a:t>
            </a:r>
            <a:endParaRPr lang="en-US" sz="1600" b="1" dirty="0"/>
          </a:p>
        </c:rich>
      </c:tx>
      <c:layout>
        <c:manualLayout>
          <c:xMode val="edge"/>
          <c:yMode val="edge"/>
          <c:x val="0.26091796788113353"/>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BRCA1</c:v>
                </c:pt>
              </c:strCache>
            </c:strRef>
          </c:tx>
          <c:spPr>
            <a:ln w="28575" cap="rnd">
              <a:solidFill>
                <a:schemeClr val="accent1"/>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B62-FD48-9C2A-0613A8206B1E}"/>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50</c:v>
                </c:pt>
                <c:pt idx="1">
                  <c:v>Age 60</c:v>
                </c:pt>
                <c:pt idx="2">
                  <c:v>Age 70</c:v>
                </c:pt>
                <c:pt idx="3">
                  <c:v>Age 80</c:v>
                </c:pt>
              </c:strCache>
            </c:strRef>
          </c:cat>
          <c:val>
            <c:numRef>
              <c:f>Sheet1!$B$2:$B$5</c:f>
              <c:numCache>
                <c:formatCode>General</c:formatCode>
                <c:ptCount val="4"/>
                <c:pt idx="0">
                  <c:v>0.2</c:v>
                </c:pt>
                <c:pt idx="1">
                  <c:v>0.6</c:v>
                </c:pt>
                <c:pt idx="2">
                  <c:v>1.1000000000000001</c:v>
                </c:pt>
                <c:pt idx="3">
                  <c:v>1.6</c:v>
                </c:pt>
              </c:numCache>
            </c:numRef>
          </c:val>
          <c:smooth val="0"/>
          <c:extLst>
            <c:ext xmlns:c16="http://schemas.microsoft.com/office/drawing/2014/chart" uri="{C3380CC4-5D6E-409C-BE32-E72D297353CC}">
              <c16:uniqueId val="{00000000-7B62-FD48-9C2A-0613A8206B1E}"/>
            </c:ext>
          </c:extLst>
        </c:ser>
        <c:ser>
          <c:idx val="1"/>
          <c:order val="1"/>
          <c:tx>
            <c:strRef>
              <c:f>Sheet1!$C$1</c:f>
              <c:strCache>
                <c:ptCount val="1"/>
                <c:pt idx="0">
                  <c:v>BRCA2</c:v>
                </c:pt>
              </c:strCache>
            </c:strRef>
          </c:tx>
          <c:spPr>
            <a:ln w="28575" cap="rnd">
              <a:solidFill>
                <a:srgbClr val="9BD17B"/>
              </a:solidFill>
              <a:round/>
            </a:ln>
            <a:effectLst/>
          </c:spPr>
          <c:marker>
            <c:symbol val="none"/>
          </c:marker>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B62-FD48-9C2A-0613A8206B1E}"/>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50</c:v>
                </c:pt>
                <c:pt idx="1">
                  <c:v>Age 60</c:v>
                </c:pt>
                <c:pt idx="2">
                  <c:v>Age 70</c:v>
                </c:pt>
                <c:pt idx="3">
                  <c:v>Age 80</c:v>
                </c:pt>
              </c:strCache>
            </c:strRef>
          </c:cat>
          <c:val>
            <c:numRef>
              <c:f>Sheet1!$C$2:$C$5</c:f>
              <c:numCache>
                <c:formatCode>General</c:formatCode>
                <c:ptCount val="4"/>
                <c:pt idx="0">
                  <c:v>0.1</c:v>
                </c:pt>
                <c:pt idx="1">
                  <c:v>0.5</c:v>
                </c:pt>
                <c:pt idx="2">
                  <c:v>1.4</c:v>
                </c:pt>
                <c:pt idx="3">
                  <c:v>3.5</c:v>
                </c:pt>
              </c:numCache>
            </c:numRef>
          </c:val>
          <c:smooth val="0"/>
          <c:extLst>
            <c:ext xmlns:c16="http://schemas.microsoft.com/office/drawing/2014/chart" uri="{C3380CC4-5D6E-409C-BE32-E72D297353CC}">
              <c16:uniqueId val="{00000001-7B62-FD48-9C2A-0613A8206B1E}"/>
            </c:ext>
          </c:extLst>
        </c:ser>
        <c:dLbls>
          <c:showLegendKey val="0"/>
          <c:showVal val="0"/>
          <c:showCatName val="0"/>
          <c:showSerName val="0"/>
          <c:showPercent val="0"/>
          <c:showBubbleSize val="0"/>
        </c:dLbls>
        <c:smooth val="0"/>
        <c:axId val="-154055872"/>
        <c:axId val="-160365296"/>
      </c:lineChart>
      <c:catAx>
        <c:axId val="-154055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365296"/>
        <c:crosses val="autoZero"/>
        <c:auto val="1"/>
        <c:lblAlgn val="ctr"/>
        <c:lblOffset val="100"/>
        <c:noMultiLvlLbl val="0"/>
      </c:catAx>
      <c:valAx>
        <c:axId val="-160365296"/>
        <c:scaling>
          <c:orientation val="minMax"/>
          <c:max val="10"/>
        </c:scaling>
        <c:delete val="0"/>
        <c:axPos val="l"/>
        <c:majorGridlines>
          <c:spPr>
            <a:ln w="9525" cap="flat" cmpd="sng" algn="ctr">
              <a:solidFill>
                <a:schemeClr val="tx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055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8100">
      <a:solidFill>
        <a:schemeClr val="tx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No RRSO</c:v>
                </c:pt>
              </c:strCache>
            </c:strRef>
          </c:tx>
          <c:spPr>
            <a:solidFill>
              <a:schemeClr val="accent1"/>
            </a:solidFill>
            <a:ln>
              <a:noFill/>
            </a:ln>
            <a:effectLst/>
            <a:sp3d/>
          </c:spPr>
          <c:invertIfNegative val="0"/>
          <c:cat>
            <c:strRef>
              <c:f>Sheet1!$A$2:$A$3</c:f>
              <c:strCache>
                <c:ptCount val="2"/>
                <c:pt idx="0">
                  <c:v>All cause BRCA1</c:v>
                </c:pt>
                <c:pt idx="1">
                  <c:v>All cause BRCA2</c:v>
                </c:pt>
              </c:strCache>
            </c:strRef>
          </c:cat>
          <c:val>
            <c:numRef>
              <c:f>Sheet1!$B$2:$B$3</c:f>
              <c:numCache>
                <c:formatCode>General</c:formatCode>
                <c:ptCount val="2"/>
                <c:pt idx="0">
                  <c:v>10.6</c:v>
                </c:pt>
                <c:pt idx="1">
                  <c:v>8.6999999999999993</c:v>
                </c:pt>
              </c:numCache>
            </c:numRef>
          </c:val>
          <c:extLst>
            <c:ext xmlns:c16="http://schemas.microsoft.com/office/drawing/2014/chart" uri="{C3380CC4-5D6E-409C-BE32-E72D297353CC}">
              <c16:uniqueId val="{00000000-A247-5C45-9261-88E4E6C2E335}"/>
            </c:ext>
          </c:extLst>
        </c:ser>
        <c:ser>
          <c:idx val="1"/>
          <c:order val="1"/>
          <c:tx>
            <c:strRef>
              <c:f>Sheet1!$C$1</c:f>
              <c:strCache>
                <c:ptCount val="1"/>
                <c:pt idx="0">
                  <c:v>RRSO</c:v>
                </c:pt>
              </c:strCache>
            </c:strRef>
          </c:tx>
          <c:spPr>
            <a:solidFill>
              <a:srgbClr val="92D050"/>
            </a:solidFill>
            <a:ln>
              <a:noFill/>
            </a:ln>
            <a:effectLst/>
            <a:sp3d/>
          </c:spPr>
          <c:invertIfNegative val="0"/>
          <c:cat>
            <c:strRef>
              <c:f>Sheet1!$A$2:$A$3</c:f>
              <c:strCache>
                <c:ptCount val="2"/>
                <c:pt idx="0">
                  <c:v>All cause BRCA1</c:v>
                </c:pt>
                <c:pt idx="1">
                  <c:v>All cause BRCA2</c:v>
                </c:pt>
              </c:strCache>
            </c:strRef>
          </c:cat>
          <c:val>
            <c:numRef>
              <c:f>Sheet1!$C$2:$C$3</c:f>
              <c:numCache>
                <c:formatCode>General</c:formatCode>
                <c:ptCount val="2"/>
                <c:pt idx="0">
                  <c:v>3.5</c:v>
                </c:pt>
                <c:pt idx="1">
                  <c:v>2.1</c:v>
                </c:pt>
              </c:numCache>
            </c:numRef>
          </c:val>
          <c:extLst>
            <c:ext xmlns:c16="http://schemas.microsoft.com/office/drawing/2014/chart" uri="{C3380CC4-5D6E-409C-BE32-E72D297353CC}">
              <c16:uniqueId val="{00000001-A247-5C45-9261-88E4E6C2E335}"/>
            </c:ext>
          </c:extLst>
        </c:ser>
        <c:dLbls>
          <c:showLegendKey val="0"/>
          <c:showVal val="0"/>
          <c:showCatName val="0"/>
          <c:showSerName val="0"/>
          <c:showPercent val="0"/>
          <c:showBubbleSize val="0"/>
        </c:dLbls>
        <c:gapWidth val="150"/>
        <c:shape val="box"/>
        <c:axId val="2086874960"/>
        <c:axId val="2086854304"/>
        <c:axId val="0"/>
      </c:bar3DChart>
      <c:catAx>
        <c:axId val="20868749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86854304"/>
        <c:crosses val="autoZero"/>
        <c:auto val="1"/>
        <c:lblAlgn val="ctr"/>
        <c:lblOffset val="100"/>
        <c:noMultiLvlLbl val="0"/>
      </c:catAx>
      <c:valAx>
        <c:axId val="2086854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6874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10th percentile PRS no FH</c:v>
                </c:pt>
              </c:strCache>
            </c:strRef>
          </c:tx>
          <c:spPr>
            <a:solidFill>
              <a:srgbClr val="82D121"/>
            </a:solidFill>
            <a:ln>
              <a:noFill/>
            </a:ln>
            <a:effectLst/>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Non carrier</c:v>
                </c:pt>
                <c:pt idx="1">
                  <c:v>BRCA1 carrier</c:v>
                </c:pt>
                <c:pt idx="2">
                  <c:v>BRCA2 carrier</c:v>
                </c:pt>
                <c:pt idx="3">
                  <c:v>ATM carrier</c:v>
                </c:pt>
                <c:pt idx="4">
                  <c:v>CHEK2 carrier</c:v>
                </c:pt>
                <c:pt idx="5">
                  <c:v>PALB2 carrier</c:v>
                </c:pt>
              </c:strCache>
            </c:strRef>
          </c:cat>
          <c:val>
            <c:numRef>
              <c:f>Sheet1!$B$2:$B$7</c:f>
              <c:numCache>
                <c:formatCode>General</c:formatCode>
                <c:ptCount val="6"/>
                <c:pt idx="0">
                  <c:v>6.7</c:v>
                </c:pt>
                <c:pt idx="1">
                  <c:v>36.1</c:v>
                </c:pt>
                <c:pt idx="2">
                  <c:v>43.8</c:v>
                </c:pt>
                <c:pt idx="3">
                  <c:v>12.8</c:v>
                </c:pt>
                <c:pt idx="4">
                  <c:v>15.2</c:v>
                </c:pt>
                <c:pt idx="5">
                  <c:v>21.5</c:v>
                </c:pt>
              </c:numCache>
            </c:numRef>
          </c:val>
          <c:extLst>
            <c:ext xmlns:c16="http://schemas.microsoft.com/office/drawing/2014/chart" uri="{C3380CC4-5D6E-409C-BE32-E72D297353CC}">
              <c16:uniqueId val="{00000000-DFFC-4FBB-8AE5-BE95D2D40BC9}"/>
            </c:ext>
          </c:extLst>
        </c:ser>
        <c:ser>
          <c:idx val="1"/>
          <c:order val="1"/>
          <c:tx>
            <c:strRef>
              <c:f>Sheet1!$C$1</c:f>
              <c:strCache>
                <c:ptCount val="1"/>
                <c:pt idx="0">
                  <c:v>90th percentile PRS no FH</c:v>
                </c:pt>
              </c:strCache>
            </c:strRef>
          </c:tx>
          <c:spPr>
            <a:solidFill>
              <a:schemeClr val="accent1"/>
            </a:solidFill>
            <a:ln>
              <a:noFill/>
            </a:ln>
            <a:effectLst/>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Non carrier</c:v>
                </c:pt>
                <c:pt idx="1">
                  <c:v>BRCA1 carrier</c:v>
                </c:pt>
                <c:pt idx="2">
                  <c:v>BRCA2 carrier</c:v>
                </c:pt>
                <c:pt idx="3">
                  <c:v>ATM carrier</c:v>
                </c:pt>
                <c:pt idx="4">
                  <c:v>CHEK2 carrier</c:v>
                </c:pt>
                <c:pt idx="5">
                  <c:v>PALB2 carrier</c:v>
                </c:pt>
              </c:strCache>
            </c:strRef>
          </c:cat>
          <c:val>
            <c:numRef>
              <c:f>Sheet1!$C$2:$C$7</c:f>
              <c:numCache>
                <c:formatCode>General</c:formatCode>
                <c:ptCount val="6"/>
                <c:pt idx="0">
                  <c:v>18.3</c:v>
                </c:pt>
                <c:pt idx="1">
                  <c:v>46.9</c:v>
                </c:pt>
                <c:pt idx="2">
                  <c:v>49.5</c:v>
                </c:pt>
                <c:pt idx="3">
                  <c:v>32.299999999999997</c:v>
                </c:pt>
                <c:pt idx="4">
                  <c:v>37.299999999999997</c:v>
                </c:pt>
                <c:pt idx="5">
                  <c:v>49.2</c:v>
                </c:pt>
              </c:numCache>
            </c:numRef>
          </c:val>
          <c:extLst>
            <c:ext xmlns:c16="http://schemas.microsoft.com/office/drawing/2014/chart" uri="{C3380CC4-5D6E-409C-BE32-E72D297353CC}">
              <c16:uniqueId val="{00000001-DFFC-4FBB-8AE5-BE95D2D40BC9}"/>
            </c:ext>
          </c:extLst>
        </c:ser>
        <c:ser>
          <c:idx val="2"/>
          <c:order val="2"/>
          <c:tx>
            <c:strRef>
              <c:f>Sheet1!$D$1</c:f>
              <c:strCache>
                <c:ptCount val="1"/>
                <c:pt idx="0">
                  <c:v>90th percentile PRS FH+</c:v>
                </c:pt>
              </c:strCache>
            </c:strRef>
          </c:tx>
          <c:spPr>
            <a:solidFill>
              <a:schemeClr val="tx2">
                <a:lumMod val="25000"/>
                <a:lumOff val="75000"/>
              </a:schemeClr>
            </a:solidFill>
            <a:ln>
              <a:noFill/>
            </a:ln>
            <a:effectLst/>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Non carrier</c:v>
                </c:pt>
                <c:pt idx="1">
                  <c:v>BRCA1 carrier</c:v>
                </c:pt>
                <c:pt idx="2">
                  <c:v>BRCA2 carrier</c:v>
                </c:pt>
                <c:pt idx="3">
                  <c:v>ATM carrier</c:v>
                </c:pt>
                <c:pt idx="4">
                  <c:v>CHEK2 carrier</c:v>
                </c:pt>
                <c:pt idx="5">
                  <c:v>PALB2 carrier</c:v>
                </c:pt>
              </c:strCache>
            </c:strRef>
          </c:cat>
          <c:val>
            <c:numRef>
              <c:f>Sheet1!$D$2:$D$7</c:f>
              <c:numCache>
                <c:formatCode>General</c:formatCode>
                <c:ptCount val="6"/>
                <c:pt idx="0">
                  <c:v>23.9</c:v>
                </c:pt>
                <c:pt idx="1">
                  <c:v>57.3</c:v>
                </c:pt>
                <c:pt idx="2">
                  <c:v>65.900000000000006</c:v>
                </c:pt>
                <c:pt idx="3">
                  <c:v>40.9</c:v>
                </c:pt>
                <c:pt idx="4">
                  <c:v>46.6</c:v>
                </c:pt>
                <c:pt idx="5">
                  <c:v>59.5</c:v>
                </c:pt>
              </c:numCache>
            </c:numRef>
          </c:val>
          <c:extLst>
            <c:ext xmlns:c16="http://schemas.microsoft.com/office/drawing/2014/chart" uri="{C3380CC4-5D6E-409C-BE32-E72D297353CC}">
              <c16:uniqueId val="{00000000-59E8-7C4A-9846-8637E5708E99}"/>
            </c:ext>
          </c:extLst>
        </c:ser>
        <c:dLbls>
          <c:showLegendKey val="0"/>
          <c:showVal val="0"/>
          <c:showCatName val="0"/>
          <c:showSerName val="0"/>
          <c:showPercent val="0"/>
          <c:showBubbleSize val="0"/>
        </c:dLbls>
        <c:gapWidth val="150"/>
        <c:shape val="box"/>
        <c:axId val="642405864"/>
        <c:axId val="642406520"/>
        <c:axId val="0"/>
      </c:bar3DChart>
      <c:catAx>
        <c:axId val="6424058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42406520"/>
        <c:crosses val="autoZero"/>
        <c:auto val="1"/>
        <c:lblAlgn val="ctr"/>
        <c:lblOffset val="100"/>
        <c:noMultiLvlLbl val="0"/>
      </c:catAx>
      <c:valAx>
        <c:axId val="642406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2405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Premenopausal</c:v>
                </c:pt>
              </c:strCache>
            </c:strRef>
          </c:tx>
          <c:spPr>
            <a:solidFill>
              <a:schemeClr val="accent6">
                <a:lumMod val="60000"/>
                <a:lumOff val="40000"/>
              </a:schemeClr>
            </a:solidFill>
            <a:ln>
              <a:noFill/>
            </a:ln>
            <a:effectLst/>
            <a:sp3d/>
          </c:spPr>
          <c:invertIfNegative val="0"/>
          <c:dLbls>
            <c:spPr>
              <a:noFill/>
              <a:ln>
                <a:noFill/>
              </a:ln>
              <a:effectLst/>
            </c:spPr>
            <c:txPr>
              <a:bodyPr rot="0" spcFirstLastPara="1" vertOverflow="ellipsis" vert="horz" wrap="square" lIns="91440" tIns="45720" rIns="38100" bIns="18288"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Non carriers</c:v>
                </c:pt>
                <c:pt idx="1">
                  <c:v>BRCA1</c:v>
                </c:pt>
                <c:pt idx="2">
                  <c:v>BRCA2</c:v>
                </c:pt>
                <c:pt idx="3">
                  <c:v>ATM</c:v>
                </c:pt>
                <c:pt idx="4">
                  <c:v>CHEK2</c:v>
                </c:pt>
                <c:pt idx="5">
                  <c:v>PALB2 (ER-)</c:v>
                </c:pt>
              </c:strCache>
            </c:strRef>
          </c:cat>
          <c:val>
            <c:numRef>
              <c:f>Sheet1!$B$2:$B$7</c:f>
              <c:numCache>
                <c:formatCode>General</c:formatCode>
                <c:ptCount val="6"/>
                <c:pt idx="0">
                  <c:v>5.8</c:v>
                </c:pt>
                <c:pt idx="1">
                  <c:v>33.4</c:v>
                </c:pt>
                <c:pt idx="2">
                  <c:v>27.2</c:v>
                </c:pt>
                <c:pt idx="3">
                  <c:v>2.9</c:v>
                </c:pt>
                <c:pt idx="4">
                  <c:v>13.2</c:v>
                </c:pt>
                <c:pt idx="5">
                  <c:v>12.2</c:v>
                </c:pt>
              </c:numCache>
            </c:numRef>
          </c:val>
          <c:extLst>
            <c:ext xmlns:c16="http://schemas.microsoft.com/office/drawing/2014/chart" uri="{C3380CC4-5D6E-409C-BE32-E72D297353CC}">
              <c16:uniqueId val="{00000000-67FC-4E23-BD99-7C08B92ED225}"/>
            </c:ext>
          </c:extLst>
        </c:ser>
        <c:ser>
          <c:idx val="1"/>
          <c:order val="1"/>
          <c:tx>
            <c:strRef>
              <c:f>Sheet1!$C$1</c:f>
              <c:strCache>
                <c:ptCount val="1"/>
                <c:pt idx="0">
                  <c:v>Postmenopausal</c:v>
                </c:pt>
              </c:strCache>
            </c:strRef>
          </c:tx>
          <c:spPr>
            <a:solidFill>
              <a:schemeClr val="accent1"/>
            </a:solidFill>
            <a:ln>
              <a:noFill/>
            </a:ln>
            <a:effectLst/>
            <a:sp3d/>
          </c:spPr>
          <c:invertIfNegative val="0"/>
          <c:dLbls>
            <c:spPr>
              <a:noFill/>
              <a:ln>
                <a:noFill/>
              </a:ln>
              <a:effectLst/>
            </c:spPr>
            <c:txPr>
              <a:bodyPr rot="0" spcFirstLastPara="1" vertOverflow="ellipsis" wrap="square" lIns="365760" tIns="45720" rIns="36576" bIns="18288" anchor="ctr" anchorCtr="0">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Non carriers</c:v>
                </c:pt>
                <c:pt idx="1">
                  <c:v>BRCA1</c:v>
                </c:pt>
                <c:pt idx="2">
                  <c:v>BRCA2</c:v>
                </c:pt>
                <c:pt idx="3">
                  <c:v>ATM</c:v>
                </c:pt>
                <c:pt idx="4">
                  <c:v>CHEK2</c:v>
                </c:pt>
                <c:pt idx="5">
                  <c:v>PALB2 (ER-)</c:v>
                </c:pt>
              </c:strCache>
            </c:strRef>
          </c:cat>
          <c:val>
            <c:numRef>
              <c:f>Sheet1!$C$2:$C$7</c:f>
              <c:numCache>
                <c:formatCode>General</c:formatCode>
                <c:ptCount val="6"/>
                <c:pt idx="0">
                  <c:v>3.7</c:v>
                </c:pt>
                <c:pt idx="1">
                  <c:v>11.5</c:v>
                </c:pt>
                <c:pt idx="2">
                  <c:v>9.4</c:v>
                </c:pt>
                <c:pt idx="3">
                  <c:v>4.5999999999999996</c:v>
                </c:pt>
                <c:pt idx="4">
                  <c:v>4.3</c:v>
                </c:pt>
                <c:pt idx="5">
                  <c:v>5.0999999999999996</c:v>
                </c:pt>
              </c:numCache>
            </c:numRef>
          </c:val>
          <c:extLst>
            <c:ext xmlns:c16="http://schemas.microsoft.com/office/drawing/2014/chart" uri="{C3380CC4-5D6E-409C-BE32-E72D297353CC}">
              <c16:uniqueId val="{00000001-67FC-4E23-BD99-7C08B92ED225}"/>
            </c:ext>
          </c:extLst>
        </c:ser>
        <c:dLbls>
          <c:showLegendKey val="0"/>
          <c:showVal val="0"/>
          <c:showCatName val="0"/>
          <c:showSerName val="0"/>
          <c:showPercent val="0"/>
          <c:showBubbleSize val="0"/>
        </c:dLbls>
        <c:gapWidth val="150"/>
        <c:shape val="box"/>
        <c:axId val="-392345344"/>
        <c:axId val="-392786000"/>
        <c:axId val="0"/>
      </c:bar3DChart>
      <c:catAx>
        <c:axId val="-392345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1" u="none" strike="noStrike" kern="1200" baseline="0">
                <a:solidFill>
                  <a:schemeClr val="tx1">
                    <a:lumMod val="65000"/>
                    <a:lumOff val="35000"/>
                  </a:schemeClr>
                </a:solidFill>
                <a:latin typeface="+mn-lt"/>
                <a:ea typeface="+mn-ea"/>
                <a:cs typeface="+mn-cs"/>
              </a:defRPr>
            </a:pPr>
            <a:endParaRPr lang="en-US"/>
          </a:p>
        </c:txPr>
        <c:crossAx val="-392786000"/>
        <c:crosses val="autoZero"/>
        <c:auto val="1"/>
        <c:lblAlgn val="ctr"/>
        <c:lblOffset val="100"/>
        <c:noMultiLvlLbl val="0"/>
      </c:catAx>
      <c:valAx>
        <c:axId val="-392786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234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lumMod val="95000"/>
      </a:sysClr>
    </a:solid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DD51E-A47C-478F-A0BD-A8FF6E74E1AE}" type="datetimeFigureOut">
              <a:rPr lang="en-US" smtClean="0"/>
              <a:t>11/5/25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F048A2-3465-4456-B088-D2F1526AA88D}" type="slidenum">
              <a:rPr lang="en-US" smtClean="0"/>
              <a:t>‹#›</a:t>
            </a:fld>
            <a:endParaRPr lang="en-US"/>
          </a:p>
        </p:txBody>
      </p:sp>
    </p:spTree>
    <p:extLst>
      <p:ext uri="{BB962C8B-B14F-4D97-AF65-F5344CB8AC3E}">
        <p14:creationId xmlns:p14="http://schemas.microsoft.com/office/powerpoint/2010/main" val="420383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xfrm>
            <a:off x="381000" y="685800"/>
            <a:ext cx="6096000" cy="3429000"/>
          </a:xfrm>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MS PGothic" charset="-128"/>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charset="0"/>
                <a:ea typeface="MS PGothic" charset="-128"/>
              </a:defRPr>
            </a:lvl1pPr>
            <a:lvl2pPr marL="742950" indent="-285750">
              <a:defRPr sz="1200" b="1">
                <a:solidFill>
                  <a:schemeClr val="tx1"/>
                </a:solidFill>
                <a:latin typeface="Arial" charset="0"/>
                <a:ea typeface="MS PGothic" charset="-128"/>
              </a:defRPr>
            </a:lvl2pPr>
            <a:lvl3pPr marL="1143000" indent="-228600">
              <a:defRPr sz="1200" b="1">
                <a:solidFill>
                  <a:schemeClr val="tx1"/>
                </a:solidFill>
                <a:latin typeface="Arial" charset="0"/>
                <a:ea typeface="MS PGothic" charset="-128"/>
              </a:defRPr>
            </a:lvl3pPr>
            <a:lvl4pPr marL="1600200" indent="-228600">
              <a:defRPr sz="1200" b="1">
                <a:solidFill>
                  <a:schemeClr val="tx1"/>
                </a:solidFill>
                <a:latin typeface="Arial" charset="0"/>
                <a:ea typeface="MS PGothic" charset="-128"/>
              </a:defRPr>
            </a:lvl4pPr>
            <a:lvl5pPr marL="2057400" indent="-228600">
              <a:defRPr sz="1200" b="1">
                <a:solidFill>
                  <a:schemeClr val="tx1"/>
                </a:solidFill>
                <a:latin typeface="Arial" charset="0"/>
                <a:ea typeface="MS PGothic" charset="-128"/>
              </a:defRPr>
            </a:lvl5pPr>
            <a:lvl6pPr marL="2514600" indent="-228600" eaLnBrk="0" fontAlgn="base" hangingPunct="0">
              <a:spcBef>
                <a:spcPct val="0"/>
              </a:spcBef>
              <a:spcAft>
                <a:spcPct val="0"/>
              </a:spcAft>
              <a:defRPr sz="1200" b="1">
                <a:solidFill>
                  <a:schemeClr val="tx1"/>
                </a:solidFill>
                <a:latin typeface="Arial" charset="0"/>
                <a:ea typeface="MS PGothic" charset="-128"/>
              </a:defRPr>
            </a:lvl6pPr>
            <a:lvl7pPr marL="2971800" indent="-228600" eaLnBrk="0" fontAlgn="base" hangingPunct="0">
              <a:spcBef>
                <a:spcPct val="0"/>
              </a:spcBef>
              <a:spcAft>
                <a:spcPct val="0"/>
              </a:spcAft>
              <a:defRPr sz="1200" b="1">
                <a:solidFill>
                  <a:schemeClr val="tx1"/>
                </a:solidFill>
                <a:latin typeface="Arial" charset="0"/>
                <a:ea typeface="MS PGothic" charset="-128"/>
              </a:defRPr>
            </a:lvl7pPr>
            <a:lvl8pPr marL="3429000" indent="-228600" eaLnBrk="0" fontAlgn="base" hangingPunct="0">
              <a:spcBef>
                <a:spcPct val="0"/>
              </a:spcBef>
              <a:spcAft>
                <a:spcPct val="0"/>
              </a:spcAft>
              <a:defRPr sz="1200" b="1">
                <a:solidFill>
                  <a:schemeClr val="tx1"/>
                </a:solidFill>
                <a:latin typeface="Arial" charset="0"/>
                <a:ea typeface="MS PGothic" charset="-128"/>
              </a:defRPr>
            </a:lvl8pPr>
            <a:lvl9pPr marL="3886200" indent="-228600" eaLnBrk="0" fontAlgn="base" hangingPunct="0">
              <a:spcBef>
                <a:spcPct val="0"/>
              </a:spcBef>
              <a:spcAft>
                <a:spcPct val="0"/>
              </a:spcAft>
              <a:defRPr sz="1200" b="1">
                <a:solidFill>
                  <a:schemeClr val="tx1"/>
                </a:solidFill>
                <a:latin typeface="Arial" charset="0"/>
                <a:ea typeface="MS PGothic" charset="-128"/>
              </a:defRPr>
            </a:lvl9pPr>
          </a:lstStyle>
          <a:p>
            <a:fld id="{1A9E5A55-FEE1-C248-B607-D1BEA65183E5}" type="slidenum">
              <a:rPr lang="en-US" altLang="en-US" b="0"/>
              <a:pPr/>
              <a:t>3</a:t>
            </a:fld>
            <a:endParaRPr lang="en-US" altLang="en-US" b="0"/>
          </a:p>
        </p:txBody>
      </p:sp>
    </p:spTree>
    <p:extLst>
      <p:ext uri="{BB962C8B-B14F-4D97-AF65-F5344CB8AC3E}">
        <p14:creationId xmlns:p14="http://schemas.microsoft.com/office/powerpoint/2010/main" val="1724748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290513" y="706438"/>
            <a:ext cx="6276975" cy="3532187"/>
          </a:xfrm>
          <a:ln/>
        </p:spPr>
      </p:sp>
      <p:sp>
        <p:nvSpPr>
          <p:cNvPr id="52227" name="Notes Placeholder 2"/>
          <p:cNvSpPr>
            <a:spLocks noGrp="1"/>
          </p:cNvSpPr>
          <p:nvPr>
            <p:ph type="body" idx="1"/>
          </p:nvPr>
        </p:nvSpPr>
        <p:spPr>
          <a:noFill/>
          <a:ln/>
        </p:spPr>
        <p:txBody>
          <a:bodyPr/>
          <a:lstStyle/>
          <a:p>
            <a:r>
              <a:rPr lang="en-US" dirty="0">
                <a:latin typeface="Arial" pitchFamily="34" charset="0"/>
              </a:rPr>
              <a:t>From JCO 2014 – SIR of 2</a:t>
            </a:r>
            <a:r>
              <a:rPr lang="en-US" baseline="30000" dirty="0">
                <a:latin typeface="Arial" pitchFamily="34" charset="0"/>
              </a:rPr>
              <a:t>nd</a:t>
            </a:r>
            <a:r>
              <a:rPr lang="en-US" dirty="0">
                <a:latin typeface="Arial" pitchFamily="34" charset="0"/>
              </a:rPr>
              <a:t> malignancy – Breast 8.9; Thyroid 5.8; Uterine 14.8; Renal 4.1; Melanoma 7.4; Colon 6.2</a:t>
            </a:r>
          </a:p>
        </p:txBody>
      </p:sp>
      <p:sp>
        <p:nvSpPr>
          <p:cNvPr id="52228" name="Slide Number Placeholder 3"/>
          <p:cNvSpPr>
            <a:spLocks noGrp="1"/>
          </p:cNvSpPr>
          <p:nvPr>
            <p:ph type="sldNum" sz="quarter" idx="5"/>
          </p:nvPr>
        </p:nvSpPr>
        <p:spPr>
          <a:noFill/>
        </p:spPr>
        <p:txBody>
          <a:bodyPr/>
          <a:lstStyle/>
          <a:p>
            <a:fld id="{87EEA1F2-2603-4925-AB20-C5BF1AE5F8AD}" type="slidenum">
              <a:rPr lang="en-US"/>
              <a:pPr/>
              <a:t>24</a:t>
            </a:fld>
            <a:endParaRPr lang="en-US"/>
          </a:p>
        </p:txBody>
      </p:sp>
    </p:spTree>
    <p:extLst>
      <p:ext uri="{BB962C8B-B14F-4D97-AF65-F5344CB8AC3E}">
        <p14:creationId xmlns:p14="http://schemas.microsoft.com/office/powerpoint/2010/main" val="392975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a:t>Colonoscopy and upper endoscopy every 2-3 years starting in late teens</a:t>
            </a:r>
          </a:p>
          <a:p>
            <a:r>
              <a:rPr lang="en-US" dirty="0"/>
              <a:t>SB visualization</a:t>
            </a:r>
            <a:r>
              <a:rPr lang="en-US" baseline="0" dirty="0"/>
              <a:t> q 2-3 </a:t>
            </a:r>
            <a:r>
              <a:rPr lang="en-US" baseline="0" dirty="0" err="1"/>
              <a:t>yrs</a:t>
            </a:r>
            <a:r>
              <a:rPr lang="en-US" baseline="0" dirty="0"/>
              <a:t> individualized</a:t>
            </a:r>
            <a:endParaRPr lang="en-US" dirty="0"/>
          </a:p>
          <a:p>
            <a:r>
              <a:rPr lang="en-US" dirty="0"/>
              <a:t>Screening MRCP and/or endoscopic</a:t>
            </a:r>
            <a:r>
              <a:rPr lang="en-US" baseline="0" dirty="0"/>
              <a:t> ultrasound q1-2 years</a:t>
            </a:r>
            <a:endParaRPr lang="en-US" dirty="0"/>
          </a:p>
        </p:txBody>
      </p:sp>
      <p:sp>
        <p:nvSpPr>
          <p:cNvPr id="4" name="Slide Number Placeholder 3"/>
          <p:cNvSpPr>
            <a:spLocks noGrp="1"/>
          </p:cNvSpPr>
          <p:nvPr>
            <p:ph type="sldNum" sz="quarter" idx="10"/>
          </p:nvPr>
        </p:nvSpPr>
        <p:spPr/>
        <p:txBody>
          <a:bodyPr/>
          <a:lstStyle/>
          <a:p>
            <a:fld id="{7D519C03-909A-A24D-9CC3-AD2AF4CC69C6}" type="slidenum">
              <a:rPr lang="en-US" smtClean="0"/>
              <a:pPr/>
              <a:t>25</a:t>
            </a:fld>
            <a:endParaRPr lang="en-US"/>
          </a:p>
        </p:txBody>
      </p:sp>
    </p:spTree>
    <p:extLst>
      <p:ext uri="{BB962C8B-B14F-4D97-AF65-F5344CB8AC3E}">
        <p14:creationId xmlns:p14="http://schemas.microsoft.com/office/powerpoint/2010/main" val="3885421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r>
              <a:rPr lang="en-US" dirty="0"/>
              <a:t>Highlight CDH1</a:t>
            </a:r>
          </a:p>
        </p:txBody>
      </p:sp>
      <p:sp>
        <p:nvSpPr>
          <p:cNvPr id="4" name="Slide Number Placeholder 3"/>
          <p:cNvSpPr>
            <a:spLocks noGrp="1"/>
          </p:cNvSpPr>
          <p:nvPr>
            <p:ph type="sldNum" sz="quarter" idx="10"/>
          </p:nvPr>
        </p:nvSpPr>
        <p:spPr/>
        <p:txBody>
          <a:bodyPr/>
          <a:lstStyle/>
          <a:p>
            <a:fld id="{7D519C03-909A-A24D-9CC3-AD2AF4CC69C6}" type="slidenum">
              <a:rPr lang="en-US" smtClean="0"/>
              <a:pPr/>
              <a:t>26</a:t>
            </a:fld>
            <a:endParaRPr lang="en-US"/>
          </a:p>
        </p:txBody>
      </p:sp>
    </p:spTree>
    <p:extLst>
      <p:ext uri="{BB962C8B-B14F-4D97-AF65-F5344CB8AC3E}">
        <p14:creationId xmlns:p14="http://schemas.microsoft.com/office/powerpoint/2010/main" val="3173964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048A2-3465-4456-B088-D2F1526AA88D}" type="slidenum">
              <a:rPr lang="en-US" smtClean="0"/>
              <a:t>28</a:t>
            </a:fld>
            <a:endParaRPr lang="en-US"/>
          </a:p>
        </p:txBody>
      </p:sp>
    </p:spTree>
    <p:extLst>
      <p:ext uri="{BB962C8B-B14F-4D97-AF65-F5344CB8AC3E}">
        <p14:creationId xmlns:p14="http://schemas.microsoft.com/office/powerpoint/2010/main" val="632947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048A2-3465-4456-B088-D2F1526AA88D}" type="slidenum">
              <a:rPr lang="en-US" smtClean="0"/>
              <a:t>29</a:t>
            </a:fld>
            <a:endParaRPr lang="en-US"/>
          </a:p>
        </p:txBody>
      </p:sp>
    </p:spTree>
    <p:extLst>
      <p:ext uri="{BB962C8B-B14F-4D97-AF65-F5344CB8AC3E}">
        <p14:creationId xmlns:p14="http://schemas.microsoft.com/office/powerpoint/2010/main" val="1421038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48A2-3465-4456-B088-D2F1526AA88D}" type="slidenum">
              <a:rPr lang="en-US" smtClean="0"/>
              <a:t>30</a:t>
            </a:fld>
            <a:endParaRPr lang="en-US"/>
          </a:p>
        </p:txBody>
      </p:sp>
    </p:spTree>
    <p:extLst>
      <p:ext uri="{BB962C8B-B14F-4D97-AF65-F5344CB8AC3E}">
        <p14:creationId xmlns:p14="http://schemas.microsoft.com/office/powerpoint/2010/main" val="62202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68AAE-707D-D949-9C5F-B0995792D20F}" type="slidenum">
              <a:rPr lang="en-US" smtClean="0"/>
              <a:t>32</a:t>
            </a:fld>
            <a:endParaRPr lang="en-US"/>
          </a:p>
        </p:txBody>
      </p:sp>
    </p:spTree>
    <p:extLst>
      <p:ext uri="{BB962C8B-B14F-4D97-AF65-F5344CB8AC3E}">
        <p14:creationId xmlns:p14="http://schemas.microsoft.com/office/powerpoint/2010/main" val="1294956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48A2-3465-4456-B088-D2F1526AA88D}" type="slidenum">
              <a:rPr lang="en-US" smtClean="0"/>
              <a:t>38</a:t>
            </a:fld>
            <a:endParaRPr lang="en-US"/>
          </a:p>
        </p:txBody>
      </p:sp>
    </p:spTree>
    <p:extLst>
      <p:ext uri="{BB962C8B-B14F-4D97-AF65-F5344CB8AC3E}">
        <p14:creationId xmlns:p14="http://schemas.microsoft.com/office/powerpoint/2010/main" val="4149974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35416-B981-76CF-6686-FD9F01542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2B0BE-94B2-0124-C9C2-495CBE579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B5D6A-EB55-3B65-F51D-0C67275DD6B9}"/>
              </a:ext>
            </a:extLst>
          </p:cNvPr>
          <p:cNvSpPr>
            <a:spLocks noGrp="1"/>
          </p:cNvSpPr>
          <p:nvPr>
            <p:ph type="body" idx="1"/>
          </p:nvPr>
        </p:nvSpPr>
        <p:spPr/>
        <p:txBody>
          <a:bodyPr/>
          <a:lstStyle/>
          <a:p>
            <a:r>
              <a:rPr lang="en-US" dirty="0"/>
              <a:t>2025 Study from England</a:t>
            </a:r>
          </a:p>
        </p:txBody>
      </p:sp>
      <p:sp>
        <p:nvSpPr>
          <p:cNvPr id="4" name="Slide Number Placeholder 3">
            <a:extLst>
              <a:ext uri="{FF2B5EF4-FFF2-40B4-BE49-F238E27FC236}">
                <a16:creationId xmlns:a16="http://schemas.microsoft.com/office/drawing/2014/main" id="{71C5C138-7C2D-E379-6F83-A8630CBBAC8E}"/>
              </a:ext>
            </a:extLst>
          </p:cNvPr>
          <p:cNvSpPr>
            <a:spLocks noGrp="1"/>
          </p:cNvSpPr>
          <p:nvPr>
            <p:ph type="sldNum" sz="quarter" idx="5"/>
          </p:nvPr>
        </p:nvSpPr>
        <p:spPr/>
        <p:txBody>
          <a:bodyPr/>
          <a:lstStyle/>
          <a:p>
            <a:fld id="{0AF048A2-3465-4456-B088-D2F1526AA88D}" type="slidenum">
              <a:rPr lang="en-US" smtClean="0"/>
              <a:t>40</a:t>
            </a:fld>
            <a:endParaRPr lang="en-US"/>
          </a:p>
        </p:txBody>
      </p:sp>
    </p:spTree>
    <p:extLst>
      <p:ext uri="{BB962C8B-B14F-4D97-AF65-F5344CB8AC3E}">
        <p14:creationId xmlns:p14="http://schemas.microsoft.com/office/powerpoint/2010/main" val="3026680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2800" dirty="0">
                <a:ea typeface="MS PGothic" charset="-128"/>
              </a:rPr>
              <a:t>Recruited from 126 UK NHS oncology clinics from 2000-2008 (n=3053)</a:t>
            </a:r>
          </a:p>
          <a:p>
            <a:pPr lvl="1"/>
            <a:r>
              <a:rPr lang="en-US" altLang="en-US" sz="2400" dirty="0">
                <a:ea typeface="MS PGothic" charset="-128"/>
              </a:rPr>
              <a:t>Invasive breast cancer diagnosed &lt; age 40</a:t>
            </a:r>
          </a:p>
          <a:p>
            <a:pPr lvl="1"/>
            <a:r>
              <a:rPr lang="en-US" altLang="en-US" sz="2400" dirty="0">
                <a:ea typeface="MS PGothic" charset="-128"/>
              </a:rPr>
              <a:t>Blood taken during primary treatment period</a:t>
            </a:r>
          </a:p>
          <a:p>
            <a:r>
              <a:rPr lang="en-US" altLang="en-US" sz="2800" dirty="0">
                <a:ea typeface="MS PGothic" charset="-128"/>
              </a:rPr>
              <a:t>Management per national guidelines</a:t>
            </a:r>
          </a:p>
          <a:p>
            <a:r>
              <a:rPr lang="en-US" altLang="en-US" sz="2800" dirty="0">
                <a:ea typeface="MS PGothic" charset="-128"/>
              </a:rPr>
              <a:t>Research DNA sample in 2857 </a:t>
            </a:r>
          </a:p>
          <a:p>
            <a:pPr lvl="1"/>
            <a:r>
              <a:rPr lang="en-US" altLang="en-US" sz="2400" dirty="0">
                <a:ea typeface="MS PGothic" charset="-128"/>
              </a:rPr>
              <a:t>In 2016 tested for </a:t>
            </a:r>
            <a:r>
              <a:rPr lang="en-US" altLang="en-US" sz="2400" i="1" dirty="0">
                <a:ea typeface="MS PGothic" charset="-128"/>
              </a:rPr>
              <a:t>BRCA1</a:t>
            </a:r>
            <a:r>
              <a:rPr lang="en-US" altLang="en-US" sz="2400" dirty="0">
                <a:ea typeface="MS PGothic" charset="-128"/>
              </a:rPr>
              <a:t> and </a:t>
            </a:r>
            <a:r>
              <a:rPr lang="en-US" altLang="en-US" sz="2400" i="1" dirty="0">
                <a:ea typeface="MS PGothic" charset="-128"/>
              </a:rPr>
              <a:t>BRCA2</a:t>
            </a:r>
            <a:r>
              <a:rPr lang="en-US" altLang="en-US" sz="2400" dirty="0">
                <a:ea typeface="MS PGothic" charset="-128"/>
              </a:rPr>
              <a:t> mutations</a:t>
            </a:r>
          </a:p>
          <a:p>
            <a:pPr lvl="1"/>
            <a:r>
              <a:rPr lang="en-US" altLang="en-US" sz="2400" dirty="0">
                <a:ea typeface="MS PGothic" charset="-128"/>
              </a:rPr>
              <a:t>12% found to carry PV in B1/2</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048A2-3465-4456-B088-D2F1526AA8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53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xfrm>
            <a:off x="381000" y="685800"/>
            <a:ext cx="6096000" cy="3429000"/>
          </a:xfrm>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MS PGothic" charset="-128"/>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charset="0"/>
                <a:ea typeface="MS PGothic" charset="-128"/>
              </a:defRPr>
            </a:lvl1pPr>
            <a:lvl2pPr marL="742950" indent="-285750">
              <a:defRPr sz="1200" b="1">
                <a:solidFill>
                  <a:schemeClr val="tx1"/>
                </a:solidFill>
                <a:latin typeface="Arial" charset="0"/>
                <a:ea typeface="MS PGothic" charset="-128"/>
              </a:defRPr>
            </a:lvl2pPr>
            <a:lvl3pPr marL="1143000" indent="-228600">
              <a:defRPr sz="1200" b="1">
                <a:solidFill>
                  <a:schemeClr val="tx1"/>
                </a:solidFill>
                <a:latin typeface="Arial" charset="0"/>
                <a:ea typeface="MS PGothic" charset="-128"/>
              </a:defRPr>
            </a:lvl3pPr>
            <a:lvl4pPr marL="1600200" indent="-228600">
              <a:defRPr sz="1200" b="1">
                <a:solidFill>
                  <a:schemeClr val="tx1"/>
                </a:solidFill>
                <a:latin typeface="Arial" charset="0"/>
                <a:ea typeface="MS PGothic" charset="-128"/>
              </a:defRPr>
            </a:lvl4pPr>
            <a:lvl5pPr marL="2057400" indent="-228600">
              <a:defRPr sz="1200" b="1">
                <a:solidFill>
                  <a:schemeClr val="tx1"/>
                </a:solidFill>
                <a:latin typeface="Arial" charset="0"/>
                <a:ea typeface="MS PGothic" charset="-128"/>
              </a:defRPr>
            </a:lvl5pPr>
            <a:lvl6pPr marL="2514600" indent="-228600" eaLnBrk="0" fontAlgn="base" hangingPunct="0">
              <a:spcBef>
                <a:spcPct val="0"/>
              </a:spcBef>
              <a:spcAft>
                <a:spcPct val="0"/>
              </a:spcAft>
              <a:defRPr sz="1200" b="1">
                <a:solidFill>
                  <a:schemeClr val="tx1"/>
                </a:solidFill>
                <a:latin typeface="Arial" charset="0"/>
                <a:ea typeface="MS PGothic" charset="-128"/>
              </a:defRPr>
            </a:lvl6pPr>
            <a:lvl7pPr marL="2971800" indent="-228600" eaLnBrk="0" fontAlgn="base" hangingPunct="0">
              <a:spcBef>
                <a:spcPct val="0"/>
              </a:spcBef>
              <a:spcAft>
                <a:spcPct val="0"/>
              </a:spcAft>
              <a:defRPr sz="1200" b="1">
                <a:solidFill>
                  <a:schemeClr val="tx1"/>
                </a:solidFill>
                <a:latin typeface="Arial" charset="0"/>
                <a:ea typeface="MS PGothic" charset="-128"/>
              </a:defRPr>
            </a:lvl7pPr>
            <a:lvl8pPr marL="3429000" indent="-228600" eaLnBrk="0" fontAlgn="base" hangingPunct="0">
              <a:spcBef>
                <a:spcPct val="0"/>
              </a:spcBef>
              <a:spcAft>
                <a:spcPct val="0"/>
              </a:spcAft>
              <a:defRPr sz="1200" b="1">
                <a:solidFill>
                  <a:schemeClr val="tx1"/>
                </a:solidFill>
                <a:latin typeface="Arial" charset="0"/>
                <a:ea typeface="MS PGothic" charset="-128"/>
              </a:defRPr>
            </a:lvl8pPr>
            <a:lvl9pPr marL="3886200" indent="-228600" eaLnBrk="0" fontAlgn="base" hangingPunct="0">
              <a:spcBef>
                <a:spcPct val="0"/>
              </a:spcBef>
              <a:spcAft>
                <a:spcPct val="0"/>
              </a:spcAft>
              <a:defRPr sz="1200" b="1">
                <a:solidFill>
                  <a:schemeClr val="tx1"/>
                </a:solidFill>
                <a:latin typeface="Arial" charset="0"/>
                <a:ea typeface="MS PGothic" charset="-128"/>
              </a:defRPr>
            </a:lvl9pPr>
          </a:lstStyle>
          <a:p>
            <a:fld id="{1A9E5A55-FEE1-C248-B607-D1BEA65183E5}" type="slidenum">
              <a:rPr lang="en-US" altLang="en-US" b="0"/>
              <a:pPr/>
              <a:t>4</a:t>
            </a:fld>
            <a:endParaRPr lang="en-US" altLang="en-US" b="0"/>
          </a:p>
        </p:txBody>
      </p:sp>
    </p:spTree>
    <p:extLst>
      <p:ext uri="{BB962C8B-B14F-4D97-AF65-F5344CB8AC3E}">
        <p14:creationId xmlns:p14="http://schemas.microsoft.com/office/powerpoint/2010/main" val="144720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HR+/HER2 negative but trend for benefit (CI cross 1)</a:t>
            </a:r>
          </a:p>
          <a:p>
            <a:r>
              <a:rPr lang="en-US" dirty="0"/>
              <a:t>Bit less benefit prior platinum but numbers smaller</a:t>
            </a:r>
          </a:p>
        </p:txBody>
      </p:sp>
      <p:sp>
        <p:nvSpPr>
          <p:cNvPr id="4" name="Slide Number Placeholder 3"/>
          <p:cNvSpPr>
            <a:spLocks noGrp="1"/>
          </p:cNvSpPr>
          <p:nvPr>
            <p:ph type="sldNum" sz="quarter" idx="5"/>
          </p:nvPr>
        </p:nvSpPr>
        <p:spPr/>
        <p:txBody>
          <a:bodyPr/>
          <a:lstStyle/>
          <a:p>
            <a:fld id="{77668AAE-707D-D949-9C5F-B0995792D20F}" type="slidenum">
              <a:rPr lang="en-US" smtClean="0"/>
              <a:t>43</a:t>
            </a:fld>
            <a:endParaRPr lang="en-US"/>
          </a:p>
        </p:txBody>
      </p:sp>
    </p:spTree>
    <p:extLst>
      <p:ext uri="{BB962C8B-B14F-4D97-AF65-F5344CB8AC3E}">
        <p14:creationId xmlns:p14="http://schemas.microsoft.com/office/powerpoint/2010/main" val="645546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48A2-3465-4456-B088-D2F1526AA88D}" type="slidenum">
              <a:rPr lang="en-US" smtClean="0"/>
              <a:t>45</a:t>
            </a:fld>
            <a:endParaRPr lang="en-US"/>
          </a:p>
        </p:txBody>
      </p:sp>
    </p:spTree>
    <p:extLst>
      <p:ext uri="{BB962C8B-B14F-4D97-AF65-F5344CB8AC3E}">
        <p14:creationId xmlns:p14="http://schemas.microsoft.com/office/powerpoint/2010/main" val="2982996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048A2-3465-4456-B088-D2F1526AA88D}" type="slidenum">
              <a:rPr lang="en-US" smtClean="0"/>
              <a:t>48</a:t>
            </a:fld>
            <a:endParaRPr lang="en-US"/>
          </a:p>
        </p:txBody>
      </p:sp>
    </p:spTree>
    <p:extLst>
      <p:ext uri="{BB962C8B-B14F-4D97-AF65-F5344CB8AC3E}">
        <p14:creationId xmlns:p14="http://schemas.microsoft.com/office/powerpoint/2010/main" val="89594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1CD50-023D-AA1C-B986-82618D180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F4880-028E-AC27-F089-4E73E8DB8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40B8E-870E-D589-70FB-0768DB63EE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A3FD7B-C93C-1439-492F-5761B2626B3D}"/>
              </a:ext>
            </a:extLst>
          </p:cNvPr>
          <p:cNvSpPr>
            <a:spLocks noGrp="1"/>
          </p:cNvSpPr>
          <p:nvPr>
            <p:ph type="sldNum" sz="quarter" idx="5"/>
          </p:nvPr>
        </p:nvSpPr>
        <p:spPr/>
        <p:txBody>
          <a:bodyPr/>
          <a:lstStyle/>
          <a:p>
            <a:fld id="{0AF048A2-3465-4456-B088-D2F1526AA88D}" type="slidenum">
              <a:rPr lang="en-US" smtClean="0"/>
              <a:t>49</a:t>
            </a:fld>
            <a:endParaRPr lang="en-US"/>
          </a:p>
        </p:txBody>
      </p:sp>
    </p:spTree>
    <p:extLst>
      <p:ext uri="{BB962C8B-B14F-4D97-AF65-F5344CB8AC3E}">
        <p14:creationId xmlns:p14="http://schemas.microsoft.com/office/powerpoint/2010/main" val="4062257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048A2-3465-4456-B088-D2F1526AA88D}" type="slidenum">
              <a:rPr lang="en-US" smtClean="0"/>
              <a:t>51</a:t>
            </a:fld>
            <a:endParaRPr lang="en-US"/>
          </a:p>
        </p:txBody>
      </p:sp>
    </p:spTree>
    <p:extLst>
      <p:ext uri="{BB962C8B-B14F-4D97-AF65-F5344CB8AC3E}">
        <p14:creationId xmlns:p14="http://schemas.microsoft.com/office/powerpoint/2010/main" val="378505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C03E5-B353-E316-07C8-B745A957073F}"/>
            </a:ext>
          </a:extLst>
        </p:cNvPr>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83170F4F-E88C-5F9E-936F-51BB5E61BF5E}"/>
              </a:ext>
            </a:extLst>
          </p:cNvPr>
          <p:cNvSpPr>
            <a:spLocks noGrp="1" noRot="1" noChangeAspect="1" noTextEdit="1"/>
          </p:cNvSpPr>
          <p:nvPr>
            <p:ph type="sldImg"/>
          </p:nvPr>
        </p:nvSpPr>
        <p:spPr>
          <a:xfrm>
            <a:off x="381000" y="685800"/>
            <a:ext cx="6096000" cy="3429000"/>
          </a:xfrm>
          <a:ln/>
        </p:spPr>
      </p:sp>
      <p:sp>
        <p:nvSpPr>
          <p:cNvPr id="36866" name="Notes Placeholder 2">
            <a:extLst>
              <a:ext uri="{FF2B5EF4-FFF2-40B4-BE49-F238E27FC236}">
                <a16:creationId xmlns:a16="http://schemas.microsoft.com/office/drawing/2014/main" id="{A1C0AC7C-93DF-EBF4-3008-32C28ACE96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MS PGothic" charset="-128"/>
            </a:endParaRPr>
          </a:p>
        </p:txBody>
      </p:sp>
      <p:sp>
        <p:nvSpPr>
          <p:cNvPr id="36867" name="Slide Number Placeholder 3">
            <a:extLst>
              <a:ext uri="{FF2B5EF4-FFF2-40B4-BE49-F238E27FC236}">
                <a16:creationId xmlns:a16="http://schemas.microsoft.com/office/drawing/2014/main" id="{3E1F7701-05D0-3C46-F890-0EFC896BD9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charset="0"/>
                <a:ea typeface="MS PGothic" charset="-128"/>
              </a:defRPr>
            </a:lvl1pPr>
            <a:lvl2pPr marL="742950" indent="-285750">
              <a:defRPr sz="1200" b="1">
                <a:solidFill>
                  <a:schemeClr val="tx1"/>
                </a:solidFill>
                <a:latin typeface="Arial" charset="0"/>
                <a:ea typeface="MS PGothic" charset="-128"/>
              </a:defRPr>
            </a:lvl2pPr>
            <a:lvl3pPr marL="1143000" indent="-228600">
              <a:defRPr sz="1200" b="1">
                <a:solidFill>
                  <a:schemeClr val="tx1"/>
                </a:solidFill>
                <a:latin typeface="Arial" charset="0"/>
                <a:ea typeface="MS PGothic" charset="-128"/>
              </a:defRPr>
            </a:lvl3pPr>
            <a:lvl4pPr marL="1600200" indent="-228600">
              <a:defRPr sz="1200" b="1">
                <a:solidFill>
                  <a:schemeClr val="tx1"/>
                </a:solidFill>
                <a:latin typeface="Arial" charset="0"/>
                <a:ea typeface="MS PGothic" charset="-128"/>
              </a:defRPr>
            </a:lvl4pPr>
            <a:lvl5pPr marL="2057400" indent="-228600">
              <a:defRPr sz="1200" b="1">
                <a:solidFill>
                  <a:schemeClr val="tx1"/>
                </a:solidFill>
                <a:latin typeface="Arial" charset="0"/>
                <a:ea typeface="MS PGothic" charset="-128"/>
              </a:defRPr>
            </a:lvl5pPr>
            <a:lvl6pPr marL="2514600" indent="-228600" eaLnBrk="0" fontAlgn="base" hangingPunct="0">
              <a:spcBef>
                <a:spcPct val="0"/>
              </a:spcBef>
              <a:spcAft>
                <a:spcPct val="0"/>
              </a:spcAft>
              <a:defRPr sz="1200" b="1">
                <a:solidFill>
                  <a:schemeClr val="tx1"/>
                </a:solidFill>
                <a:latin typeface="Arial" charset="0"/>
                <a:ea typeface="MS PGothic" charset="-128"/>
              </a:defRPr>
            </a:lvl6pPr>
            <a:lvl7pPr marL="2971800" indent="-228600" eaLnBrk="0" fontAlgn="base" hangingPunct="0">
              <a:spcBef>
                <a:spcPct val="0"/>
              </a:spcBef>
              <a:spcAft>
                <a:spcPct val="0"/>
              </a:spcAft>
              <a:defRPr sz="1200" b="1">
                <a:solidFill>
                  <a:schemeClr val="tx1"/>
                </a:solidFill>
                <a:latin typeface="Arial" charset="0"/>
                <a:ea typeface="MS PGothic" charset="-128"/>
              </a:defRPr>
            </a:lvl7pPr>
            <a:lvl8pPr marL="3429000" indent="-228600" eaLnBrk="0" fontAlgn="base" hangingPunct="0">
              <a:spcBef>
                <a:spcPct val="0"/>
              </a:spcBef>
              <a:spcAft>
                <a:spcPct val="0"/>
              </a:spcAft>
              <a:defRPr sz="1200" b="1">
                <a:solidFill>
                  <a:schemeClr val="tx1"/>
                </a:solidFill>
                <a:latin typeface="Arial" charset="0"/>
                <a:ea typeface="MS PGothic" charset="-128"/>
              </a:defRPr>
            </a:lvl8pPr>
            <a:lvl9pPr marL="3886200" indent="-228600" eaLnBrk="0" fontAlgn="base" hangingPunct="0">
              <a:spcBef>
                <a:spcPct val="0"/>
              </a:spcBef>
              <a:spcAft>
                <a:spcPct val="0"/>
              </a:spcAft>
              <a:defRPr sz="1200" b="1">
                <a:solidFill>
                  <a:schemeClr val="tx1"/>
                </a:solidFill>
                <a:latin typeface="Arial" charset="0"/>
                <a:ea typeface="MS PGothic" charset="-128"/>
              </a:defRPr>
            </a:lvl9pPr>
          </a:lstStyle>
          <a:p>
            <a:fld id="{1A9E5A55-FEE1-C248-B607-D1BEA65183E5}" type="slidenum">
              <a:rPr lang="en-US" altLang="en-US" b="0"/>
              <a:pPr/>
              <a:t>5</a:t>
            </a:fld>
            <a:endParaRPr lang="en-US" altLang="en-US" b="0"/>
          </a:p>
        </p:txBody>
      </p:sp>
    </p:spTree>
    <p:extLst>
      <p:ext uri="{BB962C8B-B14F-4D97-AF65-F5344CB8AC3E}">
        <p14:creationId xmlns:p14="http://schemas.microsoft.com/office/powerpoint/2010/main" val="109285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048A2-3465-4456-B088-D2F1526AA8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322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048A2-3465-4456-B088-D2F1526AA8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066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048A2-3465-4456-B088-D2F1526AA8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2311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2025 Study from England</a:t>
            </a:r>
          </a:p>
        </p:txBody>
      </p:sp>
      <p:sp>
        <p:nvSpPr>
          <p:cNvPr id="4" name="Slide Number Placeholder 3"/>
          <p:cNvSpPr>
            <a:spLocks noGrp="1"/>
          </p:cNvSpPr>
          <p:nvPr>
            <p:ph type="sldNum" sz="quarter" idx="5"/>
          </p:nvPr>
        </p:nvSpPr>
        <p:spPr/>
        <p:txBody>
          <a:bodyPr/>
          <a:lstStyle/>
          <a:p>
            <a:fld id="{0AF048A2-3465-4456-B088-D2F1526AA88D}" type="slidenum">
              <a:rPr lang="en-US" smtClean="0"/>
              <a:t>11</a:t>
            </a:fld>
            <a:endParaRPr lang="en-US"/>
          </a:p>
        </p:txBody>
      </p:sp>
    </p:spTree>
    <p:extLst>
      <p:ext uri="{BB962C8B-B14F-4D97-AF65-F5344CB8AC3E}">
        <p14:creationId xmlns:p14="http://schemas.microsoft.com/office/powerpoint/2010/main" val="326650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6438"/>
            <a:ext cx="6276975" cy="3532187"/>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Note: Can have increased risk of virtually any tumors</a:t>
            </a:r>
          </a:p>
          <a:p>
            <a:endParaRPr lang="en-US" dirty="0"/>
          </a:p>
        </p:txBody>
      </p:sp>
      <p:sp>
        <p:nvSpPr>
          <p:cNvPr id="4" name="Slide Number Placeholder 3"/>
          <p:cNvSpPr>
            <a:spLocks noGrp="1"/>
          </p:cNvSpPr>
          <p:nvPr>
            <p:ph type="sldNum" sz="quarter" idx="10"/>
          </p:nvPr>
        </p:nvSpPr>
        <p:spPr/>
        <p:txBody>
          <a:bodyPr/>
          <a:lstStyle/>
          <a:p>
            <a:fld id="{7D519C03-909A-A24D-9CC3-AD2AF4CC69C6}" type="slidenum">
              <a:rPr lang="en-US" smtClean="0"/>
              <a:pPr/>
              <a:t>20</a:t>
            </a:fld>
            <a:endParaRPr lang="en-US"/>
          </a:p>
        </p:txBody>
      </p:sp>
    </p:spTree>
    <p:extLst>
      <p:ext uri="{BB962C8B-B14F-4D97-AF65-F5344CB8AC3E}">
        <p14:creationId xmlns:p14="http://schemas.microsoft.com/office/powerpoint/2010/main" val="3436521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519C03-909A-A24D-9CC3-AD2AF4CC69C6}" type="slidenum">
              <a:rPr lang="en-US" smtClean="0"/>
              <a:pPr/>
              <a:t>21</a:t>
            </a:fld>
            <a:endParaRPr lang="en-US"/>
          </a:p>
        </p:txBody>
      </p:sp>
    </p:spTree>
    <p:extLst>
      <p:ext uri="{BB962C8B-B14F-4D97-AF65-F5344CB8AC3E}">
        <p14:creationId xmlns:p14="http://schemas.microsoft.com/office/powerpoint/2010/main" val="1573001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63F4-D2B0-0055-2994-8103224058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E5315-25AB-0A40-B547-0EF57C595D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D80CF3-F827-C638-F8E2-8A8AAD5BDCDC}"/>
              </a:ext>
            </a:extLst>
          </p:cNvPr>
          <p:cNvSpPr>
            <a:spLocks noGrp="1"/>
          </p:cNvSpPr>
          <p:nvPr>
            <p:ph type="dt" sz="half" idx="10"/>
          </p:nvPr>
        </p:nvSpPr>
        <p:spPr/>
        <p:txBody>
          <a:bodyPr/>
          <a:lstStyle/>
          <a:p>
            <a:fld id="{485594A5-A229-4D6B-9061-72CDC9E3DE79}" type="datetimeFigureOut">
              <a:rPr lang="en-US" altLang="en-US" smtClean="0"/>
              <a:pPr/>
              <a:t>11/5/25</a:t>
            </a:fld>
            <a:endParaRPr lang="en-US" altLang="en-US"/>
          </a:p>
        </p:txBody>
      </p:sp>
      <p:sp>
        <p:nvSpPr>
          <p:cNvPr id="5" name="Footer Placeholder 4">
            <a:extLst>
              <a:ext uri="{FF2B5EF4-FFF2-40B4-BE49-F238E27FC236}">
                <a16:creationId xmlns:a16="http://schemas.microsoft.com/office/drawing/2014/main" id="{C26D5388-1127-2D73-4691-04E05733A31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6A711A0-F54E-FDDC-7EAD-6CF4A7FFB0D7}"/>
              </a:ext>
            </a:extLst>
          </p:cNvPr>
          <p:cNvSpPr>
            <a:spLocks noGrp="1"/>
          </p:cNvSpPr>
          <p:nvPr>
            <p:ph type="sldNum" sz="quarter" idx="12"/>
          </p:nvPr>
        </p:nvSpPr>
        <p:spPr/>
        <p:txBody>
          <a:bodyPr/>
          <a:lstStyle/>
          <a:p>
            <a:fld id="{FB5DB84D-EFCC-4656-A8A9-C3FE55CF13E8}" type="slidenum">
              <a:rPr lang="en-US" altLang="en-US" smtClean="0"/>
              <a:pPr/>
              <a:t>‹#›</a:t>
            </a:fld>
            <a:endParaRPr lang="en-US" altLang="en-US"/>
          </a:p>
        </p:txBody>
      </p:sp>
    </p:spTree>
    <p:extLst>
      <p:ext uri="{BB962C8B-B14F-4D97-AF65-F5344CB8AC3E}">
        <p14:creationId xmlns:p14="http://schemas.microsoft.com/office/powerpoint/2010/main" val="2201858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E77EE-5674-4E22-34D0-DDF2516D85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BB81C-666E-4961-3486-30CC5774C2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02308-9F30-E889-06B0-00D81914817D}"/>
              </a:ext>
            </a:extLst>
          </p:cNvPr>
          <p:cNvSpPr>
            <a:spLocks noGrp="1"/>
          </p:cNvSpPr>
          <p:nvPr>
            <p:ph type="dt" sz="half" idx="10"/>
          </p:nvPr>
        </p:nvSpPr>
        <p:spPr/>
        <p:txBody>
          <a:bodyPr/>
          <a:lstStyle/>
          <a:p>
            <a:fld id="{58297913-46F6-411F-824E-870E5B629398}" type="datetimeFigureOut">
              <a:rPr lang="en-US" altLang="en-US" smtClean="0"/>
              <a:pPr/>
              <a:t>11/5/25</a:t>
            </a:fld>
            <a:endParaRPr lang="en-US" altLang="en-US"/>
          </a:p>
        </p:txBody>
      </p:sp>
      <p:sp>
        <p:nvSpPr>
          <p:cNvPr id="5" name="Footer Placeholder 4">
            <a:extLst>
              <a:ext uri="{FF2B5EF4-FFF2-40B4-BE49-F238E27FC236}">
                <a16:creationId xmlns:a16="http://schemas.microsoft.com/office/drawing/2014/main" id="{81959CA9-0D19-5B69-90EF-DA268BC2958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3406308-27C9-D728-9887-700052D26FB3}"/>
              </a:ext>
            </a:extLst>
          </p:cNvPr>
          <p:cNvSpPr>
            <a:spLocks noGrp="1"/>
          </p:cNvSpPr>
          <p:nvPr>
            <p:ph type="sldNum" sz="quarter" idx="12"/>
          </p:nvPr>
        </p:nvSpPr>
        <p:spPr/>
        <p:txBody>
          <a:bodyPr/>
          <a:lstStyle/>
          <a:p>
            <a:fld id="{20522BD4-A461-4006-8294-C6475523F72A}" type="slidenum">
              <a:rPr lang="en-US" altLang="en-US" smtClean="0"/>
              <a:pPr/>
              <a:t>‹#›</a:t>
            </a:fld>
            <a:endParaRPr lang="en-US" altLang="en-US"/>
          </a:p>
        </p:txBody>
      </p:sp>
    </p:spTree>
    <p:extLst>
      <p:ext uri="{BB962C8B-B14F-4D97-AF65-F5344CB8AC3E}">
        <p14:creationId xmlns:p14="http://schemas.microsoft.com/office/powerpoint/2010/main" val="354090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54A0F2-F66F-36D3-C349-EA0630A7D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5D2B7A-40C4-5289-1AAB-1E86F8A4BA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A9767-201E-4E58-5F7E-9B62B03B0E95}"/>
              </a:ext>
            </a:extLst>
          </p:cNvPr>
          <p:cNvSpPr>
            <a:spLocks noGrp="1"/>
          </p:cNvSpPr>
          <p:nvPr>
            <p:ph type="dt" sz="half" idx="10"/>
          </p:nvPr>
        </p:nvSpPr>
        <p:spPr/>
        <p:txBody>
          <a:bodyPr/>
          <a:lstStyle/>
          <a:p>
            <a:fld id="{1981C38F-2781-4B4A-8A5A-FAE5A4F1C749}" type="datetimeFigureOut">
              <a:rPr lang="en-US" altLang="en-US" smtClean="0"/>
              <a:pPr/>
              <a:t>11/5/25</a:t>
            </a:fld>
            <a:endParaRPr lang="en-US" altLang="en-US"/>
          </a:p>
        </p:txBody>
      </p:sp>
      <p:sp>
        <p:nvSpPr>
          <p:cNvPr id="5" name="Footer Placeholder 4">
            <a:extLst>
              <a:ext uri="{FF2B5EF4-FFF2-40B4-BE49-F238E27FC236}">
                <a16:creationId xmlns:a16="http://schemas.microsoft.com/office/drawing/2014/main" id="{BA231F31-B4E7-89F8-8488-FAE92339928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4DAD664-D684-B09F-A1DB-E41AEDE64BBC}"/>
              </a:ext>
            </a:extLst>
          </p:cNvPr>
          <p:cNvSpPr>
            <a:spLocks noGrp="1"/>
          </p:cNvSpPr>
          <p:nvPr>
            <p:ph type="sldNum" sz="quarter" idx="12"/>
          </p:nvPr>
        </p:nvSpPr>
        <p:spPr/>
        <p:txBody>
          <a:bodyPr/>
          <a:lstStyle/>
          <a:p>
            <a:fld id="{E302D00A-17BC-49F8-80ED-7743AD90911B}" type="slidenum">
              <a:rPr lang="en-US" altLang="en-US" smtClean="0"/>
              <a:pPr/>
              <a:t>‹#›</a:t>
            </a:fld>
            <a:endParaRPr lang="en-US" altLang="en-US"/>
          </a:p>
        </p:txBody>
      </p:sp>
    </p:spTree>
    <p:extLst>
      <p:ext uri="{BB962C8B-B14F-4D97-AF65-F5344CB8AC3E}">
        <p14:creationId xmlns:p14="http://schemas.microsoft.com/office/powerpoint/2010/main" val="2796709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sz="3200">
                <a:latin typeface="Calibri" pitchFamily="34" charset="0"/>
                <a:ea typeface="MS PGothic" pitchFamily="34"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sz="3200"/>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z="3200"/>
            </a:lvl1pPr>
          </a:lstStyle>
          <a:p>
            <a:fld id="{BD231174-4839-4A97-9EB3-BA6E726B51E0}" type="slidenum">
              <a:rPr lang="en-US" altLang="en-US"/>
              <a:pPr/>
              <a:t>‹#›</a:t>
            </a:fld>
            <a:endParaRPr lang="en-US" altLang="en-US"/>
          </a:p>
        </p:txBody>
      </p:sp>
    </p:spTree>
    <p:extLst>
      <p:ext uri="{BB962C8B-B14F-4D97-AF65-F5344CB8AC3E}">
        <p14:creationId xmlns:p14="http://schemas.microsoft.com/office/powerpoint/2010/main" val="12717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1297A-51CF-C751-5B9E-C61F2ACCD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472E5-B047-8ED4-932B-1E75FB0D66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01930-1013-E082-842A-DEE75B7846A6}"/>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EE132E57-295C-48C2-A29A-3A14786A419C}" type="datetimeFigureOut">
              <a:rPr lang="en-US" altLang="en-US" smtClean="0"/>
              <a:pPr/>
              <a:t>11/5/25</a:t>
            </a:fld>
            <a:endParaRPr lang="en-US" altLang="en-US"/>
          </a:p>
        </p:txBody>
      </p:sp>
      <p:sp>
        <p:nvSpPr>
          <p:cNvPr id="5" name="Footer Placeholder 4">
            <a:extLst>
              <a:ext uri="{FF2B5EF4-FFF2-40B4-BE49-F238E27FC236}">
                <a16:creationId xmlns:a16="http://schemas.microsoft.com/office/drawing/2014/main" id="{31A81D61-8587-8B0B-E95D-7D5CEE26B390}"/>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853DD70-6BA4-E545-B95C-C06DE5463B4E}"/>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F701496A-51B4-4A40-8125-B61C8ECC5EF4}" type="slidenum">
              <a:rPr lang="en-US" altLang="en-US" smtClean="0"/>
              <a:pPr/>
              <a:t>‹#›</a:t>
            </a:fld>
            <a:endParaRPr lang="en-US" altLang="en-US"/>
          </a:p>
        </p:txBody>
      </p:sp>
    </p:spTree>
    <p:extLst>
      <p:ext uri="{BB962C8B-B14F-4D97-AF65-F5344CB8AC3E}">
        <p14:creationId xmlns:p14="http://schemas.microsoft.com/office/powerpoint/2010/main" val="1823467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C2D2-3228-B547-DE1F-E8700EE6DD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57C6F6-DCA6-4B4E-DC6B-A2711F1852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D37313-8265-2649-70D8-AE6103469466}"/>
              </a:ext>
            </a:extLst>
          </p:cNvPr>
          <p:cNvSpPr>
            <a:spLocks noGrp="1"/>
          </p:cNvSpPr>
          <p:nvPr>
            <p:ph type="dt" sz="half" idx="10"/>
          </p:nvPr>
        </p:nvSpPr>
        <p:spPr/>
        <p:txBody>
          <a:bodyPr/>
          <a:lstStyle/>
          <a:p>
            <a:fld id="{7FB58EA1-12A0-4360-91B7-0B3BF66DB139}" type="datetimeFigureOut">
              <a:rPr lang="en-US" altLang="en-US" smtClean="0"/>
              <a:pPr/>
              <a:t>11/5/25</a:t>
            </a:fld>
            <a:endParaRPr lang="en-US" altLang="en-US"/>
          </a:p>
        </p:txBody>
      </p:sp>
      <p:sp>
        <p:nvSpPr>
          <p:cNvPr id="5" name="Footer Placeholder 4">
            <a:extLst>
              <a:ext uri="{FF2B5EF4-FFF2-40B4-BE49-F238E27FC236}">
                <a16:creationId xmlns:a16="http://schemas.microsoft.com/office/drawing/2014/main" id="{16222F68-F148-1419-6D5D-E14DF553E47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AF01A5A-0AC4-71A5-DDEE-B1806897C1F5}"/>
              </a:ext>
            </a:extLst>
          </p:cNvPr>
          <p:cNvSpPr>
            <a:spLocks noGrp="1"/>
          </p:cNvSpPr>
          <p:nvPr>
            <p:ph type="sldNum" sz="quarter" idx="12"/>
          </p:nvPr>
        </p:nvSpPr>
        <p:spPr/>
        <p:txBody>
          <a:bodyPr/>
          <a:lstStyle/>
          <a:p>
            <a:fld id="{478052CB-7EA8-4A45-874C-EF5EC0127796}" type="slidenum">
              <a:rPr lang="en-US" altLang="en-US" smtClean="0"/>
              <a:pPr/>
              <a:t>‹#›</a:t>
            </a:fld>
            <a:endParaRPr lang="en-US" altLang="en-US"/>
          </a:p>
        </p:txBody>
      </p:sp>
    </p:spTree>
    <p:extLst>
      <p:ext uri="{BB962C8B-B14F-4D97-AF65-F5344CB8AC3E}">
        <p14:creationId xmlns:p14="http://schemas.microsoft.com/office/powerpoint/2010/main" val="750900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3A9E-ED17-7177-2D8F-7521CC02DD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31A51-069A-3398-0FE1-E4A7DFA6E2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D80256-8A55-6B88-1314-CE73A5363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F3028-2938-C400-9510-46266F7F5780}"/>
              </a:ext>
            </a:extLst>
          </p:cNvPr>
          <p:cNvSpPr>
            <a:spLocks noGrp="1"/>
          </p:cNvSpPr>
          <p:nvPr>
            <p:ph type="dt" sz="half" idx="10"/>
          </p:nvPr>
        </p:nvSpPr>
        <p:spPr/>
        <p:txBody>
          <a:bodyPr/>
          <a:lstStyle/>
          <a:p>
            <a:fld id="{D5DE9FA5-F47C-41A9-A2CD-8D48805FC01A}" type="datetimeFigureOut">
              <a:rPr lang="en-US" altLang="en-US" smtClean="0"/>
              <a:pPr/>
              <a:t>11/5/25</a:t>
            </a:fld>
            <a:endParaRPr lang="en-US" altLang="en-US"/>
          </a:p>
        </p:txBody>
      </p:sp>
      <p:sp>
        <p:nvSpPr>
          <p:cNvPr id="6" name="Footer Placeholder 5">
            <a:extLst>
              <a:ext uri="{FF2B5EF4-FFF2-40B4-BE49-F238E27FC236}">
                <a16:creationId xmlns:a16="http://schemas.microsoft.com/office/drawing/2014/main" id="{E844003D-F4CC-8229-0BBA-D15556D7006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A461B02-DA02-B712-5657-02680272F66C}"/>
              </a:ext>
            </a:extLst>
          </p:cNvPr>
          <p:cNvSpPr>
            <a:spLocks noGrp="1"/>
          </p:cNvSpPr>
          <p:nvPr>
            <p:ph type="sldNum" sz="quarter" idx="12"/>
          </p:nvPr>
        </p:nvSpPr>
        <p:spPr/>
        <p:txBody>
          <a:bodyPr/>
          <a:lstStyle/>
          <a:p>
            <a:fld id="{3A80E82E-AADD-464A-A1B3-8EF0CB1EAAC4}" type="slidenum">
              <a:rPr lang="en-US" altLang="en-US" smtClean="0"/>
              <a:pPr/>
              <a:t>‹#›</a:t>
            </a:fld>
            <a:endParaRPr lang="en-US" altLang="en-US"/>
          </a:p>
        </p:txBody>
      </p:sp>
    </p:spTree>
    <p:extLst>
      <p:ext uri="{BB962C8B-B14F-4D97-AF65-F5344CB8AC3E}">
        <p14:creationId xmlns:p14="http://schemas.microsoft.com/office/powerpoint/2010/main" val="2033777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9E94-FAA5-D1A7-293E-4E91F50B46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DCBF44-3DCD-545F-D969-50AFEB959A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AB645A-E6F5-2653-49E7-6D08018818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CD0A9-3967-C34E-6159-2F9C34E8D7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11F47B-37E8-0DC4-D1FD-BEBD4FE6F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1C9375-7EA4-B324-8A9D-8060E4FDC0C1}"/>
              </a:ext>
            </a:extLst>
          </p:cNvPr>
          <p:cNvSpPr>
            <a:spLocks noGrp="1"/>
          </p:cNvSpPr>
          <p:nvPr>
            <p:ph type="dt" sz="half" idx="10"/>
          </p:nvPr>
        </p:nvSpPr>
        <p:spPr/>
        <p:txBody>
          <a:bodyPr/>
          <a:lstStyle/>
          <a:p>
            <a:pPr fontAlgn="base">
              <a:spcBef>
                <a:spcPct val="0"/>
              </a:spcBef>
              <a:spcAft>
                <a:spcPct val="0"/>
              </a:spcAft>
            </a:pPr>
            <a:fld id="{E1E523B1-7AF9-4338-A54F-99C2FA75049C}" type="datetimeFigureOut">
              <a:rPr lang="en-US" altLang="en-US" smtClean="0">
                <a:ea typeface="ＭＳ Ｐゴシック" pitchFamily="34" charset="-128"/>
              </a:rPr>
              <a:pPr fontAlgn="base">
                <a:spcBef>
                  <a:spcPct val="0"/>
                </a:spcBef>
                <a:spcAft>
                  <a:spcPct val="0"/>
                </a:spcAft>
              </a:pPr>
              <a:t>11/5/25</a:t>
            </a:fld>
            <a:endParaRPr lang="en-US" altLang="en-US">
              <a:ea typeface="ＭＳ Ｐゴシック" pitchFamily="34" charset="-128"/>
            </a:endParaRPr>
          </a:p>
        </p:txBody>
      </p:sp>
      <p:sp>
        <p:nvSpPr>
          <p:cNvPr id="8" name="Footer Placeholder 7">
            <a:extLst>
              <a:ext uri="{FF2B5EF4-FFF2-40B4-BE49-F238E27FC236}">
                <a16:creationId xmlns:a16="http://schemas.microsoft.com/office/drawing/2014/main" id="{CFBD93BD-9185-1533-3B66-B82C672875DE}"/>
              </a:ext>
            </a:extLst>
          </p:cNvPr>
          <p:cNvSpPr>
            <a:spLocks noGrp="1"/>
          </p:cNvSpPr>
          <p:nvPr>
            <p:ph type="ftr" sz="quarter" idx="11"/>
          </p:nvPr>
        </p:nvSpPr>
        <p:spPr/>
        <p:txBody>
          <a:bodyPr/>
          <a:lstStyle/>
          <a:p>
            <a:pPr fontAlgn="base">
              <a:spcBef>
                <a:spcPct val="0"/>
              </a:spcBef>
              <a:spcAft>
                <a:spcPct val="0"/>
              </a:spcAft>
              <a:defRPr/>
            </a:pPr>
            <a:endParaRPr lang="en-US"/>
          </a:p>
        </p:txBody>
      </p:sp>
      <p:sp>
        <p:nvSpPr>
          <p:cNvPr id="9" name="Slide Number Placeholder 8">
            <a:extLst>
              <a:ext uri="{FF2B5EF4-FFF2-40B4-BE49-F238E27FC236}">
                <a16:creationId xmlns:a16="http://schemas.microsoft.com/office/drawing/2014/main" id="{ECDFA5B6-D264-17AA-C37F-2016F28BE8D0}"/>
              </a:ext>
            </a:extLst>
          </p:cNvPr>
          <p:cNvSpPr>
            <a:spLocks noGrp="1"/>
          </p:cNvSpPr>
          <p:nvPr>
            <p:ph type="sldNum" sz="quarter" idx="12"/>
          </p:nvPr>
        </p:nvSpPr>
        <p:spPr/>
        <p:txBody>
          <a:bodyPr/>
          <a:lstStyle/>
          <a:p>
            <a:pPr fontAlgn="base">
              <a:spcBef>
                <a:spcPct val="0"/>
              </a:spcBef>
              <a:spcAft>
                <a:spcPct val="0"/>
              </a:spcAft>
            </a:pPr>
            <a:fld id="{EEAA7973-CA72-4CD9-8999-A1A4E35C04AD}" type="slidenum">
              <a:rPr lang="en-US" altLang="en-US" smtClean="0">
                <a:ea typeface="ＭＳ Ｐゴシック" pitchFamily="34" charset="-128"/>
              </a:rPr>
              <a:pPr fontAlgn="base">
                <a:spcBef>
                  <a:spcPct val="0"/>
                </a:spcBef>
                <a:spcAft>
                  <a:spcPct val="0"/>
                </a:spcAft>
              </a:pPr>
              <a:t>‹#›</a:t>
            </a:fld>
            <a:endParaRPr lang="en-US" altLang="en-US">
              <a:ea typeface="ＭＳ Ｐゴシック" pitchFamily="34" charset="-128"/>
            </a:endParaRPr>
          </a:p>
        </p:txBody>
      </p:sp>
    </p:spTree>
    <p:extLst>
      <p:ext uri="{BB962C8B-B14F-4D97-AF65-F5344CB8AC3E}">
        <p14:creationId xmlns:p14="http://schemas.microsoft.com/office/powerpoint/2010/main" val="95707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5F9B2-CB90-EFCA-639A-2F6D59A75C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1C2C7C-60A2-5BB0-3BEA-0B31F2E40961}"/>
              </a:ext>
            </a:extLst>
          </p:cNvPr>
          <p:cNvSpPr>
            <a:spLocks noGrp="1"/>
          </p:cNvSpPr>
          <p:nvPr>
            <p:ph type="dt" sz="half" idx="10"/>
          </p:nvPr>
        </p:nvSpPr>
        <p:spPr/>
        <p:txBody>
          <a:bodyPr/>
          <a:lstStyle/>
          <a:p>
            <a:fld id="{192D26D5-EAEC-43B8-A4DF-FA61799E5F2F}" type="datetimeFigureOut">
              <a:rPr lang="en-US" altLang="en-US" smtClean="0"/>
              <a:pPr/>
              <a:t>11/5/25</a:t>
            </a:fld>
            <a:endParaRPr lang="en-US" altLang="en-US"/>
          </a:p>
        </p:txBody>
      </p:sp>
      <p:sp>
        <p:nvSpPr>
          <p:cNvPr id="4" name="Footer Placeholder 3">
            <a:extLst>
              <a:ext uri="{FF2B5EF4-FFF2-40B4-BE49-F238E27FC236}">
                <a16:creationId xmlns:a16="http://schemas.microsoft.com/office/drawing/2014/main" id="{1C377004-F69B-7FB0-83DD-BA4DDB7F75BE}"/>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F39F3016-B3A5-1372-F58C-1E2178DED923}"/>
              </a:ext>
            </a:extLst>
          </p:cNvPr>
          <p:cNvSpPr>
            <a:spLocks noGrp="1"/>
          </p:cNvSpPr>
          <p:nvPr>
            <p:ph type="sldNum" sz="quarter" idx="12"/>
          </p:nvPr>
        </p:nvSpPr>
        <p:spPr/>
        <p:txBody>
          <a:bodyPr/>
          <a:lstStyle/>
          <a:p>
            <a:fld id="{AFDA680E-40A4-4912-A3CC-D23208E3BB5D}" type="slidenum">
              <a:rPr lang="en-US" altLang="en-US" smtClean="0"/>
              <a:pPr/>
              <a:t>‹#›</a:t>
            </a:fld>
            <a:endParaRPr lang="en-US" altLang="en-US"/>
          </a:p>
        </p:txBody>
      </p:sp>
    </p:spTree>
    <p:extLst>
      <p:ext uri="{BB962C8B-B14F-4D97-AF65-F5344CB8AC3E}">
        <p14:creationId xmlns:p14="http://schemas.microsoft.com/office/powerpoint/2010/main" val="80312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9DD0E1-A10A-BCF6-7AA4-0C9063990F79}"/>
              </a:ext>
            </a:extLst>
          </p:cNvPr>
          <p:cNvSpPr>
            <a:spLocks noGrp="1"/>
          </p:cNvSpPr>
          <p:nvPr>
            <p:ph type="dt" sz="half" idx="10"/>
          </p:nvPr>
        </p:nvSpPr>
        <p:spPr/>
        <p:txBody>
          <a:bodyPr/>
          <a:lstStyle/>
          <a:p>
            <a:fld id="{881B1814-A262-41E4-ACA1-1790FDD15972}" type="datetimeFigureOut">
              <a:rPr lang="en-US" altLang="en-US" smtClean="0"/>
              <a:pPr/>
              <a:t>11/5/25</a:t>
            </a:fld>
            <a:endParaRPr lang="en-US" altLang="en-US"/>
          </a:p>
        </p:txBody>
      </p:sp>
      <p:sp>
        <p:nvSpPr>
          <p:cNvPr id="3" name="Footer Placeholder 2">
            <a:extLst>
              <a:ext uri="{FF2B5EF4-FFF2-40B4-BE49-F238E27FC236}">
                <a16:creationId xmlns:a16="http://schemas.microsoft.com/office/drawing/2014/main" id="{F8EEFD65-6249-7739-94B8-8994229764DC}"/>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C13FD43-44F5-58D6-815B-D268A05BE0FE}"/>
              </a:ext>
            </a:extLst>
          </p:cNvPr>
          <p:cNvSpPr>
            <a:spLocks noGrp="1"/>
          </p:cNvSpPr>
          <p:nvPr>
            <p:ph type="sldNum" sz="quarter" idx="12"/>
          </p:nvPr>
        </p:nvSpPr>
        <p:spPr/>
        <p:txBody>
          <a:bodyPr/>
          <a:lstStyle/>
          <a:p>
            <a:fld id="{F6DED1EF-4570-43CB-B5E7-2077BDFDB671}" type="slidenum">
              <a:rPr lang="en-US" altLang="en-US" smtClean="0"/>
              <a:pPr/>
              <a:t>‹#›</a:t>
            </a:fld>
            <a:endParaRPr lang="en-US" altLang="en-US"/>
          </a:p>
        </p:txBody>
      </p:sp>
    </p:spTree>
    <p:extLst>
      <p:ext uri="{BB962C8B-B14F-4D97-AF65-F5344CB8AC3E}">
        <p14:creationId xmlns:p14="http://schemas.microsoft.com/office/powerpoint/2010/main" val="2081133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B168-857B-0FC3-BC58-373889942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C25FDF-B204-BC9F-DC41-729C76EC37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4ACF2-3758-3C3E-3FA7-FD752A845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2302A4-A898-EB0E-67E2-E74DED5070D8}"/>
              </a:ext>
            </a:extLst>
          </p:cNvPr>
          <p:cNvSpPr>
            <a:spLocks noGrp="1"/>
          </p:cNvSpPr>
          <p:nvPr>
            <p:ph type="dt" sz="half" idx="10"/>
          </p:nvPr>
        </p:nvSpPr>
        <p:spPr/>
        <p:txBody>
          <a:bodyPr/>
          <a:lstStyle/>
          <a:p>
            <a:fld id="{053CE93B-B0D8-4C23-A2B1-AD6AB0C8B617}" type="datetimeFigureOut">
              <a:rPr lang="en-US" altLang="en-US" smtClean="0"/>
              <a:pPr/>
              <a:t>11/5/25</a:t>
            </a:fld>
            <a:endParaRPr lang="en-US" altLang="en-US"/>
          </a:p>
        </p:txBody>
      </p:sp>
      <p:sp>
        <p:nvSpPr>
          <p:cNvPr id="6" name="Footer Placeholder 5">
            <a:extLst>
              <a:ext uri="{FF2B5EF4-FFF2-40B4-BE49-F238E27FC236}">
                <a16:creationId xmlns:a16="http://schemas.microsoft.com/office/drawing/2014/main" id="{4E6966E5-663E-B727-D2CE-098AF5E5D92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00A0440-7D53-78A7-8ABE-B3AA7AE5D17D}"/>
              </a:ext>
            </a:extLst>
          </p:cNvPr>
          <p:cNvSpPr>
            <a:spLocks noGrp="1"/>
          </p:cNvSpPr>
          <p:nvPr>
            <p:ph type="sldNum" sz="quarter" idx="12"/>
          </p:nvPr>
        </p:nvSpPr>
        <p:spPr/>
        <p:txBody>
          <a:bodyPr/>
          <a:lstStyle/>
          <a:p>
            <a:fld id="{3ED38DFF-7DA1-44F1-8394-6D5E0F8C3E84}" type="slidenum">
              <a:rPr lang="en-US" altLang="en-US" smtClean="0"/>
              <a:pPr/>
              <a:t>‹#›</a:t>
            </a:fld>
            <a:endParaRPr lang="en-US" altLang="en-US"/>
          </a:p>
        </p:txBody>
      </p:sp>
    </p:spTree>
    <p:extLst>
      <p:ext uri="{BB962C8B-B14F-4D97-AF65-F5344CB8AC3E}">
        <p14:creationId xmlns:p14="http://schemas.microsoft.com/office/powerpoint/2010/main" val="356765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CE59-F79B-908A-0B0E-C941D1B03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1102EF-CBA6-2C0A-75A0-E9C8A097E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CB522-92E8-06EB-5C75-1370557E6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340121-B341-2AEC-917A-7B51159A5792}"/>
              </a:ext>
            </a:extLst>
          </p:cNvPr>
          <p:cNvSpPr>
            <a:spLocks noGrp="1"/>
          </p:cNvSpPr>
          <p:nvPr>
            <p:ph type="dt" sz="half" idx="10"/>
          </p:nvPr>
        </p:nvSpPr>
        <p:spPr/>
        <p:txBody>
          <a:bodyPr/>
          <a:lstStyle/>
          <a:p>
            <a:fld id="{23BD05D4-D1AF-4B80-9CDD-EDAE388F4FF6}" type="datetimeFigureOut">
              <a:rPr lang="en-US" altLang="en-US" smtClean="0"/>
              <a:pPr/>
              <a:t>11/5/25</a:t>
            </a:fld>
            <a:endParaRPr lang="en-US" altLang="en-US"/>
          </a:p>
        </p:txBody>
      </p:sp>
      <p:sp>
        <p:nvSpPr>
          <p:cNvPr id="6" name="Footer Placeholder 5">
            <a:extLst>
              <a:ext uri="{FF2B5EF4-FFF2-40B4-BE49-F238E27FC236}">
                <a16:creationId xmlns:a16="http://schemas.microsoft.com/office/drawing/2014/main" id="{F673A8D4-D068-5F6E-F29C-29C88DCF065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9735EBE-4A79-7D72-AACF-6BF63AA396E7}"/>
              </a:ext>
            </a:extLst>
          </p:cNvPr>
          <p:cNvSpPr>
            <a:spLocks noGrp="1"/>
          </p:cNvSpPr>
          <p:nvPr>
            <p:ph type="sldNum" sz="quarter" idx="12"/>
          </p:nvPr>
        </p:nvSpPr>
        <p:spPr/>
        <p:txBody>
          <a:bodyPr/>
          <a:lstStyle/>
          <a:p>
            <a:fld id="{DA03CC75-CED2-4BF0-AE1C-78024F1412D3}" type="slidenum">
              <a:rPr lang="en-US" altLang="en-US" smtClean="0"/>
              <a:pPr/>
              <a:t>‹#›</a:t>
            </a:fld>
            <a:endParaRPr lang="en-US" altLang="en-US"/>
          </a:p>
        </p:txBody>
      </p:sp>
    </p:spTree>
    <p:extLst>
      <p:ext uri="{BB962C8B-B14F-4D97-AF65-F5344CB8AC3E}">
        <p14:creationId xmlns:p14="http://schemas.microsoft.com/office/powerpoint/2010/main" val="273066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8A7ED9-56F6-DB9A-E244-DDDBA0F56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C09B6C8-863D-8EE6-2FFF-3D4418E991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CF51C-B195-003E-E099-0B36784461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cs typeface="Calibri" panose="020F0502020204030204" pitchFamily="34" charset="0"/>
              </a:defRPr>
            </a:lvl1pPr>
          </a:lstStyle>
          <a:p>
            <a:pPr fontAlgn="base">
              <a:spcBef>
                <a:spcPct val="0"/>
              </a:spcBef>
              <a:spcAft>
                <a:spcPct val="0"/>
              </a:spcAft>
            </a:pPr>
            <a:fld id="{E1E523B1-7AF9-4338-A54F-99C2FA75049C}" type="datetimeFigureOut">
              <a:rPr lang="en-US" altLang="en-US" smtClean="0">
                <a:ea typeface="ＭＳ Ｐゴシック" pitchFamily="34" charset="-128"/>
              </a:rPr>
              <a:pPr fontAlgn="base">
                <a:spcBef>
                  <a:spcPct val="0"/>
                </a:spcBef>
                <a:spcAft>
                  <a:spcPct val="0"/>
                </a:spcAft>
              </a:pPr>
              <a:t>11/5/25</a:t>
            </a:fld>
            <a:endParaRPr lang="en-US" altLang="en-US">
              <a:ea typeface="ＭＳ Ｐゴシック" pitchFamily="34" charset="-128"/>
            </a:endParaRPr>
          </a:p>
        </p:txBody>
      </p:sp>
      <p:sp>
        <p:nvSpPr>
          <p:cNvPr id="5" name="Footer Placeholder 4">
            <a:extLst>
              <a:ext uri="{FF2B5EF4-FFF2-40B4-BE49-F238E27FC236}">
                <a16:creationId xmlns:a16="http://schemas.microsoft.com/office/drawing/2014/main" id="{F03FBFDC-62DB-6DAF-12D2-1CDCD1197E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cs typeface="Calibri" panose="020F0502020204030204" pitchFamily="34" charset="0"/>
              </a:defRPr>
            </a:lvl1pPr>
          </a:lstStyle>
          <a:p>
            <a:pPr fontAlgn="base">
              <a:spcBef>
                <a:spcPct val="0"/>
              </a:spcBef>
              <a:spcAft>
                <a:spcPct val="0"/>
              </a:spcAft>
              <a:defRPr/>
            </a:pPr>
            <a:endParaRPr lang="en-US"/>
          </a:p>
        </p:txBody>
      </p:sp>
      <p:sp>
        <p:nvSpPr>
          <p:cNvPr id="6" name="Slide Number Placeholder 5">
            <a:extLst>
              <a:ext uri="{FF2B5EF4-FFF2-40B4-BE49-F238E27FC236}">
                <a16:creationId xmlns:a16="http://schemas.microsoft.com/office/drawing/2014/main" id="{60C9A9F1-3632-E0E6-AB8E-4AD95E7721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pPr fontAlgn="base">
              <a:spcBef>
                <a:spcPct val="0"/>
              </a:spcBef>
              <a:spcAft>
                <a:spcPct val="0"/>
              </a:spcAft>
            </a:pPr>
            <a:fld id="{EEAA7973-CA72-4CD9-8999-A1A4E35C04AD}" type="slidenum">
              <a:rPr lang="en-US" altLang="en-US" smtClean="0">
                <a:ea typeface="ＭＳ Ｐゴシック" pitchFamily="34" charset="-128"/>
              </a:rPr>
              <a:pPr fontAlgn="base">
                <a:spcBef>
                  <a:spcPct val="0"/>
                </a:spcBef>
                <a:spcAft>
                  <a:spcPct val="0"/>
                </a:spcAft>
              </a:pPr>
              <a:t>‹#›</a:t>
            </a:fld>
            <a:endParaRPr lang="en-US" altLang="en-US">
              <a:ea typeface="ＭＳ Ｐゴシック" pitchFamily="34" charset="-128"/>
            </a:endParaRPr>
          </a:p>
        </p:txBody>
      </p:sp>
      <p:pic>
        <p:nvPicPr>
          <p:cNvPr id="7" name="Picture 6">
            <a:extLst>
              <a:ext uri="{FF2B5EF4-FFF2-40B4-BE49-F238E27FC236}">
                <a16:creationId xmlns:a16="http://schemas.microsoft.com/office/drawing/2014/main" id="{197E9F08-6331-DE97-349C-BA72BE42C78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65877"/>
            <a:ext cx="12191999" cy="482381"/>
          </a:xfrm>
          <a:prstGeom prst="rect">
            <a:avLst/>
          </a:prstGeom>
        </p:spPr>
      </p:pic>
      <p:sp>
        <p:nvSpPr>
          <p:cNvPr id="8" name="Rectangle 7">
            <a:extLst>
              <a:ext uri="{FF2B5EF4-FFF2-40B4-BE49-F238E27FC236}">
                <a16:creationId xmlns:a16="http://schemas.microsoft.com/office/drawing/2014/main" id="{186A21CA-3211-7AC0-7767-56546DFF8765}"/>
              </a:ext>
            </a:extLst>
          </p:cNvPr>
          <p:cNvSpPr/>
          <p:nvPr userDrawn="1"/>
        </p:nvSpPr>
        <p:spPr>
          <a:xfrm>
            <a:off x="1828800" y="-26634"/>
            <a:ext cx="8001000" cy="416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8334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b="1" kern="1200">
          <a:solidFill>
            <a:schemeClr val="tx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46.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870187" y="4244008"/>
            <a:ext cx="2354190" cy="1102415"/>
          </a:xfrm>
          <a:prstGeom prst="rect">
            <a:avLst/>
          </a:prstGeom>
        </p:spPr>
      </p:pic>
      <p:sp>
        <p:nvSpPr>
          <p:cNvPr id="2" name="Rectangle 2">
            <a:extLst>
              <a:ext uri="{FF2B5EF4-FFF2-40B4-BE49-F238E27FC236}">
                <a16:creationId xmlns:a16="http://schemas.microsoft.com/office/drawing/2014/main" id="{71878280-B2BC-3ACB-07A6-90D887CB11C7}"/>
              </a:ext>
            </a:extLst>
          </p:cNvPr>
          <p:cNvSpPr txBox="1">
            <a:spLocks noChangeArrowheads="1"/>
          </p:cNvSpPr>
          <p:nvPr/>
        </p:nvSpPr>
        <p:spPr>
          <a:xfrm>
            <a:off x="465949" y="1905000"/>
            <a:ext cx="8713694" cy="230719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800" dirty="0"/>
              <a:t>Hereditary Breast Cancer</a:t>
            </a:r>
          </a:p>
          <a:p>
            <a:pPr algn="l">
              <a:defRPr/>
            </a:pPr>
            <a:r>
              <a:rPr lang="en-US" sz="2800" dirty="0"/>
              <a:t>Risk and Management Issues</a:t>
            </a:r>
          </a:p>
          <a:p>
            <a:pPr algn="l">
              <a:defRPr/>
            </a:pPr>
            <a:br>
              <a:rPr lang="en-US" sz="1800" dirty="0">
                <a:solidFill>
                  <a:schemeClr val="tx1"/>
                </a:solidFill>
                <a:sym typeface="Symbol" charset="2"/>
              </a:rPr>
            </a:br>
            <a:r>
              <a:rPr lang="en-US" sz="1800" dirty="0">
                <a:solidFill>
                  <a:schemeClr val="accent4">
                    <a:lumMod val="10000"/>
                  </a:schemeClr>
                </a:solidFill>
              </a:rPr>
              <a:t>Claudine Isaacs, MD, FRCPC</a:t>
            </a:r>
          </a:p>
          <a:p>
            <a:pPr algn="l">
              <a:defRPr/>
            </a:pPr>
            <a:r>
              <a:rPr lang="en-US" sz="1800" b="0" dirty="0">
                <a:solidFill>
                  <a:schemeClr val="accent4">
                    <a:lumMod val="10000"/>
                  </a:schemeClr>
                </a:solidFill>
              </a:rPr>
              <a:t>Professor of Medicine and Oncology</a:t>
            </a:r>
          </a:p>
          <a:p>
            <a:pPr algn="l">
              <a:defRPr/>
            </a:pPr>
            <a:r>
              <a:rPr lang="en-US" sz="1800" b="0" dirty="0">
                <a:solidFill>
                  <a:schemeClr val="accent4">
                    <a:lumMod val="10000"/>
                  </a:schemeClr>
                </a:solidFill>
              </a:rPr>
              <a:t>Director, Clinical Breast Cancer Program</a:t>
            </a:r>
          </a:p>
          <a:p>
            <a:pPr algn="l">
              <a:defRPr/>
            </a:pPr>
            <a:r>
              <a:rPr lang="en-US" sz="1800" b="0" dirty="0">
                <a:solidFill>
                  <a:schemeClr val="accent4">
                    <a:lumMod val="10000"/>
                  </a:schemeClr>
                </a:solidFill>
              </a:rPr>
              <a:t>Co-Director Fisher Center for Hereditary Cancer and Clinical Genomics Research</a:t>
            </a:r>
          </a:p>
          <a:p>
            <a:pPr algn="l">
              <a:defRPr/>
            </a:pPr>
            <a:r>
              <a:rPr lang="en-US" sz="1800" b="0" dirty="0">
                <a:solidFill>
                  <a:schemeClr val="accent4">
                    <a:lumMod val="10000"/>
                  </a:schemeClr>
                </a:solidFill>
              </a:rPr>
              <a:t>Georgetown University</a:t>
            </a:r>
            <a:endParaRPr lang="en-US" sz="1800" dirty="0">
              <a:solidFill>
                <a:schemeClr val="tx1"/>
              </a:solidFill>
            </a:endParaRPr>
          </a:p>
          <a:p>
            <a:pPr algn="l">
              <a:defRPr/>
            </a:pPr>
            <a:endParaRPr lang="en-US" sz="1800" dirty="0">
              <a:solidFill>
                <a:schemeClr val="tx1"/>
              </a:solidFill>
            </a:endParaRPr>
          </a:p>
        </p:txBody>
      </p:sp>
      <p:pic>
        <p:nvPicPr>
          <p:cNvPr id="4" name="Picture 4" descr="THE_REAL_DEAL">
            <a:extLst>
              <a:ext uri="{FF2B5EF4-FFF2-40B4-BE49-F238E27FC236}">
                <a16:creationId xmlns:a16="http://schemas.microsoft.com/office/drawing/2014/main" id="{771DDD84-6BB5-3BCB-A053-5B4D23A69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2260" y="4212192"/>
            <a:ext cx="1077912"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5">
            <a:extLst>
              <a:ext uri="{FF2B5EF4-FFF2-40B4-BE49-F238E27FC236}">
                <a16:creationId xmlns:a16="http://schemas.microsoft.com/office/drawing/2014/main" id="{59C5B802-A87D-064A-70A7-5AFF8F33AB95}"/>
              </a:ext>
            </a:extLst>
          </p:cNvPr>
          <p:cNvGraphicFramePr>
            <a:graphicFrameLocks noChangeAspect="1"/>
          </p:cNvGraphicFramePr>
          <p:nvPr/>
        </p:nvGraphicFramePr>
        <p:xfrm>
          <a:off x="9179643" y="4212192"/>
          <a:ext cx="914400" cy="1158875"/>
        </p:xfrm>
        <a:graphic>
          <a:graphicData uri="http://schemas.openxmlformats.org/presentationml/2006/ole">
            <mc:AlternateContent xmlns:mc="http://schemas.openxmlformats.org/markup-compatibility/2006">
              <mc:Choice xmlns:v="urn:schemas-microsoft-com:vml" Requires="v">
                <p:oleObj name="Document" r:id="rId5" imgW="6477000" imgH="6845300" progId="Word.Document.8">
                  <p:embed/>
                </p:oleObj>
              </mc:Choice>
              <mc:Fallback>
                <p:oleObj name="Document" r:id="rId5" imgW="6477000" imgH="6845300" progId="Word.Document.8">
                  <p:embed/>
                  <p:pic>
                    <p:nvPicPr>
                      <p:cNvPr id="7" name="Object 5">
                        <a:extLst>
                          <a:ext uri="{FF2B5EF4-FFF2-40B4-BE49-F238E27FC236}">
                            <a16:creationId xmlns:a16="http://schemas.microsoft.com/office/drawing/2014/main" id="{59C5B802-A87D-064A-70A7-5AFF8F33AB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9643" y="4212192"/>
                        <a:ext cx="9144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685800" y="431464"/>
            <a:ext cx="10363200" cy="940136"/>
          </a:xfrm>
        </p:spPr>
        <p:txBody>
          <a:bodyPr>
            <a:normAutofit/>
          </a:bodyPr>
          <a:lstStyle/>
          <a:p>
            <a:pPr eaLnBrk="1" hangingPunct="1"/>
            <a:r>
              <a:rPr lang="en-US" altLang="en-US" sz="4000" b="1" dirty="0"/>
              <a:t>Management Options:  </a:t>
            </a:r>
            <a:r>
              <a:rPr lang="en-US" altLang="en-US" sz="4000" b="1" i="1" dirty="0"/>
              <a:t>BRCA1/2 </a:t>
            </a:r>
            <a:r>
              <a:rPr lang="en-US" altLang="en-US" sz="4000" b="1" dirty="0"/>
              <a:t>Carriers</a:t>
            </a:r>
          </a:p>
        </p:txBody>
      </p:sp>
      <p:sp>
        <p:nvSpPr>
          <p:cNvPr id="175106" name="Content Placeholder 4"/>
          <p:cNvSpPr>
            <a:spLocks noGrp="1"/>
          </p:cNvSpPr>
          <p:nvPr>
            <p:ph sz="half" idx="1"/>
          </p:nvPr>
        </p:nvSpPr>
        <p:spPr>
          <a:xfrm>
            <a:off x="6400800" y="2971800"/>
            <a:ext cx="3810000" cy="1524000"/>
          </a:xfrm>
        </p:spPr>
        <p:txBody>
          <a:bodyPr/>
          <a:lstStyle/>
          <a:p>
            <a:pPr>
              <a:buSzPct val="80000"/>
              <a:buFont typeface="Wingdings" panose="05000000000000000000" pitchFamily="2" charset="2"/>
              <a:buChar char="§"/>
            </a:pPr>
            <a:r>
              <a:rPr lang="en-US" altLang="en-US" dirty="0"/>
              <a:t>Screening</a:t>
            </a:r>
          </a:p>
          <a:p>
            <a:pPr>
              <a:buSzPct val="80000"/>
              <a:buFont typeface="Wingdings" panose="05000000000000000000" pitchFamily="2" charset="2"/>
              <a:buChar char="§"/>
            </a:pPr>
            <a:r>
              <a:rPr lang="en-US" altLang="en-US" dirty="0"/>
              <a:t>Prevention</a:t>
            </a:r>
          </a:p>
          <a:p>
            <a:pPr>
              <a:buSzPct val="80000"/>
              <a:buFont typeface="Wingdings" panose="05000000000000000000" pitchFamily="2" charset="2"/>
              <a:buChar char="§"/>
            </a:pPr>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981201"/>
            <a:ext cx="3332903" cy="4445335"/>
          </a:xfrm>
          <a:prstGeom prst="rect">
            <a:avLst/>
          </a:prstGeom>
        </p:spPr>
      </p:pic>
    </p:spTree>
    <p:extLst>
      <p:ext uri="{BB962C8B-B14F-4D97-AF65-F5344CB8AC3E}">
        <p14:creationId xmlns:p14="http://schemas.microsoft.com/office/powerpoint/2010/main" val="7474098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44D10-29CD-44AB-B299-A8EDED18E6DF}"/>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124C01-1AD0-F83C-88E8-BB6A830B117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845" r="13631" b="64644"/>
          <a:stretch>
            <a:fillRect/>
          </a:stretch>
        </p:blipFill>
        <p:spPr>
          <a:xfrm>
            <a:off x="228600" y="1066799"/>
            <a:ext cx="3703676" cy="892819"/>
          </a:xfrm>
        </p:spPr>
      </p:pic>
      <p:sp>
        <p:nvSpPr>
          <p:cNvPr id="15" name="Title 1">
            <a:extLst>
              <a:ext uri="{FF2B5EF4-FFF2-40B4-BE49-F238E27FC236}">
                <a16:creationId xmlns:a16="http://schemas.microsoft.com/office/drawing/2014/main" id="{5432F988-C2E8-4EBC-282B-DBA9BAFB06C7}"/>
              </a:ext>
            </a:extLst>
          </p:cNvPr>
          <p:cNvSpPr>
            <a:spLocks noGrp="1"/>
          </p:cNvSpPr>
          <p:nvPr>
            <p:ph type="title"/>
          </p:nvPr>
        </p:nvSpPr>
        <p:spPr>
          <a:xfrm>
            <a:off x="0" y="0"/>
            <a:ext cx="11125200" cy="502928"/>
          </a:xfrm>
          <a:solidFill>
            <a:schemeClr val="bg1"/>
          </a:solidFill>
        </p:spPr>
        <p:txBody>
          <a:bodyPr>
            <a:normAutofit fontScale="90000"/>
          </a:bodyPr>
          <a:lstStyle/>
          <a:p>
            <a:r>
              <a:rPr lang="en-US" altLang="en-US" sz="2800" b="1" dirty="0">
                <a:ea typeface="MS PGothic" charset="-128"/>
              </a:rPr>
              <a:t>Risk Reducing </a:t>
            </a:r>
            <a:r>
              <a:rPr lang="en-US" altLang="en-US" sz="2800" b="1" dirty="0" err="1">
                <a:ea typeface="MS PGothic" charset="-128"/>
              </a:rPr>
              <a:t>Salpingo</a:t>
            </a:r>
            <a:r>
              <a:rPr lang="en-US" altLang="en-US" sz="2800" b="1" dirty="0">
                <a:ea typeface="MS PGothic" charset="-128"/>
              </a:rPr>
              <a:t>-Oophorectomy (RRSO): </a:t>
            </a:r>
            <a:r>
              <a:rPr lang="en-US" altLang="en-US" sz="2700" b="1" dirty="0">
                <a:ea typeface="MS PGothic" charset="-128"/>
              </a:rPr>
              <a:t>Mortality Reduction in </a:t>
            </a:r>
            <a:r>
              <a:rPr lang="en-US" altLang="en-US" sz="2700" b="1" i="1" dirty="0">
                <a:ea typeface="MS PGothic" charset="-128"/>
              </a:rPr>
              <a:t>BRCA</a:t>
            </a:r>
            <a:r>
              <a:rPr lang="en-US" altLang="en-US" sz="2700" b="1" dirty="0">
                <a:ea typeface="MS PGothic" charset="-128"/>
              </a:rPr>
              <a:t> Carriers</a:t>
            </a:r>
            <a:endParaRPr lang="en-US" altLang="en-US" sz="4000" b="1" dirty="0">
              <a:ea typeface="MS PGothic" charset="-128"/>
            </a:endParaRPr>
          </a:p>
        </p:txBody>
      </p:sp>
      <p:graphicFrame>
        <p:nvGraphicFramePr>
          <p:cNvPr id="9" name="Content Placeholder 7">
            <a:extLst>
              <a:ext uri="{FF2B5EF4-FFF2-40B4-BE49-F238E27FC236}">
                <a16:creationId xmlns:a16="http://schemas.microsoft.com/office/drawing/2014/main" id="{F615D6BB-3D73-1520-E213-D1F23E605997}"/>
              </a:ext>
            </a:extLst>
          </p:cNvPr>
          <p:cNvGraphicFramePr>
            <a:graphicFrameLocks/>
          </p:cNvGraphicFramePr>
          <p:nvPr>
            <p:extLst>
              <p:ext uri="{D42A27DB-BD31-4B8C-83A1-F6EECF244321}">
                <p14:modId xmlns:p14="http://schemas.microsoft.com/office/powerpoint/2010/main" val="2358289788"/>
              </p:ext>
            </p:extLst>
          </p:nvPr>
        </p:nvGraphicFramePr>
        <p:xfrm>
          <a:off x="1752600" y="2023340"/>
          <a:ext cx="4572000" cy="4502149"/>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F2DB38D9-0492-C1B8-EAAE-B474E34328D7}"/>
              </a:ext>
            </a:extLst>
          </p:cNvPr>
          <p:cNvSpPr txBox="1"/>
          <p:nvPr/>
        </p:nvSpPr>
        <p:spPr>
          <a:xfrm>
            <a:off x="4517586" y="3962400"/>
            <a:ext cx="1044614" cy="369332"/>
          </a:xfrm>
          <a:prstGeom prst="rect">
            <a:avLst/>
          </a:prstGeom>
          <a:solidFill>
            <a:schemeClr val="accent3">
              <a:lumMod val="50000"/>
            </a:schemeClr>
          </a:solidFill>
          <a:ln w="19050">
            <a:solidFill>
              <a:srgbClr val="BFBFBF"/>
            </a:solidFill>
          </a:ln>
        </p:spPr>
        <p:txBody>
          <a:bodyPr wrap="square">
            <a:spAutoFit/>
          </a:bodyPr>
          <a:lstStyle/>
          <a:p>
            <a:pPr algn="ctr" eaLnBrk="1" hangingPunct="1">
              <a:defRPr/>
            </a:pPr>
            <a:r>
              <a:rPr lang="en-US" b="1" dirty="0">
                <a:solidFill>
                  <a:srgbClr val="FFFFFF"/>
                </a:solidFill>
                <a:latin typeface="Calibri"/>
                <a:ea typeface="MS PGothic" panose="020B0600070205080204" pitchFamily="34" charset="-128"/>
                <a:cs typeface="Arial" charset="0"/>
              </a:rPr>
              <a:t>HR 0.47</a:t>
            </a:r>
          </a:p>
        </p:txBody>
      </p:sp>
      <p:sp>
        <p:nvSpPr>
          <p:cNvPr id="13" name="TextBox 12">
            <a:extLst>
              <a:ext uri="{FF2B5EF4-FFF2-40B4-BE49-F238E27FC236}">
                <a16:creationId xmlns:a16="http://schemas.microsoft.com/office/drawing/2014/main" id="{8775F594-F7E1-251D-0F44-C2E58B40C57C}"/>
              </a:ext>
            </a:extLst>
          </p:cNvPr>
          <p:cNvSpPr txBox="1"/>
          <p:nvPr/>
        </p:nvSpPr>
        <p:spPr>
          <a:xfrm>
            <a:off x="2764986" y="3810000"/>
            <a:ext cx="1044614" cy="369332"/>
          </a:xfrm>
          <a:prstGeom prst="rect">
            <a:avLst/>
          </a:prstGeom>
          <a:solidFill>
            <a:schemeClr val="accent3">
              <a:lumMod val="50000"/>
            </a:schemeClr>
          </a:solidFill>
          <a:ln w="19050">
            <a:solidFill>
              <a:srgbClr val="BFBFBF"/>
            </a:solidFill>
          </a:ln>
        </p:spPr>
        <p:txBody>
          <a:bodyPr wrap="square">
            <a:spAutoFit/>
          </a:bodyPr>
          <a:lstStyle/>
          <a:p>
            <a:pPr algn="ctr" eaLnBrk="1" hangingPunct="1">
              <a:defRPr/>
            </a:pPr>
            <a:r>
              <a:rPr lang="en-US" b="1" dirty="0">
                <a:solidFill>
                  <a:srgbClr val="FFFFFF"/>
                </a:solidFill>
                <a:latin typeface="Calibri"/>
                <a:ea typeface="MS PGothic" panose="020B0600070205080204" pitchFamily="34" charset="-128"/>
                <a:cs typeface="Arial" charset="0"/>
              </a:rPr>
              <a:t>HR 0.22*</a:t>
            </a:r>
          </a:p>
        </p:txBody>
      </p:sp>
      <p:sp>
        <p:nvSpPr>
          <p:cNvPr id="2" name="TextBox 1">
            <a:extLst>
              <a:ext uri="{FF2B5EF4-FFF2-40B4-BE49-F238E27FC236}">
                <a16:creationId xmlns:a16="http://schemas.microsoft.com/office/drawing/2014/main" id="{142A5208-ADCD-F232-C97F-149CC2715125}"/>
              </a:ext>
            </a:extLst>
          </p:cNvPr>
          <p:cNvSpPr txBox="1"/>
          <p:nvPr/>
        </p:nvSpPr>
        <p:spPr>
          <a:xfrm>
            <a:off x="880356" y="6553200"/>
            <a:ext cx="3012205" cy="261610"/>
          </a:xfrm>
          <a:prstGeom prst="rect">
            <a:avLst/>
          </a:prstGeom>
          <a:noFill/>
        </p:spPr>
        <p:txBody>
          <a:bodyPr wrap="square" rtlCol="0">
            <a:spAutoFit/>
          </a:bodyPr>
          <a:lstStyle/>
          <a:p>
            <a:pPr algn="ctr"/>
            <a:r>
              <a:rPr lang="en-US" sz="1100" dirty="0" err="1"/>
              <a:t>Domchek</a:t>
            </a:r>
            <a:r>
              <a:rPr lang="en-US" sz="1100" dirty="0"/>
              <a:t> SM et al. </a:t>
            </a:r>
            <a:r>
              <a:rPr lang="en-US" sz="1100" i="1" dirty="0"/>
              <a:t>JAMA</a:t>
            </a:r>
            <a:r>
              <a:rPr lang="en-US" sz="1100" dirty="0"/>
              <a:t>. </a:t>
            </a:r>
            <a:r>
              <a:rPr lang="en-US" sz="1100" b="1" dirty="0"/>
              <a:t>2010;</a:t>
            </a:r>
            <a:r>
              <a:rPr lang="en-US" sz="1100" dirty="0"/>
              <a:t>204(9):967-975.</a:t>
            </a:r>
          </a:p>
        </p:txBody>
      </p:sp>
      <p:pic>
        <p:nvPicPr>
          <p:cNvPr id="19" name="Picture 18">
            <a:extLst>
              <a:ext uri="{FF2B5EF4-FFF2-40B4-BE49-F238E27FC236}">
                <a16:creationId xmlns:a16="http://schemas.microsoft.com/office/drawing/2014/main" id="{9FAB4849-F64C-969F-9893-34740EFCF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914400"/>
            <a:ext cx="787400" cy="288757"/>
          </a:xfrm>
          <a:prstGeom prst="rect">
            <a:avLst/>
          </a:prstGeom>
        </p:spPr>
      </p:pic>
      <p:pic>
        <p:nvPicPr>
          <p:cNvPr id="20" name="Content Placeholder 4">
            <a:extLst>
              <a:ext uri="{FF2B5EF4-FFF2-40B4-BE49-F238E27FC236}">
                <a16:creationId xmlns:a16="http://schemas.microsoft.com/office/drawing/2014/main" id="{DFBF55D1-AA2E-EE2A-E506-7BBB587504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5" r="62684" b="94058"/>
          <a:stretch>
            <a:fillRect/>
          </a:stretch>
        </p:blipFill>
        <p:spPr>
          <a:xfrm>
            <a:off x="1143000" y="685800"/>
            <a:ext cx="2787068" cy="502928"/>
          </a:xfrm>
          <a:prstGeom prst="rect">
            <a:avLst/>
          </a:prstGeom>
        </p:spPr>
      </p:pic>
      <p:pic>
        <p:nvPicPr>
          <p:cNvPr id="23" name="Picture 22">
            <a:extLst>
              <a:ext uri="{FF2B5EF4-FFF2-40B4-BE49-F238E27FC236}">
                <a16:creationId xmlns:a16="http://schemas.microsoft.com/office/drawing/2014/main" id="{304A5A4A-2923-0A62-03A6-A622B1CC17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444" r="70434"/>
          <a:stretch/>
        </p:blipFill>
        <p:spPr>
          <a:xfrm>
            <a:off x="228600" y="2026228"/>
            <a:ext cx="1328239" cy="2850572"/>
          </a:xfrm>
          <a:prstGeom prst="rect">
            <a:avLst/>
          </a:prstGeom>
        </p:spPr>
      </p:pic>
      <p:sp>
        <p:nvSpPr>
          <p:cNvPr id="24" name="TextBox 1">
            <a:extLst>
              <a:ext uri="{FF2B5EF4-FFF2-40B4-BE49-F238E27FC236}">
                <a16:creationId xmlns:a16="http://schemas.microsoft.com/office/drawing/2014/main" id="{4CA7844E-F34D-EF9E-BE47-C9FC31D94873}"/>
              </a:ext>
            </a:extLst>
          </p:cNvPr>
          <p:cNvSpPr txBox="1">
            <a:spLocks noChangeArrowheads="1"/>
          </p:cNvSpPr>
          <p:nvPr/>
        </p:nvSpPr>
        <p:spPr bwMode="auto">
          <a:xfrm>
            <a:off x="6956386" y="2667000"/>
            <a:ext cx="5007014" cy="2339102"/>
          </a:xfrm>
          <a:prstGeom prst="rect">
            <a:avLst/>
          </a:prstGeom>
          <a:solidFill>
            <a:schemeClr val="bg2">
              <a:lumMod val="90000"/>
            </a:schemeClr>
          </a:solidFill>
          <a:ln>
            <a:solidFill>
              <a:schemeClr val="bg2">
                <a:lumMod val="90000"/>
              </a:schemeClr>
            </a:solidFill>
          </a:ln>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marL="285750" indent="-285750">
              <a:spcBef>
                <a:spcPct val="0"/>
              </a:spcBef>
            </a:pPr>
            <a:r>
              <a:rPr lang="en-US" altLang="en-US" sz="1800" b="1" dirty="0">
                <a:solidFill>
                  <a:schemeClr val="tx2"/>
                </a:solidFill>
              </a:rPr>
              <a:t>Recommended for </a:t>
            </a:r>
            <a:r>
              <a:rPr lang="en-US" altLang="en-US" sz="1800" b="1" i="1" dirty="0">
                <a:solidFill>
                  <a:schemeClr val="tx2"/>
                </a:solidFill>
              </a:rPr>
              <a:t>BRCA1</a:t>
            </a:r>
            <a:r>
              <a:rPr lang="en-US" altLang="en-US" sz="1800" b="1" dirty="0">
                <a:solidFill>
                  <a:schemeClr val="tx2"/>
                </a:solidFill>
              </a:rPr>
              <a:t> carriers ages 35-40 and once childbearing complete and for </a:t>
            </a:r>
            <a:r>
              <a:rPr lang="en-US" altLang="en-US" sz="1800" b="1" i="1" dirty="0">
                <a:solidFill>
                  <a:schemeClr val="tx2"/>
                </a:solidFill>
              </a:rPr>
              <a:t>BRCA2</a:t>
            </a:r>
            <a:r>
              <a:rPr lang="en-US" altLang="en-US" sz="1800" b="1" dirty="0">
                <a:solidFill>
                  <a:schemeClr val="tx2"/>
                </a:solidFill>
              </a:rPr>
              <a:t> ages 40-45</a:t>
            </a:r>
          </a:p>
          <a:p>
            <a:pPr marL="285750" indent="-285750">
              <a:spcBef>
                <a:spcPts val="1200"/>
              </a:spcBef>
            </a:pPr>
            <a:r>
              <a:rPr lang="en-US" altLang="en-US" sz="1800" b="1" dirty="0">
                <a:solidFill>
                  <a:schemeClr val="tx2"/>
                </a:solidFill>
              </a:rPr>
              <a:t>Currently do not recommend salpingectomy with delayed oophorectomy (awaiting result trials) but consider in certain circumstances</a:t>
            </a:r>
          </a:p>
          <a:p>
            <a:pPr marL="285750" indent="-285750">
              <a:spcBef>
                <a:spcPts val="1200"/>
              </a:spcBef>
            </a:pPr>
            <a:r>
              <a:rPr lang="en-US" altLang="en-US" sz="1800" b="1" dirty="0">
                <a:solidFill>
                  <a:schemeClr val="tx2"/>
                </a:solidFill>
              </a:rPr>
              <a:t>Impact of RRSO on BC risk debated</a:t>
            </a:r>
          </a:p>
        </p:txBody>
      </p:sp>
    </p:spTree>
    <p:extLst>
      <p:ext uri="{BB962C8B-B14F-4D97-AF65-F5344CB8AC3E}">
        <p14:creationId xmlns:p14="http://schemas.microsoft.com/office/powerpoint/2010/main" val="317092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1AF71-5B5A-EB73-4C48-652E5D269BE9}"/>
              </a:ext>
            </a:extLst>
          </p:cNvPr>
          <p:cNvSpPr>
            <a:spLocks noGrp="1"/>
          </p:cNvSpPr>
          <p:nvPr>
            <p:ph type="title"/>
          </p:nvPr>
        </p:nvSpPr>
        <p:spPr>
          <a:xfrm>
            <a:off x="3102" y="-46162"/>
            <a:ext cx="12188898" cy="1039133"/>
          </a:xfrm>
          <a:solidFill>
            <a:schemeClr val="bg1"/>
          </a:solidFill>
        </p:spPr>
        <p:txBody>
          <a:bodyPr>
            <a:normAutofit/>
          </a:bodyPr>
          <a:lstStyle/>
          <a:p>
            <a:r>
              <a:rPr lang="en-US" sz="3000" dirty="0"/>
              <a:t>Endometrial CA Risk </a:t>
            </a:r>
            <a:r>
              <a:rPr lang="en-US" sz="3000" i="1" dirty="0" err="1"/>
              <a:t>gBRCA</a:t>
            </a:r>
            <a:r>
              <a:rPr lang="en-US" sz="3000" i="1" dirty="0"/>
              <a:t> </a:t>
            </a:r>
            <a:r>
              <a:rPr lang="en-US" sz="3000" dirty="0"/>
              <a:t>– Should </a:t>
            </a:r>
            <a:r>
              <a:rPr lang="en-US" sz="3000" dirty="0" err="1"/>
              <a:t>rr</a:t>
            </a:r>
            <a:r>
              <a:rPr lang="en-US" sz="3000" dirty="0"/>
              <a:t>-hysterectomy be recommended?</a:t>
            </a:r>
          </a:p>
        </p:txBody>
      </p:sp>
      <p:sp>
        <p:nvSpPr>
          <p:cNvPr id="6" name="Content Placeholder 5">
            <a:extLst>
              <a:ext uri="{FF2B5EF4-FFF2-40B4-BE49-F238E27FC236}">
                <a16:creationId xmlns:a16="http://schemas.microsoft.com/office/drawing/2014/main" id="{E471CF22-DA0D-9B74-82AB-6CACBCFF5396}"/>
              </a:ext>
            </a:extLst>
          </p:cNvPr>
          <p:cNvSpPr>
            <a:spLocks noGrp="1"/>
          </p:cNvSpPr>
          <p:nvPr>
            <p:ph idx="1"/>
          </p:nvPr>
        </p:nvSpPr>
        <p:spPr>
          <a:xfrm>
            <a:off x="308114" y="1052604"/>
            <a:ext cx="11764618" cy="5374702"/>
          </a:xfrm>
        </p:spPr>
        <p:txBody>
          <a:bodyPr>
            <a:normAutofit/>
          </a:bodyPr>
          <a:lstStyle/>
          <a:p>
            <a:r>
              <a:rPr lang="en-US" sz="2200" i="1" dirty="0"/>
              <a:t>gBRCA1/2</a:t>
            </a:r>
            <a:r>
              <a:rPr lang="en-US" sz="2200" dirty="0"/>
              <a:t> carriers now have more effective management for BC/OC risks and improved life expectancy – thus, lifetime risk of EC may be higher than what historic data indicated</a:t>
            </a:r>
          </a:p>
          <a:p>
            <a:r>
              <a:rPr lang="en-US" sz="2200" dirty="0"/>
              <a:t>Dutch nationwide study cohort</a:t>
            </a:r>
            <a:r>
              <a:rPr lang="en-US" sz="2200" dirty="0">
                <a:sym typeface="Wingdings" pitchFamily="2" charset="2"/>
              </a:rPr>
              <a:t> </a:t>
            </a:r>
          </a:p>
          <a:p>
            <a:pPr lvl="1"/>
            <a:r>
              <a:rPr lang="en-US" sz="2000" dirty="0">
                <a:sym typeface="Wingdings" pitchFamily="2" charset="2"/>
              </a:rPr>
              <a:t>5980 </a:t>
            </a:r>
            <a:r>
              <a:rPr lang="en-US" sz="2000" i="1" dirty="0">
                <a:sym typeface="Wingdings" pitchFamily="2" charset="2"/>
              </a:rPr>
              <a:t>gBRCA1/2</a:t>
            </a:r>
            <a:r>
              <a:rPr lang="en-US" sz="2000" dirty="0">
                <a:sym typeface="Wingdings" pitchFamily="2" charset="2"/>
              </a:rPr>
              <a:t> from HBOC study, Netherlands cohort (HEBON) c/w Dutch general population</a:t>
            </a:r>
          </a:p>
          <a:p>
            <a:pPr lvl="1"/>
            <a:endParaRPr lang="en-US" sz="2000" dirty="0"/>
          </a:p>
          <a:p>
            <a:pPr marL="457200" lvl="1" indent="0">
              <a:buNone/>
            </a:pPr>
            <a:endParaRPr lang="en-US" sz="2000" dirty="0"/>
          </a:p>
          <a:p>
            <a:pPr marL="457200" lvl="1" indent="0">
              <a:buNone/>
            </a:pPr>
            <a:endParaRPr lang="en-US" sz="2000" dirty="0"/>
          </a:p>
          <a:p>
            <a:pPr lvl="1"/>
            <a:endParaRPr lang="en-US" sz="2000" dirty="0"/>
          </a:p>
          <a:p>
            <a:pPr lvl="1"/>
            <a:endParaRPr lang="en-US" sz="2000" dirty="0"/>
          </a:p>
          <a:p>
            <a:pPr lvl="1"/>
            <a:endParaRPr lang="en-US" sz="2000" dirty="0"/>
          </a:p>
          <a:p>
            <a:endParaRPr lang="en-US" sz="2400" dirty="0"/>
          </a:p>
        </p:txBody>
      </p:sp>
      <p:graphicFrame>
        <p:nvGraphicFramePr>
          <p:cNvPr id="8" name="Table 7">
            <a:extLst>
              <a:ext uri="{FF2B5EF4-FFF2-40B4-BE49-F238E27FC236}">
                <a16:creationId xmlns:a16="http://schemas.microsoft.com/office/drawing/2014/main" id="{2F11A442-D3C4-236E-1A99-A9CAFFD53867}"/>
              </a:ext>
            </a:extLst>
          </p:cNvPr>
          <p:cNvGraphicFramePr>
            <a:graphicFrameLocks noGrp="1"/>
          </p:cNvGraphicFramePr>
          <p:nvPr/>
        </p:nvGraphicFramePr>
        <p:xfrm>
          <a:off x="1417983" y="2733995"/>
          <a:ext cx="7107936" cy="148336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399032270"/>
                    </a:ext>
                  </a:extLst>
                </a:gridCol>
                <a:gridCol w="2548128">
                  <a:extLst>
                    <a:ext uri="{9D8B030D-6E8A-4147-A177-3AD203B41FA5}">
                      <a16:colId xmlns:a16="http://schemas.microsoft.com/office/drawing/2014/main" val="2365807942"/>
                    </a:ext>
                  </a:extLst>
                </a:gridCol>
                <a:gridCol w="2548128">
                  <a:extLst>
                    <a:ext uri="{9D8B030D-6E8A-4147-A177-3AD203B41FA5}">
                      <a16:colId xmlns:a16="http://schemas.microsoft.com/office/drawing/2014/main" val="1259107892"/>
                    </a:ext>
                  </a:extLst>
                </a:gridCol>
              </a:tblGrid>
              <a:tr h="370840">
                <a:tc>
                  <a:txBody>
                    <a:bodyPr/>
                    <a:lstStyle/>
                    <a:p>
                      <a:endParaRPr lang="en-US" dirty="0"/>
                    </a:p>
                  </a:txBody>
                  <a:tcPr/>
                </a:tc>
                <a:tc>
                  <a:txBody>
                    <a:bodyPr/>
                    <a:lstStyle/>
                    <a:p>
                      <a:pPr algn="ctr"/>
                      <a:r>
                        <a:rPr lang="en-US" i="1" dirty="0"/>
                        <a:t>gBRCA1</a:t>
                      </a:r>
                    </a:p>
                  </a:txBody>
                  <a:tcPr/>
                </a:tc>
                <a:tc>
                  <a:txBody>
                    <a:bodyPr/>
                    <a:lstStyle/>
                    <a:p>
                      <a:pPr algn="ctr"/>
                      <a:r>
                        <a:rPr lang="en-US" i="1" dirty="0"/>
                        <a:t>gBRCA2</a:t>
                      </a:r>
                    </a:p>
                  </a:txBody>
                  <a:tcPr/>
                </a:tc>
                <a:extLst>
                  <a:ext uri="{0D108BD9-81ED-4DB2-BD59-A6C34878D82A}">
                    <a16:rowId xmlns:a16="http://schemas.microsoft.com/office/drawing/2014/main" val="3204451140"/>
                  </a:ext>
                </a:extLst>
              </a:tr>
              <a:tr h="370840">
                <a:tc>
                  <a:txBody>
                    <a:bodyPr/>
                    <a:lstStyle/>
                    <a:p>
                      <a:r>
                        <a:rPr lang="en-US" dirty="0"/>
                        <a:t>EC overall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SIR 3.51 </a:t>
                      </a:r>
                      <a:r>
                        <a:rPr lang="en-US" sz="1600" dirty="0">
                          <a:solidFill>
                            <a:schemeClr val="tx1">
                              <a:lumMod val="65000"/>
                              <a:lumOff val="35000"/>
                            </a:schemeClr>
                          </a:solidFill>
                        </a:rPr>
                        <a:t>(95% CI 2.6-4.7)</a:t>
                      </a:r>
                      <a:endParaRPr lang="en-US" dirty="0">
                        <a:solidFill>
                          <a:schemeClr val="tx1">
                            <a:lumMod val="65000"/>
                            <a:lumOff val="3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SIR 1.70 </a:t>
                      </a:r>
                      <a:r>
                        <a:rPr lang="en-US" sz="1600" dirty="0">
                          <a:solidFill>
                            <a:schemeClr val="tx1">
                              <a:lumMod val="65000"/>
                              <a:lumOff val="35000"/>
                            </a:schemeClr>
                          </a:solidFill>
                        </a:rPr>
                        <a:t>(95% CI 1.01 -2.87)</a:t>
                      </a:r>
                      <a:endParaRPr lang="en-US" sz="1800" dirty="0">
                        <a:solidFill>
                          <a:schemeClr val="tx1">
                            <a:lumMod val="65000"/>
                            <a:lumOff val="35000"/>
                          </a:schemeClr>
                        </a:solidFill>
                      </a:endParaRPr>
                    </a:p>
                  </a:txBody>
                  <a:tcPr/>
                </a:tc>
                <a:extLst>
                  <a:ext uri="{0D108BD9-81ED-4DB2-BD59-A6C34878D82A}">
                    <a16:rowId xmlns:a16="http://schemas.microsoft.com/office/drawing/2014/main" val="2198786146"/>
                  </a:ext>
                </a:extLst>
              </a:tr>
              <a:tr h="370840">
                <a:tc>
                  <a:txBody>
                    <a:bodyPr/>
                    <a:lstStyle/>
                    <a:p>
                      <a:r>
                        <a:rPr lang="en-US" dirty="0"/>
                        <a:t>Serous-like EC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SIR 12.64 </a:t>
                      </a:r>
                      <a:r>
                        <a:rPr lang="en-US" sz="1600" dirty="0">
                          <a:solidFill>
                            <a:schemeClr val="tx1">
                              <a:lumMod val="65000"/>
                              <a:lumOff val="35000"/>
                            </a:schemeClr>
                          </a:solidFill>
                        </a:rPr>
                        <a:t>(95% CI 7.6-20.9)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SIR 5.11 </a:t>
                      </a:r>
                      <a:r>
                        <a:rPr lang="en-US" sz="1600" dirty="0">
                          <a:solidFill>
                            <a:schemeClr val="tx1">
                              <a:lumMod val="65000"/>
                              <a:lumOff val="35000"/>
                            </a:schemeClr>
                          </a:solidFill>
                        </a:rPr>
                        <a:t>(95% CI 1.9-13.6)</a:t>
                      </a:r>
                    </a:p>
                  </a:txBody>
                  <a:tcPr/>
                </a:tc>
                <a:extLst>
                  <a:ext uri="{0D108BD9-81ED-4DB2-BD59-A6C34878D82A}">
                    <a16:rowId xmlns:a16="http://schemas.microsoft.com/office/drawing/2014/main" val="1554105597"/>
                  </a:ext>
                </a:extLst>
              </a:tr>
              <a:tr h="370840">
                <a:tc>
                  <a:txBody>
                    <a:bodyPr/>
                    <a:lstStyle/>
                    <a:p>
                      <a:r>
                        <a:rPr lang="en-US" i="1" dirty="0"/>
                        <a:t>TP53</a:t>
                      </a:r>
                      <a:r>
                        <a:rPr lang="en-US" dirty="0"/>
                        <a:t>-mutated EC</a:t>
                      </a:r>
                    </a:p>
                  </a:txBody>
                  <a:tcPr/>
                </a:tc>
                <a:tc>
                  <a:txBody>
                    <a:bodyPr/>
                    <a:lstStyle/>
                    <a:p>
                      <a:pPr algn="ctr"/>
                      <a:r>
                        <a:rPr lang="en-US" dirty="0"/>
                        <a:t>HR 15.71 </a:t>
                      </a:r>
                      <a:r>
                        <a:rPr lang="en-US" sz="1600" dirty="0">
                          <a:solidFill>
                            <a:schemeClr val="tx1">
                              <a:lumMod val="65000"/>
                              <a:lumOff val="35000"/>
                            </a:schemeClr>
                          </a:solidFill>
                        </a:rPr>
                        <a:t>(95% CI 4.6-53.4)</a:t>
                      </a:r>
                      <a:endParaRPr lang="en-US" dirty="0">
                        <a:solidFill>
                          <a:schemeClr val="tx1">
                            <a:lumMod val="65000"/>
                            <a:lumOff val="35000"/>
                          </a:schemeClr>
                        </a:solidFill>
                      </a:endParaRPr>
                    </a:p>
                  </a:txBody>
                  <a:tcPr/>
                </a:tc>
                <a:tc>
                  <a:txBody>
                    <a:bodyPr/>
                    <a:lstStyle/>
                    <a:p>
                      <a:pPr algn="ctr"/>
                      <a:endParaRPr lang="en-US" dirty="0"/>
                    </a:p>
                  </a:txBody>
                  <a:tcPr/>
                </a:tc>
                <a:extLst>
                  <a:ext uri="{0D108BD9-81ED-4DB2-BD59-A6C34878D82A}">
                    <a16:rowId xmlns:a16="http://schemas.microsoft.com/office/drawing/2014/main" val="3952906744"/>
                  </a:ext>
                </a:extLst>
              </a:tr>
            </a:tbl>
          </a:graphicData>
        </a:graphic>
      </p:graphicFrame>
      <p:sp>
        <p:nvSpPr>
          <p:cNvPr id="9" name="TextBox 8">
            <a:extLst>
              <a:ext uri="{FF2B5EF4-FFF2-40B4-BE49-F238E27FC236}">
                <a16:creationId xmlns:a16="http://schemas.microsoft.com/office/drawing/2014/main" id="{DD90A7F7-C543-84DC-3FE1-F5B4FE73FB4A}"/>
              </a:ext>
            </a:extLst>
          </p:cNvPr>
          <p:cNvSpPr txBox="1"/>
          <p:nvPr/>
        </p:nvSpPr>
        <p:spPr>
          <a:xfrm>
            <a:off x="838200" y="6546572"/>
            <a:ext cx="3311740" cy="276999"/>
          </a:xfrm>
          <a:prstGeom prst="rect">
            <a:avLst/>
          </a:prstGeom>
          <a:noFill/>
        </p:spPr>
        <p:txBody>
          <a:bodyPr wrap="none" rtlCol="0">
            <a:spAutoFit/>
          </a:bodyPr>
          <a:lstStyle/>
          <a:p>
            <a:r>
              <a:rPr lang="en-US" sz="1200" dirty="0"/>
              <a:t>SIR: Standardized incidence ratio; HR: Hazard ratio</a:t>
            </a:r>
          </a:p>
        </p:txBody>
      </p:sp>
      <p:sp>
        <p:nvSpPr>
          <p:cNvPr id="10" name="TextBox 9">
            <a:extLst>
              <a:ext uri="{FF2B5EF4-FFF2-40B4-BE49-F238E27FC236}">
                <a16:creationId xmlns:a16="http://schemas.microsoft.com/office/drawing/2014/main" id="{0E79AEF0-94D2-3952-2E2E-AAF7628F5C3C}"/>
              </a:ext>
            </a:extLst>
          </p:cNvPr>
          <p:cNvSpPr txBox="1"/>
          <p:nvPr/>
        </p:nvSpPr>
        <p:spPr>
          <a:xfrm>
            <a:off x="8918714" y="3008241"/>
            <a:ext cx="2875724" cy="923330"/>
          </a:xfrm>
          <a:prstGeom prst="rect">
            <a:avLst/>
          </a:prstGeom>
          <a:solidFill>
            <a:schemeClr val="accent1">
              <a:lumMod val="20000"/>
              <a:lumOff val="80000"/>
            </a:schemeClr>
          </a:solidFill>
        </p:spPr>
        <p:txBody>
          <a:bodyPr wrap="square" rtlCol="0">
            <a:spAutoFit/>
          </a:bodyPr>
          <a:lstStyle/>
          <a:p>
            <a:r>
              <a:rPr lang="en-US" u="sng" dirty="0"/>
              <a:t>Low absolute risk EC</a:t>
            </a:r>
            <a:r>
              <a:rPr lang="en-US" dirty="0"/>
              <a:t>:</a:t>
            </a:r>
          </a:p>
          <a:p>
            <a:r>
              <a:rPr lang="en-US" dirty="0"/>
              <a:t>By age 75, overall risk EC 3% and serous-like EC 1.1%</a:t>
            </a:r>
          </a:p>
        </p:txBody>
      </p:sp>
      <p:sp>
        <p:nvSpPr>
          <p:cNvPr id="11" name="Content Placeholder 5">
            <a:extLst>
              <a:ext uri="{FF2B5EF4-FFF2-40B4-BE49-F238E27FC236}">
                <a16:creationId xmlns:a16="http://schemas.microsoft.com/office/drawing/2014/main" id="{C5167274-1DA3-D7A8-FCCA-593F7418DF80}"/>
              </a:ext>
            </a:extLst>
          </p:cNvPr>
          <p:cNvSpPr txBox="1">
            <a:spLocks/>
          </p:cNvSpPr>
          <p:nvPr/>
        </p:nvSpPr>
        <p:spPr>
          <a:xfrm>
            <a:off x="354498" y="4637318"/>
            <a:ext cx="11638719" cy="17174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3E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3E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3E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Guidelines do not strongly recommend </a:t>
            </a:r>
            <a:r>
              <a:rPr lang="en-US" sz="2400" dirty="0" err="1"/>
              <a:t>rr</a:t>
            </a:r>
            <a:r>
              <a:rPr lang="en-US" sz="2400" dirty="0"/>
              <a:t>-hysterectomy – but can impact decision about HRT use</a:t>
            </a:r>
          </a:p>
          <a:p>
            <a:r>
              <a:rPr lang="en-US" sz="2400" dirty="0"/>
              <a:t>Raises questions about not only about preventive surgery, but also genetic testing in those with serous EC</a:t>
            </a:r>
          </a:p>
          <a:p>
            <a:r>
              <a:rPr lang="en-US" sz="2400" dirty="0"/>
              <a:t>Need more data in racially diverse populations – Black women have high rate of serous EC</a:t>
            </a:r>
          </a:p>
        </p:txBody>
      </p:sp>
      <p:sp>
        <p:nvSpPr>
          <p:cNvPr id="12" name="TextBox 11">
            <a:extLst>
              <a:ext uri="{FF2B5EF4-FFF2-40B4-BE49-F238E27FC236}">
                <a16:creationId xmlns:a16="http://schemas.microsoft.com/office/drawing/2014/main" id="{9A16C153-725B-1939-C641-D24A1030C2F2}"/>
              </a:ext>
            </a:extLst>
          </p:cNvPr>
          <p:cNvSpPr txBox="1"/>
          <p:nvPr/>
        </p:nvSpPr>
        <p:spPr>
          <a:xfrm>
            <a:off x="8733183" y="6540268"/>
            <a:ext cx="3223383" cy="276999"/>
          </a:xfrm>
          <a:prstGeom prst="rect">
            <a:avLst/>
          </a:prstGeom>
          <a:noFill/>
        </p:spPr>
        <p:txBody>
          <a:bodyPr wrap="none" rtlCol="0">
            <a:spAutoFit/>
          </a:bodyPr>
          <a:lstStyle/>
          <a:p>
            <a:r>
              <a:rPr lang="en-US" sz="1200" dirty="0"/>
              <a:t>De </a:t>
            </a:r>
            <a:r>
              <a:rPr lang="en-US" sz="1200" dirty="0" err="1"/>
              <a:t>Jonge</a:t>
            </a:r>
            <a:r>
              <a:rPr lang="en-US" sz="1200" dirty="0"/>
              <a:t>, MM et al JNCI 2021; Vol. 113, 1203-11</a:t>
            </a:r>
          </a:p>
        </p:txBody>
      </p:sp>
    </p:spTree>
    <p:extLst>
      <p:ext uri="{BB962C8B-B14F-4D97-AF65-F5344CB8AC3E}">
        <p14:creationId xmlns:p14="http://schemas.microsoft.com/office/powerpoint/2010/main" val="228539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Is HRT Safe Following RRO?</a:t>
            </a:r>
          </a:p>
        </p:txBody>
      </p:sp>
      <p:pic>
        <p:nvPicPr>
          <p:cNvPr id="6" name="Picture 5"/>
          <p:cNvPicPr>
            <a:picLocks noChangeAspect="1"/>
          </p:cNvPicPr>
          <p:nvPr/>
        </p:nvPicPr>
        <p:blipFill>
          <a:blip r:embed="rId2"/>
          <a:stretch>
            <a:fillRect/>
          </a:stretch>
        </p:blipFill>
        <p:spPr>
          <a:xfrm>
            <a:off x="6427618" y="2644833"/>
            <a:ext cx="4778858" cy="3658986"/>
          </a:xfrm>
          <a:prstGeom prst="rect">
            <a:avLst/>
          </a:prstGeom>
        </p:spPr>
      </p:pic>
      <p:sp>
        <p:nvSpPr>
          <p:cNvPr id="7" name="TextBox 6"/>
          <p:cNvSpPr txBox="1">
            <a:spLocks noChangeArrowheads="1"/>
          </p:cNvSpPr>
          <p:nvPr/>
        </p:nvSpPr>
        <p:spPr bwMode="auto">
          <a:xfrm>
            <a:off x="2209800" y="2190690"/>
            <a:ext cx="79317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r>
              <a:rPr lang="en-US" altLang="en-US" sz="2000" b="1" dirty="0">
                <a:solidFill>
                  <a:schemeClr val="tx2"/>
                </a:solidFill>
              </a:rPr>
              <a:t>872 </a:t>
            </a:r>
            <a:r>
              <a:rPr lang="en-US" altLang="en-US" sz="2000" b="1" i="1" dirty="0">
                <a:solidFill>
                  <a:schemeClr val="tx2"/>
                </a:solidFill>
              </a:rPr>
              <a:t>BRCA1</a:t>
            </a:r>
            <a:r>
              <a:rPr lang="en-US" altLang="en-US" sz="2000" b="1" dirty="0">
                <a:solidFill>
                  <a:schemeClr val="tx2"/>
                </a:solidFill>
              </a:rPr>
              <a:t> carriers prospectively followed post RRO (median F/U 7.6 </a:t>
            </a:r>
            <a:r>
              <a:rPr lang="en-US" altLang="en-US" sz="2000" b="1" dirty="0" err="1">
                <a:solidFill>
                  <a:schemeClr val="tx2"/>
                </a:solidFill>
              </a:rPr>
              <a:t>yrs</a:t>
            </a:r>
            <a:r>
              <a:rPr lang="en-US" altLang="en-US" sz="2000" b="1" dirty="0">
                <a:solidFill>
                  <a:schemeClr val="tx2"/>
                </a:solidFill>
              </a:rPr>
              <a:t>)</a:t>
            </a:r>
          </a:p>
        </p:txBody>
      </p:sp>
      <p:sp>
        <p:nvSpPr>
          <p:cNvPr id="8" name="Text Box 26"/>
          <p:cNvSpPr txBox="1">
            <a:spLocks noChangeArrowheads="1"/>
          </p:cNvSpPr>
          <p:nvPr/>
        </p:nvSpPr>
        <p:spPr bwMode="auto">
          <a:xfrm>
            <a:off x="7315200" y="6507164"/>
            <a:ext cx="3187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1100" dirty="0" err="1">
                <a:solidFill>
                  <a:schemeClr val="accent1">
                    <a:lumMod val="50000"/>
                  </a:schemeClr>
                </a:solidFill>
              </a:rPr>
              <a:t>Kotsopoulos</a:t>
            </a:r>
            <a:r>
              <a:rPr lang="en-US" altLang="en-US" sz="1100" dirty="0">
                <a:solidFill>
                  <a:schemeClr val="accent1">
                    <a:lumMod val="50000"/>
                  </a:schemeClr>
                </a:solidFill>
              </a:rPr>
              <a:t> J et al.  JAMA </a:t>
            </a:r>
            <a:r>
              <a:rPr lang="en-US" altLang="en-US" sz="1100" dirty="0" err="1">
                <a:solidFill>
                  <a:schemeClr val="accent1">
                    <a:lumMod val="50000"/>
                  </a:schemeClr>
                </a:solidFill>
              </a:rPr>
              <a:t>Oncol</a:t>
            </a:r>
            <a:r>
              <a:rPr lang="en-US" altLang="en-US" sz="1100" dirty="0">
                <a:solidFill>
                  <a:schemeClr val="accent1">
                    <a:lumMod val="50000"/>
                  </a:schemeClr>
                </a:solidFill>
              </a:rPr>
              <a:t>  2018;4(8):1059</a:t>
            </a:r>
          </a:p>
        </p:txBody>
      </p:sp>
      <p:sp>
        <p:nvSpPr>
          <p:cNvPr id="9" name="Text Box 26"/>
          <p:cNvSpPr txBox="1">
            <a:spLocks noChangeArrowheads="1"/>
          </p:cNvSpPr>
          <p:nvPr/>
        </p:nvSpPr>
        <p:spPr bwMode="auto">
          <a:xfrm>
            <a:off x="10416744" y="3581400"/>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1200" b="1" dirty="0">
                <a:solidFill>
                  <a:schemeClr val="tx2"/>
                </a:solidFill>
              </a:rPr>
              <a:t>88%</a:t>
            </a:r>
          </a:p>
        </p:txBody>
      </p:sp>
      <p:sp>
        <p:nvSpPr>
          <p:cNvPr id="10" name="Text Box 26"/>
          <p:cNvSpPr txBox="1">
            <a:spLocks noChangeArrowheads="1"/>
          </p:cNvSpPr>
          <p:nvPr/>
        </p:nvSpPr>
        <p:spPr bwMode="auto">
          <a:xfrm>
            <a:off x="10416744" y="4142601"/>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1200" b="1" dirty="0">
                <a:solidFill>
                  <a:schemeClr val="tx2"/>
                </a:solidFill>
              </a:rPr>
              <a:t>78%</a:t>
            </a:r>
          </a:p>
        </p:txBody>
      </p:sp>
      <p:pic>
        <p:nvPicPr>
          <p:cNvPr id="4" name="Picture 3">
            <a:extLst>
              <a:ext uri="{FF2B5EF4-FFF2-40B4-BE49-F238E27FC236}">
                <a16:creationId xmlns:a16="http://schemas.microsoft.com/office/drawing/2014/main" id="{57EAE498-5C14-5944-8573-5AB5E29F615A}"/>
              </a:ext>
            </a:extLst>
          </p:cNvPr>
          <p:cNvPicPr>
            <a:picLocks noChangeAspect="1"/>
          </p:cNvPicPr>
          <p:nvPr/>
        </p:nvPicPr>
        <p:blipFill rotWithShape="1">
          <a:blip r:embed="rId3">
            <a:extLst>
              <a:ext uri="{28A0092B-C50C-407E-A947-70E740481C1C}">
                <a14:useLocalDpi xmlns:a14="http://schemas.microsoft.com/office/drawing/2010/main" val="0"/>
              </a:ext>
            </a:extLst>
          </a:blip>
          <a:srcRect t="6580" b="49098"/>
          <a:stretch/>
        </p:blipFill>
        <p:spPr>
          <a:xfrm>
            <a:off x="152400" y="76200"/>
            <a:ext cx="8915400" cy="1143000"/>
          </a:xfrm>
          <a:prstGeom prst="rect">
            <a:avLst/>
          </a:prstGeom>
        </p:spPr>
      </p:pic>
      <p:pic>
        <p:nvPicPr>
          <p:cNvPr id="12" name="Picture 11">
            <a:extLst>
              <a:ext uri="{FF2B5EF4-FFF2-40B4-BE49-F238E27FC236}">
                <a16:creationId xmlns:a16="http://schemas.microsoft.com/office/drawing/2014/main" id="{4273944D-5A61-BA40-87DE-13C6130334AC}"/>
              </a:ext>
            </a:extLst>
          </p:cNvPr>
          <p:cNvPicPr>
            <a:picLocks noChangeAspect="1"/>
          </p:cNvPicPr>
          <p:nvPr/>
        </p:nvPicPr>
        <p:blipFill rotWithShape="1">
          <a:blip r:embed="rId3">
            <a:extLst>
              <a:ext uri="{28A0092B-C50C-407E-A947-70E740481C1C}">
                <a14:useLocalDpi xmlns:a14="http://schemas.microsoft.com/office/drawing/2010/main" val="0"/>
              </a:ext>
            </a:extLst>
          </a:blip>
          <a:srcRect t="58145" r="15707" b="6561"/>
          <a:stretch/>
        </p:blipFill>
        <p:spPr>
          <a:xfrm>
            <a:off x="152400" y="1219200"/>
            <a:ext cx="5713674" cy="692029"/>
          </a:xfrm>
          <a:prstGeom prst="rect">
            <a:avLst/>
          </a:prstGeom>
        </p:spPr>
      </p:pic>
      <p:pic>
        <p:nvPicPr>
          <p:cNvPr id="11" name="Picture 10" descr="A graph with numbers and lines&#10;&#10;AI-generated content may be incorrect.">
            <a:extLst>
              <a:ext uri="{FF2B5EF4-FFF2-40B4-BE49-F238E27FC236}">
                <a16:creationId xmlns:a16="http://schemas.microsoft.com/office/drawing/2014/main" id="{9F4C2A91-6B26-5F2F-F0E3-D917BC6F25FE}"/>
              </a:ext>
            </a:extLst>
          </p:cNvPr>
          <p:cNvPicPr>
            <a:picLocks noChangeAspect="1"/>
          </p:cNvPicPr>
          <p:nvPr/>
        </p:nvPicPr>
        <p:blipFill>
          <a:blip r:embed="rId4"/>
          <a:stretch>
            <a:fillRect/>
          </a:stretch>
        </p:blipFill>
        <p:spPr>
          <a:xfrm>
            <a:off x="1175950" y="2644833"/>
            <a:ext cx="4773505" cy="3658986"/>
          </a:xfrm>
          <a:prstGeom prst="rect">
            <a:avLst/>
          </a:prstGeom>
        </p:spPr>
      </p:pic>
    </p:spTree>
    <p:extLst>
      <p:ext uri="{BB962C8B-B14F-4D97-AF65-F5344CB8AC3E}">
        <p14:creationId xmlns:p14="http://schemas.microsoft.com/office/powerpoint/2010/main" val="1015671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Options for HRT</a:t>
            </a:r>
          </a:p>
        </p:txBody>
      </p:sp>
      <p:pic>
        <p:nvPicPr>
          <p:cNvPr id="4" name="Picture 3"/>
          <p:cNvPicPr>
            <a:picLocks noChangeAspect="1"/>
          </p:cNvPicPr>
          <p:nvPr/>
        </p:nvPicPr>
        <p:blipFill rotWithShape="1">
          <a:blip r:embed="rId2"/>
          <a:srcRect r="2963"/>
          <a:stretch/>
        </p:blipFill>
        <p:spPr>
          <a:xfrm>
            <a:off x="111124" y="1323974"/>
            <a:ext cx="11747501" cy="2657475"/>
          </a:xfrm>
          <a:prstGeom prst="rect">
            <a:avLst/>
          </a:prstGeom>
          <a:ln w="76200">
            <a:solidFill>
              <a:schemeClr val="bg1">
                <a:lumMod val="50000"/>
              </a:schemeClr>
            </a:solidFill>
          </a:ln>
        </p:spPr>
      </p:pic>
    </p:spTree>
    <p:extLst>
      <p:ext uri="{BB962C8B-B14F-4D97-AF65-F5344CB8AC3E}">
        <p14:creationId xmlns:p14="http://schemas.microsoft.com/office/powerpoint/2010/main" val="3286634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0E37DF1-545E-50A3-DE27-422DE49EFC3B}"/>
              </a:ext>
            </a:extLst>
          </p:cNvPr>
          <p:cNvSpPr>
            <a:spLocks noGrp="1"/>
          </p:cNvSpPr>
          <p:nvPr>
            <p:ph type="title"/>
          </p:nvPr>
        </p:nvSpPr>
        <p:spPr>
          <a:xfrm>
            <a:off x="251789" y="180067"/>
            <a:ext cx="11648661" cy="1039133"/>
          </a:xfrm>
          <a:noFill/>
        </p:spPr>
        <p:txBody>
          <a:bodyPr>
            <a:normAutofit/>
          </a:bodyPr>
          <a:lstStyle/>
          <a:p>
            <a:r>
              <a:rPr lang="en-US" sz="3600" b="1" dirty="0"/>
              <a:t>Could Ovarian Cancer Screening Shift Stage at Diagnosis?</a:t>
            </a:r>
          </a:p>
        </p:txBody>
      </p:sp>
      <p:sp>
        <p:nvSpPr>
          <p:cNvPr id="3" name="Content Placeholder 2">
            <a:extLst>
              <a:ext uri="{FF2B5EF4-FFF2-40B4-BE49-F238E27FC236}">
                <a16:creationId xmlns:a16="http://schemas.microsoft.com/office/drawing/2014/main" id="{A53878F4-8101-1684-BB72-AC361F32DC47}"/>
              </a:ext>
            </a:extLst>
          </p:cNvPr>
          <p:cNvSpPr>
            <a:spLocks noGrp="1"/>
          </p:cNvSpPr>
          <p:nvPr>
            <p:ph idx="1"/>
          </p:nvPr>
        </p:nvSpPr>
        <p:spPr>
          <a:xfrm>
            <a:off x="718931" y="2552337"/>
            <a:ext cx="10515600" cy="1213859"/>
          </a:xfrm>
          <a:solidFill>
            <a:schemeClr val="bg2"/>
          </a:solidFill>
        </p:spPr>
        <p:txBody>
          <a:bodyPr>
            <a:normAutofit/>
          </a:bodyPr>
          <a:lstStyle/>
          <a:p>
            <a:pPr marL="0" indent="0">
              <a:buNone/>
            </a:pPr>
            <a:r>
              <a:rPr lang="en-US" sz="2400" b="1" u="sng" dirty="0"/>
              <a:t>Risk of Ovarian Cancer Algorithm (ROCA): </a:t>
            </a:r>
            <a:r>
              <a:rPr lang="en-US" sz="2400" dirty="0"/>
              <a:t>Proprietary test evaluating the rate of change of CA-125 over time (instead of single value cut-off); based on the rate of change, TVUS and/or gyn-</a:t>
            </a:r>
            <a:r>
              <a:rPr lang="en-US" sz="2400" dirty="0" err="1"/>
              <a:t>onc</a:t>
            </a:r>
            <a:r>
              <a:rPr lang="en-US" sz="2400" dirty="0"/>
              <a:t> eval recommended</a:t>
            </a:r>
          </a:p>
        </p:txBody>
      </p:sp>
      <p:graphicFrame>
        <p:nvGraphicFramePr>
          <p:cNvPr id="2" name="Table 1">
            <a:extLst>
              <a:ext uri="{FF2B5EF4-FFF2-40B4-BE49-F238E27FC236}">
                <a16:creationId xmlns:a16="http://schemas.microsoft.com/office/drawing/2014/main" id="{D1DE8447-AF86-2C4D-0FF6-1FC0FB82A4D0}"/>
              </a:ext>
            </a:extLst>
          </p:cNvPr>
          <p:cNvGraphicFramePr>
            <a:graphicFrameLocks noGrp="1"/>
          </p:cNvGraphicFramePr>
          <p:nvPr/>
        </p:nvGraphicFramePr>
        <p:xfrm>
          <a:off x="1329636" y="3953199"/>
          <a:ext cx="9179340" cy="1920240"/>
        </p:xfrm>
        <a:graphic>
          <a:graphicData uri="http://schemas.openxmlformats.org/drawingml/2006/table">
            <a:tbl>
              <a:tblPr firstRow="1" bandRow="1">
                <a:tableStyleId>{5C22544A-7EE6-4342-B048-85BDC9FD1C3A}</a:tableStyleId>
              </a:tblPr>
              <a:tblGrid>
                <a:gridCol w="3059780">
                  <a:extLst>
                    <a:ext uri="{9D8B030D-6E8A-4147-A177-3AD203B41FA5}">
                      <a16:colId xmlns:a16="http://schemas.microsoft.com/office/drawing/2014/main" val="4284804152"/>
                    </a:ext>
                  </a:extLst>
                </a:gridCol>
                <a:gridCol w="3455872">
                  <a:extLst>
                    <a:ext uri="{9D8B030D-6E8A-4147-A177-3AD203B41FA5}">
                      <a16:colId xmlns:a16="http://schemas.microsoft.com/office/drawing/2014/main" val="1876449964"/>
                    </a:ext>
                  </a:extLst>
                </a:gridCol>
                <a:gridCol w="2663688">
                  <a:extLst>
                    <a:ext uri="{9D8B030D-6E8A-4147-A177-3AD203B41FA5}">
                      <a16:colId xmlns:a16="http://schemas.microsoft.com/office/drawing/2014/main" val="4282789841"/>
                    </a:ext>
                  </a:extLst>
                </a:gridCol>
              </a:tblGrid>
              <a:tr h="370840">
                <a:tc>
                  <a:txBody>
                    <a:bodyPr/>
                    <a:lstStyle/>
                    <a:p>
                      <a:endParaRPr lang="en-US"/>
                    </a:p>
                  </a:txBody>
                  <a:tcPr/>
                </a:tc>
                <a:tc>
                  <a:txBody>
                    <a:bodyPr/>
                    <a:lstStyle/>
                    <a:p>
                      <a:pPr algn="ctr"/>
                      <a:r>
                        <a:rPr lang="en-US" dirty="0"/>
                        <a:t>Prospective UK FOCSS Study</a:t>
                      </a:r>
                      <a:r>
                        <a:rPr lang="en-US" baseline="30000" dirty="0"/>
                        <a:t>1</a:t>
                      </a:r>
                      <a:endParaRPr lang="en-US" dirty="0"/>
                    </a:p>
                    <a:p>
                      <a:pPr algn="ctr"/>
                      <a:r>
                        <a:rPr lang="en-US" dirty="0"/>
                        <a:t>(n=4348; </a:t>
                      </a:r>
                      <a:r>
                        <a:rPr lang="en-US" i="1" dirty="0"/>
                        <a:t>804 </a:t>
                      </a:r>
                      <a:r>
                        <a:rPr lang="en-US" i="1" dirty="0" err="1"/>
                        <a:t>gBRCA</a:t>
                      </a: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Real-world UK Study</a:t>
                      </a:r>
                      <a:r>
                        <a:rPr lang="en-US" baseline="30000" dirty="0"/>
                        <a:t>2</a:t>
                      </a:r>
                      <a:r>
                        <a:rPr lang="en-US" dirty="0"/>
                        <a:t> (n=875 all </a:t>
                      </a:r>
                      <a:r>
                        <a:rPr lang="en-US" i="1" dirty="0" err="1"/>
                        <a:t>gBRCA</a:t>
                      </a:r>
                      <a:r>
                        <a:rPr lang="en-US" dirty="0"/>
                        <a:t>)</a:t>
                      </a:r>
                    </a:p>
                  </a:txBody>
                  <a:tcPr/>
                </a:tc>
                <a:extLst>
                  <a:ext uri="{0D108BD9-81ED-4DB2-BD59-A6C34878D82A}">
                    <a16:rowId xmlns:a16="http://schemas.microsoft.com/office/drawing/2014/main" val="2479746677"/>
                  </a:ext>
                </a:extLst>
              </a:tr>
              <a:tr h="370840">
                <a:tc>
                  <a:txBody>
                    <a:bodyPr/>
                    <a:lstStyle/>
                    <a:p>
                      <a:r>
                        <a:rPr lang="en-US" dirty="0"/>
                        <a:t>% recommended surgery </a:t>
                      </a:r>
                    </a:p>
                    <a:p>
                      <a:r>
                        <a:rPr lang="en-US" dirty="0"/>
                        <a:t>(% OC/FTC diagnosed)</a:t>
                      </a:r>
                    </a:p>
                  </a:txBody>
                  <a:tcPr/>
                </a:tc>
                <a:tc>
                  <a:txBody>
                    <a:bodyPr/>
                    <a:lstStyle/>
                    <a:p>
                      <a:pPr algn="ctr"/>
                      <a:r>
                        <a:rPr lang="en-US" dirty="0"/>
                        <a:t>3.1% (36%)</a:t>
                      </a:r>
                    </a:p>
                  </a:txBody>
                  <a:tcPr/>
                </a:tc>
                <a:tc>
                  <a:txBody>
                    <a:bodyPr/>
                    <a:lstStyle/>
                    <a:p>
                      <a:pPr algn="ctr"/>
                      <a:r>
                        <a:rPr lang="en-US" dirty="0"/>
                        <a:t>2.5% (32%)</a:t>
                      </a:r>
                    </a:p>
                  </a:txBody>
                  <a:tcPr/>
                </a:tc>
                <a:extLst>
                  <a:ext uri="{0D108BD9-81ED-4DB2-BD59-A6C34878D82A}">
                    <a16:rowId xmlns:a16="http://schemas.microsoft.com/office/drawing/2014/main" val="1689948180"/>
                  </a:ext>
                </a:extLst>
              </a:tr>
              <a:tr h="370840">
                <a:tc>
                  <a:txBody>
                    <a:bodyPr/>
                    <a:lstStyle/>
                    <a:p>
                      <a:r>
                        <a:rPr lang="en-US" dirty="0"/>
                        <a:t>Stage</a:t>
                      </a:r>
                    </a:p>
                  </a:txBody>
                  <a:tcPr/>
                </a:tc>
                <a:tc>
                  <a:txBody>
                    <a:bodyPr/>
                    <a:lstStyle/>
                    <a:p>
                      <a:pPr algn="ctr"/>
                      <a:r>
                        <a:rPr lang="en-US" dirty="0"/>
                        <a:t>37% Stage </a:t>
                      </a:r>
                      <a:r>
                        <a:rPr lang="en-US" dirty="0" err="1"/>
                        <a:t>IIIb</a:t>
                      </a:r>
                      <a:r>
                        <a:rPr lang="en-US" dirty="0"/>
                        <a:t>-IV</a:t>
                      </a:r>
                    </a:p>
                    <a:p>
                      <a:pPr algn="ctr"/>
                      <a:r>
                        <a:rPr lang="en-US" dirty="0"/>
                        <a:t>(c/w 95% post screening phase) </a:t>
                      </a:r>
                    </a:p>
                  </a:txBody>
                  <a:tcPr/>
                </a:tc>
                <a:tc>
                  <a:txBody>
                    <a:bodyPr/>
                    <a:lstStyle/>
                    <a:p>
                      <a:pPr algn="ctr"/>
                      <a:r>
                        <a:rPr lang="en-US" dirty="0"/>
                        <a:t>50% Stage </a:t>
                      </a:r>
                      <a:r>
                        <a:rPr lang="en-US" dirty="0" err="1"/>
                        <a:t>IIIb</a:t>
                      </a:r>
                      <a:r>
                        <a:rPr lang="en-US" dirty="0"/>
                        <a:t>-IV</a:t>
                      </a:r>
                    </a:p>
                  </a:txBody>
                  <a:tcPr/>
                </a:tc>
                <a:extLst>
                  <a:ext uri="{0D108BD9-81ED-4DB2-BD59-A6C34878D82A}">
                    <a16:rowId xmlns:a16="http://schemas.microsoft.com/office/drawing/2014/main" val="157428509"/>
                  </a:ext>
                </a:extLst>
              </a:tr>
            </a:tbl>
          </a:graphicData>
        </a:graphic>
      </p:graphicFrame>
      <p:sp>
        <p:nvSpPr>
          <p:cNvPr id="5" name="TextBox 4">
            <a:extLst>
              <a:ext uri="{FF2B5EF4-FFF2-40B4-BE49-F238E27FC236}">
                <a16:creationId xmlns:a16="http://schemas.microsoft.com/office/drawing/2014/main" id="{EBBBBE03-68AE-459C-2A08-34B98150BF7E}"/>
              </a:ext>
            </a:extLst>
          </p:cNvPr>
          <p:cNvSpPr txBox="1"/>
          <p:nvPr/>
        </p:nvSpPr>
        <p:spPr>
          <a:xfrm>
            <a:off x="7527234" y="6387545"/>
            <a:ext cx="4145007" cy="461665"/>
          </a:xfrm>
          <a:prstGeom prst="rect">
            <a:avLst/>
          </a:prstGeom>
          <a:noFill/>
        </p:spPr>
        <p:txBody>
          <a:bodyPr wrap="square" rtlCol="0">
            <a:spAutoFit/>
          </a:bodyPr>
          <a:lstStyle/>
          <a:p>
            <a:r>
              <a:rPr lang="en-US" sz="1200" baseline="30000" dirty="0">
                <a:effectLst/>
              </a:rPr>
              <a:t>1 </a:t>
            </a:r>
            <a:r>
              <a:rPr lang="en-US" sz="1200" dirty="0">
                <a:effectLst/>
              </a:rPr>
              <a:t>Rosenthal A et al.  </a:t>
            </a:r>
            <a:r>
              <a:rPr lang="en-US" sz="1200" i="1" dirty="0">
                <a:effectLst/>
              </a:rPr>
              <a:t>J Clin Oncol</a:t>
            </a:r>
            <a:r>
              <a:rPr lang="en-US" sz="1200" dirty="0">
                <a:effectLst/>
              </a:rPr>
              <a:t>. 2017;35:1411-1420</a:t>
            </a:r>
          </a:p>
          <a:p>
            <a:r>
              <a:rPr lang="en-US" sz="1200" baseline="30000" dirty="0"/>
              <a:t>2 </a:t>
            </a:r>
            <a:r>
              <a:rPr lang="en-US" sz="1200" dirty="0"/>
              <a:t>Philpott S et al. </a:t>
            </a:r>
            <a:r>
              <a:rPr lang="en-US" sz="1200" i="1" dirty="0"/>
              <a:t>J Med Genet.</a:t>
            </a:r>
            <a:r>
              <a:rPr lang="en-US" sz="1200" dirty="0"/>
              <a:t> 2023;60:440–449.</a:t>
            </a:r>
          </a:p>
        </p:txBody>
      </p:sp>
      <p:pic>
        <p:nvPicPr>
          <p:cNvPr id="11" name="Picture 10">
            <a:extLst>
              <a:ext uri="{FF2B5EF4-FFF2-40B4-BE49-F238E27FC236}">
                <a16:creationId xmlns:a16="http://schemas.microsoft.com/office/drawing/2014/main" id="{8BACAADF-2882-4119-C267-17431D30E683}"/>
              </a:ext>
            </a:extLst>
          </p:cNvPr>
          <p:cNvPicPr>
            <a:picLocks noChangeAspect="1"/>
          </p:cNvPicPr>
          <p:nvPr/>
        </p:nvPicPr>
        <p:blipFill rotWithShape="1">
          <a:blip r:embed="rId2"/>
          <a:srcRect t="4538"/>
          <a:stretch/>
        </p:blipFill>
        <p:spPr>
          <a:xfrm>
            <a:off x="1787479" y="1223165"/>
            <a:ext cx="3844696" cy="1059900"/>
          </a:xfrm>
          <a:prstGeom prst="rect">
            <a:avLst/>
          </a:prstGeom>
        </p:spPr>
      </p:pic>
      <p:pic>
        <p:nvPicPr>
          <p:cNvPr id="12" name="Picture 11">
            <a:extLst>
              <a:ext uri="{FF2B5EF4-FFF2-40B4-BE49-F238E27FC236}">
                <a16:creationId xmlns:a16="http://schemas.microsoft.com/office/drawing/2014/main" id="{F3915AD9-453A-0BB4-3C7D-385751CEED4F}"/>
              </a:ext>
            </a:extLst>
          </p:cNvPr>
          <p:cNvPicPr>
            <a:picLocks noChangeAspect="1"/>
          </p:cNvPicPr>
          <p:nvPr/>
        </p:nvPicPr>
        <p:blipFill>
          <a:blip r:embed="rId3"/>
          <a:stretch>
            <a:fillRect/>
          </a:stretch>
        </p:blipFill>
        <p:spPr>
          <a:xfrm>
            <a:off x="6228522" y="1258977"/>
            <a:ext cx="3233530" cy="922719"/>
          </a:xfrm>
          <a:prstGeom prst="rect">
            <a:avLst/>
          </a:prstGeom>
        </p:spPr>
      </p:pic>
      <p:sp>
        <p:nvSpPr>
          <p:cNvPr id="13" name="TextBox 12">
            <a:extLst>
              <a:ext uri="{FF2B5EF4-FFF2-40B4-BE49-F238E27FC236}">
                <a16:creationId xmlns:a16="http://schemas.microsoft.com/office/drawing/2014/main" id="{057DC1F4-41E5-D9C8-3E02-6844ED1479B0}"/>
              </a:ext>
            </a:extLst>
          </p:cNvPr>
          <p:cNvSpPr txBox="1"/>
          <p:nvPr/>
        </p:nvSpPr>
        <p:spPr>
          <a:xfrm>
            <a:off x="1130852" y="5962216"/>
            <a:ext cx="9591260" cy="307777"/>
          </a:xfrm>
          <a:prstGeom prst="rect">
            <a:avLst/>
          </a:prstGeom>
          <a:noFill/>
        </p:spPr>
        <p:txBody>
          <a:bodyPr wrap="square" rtlCol="0">
            <a:spAutoFit/>
          </a:bodyPr>
          <a:lstStyle/>
          <a:p>
            <a:r>
              <a:rPr lang="en-US" sz="1400" dirty="0"/>
              <a:t>UK FOCSS: Sensitivity (94.7%), PPV (10.8%), and NPV (100%) of the screening protocol for detecting ovarian cancer within 1 year</a:t>
            </a:r>
          </a:p>
        </p:txBody>
      </p:sp>
    </p:spTree>
    <p:extLst>
      <p:ext uri="{BB962C8B-B14F-4D97-AF65-F5344CB8AC3E}">
        <p14:creationId xmlns:p14="http://schemas.microsoft.com/office/powerpoint/2010/main" val="3720171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152400"/>
            <a:ext cx="8229600" cy="1143000"/>
          </a:xfrm>
        </p:spPr>
        <p:txBody>
          <a:bodyPr>
            <a:normAutofit/>
          </a:bodyPr>
          <a:lstStyle/>
          <a:p>
            <a:r>
              <a:rPr lang="en-US" sz="3600" b="1" dirty="0"/>
              <a:t>Management Guidelines </a:t>
            </a:r>
            <a:r>
              <a:rPr lang="en-US" sz="3600" b="1" i="1" dirty="0"/>
              <a:t>BRCA1/2</a:t>
            </a:r>
            <a:r>
              <a:rPr lang="en-US" sz="3600" b="1" dirty="0"/>
              <a:t> Carriers</a:t>
            </a:r>
          </a:p>
        </p:txBody>
      </p:sp>
      <p:sp>
        <p:nvSpPr>
          <p:cNvPr id="6" name="TextBox 3"/>
          <p:cNvSpPr txBox="1">
            <a:spLocks noChangeArrowheads="1"/>
          </p:cNvSpPr>
          <p:nvPr/>
        </p:nvSpPr>
        <p:spPr bwMode="auto">
          <a:xfrm>
            <a:off x="457200" y="6334780"/>
            <a:ext cx="6511078" cy="523220"/>
          </a:xfrm>
          <a:prstGeom prst="rect">
            <a:avLst/>
          </a:prstGeom>
          <a:noFill/>
          <a:ln>
            <a:noFill/>
          </a:ln>
        </p:spPr>
        <p:txBody>
          <a:bodyPr wrap="none">
            <a:spAutoFit/>
          </a:bodyP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eaLnBrk="1" hangingPunct="1">
              <a:defRPr/>
            </a:pPr>
            <a:r>
              <a:rPr lang="en-US" sz="1400" b="0" dirty="0">
                <a:latin typeface="+mn-lt"/>
              </a:rPr>
              <a:t>*    If breast CA diagnosis, screen remaining breast tissue with annual MRI and </a:t>
            </a:r>
            <a:r>
              <a:rPr lang="en-US" sz="1400" b="0" dirty="0" err="1">
                <a:latin typeface="+mn-lt"/>
              </a:rPr>
              <a:t>mammo</a:t>
            </a:r>
            <a:endParaRPr lang="en-US" sz="1400" b="0" dirty="0">
              <a:latin typeface="+mn-lt"/>
            </a:endParaRPr>
          </a:p>
          <a:p>
            <a:pPr eaLnBrk="1" hangingPunct="1">
              <a:defRPr/>
            </a:pPr>
            <a:r>
              <a:rPr lang="en-US" sz="1400" b="0" dirty="0">
                <a:latin typeface="+mn-lt"/>
              </a:rPr>
              <a:t>**  If no RRSO</a:t>
            </a:r>
          </a:p>
        </p:txBody>
      </p:sp>
      <p:sp>
        <p:nvSpPr>
          <p:cNvPr id="7" name="TextBox 4">
            <a:extLst>
              <a:ext uri="{FF2B5EF4-FFF2-40B4-BE49-F238E27FC236}">
                <a16:creationId xmlns:a16="http://schemas.microsoft.com/office/drawing/2014/main" id="{564BB6A9-CAE0-2930-F941-13B4A9731D2C}"/>
              </a:ext>
            </a:extLst>
          </p:cNvPr>
          <p:cNvSpPr txBox="1">
            <a:spLocks noChangeArrowheads="1"/>
          </p:cNvSpPr>
          <p:nvPr/>
        </p:nvSpPr>
        <p:spPr bwMode="auto">
          <a:xfrm>
            <a:off x="9067800" y="6472565"/>
            <a:ext cx="2948243" cy="261610"/>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1100" dirty="0">
                <a:ea typeface="MS PGothic" pitchFamily="34" charset="-128"/>
              </a:rPr>
              <a:t>Modified from NCCN HBOP guidelines – v1.2026</a:t>
            </a:r>
          </a:p>
        </p:txBody>
      </p:sp>
      <p:graphicFrame>
        <p:nvGraphicFramePr>
          <p:cNvPr id="2" name="Content Placeholder 3">
            <a:extLst>
              <a:ext uri="{FF2B5EF4-FFF2-40B4-BE49-F238E27FC236}">
                <a16:creationId xmlns:a16="http://schemas.microsoft.com/office/drawing/2014/main" id="{DD1AD2E6-A296-89FB-E86C-834A5776ADAD}"/>
              </a:ext>
            </a:extLst>
          </p:cNvPr>
          <p:cNvGraphicFramePr>
            <a:graphicFrameLocks/>
          </p:cNvGraphicFramePr>
          <p:nvPr>
            <p:extLst>
              <p:ext uri="{D42A27DB-BD31-4B8C-83A1-F6EECF244321}">
                <p14:modId xmlns:p14="http://schemas.microsoft.com/office/powerpoint/2010/main" val="2372442622"/>
              </p:ext>
            </p:extLst>
          </p:nvPr>
        </p:nvGraphicFramePr>
        <p:xfrm>
          <a:off x="363894" y="1144769"/>
          <a:ext cx="11597432" cy="4783579"/>
        </p:xfrm>
        <a:graphic>
          <a:graphicData uri="http://schemas.openxmlformats.org/drawingml/2006/table">
            <a:tbl>
              <a:tblPr firstRow="1" bandRow="1">
                <a:tableStyleId>{5C22544A-7EE6-4342-B048-85BDC9FD1C3A}</a:tableStyleId>
              </a:tblPr>
              <a:tblGrid>
                <a:gridCol w="4889241">
                  <a:extLst>
                    <a:ext uri="{9D8B030D-6E8A-4147-A177-3AD203B41FA5}">
                      <a16:colId xmlns:a16="http://schemas.microsoft.com/office/drawing/2014/main" val="20000"/>
                    </a:ext>
                  </a:extLst>
                </a:gridCol>
                <a:gridCol w="6708191">
                  <a:extLst>
                    <a:ext uri="{9D8B030D-6E8A-4147-A177-3AD203B41FA5}">
                      <a16:colId xmlns:a16="http://schemas.microsoft.com/office/drawing/2014/main" val="4106069146"/>
                    </a:ext>
                  </a:extLst>
                </a:gridCol>
              </a:tblGrid>
              <a:tr h="485839">
                <a:tc>
                  <a:txBody>
                    <a:bodyPr/>
                    <a:lstStyle/>
                    <a:p>
                      <a:r>
                        <a:rPr lang="en-US" sz="2400" dirty="0"/>
                        <a:t>Management</a:t>
                      </a:r>
                      <a:r>
                        <a:rPr lang="en-US" sz="2400" baseline="0" dirty="0"/>
                        <a:t> Option</a:t>
                      </a:r>
                      <a:endParaRPr lang="en-US" sz="2400" dirty="0"/>
                    </a:p>
                  </a:txBody>
                  <a:tcPr marL="91435" marR="91435" marT="45726" marB="45726"/>
                </a:tc>
                <a:tc>
                  <a:txBody>
                    <a:bodyPr/>
                    <a:lstStyle/>
                    <a:p>
                      <a:r>
                        <a:rPr lang="en-US" sz="2400" dirty="0"/>
                        <a:t>Screening Interval/Comments</a:t>
                      </a:r>
                    </a:p>
                  </a:txBody>
                  <a:tcPr marL="91435" marR="91435" marT="45726" marB="45726"/>
                </a:tc>
                <a:extLst>
                  <a:ext uri="{0D108BD9-81ED-4DB2-BD59-A6C34878D82A}">
                    <a16:rowId xmlns:a16="http://schemas.microsoft.com/office/drawing/2014/main" val="10000"/>
                  </a:ext>
                </a:extLst>
              </a:tr>
              <a:tr h="323918">
                <a:tc gridSpan="2">
                  <a:txBody>
                    <a:bodyPr/>
                    <a:lstStyle/>
                    <a:p>
                      <a:r>
                        <a:rPr lang="en-US" sz="1800" b="1" dirty="0">
                          <a:solidFill>
                            <a:srgbClr val="FF33CC"/>
                          </a:solidFill>
                        </a:rPr>
                        <a:t>SCREENING</a:t>
                      </a:r>
                    </a:p>
                  </a:txBody>
                  <a:tcPr marL="91435" marR="91435" marT="45726" marB="45726"/>
                </a:tc>
                <a:tc hMerge="1">
                  <a:txBody>
                    <a:bodyPr/>
                    <a:lstStyle/>
                    <a:p>
                      <a:endParaRPr lang="en-US"/>
                    </a:p>
                  </a:txBody>
                  <a:tcPr/>
                </a:tc>
                <a:extLst>
                  <a:ext uri="{0D108BD9-81ED-4DB2-BD59-A6C34878D82A}">
                    <a16:rowId xmlns:a16="http://schemas.microsoft.com/office/drawing/2014/main" val="10001"/>
                  </a:ext>
                </a:extLst>
              </a:tr>
              <a:tr h="1158296">
                <a:tc>
                  <a:txBody>
                    <a:bodyPr/>
                    <a:lstStyle/>
                    <a:p>
                      <a:pPr marL="285750" indent="-285750">
                        <a:buFont typeface="Arial"/>
                        <a:buChar char="•"/>
                      </a:pPr>
                      <a:r>
                        <a:rPr lang="en-US" sz="1800" b="1" dirty="0">
                          <a:solidFill>
                            <a:schemeClr val="accent1">
                              <a:lumMod val="50000"/>
                            </a:schemeClr>
                          </a:solidFill>
                        </a:rPr>
                        <a:t>Breast awareness</a:t>
                      </a:r>
                    </a:p>
                    <a:p>
                      <a:pPr marL="285750" indent="-285750">
                        <a:buFont typeface="Arial"/>
                        <a:buChar char="•"/>
                      </a:pPr>
                      <a:r>
                        <a:rPr lang="en-US" sz="1800" b="1" dirty="0">
                          <a:solidFill>
                            <a:schemeClr val="accent1">
                              <a:lumMod val="50000"/>
                            </a:schemeClr>
                          </a:solidFill>
                        </a:rPr>
                        <a:t>Clinical breast exam</a:t>
                      </a:r>
                    </a:p>
                    <a:p>
                      <a:pPr marL="285750" indent="-285750">
                        <a:buFont typeface="Arial"/>
                        <a:buChar char="•"/>
                      </a:pPr>
                      <a:r>
                        <a:rPr lang="en-US" sz="1800" b="1" dirty="0">
                          <a:solidFill>
                            <a:schemeClr val="accent1">
                              <a:lumMod val="50000"/>
                            </a:schemeClr>
                          </a:solidFill>
                        </a:rPr>
                        <a:t>Mammogram*</a:t>
                      </a:r>
                    </a:p>
                    <a:p>
                      <a:pPr marL="285750" indent="-285750">
                        <a:buFont typeface="Arial"/>
                        <a:buChar char="•"/>
                      </a:pPr>
                      <a:r>
                        <a:rPr lang="en-US" sz="1800" b="1" dirty="0">
                          <a:solidFill>
                            <a:schemeClr val="accent1">
                              <a:lumMod val="50000"/>
                            </a:schemeClr>
                          </a:solidFill>
                        </a:rPr>
                        <a:t>Breast</a:t>
                      </a:r>
                      <a:r>
                        <a:rPr lang="en-US" sz="1800" b="1" baseline="0" dirty="0">
                          <a:solidFill>
                            <a:schemeClr val="accent1">
                              <a:lumMod val="50000"/>
                            </a:schemeClr>
                          </a:solidFill>
                        </a:rPr>
                        <a:t> MRI*</a:t>
                      </a:r>
                      <a:endParaRPr lang="en-US" sz="1800" b="1" dirty="0">
                        <a:solidFill>
                          <a:schemeClr val="accent1">
                            <a:lumMod val="50000"/>
                          </a:schemeClr>
                        </a:solidFill>
                      </a:endParaRPr>
                    </a:p>
                  </a:txBody>
                  <a:tcPr marL="91435" marR="91435" marT="45726" marB="45726"/>
                </a:tc>
                <a:tc>
                  <a:txBody>
                    <a:bodyPr/>
                    <a:lstStyle/>
                    <a:p>
                      <a:pPr marL="342900" indent="-342900">
                        <a:buFont typeface="Arial"/>
                        <a:buChar char="•"/>
                      </a:pPr>
                      <a:r>
                        <a:rPr lang="en-US" sz="1800" b="1" dirty="0">
                          <a:solidFill>
                            <a:schemeClr val="accent1">
                              <a:lumMod val="50000"/>
                            </a:schemeClr>
                          </a:solidFill>
                        </a:rPr>
                        <a:t>Starting age 18</a:t>
                      </a:r>
                    </a:p>
                    <a:p>
                      <a:pPr marL="342900" indent="-342900">
                        <a:buFont typeface="Arial"/>
                        <a:buChar char="•"/>
                      </a:pPr>
                      <a:r>
                        <a:rPr lang="en-US" sz="1800" b="1" dirty="0">
                          <a:solidFill>
                            <a:schemeClr val="accent1">
                              <a:lumMod val="50000"/>
                            </a:schemeClr>
                          </a:solidFill>
                        </a:rPr>
                        <a:t>Q6-12 </a:t>
                      </a:r>
                      <a:r>
                        <a:rPr lang="en-US" sz="1800" b="1" dirty="0" err="1">
                          <a:solidFill>
                            <a:schemeClr val="accent1">
                              <a:lumMod val="50000"/>
                            </a:schemeClr>
                          </a:solidFill>
                        </a:rPr>
                        <a:t>mos</a:t>
                      </a:r>
                      <a:r>
                        <a:rPr lang="en-US" sz="1800" b="1" dirty="0">
                          <a:solidFill>
                            <a:schemeClr val="accent1">
                              <a:lumMod val="50000"/>
                            </a:schemeClr>
                          </a:solidFill>
                        </a:rPr>
                        <a:t> beginning age 25</a:t>
                      </a:r>
                    </a:p>
                    <a:p>
                      <a:pPr marL="342900" indent="-342900">
                        <a:buFont typeface="Arial"/>
                        <a:buChar char="•"/>
                      </a:pPr>
                      <a:r>
                        <a:rPr lang="en-US" sz="1800" b="1" dirty="0">
                          <a:solidFill>
                            <a:schemeClr val="accent1">
                              <a:lumMod val="50000"/>
                            </a:schemeClr>
                          </a:solidFill>
                        </a:rPr>
                        <a:t>Yearly</a:t>
                      </a:r>
                      <a:r>
                        <a:rPr lang="en-US" sz="1800" b="1" baseline="0" dirty="0">
                          <a:solidFill>
                            <a:schemeClr val="accent1">
                              <a:lumMod val="50000"/>
                            </a:schemeClr>
                          </a:solidFill>
                        </a:rPr>
                        <a:t> age 30-75 </a:t>
                      </a:r>
                      <a:r>
                        <a:rPr lang="en-US" sz="1600" b="1" baseline="0" dirty="0">
                          <a:solidFill>
                            <a:schemeClr val="accent1">
                              <a:lumMod val="50000"/>
                            </a:schemeClr>
                          </a:solidFill>
                        </a:rPr>
                        <a:t>(then individualize)</a:t>
                      </a:r>
                    </a:p>
                    <a:p>
                      <a:pPr marL="342900" indent="-342900">
                        <a:buFont typeface="Arial"/>
                        <a:buChar char="•"/>
                      </a:pPr>
                      <a:r>
                        <a:rPr lang="en-US" sz="1800" b="1" baseline="0" dirty="0">
                          <a:solidFill>
                            <a:schemeClr val="accent1">
                              <a:lumMod val="50000"/>
                            </a:schemeClr>
                          </a:solidFill>
                        </a:rPr>
                        <a:t>Yearly (contrast) age 25-75 </a:t>
                      </a:r>
                      <a:r>
                        <a:rPr lang="en-US" sz="1600" b="1" baseline="0" dirty="0">
                          <a:solidFill>
                            <a:schemeClr val="accent1">
                              <a:lumMod val="50000"/>
                            </a:schemeClr>
                          </a:solidFill>
                        </a:rPr>
                        <a:t>(then individualize)</a:t>
                      </a:r>
                      <a:endParaRPr lang="en-US" sz="1800" b="1" dirty="0">
                        <a:solidFill>
                          <a:schemeClr val="accent1">
                            <a:lumMod val="50000"/>
                          </a:schemeClr>
                        </a:solidFill>
                      </a:endParaRPr>
                    </a:p>
                  </a:txBody>
                  <a:tcPr marL="91435" marR="91435" marT="45726" marB="45726"/>
                </a:tc>
                <a:extLst>
                  <a:ext uri="{0D108BD9-81ED-4DB2-BD59-A6C34878D82A}">
                    <a16:rowId xmlns:a16="http://schemas.microsoft.com/office/drawing/2014/main" val="10002"/>
                  </a:ext>
                </a:extLst>
              </a:tr>
              <a:tr h="588689">
                <a:tc>
                  <a:txBody>
                    <a:bodyPr/>
                    <a:lstStyle/>
                    <a:p>
                      <a:pPr marL="285750" indent="-285750">
                        <a:buFont typeface="Arial"/>
                        <a:buChar char="•"/>
                      </a:pPr>
                      <a:r>
                        <a:rPr lang="en-US" sz="1800" b="1" dirty="0">
                          <a:solidFill>
                            <a:schemeClr val="accent1">
                              <a:lumMod val="50000"/>
                            </a:schemeClr>
                          </a:solidFill>
                        </a:rPr>
                        <a:t>Transvaginal</a:t>
                      </a:r>
                      <a:r>
                        <a:rPr lang="en-US" sz="1800" b="1" baseline="0" dirty="0">
                          <a:solidFill>
                            <a:schemeClr val="accent1">
                              <a:lumMod val="50000"/>
                            </a:schemeClr>
                          </a:solidFill>
                        </a:rPr>
                        <a:t> ultrasound &amp; CA-125**</a:t>
                      </a:r>
                    </a:p>
                  </a:txBody>
                  <a:tcPr marL="91435" marR="91435" marT="45726" marB="45726"/>
                </a:tc>
                <a:tc>
                  <a:txBody>
                    <a:bodyPr/>
                    <a:lstStyle/>
                    <a:p>
                      <a:pPr marL="285750" indent="-285750">
                        <a:buFont typeface="Arial"/>
                        <a:buChar char="•"/>
                      </a:pPr>
                      <a:r>
                        <a:rPr lang="en-US" sz="1800" b="1" dirty="0">
                          <a:solidFill>
                            <a:schemeClr val="accent1">
                              <a:lumMod val="50000"/>
                            </a:schemeClr>
                          </a:solidFill>
                        </a:rPr>
                        <a:t>Data do not support</a:t>
                      </a:r>
                      <a:r>
                        <a:rPr lang="en-US" sz="1800" b="1" baseline="0" dirty="0">
                          <a:solidFill>
                            <a:schemeClr val="accent1">
                              <a:lumMod val="50000"/>
                            </a:schemeClr>
                          </a:solidFill>
                        </a:rPr>
                        <a:t> routine screening but perform prior to </a:t>
                      </a:r>
                      <a:r>
                        <a:rPr lang="en-US" sz="1800" b="1" baseline="0" dirty="0" err="1">
                          <a:solidFill>
                            <a:schemeClr val="accent1">
                              <a:lumMod val="50000"/>
                            </a:schemeClr>
                          </a:solidFill>
                        </a:rPr>
                        <a:t>rrSO</a:t>
                      </a:r>
                      <a:r>
                        <a:rPr lang="en-US" sz="1800" b="1" baseline="0" dirty="0">
                          <a:solidFill>
                            <a:schemeClr val="accent1">
                              <a:lumMod val="50000"/>
                            </a:schemeClr>
                          </a:solidFill>
                        </a:rPr>
                        <a:t>  or </a:t>
                      </a:r>
                      <a:r>
                        <a:rPr lang="en-US" sz="1800" b="1" baseline="0" dirty="0" err="1">
                          <a:solidFill>
                            <a:schemeClr val="accent1">
                              <a:lumMod val="50000"/>
                            </a:schemeClr>
                          </a:solidFill>
                        </a:rPr>
                        <a:t>rrS</a:t>
                      </a:r>
                      <a:r>
                        <a:rPr lang="en-US" sz="1800" b="1" baseline="0" dirty="0">
                          <a:solidFill>
                            <a:schemeClr val="accent1">
                              <a:lumMod val="50000"/>
                            </a:schemeClr>
                          </a:solidFill>
                        </a:rPr>
                        <a:t> for operative planning</a:t>
                      </a:r>
                    </a:p>
                  </a:txBody>
                  <a:tcPr marL="91435" marR="91435" marT="45726" marB="45726"/>
                </a:tc>
                <a:extLst>
                  <a:ext uri="{0D108BD9-81ED-4DB2-BD59-A6C34878D82A}">
                    <a16:rowId xmlns:a16="http://schemas.microsoft.com/office/drawing/2014/main" val="10003"/>
                  </a:ext>
                </a:extLst>
              </a:tr>
              <a:tr h="329597">
                <a:tc gridSpan="2">
                  <a:txBody>
                    <a:bodyPr/>
                    <a:lstStyle/>
                    <a:p>
                      <a:r>
                        <a:rPr lang="en-US" sz="1800" b="1" dirty="0">
                          <a:solidFill>
                            <a:srgbClr val="FF33CC"/>
                          </a:solidFill>
                        </a:rPr>
                        <a:t>RISK</a:t>
                      </a:r>
                      <a:r>
                        <a:rPr lang="en-US" sz="1800" b="1" baseline="0" dirty="0">
                          <a:solidFill>
                            <a:srgbClr val="FF33CC"/>
                          </a:solidFill>
                        </a:rPr>
                        <a:t> REDUCTION</a:t>
                      </a:r>
                      <a:endParaRPr lang="en-US" sz="1800" b="1" dirty="0">
                        <a:solidFill>
                          <a:srgbClr val="FF33CC"/>
                        </a:solidFill>
                      </a:endParaRPr>
                    </a:p>
                  </a:txBody>
                  <a:tcPr marL="91435" marR="91435" marT="45726" marB="45726"/>
                </a:tc>
                <a:tc hMerge="1">
                  <a:txBody>
                    <a:bodyPr/>
                    <a:lstStyle/>
                    <a:p>
                      <a:endParaRPr lang="en-US"/>
                    </a:p>
                  </a:txBody>
                  <a:tcPr/>
                </a:tc>
                <a:extLst>
                  <a:ext uri="{0D108BD9-81ED-4DB2-BD59-A6C34878D82A}">
                    <a16:rowId xmlns:a16="http://schemas.microsoft.com/office/drawing/2014/main" val="10004"/>
                  </a:ext>
                </a:extLst>
              </a:tr>
              <a:tr h="1263020">
                <a:tc>
                  <a:txBody>
                    <a:bodyPr/>
                    <a:lstStyle/>
                    <a:p>
                      <a:pPr marL="285750" indent="-285750">
                        <a:buFont typeface="Arial"/>
                        <a:buChar char="•"/>
                      </a:pPr>
                      <a:r>
                        <a:rPr lang="en-US" sz="1800" b="1" dirty="0" err="1">
                          <a:solidFill>
                            <a:schemeClr val="accent1">
                              <a:lumMod val="50000"/>
                            </a:schemeClr>
                          </a:solidFill>
                        </a:rPr>
                        <a:t>rr</a:t>
                      </a:r>
                      <a:r>
                        <a:rPr lang="en-US" sz="1800" b="1" dirty="0">
                          <a:solidFill>
                            <a:schemeClr val="accent1">
                              <a:lumMod val="50000"/>
                            </a:schemeClr>
                          </a:solidFill>
                        </a:rPr>
                        <a:t>-Bilateral</a:t>
                      </a:r>
                      <a:r>
                        <a:rPr lang="en-US" sz="1800" b="1" baseline="0" dirty="0">
                          <a:solidFill>
                            <a:schemeClr val="accent1">
                              <a:lumMod val="50000"/>
                            </a:schemeClr>
                          </a:solidFill>
                        </a:rPr>
                        <a:t> mastectomy</a:t>
                      </a:r>
                    </a:p>
                    <a:p>
                      <a:pPr marL="285750" indent="-285750">
                        <a:buFont typeface="Arial"/>
                        <a:buChar char="•"/>
                      </a:pPr>
                      <a:r>
                        <a:rPr lang="en-US" sz="1800" b="1" baseline="0" dirty="0" err="1">
                          <a:solidFill>
                            <a:schemeClr val="accent1">
                              <a:lumMod val="50000"/>
                            </a:schemeClr>
                          </a:solidFill>
                        </a:rPr>
                        <a:t>rr</a:t>
                      </a:r>
                      <a:r>
                        <a:rPr lang="en-US" sz="1800" b="1" baseline="0" dirty="0">
                          <a:solidFill>
                            <a:schemeClr val="accent1">
                              <a:lumMod val="50000"/>
                            </a:schemeClr>
                          </a:solidFill>
                        </a:rPr>
                        <a:t>-Bilateral </a:t>
                      </a:r>
                      <a:r>
                        <a:rPr lang="en-US" sz="1800" b="1" baseline="0" dirty="0" err="1">
                          <a:solidFill>
                            <a:schemeClr val="accent1">
                              <a:lumMod val="50000"/>
                            </a:schemeClr>
                          </a:solidFill>
                        </a:rPr>
                        <a:t>salpingo</a:t>
                      </a:r>
                      <a:r>
                        <a:rPr lang="en-US" sz="1800" b="1" baseline="0" dirty="0">
                          <a:solidFill>
                            <a:schemeClr val="accent1">
                              <a:lumMod val="50000"/>
                            </a:schemeClr>
                          </a:solidFill>
                        </a:rPr>
                        <a:t>-oophorectomy</a:t>
                      </a:r>
                    </a:p>
                    <a:p>
                      <a:pPr marL="285750" indent="-285750">
                        <a:buFont typeface="Arial"/>
                        <a:buChar char="•"/>
                      </a:pPr>
                      <a:endParaRPr lang="en-US" sz="1800" b="1" baseline="0" dirty="0">
                        <a:solidFill>
                          <a:schemeClr val="accent1">
                            <a:lumMod val="50000"/>
                          </a:schemeClr>
                        </a:solidFill>
                      </a:endParaRPr>
                    </a:p>
                    <a:p>
                      <a:pPr marL="285750" indent="-285750">
                        <a:buFont typeface="Arial"/>
                        <a:buChar char="•"/>
                      </a:pPr>
                      <a:r>
                        <a:rPr lang="en-US" sz="1800" b="1" baseline="0" dirty="0">
                          <a:solidFill>
                            <a:schemeClr val="accent1">
                              <a:lumMod val="50000"/>
                            </a:schemeClr>
                          </a:solidFill>
                        </a:rPr>
                        <a:t>Consider </a:t>
                      </a:r>
                      <a:r>
                        <a:rPr lang="en-US" sz="1800" b="1" baseline="0" dirty="0" err="1">
                          <a:solidFill>
                            <a:schemeClr val="accent1">
                              <a:lumMod val="50000"/>
                            </a:schemeClr>
                          </a:solidFill>
                        </a:rPr>
                        <a:t>rr</a:t>
                      </a:r>
                      <a:r>
                        <a:rPr lang="en-US" sz="1800" b="1" baseline="0" dirty="0">
                          <a:solidFill>
                            <a:schemeClr val="accent1">
                              <a:lumMod val="50000"/>
                            </a:schemeClr>
                          </a:solidFill>
                        </a:rPr>
                        <a:t>-salpingectomy with delayed </a:t>
                      </a:r>
                      <a:r>
                        <a:rPr lang="en-US" sz="1800" b="1" baseline="0" dirty="0" err="1">
                          <a:solidFill>
                            <a:schemeClr val="accent1">
                              <a:lumMod val="50000"/>
                            </a:schemeClr>
                          </a:solidFill>
                        </a:rPr>
                        <a:t>ooph</a:t>
                      </a:r>
                      <a:endParaRPr lang="en-US" sz="1800" b="1" baseline="0" dirty="0">
                        <a:solidFill>
                          <a:schemeClr val="accent1">
                            <a:lumMod val="50000"/>
                          </a:schemeClr>
                        </a:solidFill>
                      </a:endParaRPr>
                    </a:p>
                    <a:p>
                      <a:pPr marL="285750" indent="-285750">
                        <a:buFont typeface="Arial"/>
                        <a:buChar char="•"/>
                      </a:pPr>
                      <a:r>
                        <a:rPr lang="en-US" sz="1800" b="1" baseline="0" dirty="0" err="1">
                          <a:solidFill>
                            <a:schemeClr val="accent1">
                              <a:lumMod val="50000"/>
                            </a:schemeClr>
                          </a:solidFill>
                        </a:rPr>
                        <a:t>rr</a:t>
                      </a:r>
                      <a:r>
                        <a:rPr lang="en-US" sz="1800" b="1" baseline="0" dirty="0">
                          <a:solidFill>
                            <a:schemeClr val="accent1">
                              <a:lumMod val="50000"/>
                            </a:schemeClr>
                          </a:solidFill>
                        </a:rPr>
                        <a:t>-Hysterectomy</a:t>
                      </a:r>
                    </a:p>
                    <a:p>
                      <a:pPr marL="285750" indent="-285750">
                        <a:buFont typeface="Arial"/>
                        <a:buChar char="•"/>
                      </a:pPr>
                      <a:r>
                        <a:rPr lang="en-US" sz="1800" b="1" baseline="0" dirty="0">
                          <a:solidFill>
                            <a:schemeClr val="accent1">
                              <a:lumMod val="50000"/>
                            </a:schemeClr>
                          </a:solidFill>
                        </a:rPr>
                        <a:t>Consider tamoxifen/AI for chemoprevention</a:t>
                      </a:r>
                    </a:p>
                  </a:txBody>
                  <a:tcPr marL="91435" marR="91435" marT="45726" marB="45726"/>
                </a:tc>
                <a:tc>
                  <a:txBody>
                    <a:bodyPr/>
                    <a:lstStyle/>
                    <a:p>
                      <a:pPr marL="342900" indent="-342900">
                        <a:buFont typeface="Arial"/>
                        <a:buChar char="•"/>
                      </a:pPr>
                      <a:r>
                        <a:rPr lang="en-US" sz="1800" b="1" dirty="0">
                          <a:solidFill>
                            <a:schemeClr val="accent1">
                              <a:lumMod val="50000"/>
                            </a:schemeClr>
                          </a:solidFill>
                        </a:rPr>
                        <a:t>Discuss option</a:t>
                      </a:r>
                      <a:r>
                        <a:rPr lang="en-US" sz="1800" b="1" baseline="0" dirty="0">
                          <a:solidFill>
                            <a:schemeClr val="accent1">
                              <a:lumMod val="50000"/>
                            </a:schemeClr>
                          </a:solidFill>
                        </a:rPr>
                        <a:t> with patient</a:t>
                      </a:r>
                    </a:p>
                    <a:p>
                      <a:pPr marL="342900" indent="-342900">
                        <a:buFont typeface="Arial"/>
                        <a:buChar char="•"/>
                      </a:pPr>
                      <a:r>
                        <a:rPr lang="en-US" sz="1800" b="1" i="1" baseline="0" dirty="0">
                          <a:solidFill>
                            <a:schemeClr val="accent1">
                              <a:lumMod val="50000"/>
                            </a:schemeClr>
                          </a:solidFill>
                        </a:rPr>
                        <a:t>gBRCA1</a:t>
                      </a:r>
                      <a:r>
                        <a:rPr lang="en-US" sz="1800" b="1" baseline="0" dirty="0">
                          <a:solidFill>
                            <a:schemeClr val="accent1">
                              <a:lumMod val="50000"/>
                            </a:schemeClr>
                          </a:solidFill>
                        </a:rPr>
                        <a:t> 35-40 &amp; g</a:t>
                      </a:r>
                      <a:r>
                        <a:rPr lang="en-US" sz="1800" b="1" i="1" baseline="0" dirty="0">
                          <a:solidFill>
                            <a:schemeClr val="accent1">
                              <a:lumMod val="50000"/>
                            </a:schemeClr>
                          </a:solidFill>
                        </a:rPr>
                        <a:t>BRCA2 </a:t>
                      </a:r>
                      <a:r>
                        <a:rPr lang="en-US" sz="1800" b="1" i="0" baseline="0" dirty="0">
                          <a:solidFill>
                            <a:schemeClr val="accent1">
                              <a:lumMod val="50000"/>
                            </a:schemeClr>
                          </a:solidFill>
                        </a:rPr>
                        <a:t>consider delay 40-45 </a:t>
                      </a:r>
                      <a:r>
                        <a:rPr lang="en-US" sz="1800" b="1" baseline="0" dirty="0">
                          <a:solidFill>
                            <a:schemeClr val="accent1">
                              <a:lumMod val="50000"/>
                            </a:schemeClr>
                          </a:solidFill>
                        </a:rPr>
                        <a:t>when childbearing complete (HRT an option)</a:t>
                      </a:r>
                    </a:p>
                    <a:p>
                      <a:pPr marL="342900" indent="-342900">
                        <a:buFont typeface="Arial"/>
                        <a:buChar char="•"/>
                      </a:pPr>
                      <a:r>
                        <a:rPr lang="en-US" sz="1800" b="1" baseline="0" dirty="0">
                          <a:solidFill>
                            <a:schemeClr val="accent1">
                              <a:lumMod val="50000"/>
                            </a:schemeClr>
                          </a:solidFill>
                        </a:rPr>
                        <a:t>With delayed oophorectomy for those not ready for </a:t>
                      </a:r>
                      <a:r>
                        <a:rPr lang="en-US" sz="1800" b="1" baseline="0" dirty="0" err="1">
                          <a:solidFill>
                            <a:schemeClr val="accent1">
                              <a:lumMod val="50000"/>
                            </a:schemeClr>
                          </a:solidFill>
                        </a:rPr>
                        <a:t>rrBSO</a:t>
                      </a:r>
                      <a:endParaRPr lang="en-US" sz="1800" b="1" baseline="0" dirty="0">
                        <a:solidFill>
                          <a:schemeClr val="accent1">
                            <a:lumMod val="50000"/>
                          </a:schemeClr>
                        </a:solidFill>
                      </a:endParaRPr>
                    </a:p>
                    <a:p>
                      <a:pPr marL="342900" indent="-342900">
                        <a:buFont typeface="Arial"/>
                        <a:buChar char="•"/>
                      </a:pPr>
                      <a:r>
                        <a:rPr lang="en-US" sz="1800" b="1" baseline="0" dirty="0">
                          <a:solidFill>
                            <a:schemeClr val="accent1">
                              <a:lumMod val="50000"/>
                            </a:schemeClr>
                          </a:solidFill>
                        </a:rPr>
                        <a:t>Consider for </a:t>
                      </a:r>
                      <a:r>
                        <a:rPr lang="en-US" sz="1800" b="1" baseline="0" dirty="0" err="1">
                          <a:solidFill>
                            <a:schemeClr val="accent1">
                              <a:lumMod val="50000"/>
                            </a:schemeClr>
                          </a:solidFill>
                        </a:rPr>
                        <a:t>rr</a:t>
                      </a:r>
                      <a:r>
                        <a:rPr lang="en-US" sz="1800" b="1" baseline="0" dirty="0">
                          <a:solidFill>
                            <a:schemeClr val="accent1">
                              <a:lumMod val="50000"/>
                            </a:schemeClr>
                          </a:solidFill>
                        </a:rPr>
                        <a:t> or for decisions re use of HRT</a:t>
                      </a:r>
                    </a:p>
                  </a:txBody>
                  <a:tcPr marL="91435" marR="91435" marT="45726" marB="45726"/>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C77C3CBF-8AC3-FA49-B1F4-31DB5E57514D}"/>
              </a:ext>
            </a:extLst>
          </p:cNvPr>
          <p:cNvSpPr txBox="1"/>
          <p:nvPr/>
        </p:nvSpPr>
        <p:spPr>
          <a:xfrm>
            <a:off x="990600" y="5943600"/>
            <a:ext cx="9067800" cy="338554"/>
          </a:xfrm>
          <a:prstGeom prst="rect">
            <a:avLst/>
          </a:prstGeom>
          <a:noFill/>
        </p:spPr>
        <p:txBody>
          <a:bodyPr wrap="square" rtlCol="0">
            <a:spAutoFit/>
          </a:bodyPr>
          <a:lstStyle/>
          <a:p>
            <a:pPr algn="ctr"/>
            <a:r>
              <a:rPr lang="en-US" sz="1600" dirty="0"/>
              <a:t>Consider HT post </a:t>
            </a:r>
            <a:r>
              <a:rPr lang="en-US" sz="1600" dirty="0" err="1"/>
              <a:t>rrSO</a:t>
            </a:r>
            <a:r>
              <a:rPr lang="en-US" sz="1600" dirty="0"/>
              <a:t>:  If no uterus, E alone; if uterus intact E+P OCP, LNG-IUD</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DF23C-5550-26E2-F82F-66C9E1A21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18B31-6111-46AD-C9CA-88EAD4DBE791}"/>
              </a:ext>
            </a:extLst>
          </p:cNvPr>
          <p:cNvSpPr>
            <a:spLocks noGrp="1"/>
          </p:cNvSpPr>
          <p:nvPr>
            <p:ph type="title"/>
          </p:nvPr>
        </p:nvSpPr>
        <p:spPr>
          <a:xfrm>
            <a:off x="609600" y="304800"/>
            <a:ext cx="10972800" cy="1143000"/>
          </a:xfrm>
        </p:spPr>
        <p:txBody>
          <a:bodyPr/>
          <a:lstStyle/>
          <a:p>
            <a:r>
              <a:rPr lang="en-US" b="1" dirty="0"/>
              <a:t>Management of g</a:t>
            </a:r>
            <a:r>
              <a:rPr lang="en-US" b="1" i="1" dirty="0"/>
              <a:t>BRCA1/2</a:t>
            </a:r>
          </a:p>
        </p:txBody>
      </p:sp>
      <p:sp>
        <p:nvSpPr>
          <p:cNvPr id="11" name="Content Placeholder 2">
            <a:extLst>
              <a:ext uri="{FF2B5EF4-FFF2-40B4-BE49-F238E27FC236}">
                <a16:creationId xmlns:a16="http://schemas.microsoft.com/office/drawing/2014/main" id="{94FDB9EC-E9F7-67ED-E58A-AFE7B5E9F88C}"/>
              </a:ext>
            </a:extLst>
          </p:cNvPr>
          <p:cNvSpPr txBox="1">
            <a:spLocks/>
          </p:cNvSpPr>
          <p:nvPr/>
        </p:nvSpPr>
        <p:spPr>
          <a:xfrm>
            <a:off x="609600" y="1600201"/>
            <a:ext cx="10972800" cy="45259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3E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3E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3E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3E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solidFill>
                  <a:schemeClr val="tx1"/>
                </a:solidFill>
              </a:rPr>
              <a:t>For males</a:t>
            </a:r>
          </a:p>
          <a:p>
            <a:pPr lvl="1"/>
            <a:r>
              <a:rPr lang="en-US" dirty="0">
                <a:solidFill>
                  <a:schemeClr val="tx1"/>
                </a:solidFill>
              </a:rPr>
              <a:t>BSE training starting at age 35</a:t>
            </a:r>
          </a:p>
          <a:p>
            <a:pPr lvl="1"/>
            <a:r>
              <a:rPr lang="en-US" dirty="0">
                <a:solidFill>
                  <a:schemeClr val="tx1"/>
                </a:solidFill>
              </a:rPr>
              <a:t>CBE every 12 months starting at age 35</a:t>
            </a:r>
          </a:p>
          <a:p>
            <a:pPr lvl="1"/>
            <a:r>
              <a:rPr lang="en-US" dirty="0">
                <a:solidFill>
                  <a:schemeClr val="tx1"/>
                </a:solidFill>
              </a:rPr>
              <a:t>Consider annual </a:t>
            </a:r>
            <a:r>
              <a:rPr lang="en-US" dirty="0" err="1">
                <a:solidFill>
                  <a:schemeClr val="tx1"/>
                </a:solidFill>
              </a:rPr>
              <a:t>mammo</a:t>
            </a:r>
            <a:r>
              <a:rPr lang="en-US" dirty="0">
                <a:solidFill>
                  <a:schemeClr val="tx1"/>
                </a:solidFill>
              </a:rPr>
              <a:t> in men with gynecomastia starting at age 50</a:t>
            </a:r>
          </a:p>
          <a:p>
            <a:pPr lvl="1"/>
            <a:r>
              <a:rPr lang="en-US" dirty="0">
                <a:solidFill>
                  <a:schemeClr val="tx1"/>
                </a:solidFill>
              </a:rPr>
              <a:t>Prostate CA screening beginning age 40 for </a:t>
            </a:r>
            <a:r>
              <a:rPr lang="en-US" i="1" dirty="0">
                <a:solidFill>
                  <a:schemeClr val="tx1"/>
                </a:solidFill>
              </a:rPr>
              <a:t>BRCA2</a:t>
            </a:r>
            <a:r>
              <a:rPr lang="en-US" dirty="0">
                <a:solidFill>
                  <a:schemeClr val="tx1"/>
                </a:solidFill>
              </a:rPr>
              <a:t> carriers (consider for </a:t>
            </a:r>
            <a:r>
              <a:rPr lang="en-US" i="1" dirty="0">
                <a:solidFill>
                  <a:schemeClr val="tx1"/>
                </a:solidFill>
              </a:rPr>
              <a:t>BRCA1</a:t>
            </a:r>
            <a:r>
              <a:rPr lang="en-US" dirty="0">
                <a:solidFill>
                  <a:schemeClr val="tx1"/>
                </a:solidFill>
              </a:rPr>
              <a:t>)</a:t>
            </a:r>
          </a:p>
          <a:p>
            <a:pPr>
              <a:spcBef>
                <a:spcPts val="1824"/>
              </a:spcBef>
            </a:pPr>
            <a:r>
              <a:rPr lang="en-US" u="sng" dirty="0">
                <a:solidFill>
                  <a:schemeClr val="tx1"/>
                </a:solidFill>
              </a:rPr>
              <a:t>Pancreatic CA screening</a:t>
            </a:r>
            <a:r>
              <a:rPr lang="en-US" dirty="0">
                <a:solidFill>
                  <a:schemeClr val="tx1"/>
                </a:solidFill>
              </a:rPr>
              <a:t>: </a:t>
            </a:r>
          </a:p>
          <a:p>
            <a:pPr lvl="1">
              <a:spcBef>
                <a:spcPts val="600"/>
              </a:spcBef>
            </a:pPr>
            <a:r>
              <a:rPr lang="en-US" dirty="0">
                <a:solidFill>
                  <a:schemeClr val="tx1"/>
                </a:solidFill>
              </a:rPr>
              <a:t>For </a:t>
            </a:r>
            <a:r>
              <a:rPr lang="en-US" i="1" dirty="0">
                <a:solidFill>
                  <a:schemeClr val="tx1"/>
                </a:solidFill>
              </a:rPr>
              <a:t>BRCA2</a:t>
            </a:r>
            <a:r>
              <a:rPr lang="en-US" dirty="0">
                <a:solidFill>
                  <a:schemeClr val="tx1"/>
                </a:solidFill>
              </a:rPr>
              <a:t> screening for </a:t>
            </a:r>
            <a:r>
              <a:rPr lang="en-US" dirty="0" err="1">
                <a:solidFill>
                  <a:schemeClr val="tx1"/>
                </a:solidFill>
              </a:rPr>
              <a:t>panc</a:t>
            </a:r>
            <a:r>
              <a:rPr lang="en-US" dirty="0">
                <a:solidFill>
                  <a:schemeClr val="tx1"/>
                </a:solidFill>
              </a:rPr>
              <a:t> CA recommended (MRI/MRCP or EUS annually age 50 or 10 </a:t>
            </a:r>
            <a:r>
              <a:rPr lang="en-US" dirty="0" err="1">
                <a:solidFill>
                  <a:schemeClr val="tx1"/>
                </a:solidFill>
              </a:rPr>
              <a:t>yrs</a:t>
            </a:r>
            <a:r>
              <a:rPr lang="en-US" dirty="0">
                <a:solidFill>
                  <a:schemeClr val="tx1"/>
                </a:solidFill>
              </a:rPr>
              <a:t> younger than youngest age at diagnosis;  screening done at high volume center).</a:t>
            </a:r>
          </a:p>
          <a:p>
            <a:pPr lvl="1">
              <a:spcBef>
                <a:spcPts val="600"/>
              </a:spcBef>
            </a:pPr>
            <a:r>
              <a:rPr lang="en-US" dirty="0">
                <a:solidFill>
                  <a:schemeClr val="tx1"/>
                </a:solidFill>
              </a:rPr>
              <a:t>For </a:t>
            </a:r>
            <a:r>
              <a:rPr lang="en-US" i="1" dirty="0">
                <a:solidFill>
                  <a:schemeClr val="tx1"/>
                </a:solidFill>
              </a:rPr>
              <a:t>BRCA1</a:t>
            </a:r>
            <a:r>
              <a:rPr lang="en-US" dirty="0">
                <a:solidFill>
                  <a:schemeClr val="tx1"/>
                </a:solidFill>
              </a:rPr>
              <a:t>, screening recommended if a 1</a:t>
            </a:r>
            <a:r>
              <a:rPr lang="en-US" baseline="30000" dirty="0">
                <a:solidFill>
                  <a:schemeClr val="tx1"/>
                </a:solidFill>
              </a:rPr>
              <a:t>st</a:t>
            </a:r>
            <a:r>
              <a:rPr lang="en-US" dirty="0">
                <a:solidFill>
                  <a:schemeClr val="tx1"/>
                </a:solidFill>
              </a:rPr>
              <a:t> or 2</a:t>
            </a:r>
            <a:r>
              <a:rPr lang="en-US" baseline="30000" dirty="0">
                <a:solidFill>
                  <a:schemeClr val="tx1"/>
                </a:solidFill>
              </a:rPr>
              <a:t>nd</a:t>
            </a:r>
            <a:r>
              <a:rPr lang="en-US" dirty="0">
                <a:solidFill>
                  <a:schemeClr val="tx1"/>
                </a:solidFill>
              </a:rPr>
              <a:t> degree relative with </a:t>
            </a:r>
            <a:r>
              <a:rPr lang="en-US" u="sng" dirty="0">
                <a:solidFill>
                  <a:schemeClr val="tx1"/>
                </a:solidFill>
              </a:rPr>
              <a:t>exocrine pancreatic CA </a:t>
            </a:r>
            <a:endParaRPr lang="en-US" dirty="0">
              <a:solidFill>
                <a:schemeClr val="tx1"/>
              </a:solidFill>
            </a:endParaRPr>
          </a:p>
          <a:p>
            <a:pPr>
              <a:spcBef>
                <a:spcPts val="1824"/>
              </a:spcBef>
            </a:pPr>
            <a:r>
              <a:rPr lang="en-US" u="sng" dirty="0">
                <a:solidFill>
                  <a:schemeClr val="tx1"/>
                </a:solidFill>
              </a:rPr>
              <a:t>Melanoma CA screening</a:t>
            </a:r>
            <a:r>
              <a:rPr lang="en-US" dirty="0">
                <a:solidFill>
                  <a:schemeClr val="tx1"/>
                </a:solidFill>
              </a:rPr>
              <a:t>: no specific guidelines for melanoma but consider annual skin exams (particularly if </a:t>
            </a:r>
            <a:r>
              <a:rPr lang="en-US" dirty="0" err="1">
                <a:solidFill>
                  <a:schemeClr val="tx1"/>
                </a:solidFill>
              </a:rPr>
              <a:t>FMHx</a:t>
            </a:r>
            <a:r>
              <a:rPr lang="en-US" dirty="0">
                <a:solidFill>
                  <a:schemeClr val="tx1"/>
                </a:solidFill>
              </a:rPr>
              <a:t> melanoma).  Minimize UV exposure</a:t>
            </a:r>
          </a:p>
        </p:txBody>
      </p:sp>
      <p:sp>
        <p:nvSpPr>
          <p:cNvPr id="12" name="TextBox 4">
            <a:extLst>
              <a:ext uri="{FF2B5EF4-FFF2-40B4-BE49-F238E27FC236}">
                <a16:creationId xmlns:a16="http://schemas.microsoft.com/office/drawing/2014/main" id="{B5C9D69E-813B-5213-0473-4F2C45C5E4C7}"/>
              </a:ext>
            </a:extLst>
          </p:cNvPr>
          <p:cNvSpPr txBox="1">
            <a:spLocks noChangeArrowheads="1"/>
          </p:cNvSpPr>
          <p:nvPr/>
        </p:nvSpPr>
        <p:spPr bwMode="auto">
          <a:xfrm>
            <a:off x="9306603" y="6569618"/>
            <a:ext cx="2585965" cy="261610"/>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1100" dirty="0">
                <a:ea typeface="MS PGothic" pitchFamily="34" charset="-128"/>
              </a:rPr>
              <a:t>Modified from NCCN guidelines – v1.2026</a:t>
            </a:r>
          </a:p>
        </p:txBody>
      </p:sp>
    </p:spTree>
    <p:extLst>
      <p:ext uri="{BB962C8B-B14F-4D97-AF65-F5344CB8AC3E}">
        <p14:creationId xmlns:p14="http://schemas.microsoft.com/office/powerpoint/2010/main" val="921421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C4DA4-D460-3B5C-6255-32521DB805C1}"/>
              </a:ext>
            </a:extLst>
          </p:cNvPr>
          <p:cNvSpPr>
            <a:spLocks noGrp="1"/>
          </p:cNvSpPr>
          <p:nvPr>
            <p:ph type="title"/>
          </p:nvPr>
        </p:nvSpPr>
        <p:spPr>
          <a:xfrm>
            <a:off x="609600" y="455577"/>
            <a:ext cx="10972800" cy="544738"/>
          </a:xfrm>
        </p:spPr>
        <p:txBody>
          <a:bodyPr>
            <a:normAutofit fontScale="90000"/>
          </a:bodyPr>
          <a:lstStyle/>
          <a:p>
            <a:r>
              <a:rPr lang="en-US" sz="4000" b="1" i="1" dirty="0"/>
              <a:t>PALB2 – </a:t>
            </a:r>
            <a:r>
              <a:rPr lang="en-US" sz="4000" b="1" dirty="0"/>
              <a:t>Cancer Risks to Age 80</a:t>
            </a:r>
          </a:p>
        </p:txBody>
      </p:sp>
      <p:pic>
        <p:nvPicPr>
          <p:cNvPr id="7" name="Picture 6">
            <a:extLst>
              <a:ext uri="{FF2B5EF4-FFF2-40B4-BE49-F238E27FC236}">
                <a16:creationId xmlns:a16="http://schemas.microsoft.com/office/drawing/2014/main" id="{CCCAA808-DFAB-0153-54CC-5C2A568C58E4}"/>
              </a:ext>
            </a:extLst>
          </p:cNvPr>
          <p:cNvPicPr>
            <a:picLocks noChangeAspect="1"/>
          </p:cNvPicPr>
          <p:nvPr/>
        </p:nvPicPr>
        <p:blipFill rotWithShape="1">
          <a:blip r:embed="rId2">
            <a:extLst>
              <a:ext uri="{28A0092B-C50C-407E-A947-70E740481C1C}">
                <a14:useLocalDpi xmlns:a14="http://schemas.microsoft.com/office/drawing/2010/main" val="0"/>
              </a:ext>
            </a:extLst>
          </a:blip>
          <a:srcRect t="9825"/>
          <a:stretch/>
        </p:blipFill>
        <p:spPr>
          <a:xfrm>
            <a:off x="746056" y="1068048"/>
            <a:ext cx="2940452" cy="2869264"/>
          </a:xfrm>
          <a:prstGeom prst="rect">
            <a:avLst/>
          </a:prstGeom>
        </p:spPr>
      </p:pic>
      <p:pic>
        <p:nvPicPr>
          <p:cNvPr id="9" name="Picture 8">
            <a:extLst>
              <a:ext uri="{FF2B5EF4-FFF2-40B4-BE49-F238E27FC236}">
                <a16:creationId xmlns:a16="http://schemas.microsoft.com/office/drawing/2014/main" id="{DD6DE7DC-360C-656D-EC52-A4263DB3461A}"/>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4539602" y="1099636"/>
            <a:ext cx="3025672" cy="2851372"/>
          </a:xfrm>
          <a:prstGeom prst="rect">
            <a:avLst/>
          </a:prstGeom>
        </p:spPr>
      </p:pic>
      <p:pic>
        <p:nvPicPr>
          <p:cNvPr id="11" name="Picture 10">
            <a:extLst>
              <a:ext uri="{FF2B5EF4-FFF2-40B4-BE49-F238E27FC236}">
                <a16:creationId xmlns:a16="http://schemas.microsoft.com/office/drawing/2014/main" id="{A20AA604-0825-7418-E02B-2726B08AC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435" y="4086940"/>
            <a:ext cx="2992973" cy="2747935"/>
          </a:xfrm>
          <a:prstGeom prst="rect">
            <a:avLst/>
          </a:prstGeom>
        </p:spPr>
      </p:pic>
      <p:pic>
        <p:nvPicPr>
          <p:cNvPr id="12" name="Picture 11">
            <a:extLst>
              <a:ext uri="{FF2B5EF4-FFF2-40B4-BE49-F238E27FC236}">
                <a16:creationId xmlns:a16="http://schemas.microsoft.com/office/drawing/2014/main" id="{2F3F00E0-EDE0-CC90-1D49-DCB24C836F6B}"/>
              </a:ext>
            </a:extLst>
          </p:cNvPr>
          <p:cNvPicPr>
            <a:picLocks noChangeAspect="1"/>
          </p:cNvPicPr>
          <p:nvPr/>
        </p:nvPicPr>
        <p:blipFill rotWithShape="1">
          <a:blip r:embed="rId3">
            <a:extLst>
              <a:ext uri="{28A0092B-C50C-407E-A947-70E740481C1C}">
                <a14:useLocalDpi xmlns:a14="http://schemas.microsoft.com/office/drawing/2010/main" val="0"/>
              </a:ext>
            </a:extLst>
          </a:blip>
          <a:srcRect l="48235" r="-3962"/>
          <a:stretch/>
        </p:blipFill>
        <p:spPr>
          <a:xfrm>
            <a:off x="8301196" y="1133122"/>
            <a:ext cx="3277300" cy="2771060"/>
          </a:xfrm>
          <a:prstGeom prst="rect">
            <a:avLst/>
          </a:prstGeom>
        </p:spPr>
      </p:pic>
      <p:sp>
        <p:nvSpPr>
          <p:cNvPr id="17" name="TextBox 16">
            <a:extLst>
              <a:ext uri="{FF2B5EF4-FFF2-40B4-BE49-F238E27FC236}">
                <a16:creationId xmlns:a16="http://schemas.microsoft.com/office/drawing/2014/main" id="{FA5C4D75-6963-198A-0C40-F36C2D186239}"/>
              </a:ext>
            </a:extLst>
          </p:cNvPr>
          <p:cNvSpPr txBox="1"/>
          <p:nvPr/>
        </p:nvSpPr>
        <p:spPr>
          <a:xfrm>
            <a:off x="1225580" y="1820334"/>
            <a:ext cx="1441420" cy="584775"/>
          </a:xfrm>
          <a:prstGeom prst="rect">
            <a:avLst/>
          </a:prstGeom>
          <a:noFill/>
        </p:spPr>
        <p:txBody>
          <a:bodyPr wrap="none" rtlCol="0">
            <a:spAutoFit/>
          </a:bodyPr>
          <a:lstStyle/>
          <a:p>
            <a:pPr algn="ctr"/>
            <a:r>
              <a:rPr lang="en-US" sz="1600" b="1" dirty="0">
                <a:solidFill>
                  <a:srgbClr val="C00000"/>
                </a:solidFill>
              </a:rPr>
              <a:t>53% (44-63%*)</a:t>
            </a:r>
          </a:p>
          <a:p>
            <a:pPr algn="ctr"/>
            <a:r>
              <a:rPr lang="en-US" sz="1600" b="1" dirty="0">
                <a:solidFill>
                  <a:srgbClr val="C00000"/>
                </a:solidFill>
              </a:rPr>
              <a:t>RR: 7.18</a:t>
            </a:r>
          </a:p>
        </p:txBody>
      </p:sp>
      <p:sp>
        <p:nvSpPr>
          <p:cNvPr id="18" name="TextBox 17">
            <a:extLst>
              <a:ext uri="{FF2B5EF4-FFF2-40B4-BE49-F238E27FC236}">
                <a16:creationId xmlns:a16="http://schemas.microsoft.com/office/drawing/2014/main" id="{D10BA823-0A59-F592-1591-2A2E9BB1B1F2}"/>
              </a:ext>
            </a:extLst>
          </p:cNvPr>
          <p:cNvSpPr txBox="1"/>
          <p:nvPr/>
        </p:nvSpPr>
        <p:spPr>
          <a:xfrm>
            <a:off x="5365168" y="1845159"/>
            <a:ext cx="1239443" cy="584775"/>
          </a:xfrm>
          <a:prstGeom prst="rect">
            <a:avLst/>
          </a:prstGeom>
          <a:noFill/>
        </p:spPr>
        <p:txBody>
          <a:bodyPr wrap="none" rtlCol="0">
            <a:spAutoFit/>
          </a:bodyPr>
          <a:lstStyle/>
          <a:p>
            <a:pPr algn="ctr"/>
            <a:r>
              <a:rPr lang="en-US" sz="1600" b="1" dirty="0">
                <a:solidFill>
                  <a:srgbClr val="C00000"/>
                </a:solidFill>
              </a:rPr>
              <a:t>5% (2-10%*)</a:t>
            </a:r>
          </a:p>
          <a:p>
            <a:pPr algn="ctr"/>
            <a:r>
              <a:rPr lang="en-US" sz="1600" b="1" dirty="0">
                <a:solidFill>
                  <a:srgbClr val="C00000"/>
                </a:solidFill>
              </a:rPr>
              <a:t>RR: 2.91</a:t>
            </a:r>
          </a:p>
        </p:txBody>
      </p:sp>
      <p:sp>
        <p:nvSpPr>
          <p:cNvPr id="19" name="TextBox 18">
            <a:extLst>
              <a:ext uri="{FF2B5EF4-FFF2-40B4-BE49-F238E27FC236}">
                <a16:creationId xmlns:a16="http://schemas.microsoft.com/office/drawing/2014/main" id="{43A72A50-E654-6C75-55AE-7059794938B9}"/>
              </a:ext>
            </a:extLst>
          </p:cNvPr>
          <p:cNvSpPr txBox="1"/>
          <p:nvPr/>
        </p:nvSpPr>
        <p:spPr>
          <a:xfrm>
            <a:off x="9172706" y="1921359"/>
            <a:ext cx="1293945" cy="584775"/>
          </a:xfrm>
          <a:prstGeom prst="rect">
            <a:avLst/>
          </a:prstGeom>
          <a:noFill/>
        </p:spPr>
        <p:txBody>
          <a:bodyPr wrap="none" rtlCol="0">
            <a:spAutoFit/>
          </a:bodyPr>
          <a:lstStyle/>
          <a:p>
            <a:pPr algn="ctr"/>
            <a:r>
              <a:rPr lang="en-US" sz="1600" b="1" dirty="0">
                <a:solidFill>
                  <a:srgbClr val="C00000"/>
                </a:solidFill>
              </a:rPr>
              <a:t>1% (0.2-5%*)</a:t>
            </a:r>
          </a:p>
          <a:p>
            <a:pPr algn="ctr"/>
            <a:r>
              <a:rPr lang="en-US" sz="1600" b="1" dirty="0">
                <a:solidFill>
                  <a:srgbClr val="C00000"/>
                </a:solidFill>
              </a:rPr>
              <a:t>RR: 7.34</a:t>
            </a:r>
          </a:p>
        </p:txBody>
      </p:sp>
      <p:sp>
        <p:nvSpPr>
          <p:cNvPr id="20" name="TextBox 19">
            <a:extLst>
              <a:ext uri="{FF2B5EF4-FFF2-40B4-BE49-F238E27FC236}">
                <a16:creationId xmlns:a16="http://schemas.microsoft.com/office/drawing/2014/main" id="{13AB3481-E792-1399-9143-6D44A864E6A8}"/>
              </a:ext>
            </a:extLst>
          </p:cNvPr>
          <p:cNvSpPr txBox="1"/>
          <p:nvPr/>
        </p:nvSpPr>
        <p:spPr>
          <a:xfrm>
            <a:off x="7165949" y="4977825"/>
            <a:ext cx="1135247" cy="584775"/>
          </a:xfrm>
          <a:prstGeom prst="rect">
            <a:avLst/>
          </a:prstGeom>
          <a:noFill/>
        </p:spPr>
        <p:txBody>
          <a:bodyPr wrap="none" rtlCol="0">
            <a:spAutoFit/>
          </a:bodyPr>
          <a:lstStyle/>
          <a:p>
            <a:pPr algn="ctr"/>
            <a:r>
              <a:rPr lang="en-US" sz="1600" b="1" dirty="0">
                <a:solidFill>
                  <a:srgbClr val="C00000"/>
                </a:solidFill>
              </a:rPr>
              <a:t>3% (2-5%*)</a:t>
            </a:r>
          </a:p>
          <a:p>
            <a:pPr algn="ctr"/>
            <a:r>
              <a:rPr lang="en-US" sz="1600" b="1" dirty="0">
                <a:solidFill>
                  <a:srgbClr val="C00000"/>
                </a:solidFill>
              </a:rPr>
              <a:t>RR: 2.37</a:t>
            </a:r>
          </a:p>
        </p:txBody>
      </p:sp>
      <p:pic>
        <p:nvPicPr>
          <p:cNvPr id="22" name="Picture 21">
            <a:extLst>
              <a:ext uri="{FF2B5EF4-FFF2-40B4-BE49-F238E27FC236}">
                <a16:creationId xmlns:a16="http://schemas.microsoft.com/office/drawing/2014/main" id="{589269CC-14CD-BA16-252F-CE3935C48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955" y="4086940"/>
            <a:ext cx="2903479" cy="2747936"/>
          </a:xfrm>
          <a:prstGeom prst="rect">
            <a:avLst/>
          </a:prstGeom>
        </p:spPr>
      </p:pic>
      <p:sp>
        <p:nvSpPr>
          <p:cNvPr id="23" name="TextBox 22">
            <a:extLst>
              <a:ext uri="{FF2B5EF4-FFF2-40B4-BE49-F238E27FC236}">
                <a16:creationId xmlns:a16="http://schemas.microsoft.com/office/drawing/2014/main" id="{9EEF9D6B-A61B-91E9-5F6D-C378E02D3629}"/>
              </a:ext>
            </a:extLst>
          </p:cNvPr>
          <p:cNvSpPr txBox="1"/>
          <p:nvPr/>
        </p:nvSpPr>
        <p:spPr>
          <a:xfrm>
            <a:off x="3588555" y="4977825"/>
            <a:ext cx="1135247" cy="584775"/>
          </a:xfrm>
          <a:prstGeom prst="rect">
            <a:avLst/>
          </a:prstGeom>
          <a:noFill/>
        </p:spPr>
        <p:txBody>
          <a:bodyPr wrap="none" rtlCol="0">
            <a:spAutoFit/>
          </a:bodyPr>
          <a:lstStyle/>
          <a:p>
            <a:pPr algn="ctr"/>
            <a:r>
              <a:rPr lang="en-US" sz="1600" b="1" dirty="0">
                <a:solidFill>
                  <a:srgbClr val="C00000"/>
                </a:solidFill>
              </a:rPr>
              <a:t>2% (1-4%*)</a:t>
            </a:r>
          </a:p>
          <a:p>
            <a:pPr algn="ctr"/>
            <a:r>
              <a:rPr lang="en-US" sz="1600" b="1" dirty="0">
                <a:solidFill>
                  <a:srgbClr val="C00000"/>
                </a:solidFill>
              </a:rPr>
              <a:t>RR: 2.37</a:t>
            </a:r>
          </a:p>
        </p:txBody>
      </p:sp>
      <p:sp>
        <p:nvSpPr>
          <p:cNvPr id="25" name="TextBox 24">
            <a:extLst>
              <a:ext uri="{FF2B5EF4-FFF2-40B4-BE49-F238E27FC236}">
                <a16:creationId xmlns:a16="http://schemas.microsoft.com/office/drawing/2014/main" id="{5898EC33-7482-FFA4-0A43-F8D3F9158F6A}"/>
              </a:ext>
            </a:extLst>
          </p:cNvPr>
          <p:cNvSpPr txBox="1"/>
          <p:nvPr/>
        </p:nvSpPr>
        <p:spPr>
          <a:xfrm>
            <a:off x="9437951" y="6334780"/>
            <a:ext cx="2057400" cy="523220"/>
          </a:xfrm>
          <a:prstGeom prst="rect">
            <a:avLst/>
          </a:prstGeom>
          <a:noFill/>
        </p:spPr>
        <p:txBody>
          <a:bodyPr wrap="square" rtlCol="0">
            <a:spAutoFit/>
          </a:bodyPr>
          <a:lstStyle/>
          <a:p>
            <a:r>
              <a:rPr lang="en-US" sz="1400" dirty="0">
                <a:effectLst/>
              </a:rPr>
              <a:t>Yang</a:t>
            </a:r>
            <a:r>
              <a:rPr lang="en-US" sz="1400" dirty="0"/>
              <a:t> X </a:t>
            </a:r>
            <a:r>
              <a:rPr lang="en-US" sz="1400" dirty="0">
                <a:effectLst/>
              </a:rPr>
              <a:t>et al.  </a:t>
            </a:r>
            <a:r>
              <a:rPr lang="en-US" sz="1400" i="1" dirty="0">
                <a:effectLst/>
              </a:rPr>
              <a:t>J Clin Oncol. </a:t>
            </a:r>
            <a:r>
              <a:rPr lang="en-US" sz="1400" dirty="0">
                <a:effectLst/>
              </a:rPr>
              <a:t>2019;38(7):674-685.</a:t>
            </a:r>
            <a:endParaRPr lang="en-US" sz="1050" dirty="0"/>
          </a:p>
        </p:txBody>
      </p:sp>
    </p:spTree>
    <p:extLst>
      <p:ext uri="{BB962C8B-B14F-4D97-AF65-F5344CB8AC3E}">
        <p14:creationId xmlns:p14="http://schemas.microsoft.com/office/powerpoint/2010/main" val="3990840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6D5915-6A63-8253-26EB-6C95C0CBEF8D}"/>
              </a:ext>
            </a:extLst>
          </p:cNvPr>
          <p:cNvSpPr>
            <a:spLocks noGrp="1"/>
          </p:cNvSpPr>
          <p:nvPr>
            <p:ph type="title"/>
          </p:nvPr>
        </p:nvSpPr>
        <p:spPr>
          <a:xfrm>
            <a:off x="609600" y="455577"/>
            <a:ext cx="10972800" cy="544738"/>
          </a:xfrm>
        </p:spPr>
        <p:txBody>
          <a:bodyPr>
            <a:normAutofit fontScale="90000"/>
          </a:bodyPr>
          <a:lstStyle/>
          <a:p>
            <a:r>
              <a:rPr lang="en-US" sz="4000" b="1" i="1" dirty="0"/>
              <a:t>PALB2 – </a:t>
            </a:r>
            <a:r>
              <a:rPr lang="en-US" sz="4000" b="1" dirty="0"/>
              <a:t>Cancer Risks</a:t>
            </a:r>
          </a:p>
        </p:txBody>
      </p:sp>
      <p:sp>
        <p:nvSpPr>
          <p:cNvPr id="11" name="Content Placeholder 3">
            <a:extLst>
              <a:ext uri="{FF2B5EF4-FFF2-40B4-BE49-F238E27FC236}">
                <a16:creationId xmlns:a16="http://schemas.microsoft.com/office/drawing/2014/main" id="{E353E405-4692-4960-68E0-DD356247E4F0}"/>
              </a:ext>
            </a:extLst>
          </p:cNvPr>
          <p:cNvSpPr>
            <a:spLocks noGrp="1"/>
          </p:cNvSpPr>
          <p:nvPr>
            <p:ph sz="half" idx="1"/>
          </p:nvPr>
        </p:nvSpPr>
        <p:spPr>
          <a:xfrm>
            <a:off x="609600" y="1143000"/>
            <a:ext cx="10972800" cy="609600"/>
          </a:xfrm>
        </p:spPr>
        <p:txBody>
          <a:bodyPr>
            <a:normAutofit/>
          </a:bodyPr>
          <a:lstStyle/>
          <a:p>
            <a:pPr marL="0" indent="0" algn="ctr">
              <a:buNone/>
              <a:defRPr/>
            </a:pPr>
            <a:r>
              <a:rPr lang="en-US" sz="3200" dirty="0">
                <a:solidFill>
                  <a:schemeClr val="tx1">
                    <a:lumMod val="95000"/>
                  </a:schemeClr>
                </a:solidFill>
              </a:rPr>
              <a:t>Risk of female BC varies by birth cohort and family history</a:t>
            </a:r>
            <a:endParaRPr lang="en-US" sz="3200" dirty="0">
              <a:solidFill>
                <a:schemeClr val="tx1">
                  <a:lumMod val="95000"/>
                </a:schemeClr>
              </a:solidFill>
              <a:effectLst/>
            </a:endParaRPr>
          </a:p>
          <a:p>
            <a:pPr lvl="1">
              <a:defRPr/>
            </a:pPr>
            <a:endParaRPr kumimoji="0" lang="en-US" b="0" i="0" u="none" strike="noStrike" kern="1200" cap="none" spc="0" normalizeH="0" baseline="0" noProof="0" dirty="0">
              <a:ln>
                <a:noFill/>
              </a:ln>
              <a:solidFill>
                <a:schemeClr val="tx1">
                  <a:lumMod val="95000"/>
                </a:schemeClr>
              </a:solidFill>
              <a:effectLst/>
              <a:uLnTx/>
              <a:uFillTx/>
            </a:endParaRPr>
          </a:p>
          <a:p>
            <a:pPr lvl="1"/>
            <a:endParaRPr lang="en-US" sz="2800" dirty="0"/>
          </a:p>
        </p:txBody>
      </p:sp>
      <p:sp>
        <p:nvSpPr>
          <p:cNvPr id="10" name="Content Placeholder 9">
            <a:extLst>
              <a:ext uri="{FF2B5EF4-FFF2-40B4-BE49-F238E27FC236}">
                <a16:creationId xmlns:a16="http://schemas.microsoft.com/office/drawing/2014/main" id="{F69CE892-A204-4B86-752A-CCE2495C442A}"/>
              </a:ext>
            </a:extLst>
          </p:cNvPr>
          <p:cNvSpPr>
            <a:spLocks noGrp="1"/>
          </p:cNvSpPr>
          <p:nvPr>
            <p:ph sz="half" idx="2"/>
          </p:nvPr>
        </p:nvSpPr>
        <p:spPr>
          <a:xfrm>
            <a:off x="5791200" y="2103437"/>
            <a:ext cx="5715000" cy="3889859"/>
          </a:xfrm>
          <a:ln>
            <a:solidFill>
              <a:schemeClr val="tx1">
                <a:lumMod val="85000"/>
              </a:schemeClr>
            </a:solidFill>
          </a:ln>
        </p:spPr>
        <p:txBody>
          <a:bodyPr>
            <a:normAutofit/>
          </a:bodyPr>
          <a:lstStyle/>
          <a:p>
            <a:pPr marL="0" indent="0">
              <a:buNone/>
            </a:pPr>
            <a:r>
              <a:rPr lang="en-US" sz="2400" u="sng" dirty="0"/>
              <a:t>Impact of family history</a:t>
            </a:r>
          </a:p>
          <a:p>
            <a:pPr>
              <a:spcBef>
                <a:spcPts val="1224"/>
              </a:spcBef>
            </a:pPr>
            <a:r>
              <a:rPr lang="en-US" sz="2400" dirty="0"/>
              <a:t>BC risk to age 80:</a:t>
            </a:r>
          </a:p>
          <a:p>
            <a:pPr lvl="1"/>
            <a:r>
              <a:rPr lang="en-US" sz="2000" dirty="0"/>
              <a:t>52% if unaffected mother by age 50 and unaffected grandmother by age 70</a:t>
            </a:r>
          </a:p>
          <a:p>
            <a:pPr lvl="1"/>
            <a:r>
              <a:rPr lang="en-US" sz="2000" dirty="0"/>
              <a:t>76% if 2 first degree relatives (FDR) with BC</a:t>
            </a:r>
          </a:p>
          <a:p>
            <a:pPr lvl="1"/>
            <a:endParaRPr lang="en-US" sz="2000" dirty="0"/>
          </a:p>
          <a:p>
            <a:r>
              <a:rPr lang="en-US" sz="2400" dirty="0"/>
              <a:t>OC risk to age 80</a:t>
            </a:r>
          </a:p>
          <a:p>
            <a:pPr lvl="1"/>
            <a:r>
              <a:rPr lang="en-US" sz="2000" dirty="0"/>
              <a:t>5% if no family history OC in FDR or SDR</a:t>
            </a:r>
          </a:p>
          <a:p>
            <a:pPr lvl="1"/>
            <a:r>
              <a:rPr lang="en-US" sz="2000" dirty="0"/>
              <a:t>16% if mother and sister with OC by age 50</a:t>
            </a:r>
          </a:p>
          <a:p>
            <a:endParaRPr lang="en-US" sz="2400" dirty="0"/>
          </a:p>
        </p:txBody>
      </p:sp>
      <p:pic>
        <p:nvPicPr>
          <p:cNvPr id="5" name="Picture 4">
            <a:extLst>
              <a:ext uri="{FF2B5EF4-FFF2-40B4-BE49-F238E27FC236}">
                <a16:creationId xmlns:a16="http://schemas.microsoft.com/office/drawing/2014/main" id="{A0FEF85F-C1FC-DA02-8C72-A6E0A48A5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099" y="2057400"/>
            <a:ext cx="4017701" cy="3889859"/>
          </a:xfrm>
          <a:prstGeom prst="rect">
            <a:avLst/>
          </a:prstGeom>
        </p:spPr>
      </p:pic>
      <p:sp>
        <p:nvSpPr>
          <p:cNvPr id="3" name="TextBox 2">
            <a:extLst>
              <a:ext uri="{FF2B5EF4-FFF2-40B4-BE49-F238E27FC236}">
                <a16:creationId xmlns:a16="http://schemas.microsoft.com/office/drawing/2014/main" id="{544AEC67-C80A-71C3-9D43-455ED2C0FD3A}"/>
              </a:ext>
            </a:extLst>
          </p:cNvPr>
          <p:cNvSpPr txBox="1"/>
          <p:nvPr/>
        </p:nvSpPr>
        <p:spPr>
          <a:xfrm>
            <a:off x="4272625" y="6550223"/>
            <a:ext cx="3646751" cy="307777"/>
          </a:xfrm>
          <a:prstGeom prst="rect">
            <a:avLst/>
          </a:prstGeom>
          <a:noFill/>
        </p:spPr>
        <p:txBody>
          <a:bodyPr wrap="square" rtlCol="0">
            <a:spAutoFit/>
          </a:bodyPr>
          <a:lstStyle/>
          <a:p>
            <a:r>
              <a:rPr lang="en-US" sz="1400" dirty="0">
                <a:effectLst/>
              </a:rPr>
              <a:t>Yang</a:t>
            </a:r>
            <a:r>
              <a:rPr lang="en-US" sz="1400" dirty="0"/>
              <a:t> X </a:t>
            </a:r>
            <a:r>
              <a:rPr lang="en-US" sz="1400" dirty="0">
                <a:effectLst/>
              </a:rPr>
              <a:t>et al.  </a:t>
            </a:r>
            <a:r>
              <a:rPr lang="en-US" sz="1400" i="1" dirty="0">
                <a:effectLst/>
              </a:rPr>
              <a:t>J Clin Oncol. </a:t>
            </a:r>
            <a:r>
              <a:rPr lang="en-US" sz="1400" dirty="0">
                <a:effectLst/>
              </a:rPr>
              <a:t>2019;38(7):674-685.</a:t>
            </a:r>
            <a:endParaRPr lang="en-US" sz="1050" dirty="0"/>
          </a:p>
        </p:txBody>
      </p:sp>
    </p:spTree>
    <p:extLst>
      <p:ext uri="{BB962C8B-B14F-4D97-AF65-F5344CB8AC3E}">
        <p14:creationId xmlns:p14="http://schemas.microsoft.com/office/powerpoint/2010/main" val="3480555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1665-0DE7-9A4D-98E3-895249B2099B}"/>
              </a:ext>
            </a:extLst>
          </p:cNvPr>
          <p:cNvSpPr>
            <a:spLocks noGrp="1"/>
          </p:cNvSpPr>
          <p:nvPr>
            <p:ph type="title"/>
          </p:nvPr>
        </p:nvSpPr>
        <p:spPr/>
        <p:txBody>
          <a:bodyPr/>
          <a:lstStyle/>
          <a:p>
            <a:pPr algn="l"/>
            <a:r>
              <a:rPr lang="en-US" b="1" dirty="0"/>
              <a:t>Outline</a:t>
            </a:r>
          </a:p>
        </p:txBody>
      </p:sp>
      <p:sp>
        <p:nvSpPr>
          <p:cNvPr id="3" name="Content Placeholder 2">
            <a:extLst>
              <a:ext uri="{FF2B5EF4-FFF2-40B4-BE49-F238E27FC236}">
                <a16:creationId xmlns:a16="http://schemas.microsoft.com/office/drawing/2014/main" id="{C153291A-48F9-AF44-9B9A-79C1442F143B}"/>
              </a:ext>
            </a:extLst>
          </p:cNvPr>
          <p:cNvSpPr>
            <a:spLocks noGrp="1"/>
          </p:cNvSpPr>
          <p:nvPr>
            <p:ph idx="1"/>
          </p:nvPr>
        </p:nvSpPr>
        <p:spPr>
          <a:xfrm>
            <a:off x="827314" y="1524000"/>
            <a:ext cx="10515600" cy="4351338"/>
          </a:xfrm>
        </p:spPr>
        <p:txBody>
          <a:bodyPr>
            <a:normAutofit/>
          </a:bodyPr>
          <a:lstStyle/>
          <a:p>
            <a:pPr>
              <a:spcBef>
                <a:spcPts val="1200"/>
              </a:spcBef>
            </a:pPr>
            <a:r>
              <a:rPr lang="en-US" sz="3200" i="1" dirty="0"/>
              <a:t>BRCA1</a:t>
            </a:r>
            <a:r>
              <a:rPr lang="en-US" sz="3200" dirty="0"/>
              <a:t> and </a:t>
            </a:r>
            <a:r>
              <a:rPr lang="en-US" sz="3200" i="1" dirty="0"/>
              <a:t>BRCA2 </a:t>
            </a:r>
            <a:r>
              <a:rPr lang="en-US" sz="3200" dirty="0"/>
              <a:t>pathogenic variant-positive (PV)</a:t>
            </a:r>
            <a:endParaRPr lang="en-US" sz="3200" i="1" dirty="0"/>
          </a:p>
          <a:p>
            <a:pPr lvl="1">
              <a:spcBef>
                <a:spcPts val="1200"/>
              </a:spcBef>
            </a:pPr>
            <a:r>
              <a:rPr lang="en-US" sz="2800" dirty="0"/>
              <a:t>Cancer risks and management</a:t>
            </a:r>
          </a:p>
          <a:p>
            <a:pPr>
              <a:spcBef>
                <a:spcPts val="1200"/>
              </a:spcBef>
            </a:pPr>
            <a:r>
              <a:rPr lang="en-US" sz="3200" dirty="0"/>
              <a:t>Other high penetrance genes</a:t>
            </a:r>
          </a:p>
          <a:p>
            <a:pPr>
              <a:spcBef>
                <a:spcPts val="1200"/>
              </a:spcBef>
            </a:pPr>
            <a:r>
              <a:rPr lang="en-US" sz="3200" dirty="0"/>
              <a:t>Moderate penetrance genes</a:t>
            </a:r>
          </a:p>
          <a:p>
            <a:pPr>
              <a:spcBef>
                <a:spcPts val="1200"/>
              </a:spcBef>
            </a:pPr>
            <a:r>
              <a:rPr lang="en-US" sz="3200" dirty="0"/>
              <a:t>Management of mutation carrier with breast cancer</a:t>
            </a:r>
          </a:p>
          <a:p>
            <a:pPr>
              <a:spcBef>
                <a:spcPts val="1200"/>
              </a:spcBef>
            </a:pPr>
            <a:r>
              <a:rPr lang="en-US" sz="3200" dirty="0"/>
              <a:t>Who to test</a:t>
            </a:r>
          </a:p>
          <a:p>
            <a:pPr marL="0" indent="0">
              <a:buNone/>
            </a:pPr>
            <a:endParaRPr lang="en-US" sz="3200" dirty="0"/>
          </a:p>
        </p:txBody>
      </p:sp>
    </p:spTree>
    <p:extLst>
      <p:ext uri="{BB962C8B-B14F-4D97-AF65-F5344CB8AC3E}">
        <p14:creationId xmlns:p14="http://schemas.microsoft.com/office/powerpoint/2010/main" val="1494458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a:xfrm>
            <a:off x="6781800" y="1354844"/>
            <a:ext cx="4724400" cy="4148311"/>
            <a:chOff x="557213" y="1446213"/>
            <a:chExt cx="5065712" cy="4841245"/>
          </a:xfrm>
        </p:grpSpPr>
        <p:sp>
          <p:nvSpPr>
            <p:cNvPr id="878598" name="Rectangle 6"/>
            <p:cNvSpPr>
              <a:spLocks noChangeArrowheads="1"/>
            </p:cNvSpPr>
            <p:nvPr/>
          </p:nvSpPr>
          <p:spPr bwMode="auto">
            <a:xfrm>
              <a:off x="4168775" y="2881313"/>
              <a:ext cx="377825" cy="423862"/>
            </a:xfrm>
            <a:prstGeom prst="rect">
              <a:avLst/>
            </a:prstGeom>
            <a:solidFill>
              <a:srgbClr val="00B0F0"/>
            </a:solidFill>
            <a:ln w="25400">
              <a:solidFill>
                <a:schemeClr val="tx1"/>
              </a:solidFill>
              <a:miter lim="800000"/>
              <a:headEnd/>
              <a:tailEnd/>
            </a:ln>
            <a:effectLst/>
          </p:spPr>
          <p:txBody>
            <a:bodyPr wrap="none" anchor="ctr"/>
            <a:lstStyle/>
            <a:p>
              <a:pPr>
                <a:defRPr/>
              </a:pPr>
              <a:endParaRPr lang="en-US" sz="1600"/>
            </a:p>
          </p:txBody>
        </p:sp>
        <p:sp>
          <p:nvSpPr>
            <p:cNvPr id="878599" name="Oval 7"/>
            <p:cNvSpPr>
              <a:spLocks noChangeArrowheads="1"/>
            </p:cNvSpPr>
            <p:nvPr/>
          </p:nvSpPr>
          <p:spPr bwMode="auto">
            <a:xfrm>
              <a:off x="3743325" y="1524000"/>
              <a:ext cx="390525" cy="439738"/>
            </a:xfrm>
            <a:prstGeom prst="ellipse">
              <a:avLst/>
            </a:prstGeom>
            <a:solidFill>
              <a:srgbClr val="FF6FCF"/>
            </a:solidFill>
            <a:ln w="25400">
              <a:solidFill>
                <a:schemeClr val="tx1"/>
              </a:solidFill>
              <a:round/>
              <a:headEnd/>
              <a:tailEnd/>
            </a:ln>
            <a:effectLst/>
          </p:spPr>
          <p:txBody>
            <a:bodyPr wrap="none" anchor="ctr"/>
            <a:lstStyle/>
            <a:p>
              <a:pPr>
                <a:defRPr/>
              </a:pPr>
              <a:endParaRPr lang="en-US" sz="1600"/>
            </a:p>
          </p:txBody>
        </p:sp>
        <p:sp>
          <p:nvSpPr>
            <p:cNvPr id="878600" name="Line 8"/>
            <p:cNvSpPr>
              <a:spLocks noChangeShapeType="1"/>
            </p:cNvSpPr>
            <p:nvPr/>
          </p:nvSpPr>
          <p:spPr bwMode="auto">
            <a:xfrm>
              <a:off x="3068638" y="1744663"/>
              <a:ext cx="660400" cy="0"/>
            </a:xfrm>
            <a:prstGeom prst="line">
              <a:avLst/>
            </a:prstGeom>
            <a:noFill/>
            <a:ln w="25400">
              <a:solidFill>
                <a:schemeClr val="tx1"/>
              </a:solidFill>
              <a:round/>
              <a:headEnd/>
              <a:tailEnd/>
            </a:ln>
            <a:effectLst/>
          </p:spPr>
          <p:txBody>
            <a:bodyPr/>
            <a:lstStyle/>
            <a:p>
              <a:pPr>
                <a:defRPr/>
              </a:pPr>
              <a:endParaRPr lang="en-US" sz="1600"/>
            </a:p>
          </p:txBody>
        </p:sp>
        <p:sp>
          <p:nvSpPr>
            <p:cNvPr id="878601" name="Line 9"/>
            <p:cNvSpPr>
              <a:spLocks noChangeShapeType="1"/>
            </p:cNvSpPr>
            <p:nvPr/>
          </p:nvSpPr>
          <p:spPr bwMode="auto">
            <a:xfrm>
              <a:off x="3381375" y="1749425"/>
              <a:ext cx="0" cy="831850"/>
            </a:xfrm>
            <a:prstGeom prst="line">
              <a:avLst/>
            </a:prstGeom>
            <a:noFill/>
            <a:ln w="25400">
              <a:solidFill>
                <a:schemeClr val="tx1"/>
              </a:solidFill>
              <a:round/>
              <a:headEnd/>
              <a:tailEnd/>
            </a:ln>
            <a:effectLst/>
          </p:spPr>
          <p:txBody>
            <a:bodyPr/>
            <a:lstStyle/>
            <a:p>
              <a:pPr>
                <a:defRPr/>
              </a:pPr>
              <a:endParaRPr lang="en-US" sz="1600"/>
            </a:p>
          </p:txBody>
        </p:sp>
        <p:sp>
          <p:nvSpPr>
            <p:cNvPr id="878602" name="Line 10"/>
            <p:cNvSpPr>
              <a:spLocks noChangeShapeType="1"/>
            </p:cNvSpPr>
            <p:nvPr/>
          </p:nvSpPr>
          <p:spPr bwMode="auto">
            <a:xfrm>
              <a:off x="1592263" y="2584450"/>
              <a:ext cx="2779712" cy="0"/>
            </a:xfrm>
            <a:prstGeom prst="line">
              <a:avLst/>
            </a:prstGeom>
            <a:noFill/>
            <a:ln w="25400">
              <a:solidFill>
                <a:schemeClr val="tx1"/>
              </a:solidFill>
              <a:round/>
              <a:headEnd/>
              <a:tailEnd/>
            </a:ln>
            <a:effectLst/>
          </p:spPr>
          <p:txBody>
            <a:bodyPr/>
            <a:lstStyle/>
            <a:p>
              <a:pPr>
                <a:defRPr/>
              </a:pPr>
              <a:endParaRPr lang="en-US" sz="1600"/>
            </a:p>
          </p:txBody>
        </p:sp>
        <p:sp>
          <p:nvSpPr>
            <p:cNvPr id="878603" name="Line 11"/>
            <p:cNvSpPr>
              <a:spLocks noChangeShapeType="1"/>
            </p:cNvSpPr>
            <p:nvPr/>
          </p:nvSpPr>
          <p:spPr bwMode="auto">
            <a:xfrm>
              <a:off x="2828925" y="2589213"/>
              <a:ext cx="0" cy="279400"/>
            </a:xfrm>
            <a:prstGeom prst="line">
              <a:avLst/>
            </a:prstGeom>
            <a:noFill/>
            <a:ln w="25400">
              <a:solidFill>
                <a:schemeClr val="tx1"/>
              </a:solidFill>
              <a:round/>
              <a:headEnd/>
              <a:tailEnd/>
            </a:ln>
            <a:effectLst/>
          </p:spPr>
          <p:txBody>
            <a:bodyPr/>
            <a:lstStyle/>
            <a:p>
              <a:pPr>
                <a:defRPr/>
              </a:pPr>
              <a:endParaRPr lang="en-US" sz="1600"/>
            </a:p>
          </p:txBody>
        </p:sp>
        <p:sp>
          <p:nvSpPr>
            <p:cNvPr id="878604" name="Line 12"/>
            <p:cNvSpPr>
              <a:spLocks noChangeShapeType="1"/>
            </p:cNvSpPr>
            <p:nvPr/>
          </p:nvSpPr>
          <p:spPr bwMode="auto">
            <a:xfrm>
              <a:off x="4364038" y="2589213"/>
              <a:ext cx="0" cy="279400"/>
            </a:xfrm>
            <a:prstGeom prst="line">
              <a:avLst/>
            </a:prstGeom>
            <a:noFill/>
            <a:ln w="25400">
              <a:solidFill>
                <a:schemeClr val="tx1"/>
              </a:solidFill>
              <a:round/>
              <a:headEnd/>
              <a:tailEnd/>
            </a:ln>
            <a:effectLst/>
          </p:spPr>
          <p:txBody>
            <a:bodyPr/>
            <a:lstStyle/>
            <a:p>
              <a:pPr>
                <a:defRPr/>
              </a:pPr>
              <a:endParaRPr lang="en-US" sz="1600"/>
            </a:p>
          </p:txBody>
        </p:sp>
        <p:sp>
          <p:nvSpPr>
            <p:cNvPr id="878605" name="Rectangle 13"/>
            <p:cNvSpPr>
              <a:spLocks noChangeArrowheads="1"/>
            </p:cNvSpPr>
            <p:nvPr/>
          </p:nvSpPr>
          <p:spPr bwMode="auto">
            <a:xfrm>
              <a:off x="2697163" y="1533525"/>
              <a:ext cx="377825" cy="423863"/>
            </a:xfrm>
            <a:prstGeom prst="rect">
              <a:avLst/>
            </a:prstGeom>
            <a:noFill/>
            <a:ln w="25400">
              <a:solidFill>
                <a:schemeClr val="tx1"/>
              </a:solidFill>
              <a:miter lim="800000"/>
              <a:headEnd/>
              <a:tailEnd/>
            </a:ln>
            <a:effectLst/>
          </p:spPr>
          <p:txBody>
            <a:bodyPr wrap="none" anchor="ctr"/>
            <a:lstStyle/>
            <a:p>
              <a:pPr>
                <a:defRPr/>
              </a:pPr>
              <a:endParaRPr lang="en-US" sz="1600"/>
            </a:p>
          </p:txBody>
        </p:sp>
        <p:sp>
          <p:nvSpPr>
            <p:cNvPr id="878606" name="Line 14"/>
            <p:cNvSpPr>
              <a:spLocks noChangeShapeType="1"/>
            </p:cNvSpPr>
            <p:nvPr/>
          </p:nvSpPr>
          <p:spPr bwMode="auto">
            <a:xfrm>
              <a:off x="4559300" y="3087688"/>
              <a:ext cx="665163" cy="0"/>
            </a:xfrm>
            <a:prstGeom prst="line">
              <a:avLst/>
            </a:prstGeom>
            <a:noFill/>
            <a:ln w="25400">
              <a:solidFill>
                <a:schemeClr val="tx1"/>
              </a:solidFill>
              <a:round/>
              <a:headEnd/>
              <a:tailEnd/>
            </a:ln>
            <a:effectLst/>
          </p:spPr>
          <p:txBody>
            <a:bodyPr/>
            <a:lstStyle/>
            <a:p>
              <a:pPr>
                <a:defRPr/>
              </a:pPr>
              <a:endParaRPr lang="en-US" sz="1600"/>
            </a:p>
          </p:txBody>
        </p:sp>
        <p:sp>
          <p:nvSpPr>
            <p:cNvPr id="878607" name="Oval 15"/>
            <p:cNvSpPr>
              <a:spLocks noChangeArrowheads="1"/>
            </p:cNvSpPr>
            <p:nvPr/>
          </p:nvSpPr>
          <p:spPr bwMode="auto">
            <a:xfrm>
              <a:off x="2625725" y="2863850"/>
              <a:ext cx="390525" cy="439738"/>
            </a:xfrm>
            <a:prstGeom prst="ellipse">
              <a:avLst/>
            </a:prstGeom>
            <a:solidFill>
              <a:srgbClr val="FF6FCF"/>
            </a:solidFill>
            <a:ln w="25400">
              <a:solidFill>
                <a:schemeClr val="tx1"/>
              </a:solidFill>
              <a:round/>
              <a:headEnd/>
              <a:tailEnd/>
            </a:ln>
            <a:effectLst/>
          </p:spPr>
          <p:txBody>
            <a:bodyPr wrap="none" anchor="ctr"/>
            <a:lstStyle/>
            <a:p>
              <a:pPr>
                <a:defRPr/>
              </a:pPr>
              <a:endParaRPr lang="en-US" sz="1600"/>
            </a:p>
          </p:txBody>
        </p:sp>
        <p:sp>
          <p:nvSpPr>
            <p:cNvPr id="878608" name="Oval 16"/>
            <p:cNvSpPr>
              <a:spLocks noChangeArrowheads="1"/>
            </p:cNvSpPr>
            <p:nvPr/>
          </p:nvSpPr>
          <p:spPr bwMode="auto">
            <a:xfrm>
              <a:off x="5232400" y="2860675"/>
              <a:ext cx="390525" cy="439738"/>
            </a:xfrm>
            <a:prstGeom prst="ellipse">
              <a:avLst/>
            </a:prstGeom>
            <a:noFill/>
            <a:ln w="25400">
              <a:solidFill>
                <a:schemeClr val="tx1"/>
              </a:solidFill>
              <a:round/>
              <a:headEnd/>
              <a:tailEnd/>
            </a:ln>
            <a:effectLst/>
          </p:spPr>
          <p:txBody>
            <a:bodyPr wrap="none" anchor="ctr"/>
            <a:lstStyle/>
            <a:p>
              <a:pPr>
                <a:defRPr/>
              </a:pPr>
              <a:endParaRPr lang="en-US" sz="1600"/>
            </a:p>
          </p:txBody>
        </p:sp>
        <p:sp>
          <p:nvSpPr>
            <p:cNvPr id="878609" name="Oval 17"/>
            <p:cNvSpPr>
              <a:spLocks noChangeArrowheads="1"/>
            </p:cNvSpPr>
            <p:nvPr/>
          </p:nvSpPr>
          <p:spPr bwMode="auto">
            <a:xfrm>
              <a:off x="574675" y="2833688"/>
              <a:ext cx="392113" cy="439737"/>
            </a:xfrm>
            <a:prstGeom prst="ellipse">
              <a:avLst/>
            </a:prstGeom>
            <a:noFill/>
            <a:ln w="25400">
              <a:solidFill>
                <a:schemeClr val="tx1"/>
              </a:solidFill>
              <a:round/>
              <a:headEnd/>
              <a:tailEnd/>
            </a:ln>
            <a:effectLst/>
          </p:spPr>
          <p:txBody>
            <a:bodyPr wrap="none" anchor="ctr"/>
            <a:lstStyle/>
            <a:p>
              <a:pPr>
                <a:defRPr/>
              </a:pPr>
              <a:endParaRPr lang="en-US" sz="1600"/>
            </a:p>
          </p:txBody>
        </p:sp>
        <p:sp>
          <p:nvSpPr>
            <p:cNvPr id="878610" name="Line 18"/>
            <p:cNvSpPr>
              <a:spLocks noChangeShapeType="1"/>
            </p:cNvSpPr>
            <p:nvPr/>
          </p:nvSpPr>
          <p:spPr bwMode="auto">
            <a:xfrm>
              <a:off x="963613" y="3068638"/>
              <a:ext cx="447675" cy="0"/>
            </a:xfrm>
            <a:prstGeom prst="line">
              <a:avLst/>
            </a:prstGeom>
            <a:noFill/>
            <a:ln w="25400">
              <a:solidFill>
                <a:schemeClr val="tx1"/>
              </a:solidFill>
              <a:round/>
              <a:headEnd/>
              <a:tailEnd/>
            </a:ln>
            <a:effectLst/>
          </p:spPr>
          <p:txBody>
            <a:bodyPr/>
            <a:lstStyle/>
            <a:p>
              <a:pPr>
                <a:defRPr/>
              </a:pPr>
              <a:endParaRPr lang="en-US" sz="1600"/>
            </a:p>
          </p:txBody>
        </p:sp>
        <p:sp>
          <p:nvSpPr>
            <p:cNvPr id="878611" name="Line 19"/>
            <p:cNvSpPr>
              <a:spLocks noChangeShapeType="1"/>
            </p:cNvSpPr>
            <p:nvPr/>
          </p:nvSpPr>
          <p:spPr bwMode="auto">
            <a:xfrm>
              <a:off x="4889500" y="3087688"/>
              <a:ext cx="1588" cy="1077912"/>
            </a:xfrm>
            <a:prstGeom prst="line">
              <a:avLst/>
            </a:prstGeom>
            <a:noFill/>
            <a:ln w="25400">
              <a:solidFill>
                <a:schemeClr val="tx1"/>
              </a:solidFill>
              <a:round/>
              <a:headEnd/>
              <a:tailEnd/>
            </a:ln>
            <a:effectLst/>
          </p:spPr>
          <p:txBody>
            <a:bodyPr/>
            <a:lstStyle/>
            <a:p>
              <a:pPr>
                <a:defRPr/>
              </a:pPr>
              <a:endParaRPr lang="en-US" sz="1600"/>
            </a:p>
          </p:txBody>
        </p:sp>
        <p:sp>
          <p:nvSpPr>
            <p:cNvPr id="878612" name="Line 20"/>
            <p:cNvSpPr>
              <a:spLocks noChangeShapeType="1"/>
            </p:cNvSpPr>
            <p:nvPr/>
          </p:nvSpPr>
          <p:spPr bwMode="auto">
            <a:xfrm>
              <a:off x="4356100" y="4168775"/>
              <a:ext cx="992188" cy="0"/>
            </a:xfrm>
            <a:prstGeom prst="line">
              <a:avLst/>
            </a:prstGeom>
            <a:noFill/>
            <a:ln w="25400">
              <a:solidFill>
                <a:schemeClr val="tx1"/>
              </a:solidFill>
              <a:round/>
              <a:headEnd/>
              <a:tailEnd/>
            </a:ln>
            <a:effectLst/>
          </p:spPr>
          <p:txBody>
            <a:bodyPr/>
            <a:lstStyle/>
            <a:p>
              <a:pPr>
                <a:defRPr/>
              </a:pPr>
              <a:endParaRPr lang="en-US" sz="1600"/>
            </a:p>
          </p:txBody>
        </p:sp>
        <p:sp>
          <p:nvSpPr>
            <p:cNvPr id="878613" name="Line 21"/>
            <p:cNvSpPr>
              <a:spLocks noChangeShapeType="1"/>
            </p:cNvSpPr>
            <p:nvPr/>
          </p:nvSpPr>
          <p:spPr bwMode="auto">
            <a:xfrm>
              <a:off x="4367213" y="4181475"/>
              <a:ext cx="0" cy="298450"/>
            </a:xfrm>
            <a:prstGeom prst="line">
              <a:avLst/>
            </a:prstGeom>
            <a:noFill/>
            <a:ln w="25400">
              <a:solidFill>
                <a:schemeClr val="tx1"/>
              </a:solidFill>
              <a:round/>
              <a:headEnd/>
              <a:tailEnd/>
            </a:ln>
            <a:effectLst/>
          </p:spPr>
          <p:txBody>
            <a:bodyPr/>
            <a:lstStyle/>
            <a:p>
              <a:pPr>
                <a:defRPr/>
              </a:pPr>
              <a:endParaRPr lang="en-US" sz="1600"/>
            </a:p>
          </p:txBody>
        </p:sp>
        <p:sp>
          <p:nvSpPr>
            <p:cNvPr id="878614" name="Line 22"/>
            <p:cNvSpPr>
              <a:spLocks noChangeShapeType="1"/>
            </p:cNvSpPr>
            <p:nvPr/>
          </p:nvSpPr>
          <p:spPr bwMode="auto">
            <a:xfrm>
              <a:off x="5356225" y="4157663"/>
              <a:ext cx="0" cy="298450"/>
            </a:xfrm>
            <a:prstGeom prst="line">
              <a:avLst/>
            </a:prstGeom>
            <a:noFill/>
            <a:ln w="25400">
              <a:solidFill>
                <a:schemeClr val="tx1"/>
              </a:solidFill>
              <a:round/>
              <a:headEnd/>
              <a:tailEnd/>
            </a:ln>
            <a:effectLst/>
          </p:spPr>
          <p:txBody>
            <a:bodyPr/>
            <a:lstStyle/>
            <a:p>
              <a:pPr>
                <a:defRPr/>
              </a:pPr>
              <a:endParaRPr lang="en-US" sz="1600"/>
            </a:p>
          </p:txBody>
        </p:sp>
        <p:sp>
          <p:nvSpPr>
            <p:cNvPr id="878615" name="Rectangle 23"/>
            <p:cNvSpPr>
              <a:spLocks noChangeArrowheads="1"/>
            </p:cNvSpPr>
            <p:nvPr/>
          </p:nvSpPr>
          <p:spPr bwMode="auto">
            <a:xfrm>
              <a:off x="4192588" y="4486275"/>
              <a:ext cx="376237" cy="423863"/>
            </a:xfrm>
            <a:prstGeom prst="rect">
              <a:avLst/>
            </a:prstGeom>
            <a:solidFill>
              <a:srgbClr val="FF6600"/>
            </a:solidFill>
            <a:ln w="25400">
              <a:solidFill>
                <a:schemeClr val="tx1"/>
              </a:solidFill>
              <a:miter lim="800000"/>
              <a:headEnd/>
              <a:tailEnd/>
            </a:ln>
            <a:effectLst/>
          </p:spPr>
          <p:txBody>
            <a:bodyPr wrap="none" anchor="ctr"/>
            <a:lstStyle/>
            <a:p>
              <a:pPr>
                <a:defRPr/>
              </a:pPr>
              <a:endParaRPr lang="en-US" sz="1600"/>
            </a:p>
          </p:txBody>
        </p:sp>
        <p:sp>
          <p:nvSpPr>
            <p:cNvPr id="878616" name="Oval 24"/>
            <p:cNvSpPr>
              <a:spLocks noChangeArrowheads="1"/>
            </p:cNvSpPr>
            <p:nvPr/>
          </p:nvSpPr>
          <p:spPr bwMode="auto">
            <a:xfrm>
              <a:off x="5159375" y="4454525"/>
              <a:ext cx="392113" cy="439738"/>
            </a:xfrm>
            <a:prstGeom prst="ellipse">
              <a:avLst/>
            </a:prstGeom>
            <a:noFill/>
            <a:ln w="25400">
              <a:solidFill>
                <a:schemeClr val="tx1"/>
              </a:solidFill>
              <a:round/>
              <a:headEnd/>
              <a:tailEnd/>
            </a:ln>
            <a:effectLst/>
          </p:spPr>
          <p:txBody>
            <a:bodyPr wrap="none" anchor="ctr"/>
            <a:lstStyle/>
            <a:p>
              <a:pPr>
                <a:defRPr/>
              </a:pPr>
              <a:endParaRPr lang="en-US" sz="1600"/>
            </a:p>
          </p:txBody>
        </p:sp>
        <p:sp>
          <p:nvSpPr>
            <p:cNvPr id="878617" name="Line 25"/>
            <p:cNvSpPr>
              <a:spLocks noChangeShapeType="1"/>
            </p:cNvSpPr>
            <p:nvPr/>
          </p:nvSpPr>
          <p:spPr bwMode="auto">
            <a:xfrm>
              <a:off x="1157288" y="3068638"/>
              <a:ext cx="0" cy="825500"/>
            </a:xfrm>
            <a:prstGeom prst="line">
              <a:avLst/>
            </a:prstGeom>
            <a:noFill/>
            <a:ln w="25400">
              <a:solidFill>
                <a:schemeClr val="tx1"/>
              </a:solidFill>
              <a:round/>
              <a:headEnd/>
              <a:tailEnd/>
            </a:ln>
            <a:effectLst/>
          </p:spPr>
          <p:txBody>
            <a:bodyPr/>
            <a:lstStyle/>
            <a:p>
              <a:pPr>
                <a:defRPr/>
              </a:pPr>
              <a:endParaRPr lang="en-US" sz="1600"/>
            </a:p>
          </p:txBody>
        </p:sp>
        <p:sp>
          <p:nvSpPr>
            <p:cNvPr id="878618" name="Line 26"/>
            <p:cNvSpPr>
              <a:spLocks noChangeShapeType="1"/>
            </p:cNvSpPr>
            <p:nvPr/>
          </p:nvSpPr>
          <p:spPr bwMode="auto">
            <a:xfrm>
              <a:off x="741363" y="3894138"/>
              <a:ext cx="1012825" cy="0"/>
            </a:xfrm>
            <a:prstGeom prst="line">
              <a:avLst/>
            </a:prstGeom>
            <a:noFill/>
            <a:ln w="25400">
              <a:solidFill>
                <a:schemeClr val="tx1"/>
              </a:solidFill>
              <a:round/>
              <a:headEnd/>
              <a:tailEnd/>
            </a:ln>
            <a:effectLst/>
          </p:spPr>
          <p:txBody>
            <a:bodyPr/>
            <a:lstStyle/>
            <a:p>
              <a:pPr>
                <a:defRPr/>
              </a:pPr>
              <a:endParaRPr lang="en-US" sz="1600"/>
            </a:p>
          </p:txBody>
        </p:sp>
        <p:sp>
          <p:nvSpPr>
            <p:cNvPr id="878619" name="Line 27"/>
            <p:cNvSpPr>
              <a:spLocks noChangeShapeType="1"/>
            </p:cNvSpPr>
            <p:nvPr/>
          </p:nvSpPr>
          <p:spPr bwMode="auto">
            <a:xfrm>
              <a:off x="750888" y="3906838"/>
              <a:ext cx="0" cy="279400"/>
            </a:xfrm>
            <a:prstGeom prst="line">
              <a:avLst/>
            </a:prstGeom>
            <a:noFill/>
            <a:ln w="25400">
              <a:solidFill>
                <a:schemeClr val="tx1"/>
              </a:solidFill>
              <a:round/>
              <a:headEnd/>
              <a:tailEnd/>
            </a:ln>
            <a:effectLst/>
          </p:spPr>
          <p:txBody>
            <a:bodyPr/>
            <a:lstStyle/>
            <a:p>
              <a:pPr>
                <a:defRPr/>
              </a:pPr>
              <a:endParaRPr lang="en-US" sz="1600"/>
            </a:p>
          </p:txBody>
        </p:sp>
        <p:sp>
          <p:nvSpPr>
            <p:cNvPr id="878620" name="Line 28"/>
            <p:cNvSpPr>
              <a:spLocks noChangeShapeType="1"/>
            </p:cNvSpPr>
            <p:nvPr/>
          </p:nvSpPr>
          <p:spPr bwMode="auto">
            <a:xfrm>
              <a:off x="1755775" y="3879850"/>
              <a:ext cx="0" cy="303213"/>
            </a:xfrm>
            <a:prstGeom prst="line">
              <a:avLst/>
            </a:prstGeom>
            <a:noFill/>
            <a:ln w="25400">
              <a:solidFill>
                <a:schemeClr val="tx1"/>
              </a:solidFill>
              <a:round/>
              <a:headEnd/>
              <a:tailEnd/>
            </a:ln>
            <a:effectLst/>
          </p:spPr>
          <p:txBody>
            <a:bodyPr/>
            <a:lstStyle/>
            <a:p>
              <a:pPr>
                <a:defRPr/>
              </a:pPr>
              <a:endParaRPr lang="en-US" sz="1600"/>
            </a:p>
          </p:txBody>
        </p:sp>
        <p:sp>
          <p:nvSpPr>
            <p:cNvPr id="878621" name="Rectangle 29"/>
            <p:cNvSpPr>
              <a:spLocks noChangeArrowheads="1"/>
            </p:cNvSpPr>
            <p:nvPr/>
          </p:nvSpPr>
          <p:spPr bwMode="auto">
            <a:xfrm>
              <a:off x="2895600" y="4211638"/>
              <a:ext cx="376238" cy="423862"/>
            </a:xfrm>
            <a:prstGeom prst="rect">
              <a:avLst/>
            </a:prstGeom>
            <a:noFill/>
            <a:ln w="25400">
              <a:solidFill>
                <a:schemeClr val="tx1"/>
              </a:solidFill>
              <a:miter lim="800000"/>
              <a:headEnd/>
              <a:tailEnd/>
            </a:ln>
            <a:effectLst/>
          </p:spPr>
          <p:txBody>
            <a:bodyPr wrap="none" anchor="ctr"/>
            <a:lstStyle/>
            <a:p>
              <a:pPr>
                <a:defRPr/>
              </a:pPr>
              <a:endParaRPr lang="en-US" sz="1600"/>
            </a:p>
          </p:txBody>
        </p:sp>
        <p:sp>
          <p:nvSpPr>
            <p:cNvPr id="878622" name="Oval 30"/>
            <p:cNvSpPr>
              <a:spLocks noChangeArrowheads="1"/>
            </p:cNvSpPr>
            <p:nvPr/>
          </p:nvSpPr>
          <p:spPr bwMode="auto">
            <a:xfrm>
              <a:off x="1550988" y="4179888"/>
              <a:ext cx="392112" cy="439737"/>
            </a:xfrm>
            <a:prstGeom prst="ellipse">
              <a:avLst/>
            </a:prstGeom>
            <a:solidFill>
              <a:srgbClr val="FF6FCF"/>
            </a:solidFill>
            <a:ln w="25400">
              <a:solidFill>
                <a:schemeClr val="tx1"/>
              </a:solidFill>
              <a:round/>
              <a:headEnd/>
              <a:tailEnd/>
            </a:ln>
            <a:effectLst/>
          </p:spPr>
          <p:txBody>
            <a:bodyPr wrap="none" anchor="ctr"/>
            <a:lstStyle/>
            <a:p>
              <a:pPr>
                <a:defRPr/>
              </a:pPr>
              <a:endParaRPr lang="en-US" sz="1600"/>
            </a:p>
          </p:txBody>
        </p:sp>
        <p:sp>
          <p:nvSpPr>
            <p:cNvPr id="878623" name="Oval 31"/>
            <p:cNvSpPr>
              <a:spLocks noChangeArrowheads="1"/>
            </p:cNvSpPr>
            <p:nvPr/>
          </p:nvSpPr>
          <p:spPr bwMode="auto">
            <a:xfrm>
              <a:off x="557213" y="4176713"/>
              <a:ext cx="390525" cy="439737"/>
            </a:xfrm>
            <a:prstGeom prst="ellipse">
              <a:avLst/>
            </a:prstGeom>
            <a:noFill/>
            <a:ln w="25400">
              <a:solidFill>
                <a:schemeClr val="tx1"/>
              </a:solidFill>
              <a:round/>
              <a:headEnd/>
              <a:tailEnd/>
            </a:ln>
            <a:effectLst/>
          </p:spPr>
          <p:txBody>
            <a:bodyPr wrap="none" anchor="ctr"/>
            <a:lstStyle/>
            <a:p>
              <a:pPr>
                <a:defRPr/>
              </a:pPr>
              <a:endParaRPr lang="en-US" sz="1600"/>
            </a:p>
          </p:txBody>
        </p:sp>
        <p:sp>
          <p:nvSpPr>
            <p:cNvPr id="878624" name="Line 32"/>
            <p:cNvSpPr>
              <a:spLocks noChangeShapeType="1"/>
            </p:cNvSpPr>
            <p:nvPr/>
          </p:nvSpPr>
          <p:spPr bwMode="auto">
            <a:xfrm>
              <a:off x="1933575" y="4398963"/>
              <a:ext cx="969963" cy="0"/>
            </a:xfrm>
            <a:prstGeom prst="line">
              <a:avLst/>
            </a:prstGeom>
            <a:noFill/>
            <a:ln w="25400">
              <a:solidFill>
                <a:schemeClr val="tx1"/>
              </a:solidFill>
              <a:round/>
              <a:headEnd/>
              <a:tailEnd/>
            </a:ln>
            <a:effectLst/>
          </p:spPr>
          <p:txBody>
            <a:bodyPr/>
            <a:lstStyle/>
            <a:p>
              <a:pPr>
                <a:defRPr/>
              </a:pPr>
              <a:endParaRPr lang="en-US" sz="1600"/>
            </a:p>
          </p:txBody>
        </p:sp>
        <p:sp>
          <p:nvSpPr>
            <p:cNvPr id="878625" name="Line 33"/>
            <p:cNvSpPr>
              <a:spLocks noChangeShapeType="1"/>
            </p:cNvSpPr>
            <p:nvPr/>
          </p:nvSpPr>
          <p:spPr bwMode="auto">
            <a:xfrm>
              <a:off x="2647950" y="4398963"/>
              <a:ext cx="0" cy="803275"/>
            </a:xfrm>
            <a:prstGeom prst="line">
              <a:avLst/>
            </a:prstGeom>
            <a:noFill/>
            <a:ln w="25400">
              <a:solidFill>
                <a:schemeClr val="tx1"/>
              </a:solidFill>
              <a:round/>
              <a:headEnd/>
              <a:tailEnd/>
            </a:ln>
            <a:effectLst/>
          </p:spPr>
          <p:txBody>
            <a:bodyPr/>
            <a:lstStyle/>
            <a:p>
              <a:pPr>
                <a:defRPr/>
              </a:pPr>
              <a:endParaRPr lang="en-US" sz="1600"/>
            </a:p>
          </p:txBody>
        </p:sp>
        <p:sp>
          <p:nvSpPr>
            <p:cNvPr id="878626" name="Line 34"/>
            <p:cNvSpPr>
              <a:spLocks noChangeShapeType="1"/>
            </p:cNvSpPr>
            <p:nvPr/>
          </p:nvSpPr>
          <p:spPr bwMode="auto">
            <a:xfrm>
              <a:off x="2406650" y="5202238"/>
              <a:ext cx="722313" cy="0"/>
            </a:xfrm>
            <a:prstGeom prst="line">
              <a:avLst/>
            </a:prstGeom>
            <a:noFill/>
            <a:ln w="25400">
              <a:solidFill>
                <a:schemeClr val="tx1"/>
              </a:solidFill>
              <a:round/>
              <a:headEnd/>
              <a:tailEnd/>
            </a:ln>
            <a:effectLst/>
          </p:spPr>
          <p:txBody>
            <a:bodyPr/>
            <a:lstStyle/>
            <a:p>
              <a:pPr>
                <a:defRPr/>
              </a:pPr>
              <a:endParaRPr lang="en-US" sz="1600"/>
            </a:p>
          </p:txBody>
        </p:sp>
        <p:sp>
          <p:nvSpPr>
            <p:cNvPr id="878627" name="Line 35"/>
            <p:cNvSpPr>
              <a:spLocks noChangeShapeType="1"/>
            </p:cNvSpPr>
            <p:nvPr/>
          </p:nvSpPr>
          <p:spPr bwMode="auto">
            <a:xfrm>
              <a:off x="2416175" y="5192713"/>
              <a:ext cx="0" cy="301625"/>
            </a:xfrm>
            <a:prstGeom prst="line">
              <a:avLst/>
            </a:prstGeom>
            <a:noFill/>
            <a:ln w="25400">
              <a:solidFill>
                <a:schemeClr val="tx1"/>
              </a:solidFill>
              <a:round/>
              <a:headEnd/>
              <a:tailEnd/>
            </a:ln>
            <a:effectLst/>
          </p:spPr>
          <p:txBody>
            <a:bodyPr/>
            <a:lstStyle/>
            <a:p>
              <a:pPr>
                <a:defRPr/>
              </a:pPr>
              <a:endParaRPr lang="en-US" sz="1600"/>
            </a:p>
          </p:txBody>
        </p:sp>
        <p:sp>
          <p:nvSpPr>
            <p:cNvPr id="878628" name="Line 36"/>
            <p:cNvSpPr>
              <a:spLocks noChangeShapeType="1"/>
            </p:cNvSpPr>
            <p:nvPr/>
          </p:nvSpPr>
          <p:spPr bwMode="auto">
            <a:xfrm>
              <a:off x="3116263" y="5195888"/>
              <a:ext cx="0" cy="287337"/>
            </a:xfrm>
            <a:prstGeom prst="line">
              <a:avLst/>
            </a:prstGeom>
            <a:noFill/>
            <a:ln w="25400">
              <a:solidFill>
                <a:schemeClr val="tx1"/>
              </a:solidFill>
              <a:round/>
              <a:headEnd/>
              <a:tailEnd/>
            </a:ln>
            <a:effectLst/>
          </p:spPr>
          <p:txBody>
            <a:bodyPr/>
            <a:lstStyle/>
            <a:p>
              <a:pPr>
                <a:defRPr/>
              </a:pPr>
              <a:endParaRPr lang="en-US" sz="1600"/>
            </a:p>
          </p:txBody>
        </p:sp>
        <p:sp>
          <p:nvSpPr>
            <p:cNvPr id="878629" name="Oval 37"/>
            <p:cNvSpPr>
              <a:spLocks noChangeArrowheads="1"/>
            </p:cNvSpPr>
            <p:nvPr/>
          </p:nvSpPr>
          <p:spPr bwMode="auto">
            <a:xfrm>
              <a:off x="2917825" y="5487988"/>
              <a:ext cx="390525" cy="439737"/>
            </a:xfrm>
            <a:prstGeom prst="ellipse">
              <a:avLst/>
            </a:prstGeom>
            <a:noFill/>
            <a:ln w="25400">
              <a:solidFill>
                <a:schemeClr val="tx1"/>
              </a:solidFill>
              <a:round/>
              <a:headEnd/>
              <a:tailEnd/>
            </a:ln>
            <a:effectLst/>
          </p:spPr>
          <p:txBody>
            <a:bodyPr wrap="none" anchor="ctr"/>
            <a:lstStyle/>
            <a:p>
              <a:pPr>
                <a:defRPr/>
              </a:pPr>
              <a:endParaRPr lang="en-US" sz="1600"/>
            </a:p>
          </p:txBody>
        </p:sp>
        <p:sp>
          <p:nvSpPr>
            <p:cNvPr id="878630" name="Oval 38"/>
            <p:cNvSpPr>
              <a:spLocks noChangeArrowheads="1"/>
            </p:cNvSpPr>
            <p:nvPr/>
          </p:nvSpPr>
          <p:spPr bwMode="auto">
            <a:xfrm>
              <a:off x="2222500" y="5484813"/>
              <a:ext cx="390525" cy="439737"/>
            </a:xfrm>
            <a:prstGeom prst="ellipse">
              <a:avLst/>
            </a:prstGeom>
            <a:solidFill>
              <a:srgbClr val="92D050"/>
            </a:solidFill>
            <a:ln w="25400">
              <a:solidFill>
                <a:schemeClr val="tx1"/>
              </a:solidFill>
              <a:round/>
              <a:headEnd/>
              <a:tailEnd/>
            </a:ln>
            <a:effectLst/>
          </p:spPr>
          <p:txBody>
            <a:bodyPr wrap="none" anchor="ctr"/>
            <a:lstStyle/>
            <a:p>
              <a:pPr>
                <a:defRPr/>
              </a:pPr>
              <a:endParaRPr lang="en-US" sz="1600"/>
            </a:p>
          </p:txBody>
        </p:sp>
        <p:sp>
          <p:nvSpPr>
            <p:cNvPr id="878631" name="Rectangle 39"/>
            <p:cNvSpPr>
              <a:spLocks noChangeArrowheads="1"/>
            </p:cNvSpPr>
            <p:nvPr/>
          </p:nvSpPr>
          <p:spPr bwMode="auto">
            <a:xfrm>
              <a:off x="3379789" y="2044700"/>
              <a:ext cx="2161212" cy="350923"/>
            </a:xfrm>
            <a:prstGeom prst="rect">
              <a:avLst/>
            </a:prstGeom>
            <a:noFill/>
            <a:ln w="12700">
              <a:noFill/>
              <a:miter lim="800000"/>
              <a:headEnd/>
              <a:tailEnd/>
            </a:ln>
            <a:effectLst/>
          </p:spPr>
          <p:txBody>
            <a:bodyPr wrap="none" lIns="90488" tIns="44450" rIns="90488" bIns="44450">
              <a:spAutoFit/>
            </a:bodyPr>
            <a:lstStyle/>
            <a:p>
              <a:pPr eaLnBrk="1" hangingPunct="1">
                <a:defRPr/>
              </a:pPr>
              <a:r>
                <a:rPr lang="en-US" sz="1600" dirty="0">
                  <a:latin typeface="Times New Roman" pitchFamily="18" charset="0"/>
                </a:rPr>
                <a:t>Bilateral Breast, 40</a:t>
              </a:r>
              <a:endParaRPr lang="en-US" sz="2000" u="sng" dirty="0"/>
            </a:p>
          </p:txBody>
        </p:sp>
        <p:sp>
          <p:nvSpPr>
            <p:cNvPr id="878632" name="Rectangle 40"/>
            <p:cNvSpPr>
              <a:spLocks noChangeArrowheads="1"/>
            </p:cNvSpPr>
            <p:nvPr/>
          </p:nvSpPr>
          <p:spPr bwMode="auto">
            <a:xfrm>
              <a:off x="3709988" y="3390900"/>
              <a:ext cx="1217612" cy="608089"/>
            </a:xfrm>
            <a:prstGeom prst="rect">
              <a:avLst/>
            </a:prstGeom>
            <a:noFill/>
            <a:ln w="12700">
              <a:noFill/>
              <a:miter lim="800000"/>
              <a:headEnd/>
              <a:tailEnd/>
            </a:ln>
            <a:effectLst/>
          </p:spPr>
          <p:txBody>
            <a:bodyPr lIns="90488" tIns="44450" rIns="90488" bIns="44450">
              <a:spAutoFit/>
            </a:bodyPr>
            <a:lstStyle/>
            <a:p>
              <a:pPr algn="ctr" eaLnBrk="1" hangingPunct="1">
                <a:defRPr/>
              </a:pPr>
              <a:r>
                <a:rPr lang="en-US" sz="1600" dirty="0">
                  <a:latin typeface="Times New Roman" pitchFamily="18" charset="0"/>
                </a:rPr>
                <a:t>Leukemia</a:t>
              </a:r>
            </a:p>
            <a:p>
              <a:pPr algn="ctr" eaLnBrk="1" hangingPunct="1">
                <a:defRPr/>
              </a:pPr>
              <a:r>
                <a:rPr lang="en-US" sz="1600" dirty="0">
                  <a:latin typeface="Times New Roman" pitchFamily="18" charset="0"/>
                </a:rPr>
                <a:t>33</a:t>
              </a:r>
              <a:endParaRPr lang="en-US" sz="2000" u="sng" dirty="0"/>
            </a:p>
          </p:txBody>
        </p:sp>
        <p:sp>
          <p:nvSpPr>
            <p:cNvPr id="878633" name="Rectangle 41"/>
            <p:cNvSpPr>
              <a:spLocks noChangeArrowheads="1"/>
            </p:cNvSpPr>
            <p:nvPr/>
          </p:nvSpPr>
          <p:spPr bwMode="auto">
            <a:xfrm>
              <a:off x="3616325" y="5008563"/>
              <a:ext cx="1802399" cy="350923"/>
            </a:xfrm>
            <a:prstGeom prst="rect">
              <a:avLst/>
            </a:prstGeom>
            <a:noFill/>
            <a:ln w="12700">
              <a:noFill/>
              <a:miter lim="800000"/>
              <a:headEnd/>
              <a:tailEnd/>
            </a:ln>
            <a:effectLst/>
          </p:spPr>
          <p:txBody>
            <a:bodyPr wrap="none" lIns="90488" tIns="44450" rIns="90488" bIns="44450">
              <a:spAutoFit/>
            </a:bodyPr>
            <a:lstStyle/>
            <a:p>
              <a:pPr eaLnBrk="1" hangingPunct="1">
                <a:defRPr/>
              </a:pPr>
              <a:r>
                <a:rPr lang="en-US" sz="1600" dirty="0">
                  <a:latin typeface="Times New Roman" pitchFamily="18" charset="0"/>
                </a:rPr>
                <a:t>Brain tumor, 32</a:t>
              </a:r>
              <a:endParaRPr lang="en-US" sz="2000" u="sng" dirty="0"/>
            </a:p>
          </p:txBody>
        </p:sp>
        <p:sp>
          <p:nvSpPr>
            <p:cNvPr id="878634" name="Rectangle 42"/>
            <p:cNvSpPr>
              <a:spLocks noChangeArrowheads="1"/>
            </p:cNvSpPr>
            <p:nvPr/>
          </p:nvSpPr>
          <p:spPr bwMode="auto">
            <a:xfrm>
              <a:off x="2211952" y="3386138"/>
              <a:ext cx="1235535" cy="608089"/>
            </a:xfrm>
            <a:prstGeom prst="rect">
              <a:avLst/>
            </a:prstGeom>
            <a:noFill/>
            <a:ln w="12700">
              <a:noFill/>
              <a:miter lim="800000"/>
              <a:headEnd/>
              <a:tailEnd/>
            </a:ln>
            <a:effectLst/>
          </p:spPr>
          <p:txBody>
            <a:bodyPr wrap="none" lIns="90488" tIns="44450" rIns="90488" bIns="44450">
              <a:spAutoFit/>
            </a:bodyPr>
            <a:lstStyle/>
            <a:p>
              <a:pPr algn="ctr" eaLnBrk="1" hangingPunct="1">
                <a:defRPr/>
              </a:pPr>
              <a:r>
                <a:rPr lang="en-US" sz="1600" dirty="0">
                  <a:latin typeface="Times New Roman" pitchFamily="18" charset="0"/>
                </a:rPr>
                <a:t>Breast, 40</a:t>
              </a:r>
            </a:p>
            <a:p>
              <a:pPr algn="ctr" eaLnBrk="1" hangingPunct="1">
                <a:defRPr/>
              </a:pPr>
              <a:r>
                <a:rPr lang="en-US" sz="1600" dirty="0">
                  <a:latin typeface="Times New Roman" pitchFamily="18" charset="0"/>
                </a:rPr>
                <a:t>STS, 49</a:t>
              </a:r>
              <a:endParaRPr lang="en-US" sz="2000" u="sng" dirty="0"/>
            </a:p>
          </p:txBody>
        </p:sp>
        <p:sp>
          <p:nvSpPr>
            <p:cNvPr id="878635" name="Rectangle 43"/>
            <p:cNvSpPr>
              <a:spLocks noChangeArrowheads="1"/>
            </p:cNvSpPr>
            <p:nvPr/>
          </p:nvSpPr>
          <p:spPr bwMode="auto">
            <a:xfrm>
              <a:off x="1162048" y="4691063"/>
              <a:ext cx="1009650" cy="608089"/>
            </a:xfrm>
            <a:prstGeom prst="rect">
              <a:avLst/>
            </a:prstGeom>
            <a:noFill/>
            <a:ln w="12700">
              <a:noFill/>
              <a:miter lim="800000"/>
              <a:headEnd/>
              <a:tailEnd/>
            </a:ln>
            <a:effectLst/>
          </p:spPr>
          <p:txBody>
            <a:bodyPr lIns="90488" tIns="44450" rIns="90488" bIns="44450">
              <a:spAutoFit/>
            </a:bodyPr>
            <a:lstStyle/>
            <a:p>
              <a:pPr algn="ctr" eaLnBrk="1" hangingPunct="1">
                <a:defRPr/>
              </a:pPr>
              <a:r>
                <a:rPr lang="en-US" sz="1600">
                  <a:latin typeface="Times New Roman" pitchFamily="18" charset="0"/>
                </a:rPr>
                <a:t>Breast, 35</a:t>
              </a:r>
              <a:endParaRPr lang="en-US" sz="2000" u="sng"/>
            </a:p>
          </p:txBody>
        </p:sp>
        <p:sp>
          <p:nvSpPr>
            <p:cNvPr id="878636" name="Rectangle 44"/>
            <p:cNvSpPr>
              <a:spLocks noChangeArrowheads="1"/>
            </p:cNvSpPr>
            <p:nvPr/>
          </p:nvSpPr>
          <p:spPr bwMode="auto">
            <a:xfrm>
              <a:off x="1911985" y="5936535"/>
              <a:ext cx="946151" cy="350923"/>
            </a:xfrm>
            <a:prstGeom prst="rect">
              <a:avLst/>
            </a:prstGeom>
            <a:noFill/>
            <a:ln w="12700">
              <a:noFill/>
              <a:miter lim="800000"/>
              <a:headEnd/>
              <a:tailEnd/>
            </a:ln>
            <a:effectLst/>
          </p:spPr>
          <p:txBody>
            <a:bodyPr wrap="square" lIns="90488" tIns="44450" rIns="90488" bIns="44450">
              <a:spAutoFit/>
            </a:bodyPr>
            <a:lstStyle/>
            <a:p>
              <a:pPr eaLnBrk="1" hangingPunct="1">
                <a:defRPr/>
              </a:pPr>
              <a:r>
                <a:rPr lang="en-US" sz="1600" dirty="0">
                  <a:latin typeface="Times New Roman" pitchFamily="18" charset="0"/>
                </a:rPr>
                <a:t>STS, 7</a:t>
              </a:r>
              <a:endParaRPr lang="en-US" sz="2000" u="sng" dirty="0"/>
            </a:p>
          </p:txBody>
        </p:sp>
        <p:sp>
          <p:nvSpPr>
            <p:cNvPr id="878638" name="Rectangle 46"/>
            <p:cNvSpPr>
              <a:spLocks noChangeArrowheads="1"/>
            </p:cNvSpPr>
            <p:nvPr/>
          </p:nvSpPr>
          <p:spPr bwMode="auto">
            <a:xfrm>
              <a:off x="1417638" y="2860675"/>
              <a:ext cx="376237" cy="423863"/>
            </a:xfrm>
            <a:prstGeom prst="rect">
              <a:avLst/>
            </a:prstGeom>
            <a:noFill/>
            <a:ln w="25400">
              <a:solidFill>
                <a:schemeClr val="tx1"/>
              </a:solidFill>
              <a:miter lim="800000"/>
              <a:headEnd/>
              <a:tailEnd/>
            </a:ln>
            <a:effectLst/>
          </p:spPr>
          <p:txBody>
            <a:bodyPr wrap="none" anchor="ctr"/>
            <a:lstStyle/>
            <a:p>
              <a:pPr>
                <a:defRPr/>
              </a:pPr>
              <a:endParaRPr lang="en-US" sz="1600"/>
            </a:p>
          </p:txBody>
        </p:sp>
        <p:sp>
          <p:nvSpPr>
            <p:cNvPr id="878654" name="Rectangle 62"/>
            <p:cNvSpPr>
              <a:spLocks noChangeArrowheads="1"/>
            </p:cNvSpPr>
            <p:nvPr/>
          </p:nvSpPr>
          <p:spPr bwMode="auto">
            <a:xfrm>
              <a:off x="1434245" y="3386138"/>
              <a:ext cx="471609" cy="350923"/>
            </a:xfrm>
            <a:prstGeom prst="rect">
              <a:avLst/>
            </a:prstGeom>
            <a:noFill/>
            <a:ln w="12700">
              <a:noFill/>
              <a:miter lim="800000"/>
              <a:headEnd/>
              <a:tailEnd/>
            </a:ln>
            <a:effectLst/>
          </p:spPr>
          <p:txBody>
            <a:bodyPr wrap="none" lIns="90488" tIns="44450" rIns="90488" bIns="44450">
              <a:spAutoFit/>
            </a:bodyPr>
            <a:lstStyle/>
            <a:p>
              <a:pPr algn="ctr" eaLnBrk="1" hangingPunct="1">
                <a:defRPr/>
              </a:pPr>
              <a:r>
                <a:rPr lang="en-US" sz="1600" dirty="0">
                  <a:latin typeface="Times New Roman" pitchFamily="18" charset="0"/>
                </a:rPr>
                <a:t>50</a:t>
              </a:r>
              <a:endParaRPr lang="en-US" sz="2000" u="sng" dirty="0"/>
            </a:p>
          </p:txBody>
        </p:sp>
        <p:sp>
          <p:nvSpPr>
            <p:cNvPr id="878655" name="Line 63"/>
            <p:cNvSpPr>
              <a:spLocks noChangeShapeType="1"/>
            </p:cNvSpPr>
            <p:nvPr/>
          </p:nvSpPr>
          <p:spPr bwMode="auto">
            <a:xfrm flipV="1">
              <a:off x="2620963" y="1446213"/>
              <a:ext cx="512762" cy="576262"/>
            </a:xfrm>
            <a:prstGeom prst="line">
              <a:avLst/>
            </a:prstGeom>
            <a:noFill/>
            <a:ln w="25400">
              <a:solidFill>
                <a:schemeClr val="tx1"/>
              </a:solidFill>
              <a:round/>
              <a:headEnd/>
              <a:tailEnd/>
            </a:ln>
            <a:effectLst/>
          </p:spPr>
          <p:txBody>
            <a:bodyPr/>
            <a:lstStyle/>
            <a:p>
              <a:pPr>
                <a:defRPr/>
              </a:pPr>
              <a:endParaRPr lang="en-US" sz="1600"/>
            </a:p>
          </p:txBody>
        </p:sp>
        <p:sp>
          <p:nvSpPr>
            <p:cNvPr id="878656" name="Line 64"/>
            <p:cNvSpPr>
              <a:spLocks noChangeShapeType="1"/>
            </p:cNvSpPr>
            <p:nvPr/>
          </p:nvSpPr>
          <p:spPr bwMode="auto">
            <a:xfrm flipV="1">
              <a:off x="3675063" y="1462088"/>
              <a:ext cx="512762" cy="576262"/>
            </a:xfrm>
            <a:prstGeom prst="line">
              <a:avLst/>
            </a:prstGeom>
            <a:noFill/>
            <a:ln w="25400">
              <a:solidFill>
                <a:schemeClr val="tx1"/>
              </a:solidFill>
              <a:round/>
              <a:headEnd/>
              <a:tailEnd/>
            </a:ln>
            <a:effectLst/>
          </p:spPr>
          <p:txBody>
            <a:bodyPr/>
            <a:lstStyle/>
            <a:p>
              <a:pPr>
                <a:defRPr/>
              </a:pPr>
              <a:endParaRPr lang="en-US" sz="1600"/>
            </a:p>
          </p:txBody>
        </p:sp>
        <p:sp>
          <p:nvSpPr>
            <p:cNvPr id="878657" name="Line 65"/>
            <p:cNvSpPr>
              <a:spLocks noChangeShapeType="1"/>
            </p:cNvSpPr>
            <p:nvPr/>
          </p:nvSpPr>
          <p:spPr bwMode="auto">
            <a:xfrm>
              <a:off x="1604963" y="2586038"/>
              <a:ext cx="0" cy="271462"/>
            </a:xfrm>
            <a:prstGeom prst="line">
              <a:avLst/>
            </a:prstGeom>
            <a:noFill/>
            <a:ln w="25400">
              <a:solidFill>
                <a:schemeClr val="tx1"/>
              </a:solidFill>
              <a:round/>
              <a:headEnd/>
              <a:tailEnd/>
            </a:ln>
            <a:effectLst/>
          </p:spPr>
          <p:txBody>
            <a:bodyPr/>
            <a:lstStyle/>
            <a:p>
              <a:pPr>
                <a:defRPr/>
              </a:pPr>
              <a:endParaRPr lang="en-US" sz="1600"/>
            </a:p>
          </p:txBody>
        </p:sp>
        <p:sp>
          <p:nvSpPr>
            <p:cNvPr id="878658" name="Line 66"/>
            <p:cNvSpPr>
              <a:spLocks noChangeShapeType="1"/>
            </p:cNvSpPr>
            <p:nvPr/>
          </p:nvSpPr>
          <p:spPr bwMode="auto">
            <a:xfrm flipH="1" flipV="1">
              <a:off x="1957388" y="4572000"/>
              <a:ext cx="325437" cy="334963"/>
            </a:xfrm>
            <a:prstGeom prst="line">
              <a:avLst/>
            </a:prstGeom>
            <a:noFill/>
            <a:ln w="57150">
              <a:solidFill>
                <a:schemeClr val="tx1"/>
              </a:solidFill>
              <a:round/>
              <a:headEnd/>
              <a:tailEnd type="triangle" w="med" len="med"/>
            </a:ln>
            <a:effectLst/>
          </p:spPr>
          <p:txBody>
            <a:bodyPr/>
            <a:lstStyle/>
            <a:p>
              <a:pPr>
                <a:defRPr/>
              </a:pPr>
              <a:endParaRPr lang="en-US" sz="1600"/>
            </a:p>
          </p:txBody>
        </p:sp>
        <p:sp>
          <p:nvSpPr>
            <p:cNvPr id="878659" name="Line 67"/>
            <p:cNvSpPr>
              <a:spLocks noChangeShapeType="1"/>
            </p:cNvSpPr>
            <p:nvPr/>
          </p:nvSpPr>
          <p:spPr bwMode="auto">
            <a:xfrm flipV="1">
              <a:off x="4110038" y="2806700"/>
              <a:ext cx="512762" cy="576263"/>
            </a:xfrm>
            <a:prstGeom prst="line">
              <a:avLst/>
            </a:prstGeom>
            <a:noFill/>
            <a:ln w="25400">
              <a:solidFill>
                <a:schemeClr val="tx1"/>
              </a:solidFill>
              <a:round/>
              <a:headEnd/>
              <a:tailEnd/>
            </a:ln>
            <a:effectLst/>
          </p:spPr>
          <p:txBody>
            <a:bodyPr/>
            <a:lstStyle/>
            <a:p>
              <a:pPr>
                <a:defRPr/>
              </a:pPr>
              <a:endParaRPr lang="en-US" sz="1600"/>
            </a:p>
          </p:txBody>
        </p:sp>
        <p:sp>
          <p:nvSpPr>
            <p:cNvPr id="878660" name="Line 68"/>
            <p:cNvSpPr>
              <a:spLocks noChangeShapeType="1"/>
            </p:cNvSpPr>
            <p:nvPr/>
          </p:nvSpPr>
          <p:spPr bwMode="auto">
            <a:xfrm flipV="1">
              <a:off x="4124325" y="4414838"/>
              <a:ext cx="512763" cy="576262"/>
            </a:xfrm>
            <a:prstGeom prst="line">
              <a:avLst/>
            </a:prstGeom>
            <a:noFill/>
            <a:ln w="25400">
              <a:solidFill>
                <a:schemeClr val="tx1"/>
              </a:solidFill>
              <a:round/>
              <a:headEnd/>
              <a:tailEnd/>
            </a:ln>
            <a:effectLst/>
          </p:spPr>
          <p:txBody>
            <a:bodyPr/>
            <a:lstStyle/>
            <a:p>
              <a:pPr>
                <a:defRPr/>
              </a:pPr>
              <a:endParaRPr lang="en-US" sz="1600"/>
            </a:p>
          </p:txBody>
        </p:sp>
      </p:grpSp>
      <p:sp>
        <p:nvSpPr>
          <p:cNvPr id="3" name="Title 2"/>
          <p:cNvSpPr>
            <a:spLocks noGrp="1"/>
          </p:cNvSpPr>
          <p:nvPr>
            <p:ph type="title"/>
          </p:nvPr>
        </p:nvSpPr>
        <p:spPr>
          <a:xfrm>
            <a:off x="1981200" y="343414"/>
            <a:ext cx="8229600" cy="723386"/>
          </a:xfrm>
        </p:spPr>
        <p:txBody>
          <a:bodyPr>
            <a:normAutofit/>
          </a:bodyPr>
          <a:lstStyle/>
          <a:p>
            <a:pPr>
              <a:tabLst>
                <a:tab pos="3365500" algn="l"/>
              </a:tabLst>
            </a:pPr>
            <a:r>
              <a:rPr lang="en-US" sz="4000" b="1" dirty="0"/>
              <a:t>Li-</a:t>
            </a:r>
            <a:r>
              <a:rPr lang="en-US" sz="4000" b="1" dirty="0" err="1"/>
              <a:t>Fraumeni</a:t>
            </a:r>
            <a:r>
              <a:rPr lang="en-US" sz="4000" b="1" dirty="0"/>
              <a:t> Syndrome (LFS)</a:t>
            </a:r>
          </a:p>
        </p:txBody>
      </p:sp>
      <p:sp>
        <p:nvSpPr>
          <p:cNvPr id="52" name="Content Placeholder 2"/>
          <p:cNvSpPr txBox="1">
            <a:spLocks/>
          </p:cNvSpPr>
          <p:nvPr/>
        </p:nvSpPr>
        <p:spPr>
          <a:xfrm>
            <a:off x="335635" y="1028457"/>
            <a:ext cx="5916735" cy="5448543"/>
          </a:xfrm>
          <a:prstGeom prst="rect">
            <a:avLst/>
          </a:prstGeom>
          <a:solidFill>
            <a:schemeClr val="bg1">
              <a:lumMod val="95000"/>
            </a:schemeClr>
          </a:solidFill>
          <a:ln>
            <a:solidFill>
              <a:schemeClr val="bg2">
                <a:lumMod val="90000"/>
              </a:schemeClr>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450"/>
              </a:spcAft>
            </a:pPr>
            <a:r>
              <a:rPr lang="en-US" sz="2000" dirty="0">
                <a:latin typeface="Calibri" panose="020F0502020204030204" pitchFamily="34" charset="0"/>
                <a:cs typeface="Calibri" panose="020F0502020204030204" pitchFamily="34" charset="0"/>
              </a:rPr>
              <a:t>Autosomal dominant  - due to mutations in </a:t>
            </a:r>
            <a:r>
              <a:rPr lang="en-US" sz="2000" i="1" dirty="0">
                <a:latin typeface="Calibri" panose="020F0502020204030204" pitchFamily="34" charset="0"/>
                <a:cs typeface="Calibri" panose="020F0502020204030204" pitchFamily="34" charset="0"/>
              </a:rPr>
              <a:t>TP53</a:t>
            </a:r>
            <a:r>
              <a:rPr lang="en-US" sz="2000" dirty="0">
                <a:latin typeface="Calibri" panose="020F0502020204030204" pitchFamily="34" charset="0"/>
                <a:cs typeface="Calibri" panose="020F0502020204030204" pitchFamily="34" charset="0"/>
              </a:rPr>
              <a:t> </a:t>
            </a:r>
          </a:p>
          <a:p>
            <a:pPr>
              <a:spcAft>
                <a:spcPts val="450"/>
              </a:spcAft>
            </a:pPr>
            <a:r>
              <a:rPr lang="en-US" sz="2000" dirty="0">
                <a:latin typeface="Calibri" panose="020F0502020204030204" pitchFamily="34" charset="0"/>
                <a:cs typeface="Calibri" panose="020F0502020204030204" pitchFamily="34" charset="0"/>
              </a:rPr>
              <a:t>Lifetime cancer risk ~90% for women; ~70% for men</a:t>
            </a:r>
          </a:p>
          <a:p>
            <a:pPr>
              <a:spcAft>
                <a:spcPts val="450"/>
              </a:spcAft>
            </a:pPr>
            <a:r>
              <a:rPr lang="en-US" sz="2000" dirty="0">
                <a:latin typeface="Calibri" panose="020F0502020204030204" pitchFamily="34" charset="0"/>
                <a:cs typeface="Calibri" panose="020F0502020204030204" pitchFamily="34" charset="0"/>
              </a:rPr>
              <a:t>50% risk of cancer by age 35</a:t>
            </a:r>
          </a:p>
          <a:p>
            <a:pPr>
              <a:spcAft>
                <a:spcPts val="450"/>
              </a:spcAft>
            </a:pPr>
            <a:r>
              <a:rPr lang="en-US" sz="2000" dirty="0">
                <a:latin typeface="Calibri" panose="020F0502020204030204" pitchFamily="34" charset="0"/>
                <a:cs typeface="Calibri" panose="020F0502020204030204" pitchFamily="34" charset="0"/>
              </a:rPr>
              <a:t>Breast cancer most frequent cancer </a:t>
            </a:r>
          </a:p>
          <a:p>
            <a:pPr>
              <a:spcAft>
                <a:spcPts val="450"/>
              </a:spcAft>
            </a:pPr>
            <a:r>
              <a:rPr lang="en-US" sz="2000" dirty="0">
                <a:latin typeface="Calibri" panose="020F0502020204030204" pitchFamily="34" charset="0"/>
                <a:cs typeface="Calibri" panose="020F0502020204030204" pitchFamily="34" charset="0"/>
              </a:rPr>
              <a:t>Other cancers: sarcoma, brain, adrenocortical, leukemia, choroid plexus CA</a:t>
            </a:r>
          </a:p>
          <a:p>
            <a:pPr>
              <a:spcAft>
                <a:spcPts val="450"/>
              </a:spcAft>
            </a:pPr>
            <a:r>
              <a:rPr lang="en-US" sz="2000" dirty="0">
                <a:latin typeface="Calibri" panose="020F0502020204030204" pitchFamily="34" charset="0"/>
                <a:cs typeface="Calibri" panose="020F0502020204030204" pitchFamily="34" charset="0"/>
              </a:rPr>
              <a:t>Other hallmarks:  Childhood cancers; multiple primaries; risk of second cancers in radiation treatment field </a:t>
            </a:r>
          </a:p>
          <a:p>
            <a:pPr>
              <a:spcAft>
                <a:spcPts val="450"/>
              </a:spcAft>
            </a:pPr>
            <a:r>
              <a:rPr lang="en-US" sz="2000" dirty="0">
                <a:latin typeface="Calibri" panose="020F0502020204030204" pitchFamily="34" charset="0"/>
                <a:cs typeface="Calibri" panose="020F0502020204030204" pitchFamily="34" charset="0"/>
              </a:rPr>
              <a:t>Can see many other malignancies in addition to the characteristic ones</a:t>
            </a:r>
          </a:p>
          <a:p>
            <a:pPr>
              <a:spcAft>
                <a:spcPts val="450"/>
              </a:spcAft>
            </a:pPr>
            <a:r>
              <a:rPr lang="en-US" sz="2000" dirty="0">
                <a:latin typeface="Calibri" panose="020F0502020204030204" pitchFamily="34" charset="0"/>
                <a:cs typeface="Calibri" panose="020F0502020204030204" pitchFamily="34" charset="0"/>
              </a:rPr>
              <a:t>De novo mutation rate ~20%</a:t>
            </a:r>
          </a:p>
          <a:p>
            <a:pPr>
              <a:spcAft>
                <a:spcPts val="450"/>
              </a:spcAft>
            </a:pPr>
            <a:r>
              <a:rPr lang="en-US" sz="2000" dirty="0">
                <a:latin typeface="Calibri" panose="020F0502020204030204" pitchFamily="34" charset="0"/>
                <a:cs typeface="Calibri" panose="020F0502020204030204" pitchFamily="34" charset="0"/>
              </a:rPr>
              <a:t>Note – not all </a:t>
            </a:r>
            <a:r>
              <a:rPr lang="en-US" sz="2000" i="1" dirty="0">
                <a:latin typeface="Calibri" panose="020F0502020204030204" pitchFamily="34" charset="0"/>
                <a:cs typeface="Calibri" panose="020F0502020204030204" pitchFamily="34" charset="0"/>
              </a:rPr>
              <a:t>TP53</a:t>
            </a:r>
            <a:r>
              <a:rPr lang="en-US" sz="2000" dirty="0">
                <a:latin typeface="Calibri" panose="020F0502020204030204" pitchFamily="34" charset="0"/>
                <a:cs typeface="Calibri" panose="020F0502020204030204" pitchFamily="34" charset="0"/>
              </a:rPr>
              <a:t> mutations detected on testing are germline – could be CHIP*</a:t>
            </a:r>
          </a:p>
          <a:p>
            <a:pPr>
              <a:spcAft>
                <a:spcPts val="450"/>
              </a:spcAft>
            </a:pPr>
            <a:endParaRPr lang="en-US" sz="20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061E1AB-BC8F-5E43-A814-745CA4895C7A}"/>
              </a:ext>
            </a:extLst>
          </p:cNvPr>
          <p:cNvSpPr txBox="1"/>
          <p:nvPr/>
        </p:nvSpPr>
        <p:spPr>
          <a:xfrm>
            <a:off x="335635" y="6504801"/>
            <a:ext cx="3643626" cy="276999"/>
          </a:xfrm>
          <a:prstGeom prst="rect">
            <a:avLst/>
          </a:prstGeom>
          <a:noFill/>
        </p:spPr>
        <p:txBody>
          <a:bodyPr wrap="none" rtlCol="0">
            <a:spAutoFit/>
          </a:bodyPr>
          <a:lstStyle/>
          <a:p>
            <a:r>
              <a:rPr lang="en-US" sz="1200" dirty="0"/>
              <a:t>*CHIP: clonal hematopoiesis of indeterminate potential</a:t>
            </a:r>
          </a:p>
        </p:txBody>
      </p:sp>
      <p:sp>
        <p:nvSpPr>
          <p:cNvPr id="5" name="TextBox 4">
            <a:extLst>
              <a:ext uri="{FF2B5EF4-FFF2-40B4-BE49-F238E27FC236}">
                <a16:creationId xmlns:a16="http://schemas.microsoft.com/office/drawing/2014/main" id="{28233EBA-5988-A7B9-A1B3-10ED4D72D2DE}"/>
              </a:ext>
            </a:extLst>
          </p:cNvPr>
          <p:cNvSpPr txBox="1"/>
          <p:nvPr/>
        </p:nvSpPr>
        <p:spPr>
          <a:xfrm>
            <a:off x="4272625" y="6550223"/>
            <a:ext cx="4459045" cy="307777"/>
          </a:xfrm>
          <a:prstGeom prst="rect">
            <a:avLst/>
          </a:prstGeom>
          <a:noFill/>
        </p:spPr>
        <p:txBody>
          <a:bodyPr wrap="square" rtlCol="0">
            <a:spAutoFit/>
          </a:bodyPr>
          <a:lstStyle/>
          <a:p>
            <a:r>
              <a:rPr lang="en-US" sz="1400" dirty="0">
                <a:effectLst/>
              </a:rPr>
              <a:t>McBride KA et al. </a:t>
            </a:r>
            <a:r>
              <a:rPr lang="en-US" sz="1400" i="1" dirty="0">
                <a:effectLst/>
              </a:rPr>
              <a:t>Nat Rev Clin Oncol. </a:t>
            </a:r>
            <a:r>
              <a:rPr lang="en-US" sz="1400" dirty="0">
                <a:effectLst/>
              </a:rPr>
              <a:t>2014;11(5):260-271.</a:t>
            </a:r>
            <a:endParaRPr lang="en-US" sz="1050" dirty="0"/>
          </a:p>
        </p:txBody>
      </p:sp>
    </p:spTree>
    <p:extLst>
      <p:ext uri="{BB962C8B-B14F-4D97-AF65-F5344CB8AC3E}">
        <p14:creationId xmlns:p14="http://schemas.microsoft.com/office/powerpoint/2010/main" val="182275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8229600" cy="635140"/>
          </a:xfrm>
        </p:spPr>
        <p:txBody>
          <a:bodyPr>
            <a:normAutofit fontScale="90000"/>
          </a:bodyPr>
          <a:lstStyle/>
          <a:p>
            <a:pPr>
              <a:defRPr/>
            </a:pPr>
            <a:r>
              <a:rPr lang="en-US" b="1" dirty="0">
                <a:ea typeface="ＭＳ Ｐゴシック" pitchFamily="34" charset="-128"/>
              </a:rPr>
              <a:t>Management of LFS</a:t>
            </a:r>
          </a:p>
        </p:txBody>
      </p:sp>
      <p:sp>
        <p:nvSpPr>
          <p:cNvPr id="25604" name="TextBox 3"/>
          <p:cNvSpPr txBox="1">
            <a:spLocks noChangeArrowheads="1"/>
          </p:cNvSpPr>
          <p:nvPr/>
        </p:nvSpPr>
        <p:spPr bwMode="auto">
          <a:xfrm>
            <a:off x="562706" y="6581001"/>
            <a:ext cx="5498557" cy="276999"/>
          </a:xfrm>
          <a:prstGeom prst="rect">
            <a:avLst/>
          </a:prstGeom>
          <a:noFill/>
          <a:ln>
            <a:noFill/>
          </a:ln>
        </p:spPr>
        <p:txBody>
          <a:bodyPr wrap="none">
            <a:spAutoFit/>
          </a:bodyP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eaLnBrk="1" hangingPunct="1">
              <a:defRPr/>
            </a:pPr>
            <a:r>
              <a:rPr lang="en-US" b="0" dirty="0">
                <a:latin typeface="+mn-lt"/>
              </a:rPr>
              <a:t>* If breast CA diagnosis, screen remaining breast tissue with annual MRI and </a:t>
            </a:r>
            <a:r>
              <a:rPr lang="en-US" b="0" dirty="0" err="1">
                <a:latin typeface="+mn-lt"/>
              </a:rPr>
              <a:t>mammo</a:t>
            </a:r>
            <a:endParaRPr lang="en-US" b="0" dirty="0">
              <a:latin typeface="+mn-lt"/>
            </a:endParaRPr>
          </a:p>
        </p:txBody>
      </p:sp>
      <p:sp>
        <p:nvSpPr>
          <p:cNvPr id="5" name="TextBox 4"/>
          <p:cNvSpPr txBox="1"/>
          <p:nvPr/>
        </p:nvSpPr>
        <p:spPr>
          <a:xfrm>
            <a:off x="9016530" y="6550223"/>
            <a:ext cx="2521844" cy="307777"/>
          </a:xfrm>
          <a:prstGeom prst="rect">
            <a:avLst/>
          </a:prstGeom>
          <a:noFill/>
        </p:spPr>
        <p:txBody>
          <a:bodyPr wrap="none">
            <a:spAutoFit/>
          </a:bodyPr>
          <a:lstStyle/>
          <a:p>
            <a:pPr>
              <a:defRPr/>
            </a:pPr>
            <a:r>
              <a:rPr lang="en-US" sz="1400" dirty="0">
                <a:ea typeface="MS PGothic" charset="0"/>
                <a:cs typeface="MS PGothic" charset="0"/>
              </a:rPr>
              <a:t>NCCN HBOP guidelines v1.2026.</a:t>
            </a:r>
          </a:p>
        </p:txBody>
      </p:sp>
      <p:sp>
        <p:nvSpPr>
          <p:cNvPr id="7" name="Content Placeholder 2"/>
          <p:cNvSpPr>
            <a:spLocks noGrp="1"/>
          </p:cNvSpPr>
          <p:nvPr>
            <p:ph idx="1"/>
          </p:nvPr>
        </p:nvSpPr>
        <p:spPr>
          <a:xfrm>
            <a:off x="562706" y="635140"/>
            <a:ext cx="11259027" cy="5841859"/>
          </a:xfrm>
        </p:spPr>
        <p:txBody>
          <a:bodyPr>
            <a:normAutofit fontScale="92500" lnSpcReduction="10000"/>
          </a:bodyPr>
          <a:lstStyle/>
          <a:p>
            <a:pPr marL="0" indent="0">
              <a:lnSpc>
                <a:spcPct val="80000"/>
              </a:lnSpc>
              <a:buNone/>
            </a:pPr>
            <a:r>
              <a:rPr lang="en-US" altLang="en-US" sz="1800" u="sng" dirty="0">
                <a:ea typeface="MS PGothic" charset="-128"/>
              </a:rPr>
              <a:t>Breast Cancer Risk - Women</a:t>
            </a:r>
          </a:p>
          <a:p>
            <a:pPr marL="0" indent="0">
              <a:lnSpc>
                <a:spcPct val="80000"/>
              </a:lnSpc>
            </a:pPr>
            <a:r>
              <a:rPr lang="en-US" altLang="en-US" sz="1800" dirty="0">
                <a:ea typeface="MS PGothic" charset="-128"/>
              </a:rPr>
              <a:t>  Breast awareness starting age 18</a:t>
            </a:r>
          </a:p>
          <a:p>
            <a:pPr marL="0" indent="0">
              <a:lnSpc>
                <a:spcPct val="80000"/>
              </a:lnSpc>
            </a:pPr>
            <a:r>
              <a:rPr lang="en-US" altLang="en-US" sz="1800" dirty="0">
                <a:ea typeface="MS PGothic" charset="-128"/>
              </a:rPr>
              <a:t>  CBE q6-12 </a:t>
            </a:r>
            <a:r>
              <a:rPr lang="en-US" altLang="en-US" sz="1800" dirty="0" err="1">
                <a:ea typeface="MS PGothic" charset="-128"/>
              </a:rPr>
              <a:t>mos</a:t>
            </a:r>
            <a:r>
              <a:rPr lang="en-US" altLang="en-US" sz="1800" dirty="0">
                <a:ea typeface="MS PGothic" charset="-128"/>
              </a:rPr>
              <a:t> starting </a:t>
            </a:r>
            <a:r>
              <a:rPr lang="en-US" altLang="en-US" sz="1800" dirty="0">
                <a:solidFill>
                  <a:srgbClr val="C00000"/>
                </a:solidFill>
                <a:ea typeface="MS PGothic" charset="-128"/>
              </a:rPr>
              <a:t>age 20 </a:t>
            </a:r>
            <a:r>
              <a:rPr lang="en-US" altLang="en-US" sz="1800" dirty="0">
                <a:ea typeface="MS PGothic" charset="-128"/>
              </a:rPr>
              <a:t>(or 5-10 </a:t>
            </a:r>
            <a:r>
              <a:rPr lang="en-US" altLang="en-US" sz="1800" dirty="0" err="1">
                <a:ea typeface="MS PGothic" charset="-128"/>
              </a:rPr>
              <a:t>yrs</a:t>
            </a:r>
            <a:r>
              <a:rPr lang="en-US" altLang="en-US" sz="1800" dirty="0">
                <a:ea typeface="MS PGothic" charset="-128"/>
              </a:rPr>
              <a:t> before 1</a:t>
            </a:r>
            <a:r>
              <a:rPr lang="en-US" altLang="en-US" sz="1800" baseline="30000" dirty="0">
                <a:ea typeface="MS PGothic" charset="-128"/>
              </a:rPr>
              <a:t>st</a:t>
            </a:r>
            <a:r>
              <a:rPr lang="en-US" altLang="en-US" sz="1800" dirty="0">
                <a:ea typeface="MS PGothic" charset="-128"/>
              </a:rPr>
              <a:t> breast CA in family)</a:t>
            </a:r>
          </a:p>
          <a:p>
            <a:pPr marL="0" indent="0">
              <a:lnSpc>
                <a:spcPct val="80000"/>
              </a:lnSpc>
            </a:pPr>
            <a:r>
              <a:rPr lang="en-US" altLang="en-US" sz="1800" dirty="0">
                <a:ea typeface="MS PGothic" charset="-128"/>
              </a:rPr>
              <a:t>  Annual MRI age </a:t>
            </a:r>
            <a:r>
              <a:rPr lang="en-US" altLang="en-US" sz="1800" dirty="0">
                <a:solidFill>
                  <a:srgbClr val="C00000"/>
                </a:solidFill>
                <a:ea typeface="MS PGothic" charset="-128"/>
              </a:rPr>
              <a:t>20-29</a:t>
            </a:r>
            <a:r>
              <a:rPr lang="en-US" altLang="en-US" sz="1800" dirty="0">
                <a:ea typeface="MS PGothic" charset="-128"/>
              </a:rPr>
              <a:t>; Age 30-75 annual </a:t>
            </a:r>
            <a:r>
              <a:rPr lang="en-US" altLang="en-US" sz="1800" dirty="0" err="1">
                <a:ea typeface="MS PGothic" charset="-128"/>
              </a:rPr>
              <a:t>mammo</a:t>
            </a:r>
            <a:r>
              <a:rPr lang="en-US" altLang="en-US" sz="1800" dirty="0">
                <a:ea typeface="MS PGothic" charset="-128"/>
              </a:rPr>
              <a:t> + MRI* </a:t>
            </a:r>
          </a:p>
          <a:p>
            <a:pPr marL="0" indent="0">
              <a:lnSpc>
                <a:spcPct val="80000"/>
              </a:lnSpc>
              <a:spcAft>
                <a:spcPts val="1200"/>
              </a:spcAft>
            </a:pPr>
            <a:r>
              <a:rPr lang="en-US" altLang="en-US" sz="1800" dirty="0">
                <a:ea typeface="MS PGothic" charset="-128"/>
              </a:rPr>
              <a:t>  Consider risk reducing mastectomy</a:t>
            </a:r>
            <a:endParaRPr lang="en-US" altLang="en-US" sz="1800" u="sng" dirty="0">
              <a:ea typeface="MS PGothic" charset="-128"/>
            </a:endParaRPr>
          </a:p>
          <a:p>
            <a:pPr marL="0" indent="0">
              <a:lnSpc>
                <a:spcPct val="80000"/>
              </a:lnSpc>
              <a:buNone/>
            </a:pPr>
            <a:r>
              <a:rPr lang="en-US" altLang="en-US" sz="1800" u="sng" dirty="0">
                <a:ea typeface="MS PGothic" charset="-128"/>
              </a:rPr>
              <a:t>Other Cancers:</a:t>
            </a:r>
          </a:p>
          <a:p>
            <a:pPr marL="0" indent="0">
              <a:lnSpc>
                <a:spcPct val="80000"/>
              </a:lnSpc>
            </a:pPr>
            <a:r>
              <a:rPr lang="en-US" altLang="en-US" sz="1800" dirty="0">
                <a:ea typeface="MS PGothic" charset="-128"/>
              </a:rPr>
              <a:t>  </a:t>
            </a:r>
            <a:r>
              <a:rPr lang="en-US" altLang="en-US" sz="1800" dirty="0">
                <a:solidFill>
                  <a:srgbClr val="C00000"/>
                </a:solidFill>
                <a:ea typeface="MS PGothic" charset="-128"/>
              </a:rPr>
              <a:t>Avoid therapeutic RT</a:t>
            </a:r>
          </a:p>
          <a:p>
            <a:pPr marL="0" indent="0">
              <a:lnSpc>
                <a:spcPct val="80000"/>
              </a:lnSpc>
            </a:pPr>
            <a:r>
              <a:rPr lang="en-US" altLang="en-US" sz="1800" dirty="0">
                <a:ea typeface="MS PGothic" charset="-128"/>
              </a:rPr>
              <a:t>  Comprehensive PE q6-12 months with high index suspicion rare CA and 2</a:t>
            </a:r>
            <a:r>
              <a:rPr lang="en-US" altLang="en-US" sz="1800" baseline="30000" dirty="0">
                <a:ea typeface="MS PGothic" charset="-128"/>
              </a:rPr>
              <a:t>nd</a:t>
            </a:r>
            <a:r>
              <a:rPr lang="en-US" altLang="en-US" sz="1800" dirty="0">
                <a:ea typeface="MS PGothic" charset="-128"/>
              </a:rPr>
              <a:t> CA;  include neuro exam</a:t>
            </a:r>
          </a:p>
          <a:p>
            <a:pPr marL="0" indent="0">
              <a:lnSpc>
                <a:spcPct val="80000"/>
              </a:lnSpc>
            </a:pPr>
            <a:r>
              <a:rPr lang="en-US" altLang="en-US" sz="1800" dirty="0">
                <a:ea typeface="MS PGothic" charset="-128"/>
              </a:rPr>
              <a:t>  </a:t>
            </a:r>
            <a:r>
              <a:rPr lang="en-US" altLang="en-US" sz="1800" dirty="0" err="1">
                <a:ea typeface="MS PGothic" charset="-128"/>
              </a:rPr>
              <a:t>Derm</a:t>
            </a:r>
            <a:r>
              <a:rPr lang="en-US" altLang="en-US" sz="1800" dirty="0">
                <a:ea typeface="MS PGothic" charset="-128"/>
              </a:rPr>
              <a:t> exam annually</a:t>
            </a:r>
          </a:p>
          <a:p>
            <a:pPr marL="0" indent="0">
              <a:lnSpc>
                <a:spcPct val="80000"/>
              </a:lnSpc>
            </a:pPr>
            <a:r>
              <a:rPr lang="en-US" altLang="en-US" sz="1800" dirty="0">
                <a:ea typeface="MS PGothic" charset="-128"/>
              </a:rPr>
              <a:t>  CBC with differential q3-6 </a:t>
            </a:r>
            <a:r>
              <a:rPr lang="en-US" altLang="en-US" sz="1800" dirty="0" err="1">
                <a:ea typeface="MS PGothic" charset="-128"/>
              </a:rPr>
              <a:t>mos</a:t>
            </a:r>
            <a:r>
              <a:rPr lang="en-US" altLang="en-US" sz="1800" dirty="0">
                <a:ea typeface="MS PGothic" charset="-128"/>
              </a:rPr>
              <a:t> in patients with prior cytotoxic chemo or radiation exposure </a:t>
            </a:r>
          </a:p>
          <a:p>
            <a:pPr marL="0" indent="0">
              <a:lnSpc>
                <a:spcPct val="80000"/>
              </a:lnSpc>
            </a:pPr>
            <a:r>
              <a:rPr lang="en-US" altLang="en-US" sz="1800" dirty="0">
                <a:ea typeface="MS PGothic" charset="-128"/>
              </a:rPr>
              <a:t>  Colonoscopy and upper endoscopy q2-5 </a:t>
            </a:r>
            <a:r>
              <a:rPr lang="en-US" altLang="en-US" sz="1800" dirty="0" err="1">
                <a:ea typeface="MS PGothic" charset="-128"/>
              </a:rPr>
              <a:t>yrs</a:t>
            </a:r>
            <a:r>
              <a:rPr lang="en-US" altLang="en-US" sz="1800" dirty="0">
                <a:ea typeface="MS PGothic" charset="-128"/>
              </a:rPr>
              <a:t> at 25y (or 5 y before 1</a:t>
            </a:r>
            <a:r>
              <a:rPr lang="en-US" altLang="en-US" sz="1800" baseline="30000" dirty="0">
                <a:ea typeface="MS PGothic" charset="-128"/>
              </a:rPr>
              <a:t>st</a:t>
            </a:r>
            <a:r>
              <a:rPr lang="en-US" altLang="en-US" sz="1800" dirty="0">
                <a:ea typeface="MS PGothic" charset="-128"/>
              </a:rPr>
              <a:t> colon or gastric CA in family)</a:t>
            </a:r>
          </a:p>
          <a:p>
            <a:pPr marL="0" indent="0">
              <a:lnSpc>
                <a:spcPct val="80000"/>
              </a:lnSpc>
            </a:pPr>
            <a:r>
              <a:rPr lang="en-US" altLang="en-US" sz="1800" dirty="0">
                <a:ea typeface="MS PGothic" charset="-128"/>
              </a:rPr>
              <a:t>  </a:t>
            </a:r>
            <a:r>
              <a:rPr lang="en-US" altLang="en-US" sz="1800" dirty="0">
                <a:solidFill>
                  <a:srgbClr val="C00000"/>
                </a:solidFill>
                <a:ea typeface="MS PGothic" charset="-128"/>
              </a:rPr>
              <a:t>Annual whole body MRI </a:t>
            </a:r>
            <a:r>
              <a:rPr lang="en-US" altLang="en-US" sz="1800" dirty="0">
                <a:ea typeface="MS PGothic" charset="-128"/>
              </a:rPr>
              <a:t>(rapid non-contrast) ideally on trial</a:t>
            </a:r>
          </a:p>
          <a:p>
            <a:pPr marL="0" indent="0">
              <a:lnSpc>
                <a:spcPct val="80000"/>
              </a:lnSpc>
            </a:pPr>
            <a:r>
              <a:rPr lang="en-US" altLang="en-US" sz="1800" dirty="0">
                <a:ea typeface="MS PGothic" charset="-128"/>
              </a:rPr>
              <a:t>  </a:t>
            </a:r>
            <a:r>
              <a:rPr lang="en-US" altLang="en-US" sz="1800" dirty="0">
                <a:solidFill>
                  <a:srgbClr val="C00000"/>
                </a:solidFill>
                <a:ea typeface="MS PGothic" charset="-128"/>
              </a:rPr>
              <a:t>Annual brain MRI</a:t>
            </a:r>
          </a:p>
          <a:p>
            <a:pPr marL="0" indent="0">
              <a:lnSpc>
                <a:spcPct val="80000"/>
              </a:lnSpc>
            </a:pPr>
            <a:r>
              <a:rPr lang="en-US" altLang="en-US" sz="1800" dirty="0">
                <a:ea typeface="MS PGothic" charset="-128"/>
              </a:rPr>
              <a:t>  Annual PSA starting age 40</a:t>
            </a:r>
          </a:p>
          <a:p>
            <a:pPr marL="0" indent="0">
              <a:lnSpc>
                <a:spcPct val="80000"/>
              </a:lnSpc>
            </a:pPr>
            <a:r>
              <a:rPr lang="en-US" altLang="en-US" sz="1800" dirty="0">
                <a:ea typeface="MS PGothic" charset="-128"/>
              </a:rPr>
              <a:t>  Pancreatic CA screening if 1</a:t>
            </a:r>
            <a:r>
              <a:rPr lang="en-US" altLang="en-US" sz="1800" baseline="30000" dirty="0">
                <a:ea typeface="MS PGothic" charset="-128"/>
              </a:rPr>
              <a:t>st</a:t>
            </a:r>
            <a:r>
              <a:rPr lang="en-US" altLang="en-US" sz="1800" dirty="0">
                <a:ea typeface="MS PGothic" charset="-128"/>
              </a:rPr>
              <a:t> or 2</a:t>
            </a:r>
            <a:r>
              <a:rPr lang="en-US" altLang="en-US" sz="1800" baseline="30000" dirty="0">
                <a:ea typeface="MS PGothic" charset="-128"/>
              </a:rPr>
              <a:t>nd</a:t>
            </a:r>
            <a:r>
              <a:rPr lang="en-US" altLang="en-US" sz="1800" dirty="0">
                <a:ea typeface="MS PGothic" charset="-128"/>
              </a:rPr>
              <a:t> degree relative with exocrine </a:t>
            </a:r>
            <a:r>
              <a:rPr lang="en-US" altLang="en-US" sz="1800" dirty="0" err="1">
                <a:ea typeface="MS PGothic" charset="-128"/>
              </a:rPr>
              <a:t>panc</a:t>
            </a:r>
            <a:r>
              <a:rPr lang="en-US" altLang="en-US" sz="1800" dirty="0">
                <a:ea typeface="MS PGothic" charset="-128"/>
              </a:rPr>
              <a:t> CA</a:t>
            </a:r>
          </a:p>
          <a:p>
            <a:pPr marL="0" indent="0">
              <a:lnSpc>
                <a:spcPct val="80000"/>
              </a:lnSpc>
            </a:pPr>
            <a:r>
              <a:rPr lang="en-US" altLang="en-US" sz="1800" dirty="0">
                <a:ea typeface="MS PGothic" charset="-128"/>
              </a:rPr>
              <a:t>  Discuss pre-implantation genetics</a:t>
            </a:r>
          </a:p>
          <a:p>
            <a:pPr marL="0" indent="0">
              <a:lnSpc>
                <a:spcPct val="80000"/>
              </a:lnSpc>
            </a:pPr>
            <a:r>
              <a:rPr lang="en-US" altLang="en-US" sz="1800" dirty="0">
                <a:ea typeface="MS PGothic" charset="-128"/>
              </a:rPr>
              <a:t>  Management of individuals incidentally found to have TP53 PV/LP who don’t meet classic LFS criteria controversial; may have lower cancer risks</a:t>
            </a:r>
          </a:p>
        </p:txBody>
      </p:sp>
    </p:spTree>
    <p:extLst>
      <p:ext uri="{BB962C8B-B14F-4D97-AF65-F5344CB8AC3E}">
        <p14:creationId xmlns:p14="http://schemas.microsoft.com/office/powerpoint/2010/main" val="2707994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00" y="466319"/>
            <a:ext cx="11691100" cy="829081"/>
          </a:xfrm>
        </p:spPr>
        <p:txBody>
          <a:bodyPr>
            <a:normAutofit fontScale="90000"/>
          </a:bodyPr>
          <a:lstStyle/>
          <a:p>
            <a:r>
              <a:rPr lang="en-US" sz="3600" b="1" dirty="0"/>
              <a:t>Li </a:t>
            </a:r>
            <a:r>
              <a:rPr lang="en-US" sz="3600" b="1" dirty="0" err="1"/>
              <a:t>Fraumeni</a:t>
            </a:r>
            <a:r>
              <a:rPr lang="en-US" sz="3600" b="1" dirty="0"/>
              <a:t> Syndrome  </a:t>
            </a:r>
            <a:br>
              <a:rPr lang="en-US" sz="3600" b="1" dirty="0"/>
            </a:br>
            <a:r>
              <a:rPr lang="en-US" sz="2400" b="1" dirty="0"/>
              <a:t>Phenotypic Differences in those identified by multigene panel testing vs single gene testing </a:t>
            </a:r>
            <a:endParaRPr lang="en-US" sz="2000" b="1" dirty="0"/>
          </a:p>
        </p:txBody>
      </p:sp>
      <p:grpSp>
        <p:nvGrpSpPr>
          <p:cNvPr id="4" name="Group 3"/>
          <p:cNvGrpSpPr/>
          <p:nvPr/>
        </p:nvGrpSpPr>
        <p:grpSpPr>
          <a:xfrm>
            <a:off x="1092124" y="1456366"/>
            <a:ext cx="4299699" cy="5325434"/>
            <a:chOff x="653300" y="1257300"/>
            <a:chExt cx="4299699" cy="5325434"/>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301" y="1642509"/>
              <a:ext cx="4299698" cy="235370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00" y="4072417"/>
              <a:ext cx="4299699" cy="2510317"/>
            </a:xfrm>
            <a:prstGeom prst="rect">
              <a:avLst/>
            </a:prstGeom>
          </p:spPr>
        </p:pic>
        <p:sp>
          <p:nvSpPr>
            <p:cNvPr id="7" name="TextBox 6"/>
            <p:cNvSpPr txBox="1"/>
            <p:nvPr/>
          </p:nvSpPr>
          <p:spPr>
            <a:xfrm>
              <a:off x="2818021" y="2666999"/>
              <a:ext cx="2130711" cy="500137"/>
            </a:xfrm>
            <a:prstGeom prst="rect">
              <a:avLst/>
            </a:prstGeom>
            <a:noFill/>
          </p:spPr>
          <p:txBody>
            <a:bodyPr wrap="none" rtlCol="0">
              <a:spAutoFit/>
            </a:bodyPr>
            <a:lstStyle/>
            <a:p>
              <a:r>
                <a:rPr lang="en-US" sz="1100" b="1" dirty="0">
                  <a:solidFill>
                    <a:schemeClr val="tx2"/>
                  </a:solidFill>
                </a:rPr>
                <a:t>Mean age: 36 vs 28 </a:t>
              </a:r>
              <a:r>
                <a:rPr lang="en-US" sz="1100" b="1" dirty="0" err="1">
                  <a:solidFill>
                    <a:schemeClr val="tx2"/>
                  </a:solidFill>
                </a:rPr>
                <a:t>yo</a:t>
              </a:r>
              <a:endParaRPr lang="en-US" sz="1100" b="1" dirty="0">
                <a:solidFill>
                  <a:schemeClr val="tx2"/>
                </a:solidFill>
              </a:endParaRPr>
            </a:p>
            <a:p>
              <a:pPr>
                <a:spcBef>
                  <a:spcPts val="600"/>
                </a:spcBef>
              </a:pPr>
              <a:r>
                <a:rPr lang="en-US" sz="1050" b="1" dirty="0">
                  <a:solidFill>
                    <a:schemeClr val="tx2"/>
                  </a:solidFill>
                </a:rPr>
                <a:t>Mean age 1</a:t>
              </a:r>
              <a:r>
                <a:rPr lang="en-US" sz="1050" b="1" baseline="30000" dirty="0">
                  <a:solidFill>
                    <a:schemeClr val="tx2"/>
                  </a:solidFill>
                </a:rPr>
                <a:t>st</a:t>
              </a:r>
              <a:r>
                <a:rPr lang="en-US" sz="1050" b="1" dirty="0">
                  <a:solidFill>
                    <a:schemeClr val="tx2"/>
                  </a:solidFill>
                </a:rPr>
                <a:t> BC 40 vs 33  (</a:t>
              </a:r>
              <a:r>
                <a:rPr lang="en-US" sz="1050" b="1" i="1" dirty="0">
                  <a:solidFill>
                    <a:schemeClr val="tx2"/>
                  </a:solidFill>
                </a:rPr>
                <a:t>P</a:t>
              </a:r>
              <a:r>
                <a:rPr lang="en-US" sz="1050" b="1" dirty="0">
                  <a:solidFill>
                    <a:schemeClr val="tx2"/>
                  </a:solidFill>
                </a:rPr>
                <a:t> &lt; .001)</a:t>
              </a:r>
            </a:p>
          </p:txBody>
        </p:sp>
        <p:sp>
          <p:nvSpPr>
            <p:cNvPr id="8" name="TextBox 7"/>
            <p:cNvSpPr txBox="1"/>
            <p:nvPr/>
          </p:nvSpPr>
          <p:spPr>
            <a:xfrm>
              <a:off x="3066376" y="5262890"/>
              <a:ext cx="1515158" cy="261610"/>
            </a:xfrm>
            <a:prstGeom prst="rect">
              <a:avLst/>
            </a:prstGeom>
            <a:noFill/>
          </p:spPr>
          <p:txBody>
            <a:bodyPr wrap="none" rtlCol="0">
              <a:spAutoFit/>
            </a:bodyPr>
            <a:lstStyle/>
            <a:p>
              <a:r>
                <a:rPr lang="en-US" sz="1100" b="1" dirty="0">
                  <a:solidFill>
                    <a:schemeClr val="tx2"/>
                  </a:solidFill>
                </a:rPr>
                <a:t>Mean age: 40 vs 15 </a:t>
              </a:r>
              <a:r>
                <a:rPr lang="en-US" sz="1100" b="1" dirty="0" err="1">
                  <a:solidFill>
                    <a:schemeClr val="tx2"/>
                  </a:solidFill>
                </a:rPr>
                <a:t>yo</a:t>
              </a:r>
              <a:r>
                <a:rPr lang="en-US" sz="1100" b="1" dirty="0">
                  <a:solidFill>
                    <a:schemeClr val="tx2"/>
                  </a:solidFill>
                </a:rPr>
                <a:t> </a:t>
              </a:r>
            </a:p>
          </p:txBody>
        </p:sp>
        <p:sp>
          <p:nvSpPr>
            <p:cNvPr id="9" name="TextBox 8"/>
            <p:cNvSpPr txBox="1"/>
            <p:nvPr/>
          </p:nvSpPr>
          <p:spPr>
            <a:xfrm>
              <a:off x="1600200" y="1257300"/>
              <a:ext cx="2510880" cy="307777"/>
            </a:xfrm>
            <a:prstGeom prst="rect">
              <a:avLst/>
            </a:prstGeom>
            <a:noFill/>
            <a:ln>
              <a:solidFill>
                <a:schemeClr val="tx1"/>
              </a:solidFill>
            </a:ln>
          </p:spPr>
          <p:txBody>
            <a:bodyPr wrap="none" rtlCol="0">
              <a:spAutoFit/>
            </a:bodyPr>
            <a:lstStyle/>
            <a:p>
              <a:r>
                <a:rPr lang="en-US" sz="1400" b="1" dirty="0"/>
                <a:t>Age at Diagnosis of First Cancer</a:t>
              </a:r>
            </a:p>
          </p:txBody>
        </p:sp>
      </p:grpSp>
      <p:sp>
        <p:nvSpPr>
          <p:cNvPr id="10" name="TextBox 9"/>
          <p:cNvSpPr txBox="1"/>
          <p:nvPr/>
        </p:nvSpPr>
        <p:spPr>
          <a:xfrm>
            <a:off x="8855830" y="6172200"/>
            <a:ext cx="2400016" cy="430887"/>
          </a:xfrm>
          <a:prstGeom prst="rect">
            <a:avLst/>
          </a:prstGeom>
          <a:noFill/>
          <a:ln>
            <a:noFill/>
          </a:ln>
        </p:spPr>
        <p:txBody>
          <a:bodyPr wrap="none" rtlCol="0">
            <a:spAutoFit/>
          </a:bodyPr>
          <a:lstStyle/>
          <a:p>
            <a:r>
              <a:rPr lang="en-US" sz="1100" dirty="0"/>
              <a:t>SGT:  Identified on single gene testing</a:t>
            </a:r>
          </a:p>
          <a:p>
            <a:r>
              <a:rPr lang="en-US" sz="1100" dirty="0"/>
              <a:t>MGPT: Identified on multigene testing </a:t>
            </a:r>
          </a:p>
        </p:txBody>
      </p:sp>
      <p:sp>
        <p:nvSpPr>
          <p:cNvPr id="11" name="TextBox 10"/>
          <p:cNvSpPr txBox="1"/>
          <p:nvPr/>
        </p:nvSpPr>
        <p:spPr>
          <a:xfrm>
            <a:off x="8855830" y="6596390"/>
            <a:ext cx="3336170" cy="261610"/>
          </a:xfrm>
          <a:prstGeom prst="rect">
            <a:avLst/>
          </a:prstGeom>
          <a:noFill/>
          <a:ln>
            <a:noFill/>
          </a:ln>
        </p:spPr>
        <p:txBody>
          <a:bodyPr wrap="none" rtlCol="0">
            <a:spAutoFit/>
          </a:bodyPr>
          <a:lstStyle/>
          <a:p>
            <a:r>
              <a:rPr lang="en-US" sz="1100" dirty="0"/>
              <a:t>Rana HQ et al. </a:t>
            </a:r>
            <a:r>
              <a:rPr lang="en-US" sz="1100" i="1" dirty="0"/>
              <a:t>J Natl Cancer Inst. </a:t>
            </a:r>
            <a:r>
              <a:rPr lang="en-US" sz="1100" dirty="0"/>
              <a:t>2018;110(8):863-870.</a:t>
            </a:r>
          </a:p>
        </p:txBody>
      </p:sp>
      <p:grpSp>
        <p:nvGrpSpPr>
          <p:cNvPr id="12" name="Group 11"/>
          <p:cNvGrpSpPr/>
          <p:nvPr/>
        </p:nvGrpSpPr>
        <p:grpSpPr>
          <a:xfrm>
            <a:off x="6324600" y="1707675"/>
            <a:ext cx="4006102" cy="2788125"/>
            <a:chOff x="4507912" y="2490800"/>
            <a:chExt cx="4525002" cy="2703500"/>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2931" b="27515"/>
            <a:stretch/>
          </p:blipFill>
          <p:spPr>
            <a:xfrm>
              <a:off x="4507912" y="2490800"/>
              <a:ext cx="4382088" cy="22463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88153" b="1528"/>
            <a:stretch/>
          </p:blipFill>
          <p:spPr>
            <a:xfrm>
              <a:off x="4523826" y="4851400"/>
              <a:ext cx="4509088" cy="342900"/>
            </a:xfrm>
            <a:prstGeom prst="rect">
              <a:avLst/>
            </a:prstGeom>
          </p:spPr>
        </p:pic>
        <p:sp>
          <p:nvSpPr>
            <p:cNvPr id="15" name="Rectangle 14"/>
            <p:cNvSpPr/>
            <p:nvPr/>
          </p:nvSpPr>
          <p:spPr>
            <a:xfrm>
              <a:off x="4696691" y="3568700"/>
              <a:ext cx="4064924" cy="18033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978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00" y="466319"/>
            <a:ext cx="11691100" cy="829081"/>
          </a:xfrm>
        </p:spPr>
        <p:txBody>
          <a:bodyPr>
            <a:normAutofit fontScale="90000"/>
          </a:bodyPr>
          <a:lstStyle/>
          <a:p>
            <a:r>
              <a:rPr lang="en-US" sz="3600" b="1" dirty="0"/>
              <a:t>Li </a:t>
            </a:r>
            <a:r>
              <a:rPr lang="en-US" sz="3600" b="1" dirty="0" err="1"/>
              <a:t>Fraumeni</a:t>
            </a:r>
            <a:r>
              <a:rPr lang="en-US" sz="3600" b="1" dirty="0"/>
              <a:t> Syndrome  </a:t>
            </a:r>
            <a:br>
              <a:rPr lang="en-US" sz="3600" b="1" dirty="0"/>
            </a:br>
            <a:r>
              <a:rPr lang="en-US" sz="2400" b="1" dirty="0"/>
              <a:t>Phenotypic Differences in those identified by multigene panel testing vs single gene testing </a:t>
            </a:r>
            <a:endParaRPr lang="en-US" sz="2000" b="1" dirty="0"/>
          </a:p>
        </p:txBody>
      </p:sp>
      <p:grpSp>
        <p:nvGrpSpPr>
          <p:cNvPr id="4" name="Group 3"/>
          <p:cNvGrpSpPr/>
          <p:nvPr/>
        </p:nvGrpSpPr>
        <p:grpSpPr>
          <a:xfrm>
            <a:off x="1092124" y="1456366"/>
            <a:ext cx="4299699" cy="5325434"/>
            <a:chOff x="653300" y="1257300"/>
            <a:chExt cx="4299699" cy="5325434"/>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301" y="1642509"/>
              <a:ext cx="4299698" cy="235370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00" y="4072417"/>
              <a:ext cx="4299699" cy="2510317"/>
            </a:xfrm>
            <a:prstGeom prst="rect">
              <a:avLst/>
            </a:prstGeom>
          </p:spPr>
        </p:pic>
        <p:sp>
          <p:nvSpPr>
            <p:cNvPr id="7" name="TextBox 6"/>
            <p:cNvSpPr txBox="1"/>
            <p:nvPr/>
          </p:nvSpPr>
          <p:spPr>
            <a:xfrm>
              <a:off x="2818021" y="2666999"/>
              <a:ext cx="2130711" cy="500137"/>
            </a:xfrm>
            <a:prstGeom prst="rect">
              <a:avLst/>
            </a:prstGeom>
            <a:noFill/>
          </p:spPr>
          <p:txBody>
            <a:bodyPr wrap="none" rtlCol="0">
              <a:spAutoFit/>
            </a:bodyPr>
            <a:lstStyle/>
            <a:p>
              <a:r>
                <a:rPr lang="en-US" sz="1100" b="1" dirty="0">
                  <a:solidFill>
                    <a:schemeClr val="tx2"/>
                  </a:solidFill>
                </a:rPr>
                <a:t>Mean age: 36 vs 28 </a:t>
              </a:r>
              <a:r>
                <a:rPr lang="en-US" sz="1100" b="1" dirty="0" err="1">
                  <a:solidFill>
                    <a:schemeClr val="tx2"/>
                  </a:solidFill>
                </a:rPr>
                <a:t>yo</a:t>
              </a:r>
              <a:endParaRPr lang="en-US" sz="1100" b="1" dirty="0">
                <a:solidFill>
                  <a:schemeClr val="tx2"/>
                </a:solidFill>
              </a:endParaRPr>
            </a:p>
            <a:p>
              <a:pPr>
                <a:spcBef>
                  <a:spcPts val="600"/>
                </a:spcBef>
              </a:pPr>
              <a:r>
                <a:rPr lang="en-US" sz="1050" b="1" dirty="0">
                  <a:solidFill>
                    <a:schemeClr val="tx2"/>
                  </a:solidFill>
                </a:rPr>
                <a:t>Mean age 1</a:t>
              </a:r>
              <a:r>
                <a:rPr lang="en-US" sz="1050" b="1" baseline="30000" dirty="0">
                  <a:solidFill>
                    <a:schemeClr val="tx2"/>
                  </a:solidFill>
                </a:rPr>
                <a:t>st</a:t>
              </a:r>
              <a:r>
                <a:rPr lang="en-US" sz="1050" b="1" dirty="0">
                  <a:solidFill>
                    <a:schemeClr val="tx2"/>
                  </a:solidFill>
                </a:rPr>
                <a:t> BC 40 vs 33  (</a:t>
              </a:r>
              <a:r>
                <a:rPr lang="en-US" sz="1050" b="1" i="1" dirty="0">
                  <a:solidFill>
                    <a:schemeClr val="tx2"/>
                  </a:solidFill>
                </a:rPr>
                <a:t>P</a:t>
              </a:r>
              <a:r>
                <a:rPr lang="en-US" sz="1050" b="1" dirty="0">
                  <a:solidFill>
                    <a:schemeClr val="tx2"/>
                  </a:solidFill>
                </a:rPr>
                <a:t> &lt; .001)</a:t>
              </a:r>
            </a:p>
          </p:txBody>
        </p:sp>
        <p:sp>
          <p:nvSpPr>
            <p:cNvPr id="8" name="TextBox 7"/>
            <p:cNvSpPr txBox="1"/>
            <p:nvPr/>
          </p:nvSpPr>
          <p:spPr>
            <a:xfrm>
              <a:off x="3066376" y="5262890"/>
              <a:ext cx="1515158" cy="261610"/>
            </a:xfrm>
            <a:prstGeom prst="rect">
              <a:avLst/>
            </a:prstGeom>
            <a:noFill/>
          </p:spPr>
          <p:txBody>
            <a:bodyPr wrap="none" rtlCol="0">
              <a:spAutoFit/>
            </a:bodyPr>
            <a:lstStyle/>
            <a:p>
              <a:r>
                <a:rPr lang="en-US" sz="1100" b="1" dirty="0">
                  <a:solidFill>
                    <a:schemeClr val="tx2"/>
                  </a:solidFill>
                </a:rPr>
                <a:t>Mean age: 40 vs 15 </a:t>
              </a:r>
              <a:r>
                <a:rPr lang="en-US" sz="1100" b="1" dirty="0" err="1">
                  <a:solidFill>
                    <a:schemeClr val="tx2"/>
                  </a:solidFill>
                </a:rPr>
                <a:t>yo</a:t>
              </a:r>
              <a:r>
                <a:rPr lang="en-US" sz="1100" b="1" dirty="0">
                  <a:solidFill>
                    <a:schemeClr val="tx2"/>
                  </a:solidFill>
                </a:rPr>
                <a:t> </a:t>
              </a:r>
            </a:p>
          </p:txBody>
        </p:sp>
        <p:sp>
          <p:nvSpPr>
            <p:cNvPr id="9" name="TextBox 8"/>
            <p:cNvSpPr txBox="1"/>
            <p:nvPr/>
          </p:nvSpPr>
          <p:spPr>
            <a:xfrm>
              <a:off x="1600200" y="1257300"/>
              <a:ext cx="2510880" cy="307777"/>
            </a:xfrm>
            <a:prstGeom prst="rect">
              <a:avLst/>
            </a:prstGeom>
            <a:noFill/>
            <a:ln>
              <a:solidFill>
                <a:schemeClr val="tx1"/>
              </a:solidFill>
            </a:ln>
          </p:spPr>
          <p:txBody>
            <a:bodyPr wrap="none" rtlCol="0">
              <a:spAutoFit/>
            </a:bodyPr>
            <a:lstStyle/>
            <a:p>
              <a:r>
                <a:rPr lang="en-US" sz="1400" b="1" dirty="0"/>
                <a:t>Age at Diagnosis of First Cancer</a:t>
              </a:r>
            </a:p>
          </p:txBody>
        </p:sp>
      </p:grpSp>
      <p:sp>
        <p:nvSpPr>
          <p:cNvPr id="10" name="TextBox 9"/>
          <p:cNvSpPr txBox="1"/>
          <p:nvPr/>
        </p:nvSpPr>
        <p:spPr>
          <a:xfrm>
            <a:off x="8855830" y="6172200"/>
            <a:ext cx="2400016" cy="430887"/>
          </a:xfrm>
          <a:prstGeom prst="rect">
            <a:avLst/>
          </a:prstGeom>
          <a:noFill/>
          <a:ln>
            <a:noFill/>
          </a:ln>
        </p:spPr>
        <p:txBody>
          <a:bodyPr wrap="none" rtlCol="0">
            <a:spAutoFit/>
          </a:bodyPr>
          <a:lstStyle/>
          <a:p>
            <a:r>
              <a:rPr lang="en-US" sz="1100" dirty="0"/>
              <a:t>SGT:  Identified on single gene testing</a:t>
            </a:r>
          </a:p>
          <a:p>
            <a:r>
              <a:rPr lang="en-US" sz="1100" dirty="0"/>
              <a:t>MGPT: Identified on multigene testing </a:t>
            </a:r>
          </a:p>
        </p:txBody>
      </p:sp>
      <p:sp>
        <p:nvSpPr>
          <p:cNvPr id="11" name="TextBox 10"/>
          <p:cNvSpPr txBox="1"/>
          <p:nvPr/>
        </p:nvSpPr>
        <p:spPr>
          <a:xfrm>
            <a:off x="8855830" y="6596390"/>
            <a:ext cx="3336170" cy="261610"/>
          </a:xfrm>
          <a:prstGeom prst="rect">
            <a:avLst/>
          </a:prstGeom>
          <a:noFill/>
          <a:ln>
            <a:noFill/>
          </a:ln>
        </p:spPr>
        <p:txBody>
          <a:bodyPr wrap="none" rtlCol="0">
            <a:spAutoFit/>
          </a:bodyPr>
          <a:lstStyle/>
          <a:p>
            <a:r>
              <a:rPr lang="en-US" sz="1100" dirty="0"/>
              <a:t>Rana HQ et al. </a:t>
            </a:r>
            <a:r>
              <a:rPr lang="en-US" sz="1100" i="1" dirty="0"/>
              <a:t>J Natl Cancer Inst. </a:t>
            </a:r>
            <a:r>
              <a:rPr lang="en-US" sz="1100" dirty="0"/>
              <a:t>2018;110(8):863-870.</a:t>
            </a:r>
          </a:p>
        </p:txBody>
      </p:sp>
      <p:grpSp>
        <p:nvGrpSpPr>
          <p:cNvPr id="12" name="Group 11"/>
          <p:cNvGrpSpPr/>
          <p:nvPr/>
        </p:nvGrpSpPr>
        <p:grpSpPr>
          <a:xfrm>
            <a:off x="6324600" y="1707675"/>
            <a:ext cx="4006102" cy="2788125"/>
            <a:chOff x="4507912" y="2490800"/>
            <a:chExt cx="4525002" cy="2703500"/>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2931" b="27515"/>
            <a:stretch/>
          </p:blipFill>
          <p:spPr>
            <a:xfrm>
              <a:off x="4507912" y="2490800"/>
              <a:ext cx="4382088" cy="22463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88153" b="1528"/>
            <a:stretch/>
          </p:blipFill>
          <p:spPr>
            <a:xfrm>
              <a:off x="4523826" y="4851400"/>
              <a:ext cx="4509088" cy="342900"/>
            </a:xfrm>
            <a:prstGeom prst="rect">
              <a:avLst/>
            </a:prstGeom>
          </p:spPr>
        </p:pic>
        <p:sp>
          <p:nvSpPr>
            <p:cNvPr id="15" name="Rectangle 14"/>
            <p:cNvSpPr/>
            <p:nvPr/>
          </p:nvSpPr>
          <p:spPr>
            <a:xfrm>
              <a:off x="4696691" y="3568700"/>
              <a:ext cx="4064924" cy="18033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Content Placeholder 2"/>
          <p:cNvSpPr txBox="1">
            <a:spLocks/>
          </p:cNvSpPr>
          <p:nvPr/>
        </p:nvSpPr>
        <p:spPr>
          <a:xfrm>
            <a:off x="5105400" y="4585655"/>
            <a:ext cx="6901216" cy="1319845"/>
          </a:xfrm>
          <a:prstGeom prst="rect">
            <a:avLst/>
          </a:prstGeom>
          <a:solidFill>
            <a:schemeClr val="bg1">
              <a:lumMod val="95000"/>
            </a:schemeClr>
          </a:solidFill>
          <a:ln>
            <a:solidFill>
              <a:schemeClr val="tx1">
                <a:lumMod val="75000"/>
                <a:lumOff val="25000"/>
              </a:schemeClr>
            </a:solid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chemeClr val="accent1">
                    <a:lumMod val="50000"/>
                  </a:schemeClr>
                </a:solidFill>
              </a:rPr>
              <a:t>Not all </a:t>
            </a:r>
            <a:r>
              <a:rPr lang="en-US" sz="2000" b="1" i="1" dirty="0">
                <a:solidFill>
                  <a:schemeClr val="accent1">
                    <a:lumMod val="50000"/>
                  </a:schemeClr>
                </a:solidFill>
              </a:rPr>
              <a:t>TP53</a:t>
            </a:r>
            <a:r>
              <a:rPr lang="en-US" sz="2000" b="1" dirty="0">
                <a:solidFill>
                  <a:schemeClr val="accent1">
                    <a:lumMod val="50000"/>
                  </a:schemeClr>
                </a:solidFill>
              </a:rPr>
              <a:t> P/LP variants detected are germline </a:t>
            </a:r>
          </a:p>
          <a:p>
            <a:pPr lvl="1">
              <a:spcBef>
                <a:spcPts val="0"/>
              </a:spcBef>
              <a:buFont typeface="Wingdings" panose="05000000000000000000" pitchFamily="2" charset="2"/>
              <a:buChar char="§"/>
            </a:pPr>
            <a:r>
              <a:rPr lang="en-US" sz="1600" b="1" dirty="0">
                <a:solidFill>
                  <a:schemeClr val="accent1">
                    <a:lumMod val="50000"/>
                  </a:schemeClr>
                </a:solidFill>
              </a:rPr>
              <a:t>If tested blood/saliva could be CHIP* (age &gt; 60 or cytotoxic chemo prior to testing) – should check CBC/smear for clonal </a:t>
            </a:r>
            <a:r>
              <a:rPr lang="en-US" sz="1600" b="1" dirty="0" err="1">
                <a:solidFill>
                  <a:schemeClr val="accent1">
                    <a:lumMod val="50000"/>
                  </a:schemeClr>
                </a:solidFill>
              </a:rPr>
              <a:t>cytopenias</a:t>
            </a:r>
            <a:r>
              <a:rPr lang="en-US" sz="1600" b="1" dirty="0">
                <a:solidFill>
                  <a:schemeClr val="accent1">
                    <a:lumMod val="50000"/>
                  </a:schemeClr>
                </a:solidFill>
              </a:rPr>
              <a:t>/heme malignancy; to r/o CHIP repeat on skin fibroblasts, hair follicles</a:t>
            </a:r>
          </a:p>
          <a:p>
            <a:pPr lvl="1">
              <a:spcBef>
                <a:spcPts val="0"/>
              </a:spcBef>
              <a:buFont typeface="Wingdings" panose="05000000000000000000" pitchFamily="2" charset="2"/>
              <a:buChar char="§"/>
            </a:pPr>
            <a:r>
              <a:rPr lang="en-US" sz="1600" b="1" dirty="0">
                <a:solidFill>
                  <a:schemeClr val="accent1">
                    <a:lumMod val="50000"/>
                  </a:schemeClr>
                </a:solidFill>
              </a:rPr>
              <a:t>Somatic TP53 variants common in malignancies – seen at time of NGS </a:t>
            </a:r>
          </a:p>
        </p:txBody>
      </p:sp>
    </p:spTree>
    <p:extLst>
      <p:ext uri="{BB962C8B-B14F-4D97-AF65-F5344CB8AC3E}">
        <p14:creationId xmlns:p14="http://schemas.microsoft.com/office/powerpoint/2010/main" val="1693077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8"/>
          <p:cNvSpPr>
            <a:spLocks noGrp="1"/>
          </p:cNvSpPr>
          <p:nvPr>
            <p:ph type="title"/>
          </p:nvPr>
        </p:nvSpPr>
        <p:spPr>
          <a:xfrm>
            <a:off x="0" y="271959"/>
            <a:ext cx="7883130" cy="948268"/>
          </a:xfrm>
        </p:spPr>
        <p:txBody>
          <a:bodyPr/>
          <a:lstStyle/>
          <a:p>
            <a:r>
              <a:rPr lang="en-US" b="1" dirty="0"/>
              <a:t>Cowden Syndrome</a:t>
            </a:r>
          </a:p>
        </p:txBody>
      </p:sp>
      <p:sp>
        <p:nvSpPr>
          <p:cNvPr id="25603" name="Content Placeholder 9"/>
          <p:cNvSpPr>
            <a:spLocks noGrp="1"/>
          </p:cNvSpPr>
          <p:nvPr>
            <p:ph sz="half" idx="1"/>
          </p:nvPr>
        </p:nvSpPr>
        <p:spPr>
          <a:xfrm>
            <a:off x="491880" y="1110538"/>
            <a:ext cx="5902468" cy="1425664"/>
          </a:xfrm>
        </p:spPr>
        <p:txBody>
          <a:bodyPr>
            <a:noAutofit/>
          </a:bodyPr>
          <a:lstStyle/>
          <a:p>
            <a:pPr>
              <a:lnSpc>
                <a:spcPts val="2000"/>
              </a:lnSpc>
              <a:spcBef>
                <a:spcPts val="600"/>
              </a:spcBef>
              <a:spcAft>
                <a:spcPts val="600"/>
              </a:spcAft>
            </a:pPr>
            <a:r>
              <a:rPr lang="en-US" sz="1800" dirty="0"/>
              <a:t>Pathognomonic </a:t>
            </a:r>
            <a:r>
              <a:rPr lang="en-US" sz="1800" dirty="0" err="1"/>
              <a:t>mucocutaneous</a:t>
            </a:r>
            <a:r>
              <a:rPr lang="en-US" sz="1800" dirty="0"/>
              <a:t> lesions</a:t>
            </a:r>
          </a:p>
          <a:p>
            <a:pPr>
              <a:lnSpc>
                <a:spcPts val="2000"/>
              </a:lnSpc>
              <a:spcBef>
                <a:spcPts val="600"/>
              </a:spcBef>
              <a:spcAft>
                <a:spcPts val="600"/>
              </a:spcAft>
            </a:pPr>
            <a:r>
              <a:rPr lang="en-US" sz="1800" dirty="0"/>
              <a:t>Macrocephaly</a:t>
            </a:r>
          </a:p>
          <a:p>
            <a:pPr>
              <a:lnSpc>
                <a:spcPts val="2000"/>
              </a:lnSpc>
              <a:spcBef>
                <a:spcPts val="600"/>
              </a:spcBef>
              <a:spcAft>
                <a:spcPts val="600"/>
              </a:spcAft>
            </a:pPr>
            <a:r>
              <a:rPr lang="en-US" sz="1800" dirty="0"/>
              <a:t>High risk of benign and malignant tumors </a:t>
            </a:r>
            <a:r>
              <a:rPr lang="en-US" sz="1800" b="1" dirty="0"/>
              <a:t>of </a:t>
            </a:r>
            <a:r>
              <a:rPr lang="en-US" sz="1800" b="1" dirty="0">
                <a:solidFill>
                  <a:schemeClr val="accent6"/>
                </a:solidFill>
              </a:rPr>
              <a:t>thyroid (non-medullary), endometrium, colon, breast</a:t>
            </a:r>
          </a:p>
          <a:p>
            <a:pPr marL="0" indent="0">
              <a:lnSpc>
                <a:spcPts val="2000"/>
              </a:lnSpc>
              <a:buNone/>
            </a:pPr>
            <a:endParaRPr lang="en-US" sz="1800" dirty="0"/>
          </a:p>
        </p:txBody>
      </p:sp>
      <p:pic>
        <p:nvPicPr>
          <p:cNvPr id="25604" name="Picture 3"/>
          <p:cNvPicPr>
            <a:picLocks noGrp="1" noChangeAspect="1" noChangeArrowheads="1"/>
          </p:cNvPicPr>
          <p:nvPr>
            <p:ph sz="half" idx="2"/>
          </p:nvPr>
        </p:nvPicPr>
        <p:blipFill>
          <a:blip r:embed="rId3"/>
          <a:srcRect/>
          <a:stretch>
            <a:fillRect/>
          </a:stretch>
        </p:blipFill>
        <p:spPr>
          <a:xfrm>
            <a:off x="7772400" y="228600"/>
            <a:ext cx="3212131" cy="1882119"/>
          </a:xfrm>
          <a:noFill/>
        </p:spPr>
      </p:pic>
      <p:grpSp>
        <p:nvGrpSpPr>
          <p:cNvPr id="3" name="Group 12"/>
          <p:cNvGrpSpPr>
            <a:grpSpLocks/>
          </p:cNvGrpSpPr>
          <p:nvPr/>
        </p:nvGrpSpPr>
        <p:grpSpPr bwMode="auto">
          <a:xfrm>
            <a:off x="8362203" y="2139203"/>
            <a:ext cx="2259720" cy="1630900"/>
            <a:chOff x="4495800" y="3837042"/>
            <a:chExt cx="3341794" cy="2818060"/>
          </a:xfrm>
        </p:grpSpPr>
        <p:pic>
          <p:nvPicPr>
            <p:cNvPr id="25609" name="Picture 2"/>
            <p:cNvPicPr>
              <a:picLocks noChangeAspect="1" noChangeArrowheads="1"/>
            </p:cNvPicPr>
            <p:nvPr/>
          </p:nvPicPr>
          <p:blipFill>
            <a:blip r:embed="rId4"/>
            <a:srcRect/>
            <a:stretch>
              <a:fillRect/>
            </a:stretch>
          </p:blipFill>
          <p:spPr bwMode="auto">
            <a:xfrm>
              <a:off x="4495800" y="3837042"/>
              <a:ext cx="3341794" cy="2286491"/>
            </a:xfrm>
            <a:prstGeom prst="rect">
              <a:avLst/>
            </a:prstGeom>
            <a:noFill/>
            <a:ln w="9525">
              <a:noFill/>
              <a:miter lim="800000"/>
              <a:headEnd/>
              <a:tailEnd/>
            </a:ln>
          </p:spPr>
        </p:pic>
        <p:sp>
          <p:nvSpPr>
            <p:cNvPr id="15" name="TextBox 14"/>
            <p:cNvSpPr txBox="1"/>
            <p:nvPr/>
          </p:nvSpPr>
          <p:spPr>
            <a:xfrm>
              <a:off x="5340197" y="6123289"/>
              <a:ext cx="1949207" cy="531813"/>
            </a:xfrm>
            <a:prstGeom prst="rect">
              <a:avLst/>
            </a:prstGeom>
            <a:noFill/>
          </p:spPr>
          <p:txBody>
            <a:bodyPr wrap="none">
              <a:spAutoFit/>
            </a:bodyPr>
            <a:lstStyle/>
            <a:p>
              <a:pPr>
                <a:defRPr/>
              </a:pPr>
              <a:r>
                <a:rPr lang="en-US" sz="1400" dirty="0">
                  <a:ea typeface="MS PGothic" charset="0"/>
                  <a:cs typeface="MS PGothic" charset="0"/>
                </a:rPr>
                <a:t>Trichilemmoma</a:t>
              </a:r>
            </a:p>
          </p:txBody>
        </p:sp>
      </p:grpSp>
      <p:sp>
        <p:nvSpPr>
          <p:cNvPr id="2" name="Rectangle 1"/>
          <p:cNvSpPr>
            <a:spLocks noChangeArrowheads="1"/>
          </p:cNvSpPr>
          <p:nvPr/>
        </p:nvSpPr>
        <p:spPr bwMode="auto">
          <a:xfrm>
            <a:off x="465820" y="1110538"/>
            <a:ext cx="5928528" cy="1425664"/>
          </a:xfrm>
          <a:prstGeom prst="rect">
            <a:avLst/>
          </a:prstGeom>
          <a:noFill/>
          <a:ln w="28575">
            <a:solidFill>
              <a:srgbClr val="FF6FCF"/>
            </a:solidFill>
            <a:miter lim="800000"/>
            <a:headEnd/>
            <a:tailEnd/>
          </a:ln>
          <a:effectLst>
            <a:outerShdw dist="23000" dir="5400000" rotWithShape="0">
              <a:srgbClr val="808080">
                <a:alpha val="34998"/>
              </a:srgbClr>
            </a:outerShdw>
          </a:effectLst>
        </p:spPr>
        <p:txBody>
          <a:bodyPr anchor="ctr"/>
          <a:lstStyle/>
          <a:p>
            <a:pPr>
              <a:defRPr/>
            </a:pPr>
            <a:endParaRPr lang="en-US" sz="1600">
              <a:solidFill>
                <a:schemeClr val="lt1"/>
              </a:solidFill>
            </a:endParaRPr>
          </a:p>
        </p:txBody>
      </p:sp>
      <p:sp>
        <p:nvSpPr>
          <p:cNvPr id="13" name="TextBox 3"/>
          <p:cNvSpPr txBox="1">
            <a:spLocks noChangeArrowheads="1"/>
          </p:cNvSpPr>
          <p:nvPr/>
        </p:nvSpPr>
        <p:spPr bwMode="auto">
          <a:xfrm>
            <a:off x="6850706" y="6352401"/>
            <a:ext cx="4884094" cy="276999"/>
          </a:xfrm>
          <a:prstGeom prst="rect">
            <a:avLst/>
          </a:prstGeom>
          <a:noFill/>
          <a:ln>
            <a:noFill/>
          </a:ln>
        </p:spPr>
        <p:txBody>
          <a:bodyPr wrap="none">
            <a:spAutoFit/>
          </a:bodyP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eaLnBrk="1" hangingPunct="1">
              <a:defRPr/>
            </a:pPr>
            <a:r>
              <a:rPr lang="en-US" b="0" dirty="0">
                <a:latin typeface="+mn-lt"/>
              </a:rPr>
              <a:t>* If breast CA, screen remaining breast tissue with annual MRI and </a:t>
            </a:r>
            <a:r>
              <a:rPr lang="en-US" b="0" dirty="0" err="1">
                <a:latin typeface="+mn-lt"/>
              </a:rPr>
              <a:t>mammo</a:t>
            </a:r>
            <a:endParaRPr lang="en-US" b="0" dirty="0">
              <a:latin typeface="+mn-lt"/>
            </a:endParaRPr>
          </a:p>
        </p:txBody>
      </p:sp>
      <p:pic>
        <p:nvPicPr>
          <p:cNvPr id="14" name="Content Placeholder 4">
            <a:extLst>
              <a:ext uri="{FF2B5EF4-FFF2-40B4-BE49-F238E27FC236}">
                <a16:creationId xmlns:a16="http://schemas.microsoft.com/office/drawing/2014/main" id="{859E09E9-5531-A8EF-3044-D3887AE90E07}"/>
              </a:ext>
            </a:extLst>
          </p:cNvPr>
          <p:cNvPicPr>
            <a:picLocks noChangeAspect="1"/>
          </p:cNvPicPr>
          <p:nvPr/>
        </p:nvPicPr>
        <p:blipFill>
          <a:blip r:embed="rId5"/>
          <a:stretch>
            <a:fillRect/>
          </a:stretch>
        </p:blipFill>
        <p:spPr bwMode="auto">
          <a:xfrm>
            <a:off x="245905" y="2671463"/>
            <a:ext cx="6278164" cy="3266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Content Placeholder 3">
            <a:extLst>
              <a:ext uri="{FF2B5EF4-FFF2-40B4-BE49-F238E27FC236}">
                <a16:creationId xmlns:a16="http://schemas.microsoft.com/office/drawing/2014/main" id="{1E6B9934-8A0F-7D13-1B58-DB2A22D1F4F5}"/>
              </a:ext>
            </a:extLst>
          </p:cNvPr>
          <p:cNvSpPr txBox="1">
            <a:spLocks/>
          </p:cNvSpPr>
          <p:nvPr/>
        </p:nvSpPr>
        <p:spPr bwMode="auto">
          <a:xfrm>
            <a:off x="457200" y="6011938"/>
            <a:ext cx="6039674" cy="388862"/>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600" dirty="0"/>
              <a:t>727,091 individuals undergoing GT at Myriad Genetics 9/2013-2/2022</a:t>
            </a:r>
          </a:p>
          <a:p>
            <a:pPr marL="0" indent="0" algn="ctr">
              <a:spcBef>
                <a:spcPts val="0"/>
              </a:spcBef>
              <a:buNone/>
            </a:pPr>
            <a:endParaRPr lang="en-US" sz="1600" dirty="0"/>
          </a:p>
          <a:p>
            <a:pPr algn="ctr">
              <a:spcBef>
                <a:spcPts val="0"/>
              </a:spcBef>
            </a:pPr>
            <a:endParaRPr lang="en-US" sz="1600" dirty="0"/>
          </a:p>
          <a:p>
            <a:pPr algn="ctr"/>
            <a:endParaRPr lang="en-US" sz="1600" dirty="0"/>
          </a:p>
          <a:p>
            <a:pPr lvl="1" algn="ctr">
              <a:spcBef>
                <a:spcPts val="0"/>
              </a:spcBef>
            </a:pPr>
            <a:endParaRPr lang="en-US" sz="1600" dirty="0"/>
          </a:p>
        </p:txBody>
      </p:sp>
      <p:sp>
        <p:nvSpPr>
          <p:cNvPr id="5" name="TextBox 4">
            <a:extLst>
              <a:ext uri="{FF2B5EF4-FFF2-40B4-BE49-F238E27FC236}">
                <a16:creationId xmlns:a16="http://schemas.microsoft.com/office/drawing/2014/main" id="{24DD9E76-8AF9-2795-1B68-E888F46B1296}"/>
              </a:ext>
            </a:extLst>
          </p:cNvPr>
          <p:cNvSpPr txBox="1"/>
          <p:nvPr/>
        </p:nvSpPr>
        <p:spPr>
          <a:xfrm>
            <a:off x="1676401" y="6596390"/>
            <a:ext cx="10134600" cy="261610"/>
          </a:xfrm>
          <a:prstGeom prst="rect">
            <a:avLst/>
          </a:prstGeom>
          <a:noFill/>
        </p:spPr>
        <p:txBody>
          <a:bodyPr wrap="square">
            <a:spAutoFit/>
          </a:bodyPr>
          <a:lstStyle/>
          <a:p>
            <a:pPr algn="ctr">
              <a:defRPr/>
            </a:pPr>
            <a:r>
              <a:rPr lang="en-US" sz="1100" dirty="0" err="1">
                <a:ea typeface="MS PGothic" charset="0"/>
                <a:cs typeface="MS PGothic" charset="0"/>
              </a:rPr>
              <a:t>Ngeow</a:t>
            </a:r>
            <a:r>
              <a:rPr lang="en-US" sz="1100" dirty="0">
                <a:ea typeface="MS PGothic" charset="0"/>
                <a:cs typeface="MS PGothic" charset="0"/>
              </a:rPr>
              <a:t> J et al. </a:t>
            </a:r>
            <a:r>
              <a:rPr lang="en-US" sz="1100" i="1" dirty="0">
                <a:ea typeface="MS PGothic" charset="0"/>
                <a:cs typeface="MS PGothic" charset="0"/>
              </a:rPr>
              <a:t>J </a:t>
            </a:r>
            <a:r>
              <a:rPr lang="en-US" sz="1100" i="1" dirty="0" err="1">
                <a:ea typeface="MS PGothic" charset="0"/>
                <a:cs typeface="MS PGothic" charset="0"/>
              </a:rPr>
              <a:t>Clin</a:t>
            </a:r>
            <a:r>
              <a:rPr lang="en-US" sz="1100" i="1" dirty="0">
                <a:ea typeface="MS PGothic" charset="0"/>
                <a:cs typeface="MS PGothic" charset="0"/>
              </a:rPr>
              <a:t> </a:t>
            </a:r>
            <a:r>
              <a:rPr lang="en-US" sz="1100" i="1" dirty="0" err="1">
                <a:ea typeface="MS PGothic" charset="0"/>
                <a:cs typeface="MS PGothic" charset="0"/>
              </a:rPr>
              <a:t>Oncol</a:t>
            </a:r>
            <a:r>
              <a:rPr lang="en-US" sz="1100" i="1" dirty="0">
                <a:ea typeface="MS PGothic" charset="0"/>
                <a:cs typeface="MS PGothic" charset="0"/>
              </a:rPr>
              <a:t>. </a:t>
            </a:r>
            <a:r>
              <a:rPr lang="en-US" sz="1100" dirty="0">
                <a:ea typeface="MS PGothic" charset="0"/>
                <a:cs typeface="MS PGothic" charset="0"/>
              </a:rPr>
              <a:t>2014;32(17):1818-1824; </a:t>
            </a:r>
            <a:r>
              <a:rPr lang="en-US" sz="1100" dirty="0"/>
              <a:t>Cummings S et al.  </a:t>
            </a:r>
            <a:r>
              <a:rPr lang="en-US" sz="1100" i="1" dirty="0"/>
              <a:t>JCO Precis Oncol.</a:t>
            </a:r>
            <a:r>
              <a:rPr lang="en-US" sz="1100" dirty="0"/>
              <a:t> 2023;7:e2200415; </a:t>
            </a:r>
            <a:r>
              <a:rPr lang="en-US" sz="1100" dirty="0">
                <a:ea typeface="MS PGothic" charset="0"/>
                <a:cs typeface="MS PGothic" charset="0"/>
              </a:rPr>
              <a:t>NCCN HBOP v1.2026.</a:t>
            </a:r>
          </a:p>
        </p:txBody>
      </p:sp>
      <p:sp>
        <p:nvSpPr>
          <p:cNvPr id="17" name="TextBox 16"/>
          <p:cNvSpPr txBox="1"/>
          <p:nvPr/>
        </p:nvSpPr>
        <p:spPr>
          <a:xfrm>
            <a:off x="6734373" y="4016371"/>
            <a:ext cx="5229027" cy="2308324"/>
          </a:xfrm>
          <a:prstGeom prst="rect">
            <a:avLst/>
          </a:prstGeom>
          <a:noFill/>
          <a:ln w="28575">
            <a:solidFill>
              <a:srgbClr val="FF48D8"/>
            </a:solidFill>
          </a:ln>
        </p:spPr>
        <p:txBody>
          <a:bodyPr wrap="square" rtlCol="0">
            <a:spAutoFit/>
          </a:bodyPr>
          <a:lstStyle/>
          <a:p>
            <a:pPr marL="285750" indent="-285750">
              <a:buFontTx/>
              <a:buChar char="-"/>
            </a:pPr>
            <a:r>
              <a:rPr lang="en-US" sz="1600" dirty="0">
                <a:solidFill>
                  <a:schemeClr val="accent1">
                    <a:lumMod val="50000"/>
                  </a:schemeClr>
                </a:solidFill>
              </a:rPr>
              <a:t>PE including thyroid annually</a:t>
            </a:r>
          </a:p>
          <a:p>
            <a:pPr marL="285750" indent="-285750">
              <a:buFontTx/>
              <a:buChar char="-"/>
            </a:pPr>
            <a:r>
              <a:rPr lang="en-US" sz="1600" dirty="0">
                <a:solidFill>
                  <a:schemeClr val="accent1">
                    <a:lumMod val="50000"/>
                  </a:schemeClr>
                </a:solidFill>
              </a:rPr>
              <a:t>Mammo and MRI yearly age 30-75</a:t>
            </a:r>
          </a:p>
          <a:p>
            <a:pPr marL="285750" indent="-285750">
              <a:buFontTx/>
              <a:buChar char="-"/>
            </a:pPr>
            <a:r>
              <a:rPr lang="en-US" sz="1600" dirty="0">
                <a:solidFill>
                  <a:schemeClr val="accent1">
                    <a:lumMod val="50000"/>
                  </a:schemeClr>
                </a:solidFill>
              </a:rPr>
              <a:t>CBE q6-12 months starting age 25</a:t>
            </a:r>
          </a:p>
          <a:p>
            <a:pPr marL="285750" indent="-285750">
              <a:buFontTx/>
              <a:buChar char="-"/>
            </a:pPr>
            <a:r>
              <a:rPr lang="en-US" sz="1600" dirty="0">
                <a:solidFill>
                  <a:schemeClr val="accent1">
                    <a:lumMod val="50000"/>
                  </a:schemeClr>
                </a:solidFill>
              </a:rPr>
              <a:t>Consider RRM</a:t>
            </a:r>
          </a:p>
          <a:p>
            <a:pPr marL="285750" indent="-285750">
              <a:buFontTx/>
              <a:buChar char="-"/>
            </a:pPr>
            <a:r>
              <a:rPr lang="en-US" sz="1600" dirty="0" err="1">
                <a:solidFill>
                  <a:schemeClr val="accent1">
                    <a:lumMod val="50000"/>
                  </a:schemeClr>
                </a:solidFill>
              </a:rPr>
              <a:t>Cscope</a:t>
            </a:r>
            <a:r>
              <a:rPr lang="en-US" sz="1600" dirty="0">
                <a:solidFill>
                  <a:schemeClr val="accent1">
                    <a:lumMod val="50000"/>
                  </a:schemeClr>
                </a:solidFill>
              </a:rPr>
              <a:t> age 35 at least q5yrs</a:t>
            </a:r>
          </a:p>
          <a:p>
            <a:pPr marL="285750" indent="-285750">
              <a:buFontTx/>
              <a:buChar char="-"/>
            </a:pPr>
            <a:r>
              <a:rPr lang="en-US" sz="1600" dirty="0">
                <a:solidFill>
                  <a:schemeClr val="accent1">
                    <a:lumMod val="50000"/>
                  </a:schemeClr>
                </a:solidFill>
              </a:rPr>
              <a:t>Consider hysterectomy after childbearing complete</a:t>
            </a:r>
          </a:p>
          <a:p>
            <a:pPr marL="285750" indent="-285750">
              <a:buFontTx/>
              <a:buChar char="-"/>
            </a:pPr>
            <a:r>
              <a:rPr lang="en-US" sz="1600" dirty="0">
                <a:solidFill>
                  <a:schemeClr val="accent1">
                    <a:lumMod val="50000"/>
                  </a:schemeClr>
                </a:solidFill>
              </a:rPr>
              <a:t>Consider endometrial Bx q 1-2y starting age 35</a:t>
            </a:r>
          </a:p>
          <a:p>
            <a:pPr marL="285750" indent="-285750">
              <a:buFontTx/>
              <a:buChar char="-"/>
            </a:pPr>
            <a:r>
              <a:rPr lang="en-US" sz="1600" dirty="0">
                <a:solidFill>
                  <a:schemeClr val="accent1">
                    <a:lumMod val="50000"/>
                  </a:schemeClr>
                </a:solidFill>
              </a:rPr>
              <a:t>Annual thyroid ultrasound beginning age 12</a:t>
            </a:r>
          </a:p>
          <a:p>
            <a:pPr marL="285750" indent="-285750">
              <a:buFontTx/>
              <a:buChar char="-"/>
            </a:pPr>
            <a:r>
              <a:rPr lang="en-US" sz="1600" dirty="0">
                <a:solidFill>
                  <a:schemeClr val="accent1">
                    <a:lumMod val="50000"/>
                  </a:schemeClr>
                </a:solidFill>
              </a:rPr>
              <a:t>Consider renal US age 40 q1-2 yrs</a:t>
            </a:r>
          </a:p>
        </p:txBody>
      </p:sp>
    </p:spTree>
    <p:extLst>
      <p:ext uri="{BB962C8B-B14F-4D97-AF65-F5344CB8AC3E}">
        <p14:creationId xmlns:p14="http://schemas.microsoft.com/office/powerpoint/2010/main" val="301900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11" y="253153"/>
            <a:ext cx="10857089" cy="1058561"/>
          </a:xfrm>
        </p:spPr>
        <p:txBody>
          <a:bodyPr>
            <a:normAutofit fontScale="90000"/>
          </a:bodyPr>
          <a:lstStyle/>
          <a:p>
            <a:r>
              <a:rPr lang="en-US" b="1" dirty="0" err="1"/>
              <a:t>Peutz-Jeghers</a:t>
            </a:r>
            <a:r>
              <a:rPr lang="en-US" b="1" dirty="0"/>
              <a:t> Syndrome</a:t>
            </a:r>
            <a:r>
              <a:rPr lang="en-US" dirty="0"/>
              <a:t> </a:t>
            </a:r>
            <a:br>
              <a:rPr lang="en-US" sz="4000" dirty="0"/>
            </a:br>
            <a:r>
              <a:rPr lang="en-US" sz="4000" dirty="0"/>
              <a:t>– Hybrid hereditary CRC and hereditary breast CA</a:t>
            </a:r>
            <a:endParaRPr lang="en-US" b="1" i="1" dirty="0"/>
          </a:p>
        </p:txBody>
      </p:sp>
      <p:sp>
        <p:nvSpPr>
          <p:cNvPr id="4" name="Content Placeholder 3"/>
          <p:cNvSpPr>
            <a:spLocks noGrp="1"/>
          </p:cNvSpPr>
          <p:nvPr>
            <p:ph sz="half" idx="1"/>
          </p:nvPr>
        </p:nvSpPr>
        <p:spPr>
          <a:xfrm>
            <a:off x="363254" y="1497560"/>
            <a:ext cx="8812986" cy="3990108"/>
          </a:xfrm>
        </p:spPr>
        <p:txBody>
          <a:bodyPr>
            <a:noAutofit/>
          </a:bodyPr>
          <a:lstStyle/>
          <a:p>
            <a:r>
              <a:rPr lang="en-US" sz="2000" dirty="0"/>
              <a:t>GI </a:t>
            </a:r>
            <a:r>
              <a:rPr lang="en-US" sz="2000" dirty="0" err="1"/>
              <a:t>hamartomas</a:t>
            </a:r>
            <a:r>
              <a:rPr lang="en-US" sz="2000" dirty="0"/>
              <a:t> – polyps characteristic of PJS – “frond-like”</a:t>
            </a:r>
          </a:p>
          <a:p>
            <a:pPr>
              <a:spcAft>
                <a:spcPts val="600"/>
              </a:spcAft>
            </a:pPr>
            <a:r>
              <a:rPr lang="en-US" sz="2000" dirty="0" err="1"/>
              <a:t>Mucocutaneous</a:t>
            </a:r>
            <a:r>
              <a:rPr lang="en-US" sz="2000" dirty="0"/>
              <a:t> pigmentation mouth, lips, nose, eyes, fingers, genitalia – may fade during puberty</a:t>
            </a:r>
          </a:p>
          <a:p>
            <a:r>
              <a:rPr lang="en-US" sz="2000" dirty="0"/>
              <a:t>Lifetime cancer risk ~80%:</a:t>
            </a:r>
          </a:p>
          <a:p>
            <a:pPr lvl="1">
              <a:spcBef>
                <a:spcPts val="0"/>
              </a:spcBef>
            </a:pPr>
            <a:r>
              <a:rPr lang="en-US" sz="1600" dirty="0">
                <a:solidFill>
                  <a:srgbClr val="FF48D8"/>
                </a:solidFill>
              </a:rPr>
              <a:t>Breast: ~32-54% risk (manage like </a:t>
            </a:r>
            <a:r>
              <a:rPr lang="en-US" sz="1600" i="1" dirty="0">
                <a:solidFill>
                  <a:srgbClr val="FF48D8"/>
                </a:solidFill>
              </a:rPr>
              <a:t>BRCA1/2</a:t>
            </a:r>
            <a:r>
              <a:rPr lang="en-US" sz="1600" dirty="0">
                <a:solidFill>
                  <a:srgbClr val="FF48D8"/>
                </a:solidFill>
              </a:rPr>
              <a:t>)</a:t>
            </a:r>
          </a:p>
          <a:p>
            <a:pPr lvl="1">
              <a:spcBef>
                <a:spcPts val="0"/>
              </a:spcBef>
            </a:pPr>
            <a:r>
              <a:rPr lang="en-US" sz="1600" dirty="0">
                <a:solidFill>
                  <a:srgbClr val="0070C0"/>
                </a:solidFill>
              </a:rPr>
              <a:t>Colorectal: ~40% risk</a:t>
            </a:r>
          </a:p>
          <a:p>
            <a:pPr lvl="1">
              <a:spcBef>
                <a:spcPts val="0"/>
              </a:spcBef>
            </a:pPr>
            <a:r>
              <a:rPr lang="en-US" sz="1600" dirty="0">
                <a:solidFill>
                  <a:srgbClr val="0070C0"/>
                </a:solidFill>
              </a:rPr>
              <a:t>Stomach: ~30% risk</a:t>
            </a:r>
          </a:p>
          <a:p>
            <a:pPr lvl="1">
              <a:spcBef>
                <a:spcPts val="0"/>
              </a:spcBef>
            </a:pPr>
            <a:r>
              <a:rPr lang="en-US" sz="1600" dirty="0">
                <a:solidFill>
                  <a:srgbClr val="0070C0"/>
                </a:solidFill>
              </a:rPr>
              <a:t>Pancreas:  11-36% risk</a:t>
            </a:r>
          </a:p>
          <a:p>
            <a:pPr lvl="1">
              <a:spcBef>
                <a:spcPts val="0"/>
              </a:spcBef>
            </a:pPr>
            <a:r>
              <a:rPr lang="en-US" sz="1600" dirty="0">
                <a:solidFill>
                  <a:srgbClr val="0070C0"/>
                </a:solidFill>
              </a:rPr>
              <a:t>Small bowel: 13% risk</a:t>
            </a:r>
          </a:p>
          <a:p>
            <a:pPr lvl="1">
              <a:spcBef>
                <a:spcPts val="0"/>
              </a:spcBef>
            </a:pPr>
            <a:r>
              <a:rPr lang="en-US" sz="1600" dirty="0">
                <a:solidFill>
                  <a:srgbClr val="00B050"/>
                </a:solidFill>
              </a:rPr>
              <a:t>Ovarian (</a:t>
            </a:r>
            <a:r>
              <a:rPr lang="en-US" sz="1600" u="sng" dirty="0">
                <a:solidFill>
                  <a:srgbClr val="00B050"/>
                </a:solidFill>
              </a:rPr>
              <a:t>typically sex cord tumors </a:t>
            </a:r>
            <a:r>
              <a:rPr lang="en-US" sz="1600" dirty="0">
                <a:solidFill>
                  <a:srgbClr val="00B050"/>
                </a:solidFill>
              </a:rPr>
              <a:t>but </a:t>
            </a:r>
            <a:r>
              <a:rPr lang="en-US" sz="1600" dirty="0" err="1">
                <a:solidFill>
                  <a:srgbClr val="00B050"/>
                </a:solidFill>
              </a:rPr>
              <a:t>adenoCA</a:t>
            </a:r>
            <a:r>
              <a:rPr lang="en-US" sz="1600" dirty="0">
                <a:solidFill>
                  <a:srgbClr val="00B050"/>
                </a:solidFill>
              </a:rPr>
              <a:t> can occur): &gt; 20%</a:t>
            </a:r>
          </a:p>
          <a:p>
            <a:pPr lvl="1">
              <a:spcBef>
                <a:spcPts val="0"/>
              </a:spcBef>
            </a:pPr>
            <a:r>
              <a:rPr lang="en-US" sz="1600" dirty="0">
                <a:solidFill>
                  <a:srgbClr val="00B050"/>
                </a:solidFill>
              </a:rPr>
              <a:t>Testicular (</a:t>
            </a:r>
            <a:r>
              <a:rPr lang="en-US" sz="1600" dirty="0" err="1">
                <a:solidFill>
                  <a:srgbClr val="00B050"/>
                </a:solidFill>
              </a:rPr>
              <a:t>Sertoli</a:t>
            </a:r>
            <a:r>
              <a:rPr lang="en-US" sz="1600" dirty="0">
                <a:solidFill>
                  <a:srgbClr val="00B050"/>
                </a:solidFill>
              </a:rPr>
              <a:t> cell tumors): 9%</a:t>
            </a:r>
          </a:p>
          <a:p>
            <a:pPr lvl="1">
              <a:spcBef>
                <a:spcPts val="0"/>
              </a:spcBef>
            </a:pPr>
            <a:r>
              <a:rPr lang="en-US" sz="1600" dirty="0">
                <a:solidFill>
                  <a:srgbClr val="00B050"/>
                </a:solidFill>
              </a:rPr>
              <a:t>Cervix: &gt; 10%</a:t>
            </a:r>
          </a:p>
          <a:p>
            <a:pPr lvl="1">
              <a:spcBef>
                <a:spcPts val="0"/>
              </a:spcBef>
            </a:pPr>
            <a:r>
              <a:rPr lang="en-US" sz="1600" dirty="0">
                <a:solidFill>
                  <a:srgbClr val="00B050"/>
                </a:solidFill>
              </a:rPr>
              <a:t>Uterus: 9%</a:t>
            </a:r>
          </a:p>
          <a:p>
            <a:pPr lvl="1">
              <a:spcBef>
                <a:spcPts val="0"/>
              </a:spcBef>
              <a:spcAft>
                <a:spcPts val="600"/>
              </a:spcAft>
            </a:pPr>
            <a:r>
              <a:rPr lang="en-US" sz="1600" dirty="0"/>
              <a:t>Lung: 7-17%</a:t>
            </a:r>
          </a:p>
          <a:p>
            <a:r>
              <a:rPr lang="en-US" sz="2000" dirty="0"/>
              <a:t>Due to mutations in </a:t>
            </a:r>
            <a:r>
              <a:rPr lang="en-US" sz="2000" i="1" dirty="0"/>
              <a:t>STK11</a:t>
            </a:r>
            <a:r>
              <a:rPr lang="en-US" sz="2000" dirty="0"/>
              <a:t> gene – autosomal dominant</a:t>
            </a:r>
          </a:p>
        </p:txBody>
      </p:sp>
      <p:pic>
        <p:nvPicPr>
          <p:cNvPr id="8" name="Picture 4" descr="img004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8275" y="3739936"/>
            <a:ext cx="2016162" cy="1366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Content Placeholder 3" descr="img0073.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9228195" y="1891142"/>
            <a:ext cx="2397598" cy="1417897"/>
          </a:xfrm>
        </p:spPr>
      </p:pic>
      <p:sp>
        <p:nvSpPr>
          <p:cNvPr id="3" name="TextBox 2"/>
          <p:cNvSpPr txBox="1"/>
          <p:nvPr/>
        </p:nvSpPr>
        <p:spPr>
          <a:xfrm>
            <a:off x="323815" y="5803781"/>
            <a:ext cx="11029985" cy="840230"/>
          </a:xfrm>
          <a:prstGeom prst="rect">
            <a:avLst/>
          </a:prstGeom>
          <a:noFill/>
          <a:ln>
            <a:solidFill>
              <a:schemeClr val="bg2">
                <a:lumMod val="90000"/>
              </a:schemeClr>
            </a:solidFill>
          </a:ln>
        </p:spPr>
        <p:txBody>
          <a:bodyPr wrap="square" rtlCol="0">
            <a:spAutoFit/>
          </a:bodyPr>
          <a:lstStyle/>
          <a:p>
            <a:pPr lvl="0">
              <a:lnSpc>
                <a:spcPct val="90000"/>
              </a:lnSpc>
              <a:spcBef>
                <a:spcPts val="1800"/>
              </a:spcBef>
            </a:pPr>
            <a:r>
              <a:rPr lang="en-US" u="sng" dirty="0">
                <a:solidFill>
                  <a:srgbClr val="203E59"/>
                </a:solidFill>
              </a:rPr>
              <a:t>Clinical Management:</a:t>
            </a:r>
            <a:r>
              <a:rPr lang="en-US" dirty="0">
                <a:solidFill>
                  <a:srgbClr val="203E59"/>
                </a:solidFill>
              </a:rPr>
              <a:t> Q2-3 </a:t>
            </a:r>
            <a:r>
              <a:rPr lang="en-US" dirty="0" err="1">
                <a:solidFill>
                  <a:srgbClr val="203E59"/>
                </a:solidFill>
              </a:rPr>
              <a:t>yrs</a:t>
            </a:r>
            <a:r>
              <a:rPr lang="en-US" dirty="0">
                <a:solidFill>
                  <a:srgbClr val="203E59"/>
                </a:solidFill>
              </a:rPr>
              <a:t> </a:t>
            </a:r>
            <a:r>
              <a:rPr lang="en-US" dirty="0" err="1">
                <a:solidFill>
                  <a:srgbClr val="203E59"/>
                </a:solidFill>
              </a:rPr>
              <a:t>Cscope</a:t>
            </a:r>
            <a:r>
              <a:rPr lang="en-US" dirty="0">
                <a:solidFill>
                  <a:srgbClr val="203E59"/>
                </a:solidFill>
              </a:rPr>
              <a:t> and upper endoscopy (beginning age 8-10) with SB visualization (beginning age 18); </a:t>
            </a:r>
            <a:r>
              <a:rPr lang="en-US" b="1" dirty="0">
                <a:solidFill>
                  <a:srgbClr val="C00000"/>
                </a:solidFill>
              </a:rPr>
              <a:t>pancreatic CA screening for all (age 30-35)</a:t>
            </a:r>
            <a:r>
              <a:rPr lang="en-US" dirty="0">
                <a:solidFill>
                  <a:srgbClr val="203E59"/>
                </a:solidFill>
              </a:rPr>
              <a:t>; annual exam for precocious puberty (</a:t>
            </a:r>
            <a:r>
              <a:rPr lang="en-US" dirty="0">
                <a:solidFill>
                  <a:srgbClr val="203E59"/>
                </a:solidFill>
                <a:latin typeface="MS PGothic" panose="020B0600070205080204" pitchFamily="34" charset="-128"/>
                <a:ea typeface="MS PGothic" panose="020B0600070205080204" pitchFamily="34" charset="-128"/>
              </a:rPr>
              <a:t>♀) or feminizing changes (♂) and testicular exam;</a:t>
            </a:r>
            <a:r>
              <a:rPr lang="en-US" dirty="0">
                <a:solidFill>
                  <a:srgbClr val="203E59"/>
                </a:solidFill>
              </a:rPr>
              <a:t> endo bx if abnormal bleeding; manage breast CA like </a:t>
            </a:r>
            <a:r>
              <a:rPr lang="en-US" i="1" dirty="0">
                <a:solidFill>
                  <a:srgbClr val="203E59"/>
                </a:solidFill>
              </a:rPr>
              <a:t>BRCA1/2</a:t>
            </a:r>
            <a:endParaRPr lang="en-US" sz="1600" dirty="0"/>
          </a:p>
        </p:txBody>
      </p:sp>
      <p:sp>
        <p:nvSpPr>
          <p:cNvPr id="5" name="TextBox 4">
            <a:extLst>
              <a:ext uri="{FF2B5EF4-FFF2-40B4-BE49-F238E27FC236}">
                <a16:creationId xmlns:a16="http://schemas.microsoft.com/office/drawing/2014/main" id="{4876358F-D3FD-8247-BDA7-74CECE75E548}"/>
              </a:ext>
            </a:extLst>
          </p:cNvPr>
          <p:cNvSpPr txBox="1"/>
          <p:nvPr/>
        </p:nvSpPr>
        <p:spPr>
          <a:xfrm>
            <a:off x="8690574" y="6628480"/>
            <a:ext cx="3471143" cy="276999"/>
          </a:xfrm>
          <a:prstGeom prst="rect">
            <a:avLst/>
          </a:prstGeom>
          <a:noFill/>
        </p:spPr>
        <p:txBody>
          <a:bodyPr wrap="none" rtlCol="0">
            <a:spAutoFit/>
          </a:bodyPr>
          <a:lstStyle/>
          <a:p>
            <a:r>
              <a:rPr lang="en-US" sz="1200" dirty="0"/>
              <a:t>Adapted NCCN Colon CA genetics guidelines v1.2025</a:t>
            </a:r>
          </a:p>
        </p:txBody>
      </p:sp>
    </p:spTree>
    <p:extLst>
      <p:ext uri="{BB962C8B-B14F-4D97-AF65-F5344CB8AC3E}">
        <p14:creationId xmlns:p14="http://schemas.microsoft.com/office/powerpoint/2010/main" val="399791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46712490"/>
              </p:ext>
            </p:extLst>
          </p:nvPr>
        </p:nvGraphicFramePr>
        <p:xfrm>
          <a:off x="292100" y="1001004"/>
          <a:ext cx="11430000" cy="5336047"/>
        </p:xfrm>
        <a:graphic>
          <a:graphicData uri="http://schemas.openxmlformats.org/drawingml/2006/table">
            <a:tbl>
              <a:tblPr firstRow="1" bandRow="1">
                <a:tableStyleId>{5C22544A-7EE6-4342-B048-85BDC9FD1C3A}</a:tableStyleId>
              </a:tblPr>
              <a:tblGrid>
                <a:gridCol w="808973">
                  <a:extLst>
                    <a:ext uri="{9D8B030D-6E8A-4147-A177-3AD203B41FA5}">
                      <a16:colId xmlns:a16="http://schemas.microsoft.com/office/drawing/2014/main" val="20000"/>
                    </a:ext>
                  </a:extLst>
                </a:gridCol>
                <a:gridCol w="1503123">
                  <a:extLst>
                    <a:ext uri="{9D8B030D-6E8A-4147-A177-3AD203B41FA5}">
                      <a16:colId xmlns:a16="http://schemas.microsoft.com/office/drawing/2014/main" val="20001"/>
                    </a:ext>
                  </a:extLst>
                </a:gridCol>
                <a:gridCol w="3402904">
                  <a:extLst>
                    <a:ext uri="{9D8B030D-6E8A-4147-A177-3AD203B41FA5}">
                      <a16:colId xmlns:a16="http://schemas.microsoft.com/office/drawing/2014/main" val="20002"/>
                    </a:ext>
                  </a:extLst>
                </a:gridCol>
                <a:gridCol w="5715000">
                  <a:extLst>
                    <a:ext uri="{9D8B030D-6E8A-4147-A177-3AD203B41FA5}">
                      <a16:colId xmlns:a16="http://schemas.microsoft.com/office/drawing/2014/main" val="20003"/>
                    </a:ext>
                  </a:extLst>
                </a:gridCol>
              </a:tblGrid>
              <a:tr h="370293">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800" b="1" i="0" u="none" strike="noStrike" cap="none" normalizeH="0" baseline="0" dirty="0">
                          <a:ln>
                            <a:noFill/>
                          </a:ln>
                          <a:solidFill>
                            <a:schemeClr val="bg1"/>
                          </a:solidFill>
                          <a:effectLst/>
                          <a:latin typeface="+mn-lt"/>
                        </a:rPr>
                        <a:t>Gene</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800" b="1" i="0" u="none" strike="noStrike" cap="none" normalizeH="0" baseline="0" dirty="0">
                          <a:ln>
                            <a:noFill/>
                          </a:ln>
                          <a:solidFill>
                            <a:schemeClr val="bg1"/>
                          </a:solidFill>
                          <a:effectLst/>
                          <a:latin typeface="+mn-lt"/>
                        </a:rPr>
                        <a:t>Condition</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800" b="1" i="0" u="none" strike="noStrike" cap="none" normalizeH="0" baseline="0" dirty="0">
                          <a:ln>
                            <a:noFill/>
                          </a:ln>
                          <a:solidFill>
                            <a:schemeClr val="bg1"/>
                          </a:solidFill>
                          <a:effectLst/>
                          <a:latin typeface="+mn-lt"/>
                        </a:rPr>
                        <a:t>Breast CA Risk/Mngmt</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800" b="1" i="0" u="none" strike="noStrike" cap="none" normalizeH="0" baseline="0" dirty="0">
                          <a:ln>
                            <a:noFill/>
                          </a:ln>
                          <a:solidFill>
                            <a:schemeClr val="bg1"/>
                          </a:solidFill>
                          <a:effectLst/>
                          <a:latin typeface="+mn-lt"/>
                        </a:rPr>
                        <a:t>Features in Addition to Female Breast CA</a:t>
                      </a:r>
                    </a:p>
                  </a:txBody>
                  <a:tcPr marT="43033" marB="43033" horzOverflow="overflow"/>
                </a:tc>
                <a:extLst>
                  <a:ext uri="{0D108BD9-81ED-4DB2-BD59-A6C34878D82A}">
                    <a16:rowId xmlns:a16="http://schemas.microsoft.com/office/drawing/2014/main" val="10000"/>
                  </a:ext>
                </a:extLst>
              </a:tr>
              <a:tr h="482282">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1" u="none" strike="noStrike" cap="none" normalizeH="0" baseline="0" dirty="0">
                          <a:ln>
                            <a:noFill/>
                          </a:ln>
                          <a:solidFill>
                            <a:schemeClr val="accent1">
                              <a:lumMod val="50000"/>
                            </a:schemeClr>
                          </a:solidFill>
                          <a:effectLst/>
                          <a:latin typeface="+mn-lt"/>
                        </a:rPr>
                        <a:t>TP53</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Li-Fraumeni syndrome</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&gt;90%</a:t>
                      </a:r>
                    </a:p>
                    <a:p>
                      <a:pPr marL="0" marR="0" lvl="0" indent="0" algn="ctr" defTabSz="914400" rtl="0" eaLnBrk="0" fontAlgn="base" latinLnBrk="0" hangingPunct="0">
                        <a:lnSpc>
                          <a:spcPct val="100000"/>
                        </a:lnSpc>
                        <a:spcBef>
                          <a:spcPct val="20000"/>
                        </a:spcBef>
                        <a:spcAft>
                          <a:spcPct val="0"/>
                        </a:spcAft>
                        <a:buClr>
                          <a:srgbClr val="92D050"/>
                        </a:buClr>
                        <a:buSzPct val="65000"/>
                        <a:buFontTx/>
                        <a:buNone/>
                        <a:tabLst/>
                      </a:pPr>
                      <a:r>
                        <a:rPr kumimoji="0" lang="en-US" sz="1400" b="0" i="1" u="none" strike="noStrike" cap="none" normalizeH="0" baseline="0" dirty="0">
                          <a:ln>
                            <a:noFill/>
                          </a:ln>
                          <a:solidFill>
                            <a:schemeClr val="accent1">
                              <a:lumMod val="50000"/>
                            </a:schemeClr>
                          </a:solidFill>
                          <a:effectLst/>
                          <a:latin typeface="+mn-lt"/>
                        </a:rPr>
                        <a:t>Mammo age 30-75 &amp; MRI </a:t>
                      </a:r>
                      <a:r>
                        <a:rPr kumimoji="0" lang="en-US" sz="1400" b="0" i="1" u="none" strike="noStrike" cap="none" normalizeH="0" baseline="0" dirty="0" err="1">
                          <a:ln>
                            <a:noFill/>
                          </a:ln>
                          <a:solidFill>
                            <a:schemeClr val="accent1">
                              <a:lumMod val="50000"/>
                            </a:schemeClr>
                          </a:solidFill>
                          <a:effectLst/>
                          <a:latin typeface="+mn-lt"/>
                        </a:rPr>
                        <a:t>qy</a:t>
                      </a:r>
                      <a:r>
                        <a:rPr kumimoji="0" lang="en-US" sz="1400" b="0" i="1" u="none" strike="noStrike" cap="none" normalizeH="0" baseline="0" dirty="0">
                          <a:ln>
                            <a:noFill/>
                          </a:ln>
                          <a:solidFill>
                            <a:schemeClr val="accent1">
                              <a:lumMod val="50000"/>
                            </a:schemeClr>
                          </a:solidFill>
                          <a:effectLst/>
                          <a:latin typeface="+mn-lt"/>
                        </a:rPr>
                        <a:t> age 25-75</a:t>
                      </a:r>
                    </a:p>
                    <a:p>
                      <a:pPr marL="0" marR="0" lvl="0" indent="0" algn="ctr" defTabSz="914400" rtl="0" eaLnBrk="0" fontAlgn="base" latinLnBrk="0" hangingPunct="0">
                        <a:lnSpc>
                          <a:spcPct val="100000"/>
                        </a:lnSpc>
                        <a:spcBef>
                          <a:spcPct val="20000"/>
                        </a:spcBef>
                        <a:spcAft>
                          <a:spcPct val="0"/>
                        </a:spcAft>
                        <a:buClr>
                          <a:srgbClr val="92D050"/>
                        </a:buClr>
                        <a:buSzPct val="65000"/>
                        <a:buFontTx/>
                        <a:buNone/>
                        <a:tabLst/>
                      </a:pPr>
                      <a:r>
                        <a:rPr kumimoji="0" lang="en-US" sz="1400" b="0" i="1" u="none" strike="noStrike" cap="none" normalizeH="0" baseline="0" dirty="0">
                          <a:ln>
                            <a:noFill/>
                          </a:ln>
                          <a:solidFill>
                            <a:schemeClr val="accent1">
                              <a:lumMod val="50000"/>
                            </a:schemeClr>
                          </a:solidFill>
                          <a:effectLst/>
                          <a:latin typeface="+mn-lt"/>
                        </a:rPr>
                        <a:t>Consider RRM</a:t>
                      </a:r>
                      <a:endParaRPr kumimoji="0" lang="en-US" sz="1600" b="0" i="1" u="none" strike="noStrike" cap="none" normalizeH="0" baseline="0" dirty="0">
                        <a:ln>
                          <a:noFill/>
                        </a:ln>
                        <a:solidFill>
                          <a:schemeClr val="accent1">
                            <a:lumMod val="50000"/>
                          </a:schemeClr>
                        </a:solidFill>
                        <a:effectLst/>
                        <a:latin typeface="+mn-lt"/>
                      </a:endParaRPr>
                    </a:p>
                  </a:txBody>
                  <a:tcPr marT="43033" marB="43033" horzOverflow="overflow"/>
                </a:tc>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Soft tissue sarcoma, osteosarcoma, brain tumors, leukemia, adrenocortical cancer </a:t>
                      </a:r>
                      <a:r>
                        <a:rPr kumimoji="0" lang="en-US" sz="1600" b="0" i="1" u="none" strike="noStrike" cap="none" normalizeH="0" baseline="0" dirty="0">
                          <a:ln>
                            <a:noFill/>
                          </a:ln>
                          <a:solidFill>
                            <a:schemeClr val="accent1">
                              <a:lumMod val="50000"/>
                            </a:schemeClr>
                          </a:solidFill>
                          <a:effectLst/>
                          <a:latin typeface="+mn-lt"/>
                        </a:rPr>
                        <a:t>(see prior slide for risks and </a:t>
                      </a:r>
                      <a:r>
                        <a:rPr kumimoji="0" lang="en-US" sz="1600" b="0" i="1" u="none" strike="noStrike" cap="none" normalizeH="0" baseline="0" dirty="0" err="1">
                          <a:ln>
                            <a:noFill/>
                          </a:ln>
                          <a:solidFill>
                            <a:schemeClr val="accent1">
                              <a:lumMod val="50000"/>
                            </a:schemeClr>
                          </a:solidFill>
                          <a:effectLst/>
                          <a:latin typeface="+mn-lt"/>
                        </a:rPr>
                        <a:t>mngmt</a:t>
                      </a:r>
                      <a:r>
                        <a:rPr kumimoji="0" lang="en-US" sz="1600" b="0" i="1" u="none" strike="noStrike" cap="none" normalizeH="0" baseline="0" dirty="0">
                          <a:ln>
                            <a:noFill/>
                          </a:ln>
                          <a:solidFill>
                            <a:schemeClr val="accent1">
                              <a:lumMod val="50000"/>
                            </a:schemeClr>
                          </a:solidFill>
                          <a:effectLst/>
                          <a:latin typeface="+mn-lt"/>
                        </a:rPr>
                        <a:t> recs)</a:t>
                      </a:r>
                      <a:endParaRPr kumimoji="0" lang="en-US" sz="1600" b="1" i="0" u="none" strike="noStrike" cap="none" normalizeH="0" baseline="0" dirty="0">
                        <a:ln>
                          <a:noFill/>
                        </a:ln>
                        <a:solidFill>
                          <a:schemeClr val="accent1">
                            <a:lumMod val="50000"/>
                          </a:schemeClr>
                        </a:solidFill>
                        <a:effectLst/>
                        <a:latin typeface="+mn-lt"/>
                      </a:endParaRPr>
                    </a:p>
                  </a:txBody>
                  <a:tcPr marT="43033" marB="43033" horzOverflow="overflow"/>
                </a:tc>
                <a:extLst>
                  <a:ext uri="{0D108BD9-81ED-4DB2-BD59-A6C34878D82A}">
                    <a16:rowId xmlns:a16="http://schemas.microsoft.com/office/drawing/2014/main" val="10001"/>
                  </a:ext>
                </a:extLst>
              </a:tr>
              <a:tr h="878499">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1" u="none" strike="noStrike" cap="none" normalizeH="0" baseline="0" dirty="0">
                          <a:ln>
                            <a:noFill/>
                          </a:ln>
                          <a:solidFill>
                            <a:schemeClr val="accent1">
                              <a:lumMod val="50000"/>
                            </a:schemeClr>
                          </a:solidFill>
                          <a:effectLst/>
                          <a:latin typeface="+mn-lt"/>
                        </a:rPr>
                        <a:t>PTEN</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Cowden syndrome</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40-60%</a:t>
                      </a:r>
                    </a:p>
                    <a:p>
                      <a:pPr marL="0" marR="0" lvl="0" indent="0" algn="ctr" defTabSz="914400" rtl="0" eaLnBrk="0" fontAlgn="base" latinLnBrk="0" hangingPunct="0">
                        <a:lnSpc>
                          <a:spcPct val="100000"/>
                        </a:lnSpc>
                        <a:spcBef>
                          <a:spcPct val="20000"/>
                        </a:spcBef>
                        <a:spcAft>
                          <a:spcPct val="0"/>
                        </a:spcAft>
                        <a:buClr>
                          <a:srgbClr val="92D050"/>
                        </a:buClr>
                        <a:buSzPct val="65000"/>
                        <a:buFontTx/>
                        <a:buNone/>
                        <a:tabLst/>
                      </a:pPr>
                      <a:r>
                        <a:rPr kumimoji="0" lang="en-US" sz="1400" b="0" i="1" u="none" strike="noStrike" cap="none" normalizeH="0" baseline="0" dirty="0">
                          <a:ln>
                            <a:noFill/>
                          </a:ln>
                          <a:solidFill>
                            <a:schemeClr val="accent1">
                              <a:lumMod val="50000"/>
                            </a:schemeClr>
                          </a:solidFill>
                          <a:effectLst/>
                          <a:latin typeface="+mn-lt"/>
                        </a:rPr>
                        <a:t>Mammo &amp; MRI </a:t>
                      </a:r>
                      <a:r>
                        <a:rPr kumimoji="0" lang="en-US" sz="1400" b="0" i="1" u="none" strike="noStrike" cap="none" normalizeH="0" baseline="0" dirty="0" err="1">
                          <a:ln>
                            <a:noFill/>
                          </a:ln>
                          <a:solidFill>
                            <a:schemeClr val="accent1">
                              <a:lumMod val="50000"/>
                            </a:schemeClr>
                          </a:solidFill>
                          <a:effectLst/>
                          <a:latin typeface="+mn-lt"/>
                        </a:rPr>
                        <a:t>qy</a:t>
                      </a:r>
                      <a:r>
                        <a:rPr kumimoji="0" lang="en-US" sz="1400" b="0" i="1" u="none" strike="noStrike" cap="none" normalizeH="0" baseline="0" dirty="0">
                          <a:ln>
                            <a:noFill/>
                          </a:ln>
                          <a:solidFill>
                            <a:schemeClr val="accent1">
                              <a:lumMod val="50000"/>
                            </a:schemeClr>
                          </a:solidFill>
                          <a:effectLst/>
                          <a:latin typeface="+mn-lt"/>
                        </a:rPr>
                        <a:t> age 30-75</a:t>
                      </a:r>
                    </a:p>
                    <a:p>
                      <a:pPr marL="0" marR="0" lvl="0" indent="0" algn="ctr" defTabSz="914400" rtl="0" eaLnBrk="0" fontAlgn="base" latinLnBrk="0" hangingPunct="0">
                        <a:lnSpc>
                          <a:spcPct val="100000"/>
                        </a:lnSpc>
                        <a:spcBef>
                          <a:spcPct val="20000"/>
                        </a:spcBef>
                        <a:spcAft>
                          <a:spcPct val="0"/>
                        </a:spcAft>
                        <a:buClr>
                          <a:srgbClr val="92D050"/>
                        </a:buClr>
                        <a:buSzPct val="65000"/>
                        <a:buFontTx/>
                        <a:buNone/>
                        <a:tabLst/>
                      </a:pPr>
                      <a:r>
                        <a:rPr kumimoji="0" lang="en-US" sz="1400" b="0" i="1" u="none" strike="noStrike" cap="none" normalizeH="0" baseline="0" dirty="0">
                          <a:ln>
                            <a:noFill/>
                          </a:ln>
                          <a:solidFill>
                            <a:schemeClr val="accent1">
                              <a:lumMod val="50000"/>
                            </a:schemeClr>
                          </a:solidFill>
                          <a:effectLst/>
                          <a:latin typeface="+mn-lt"/>
                        </a:rPr>
                        <a:t>Consider RRM</a:t>
                      </a:r>
                    </a:p>
                  </a:txBody>
                  <a:tcPr marT="43033" marB="43033" horzOverflow="overflow"/>
                </a:tc>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0" i="0" u="none" strike="noStrike" cap="none" normalizeH="0" baseline="0" dirty="0">
                          <a:ln>
                            <a:noFill/>
                          </a:ln>
                          <a:solidFill>
                            <a:schemeClr val="accent1">
                              <a:lumMod val="50000"/>
                            </a:schemeClr>
                          </a:solidFill>
                          <a:effectLst/>
                          <a:latin typeface="+mn-lt"/>
                        </a:rPr>
                        <a:t>Macrocephaly, developmental delays, pathognomonic mucocutaneous findings (trichilemmomas, papillomatous papules), benign thyroid disease, autism, </a:t>
                      </a:r>
                      <a:r>
                        <a:rPr kumimoji="0" lang="en-US" sz="1600" b="1" i="0" u="none" strike="noStrike" cap="none" normalizeH="0" baseline="0" dirty="0">
                          <a:ln>
                            <a:noFill/>
                          </a:ln>
                          <a:solidFill>
                            <a:schemeClr val="accent1">
                              <a:lumMod val="50000"/>
                            </a:schemeClr>
                          </a:solidFill>
                          <a:effectLst/>
                          <a:latin typeface="+mn-lt"/>
                        </a:rPr>
                        <a:t>thyroid CA (especially follicular), endometrial CA, colon CA. </a:t>
                      </a:r>
                      <a:endParaRPr kumimoji="0" lang="en-US" sz="1600" b="0" i="1" u="none" strike="noStrike" cap="none" normalizeH="0" baseline="0" dirty="0">
                        <a:ln>
                          <a:noFill/>
                        </a:ln>
                        <a:solidFill>
                          <a:schemeClr val="accent1">
                            <a:lumMod val="50000"/>
                          </a:schemeClr>
                        </a:solidFill>
                        <a:effectLst/>
                        <a:latin typeface="+mn-lt"/>
                      </a:endParaRPr>
                    </a:p>
                  </a:txBody>
                  <a:tcPr marT="43033" marB="43033" horzOverflow="overflow"/>
                </a:tc>
                <a:extLst>
                  <a:ext uri="{0D108BD9-81ED-4DB2-BD59-A6C34878D82A}">
                    <a16:rowId xmlns:a16="http://schemas.microsoft.com/office/drawing/2014/main" val="10002"/>
                  </a:ext>
                </a:extLst>
              </a:tr>
              <a:tr h="482282">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1" u="none" strike="noStrike" cap="none" normalizeH="0" baseline="0" dirty="0">
                          <a:ln>
                            <a:noFill/>
                          </a:ln>
                          <a:solidFill>
                            <a:schemeClr val="accent1">
                              <a:lumMod val="50000"/>
                            </a:schemeClr>
                          </a:solidFill>
                          <a:effectLst/>
                          <a:latin typeface="+mn-lt"/>
                        </a:rPr>
                        <a:t>STK11</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Peutz-Jeghers</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32-54%</a:t>
                      </a:r>
                    </a:p>
                    <a:p>
                      <a:pPr marL="0" marR="0" lvl="0" indent="0" algn="ctr" defTabSz="914400" rtl="0" eaLnBrk="0" fontAlgn="base" latinLnBrk="0" hangingPunct="0">
                        <a:lnSpc>
                          <a:spcPct val="100000"/>
                        </a:lnSpc>
                        <a:spcBef>
                          <a:spcPct val="20000"/>
                        </a:spcBef>
                        <a:spcAft>
                          <a:spcPct val="0"/>
                        </a:spcAft>
                        <a:buClr>
                          <a:srgbClr val="92D050"/>
                        </a:buClr>
                        <a:buSzPct val="65000"/>
                        <a:buFontTx/>
                        <a:buNone/>
                        <a:tabLst/>
                      </a:pPr>
                      <a:r>
                        <a:rPr kumimoji="0" lang="en-US" sz="1400" b="0" i="1" u="none" strike="noStrike" cap="none" normalizeH="0" baseline="0" dirty="0">
                          <a:ln>
                            <a:noFill/>
                          </a:ln>
                          <a:solidFill>
                            <a:schemeClr val="accent1">
                              <a:lumMod val="50000"/>
                            </a:schemeClr>
                          </a:solidFill>
                          <a:effectLst/>
                          <a:latin typeface="+mn-lt"/>
                        </a:rPr>
                        <a:t>Mammo &amp; MRI </a:t>
                      </a:r>
                      <a:r>
                        <a:rPr kumimoji="0" lang="en-US" sz="1400" b="0" i="1" u="none" strike="noStrike" cap="none" normalizeH="0" baseline="0" dirty="0" err="1">
                          <a:ln>
                            <a:noFill/>
                          </a:ln>
                          <a:solidFill>
                            <a:schemeClr val="accent1">
                              <a:lumMod val="50000"/>
                            </a:schemeClr>
                          </a:solidFill>
                          <a:effectLst/>
                          <a:latin typeface="+mn-lt"/>
                        </a:rPr>
                        <a:t>qy</a:t>
                      </a:r>
                      <a:r>
                        <a:rPr kumimoji="0" lang="en-US" sz="1400" b="0" i="1" u="none" strike="noStrike" cap="none" normalizeH="0" baseline="0" dirty="0">
                          <a:ln>
                            <a:noFill/>
                          </a:ln>
                          <a:solidFill>
                            <a:schemeClr val="accent1">
                              <a:lumMod val="50000"/>
                            </a:schemeClr>
                          </a:solidFill>
                          <a:effectLst/>
                          <a:latin typeface="+mn-lt"/>
                        </a:rPr>
                        <a:t> age 30-75</a:t>
                      </a:r>
                    </a:p>
                    <a:p>
                      <a:pPr marL="0" marR="0" lvl="0" indent="0" algn="ctr" defTabSz="914400" rtl="0" eaLnBrk="0" fontAlgn="base" latinLnBrk="0" hangingPunct="0">
                        <a:lnSpc>
                          <a:spcPct val="100000"/>
                        </a:lnSpc>
                        <a:spcBef>
                          <a:spcPct val="20000"/>
                        </a:spcBef>
                        <a:spcAft>
                          <a:spcPct val="0"/>
                        </a:spcAft>
                        <a:buClr>
                          <a:srgbClr val="92D050"/>
                        </a:buClr>
                        <a:buSzPct val="65000"/>
                        <a:buFontTx/>
                        <a:buNone/>
                        <a:tabLst/>
                      </a:pPr>
                      <a:r>
                        <a:rPr kumimoji="0" lang="en-US" sz="1400" b="0" i="1" u="none" strike="noStrike" cap="none" normalizeH="0" baseline="0" dirty="0">
                          <a:ln>
                            <a:noFill/>
                          </a:ln>
                          <a:solidFill>
                            <a:schemeClr val="accent1">
                              <a:lumMod val="50000"/>
                            </a:schemeClr>
                          </a:solidFill>
                          <a:effectLst/>
                          <a:latin typeface="+mn-lt"/>
                        </a:rPr>
                        <a:t>Consider RRM</a:t>
                      </a:r>
                    </a:p>
                  </a:txBody>
                  <a:tcPr marT="43033" marB="43033" horzOverflow="overflow"/>
                </a:tc>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0" i="0" u="none" strike="noStrike" cap="none" normalizeH="0" baseline="0" dirty="0">
                          <a:ln>
                            <a:noFill/>
                          </a:ln>
                          <a:solidFill>
                            <a:schemeClr val="accent1">
                              <a:lumMod val="50000"/>
                            </a:schemeClr>
                          </a:solidFill>
                          <a:effectLst/>
                          <a:latin typeface="+mn-lt"/>
                        </a:rPr>
                        <a:t>GI hamartomatous polyps, mucocutaneous findings</a:t>
                      </a:r>
                      <a:r>
                        <a:rPr kumimoji="0" lang="en-US" sz="1600" b="1" i="0" u="none" strike="noStrike" cap="none" normalizeH="0" baseline="0" dirty="0">
                          <a:ln>
                            <a:noFill/>
                          </a:ln>
                          <a:solidFill>
                            <a:schemeClr val="accent1">
                              <a:lumMod val="50000"/>
                            </a:schemeClr>
                          </a:solidFill>
                          <a:effectLst/>
                          <a:latin typeface="+mn-lt"/>
                        </a:rPr>
                        <a:t>, colon CA, pancreatic CA, gastric CA, small bowel, non epithelial ovarian</a:t>
                      </a:r>
                    </a:p>
                  </a:txBody>
                  <a:tcPr marT="43033" marB="43033" horzOverflow="overflow"/>
                </a:tc>
                <a:extLst>
                  <a:ext uri="{0D108BD9-81ED-4DB2-BD59-A6C34878D82A}">
                    <a16:rowId xmlns:a16="http://schemas.microsoft.com/office/drawing/2014/main" val="10003"/>
                  </a:ext>
                </a:extLst>
              </a:tr>
              <a:tr h="482282">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1" u="none" strike="noStrike" cap="none" normalizeH="0" baseline="0" dirty="0">
                          <a:ln>
                            <a:noFill/>
                          </a:ln>
                          <a:solidFill>
                            <a:schemeClr val="accent1">
                              <a:lumMod val="50000"/>
                            </a:schemeClr>
                          </a:solidFill>
                          <a:effectLst/>
                          <a:latin typeface="+mn-lt"/>
                        </a:rPr>
                        <a:t>CDH1</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Hereditary diffuse gastric cancer</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37-55%</a:t>
                      </a:r>
                    </a:p>
                    <a:p>
                      <a:pPr marL="0" marR="0" lvl="0" indent="0" algn="ctr" defTabSz="914400" rtl="0" eaLnBrk="0" fontAlgn="base" latinLnBrk="0" hangingPunct="0">
                        <a:lnSpc>
                          <a:spcPct val="100000"/>
                        </a:lnSpc>
                        <a:spcBef>
                          <a:spcPct val="20000"/>
                        </a:spcBef>
                        <a:spcAft>
                          <a:spcPct val="0"/>
                        </a:spcAft>
                        <a:buClr>
                          <a:srgbClr val="92D050"/>
                        </a:buClr>
                        <a:buSzPct val="65000"/>
                        <a:buFontTx/>
                        <a:buNone/>
                        <a:tabLst/>
                      </a:pPr>
                      <a:r>
                        <a:rPr kumimoji="0" lang="en-US" sz="1400" b="0" i="1" u="none" strike="noStrike" cap="none" normalizeH="0" baseline="0" dirty="0">
                          <a:ln>
                            <a:noFill/>
                          </a:ln>
                          <a:solidFill>
                            <a:schemeClr val="accent1">
                              <a:lumMod val="50000"/>
                            </a:schemeClr>
                          </a:solidFill>
                          <a:effectLst/>
                          <a:latin typeface="+mn-lt"/>
                        </a:rPr>
                        <a:t>Mammo &amp; consider MRI </a:t>
                      </a:r>
                      <a:r>
                        <a:rPr kumimoji="0" lang="en-US" sz="1400" b="0" i="1" u="none" strike="noStrike" cap="none" normalizeH="0" baseline="0" dirty="0" err="1">
                          <a:ln>
                            <a:noFill/>
                          </a:ln>
                          <a:solidFill>
                            <a:schemeClr val="accent1">
                              <a:lumMod val="50000"/>
                            </a:schemeClr>
                          </a:solidFill>
                          <a:effectLst/>
                          <a:latin typeface="+mn-lt"/>
                        </a:rPr>
                        <a:t>qy</a:t>
                      </a:r>
                      <a:r>
                        <a:rPr kumimoji="0" lang="en-US" sz="1400" b="0" i="1" u="none" strike="noStrike" cap="none" normalizeH="0" baseline="0" dirty="0">
                          <a:ln>
                            <a:noFill/>
                          </a:ln>
                          <a:solidFill>
                            <a:schemeClr val="accent1">
                              <a:lumMod val="50000"/>
                            </a:schemeClr>
                          </a:solidFill>
                          <a:effectLst/>
                          <a:latin typeface="+mn-lt"/>
                        </a:rPr>
                        <a:t> age 30-75</a:t>
                      </a:r>
                    </a:p>
                    <a:p>
                      <a:pPr marL="0" marR="0" lvl="0" indent="0" algn="ctr" defTabSz="914400" rtl="0" eaLnBrk="0" fontAlgn="base" latinLnBrk="0" hangingPunct="0">
                        <a:lnSpc>
                          <a:spcPct val="100000"/>
                        </a:lnSpc>
                        <a:spcBef>
                          <a:spcPct val="20000"/>
                        </a:spcBef>
                        <a:spcAft>
                          <a:spcPct val="0"/>
                        </a:spcAft>
                        <a:buClr>
                          <a:srgbClr val="92D050"/>
                        </a:buClr>
                        <a:buSzPct val="65000"/>
                        <a:buFontTx/>
                        <a:buNone/>
                        <a:tabLst/>
                      </a:pPr>
                      <a:r>
                        <a:rPr kumimoji="0" lang="en-US" sz="1400" b="0" i="1" u="none" strike="noStrike" cap="none" normalizeH="0" baseline="0" dirty="0">
                          <a:ln>
                            <a:noFill/>
                          </a:ln>
                          <a:solidFill>
                            <a:schemeClr val="accent1">
                              <a:lumMod val="50000"/>
                            </a:schemeClr>
                          </a:solidFill>
                          <a:effectLst/>
                          <a:latin typeface="+mn-lt"/>
                        </a:rPr>
                        <a:t>Consider RRM</a:t>
                      </a:r>
                    </a:p>
                  </a:txBody>
                  <a:tcPr marT="43033" marB="43033" horzOverflow="overflow"/>
                </a:tc>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0" i="0" u="none" strike="noStrike" cap="none" normalizeH="0" baseline="0" dirty="0">
                          <a:ln>
                            <a:noFill/>
                          </a:ln>
                          <a:solidFill>
                            <a:schemeClr val="accent1">
                              <a:lumMod val="50000"/>
                            </a:schemeClr>
                          </a:solidFill>
                          <a:effectLst/>
                          <a:latin typeface="+mn-lt"/>
                        </a:rPr>
                        <a:t>Cleft lip and palate; </a:t>
                      </a:r>
                      <a:r>
                        <a:rPr kumimoji="0" lang="en-US" sz="1600" b="1" i="0" u="none" strike="noStrike" cap="none" normalizeH="0" baseline="0" dirty="0">
                          <a:ln>
                            <a:noFill/>
                          </a:ln>
                          <a:solidFill>
                            <a:schemeClr val="accent1">
                              <a:lumMod val="50000"/>
                            </a:schemeClr>
                          </a:solidFill>
                          <a:effectLst/>
                          <a:latin typeface="+mn-lt"/>
                        </a:rPr>
                        <a:t>Diffuse gastric CA, Lobular breast CA</a:t>
                      </a:r>
                    </a:p>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0" i="1" u="none" strike="noStrike" cap="none" normalizeH="0" baseline="0" dirty="0">
                          <a:ln>
                            <a:noFill/>
                          </a:ln>
                          <a:solidFill>
                            <a:schemeClr val="accent1">
                              <a:lumMod val="50000"/>
                            </a:schemeClr>
                          </a:solidFill>
                          <a:effectLst/>
                          <a:latin typeface="+mn-lt"/>
                        </a:rPr>
                        <a:t>Individualized decision re </a:t>
                      </a:r>
                      <a:r>
                        <a:rPr kumimoji="0" lang="en-US" sz="1600" b="0" i="1" u="none" strike="noStrike" cap="none" normalizeH="0" baseline="0" dirty="0" err="1">
                          <a:ln>
                            <a:noFill/>
                          </a:ln>
                          <a:solidFill>
                            <a:schemeClr val="accent1">
                              <a:lumMod val="50000"/>
                            </a:schemeClr>
                          </a:solidFill>
                          <a:effectLst/>
                          <a:latin typeface="+mn-lt"/>
                        </a:rPr>
                        <a:t>proph</a:t>
                      </a:r>
                      <a:r>
                        <a:rPr kumimoji="0" lang="en-US" sz="1600" b="0" i="1" u="none" strike="noStrike" cap="none" normalizeH="0" baseline="0" dirty="0">
                          <a:ln>
                            <a:noFill/>
                          </a:ln>
                          <a:solidFill>
                            <a:schemeClr val="accent1">
                              <a:lumMod val="50000"/>
                            </a:schemeClr>
                          </a:solidFill>
                          <a:effectLst/>
                          <a:latin typeface="+mn-lt"/>
                        </a:rPr>
                        <a:t> gastrectomy age 18-40 vs screening upper endoscopy q6-12 </a:t>
                      </a:r>
                      <a:r>
                        <a:rPr kumimoji="0" lang="en-US" sz="1600" b="0" i="1" u="none" strike="noStrike" cap="none" normalizeH="0" baseline="0" dirty="0" err="1">
                          <a:ln>
                            <a:noFill/>
                          </a:ln>
                          <a:solidFill>
                            <a:schemeClr val="accent1">
                              <a:lumMod val="50000"/>
                            </a:schemeClr>
                          </a:solidFill>
                          <a:effectLst/>
                          <a:latin typeface="+mn-lt"/>
                        </a:rPr>
                        <a:t>mos</a:t>
                      </a:r>
                      <a:r>
                        <a:rPr kumimoji="0" lang="en-US" sz="1600" b="0" i="1" u="none" strike="noStrike" cap="none" normalizeH="0" baseline="0" dirty="0">
                          <a:ln>
                            <a:noFill/>
                          </a:ln>
                          <a:solidFill>
                            <a:schemeClr val="accent1">
                              <a:lumMod val="50000"/>
                            </a:schemeClr>
                          </a:solidFill>
                          <a:effectLst/>
                          <a:latin typeface="+mn-lt"/>
                        </a:rPr>
                        <a:t> with multiple random biopsies</a:t>
                      </a:r>
                    </a:p>
                  </a:txBody>
                  <a:tcPr marT="43033" marB="43033" horzOverflow="overflow"/>
                </a:tc>
                <a:extLst>
                  <a:ext uri="{0D108BD9-81ED-4DB2-BD59-A6C34878D82A}">
                    <a16:rowId xmlns:a16="http://schemas.microsoft.com/office/drawing/2014/main" val="10004"/>
                  </a:ext>
                </a:extLst>
              </a:tr>
              <a:tr h="482282">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1" u="none" strike="noStrike" cap="none" normalizeH="0" baseline="0" dirty="0">
                          <a:ln>
                            <a:noFill/>
                          </a:ln>
                          <a:solidFill>
                            <a:schemeClr val="accent1">
                              <a:lumMod val="50000"/>
                            </a:schemeClr>
                          </a:solidFill>
                          <a:effectLst/>
                          <a:latin typeface="+mn-lt"/>
                        </a:rPr>
                        <a:t>PALB2</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Hereditary breast and pancreatic cancer</a:t>
                      </a:r>
                    </a:p>
                  </a:txBody>
                  <a:tcPr marT="43033" marB="43033"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32-53%</a:t>
                      </a:r>
                    </a:p>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400" b="0" i="1" u="none" strike="noStrike" cap="none" normalizeH="0" baseline="0" dirty="0">
                          <a:ln>
                            <a:noFill/>
                          </a:ln>
                          <a:solidFill>
                            <a:schemeClr val="accent1">
                              <a:lumMod val="50000"/>
                            </a:schemeClr>
                          </a:solidFill>
                          <a:effectLst/>
                          <a:latin typeface="+mn-lt"/>
                        </a:rPr>
                        <a:t>Mammo &amp; MRI </a:t>
                      </a:r>
                      <a:r>
                        <a:rPr kumimoji="0" lang="en-US" sz="1400" b="0" i="1" u="none" strike="noStrike" cap="none" normalizeH="0" baseline="0" dirty="0" err="1">
                          <a:ln>
                            <a:noFill/>
                          </a:ln>
                          <a:solidFill>
                            <a:schemeClr val="accent1">
                              <a:lumMod val="50000"/>
                            </a:schemeClr>
                          </a:solidFill>
                          <a:effectLst/>
                          <a:latin typeface="+mn-lt"/>
                        </a:rPr>
                        <a:t>qy</a:t>
                      </a:r>
                      <a:r>
                        <a:rPr kumimoji="0" lang="en-US" sz="1400" b="0" i="1" u="none" strike="noStrike" cap="none" normalizeH="0" baseline="0" dirty="0">
                          <a:ln>
                            <a:noFill/>
                          </a:ln>
                          <a:solidFill>
                            <a:schemeClr val="accent1">
                              <a:lumMod val="50000"/>
                            </a:schemeClr>
                          </a:solidFill>
                          <a:effectLst/>
                          <a:latin typeface="+mn-lt"/>
                        </a:rPr>
                        <a:t> age 30-75</a:t>
                      </a:r>
                    </a:p>
                    <a:p>
                      <a:pPr marL="0" marR="0" lvl="0" indent="0" algn="ctr"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400" b="0" i="1" u="none" strike="noStrike" cap="none" normalizeH="0" baseline="0" dirty="0">
                          <a:ln>
                            <a:noFill/>
                          </a:ln>
                          <a:solidFill>
                            <a:schemeClr val="accent1">
                              <a:lumMod val="50000"/>
                            </a:schemeClr>
                          </a:solidFill>
                          <a:effectLst/>
                          <a:latin typeface="+mn-lt"/>
                        </a:rPr>
                        <a:t>Consider RRM</a:t>
                      </a:r>
                    </a:p>
                  </a:txBody>
                  <a:tcPr marT="43033" marB="43033" horzOverflow="overflow"/>
                </a:tc>
                <a:tc>
                  <a:txBody>
                    <a:bodyPr/>
                    <a:lstStyle/>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pPr>
                      <a:r>
                        <a:rPr kumimoji="0" lang="en-US" sz="1600" b="1" i="0" u="none" strike="noStrike" cap="none" normalizeH="0" baseline="0" dirty="0">
                          <a:ln>
                            <a:noFill/>
                          </a:ln>
                          <a:solidFill>
                            <a:schemeClr val="accent1">
                              <a:lumMod val="50000"/>
                            </a:schemeClr>
                          </a:solidFill>
                          <a:effectLst/>
                          <a:latin typeface="+mn-lt"/>
                        </a:rPr>
                        <a:t>Pancreatic CA (2-5%); Male breast CA (0.9%);  Ovarian CA (3-5%); Likely increased prostate CA risk</a:t>
                      </a:r>
                    </a:p>
                    <a:p>
                      <a:pPr marL="0" marR="0" lvl="0" indent="0" algn="l" defTabSz="914400" rtl="0" eaLnBrk="0" fontAlgn="base" latinLnBrk="0" hangingPunct="0">
                        <a:lnSpc>
                          <a:spcPct val="100000"/>
                        </a:lnSpc>
                        <a:spcBef>
                          <a:spcPct val="20000"/>
                        </a:spcBef>
                        <a:spcAft>
                          <a:spcPct val="0"/>
                        </a:spcAft>
                        <a:buClr>
                          <a:srgbClr val="00FCBA"/>
                        </a:buClr>
                        <a:buSzPct val="65000"/>
                        <a:buFont typeface="Monotype Sorts" pitchFamily="2" charset="2"/>
                        <a:buNone/>
                        <a:tabLst/>
                        <a:defRPr/>
                      </a:pPr>
                      <a:r>
                        <a:rPr kumimoji="0" lang="en-US" altLang="x-none" sz="1600" b="0" i="1" u="none" strike="noStrike" cap="none" normalizeH="0" baseline="0" dirty="0" err="1">
                          <a:ln>
                            <a:noFill/>
                          </a:ln>
                          <a:solidFill>
                            <a:schemeClr val="accent1">
                              <a:lumMod val="50000"/>
                            </a:schemeClr>
                          </a:solidFill>
                          <a:effectLst/>
                          <a:latin typeface="Calibri" charset="0"/>
                          <a:ea typeface="MS PGothic" charset="-128"/>
                        </a:rPr>
                        <a:t>Panc</a:t>
                      </a:r>
                      <a:r>
                        <a:rPr kumimoji="0" lang="en-US" altLang="x-none" sz="1600" b="0" i="1" u="none" strike="noStrike" cap="none" normalizeH="0" baseline="0" dirty="0">
                          <a:ln>
                            <a:noFill/>
                          </a:ln>
                          <a:solidFill>
                            <a:schemeClr val="accent1">
                              <a:lumMod val="50000"/>
                            </a:schemeClr>
                          </a:solidFill>
                          <a:effectLst/>
                          <a:latin typeface="Calibri" charset="0"/>
                          <a:ea typeface="MS PGothic" charset="-128"/>
                        </a:rPr>
                        <a:t> screening if FMH </a:t>
                      </a:r>
                      <a:r>
                        <a:rPr kumimoji="0" lang="en-US" altLang="x-none" sz="1600" b="0" i="1" u="none" strike="noStrike" cap="none" normalizeH="0" baseline="0" dirty="0" err="1">
                          <a:ln>
                            <a:noFill/>
                          </a:ln>
                          <a:solidFill>
                            <a:schemeClr val="accent1">
                              <a:lumMod val="50000"/>
                            </a:schemeClr>
                          </a:solidFill>
                          <a:effectLst/>
                          <a:latin typeface="Calibri" charset="0"/>
                          <a:ea typeface="MS PGothic" charset="-128"/>
                        </a:rPr>
                        <a:t>Panc</a:t>
                      </a:r>
                      <a:r>
                        <a:rPr kumimoji="0" lang="en-US" altLang="x-none" sz="1600" b="0" i="1" u="none" strike="noStrike" cap="none" normalizeH="0" baseline="0" dirty="0">
                          <a:ln>
                            <a:noFill/>
                          </a:ln>
                          <a:solidFill>
                            <a:schemeClr val="accent1">
                              <a:lumMod val="50000"/>
                            </a:schemeClr>
                          </a:solidFill>
                          <a:effectLst/>
                          <a:latin typeface="Calibri" charset="0"/>
                          <a:ea typeface="MS PGothic" charset="-128"/>
                        </a:rPr>
                        <a:t> CA; consider </a:t>
                      </a:r>
                      <a:r>
                        <a:rPr kumimoji="0" lang="en-US" altLang="x-none" sz="1600" b="0" i="1" u="none" strike="noStrike" cap="none" normalizeH="0" baseline="0" dirty="0" err="1">
                          <a:ln>
                            <a:noFill/>
                          </a:ln>
                          <a:solidFill>
                            <a:schemeClr val="accent1">
                              <a:lumMod val="50000"/>
                            </a:schemeClr>
                          </a:solidFill>
                          <a:effectLst/>
                          <a:latin typeface="Calibri" charset="0"/>
                          <a:ea typeface="MS PGothic" charset="-128"/>
                        </a:rPr>
                        <a:t>rrSO</a:t>
                      </a:r>
                      <a:r>
                        <a:rPr kumimoji="0" lang="en-US" altLang="x-none" sz="1600" b="0" i="1" u="none" strike="noStrike" cap="none" normalizeH="0" baseline="0" dirty="0">
                          <a:ln>
                            <a:noFill/>
                          </a:ln>
                          <a:solidFill>
                            <a:schemeClr val="accent1">
                              <a:lumMod val="50000"/>
                            </a:schemeClr>
                          </a:solidFill>
                          <a:effectLst/>
                          <a:latin typeface="Calibri" charset="0"/>
                          <a:ea typeface="MS PGothic" charset="-128"/>
                        </a:rPr>
                        <a:t> 45-50; consider prostate screening from age 40</a:t>
                      </a:r>
                    </a:p>
                  </a:txBody>
                  <a:tcPr marT="43033" marB="43033" horzOverflow="overflow"/>
                </a:tc>
                <a:extLst>
                  <a:ext uri="{0D108BD9-81ED-4DB2-BD59-A6C34878D82A}">
                    <a16:rowId xmlns:a16="http://schemas.microsoft.com/office/drawing/2014/main" val="10005"/>
                  </a:ext>
                </a:extLst>
              </a:tr>
            </a:tbl>
          </a:graphicData>
        </a:graphic>
      </p:graphicFrame>
      <p:sp>
        <p:nvSpPr>
          <p:cNvPr id="9255" name="Title 1"/>
          <p:cNvSpPr>
            <a:spLocks noGrp="1"/>
          </p:cNvSpPr>
          <p:nvPr>
            <p:ph type="title"/>
          </p:nvPr>
        </p:nvSpPr>
        <p:spPr>
          <a:xfrm>
            <a:off x="292100" y="374174"/>
            <a:ext cx="11607800" cy="473075"/>
          </a:xfrm>
        </p:spPr>
        <p:txBody>
          <a:bodyPr>
            <a:noAutofit/>
          </a:bodyPr>
          <a:lstStyle/>
          <a:p>
            <a:pPr algn="ctr"/>
            <a:r>
              <a:rPr lang="en-US" sz="3600" b="1" dirty="0">
                <a:ea typeface="MS PGothic" charset="0"/>
              </a:rPr>
              <a:t>Other High-Penetrance Hereditary Breast Cancer Syndromes</a:t>
            </a:r>
          </a:p>
        </p:txBody>
      </p:sp>
      <p:sp>
        <p:nvSpPr>
          <p:cNvPr id="2" name="TextBox 1">
            <a:extLst>
              <a:ext uri="{FF2B5EF4-FFF2-40B4-BE49-F238E27FC236}">
                <a16:creationId xmlns:a16="http://schemas.microsoft.com/office/drawing/2014/main" id="{9100F7CC-5434-A231-B562-6A1B75C33B37}"/>
              </a:ext>
            </a:extLst>
          </p:cNvPr>
          <p:cNvSpPr txBox="1"/>
          <p:nvPr/>
        </p:nvSpPr>
        <p:spPr>
          <a:xfrm>
            <a:off x="10527408" y="6596390"/>
            <a:ext cx="1372492" cy="261610"/>
          </a:xfrm>
          <a:prstGeom prst="rect">
            <a:avLst/>
          </a:prstGeom>
          <a:noFill/>
        </p:spPr>
        <p:txBody>
          <a:bodyPr wrap="none">
            <a:spAutoFit/>
          </a:bodyPr>
          <a:lstStyle/>
          <a:p>
            <a:pPr>
              <a:defRPr/>
            </a:pPr>
            <a:r>
              <a:rPr lang="en-US" sz="1100" dirty="0">
                <a:solidFill>
                  <a:schemeClr val="accent1">
                    <a:lumMod val="50000"/>
                  </a:schemeClr>
                </a:solidFill>
                <a:ea typeface="MS PGothic" charset="0"/>
                <a:cs typeface="MS PGothic" charset="0"/>
              </a:rPr>
              <a:t>NCCN HBOP v1.2026</a:t>
            </a:r>
          </a:p>
        </p:txBody>
      </p:sp>
    </p:spTree>
    <p:extLst>
      <p:ext uri="{BB962C8B-B14F-4D97-AF65-F5344CB8AC3E}">
        <p14:creationId xmlns:p14="http://schemas.microsoft.com/office/powerpoint/2010/main" val="2462752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5B02C-903F-D346-88BF-E0BBB4C40971}"/>
              </a:ext>
            </a:extLst>
          </p:cNvPr>
          <p:cNvSpPr>
            <a:spLocks noGrp="1"/>
          </p:cNvSpPr>
          <p:nvPr>
            <p:ph type="title"/>
          </p:nvPr>
        </p:nvSpPr>
        <p:spPr/>
        <p:txBody>
          <a:bodyPr/>
          <a:lstStyle/>
          <a:p>
            <a:r>
              <a:rPr lang="en-US" dirty="0"/>
              <a:t>Moderate risk genes</a:t>
            </a:r>
          </a:p>
        </p:txBody>
      </p:sp>
    </p:spTree>
    <p:extLst>
      <p:ext uri="{BB962C8B-B14F-4D97-AF65-F5344CB8AC3E}">
        <p14:creationId xmlns:p14="http://schemas.microsoft.com/office/powerpoint/2010/main" val="1674534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F914729F-7D01-9C44-BDB0-B69AB3C4914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77000" y="406279"/>
            <a:ext cx="5384800" cy="1803521"/>
          </a:xfrm>
          <a:ln>
            <a:solidFill>
              <a:schemeClr val="bg1">
                <a:lumMod val="75000"/>
              </a:schemeClr>
            </a:solidFill>
          </a:ln>
        </p:spPr>
      </p:pic>
      <p:pic>
        <p:nvPicPr>
          <p:cNvPr id="19" name="Picture 18">
            <a:extLst>
              <a:ext uri="{FF2B5EF4-FFF2-40B4-BE49-F238E27FC236}">
                <a16:creationId xmlns:a16="http://schemas.microsoft.com/office/drawing/2014/main" id="{16600367-A77E-664C-9021-B8A061F2E2AE}"/>
              </a:ext>
            </a:extLst>
          </p:cNvPr>
          <p:cNvPicPr>
            <a:picLocks noChangeAspect="1"/>
          </p:cNvPicPr>
          <p:nvPr/>
        </p:nvPicPr>
        <p:blipFill rotWithShape="1">
          <a:blip r:embed="rId4">
            <a:extLst>
              <a:ext uri="{28A0092B-C50C-407E-A947-70E740481C1C}">
                <a14:useLocalDpi xmlns:a14="http://schemas.microsoft.com/office/drawing/2010/main" val="0"/>
              </a:ext>
            </a:extLst>
          </a:blip>
          <a:srcRect b="18379"/>
          <a:stretch/>
        </p:blipFill>
        <p:spPr>
          <a:xfrm>
            <a:off x="762000" y="383014"/>
            <a:ext cx="5083233" cy="1826786"/>
          </a:xfrm>
          <a:prstGeom prst="rect">
            <a:avLst/>
          </a:prstGeom>
          <a:ln>
            <a:solidFill>
              <a:schemeClr val="bg1">
                <a:lumMod val="75000"/>
              </a:schemeClr>
            </a:solidFill>
          </a:ln>
        </p:spPr>
      </p:pic>
      <p:sp>
        <p:nvSpPr>
          <p:cNvPr id="8" name="Content Placeholder 5">
            <a:extLst>
              <a:ext uri="{FF2B5EF4-FFF2-40B4-BE49-F238E27FC236}">
                <a16:creationId xmlns:a16="http://schemas.microsoft.com/office/drawing/2014/main" id="{79FBD74D-7440-0944-9473-8298310799C9}"/>
              </a:ext>
            </a:extLst>
          </p:cNvPr>
          <p:cNvSpPr txBox="1">
            <a:spLocks/>
          </p:cNvSpPr>
          <p:nvPr/>
        </p:nvSpPr>
        <p:spPr>
          <a:xfrm>
            <a:off x="457200" y="2819400"/>
            <a:ext cx="11404600" cy="2519082"/>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chemeClr val="tx2"/>
                </a:solidFill>
              </a:rPr>
              <a:t>Breast cancer susceptibility genes:  </a:t>
            </a:r>
          </a:p>
          <a:p>
            <a:pPr>
              <a:buFontTx/>
              <a:buChar char="-"/>
            </a:pPr>
            <a:r>
              <a:rPr lang="en-US" sz="2000" b="1" u="sng" dirty="0">
                <a:solidFill>
                  <a:srgbClr val="0070C0"/>
                </a:solidFill>
              </a:rPr>
              <a:t>Definite:</a:t>
            </a:r>
            <a:r>
              <a:rPr lang="en-US" sz="2000" b="1" dirty="0">
                <a:solidFill>
                  <a:srgbClr val="0070C0"/>
                </a:solidFill>
              </a:rPr>
              <a:t>   </a:t>
            </a:r>
            <a:r>
              <a:rPr lang="en-US" sz="2000" i="1" dirty="0">
                <a:solidFill>
                  <a:schemeClr val="accent1">
                    <a:lumMod val="50000"/>
                  </a:schemeClr>
                </a:solidFill>
              </a:rPr>
              <a:t>BRCA1</a:t>
            </a:r>
            <a:r>
              <a:rPr lang="en-US" sz="2000" dirty="0">
                <a:solidFill>
                  <a:schemeClr val="accent1">
                    <a:lumMod val="50000"/>
                  </a:schemeClr>
                </a:solidFill>
              </a:rPr>
              <a:t>, </a:t>
            </a:r>
            <a:r>
              <a:rPr lang="en-US" sz="2000" i="1" dirty="0">
                <a:solidFill>
                  <a:schemeClr val="accent1">
                    <a:lumMod val="50000"/>
                  </a:schemeClr>
                </a:solidFill>
              </a:rPr>
              <a:t>BRCA2</a:t>
            </a:r>
            <a:r>
              <a:rPr lang="en-US" sz="2000" dirty="0">
                <a:solidFill>
                  <a:schemeClr val="accent1">
                    <a:lumMod val="50000"/>
                  </a:schemeClr>
                </a:solidFill>
              </a:rPr>
              <a:t>, </a:t>
            </a:r>
            <a:r>
              <a:rPr lang="en-US" sz="2000" i="1" dirty="0">
                <a:solidFill>
                  <a:schemeClr val="accent1">
                    <a:lumMod val="50000"/>
                  </a:schemeClr>
                </a:solidFill>
              </a:rPr>
              <a:t>PALB2</a:t>
            </a:r>
            <a:r>
              <a:rPr lang="en-US" sz="2000" dirty="0">
                <a:solidFill>
                  <a:schemeClr val="accent1">
                    <a:lumMod val="50000"/>
                  </a:schemeClr>
                </a:solidFill>
              </a:rPr>
              <a:t>, </a:t>
            </a:r>
            <a:r>
              <a:rPr lang="en-US" sz="2000" i="1" dirty="0">
                <a:solidFill>
                  <a:schemeClr val="accent1">
                    <a:lumMod val="50000"/>
                  </a:schemeClr>
                </a:solidFill>
              </a:rPr>
              <a:t>ATM</a:t>
            </a:r>
            <a:r>
              <a:rPr lang="en-US" sz="2000" dirty="0">
                <a:solidFill>
                  <a:schemeClr val="accent1">
                    <a:lumMod val="50000"/>
                  </a:schemeClr>
                </a:solidFill>
              </a:rPr>
              <a:t>, </a:t>
            </a:r>
            <a:r>
              <a:rPr lang="en-US" sz="2000" i="1" dirty="0">
                <a:solidFill>
                  <a:schemeClr val="accent1">
                    <a:lumMod val="50000"/>
                  </a:schemeClr>
                </a:solidFill>
              </a:rPr>
              <a:t>CHEK2  (ATM </a:t>
            </a:r>
            <a:r>
              <a:rPr lang="en-US" sz="2000" dirty="0">
                <a:solidFill>
                  <a:schemeClr val="accent1">
                    <a:lumMod val="50000"/>
                  </a:schemeClr>
                </a:solidFill>
              </a:rPr>
              <a:t>and</a:t>
            </a:r>
            <a:r>
              <a:rPr lang="en-US" sz="2000" i="1" dirty="0">
                <a:solidFill>
                  <a:schemeClr val="accent1">
                    <a:lumMod val="50000"/>
                  </a:schemeClr>
                </a:solidFill>
              </a:rPr>
              <a:t> CHEK2 </a:t>
            </a:r>
            <a:r>
              <a:rPr lang="en-US" sz="2000" dirty="0">
                <a:solidFill>
                  <a:schemeClr val="accent1">
                    <a:lumMod val="50000"/>
                  </a:schemeClr>
                </a:solidFill>
              </a:rPr>
              <a:t>moderate risk)</a:t>
            </a:r>
          </a:p>
          <a:p>
            <a:pPr>
              <a:buFontTx/>
              <a:buChar char="-"/>
            </a:pPr>
            <a:r>
              <a:rPr lang="en-US" sz="2000" b="1" u="sng" dirty="0">
                <a:solidFill>
                  <a:srgbClr val="0070C0"/>
                </a:solidFill>
              </a:rPr>
              <a:t>Cancer syndrome related (rare)</a:t>
            </a:r>
            <a:r>
              <a:rPr lang="en-US" sz="2000" b="1" dirty="0">
                <a:solidFill>
                  <a:srgbClr val="0070C0"/>
                </a:solidFill>
              </a:rPr>
              <a:t>:  </a:t>
            </a:r>
            <a:r>
              <a:rPr lang="en-US" sz="2000" i="1" dirty="0">
                <a:solidFill>
                  <a:schemeClr val="accent1">
                    <a:lumMod val="50000"/>
                  </a:schemeClr>
                </a:solidFill>
              </a:rPr>
              <a:t>TP53, STK11</a:t>
            </a:r>
            <a:r>
              <a:rPr lang="en-US" sz="2000" dirty="0">
                <a:solidFill>
                  <a:schemeClr val="accent1">
                    <a:lumMod val="50000"/>
                  </a:schemeClr>
                </a:solidFill>
              </a:rPr>
              <a:t>, </a:t>
            </a:r>
            <a:r>
              <a:rPr lang="en-US" sz="2000" i="1" dirty="0">
                <a:solidFill>
                  <a:schemeClr val="accent1">
                    <a:lumMod val="50000"/>
                  </a:schemeClr>
                </a:solidFill>
              </a:rPr>
              <a:t>PTEN</a:t>
            </a:r>
            <a:r>
              <a:rPr lang="en-US" sz="2000" dirty="0">
                <a:solidFill>
                  <a:schemeClr val="accent1">
                    <a:lumMod val="50000"/>
                  </a:schemeClr>
                </a:solidFill>
              </a:rPr>
              <a:t>, </a:t>
            </a:r>
            <a:r>
              <a:rPr lang="en-US" sz="2000" i="1" dirty="0">
                <a:solidFill>
                  <a:schemeClr val="accent1">
                    <a:lumMod val="50000"/>
                  </a:schemeClr>
                </a:solidFill>
              </a:rPr>
              <a:t>CDH1</a:t>
            </a:r>
            <a:endParaRPr lang="en-US" sz="2000" dirty="0">
              <a:solidFill>
                <a:schemeClr val="accent1">
                  <a:lumMod val="50000"/>
                </a:schemeClr>
              </a:solidFill>
            </a:endParaRPr>
          </a:p>
          <a:p>
            <a:pPr>
              <a:buFontTx/>
              <a:buChar char="-"/>
            </a:pPr>
            <a:r>
              <a:rPr lang="en-US" sz="2000" b="1" u="sng" dirty="0">
                <a:solidFill>
                  <a:srgbClr val="0070C0"/>
                </a:solidFill>
              </a:rPr>
              <a:t>Growing evidence (moderate risk):</a:t>
            </a:r>
            <a:r>
              <a:rPr lang="en-US" sz="2000" b="1" dirty="0">
                <a:solidFill>
                  <a:srgbClr val="0070C0"/>
                </a:solidFill>
              </a:rPr>
              <a:t> </a:t>
            </a:r>
            <a:r>
              <a:rPr lang="en-US" altLang="en-US" sz="2000" i="1" dirty="0">
                <a:solidFill>
                  <a:schemeClr val="tx2"/>
                </a:solidFill>
              </a:rPr>
              <a:t>BARD1</a:t>
            </a:r>
            <a:r>
              <a:rPr lang="en-US" altLang="en-US" sz="2000" dirty="0">
                <a:solidFill>
                  <a:schemeClr val="tx2"/>
                </a:solidFill>
              </a:rPr>
              <a:t>, </a:t>
            </a:r>
            <a:r>
              <a:rPr lang="en-US" altLang="en-US" sz="2000" i="1" dirty="0">
                <a:solidFill>
                  <a:schemeClr val="tx2"/>
                </a:solidFill>
              </a:rPr>
              <a:t>RAD51C</a:t>
            </a:r>
            <a:r>
              <a:rPr lang="en-US" altLang="en-US" sz="2000" dirty="0">
                <a:solidFill>
                  <a:schemeClr val="tx2"/>
                </a:solidFill>
              </a:rPr>
              <a:t>, </a:t>
            </a:r>
            <a:r>
              <a:rPr lang="en-US" altLang="en-US" sz="2000" i="1" dirty="0">
                <a:solidFill>
                  <a:schemeClr val="tx2"/>
                </a:solidFill>
              </a:rPr>
              <a:t>RAD51D</a:t>
            </a:r>
            <a:r>
              <a:rPr lang="en-US" altLang="en-US" sz="2000" dirty="0">
                <a:solidFill>
                  <a:schemeClr val="tx2"/>
                </a:solidFill>
              </a:rPr>
              <a:t> (particularly for ER-); </a:t>
            </a:r>
            <a:r>
              <a:rPr lang="en-US" altLang="en-US" sz="2000" i="1" dirty="0">
                <a:solidFill>
                  <a:schemeClr val="tx2"/>
                </a:solidFill>
              </a:rPr>
              <a:t>NF1</a:t>
            </a:r>
          </a:p>
          <a:p>
            <a:pPr>
              <a:buFontTx/>
              <a:buChar char="-"/>
            </a:pPr>
            <a:r>
              <a:rPr lang="en-US" altLang="en-US" sz="2000" b="1" u="sng" dirty="0">
                <a:solidFill>
                  <a:srgbClr val="0070C0"/>
                </a:solidFill>
              </a:rPr>
              <a:t>Less clear</a:t>
            </a:r>
            <a:r>
              <a:rPr lang="en-US" altLang="en-US" sz="2000" dirty="0">
                <a:solidFill>
                  <a:srgbClr val="0070C0"/>
                </a:solidFill>
              </a:rPr>
              <a:t>:  </a:t>
            </a:r>
            <a:r>
              <a:rPr lang="en-US" altLang="en-US" sz="2000" i="1" dirty="0">
                <a:solidFill>
                  <a:schemeClr val="tx2"/>
                </a:solidFill>
              </a:rPr>
              <a:t>MSH6</a:t>
            </a:r>
            <a:r>
              <a:rPr lang="en-US" altLang="en-US" sz="2000" dirty="0">
                <a:solidFill>
                  <a:schemeClr val="tx2"/>
                </a:solidFill>
              </a:rPr>
              <a:t> (only in BCAC study), ?? others (</a:t>
            </a:r>
            <a:r>
              <a:rPr lang="en-US" altLang="en-US" sz="2000" dirty="0" err="1">
                <a:solidFill>
                  <a:schemeClr val="tx2"/>
                </a:solidFill>
              </a:rPr>
              <a:t>eg</a:t>
            </a:r>
            <a:r>
              <a:rPr lang="en-US" altLang="en-US" sz="2000" dirty="0">
                <a:solidFill>
                  <a:schemeClr val="tx2"/>
                </a:solidFill>
              </a:rPr>
              <a:t>: </a:t>
            </a:r>
            <a:r>
              <a:rPr lang="en-US" altLang="en-US" sz="2000" i="1" dirty="0">
                <a:solidFill>
                  <a:schemeClr val="tx2"/>
                </a:solidFill>
              </a:rPr>
              <a:t>FANCM</a:t>
            </a:r>
            <a:r>
              <a:rPr lang="en-US" altLang="en-US" sz="2000" dirty="0">
                <a:solidFill>
                  <a:schemeClr val="tx2"/>
                </a:solidFill>
              </a:rPr>
              <a:t>, </a:t>
            </a:r>
            <a:r>
              <a:rPr lang="en-US" altLang="en-US" sz="2000" i="1" dirty="0">
                <a:solidFill>
                  <a:schemeClr val="tx2"/>
                </a:solidFill>
              </a:rPr>
              <a:t>FANCC</a:t>
            </a:r>
            <a:r>
              <a:rPr lang="en-US" altLang="en-US" sz="2000" dirty="0">
                <a:solidFill>
                  <a:schemeClr val="tx2"/>
                </a:solidFill>
              </a:rPr>
              <a:t>)</a:t>
            </a:r>
            <a:endParaRPr lang="en-US" altLang="en-US" sz="2000" i="1" dirty="0">
              <a:solidFill>
                <a:schemeClr val="tx2"/>
              </a:solidFill>
            </a:endParaRPr>
          </a:p>
          <a:p>
            <a:pPr>
              <a:buFontTx/>
              <a:buChar char="-"/>
            </a:pPr>
            <a:r>
              <a:rPr lang="en-US" sz="2000" b="1" u="sng" dirty="0">
                <a:solidFill>
                  <a:srgbClr val="0070C0"/>
                </a:solidFill>
              </a:rPr>
              <a:t>No evidence</a:t>
            </a:r>
            <a:r>
              <a:rPr lang="en-US" sz="2000" b="1" dirty="0">
                <a:solidFill>
                  <a:srgbClr val="0070C0"/>
                </a:solidFill>
              </a:rPr>
              <a:t>: </a:t>
            </a:r>
            <a:r>
              <a:rPr lang="en-US" altLang="en-US" sz="2000" i="1" dirty="0">
                <a:solidFill>
                  <a:schemeClr val="tx2"/>
                </a:solidFill>
              </a:rPr>
              <a:t>NBN</a:t>
            </a:r>
            <a:r>
              <a:rPr lang="en-US" altLang="en-US" sz="2000" dirty="0">
                <a:solidFill>
                  <a:schemeClr val="tx2"/>
                </a:solidFill>
              </a:rPr>
              <a:t> (incl 675del5), </a:t>
            </a:r>
            <a:r>
              <a:rPr lang="en-US" altLang="en-US" sz="2000" i="1" dirty="0">
                <a:solidFill>
                  <a:schemeClr val="tx2"/>
                </a:solidFill>
              </a:rPr>
              <a:t>BRIP1</a:t>
            </a:r>
            <a:r>
              <a:rPr lang="en-US" altLang="en-US" sz="2000" dirty="0">
                <a:solidFill>
                  <a:schemeClr val="tx2"/>
                </a:solidFill>
              </a:rPr>
              <a:t>, </a:t>
            </a:r>
            <a:r>
              <a:rPr lang="en-US" altLang="en-US" sz="2000" i="1" dirty="0">
                <a:solidFill>
                  <a:schemeClr val="tx2"/>
                </a:solidFill>
              </a:rPr>
              <a:t>RAD50, MLH1, MSH2, MUTYH </a:t>
            </a:r>
            <a:r>
              <a:rPr lang="en-US" altLang="en-US" sz="2000" dirty="0">
                <a:solidFill>
                  <a:schemeClr val="tx2"/>
                </a:solidFill>
              </a:rPr>
              <a:t>(BCAC only)</a:t>
            </a:r>
          </a:p>
          <a:p>
            <a:pPr>
              <a:buFontTx/>
              <a:buChar char="-"/>
            </a:pPr>
            <a:endParaRPr lang="en-US" sz="2000" dirty="0"/>
          </a:p>
        </p:txBody>
      </p:sp>
      <p:sp>
        <p:nvSpPr>
          <p:cNvPr id="2" name="TextBox 1">
            <a:extLst>
              <a:ext uri="{FF2B5EF4-FFF2-40B4-BE49-F238E27FC236}">
                <a16:creationId xmlns:a16="http://schemas.microsoft.com/office/drawing/2014/main" id="{3D12C826-D200-C44D-9F32-FED2736D94D9}"/>
              </a:ext>
            </a:extLst>
          </p:cNvPr>
          <p:cNvSpPr txBox="1"/>
          <p:nvPr/>
        </p:nvSpPr>
        <p:spPr>
          <a:xfrm>
            <a:off x="2021471" y="5943600"/>
            <a:ext cx="7503529" cy="584775"/>
          </a:xfrm>
          <a:prstGeom prst="rect">
            <a:avLst/>
          </a:prstGeom>
          <a:noFill/>
        </p:spPr>
        <p:txBody>
          <a:bodyPr wrap="none" rtlCol="0">
            <a:spAutoFit/>
          </a:bodyPr>
          <a:lstStyle/>
          <a:p>
            <a:r>
              <a:rPr lang="en-US" sz="1600" dirty="0">
                <a:solidFill>
                  <a:schemeClr val="tx2"/>
                </a:solidFill>
              </a:rPr>
              <a:t>Stronger association with ER+ BC:  </a:t>
            </a:r>
            <a:r>
              <a:rPr lang="en-US" sz="1600" i="1" dirty="0">
                <a:solidFill>
                  <a:schemeClr val="tx2"/>
                </a:solidFill>
              </a:rPr>
              <a:t>ATM, CHEK2</a:t>
            </a:r>
          </a:p>
          <a:p>
            <a:r>
              <a:rPr lang="en-US" sz="1600" dirty="0">
                <a:solidFill>
                  <a:schemeClr val="tx2"/>
                </a:solidFill>
              </a:rPr>
              <a:t>Stronger association with ER- BC:  </a:t>
            </a:r>
            <a:r>
              <a:rPr lang="en-US" sz="1600" i="1" dirty="0">
                <a:solidFill>
                  <a:schemeClr val="tx2"/>
                </a:solidFill>
              </a:rPr>
              <a:t>BRCA1, BRCA2, PALB2, BARD1, RAD51C, RAD51D, NF1</a:t>
            </a:r>
          </a:p>
        </p:txBody>
      </p:sp>
      <p:sp>
        <p:nvSpPr>
          <p:cNvPr id="3" name="TextBox 2">
            <a:extLst>
              <a:ext uri="{FF2B5EF4-FFF2-40B4-BE49-F238E27FC236}">
                <a16:creationId xmlns:a16="http://schemas.microsoft.com/office/drawing/2014/main" id="{A3436E99-CD92-E845-8AAE-32420028295E}"/>
              </a:ext>
            </a:extLst>
          </p:cNvPr>
          <p:cNvSpPr txBox="1"/>
          <p:nvPr/>
        </p:nvSpPr>
        <p:spPr>
          <a:xfrm>
            <a:off x="7620000" y="2209800"/>
            <a:ext cx="3416513" cy="369332"/>
          </a:xfrm>
          <a:prstGeom prst="rect">
            <a:avLst/>
          </a:prstGeom>
          <a:solidFill>
            <a:schemeClr val="bg2"/>
          </a:solidFill>
          <a:ln>
            <a:noFill/>
          </a:ln>
        </p:spPr>
        <p:txBody>
          <a:bodyPr wrap="none" rtlCol="0">
            <a:spAutoFit/>
          </a:bodyPr>
          <a:lstStyle/>
          <a:p>
            <a:r>
              <a:rPr lang="en-US" dirty="0"/>
              <a:t>CARRIERS Consortium (n = 64,000)</a:t>
            </a:r>
          </a:p>
        </p:txBody>
      </p:sp>
      <p:sp>
        <p:nvSpPr>
          <p:cNvPr id="9" name="TextBox 8">
            <a:extLst>
              <a:ext uri="{FF2B5EF4-FFF2-40B4-BE49-F238E27FC236}">
                <a16:creationId xmlns:a16="http://schemas.microsoft.com/office/drawing/2014/main" id="{A3436E99-CD92-E845-8AAE-32420028295E}"/>
              </a:ext>
            </a:extLst>
          </p:cNvPr>
          <p:cNvSpPr txBox="1"/>
          <p:nvPr/>
        </p:nvSpPr>
        <p:spPr>
          <a:xfrm>
            <a:off x="2325816" y="2228638"/>
            <a:ext cx="1955600" cy="369332"/>
          </a:xfrm>
          <a:prstGeom prst="rect">
            <a:avLst/>
          </a:prstGeom>
          <a:solidFill>
            <a:schemeClr val="bg2"/>
          </a:solidFill>
          <a:ln>
            <a:noFill/>
          </a:ln>
        </p:spPr>
        <p:txBody>
          <a:bodyPr wrap="none" rtlCol="0">
            <a:spAutoFit/>
          </a:bodyPr>
          <a:lstStyle/>
          <a:p>
            <a:r>
              <a:rPr lang="en-US" dirty="0"/>
              <a:t>BCAC International</a:t>
            </a:r>
          </a:p>
        </p:txBody>
      </p:sp>
      <p:sp>
        <p:nvSpPr>
          <p:cNvPr id="10" name="TextBox 9">
            <a:extLst>
              <a:ext uri="{FF2B5EF4-FFF2-40B4-BE49-F238E27FC236}">
                <a16:creationId xmlns:a16="http://schemas.microsoft.com/office/drawing/2014/main" id="{26E1FACE-10A5-85C6-9BA9-1D2C798053EC}"/>
              </a:ext>
            </a:extLst>
          </p:cNvPr>
          <p:cNvSpPr txBox="1"/>
          <p:nvPr/>
        </p:nvSpPr>
        <p:spPr>
          <a:xfrm>
            <a:off x="7332926" y="6581001"/>
            <a:ext cx="4935273" cy="276999"/>
          </a:xfrm>
          <a:prstGeom prst="rect">
            <a:avLst/>
          </a:prstGeom>
          <a:noFill/>
        </p:spPr>
        <p:txBody>
          <a:bodyPr wrap="square" rtlCol="0">
            <a:spAutoFit/>
          </a:bodyPr>
          <a:lstStyle/>
          <a:p>
            <a:r>
              <a:rPr lang="en-US" altLang="en-US" sz="1200" dirty="0"/>
              <a:t>Hu et al. NEJM 2021; 384:440-51;  Dorling et al. NEJM 2021;384:428-39</a:t>
            </a:r>
          </a:p>
        </p:txBody>
      </p:sp>
    </p:spTree>
    <p:extLst>
      <p:ext uri="{BB962C8B-B14F-4D97-AF65-F5344CB8AC3E}">
        <p14:creationId xmlns:p14="http://schemas.microsoft.com/office/powerpoint/2010/main" val="1862588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9187F48-4A52-BD01-1E52-FF885933D383}"/>
              </a:ext>
            </a:extLst>
          </p:cNvPr>
          <p:cNvSpPr/>
          <p:nvPr/>
        </p:nvSpPr>
        <p:spPr>
          <a:xfrm>
            <a:off x="6705602" y="3644057"/>
            <a:ext cx="5410198" cy="3213943"/>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1B344F-C46B-3408-11A1-566B5AE7A372}"/>
              </a:ext>
            </a:extLst>
          </p:cNvPr>
          <p:cNvSpPr/>
          <p:nvPr/>
        </p:nvSpPr>
        <p:spPr>
          <a:xfrm>
            <a:off x="0" y="639745"/>
            <a:ext cx="10515600" cy="3016223"/>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19F44-78AF-98CD-15A3-751907505839}"/>
              </a:ext>
            </a:extLst>
          </p:cNvPr>
          <p:cNvSpPr>
            <a:spLocks noGrp="1"/>
          </p:cNvSpPr>
          <p:nvPr>
            <p:ph type="title"/>
          </p:nvPr>
        </p:nvSpPr>
        <p:spPr>
          <a:xfrm>
            <a:off x="1981199" y="21706"/>
            <a:ext cx="6172201" cy="663104"/>
          </a:xfrm>
        </p:spPr>
        <p:txBody>
          <a:bodyPr/>
          <a:lstStyle/>
          <a:p>
            <a:r>
              <a:rPr lang="en-US" sz="3200" b="1" dirty="0"/>
              <a:t>Lifetime Risk of Breast Cancer</a:t>
            </a:r>
          </a:p>
        </p:txBody>
      </p:sp>
      <p:pic>
        <p:nvPicPr>
          <p:cNvPr id="11" name="Picture 10">
            <a:extLst>
              <a:ext uri="{FF2B5EF4-FFF2-40B4-BE49-F238E27FC236}">
                <a16:creationId xmlns:a16="http://schemas.microsoft.com/office/drawing/2014/main" id="{A3EC3BBC-7BBC-962E-763C-880F51257A58}"/>
              </a:ext>
            </a:extLst>
          </p:cNvPr>
          <p:cNvPicPr>
            <a:picLocks noChangeAspect="1"/>
          </p:cNvPicPr>
          <p:nvPr/>
        </p:nvPicPr>
        <p:blipFill rotWithShape="1">
          <a:blip r:embed="rId3">
            <a:extLst>
              <a:ext uri="{28A0092B-C50C-407E-A947-70E740481C1C}">
                <a14:useLocalDpi xmlns:a14="http://schemas.microsoft.com/office/drawing/2010/main" val="0"/>
              </a:ext>
            </a:extLst>
          </a:blip>
          <a:srcRect t="14818" b="12964"/>
          <a:stretch>
            <a:fillRect/>
          </a:stretch>
        </p:blipFill>
        <p:spPr>
          <a:xfrm>
            <a:off x="6878884" y="3764680"/>
            <a:ext cx="5084516" cy="3016223"/>
          </a:xfrm>
          <a:prstGeom prst="rect">
            <a:avLst/>
          </a:prstGeom>
        </p:spPr>
      </p:pic>
      <p:sp>
        <p:nvSpPr>
          <p:cNvPr id="20" name="TextBox 19">
            <a:extLst>
              <a:ext uri="{FF2B5EF4-FFF2-40B4-BE49-F238E27FC236}">
                <a16:creationId xmlns:a16="http://schemas.microsoft.com/office/drawing/2014/main" id="{02A87A1B-A508-0C20-46BB-5FFFEB473373}"/>
              </a:ext>
            </a:extLst>
          </p:cNvPr>
          <p:cNvSpPr txBox="1"/>
          <p:nvPr/>
        </p:nvSpPr>
        <p:spPr bwMode="auto">
          <a:xfrm>
            <a:off x="10335877" y="4371201"/>
            <a:ext cx="810207" cy="276999"/>
          </a:xfrm>
          <a:prstGeom prst="rect">
            <a:avLst/>
          </a:prstGeom>
          <a:noFill/>
          <a:ln>
            <a:noFill/>
          </a:ln>
        </p:spPr>
        <p:txBody>
          <a:bodyPr wrap="square">
            <a:spAutoFit/>
          </a:bodyPr>
          <a:lstStyle/>
          <a:p>
            <a:pPr algn="ctr">
              <a:defRPr/>
            </a:pPr>
            <a:r>
              <a:rPr lang="en-US" sz="1200" b="1" dirty="0">
                <a:solidFill>
                  <a:srgbClr val="C00000"/>
                </a:solidFill>
                <a:ea typeface="MS PGothic" panose="020B0600070205080204" pitchFamily="34" charset="-128"/>
              </a:rPr>
              <a:t>~ 35%  </a:t>
            </a:r>
          </a:p>
        </p:txBody>
      </p:sp>
      <p:sp>
        <p:nvSpPr>
          <p:cNvPr id="21" name="TextBox 20">
            <a:extLst>
              <a:ext uri="{FF2B5EF4-FFF2-40B4-BE49-F238E27FC236}">
                <a16:creationId xmlns:a16="http://schemas.microsoft.com/office/drawing/2014/main" id="{98EDCFA7-25AC-F918-03EB-07C3AB5134A0}"/>
              </a:ext>
            </a:extLst>
          </p:cNvPr>
          <p:cNvSpPr txBox="1"/>
          <p:nvPr/>
        </p:nvSpPr>
        <p:spPr bwMode="auto">
          <a:xfrm>
            <a:off x="10307884" y="5057001"/>
            <a:ext cx="810207" cy="461665"/>
          </a:xfrm>
          <a:prstGeom prst="rect">
            <a:avLst/>
          </a:prstGeom>
          <a:noFill/>
          <a:ln>
            <a:noFill/>
          </a:ln>
        </p:spPr>
        <p:txBody>
          <a:bodyPr wrap="square">
            <a:spAutoFit/>
          </a:bodyPr>
          <a:lstStyle/>
          <a:p>
            <a:pPr algn="ctr">
              <a:defRPr/>
            </a:pPr>
            <a:r>
              <a:rPr lang="en-US" sz="1200" b="1" dirty="0">
                <a:solidFill>
                  <a:srgbClr val="C00000"/>
                </a:solidFill>
                <a:ea typeface="MS PGothic" panose="020B0600070205080204" pitchFamily="34" charset="-128"/>
              </a:rPr>
              <a:t>17 - </a:t>
            </a:r>
          </a:p>
          <a:p>
            <a:pPr algn="ctr">
              <a:defRPr/>
            </a:pPr>
            <a:r>
              <a:rPr lang="en-US" sz="1200" b="1" dirty="0">
                <a:solidFill>
                  <a:srgbClr val="C00000"/>
                </a:solidFill>
                <a:ea typeface="MS PGothic" panose="020B0600070205080204" pitchFamily="34" charset="-128"/>
              </a:rPr>
              <a:t>30%  </a:t>
            </a:r>
          </a:p>
        </p:txBody>
      </p:sp>
      <p:cxnSp>
        <p:nvCxnSpPr>
          <p:cNvPr id="7" name="Straight Connector 6">
            <a:extLst>
              <a:ext uri="{FF2B5EF4-FFF2-40B4-BE49-F238E27FC236}">
                <a16:creationId xmlns:a16="http://schemas.microsoft.com/office/drawing/2014/main" id="{1999E0E7-B753-EF08-2E96-FADBF849BB78}"/>
              </a:ext>
            </a:extLst>
          </p:cNvPr>
          <p:cNvCxnSpPr>
            <a:cxnSpLocks/>
          </p:cNvCxnSpPr>
          <p:nvPr/>
        </p:nvCxnSpPr>
        <p:spPr>
          <a:xfrm>
            <a:off x="10668000" y="5057001"/>
            <a:ext cx="1198316"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6DC1198-0379-911D-4875-EB71A5D6BAA0}"/>
              </a:ext>
            </a:extLst>
          </p:cNvPr>
          <p:cNvPicPr>
            <a:picLocks noChangeAspect="1"/>
          </p:cNvPicPr>
          <p:nvPr/>
        </p:nvPicPr>
        <p:blipFill rotWithShape="1">
          <a:blip r:embed="rId4">
            <a:extLst>
              <a:ext uri="{28A0092B-C50C-407E-A947-70E740481C1C}">
                <a14:useLocalDpi xmlns:a14="http://schemas.microsoft.com/office/drawing/2010/main" val="0"/>
              </a:ext>
            </a:extLst>
          </a:blip>
          <a:srcRect l="26011" t="2916" r="25516" b="93431"/>
          <a:stretch/>
        </p:blipFill>
        <p:spPr>
          <a:xfrm>
            <a:off x="380689" y="4274612"/>
            <a:ext cx="5105711" cy="373588"/>
          </a:xfrm>
          <a:prstGeom prst="rect">
            <a:avLst/>
          </a:prstGeom>
        </p:spPr>
      </p:pic>
      <p:pic>
        <p:nvPicPr>
          <p:cNvPr id="5" name="Picture 4">
            <a:extLst>
              <a:ext uri="{FF2B5EF4-FFF2-40B4-BE49-F238E27FC236}">
                <a16:creationId xmlns:a16="http://schemas.microsoft.com/office/drawing/2014/main" id="{BB4ACC91-2C93-4CA8-F6EB-427685B42807}"/>
              </a:ext>
            </a:extLst>
          </p:cNvPr>
          <p:cNvPicPr>
            <a:picLocks noChangeAspect="1"/>
          </p:cNvPicPr>
          <p:nvPr/>
        </p:nvPicPr>
        <p:blipFill rotWithShape="1">
          <a:blip r:embed="rId4">
            <a:extLst>
              <a:ext uri="{28A0092B-C50C-407E-A947-70E740481C1C}">
                <a14:useLocalDpi xmlns:a14="http://schemas.microsoft.com/office/drawing/2010/main" val="0"/>
              </a:ext>
            </a:extLst>
          </a:blip>
          <a:srcRect t="5351" b="50155"/>
          <a:stretch/>
        </p:blipFill>
        <p:spPr>
          <a:xfrm>
            <a:off x="76200" y="748458"/>
            <a:ext cx="5962952" cy="2786887"/>
          </a:xfrm>
          <a:prstGeom prst="rect">
            <a:avLst/>
          </a:prstGeom>
        </p:spPr>
      </p:pic>
      <p:pic>
        <p:nvPicPr>
          <p:cNvPr id="6" name="Picture 5">
            <a:extLst>
              <a:ext uri="{FF2B5EF4-FFF2-40B4-BE49-F238E27FC236}">
                <a16:creationId xmlns:a16="http://schemas.microsoft.com/office/drawing/2014/main" id="{8BC010AA-3BC2-D003-AA13-4F7256EF48D1}"/>
              </a:ext>
            </a:extLst>
          </p:cNvPr>
          <p:cNvPicPr>
            <a:picLocks noChangeAspect="1"/>
          </p:cNvPicPr>
          <p:nvPr/>
        </p:nvPicPr>
        <p:blipFill rotWithShape="1">
          <a:blip r:embed="rId4">
            <a:extLst>
              <a:ext uri="{28A0092B-C50C-407E-A947-70E740481C1C}">
                <a14:useLocalDpi xmlns:a14="http://schemas.microsoft.com/office/drawing/2010/main" val="0"/>
              </a:ext>
            </a:extLst>
          </a:blip>
          <a:srcRect l="16615" t="49282" r="10085" b="6225"/>
          <a:stretch/>
        </p:blipFill>
        <p:spPr>
          <a:xfrm>
            <a:off x="6068526" y="748457"/>
            <a:ext cx="4370874" cy="2786888"/>
          </a:xfrm>
          <a:prstGeom prst="rect">
            <a:avLst/>
          </a:prstGeom>
        </p:spPr>
      </p:pic>
      <p:sp>
        <p:nvSpPr>
          <p:cNvPr id="10" name="TextBox 9">
            <a:extLst>
              <a:ext uri="{FF2B5EF4-FFF2-40B4-BE49-F238E27FC236}">
                <a16:creationId xmlns:a16="http://schemas.microsoft.com/office/drawing/2014/main" id="{C345860E-DFC0-1A7A-F2B6-F27D19E498C0}"/>
              </a:ext>
            </a:extLst>
          </p:cNvPr>
          <p:cNvSpPr txBox="1"/>
          <p:nvPr/>
        </p:nvSpPr>
        <p:spPr bwMode="auto">
          <a:xfrm>
            <a:off x="922176" y="1615449"/>
            <a:ext cx="1135223" cy="307777"/>
          </a:xfrm>
          <a:prstGeom prst="rect">
            <a:avLst/>
          </a:prstGeom>
          <a:solidFill>
            <a:schemeClr val="bg1">
              <a:lumMod val="85000"/>
            </a:schemeClr>
          </a:solidFill>
          <a:ln>
            <a:solidFill>
              <a:schemeClr val="tx1">
                <a:lumMod val="85000"/>
              </a:schemeClr>
            </a:solidFill>
          </a:ln>
        </p:spPr>
        <p:txBody>
          <a:bodyPr wrap="square">
            <a:spAutoFit/>
          </a:bodyPr>
          <a:lstStyle/>
          <a:p>
            <a:pPr algn="ctr">
              <a:defRPr/>
            </a:pPr>
            <a:r>
              <a:rPr lang="en-US" sz="1400" b="1" dirty="0">
                <a:solidFill>
                  <a:srgbClr val="C00000"/>
                </a:solidFill>
                <a:ea typeface="MS PGothic" panose="020B0600070205080204" pitchFamily="34" charset="-128"/>
              </a:rPr>
              <a:t>~ 20- 25%  </a:t>
            </a:r>
          </a:p>
        </p:txBody>
      </p:sp>
      <p:sp>
        <p:nvSpPr>
          <p:cNvPr id="12" name="TextBox 11">
            <a:extLst>
              <a:ext uri="{FF2B5EF4-FFF2-40B4-BE49-F238E27FC236}">
                <a16:creationId xmlns:a16="http://schemas.microsoft.com/office/drawing/2014/main" id="{7E0A9B27-D212-7669-D86F-32B90DE8EF7E}"/>
              </a:ext>
            </a:extLst>
          </p:cNvPr>
          <p:cNvSpPr txBox="1"/>
          <p:nvPr/>
        </p:nvSpPr>
        <p:spPr bwMode="auto">
          <a:xfrm>
            <a:off x="2924317" y="1615449"/>
            <a:ext cx="841231" cy="307777"/>
          </a:xfrm>
          <a:prstGeom prst="rect">
            <a:avLst/>
          </a:prstGeom>
          <a:solidFill>
            <a:schemeClr val="bg1">
              <a:lumMod val="85000"/>
            </a:schemeClr>
          </a:solidFill>
          <a:ln>
            <a:solidFill>
              <a:schemeClr val="tx1">
                <a:lumMod val="85000"/>
              </a:schemeClr>
            </a:solidFill>
          </a:ln>
        </p:spPr>
        <p:txBody>
          <a:bodyPr wrap="square">
            <a:spAutoFit/>
          </a:bodyPr>
          <a:lstStyle/>
          <a:p>
            <a:pPr algn="ctr">
              <a:defRPr/>
            </a:pPr>
            <a:r>
              <a:rPr lang="en-US" sz="1400" b="1" dirty="0">
                <a:solidFill>
                  <a:srgbClr val="C00000"/>
                </a:solidFill>
                <a:ea typeface="MS PGothic" panose="020B0600070205080204" pitchFamily="34" charset="-128"/>
              </a:rPr>
              <a:t>~ 50%  </a:t>
            </a:r>
          </a:p>
        </p:txBody>
      </p:sp>
      <p:sp>
        <p:nvSpPr>
          <p:cNvPr id="13" name="TextBox 12">
            <a:extLst>
              <a:ext uri="{FF2B5EF4-FFF2-40B4-BE49-F238E27FC236}">
                <a16:creationId xmlns:a16="http://schemas.microsoft.com/office/drawing/2014/main" id="{436CE407-3FA6-4D47-0850-29D61CCA411C}"/>
              </a:ext>
            </a:extLst>
          </p:cNvPr>
          <p:cNvSpPr txBox="1"/>
          <p:nvPr/>
        </p:nvSpPr>
        <p:spPr bwMode="auto">
          <a:xfrm>
            <a:off x="4827763" y="1615449"/>
            <a:ext cx="887236" cy="307777"/>
          </a:xfrm>
          <a:prstGeom prst="rect">
            <a:avLst/>
          </a:prstGeom>
          <a:solidFill>
            <a:schemeClr val="bg1">
              <a:lumMod val="85000"/>
            </a:schemeClr>
          </a:solidFill>
          <a:ln>
            <a:solidFill>
              <a:schemeClr val="tx1">
                <a:lumMod val="85000"/>
              </a:schemeClr>
            </a:solidFill>
          </a:ln>
        </p:spPr>
        <p:txBody>
          <a:bodyPr wrap="square">
            <a:spAutoFit/>
          </a:bodyPr>
          <a:lstStyle/>
          <a:p>
            <a:pPr algn="ctr">
              <a:defRPr/>
            </a:pPr>
            <a:r>
              <a:rPr lang="en-US" sz="1400" b="1" dirty="0">
                <a:solidFill>
                  <a:srgbClr val="C00000"/>
                </a:solidFill>
                <a:ea typeface="MS PGothic" panose="020B0600070205080204" pitchFamily="34" charset="-128"/>
              </a:rPr>
              <a:t>~ 50%  </a:t>
            </a:r>
          </a:p>
        </p:txBody>
      </p:sp>
      <p:sp>
        <p:nvSpPr>
          <p:cNvPr id="14" name="TextBox 13">
            <a:extLst>
              <a:ext uri="{FF2B5EF4-FFF2-40B4-BE49-F238E27FC236}">
                <a16:creationId xmlns:a16="http://schemas.microsoft.com/office/drawing/2014/main" id="{C7FB6543-05BD-6B3E-1B0D-5D573B0DC0EC}"/>
              </a:ext>
            </a:extLst>
          </p:cNvPr>
          <p:cNvSpPr txBox="1"/>
          <p:nvPr/>
        </p:nvSpPr>
        <p:spPr bwMode="auto">
          <a:xfrm>
            <a:off x="7266991" y="1615449"/>
            <a:ext cx="810207" cy="307777"/>
          </a:xfrm>
          <a:prstGeom prst="rect">
            <a:avLst/>
          </a:prstGeom>
          <a:solidFill>
            <a:schemeClr val="bg1">
              <a:lumMod val="85000"/>
            </a:schemeClr>
          </a:solidFill>
          <a:ln>
            <a:solidFill>
              <a:schemeClr val="tx1">
                <a:lumMod val="85000"/>
              </a:schemeClr>
            </a:solidFill>
          </a:ln>
        </p:spPr>
        <p:txBody>
          <a:bodyPr wrap="square">
            <a:spAutoFit/>
          </a:bodyPr>
          <a:lstStyle/>
          <a:p>
            <a:pPr algn="ctr">
              <a:defRPr/>
            </a:pPr>
            <a:r>
              <a:rPr lang="en-US" sz="1400" b="1" dirty="0">
                <a:solidFill>
                  <a:srgbClr val="C00000"/>
                </a:solidFill>
                <a:ea typeface="MS PGothic" panose="020B0600070205080204" pitchFamily="34" charset="-128"/>
              </a:rPr>
              <a:t>~ 25%  </a:t>
            </a:r>
          </a:p>
        </p:txBody>
      </p:sp>
      <p:sp>
        <p:nvSpPr>
          <p:cNvPr id="15" name="TextBox 14">
            <a:extLst>
              <a:ext uri="{FF2B5EF4-FFF2-40B4-BE49-F238E27FC236}">
                <a16:creationId xmlns:a16="http://schemas.microsoft.com/office/drawing/2014/main" id="{E3250059-3C53-56C3-1407-75B4A3C57BE3}"/>
              </a:ext>
            </a:extLst>
          </p:cNvPr>
          <p:cNvSpPr txBox="1"/>
          <p:nvPr/>
        </p:nvSpPr>
        <p:spPr bwMode="auto">
          <a:xfrm>
            <a:off x="9057639" y="1615449"/>
            <a:ext cx="810207" cy="307777"/>
          </a:xfrm>
          <a:prstGeom prst="rect">
            <a:avLst/>
          </a:prstGeom>
          <a:solidFill>
            <a:schemeClr val="bg1">
              <a:lumMod val="85000"/>
            </a:schemeClr>
          </a:solidFill>
          <a:ln>
            <a:solidFill>
              <a:schemeClr val="tx1">
                <a:lumMod val="85000"/>
              </a:schemeClr>
            </a:solidFill>
          </a:ln>
        </p:spPr>
        <p:txBody>
          <a:bodyPr wrap="square">
            <a:spAutoFit/>
          </a:bodyPr>
          <a:lstStyle/>
          <a:p>
            <a:pPr algn="ctr">
              <a:defRPr/>
            </a:pPr>
            <a:r>
              <a:rPr lang="en-US" sz="1400" b="1" dirty="0">
                <a:solidFill>
                  <a:srgbClr val="C00000"/>
                </a:solidFill>
                <a:ea typeface="MS PGothic" panose="020B0600070205080204" pitchFamily="34" charset="-128"/>
              </a:rPr>
              <a:t>~ 32%  </a:t>
            </a:r>
          </a:p>
        </p:txBody>
      </p:sp>
      <p:sp>
        <p:nvSpPr>
          <p:cNvPr id="18" name="TextBox 17">
            <a:extLst>
              <a:ext uri="{FF2B5EF4-FFF2-40B4-BE49-F238E27FC236}">
                <a16:creationId xmlns:a16="http://schemas.microsoft.com/office/drawing/2014/main" id="{4958B9B7-7848-FC56-2624-116E3FF93837}"/>
              </a:ext>
            </a:extLst>
          </p:cNvPr>
          <p:cNvSpPr txBox="1"/>
          <p:nvPr/>
        </p:nvSpPr>
        <p:spPr bwMode="auto">
          <a:xfrm>
            <a:off x="10335877" y="3837801"/>
            <a:ext cx="810207" cy="276999"/>
          </a:xfrm>
          <a:prstGeom prst="rect">
            <a:avLst/>
          </a:prstGeom>
          <a:noFill/>
          <a:ln>
            <a:noFill/>
          </a:ln>
        </p:spPr>
        <p:txBody>
          <a:bodyPr wrap="square">
            <a:spAutoFit/>
          </a:bodyPr>
          <a:lstStyle/>
          <a:p>
            <a:pPr algn="ctr">
              <a:defRPr/>
            </a:pPr>
            <a:r>
              <a:rPr lang="en-US" sz="1200" b="1" dirty="0">
                <a:solidFill>
                  <a:srgbClr val="C00000"/>
                </a:solidFill>
                <a:ea typeface="MS PGothic" panose="020B0600070205080204" pitchFamily="34" charset="-128"/>
              </a:rPr>
              <a:t>~ 50%  </a:t>
            </a:r>
          </a:p>
        </p:txBody>
      </p:sp>
      <p:sp>
        <p:nvSpPr>
          <p:cNvPr id="19" name="TextBox 18">
            <a:extLst>
              <a:ext uri="{FF2B5EF4-FFF2-40B4-BE49-F238E27FC236}">
                <a16:creationId xmlns:a16="http://schemas.microsoft.com/office/drawing/2014/main" id="{7B67B77E-B538-76C0-ECC1-9BF72A3A8F22}"/>
              </a:ext>
            </a:extLst>
          </p:cNvPr>
          <p:cNvSpPr txBox="1"/>
          <p:nvPr/>
        </p:nvSpPr>
        <p:spPr bwMode="auto">
          <a:xfrm>
            <a:off x="10335877" y="4191000"/>
            <a:ext cx="810207" cy="276999"/>
          </a:xfrm>
          <a:prstGeom prst="rect">
            <a:avLst/>
          </a:prstGeom>
          <a:noFill/>
          <a:ln>
            <a:noFill/>
          </a:ln>
        </p:spPr>
        <p:txBody>
          <a:bodyPr wrap="square">
            <a:spAutoFit/>
          </a:bodyPr>
          <a:lstStyle/>
          <a:p>
            <a:pPr algn="ctr">
              <a:defRPr/>
            </a:pPr>
            <a:r>
              <a:rPr lang="en-US" sz="1200" b="1" dirty="0">
                <a:solidFill>
                  <a:srgbClr val="C00000"/>
                </a:solidFill>
                <a:ea typeface="MS PGothic" panose="020B0600070205080204" pitchFamily="34" charset="-128"/>
              </a:rPr>
              <a:t>~ 40%  </a:t>
            </a:r>
          </a:p>
        </p:txBody>
      </p:sp>
      <p:sp>
        <p:nvSpPr>
          <p:cNvPr id="22" name="TextBox 21">
            <a:extLst>
              <a:ext uri="{FF2B5EF4-FFF2-40B4-BE49-F238E27FC236}">
                <a16:creationId xmlns:a16="http://schemas.microsoft.com/office/drawing/2014/main" id="{A5BE1BE9-9773-E21C-51E8-D98410CBFB68}"/>
              </a:ext>
            </a:extLst>
          </p:cNvPr>
          <p:cNvSpPr txBox="1"/>
          <p:nvPr/>
        </p:nvSpPr>
        <p:spPr bwMode="auto">
          <a:xfrm>
            <a:off x="7973675" y="3775880"/>
            <a:ext cx="1191209" cy="338554"/>
          </a:xfrm>
          <a:prstGeom prst="rect">
            <a:avLst/>
          </a:prstGeom>
          <a:noFill/>
          <a:ln>
            <a:solidFill>
              <a:schemeClr val="tx1">
                <a:lumMod val="85000"/>
              </a:schemeClr>
            </a:solidFill>
          </a:ln>
        </p:spPr>
        <p:txBody>
          <a:bodyPr wrap="square">
            <a:spAutoFit/>
          </a:bodyPr>
          <a:lstStyle/>
          <a:p>
            <a:pPr algn="ctr">
              <a:defRPr/>
            </a:pPr>
            <a:r>
              <a:rPr lang="en-US" sz="1600" b="1" dirty="0">
                <a:solidFill>
                  <a:srgbClr val="0070C0"/>
                </a:solidFill>
                <a:ea typeface="MS PGothic" panose="020B0600070205080204" pitchFamily="34" charset="-128"/>
              </a:rPr>
              <a:t>BCAC Study</a:t>
            </a:r>
          </a:p>
        </p:txBody>
      </p:sp>
      <p:sp>
        <p:nvSpPr>
          <p:cNvPr id="23" name="TextBox 22">
            <a:extLst>
              <a:ext uri="{FF2B5EF4-FFF2-40B4-BE49-F238E27FC236}">
                <a16:creationId xmlns:a16="http://schemas.microsoft.com/office/drawing/2014/main" id="{9F2E7795-8E33-6A96-7EBC-2AB0F21B313F}"/>
              </a:ext>
            </a:extLst>
          </p:cNvPr>
          <p:cNvSpPr txBox="1"/>
          <p:nvPr/>
        </p:nvSpPr>
        <p:spPr bwMode="auto">
          <a:xfrm>
            <a:off x="557784" y="575846"/>
            <a:ext cx="1554480" cy="338554"/>
          </a:xfrm>
          <a:prstGeom prst="rect">
            <a:avLst/>
          </a:prstGeom>
          <a:noFill/>
          <a:ln>
            <a:noFill/>
          </a:ln>
        </p:spPr>
        <p:txBody>
          <a:bodyPr wrap="square">
            <a:spAutoFit/>
          </a:bodyPr>
          <a:lstStyle/>
          <a:p>
            <a:pPr algn="ctr">
              <a:defRPr/>
            </a:pPr>
            <a:r>
              <a:rPr lang="en-US" sz="1600" b="1" dirty="0">
                <a:solidFill>
                  <a:srgbClr val="0070C0"/>
                </a:solidFill>
                <a:ea typeface="MS PGothic" panose="020B0600070205080204" pitchFamily="34" charset="-128"/>
              </a:rPr>
              <a:t>CARRIERS Study</a:t>
            </a:r>
          </a:p>
        </p:txBody>
      </p:sp>
      <p:sp>
        <p:nvSpPr>
          <p:cNvPr id="4" name="Rectangle 3">
            <a:extLst>
              <a:ext uri="{FF2B5EF4-FFF2-40B4-BE49-F238E27FC236}">
                <a16:creationId xmlns:a16="http://schemas.microsoft.com/office/drawing/2014/main" id="{BCB8EB4F-A368-EDF6-6D25-7600B446956A}"/>
              </a:ext>
            </a:extLst>
          </p:cNvPr>
          <p:cNvSpPr/>
          <p:nvPr/>
        </p:nvSpPr>
        <p:spPr>
          <a:xfrm>
            <a:off x="1143000" y="868345"/>
            <a:ext cx="384048" cy="1497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98CACD-92E6-2570-0A0F-E10C0AED3490}"/>
              </a:ext>
            </a:extLst>
          </p:cNvPr>
          <p:cNvSpPr/>
          <p:nvPr/>
        </p:nvSpPr>
        <p:spPr>
          <a:xfrm>
            <a:off x="2971800" y="868345"/>
            <a:ext cx="457200" cy="1497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BA1E0C7-8507-A018-D85E-06A3844AD7F2}"/>
              </a:ext>
            </a:extLst>
          </p:cNvPr>
          <p:cNvSpPr/>
          <p:nvPr/>
        </p:nvSpPr>
        <p:spPr>
          <a:xfrm>
            <a:off x="4876800" y="868345"/>
            <a:ext cx="457200" cy="1497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E3608B-4D63-582B-31A9-8A7AF2B9581C}"/>
              </a:ext>
            </a:extLst>
          </p:cNvPr>
          <p:cNvSpPr/>
          <p:nvPr/>
        </p:nvSpPr>
        <p:spPr>
          <a:xfrm>
            <a:off x="7202556" y="868345"/>
            <a:ext cx="457200" cy="1497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524CB81-7DE5-E31B-814B-3C5640B5E0CE}"/>
              </a:ext>
            </a:extLst>
          </p:cNvPr>
          <p:cNvSpPr/>
          <p:nvPr/>
        </p:nvSpPr>
        <p:spPr>
          <a:xfrm>
            <a:off x="9067800" y="868345"/>
            <a:ext cx="457200" cy="1497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55289E-FFB7-B902-0462-A6392275C06D}"/>
              </a:ext>
            </a:extLst>
          </p:cNvPr>
          <p:cNvSpPr txBox="1"/>
          <p:nvPr/>
        </p:nvSpPr>
        <p:spPr>
          <a:xfrm>
            <a:off x="1238250" y="6396335"/>
            <a:ext cx="3771899" cy="461665"/>
          </a:xfrm>
          <a:prstGeom prst="rect">
            <a:avLst/>
          </a:prstGeom>
          <a:noFill/>
        </p:spPr>
        <p:txBody>
          <a:bodyPr wrap="square" rtlCol="0">
            <a:spAutoFit/>
          </a:bodyPr>
          <a:lstStyle/>
          <a:p>
            <a:r>
              <a:rPr lang="en-US" altLang="en-US" sz="1200" dirty="0"/>
              <a:t>Hu C et al.</a:t>
            </a:r>
            <a:r>
              <a:rPr lang="en-US" altLang="en-US" sz="1200" i="1" dirty="0"/>
              <a:t> New </a:t>
            </a:r>
            <a:r>
              <a:rPr lang="en-US" altLang="en-US" sz="1200" i="1" dirty="0" err="1"/>
              <a:t>Engl</a:t>
            </a:r>
            <a:r>
              <a:rPr lang="en-US" altLang="en-US" sz="1200" i="1" dirty="0"/>
              <a:t> J Med.</a:t>
            </a:r>
            <a:r>
              <a:rPr lang="en-US" altLang="en-US" sz="1200" dirty="0"/>
              <a:t> 2021; 384(5):440-451;  Dorling L et al. </a:t>
            </a:r>
            <a:r>
              <a:rPr lang="en-US" altLang="en-US" sz="1200" i="1" dirty="0"/>
              <a:t>New </a:t>
            </a:r>
            <a:r>
              <a:rPr lang="en-US" altLang="en-US" sz="1200" i="1" dirty="0" err="1"/>
              <a:t>Engl</a:t>
            </a:r>
            <a:r>
              <a:rPr lang="en-US" altLang="en-US" sz="1200" i="1" dirty="0"/>
              <a:t> J Med.</a:t>
            </a:r>
            <a:r>
              <a:rPr lang="en-US" altLang="en-US" sz="1200" dirty="0"/>
              <a:t> 2021;384(5):428-439.</a:t>
            </a:r>
          </a:p>
        </p:txBody>
      </p:sp>
    </p:spTree>
    <p:extLst>
      <p:ext uri="{BB962C8B-B14F-4D97-AF65-F5344CB8AC3E}">
        <p14:creationId xmlns:p14="http://schemas.microsoft.com/office/powerpoint/2010/main" val="372947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AutoShape 4" descr="Displaying Breast+Cancer+Genetics+Timelin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endParaRPr lang="en-US" altLang="en-US" sz="1200">
              <a:latin typeface="Arial" charset="0"/>
            </a:endParaRPr>
          </a:p>
        </p:txBody>
      </p:sp>
      <p:sp>
        <p:nvSpPr>
          <p:cNvPr id="2" name="Title 1">
            <a:extLst>
              <a:ext uri="{FF2B5EF4-FFF2-40B4-BE49-F238E27FC236}">
                <a16:creationId xmlns:a16="http://schemas.microsoft.com/office/drawing/2014/main" id="{358F94FA-96FE-991C-E4CB-BE6B25F4DF5F}"/>
              </a:ext>
            </a:extLst>
          </p:cNvPr>
          <p:cNvSpPr>
            <a:spLocks noGrp="1"/>
          </p:cNvSpPr>
          <p:nvPr>
            <p:ph type="title"/>
          </p:nvPr>
        </p:nvSpPr>
        <p:spPr>
          <a:xfrm>
            <a:off x="609600" y="670872"/>
            <a:ext cx="10972800" cy="776928"/>
          </a:xfrm>
        </p:spPr>
        <p:txBody>
          <a:bodyPr>
            <a:normAutofit/>
          </a:bodyPr>
          <a:lstStyle/>
          <a:p>
            <a:r>
              <a:rPr lang="en-US" sz="4000" b="1" dirty="0"/>
              <a:t>What proportion of breast cancer is inherited?</a:t>
            </a:r>
          </a:p>
        </p:txBody>
      </p:sp>
      <p:grpSp>
        <p:nvGrpSpPr>
          <p:cNvPr id="9" name="Group 5"/>
          <p:cNvGrpSpPr>
            <a:grpSpLocks/>
          </p:cNvGrpSpPr>
          <p:nvPr/>
        </p:nvGrpSpPr>
        <p:grpSpPr bwMode="auto">
          <a:xfrm>
            <a:off x="2590800" y="1958333"/>
            <a:ext cx="7162035" cy="3377522"/>
            <a:chOff x="741" y="1104"/>
            <a:chExt cx="4448" cy="2058"/>
          </a:xfrm>
        </p:grpSpPr>
        <p:sp>
          <p:nvSpPr>
            <p:cNvPr id="10" name="Rectangle 6"/>
            <p:cNvSpPr>
              <a:spLocks noChangeArrowheads="1"/>
            </p:cNvSpPr>
            <p:nvPr/>
          </p:nvSpPr>
          <p:spPr bwMode="auto">
            <a:xfrm>
              <a:off x="940" y="2799"/>
              <a:ext cx="1586" cy="233"/>
            </a:xfrm>
            <a:prstGeom prst="rect">
              <a:avLst/>
            </a:prstGeom>
            <a:noFill/>
            <a:ln w="9525">
              <a:noFill/>
              <a:miter lim="800000"/>
              <a:headEnd/>
              <a:tailEnd/>
            </a:ln>
          </p:spPr>
          <p:txBody>
            <a:bodyPr wrap="square" lIns="0" tIns="0" rIns="0" bIns="0">
              <a:spAutoFit/>
            </a:bodyPr>
            <a:lstStyle/>
            <a:p>
              <a:r>
                <a:rPr lang="en-US" sz="2400" b="1" dirty="0">
                  <a:latin typeface="Calibri" panose="020F0502020204030204" pitchFamily="34" charset="0"/>
                  <a:cs typeface="Calibri" panose="020F0502020204030204" pitchFamily="34" charset="0"/>
                </a:rPr>
                <a:t>Hereditary 5-10%</a:t>
              </a:r>
              <a:endParaRPr lang="en-US" sz="2400" dirty="0">
                <a:latin typeface="Calibri" panose="020F0502020204030204" pitchFamily="34" charset="0"/>
                <a:cs typeface="Calibri" panose="020F0502020204030204" pitchFamily="34" charset="0"/>
              </a:endParaRPr>
            </a:p>
          </p:txBody>
        </p:sp>
        <p:sp>
          <p:nvSpPr>
            <p:cNvPr id="11" name="Rectangle 7"/>
            <p:cNvSpPr>
              <a:spLocks noChangeArrowheads="1"/>
            </p:cNvSpPr>
            <p:nvPr/>
          </p:nvSpPr>
          <p:spPr bwMode="auto">
            <a:xfrm>
              <a:off x="3712" y="2266"/>
              <a:ext cx="1477" cy="233"/>
            </a:xfrm>
            <a:prstGeom prst="rect">
              <a:avLst/>
            </a:prstGeom>
            <a:noFill/>
            <a:ln w="9525">
              <a:noFill/>
              <a:miter lim="800000"/>
              <a:headEnd/>
              <a:tailEnd/>
            </a:ln>
          </p:spPr>
          <p:txBody>
            <a:bodyPr wrap="square" lIns="0" tIns="0" rIns="0" bIns="0">
              <a:spAutoFit/>
            </a:bodyPr>
            <a:lstStyle/>
            <a:p>
              <a:r>
                <a:rPr lang="en-US" sz="2400" b="1" dirty="0">
                  <a:latin typeface="Calibri" panose="020F0502020204030204" pitchFamily="34" charset="0"/>
                  <a:cs typeface="Calibri" panose="020F0502020204030204" pitchFamily="34" charset="0"/>
                </a:rPr>
                <a:t>Familial 15-20%</a:t>
              </a:r>
              <a:endParaRPr lang="en-US" sz="2400" dirty="0">
                <a:latin typeface="Calibri" panose="020F0502020204030204" pitchFamily="34" charset="0"/>
                <a:cs typeface="Calibri" panose="020F0502020204030204" pitchFamily="34" charset="0"/>
              </a:endParaRPr>
            </a:p>
          </p:txBody>
        </p:sp>
        <p:sp>
          <p:nvSpPr>
            <p:cNvPr id="12" name="Rectangle 8"/>
            <p:cNvSpPr>
              <a:spLocks noChangeArrowheads="1"/>
            </p:cNvSpPr>
            <p:nvPr/>
          </p:nvSpPr>
          <p:spPr bwMode="auto">
            <a:xfrm>
              <a:off x="788" y="1296"/>
              <a:ext cx="912" cy="233"/>
            </a:xfrm>
            <a:prstGeom prst="rect">
              <a:avLst/>
            </a:prstGeom>
            <a:noFill/>
            <a:ln w="9525">
              <a:noFill/>
              <a:miter lim="800000"/>
              <a:headEnd/>
              <a:tailEnd/>
            </a:ln>
          </p:spPr>
          <p:txBody>
            <a:bodyPr wrap="square" lIns="0" tIns="0" rIns="0" bIns="0">
              <a:spAutoFit/>
            </a:bodyPr>
            <a:lstStyle/>
            <a:p>
              <a:r>
                <a:rPr lang="en-US" sz="2400" b="1" dirty="0">
                  <a:latin typeface="Calibri" panose="020F0502020204030204" pitchFamily="34" charset="0"/>
                  <a:cs typeface="Calibri" panose="020F0502020204030204" pitchFamily="34" charset="0"/>
                </a:rPr>
                <a:t>Sporadic</a:t>
              </a:r>
              <a:endParaRPr lang="en-US" sz="2400" dirty="0">
                <a:latin typeface="Calibri" panose="020F0502020204030204" pitchFamily="34" charset="0"/>
                <a:cs typeface="Calibri" panose="020F0502020204030204" pitchFamily="34" charset="0"/>
              </a:endParaRPr>
            </a:p>
          </p:txBody>
        </p:sp>
        <p:sp>
          <p:nvSpPr>
            <p:cNvPr id="13" name="AutoShape 9"/>
            <p:cNvSpPr>
              <a:spLocks noChangeAspect="1" noChangeArrowheads="1" noTextEdit="1"/>
            </p:cNvSpPr>
            <p:nvPr/>
          </p:nvSpPr>
          <p:spPr bwMode="auto">
            <a:xfrm>
              <a:off x="741" y="1104"/>
              <a:ext cx="3723" cy="2058"/>
            </a:xfrm>
            <a:prstGeom prst="rect">
              <a:avLst/>
            </a:prstGeom>
            <a:noFill/>
            <a:ln w="9525">
              <a:noFill/>
              <a:miter lim="800000"/>
              <a:headEnd/>
              <a:tailEnd/>
            </a:ln>
          </p:spPr>
          <p:txBody>
            <a:bodyPr/>
            <a:lstStyle/>
            <a:p>
              <a:endParaRPr lang="en-US">
                <a:latin typeface="Calibri" panose="020F0502020204030204" pitchFamily="34" charset="0"/>
                <a:cs typeface="Calibri" panose="020F0502020204030204" pitchFamily="34" charset="0"/>
              </a:endParaRPr>
            </a:p>
          </p:txBody>
        </p:sp>
        <p:sp>
          <p:nvSpPr>
            <p:cNvPr id="14" name="Freeform 10"/>
            <p:cNvSpPr>
              <a:spLocks/>
            </p:cNvSpPr>
            <p:nvPr/>
          </p:nvSpPr>
          <p:spPr bwMode="auto">
            <a:xfrm>
              <a:off x="1198" y="1974"/>
              <a:ext cx="1255" cy="709"/>
            </a:xfrm>
            <a:custGeom>
              <a:avLst/>
              <a:gdLst>
                <a:gd name="T0" fmla="*/ 1209 w 1255"/>
                <a:gd name="T1" fmla="*/ 475 h 709"/>
                <a:gd name="T2" fmla="*/ 1147 w 1255"/>
                <a:gd name="T3" fmla="*/ 471 h 709"/>
                <a:gd name="T4" fmla="*/ 1079 w 1255"/>
                <a:gd name="T5" fmla="*/ 471 h 709"/>
                <a:gd name="T6" fmla="*/ 1017 w 1255"/>
                <a:gd name="T7" fmla="*/ 467 h 709"/>
                <a:gd name="T8" fmla="*/ 949 w 1255"/>
                <a:gd name="T9" fmla="*/ 458 h 709"/>
                <a:gd name="T10" fmla="*/ 887 w 1255"/>
                <a:gd name="T11" fmla="*/ 454 h 709"/>
                <a:gd name="T12" fmla="*/ 825 w 1255"/>
                <a:gd name="T13" fmla="*/ 445 h 709"/>
                <a:gd name="T14" fmla="*/ 763 w 1255"/>
                <a:gd name="T15" fmla="*/ 437 h 709"/>
                <a:gd name="T16" fmla="*/ 706 w 1255"/>
                <a:gd name="T17" fmla="*/ 424 h 709"/>
                <a:gd name="T18" fmla="*/ 644 w 1255"/>
                <a:gd name="T19" fmla="*/ 416 h 709"/>
                <a:gd name="T20" fmla="*/ 588 w 1255"/>
                <a:gd name="T21" fmla="*/ 403 h 709"/>
                <a:gd name="T22" fmla="*/ 537 w 1255"/>
                <a:gd name="T23" fmla="*/ 390 h 709"/>
                <a:gd name="T24" fmla="*/ 480 w 1255"/>
                <a:gd name="T25" fmla="*/ 373 h 709"/>
                <a:gd name="T26" fmla="*/ 429 w 1255"/>
                <a:gd name="T27" fmla="*/ 356 h 709"/>
                <a:gd name="T28" fmla="*/ 384 w 1255"/>
                <a:gd name="T29" fmla="*/ 339 h 709"/>
                <a:gd name="T30" fmla="*/ 339 w 1255"/>
                <a:gd name="T31" fmla="*/ 322 h 709"/>
                <a:gd name="T32" fmla="*/ 294 w 1255"/>
                <a:gd name="T33" fmla="*/ 305 h 709"/>
                <a:gd name="T34" fmla="*/ 254 w 1255"/>
                <a:gd name="T35" fmla="*/ 284 h 709"/>
                <a:gd name="T36" fmla="*/ 214 w 1255"/>
                <a:gd name="T37" fmla="*/ 267 h 709"/>
                <a:gd name="T38" fmla="*/ 181 w 1255"/>
                <a:gd name="T39" fmla="*/ 246 h 709"/>
                <a:gd name="T40" fmla="*/ 147 w 1255"/>
                <a:gd name="T41" fmla="*/ 225 h 709"/>
                <a:gd name="T42" fmla="*/ 118 w 1255"/>
                <a:gd name="T43" fmla="*/ 199 h 709"/>
                <a:gd name="T44" fmla="*/ 90 w 1255"/>
                <a:gd name="T45" fmla="*/ 178 h 709"/>
                <a:gd name="T46" fmla="*/ 67 w 1255"/>
                <a:gd name="T47" fmla="*/ 157 h 709"/>
                <a:gd name="T48" fmla="*/ 45 w 1255"/>
                <a:gd name="T49" fmla="*/ 131 h 709"/>
                <a:gd name="T50" fmla="*/ 28 w 1255"/>
                <a:gd name="T51" fmla="*/ 106 h 709"/>
                <a:gd name="T52" fmla="*/ 17 w 1255"/>
                <a:gd name="T53" fmla="*/ 85 h 709"/>
                <a:gd name="T54" fmla="*/ 5 w 1255"/>
                <a:gd name="T55" fmla="*/ 59 h 709"/>
                <a:gd name="T56" fmla="*/ 0 w 1255"/>
                <a:gd name="T57" fmla="*/ 34 h 709"/>
                <a:gd name="T58" fmla="*/ 0 w 1255"/>
                <a:gd name="T59" fmla="*/ 8 h 709"/>
                <a:gd name="T60" fmla="*/ 0 w 1255"/>
                <a:gd name="T61" fmla="*/ 242 h 709"/>
                <a:gd name="T62" fmla="*/ 0 w 1255"/>
                <a:gd name="T63" fmla="*/ 267 h 709"/>
                <a:gd name="T64" fmla="*/ 5 w 1255"/>
                <a:gd name="T65" fmla="*/ 293 h 709"/>
                <a:gd name="T66" fmla="*/ 17 w 1255"/>
                <a:gd name="T67" fmla="*/ 318 h 709"/>
                <a:gd name="T68" fmla="*/ 28 w 1255"/>
                <a:gd name="T69" fmla="*/ 339 h 709"/>
                <a:gd name="T70" fmla="*/ 45 w 1255"/>
                <a:gd name="T71" fmla="*/ 365 h 709"/>
                <a:gd name="T72" fmla="*/ 67 w 1255"/>
                <a:gd name="T73" fmla="*/ 390 h 709"/>
                <a:gd name="T74" fmla="*/ 90 w 1255"/>
                <a:gd name="T75" fmla="*/ 411 h 709"/>
                <a:gd name="T76" fmla="*/ 118 w 1255"/>
                <a:gd name="T77" fmla="*/ 433 h 709"/>
                <a:gd name="T78" fmla="*/ 147 w 1255"/>
                <a:gd name="T79" fmla="*/ 458 h 709"/>
                <a:gd name="T80" fmla="*/ 181 w 1255"/>
                <a:gd name="T81" fmla="*/ 479 h 709"/>
                <a:gd name="T82" fmla="*/ 214 w 1255"/>
                <a:gd name="T83" fmla="*/ 501 h 709"/>
                <a:gd name="T84" fmla="*/ 254 w 1255"/>
                <a:gd name="T85" fmla="*/ 518 h 709"/>
                <a:gd name="T86" fmla="*/ 294 w 1255"/>
                <a:gd name="T87" fmla="*/ 539 h 709"/>
                <a:gd name="T88" fmla="*/ 339 w 1255"/>
                <a:gd name="T89" fmla="*/ 556 h 709"/>
                <a:gd name="T90" fmla="*/ 384 w 1255"/>
                <a:gd name="T91" fmla="*/ 573 h 709"/>
                <a:gd name="T92" fmla="*/ 429 w 1255"/>
                <a:gd name="T93" fmla="*/ 590 h 709"/>
                <a:gd name="T94" fmla="*/ 480 w 1255"/>
                <a:gd name="T95" fmla="*/ 607 h 709"/>
                <a:gd name="T96" fmla="*/ 537 w 1255"/>
                <a:gd name="T97" fmla="*/ 624 h 709"/>
                <a:gd name="T98" fmla="*/ 588 w 1255"/>
                <a:gd name="T99" fmla="*/ 636 h 709"/>
                <a:gd name="T100" fmla="*/ 644 w 1255"/>
                <a:gd name="T101" fmla="*/ 649 h 709"/>
                <a:gd name="T102" fmla="*/ 706 w 1255"/>
                <a:gd name="T103" fmla="*/ 658 h 709"/>
                <a:gd name="T104" fmla="*/ 763 w 1255"/>
                <a:gd name="T105" fmla="*/ 670 h 709"/>
                <a:gd name="T106" fmla="*/ 825 w 1255"/>
                <a:gd name="T107" fmla="*/ 679 h 709"/>
                <a:gd name="T108" fmla="*/ 887 w 1255"/>
                <a:gd name="T109" fmla="*/ 687 h 709"/>
                <a:gd name="T110" fmla="*/ 949 w 1255"/>
                <a:gd name="T111" fmla="*/ 692 h 709"/>
                <a:gd name="T112" fmla="*/ 1017 w 1255"/>
                <a:gd name="T113" fmla="*/ 700 h 709"/>
                <a:gd name="T114" fmla="*/ 1079 w 1255"/>
                <a:gd name="T115" fmla="*/ 704 h 709"/>
                <a:gd name="T116" fmla="*/ 1147 w 1255"/>
                <a:gd name="T117" fmla="*/ 704 h 709"/>
                <a:gd name="T118" fmla="*/ 1209 w 1255"/>
                <a:gd name="T119" fmla="*/ 709 h 709"/>
                <a:gd name="T120" fmla="*/ 1255 w 1255"/>
                <a:gd name="T121" fmla="*/ 475 h 7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5"/>
                <a:gd name="T184" fmla="*/ 0 h 709"/>
                <a:gd name="T185" fmla="*/ 1255 w 1255"/>
                <a:gd name="T186" fmla="*/ 709 h 7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5" h="709">
                  <a:moveTo>
                    <a:pt x="1255" y="475"/>
                  </a:moveTo>
                  <a:lnTo>
                    <a:pt x="1232" y="475"/>
                  </a:lnTo>
                  <a:lnTo>
                    <a:pt x="1209" y="475"/>
                  </a:lnTo>
                  <a:lnTo>
                    <a:pt x="1192" y="475"/>
                  </a:lnTo>
                  <a:lnTo>
                    <a:pt x="1170" y="471"/>
                  </a:lnTo>
                  <a:lnTo>
                    <a:pt x="1147" y="471"/>
                  </a:lnTo>
                  <a:lnTo>
                    <a:pt x="1125" y="471"/>
                  </a:lnTo>
                  <a:lnTo>
                    <a:pt x="1102" y="471"/>
                  </a:lnTo>
                  <a:lnTo>
                    <a:pt x="1079" y="471"/>
                  </a:lnTo>
                  <a:lnTo>
                    <a:pt x="1057" y="467"/>
                  </a:lnTo>
                  <a:lnTo>
                    <a:pt x="1040" y="467"/>
                  </a:lnTo>
                  <a:lnTo>
                    <a:pt x="1017" y="467"/>
                  </a:lnTo>
                  <a:lnTo>
                    <a:pt x="995" y="462"/>
                  </a:lnTo>
                  <a:lnTo>
                    <a:pt x="972" y="462"/>
                  </a:lnTo>
                  <a:lnTo>
                    <a:pt x="949" y="458"/>
                  </a:lnTo>
                  <a:lnTo>
                    <a:pt x="932" y="458"/>
                  </a:lnTo>
                  <a:lnTo>
                    <a:pt x="910" y="454"/>
                  </a:lnTo>
                  <a:lnTo>
                    <a:pt x="887" y="454"/>
                  </a:lnTo>
                  <a:lnTo>
                    <a:pt x="865" y="450"/>
                  </a:lnTo>
                  <a:lnTo>
                    <a:pt x="848" y="450"/>
                  </a:lnTo>
                  <a:lnTo>
                    <a:pt x="825" y="445"/>
                  </a:lnTo>
                  <a:lnTo>
                    <a:pt x="808" y="441"/>
                  </a:lnTo>
                  <a:lnTo>
                    <a:pt x="785" y="441"/>
                  </a:lnTo>
                  <a:lnTo>
                    <a:pt x="763" y="437"/>
                  </a:lnTo>
                  <a:lnTo>
                    <a:pt x="746" y="433"/>
                  </a:lnTo>
                  <a:lnTo>
                    <a:pt x="723" y="428"/>
                  </a:lnTo>
                  <a:lnTo>
                    <a:pt x="706" y="424"/>
                  </a:lnTo>
                  <a:lnTo>
                    <a:pt x="684" y="424"/>
                  </a:lnTo>
                  <a:lnTo>
                    <a:pt x="667" y="420"/>
                  </a:lnTo>
                  <a:lnTo>
                    <a:pt x="644" y="416"/>
                  </a:lnTo>
                  <a:lnTo>
                    <a:pt x="627" y="411"/>
                  </a:lnTo>
                  <a:lnTo>
                    <a:pt x="610" y="407"/>
                  </a:lnTo>
                  <a:lnTo>
                    <a:pt x="588" y="403"/>
                  </a:lnTo>
                  <a:lnTo>
                    <a:pt x="571" y="399"/>
                  </a:lnTo>
                  <a:lnTo>
                    <a:pt x="554" y="395"/>
                  </a:lnTo>
                  <a:lnTo>
                    <a:pt x="537" y="390"/>
                  </a:lnTo>
                  <a:lnTo>
                    <a:pt x="514" y="382"/>
                  </a:lnTo>
                  <a:lnTo>
                    <a:pt x="497" y="378"/>
                  </a:lnTo>
                  <a:lnTo>
                    <a:pt x="480" y="373"/>
                  </a:lnTo>
                  <a:lnTo>
                    <a:pt x="463" y="369"/>
                  </a:lnTo>
                  <a:lnTo>
                    <a:pt x="446" y="365"/>
                  </a:lnTo>
                  <a:lnTo>
                    <a:pt x="429" y="356"/>
                  </a:lnTo>
                  <a:lnTo>
                    <a:pt x="412" y="352"/>
                  </a:lnTo>
                  <a:lnTo>
                    <a:pt x="401" y="348"/>
                  </a:lnTo>
                  <a:lnTo>
                    <a:pt x="384" y="339"/>
                  </a:lnTo>
                  <a:lnTo>
                    <a:pt x="367" y="335"/>
                  </a:lnTo>
                  <a:lnTo>
                    <a:pt x="350" y="331"/>
                  </a:lnTo>
                  <a:lnTo>
                    <a:pt x="339" y="322"/>
                  </a:lnTo>
                  <a:lnTo>
                    <a:pt x="322" y="318"/>
                  </a:lnTo>
                  <a:lnTo>
                    <a:pt x="305" y="310"/>
                  </a:lnTo>
                  <a:lnTo>
                    <a:pt x="294" y="305"/>
                  </a:lnTo>
                  <a:lnTo>
                    <a:pt x="277" y="297"/>
                  </a:lnTo>
                  <a:lnTo>
                    <a:pt x="265" y="293"/>
                  </a:lnTo>
                  <a:lnTo>
                    <a:pt x="254" y="284"/>
                  </a:lnTo>
                  <a:lnTo>
                    <a:pt x="237" y="280"/>
                  </a:lnTo>
                  <a:lnTo>
                    <a:pt x="226" y="271"/>
                  </a:lnTo>
                  <a:lnTo>
                    <a:pt x="214" y="267"/>
                  </a:lnTo>
                  <a:lnTo>
                    <a:pt x="203" y="259"/>
                  </a:lnTo>
                  <a:lnTo>
                    <a:pt x="192" y="250"/>
                  </a:lnTo>
                  <a:lnTo>
                    <a:pt x="181" y="246"/>
                  </a:lnTo>
                  <a:lnTo>
                    <a:pt x="169" y="238"/>
                  </a:lnTo>
                  <a:lnTo>
                    <a:pt x="158" y="229"/>
                  </a:lnTo>
                  <a:lnTo>
                    <a:pt x="147" y="225"/>
                  </a:lnTo>
                  <a:lnTo>
                    <a:pt x="135" y="216"/>
                  </a:lnTo>
                  <a:lnTo>
                    <a:pt x="124" y="208"/>
                  </a:lnTo>
                  <a:lnTo>
                    <a:pt x="118" y="199"/>
                  </a:lnTo>
                  <a:lnTo>
                    <a:pt x="107" y="195"/>
                  </a:lnTo>
                  <a:lnTo>
                    <a:pt x="96" y="187"/>
                  </a:lnTo>
                  <a:lnTo>
                    <a:pt x="90" y="178"/>
                  </a:lnTo>
                  <a:lnTo>
                    <a:pt x="84" y="170"/>
                  </a:lnTo>
                  <a:lnTo>
                    <a:pt x="73" y="161"/>
                  </a:lnTo>
                  <a:lnTo>
                    <a:pt x="67" y="157"/>
                  </a:lnTo>
                  <a:lnTo>
                    <a:pt x="62" y="148"/>
                  </a:lnTo>
                  <a:lnTo>
                    <a:pt x="50" y="140"/>
                  </a:lnTo>
                  <a:lnTo>
                    <a:pt x="45" y="131"/>
                  </a:lnTo>
                  <a:lnTo>
                    <a:pt x="39" y="123"/>
                  </a:lnTo>
                  <a:lnTo>
                    <a:pt x="34" y="114"/>
                  </a:lnTo>
                  <a:lnTo>
                    <a:pt x="28" y="106"/>
                  </a:lnTo>
                  <a:lnTo>
                    <a:pt x="28" y="97"/>
                  </a:lnTo>
                  <a:lnTo>
                    <a:pt x="22" y="93"/>
                  </a:lnTo>
                  <a:lnTo>
                    <a:pt x="17" y="85"/>
                  </a:lnTo>
                  <a:lnTo>
                    <a:pt x="11" y="76"/>
                  </a:lnTo>
                  <a:lnTo>
                    <a:pt x="11" y="68"/>
                  </a:lnTo>
                  <a:lnTo>
                    <a:pt x="5" y="59"/>
                  </a:lnTo>
                  <a:lnTo>
                    <a:pt x="5" y="51"/>
                  </a:lnTo>
                  <a:lnTo>
                    <a:pt x="5" y="42"/>
                  </a:lnTo>
                  <a:lnTo>
                    <a:pt x="0" y="34"/>
                  </a:lnTo>
                  <a:lnTo>
                    <a:pt x="0" y="25"/>
                  </a:lnTo>
                  <a:lnTo>
                    <a:pt x="0" y="17"/>
                  </a:lnTo>
                  <a:lnTo>
                    <a:pt x="0" y="8"/>
                  </a:lnTo>
                  <a:lnTo>
                    <a:pt x="0" y="0"/>
                  </a:lnTo>
                  <a:lnTo>
                    <a:pt x="0" y="233"/>
                  </a:lnTo>
                  <a:lnTo>
                    <a:pt x="0" y="242"/>
                  </a:lnTo>
                  <a:lnTo>
                    <a:pt x="0" y="250"/>
                  </a:lnTo>
                  <a:lnTo>
                    <a:pt x="0" y="259"/>
                  </a:lnTo>
                  <a:lnTo>
                    <a:pt x="0" y="267"/>
                  </a:lnTo>
                  <a:lnTo>
                    <a:pt x="5" y="276"/>
                  </a:lnTo>
                  <a:lnTo>
                    <a:pt x="5" y="284"/>
                  </a:lnTo>
                  <a:lnTo>
                    <a:pt x="5" y="293"/>
                  </a:lnTo>
                  <a:lnTo>
                    <a:pt x="11" y="301"/>
                  </a:lnTo>
                  <a:lnTo>
                    <a:pt x="11" y="310"/>
                  </a:lnTo>
                  <a:lnTo>
                    <a:pt x="17" y="318"/>
                  </a:lnTo>
                  <a:lnTo>
                    <a:pt x="22" y="327"/>
                  </a:lnTo>
                  <a:lnTo>
                    <a:pt x="28" y="331"/>
                  </a:lnTo>
                  <a:lnTo>
                    <a:pt x="28" y="339"/>
                  </a:lnTo>
                  <a:lnTo>
                    <a:pt x="34" y="348"/>
                  </a:lnTo>
                  <a:lnTo>
                    <a:pt x="39" y="356"/>
                  </a:lnTo>
                  <a:lnTo>
                    <a:pt x="45" y="365"/>
                  </a:lnTo>
                  <a:lnTo>
                    <a:pt x="50" y="373"/>
                  </a:lnTo>
                  <a:lnTo>
                    <a:pt x="62" y="382"/>
                  </a:lnTo>
                  <a:lnTo>
                    <a:pt x="67" y="390"/>
                  </a:lnTo>
                  <a:lnTo>
                    <a:pt x="73" y="395"/>
                  </a:lnTo>
                  <a:lnTo>
                    <a:pt x="84" y="403"/>
                  </a:lnTo>
                  <a:lnTo>
                    <a:pt x="90" y="411"/>
                  </a:lnTo>
                  <a:lnTo>
                    <a:pt x="96" y="420"/>
                  </a:lnTo>
                  <a:lnTo>
                    <a:pt x="107" y="428"/>
                  </a:lnTo>
                  <a:lnTo>
                    <a:pt x="118" y="433"/>
                  </a:lnTo>
                  <a:lnTo>
                    <a:pt x="124" y="441"/>
                  </a:lnTo>
                  <a:lnTo>
                    <a:pt x="135" y="450"/>
                  </a:lnTo>
                  <a:lnTo>
                    <a:pt x="147" y="458"/>
                  </a:lnTo>
                  <a:lnTo>
                    <a:pt x="158" y="462"/>
                  </a:lnTo>
                  <a:lnTo>
                    <a:pt x="169" y="471"/>
                  </a:lnTo>
                  <a:lnTo>
                    <a:pt x="181" y="479"/>
                  </a:lnTo>
                  <a:lnTo>
                    <a:pt x="192" y="484"/>
                  </a:lnTo>
                  <a:lnTo>
                    <a:pt x="203" y="492"/>
                  </a:lnTo>
                  <a:lnTo>
                    <a:pt x="214" y="501"/>
                  </a:lnTo>
                  <a:lnTo>
                    <a:pt x="226" y="505"/>
                  </a:lnTo>
                  <a:lnTo>
                    <a:pt x="237" y="513"/>
                  </a:lnTo>
                  <a:lnTo>
                    <a:pt x="254" y="518"/>
                  </a:lnTo>
                  <a:lnTo>
                    <a:pt x="265" y="526"/>
                  </a:lnTo>
                  <a:lnTo>
                    <a:pt x="277" y="530"/>
                  </a:lnTo>
                  <a:lnTo>
                    <a:pt x="294" y="539"/>
                  </a:lnTo>
                  <a:lnTo>
                    <a:pt x="305" y="543"/>
                  </a:lnTo>
                  <a:lnTo>
                    <a:pt x="322" y="552"/>
                  </a:lnTo>
                  <a:lnTo>
                    <a:pt x="339" y="556"/>
                  </a:lnTo>
                  <a:lnTo>
                    <a:pt x="350" y="564"/>
                  </a:lnTo>
                  <a:lnTo>
                    <a:pt x="367" y="568"/>
                  </a:lnTo>
                  <a:lnTo>
                    <a:pt x="384" y="573"/>
                  </a:lnTo>
                  <a:lnTo>
                    <a:pt x="401" y="581"/>
                  </a:lnTo>
                  <a:lnTo>
                    <a:pt x="412" y="585"/>
                  </a:lnTo>
                  <a:lnTo>
                    <a:pt x="429" y="590"/>
                  </a:lnTo>
                  <a:lnTo>
                    <a:pt x="446" y="598"/>
                  </a:lnTo>
                  <a:lnTo>
                    <a:pt x="463" y="602"/>
                  </a:lnTo>
                  <a:lnTo>
                    <a:pt x="480" y="607"/>
                  </a:lnTo>
                  <a:lnTo>
                    <a:pt x="497" y="611"/>
                  </a:lnTo>
                  <a:lnTo>
                    <a:pt x="514" y="615"/>
                  </a:lnTo>
                  <a:lnTo>
                    <a:pt x="537" y="624"/>
                  </a:lnTo>
                  <a:lnTo>
                    <a:pt x="554" y="628"/>
                  </a:lnTo>
                  <a:lnTo>
                    <a:pt x="571" y="632"/>
                  </a:lnTo>
                  <a:lnTo>
                    <a:pt x="588" y="636"/>
                  </a:lnTo>
                  <a:lnTo>
                    <a:pt x="610" y="641"/>
                  </a:lnTo>
                  <a:lnTo>
                    <a:pt x="627" y="645"/>
                  </a:lnTo>
                  <a:lnTo>
                    <a:pt x="644" y="649"/>
                  </a:lnTo>
                  <a:lnTo>
                    <a:pt x="667" y="653"/>
                  </a:lnTo>
                  <a:lnTo>
                    <a:pt x="684" y="658"/>
                  </a:lnTo>
                  <a:lnTo>
                    <a:pt x="706" y="658"/>
                  </a:lnTo>
                  <a:lnTo>
                    <a:pt x="723" y="662"/>
                  </a:lnTo>
                  <a:lnTo>
                    <a:pt x="746" y="666"/>
                  </a:lnTo>
                  <a:lnTo>
                    <a:pt x="763" y="670"/>
                  </a:lnTo>
                  <a:lnTo>
                    <a:pt x="785" y="675"/>
                  </a:lnTo>
                  <a:lnTo>
                    <a:pt x="808" y="675"/>
                  </a:lnTo>
                  <a:lnTo>
                    <a:pt x="825" y="679"/>
                  </a:lnTo>
                  <a:lnTo>
                    <a:pt x="848" y="683"/>
                  </a:lnTo>
                  <a:lnTo>
                    <a:pt x="865" y="683"/>
                  </a:lnTo>
                  <a:lnTo>
                    <a:pt x="887" y="687"/>
                  </a:lnTo>
                  <a:lnTo>
                    <a:pt x="910" y="687"/>
                  </a:lnTo>
                  <a:lnTo>
                    <a:pt x="932" y="692"/>
                  </a:lnTo>
                  <a:lnTo>
                    <a:pt x="949" y="692"/>
                  </a:lnTo>
                  <a:lnTo>
                    <a:pt x="972" y="696"/>
                  </a:lnTo>
                  <a:lnTo>
                    <a:pt x="995" y="696"/>
                  </a:lnTo>
                  <a:lnTo>
                    <a:pt x="1017" y="700"/>
                  </a:lnTo>
                  <a:lnTo>
                    <a:pt x="1040" y="700"/>
                  </a:lnTo>
                  <a:lnTo>
                    <a:pt x="1057" y="700"/>
                  </a:lnTo>
                  <a:lnTo>
                    <a:pt x="1079" y="704"/>
                  </a:lnTo>
                  <a:lnTo>
                    <a:pt x="1102" y="704"/>
                  </a:lnTo>
                  <a:lnTo>
                    <a:pt x="1125" y="704"/>
                  </a:lnTo>
                  <a:lnTo>
                    <a:pt x="1147" y="704"/>
                  </a:lnTo>
                  <a:lnTo>
                    <a:pt x="1170" y="704"/>
                  </a:lnTo>
                  <a:lnTo>
                    <a:pt x="1192" y="709"/>
                  </a:lnTo>
                  <a:lnTo>
                    <a:pt x="1209" y="709"/>
                  </a:lnTo>
                  <a:lnTo>
                    <a:pt x="1232" y="709"/>
                  </a:lnTo>
                  <a:lnTo>
                    <a:pt x="1255" y="709"/>
                  </a:lnTo>
                  <a:lnTo>
                    <a:pt x="1255" y="475"/>
                  </a:lnTo>
                  <a:close/>
                </a:path>
              </a:pathLst>
            </a:custGeom>
            <a:solidFill>
              <a:srgbClr val="31487F"/>
            </a:solidFill>
            <a:ln w="9525">
              <a:solidFill>
                <a:srgbClr val="000000"/>
              </a:solidFill>
              <a:round/>
              <a:headEnd/>
              <a:tailEnd/>
            </a:ln>
          </p:spPr>
          <p:txBody>
            <a:bodyPr/>
            <a:lstStyle/>
            <a:p>
              <a:endParaRPr lang="en-US">
                <a:latin typeface="Calibri" panose="020F0502020204030204" pitchFamily="34" charset="0"/>
                <a:cs typeface="Calibri" panose="020F0502020204030204" pitchFamily="34" charset="0"/>
              </a:endParaRPr>
            </a:p>
          </p:txBody>
        </p:sp>
        <p:sp>
          <p:nvSpPr>
            <p:cNvPr id="15" name="Rectangle 11"/>
            <p:cNvSpPr>
              <a:spLocks noChangeArrowheads="1"/>
            </p:cNvSpPr>
            <p:nvPr/>
          </p:nvSpPr>
          <p:spPr bwMode="auto">
            <a:xfrm>
              <a:off x="2453" y="1974"/>
              <a:ext cx="1255" cy="233"/>
            </a:xfrm>
            <a:prstGeom prst="rect">
              <a:avLst/>
            </a:prstGeom>
            <a:solidFill>
              <a:srgbClr val="31487F"/>
            </a:solidFill>
            <a:ln w="9525">
              <a:solidFill>
                <a:srgbClr val="000000"/>
              </a:solidFill>
              <a:miter lim="800000"/>
              <a:headEnd/>
              <a:tailEnd/>
            </a:ln>
          </p:spPr>
          <p:txBody>
            <a:bodyPr/>
            <a:lstStyle/>
            <a:p>
              <a:endParaRPr lang="en-US">
                <a:latin typeface="Calibri" panose="020F0502020204030204" pitchFamily="34" charset="0"/>
                <a:cs typeface="Calibri" panose="020F0502020204030204" pitchFamily="34" charset="0"/>
              </a:endParaRPr>
            </a:p>
          </p:txBody>
        </p:sp>
        <p:sp>
          <p:nvSpPr>
            <p:cNvPr id="16" name="Freeform 12"/>
            <p:cNvSpPr>
              <a:spLocks/>
            </p:cNvSpPr>
            <p:nvPr/>
          </p:nvSpPr>
          <p:spPr bwMode="auto">
            <a:xfrm>
              <a:off x="1198" y="1503"/>
              <a:ext cx="2515" cy="946"/>
            </a:xfrm>
            <a:custGeom>
              <a:avLst/>
              <a:gdLst>
                <a:gd name="T0" fmla="*/ 1170 w 2515"/>
                <a:gd name="T1" fmla="*/ 942 h 946"/>
                <a:gd name="T2" fmla="*/ 1057 w 2515"/>
                <a:gd name="T3" fmla="*/ 938 h 946"/>
                <a:gd name="T4" fmla="*/ 949 w 2515"/>
                <a:gd name="T5" fmla="*/ 929 h 946"/>
                <a:gd name="T6" fmla="*/ 848 w 2515"/>
                <a:gd name="T7" fmla="*/ 921 h 946"/>
                <a:gd name="T8" fmla="*/ 746 w 2515"/>
                <a:gd name="T9" fmla="*/ 904 h 946"/>
                <a:gd name="T10" fmla="*/ 644 w 2515"/>
                <a:gd name="T11" fmla="*/ 887 h 946"/>
                <a:gd name="T12" fmla="*/ 554 w 2515"/>
                <a:gd name="T13" fmla="*/ 866 h 946"/>
                <a:gd name="T14" fmla="*/ 463 w 2515"/>
                <a:gd name="T15" fmla="*/ 840 h 946"/>
                <a:gd name="T16" fmla="*/ 384 w 2515"/>
                <a:gd name="T17" fmla="*/ 810 h 946"/>
                <a:gd name="T18" fmla="*/ 305 w 2515"/>
                <a:gd name="T19" fmla="*/ 781 h 946"/>
                <a:gd name="T20" fmla="*/ 237 w 2515"/>
                <a:gd name="T21" fmla="*/ 751 h 946"/>
                <a:gd name="T22" fmla="*/ 181 w 2515"/>
                <a:gd name="T23" fmla="*/ 717 h 946"/>
                <a:gd name="T24" fmla="*/ 124 w 2515"/>
                <a:gd name="T25" fmla="*/ 679 h 946"/>
                <a:gd name="T26" fmla="*/ 84 w 2515"/>
                <a:gd name="T27" fmla="*/ 641 h 946"/>
                <a:gd name="T28" fmla="*/ 45 w 2515"/>
                <a:gd name="T29" fmla="*/ 602 h 946"/>
                <a:gd name="T30" fmla="*/ 22 w 2515"/>
                <a:gd name="T31" fmla="*/ 564 h 946"/>
                <a:gd name="T32" fmla="*/ 5 w 2515"/>
                <a:gd name="T33" fmla="*/ 522 h 946"/>
                <a:gd name="T34" fmla="*/ 0 w 2515"/>
                <a:gd name="T35" fmla="*/ 479 h 946"/>
                <a:gd name="T36" fmla="*/ 0 w 2515"/>
                <a:gd name="T37" fmla="*/ 437 h 946"/>
                <a:gd name="T38" fmla="*/ 11 w 2515"/>
                <a:gd name="T39" fmla="*/ 399 h 946"/>
                <a:gd name="T40" fmla="*/ 34 w 2515"/>
                <a:gd name="T41" fmla="*/ 356 h 946"/>
                <a:gd name="T42" fmla="*/ 67 w 2515"/>
                <a:gd name="T43" fmla="*/ 318 h 946"/>
                <a:gd name="T44" fmla="*/ 107 w 2515"/>
                <a:gd name="T45" fmla="*/ 280 h 946"/>
                <a:gd name="T46" fmla="*/ 158 w 2515"/>
                <a:gd name="T47" fmla="*/ 242 h 946"/>
                <a:gd name="T48" fmla="*/ 214 w 2515"/>
                <a:gd name="T49" fmla="*/ 208 h 946"/>
                <a:gd name="T50" fmla="*/ 277 w 2515"/>
                <a:gd name="T51" fmla="*/ 174 h 946"/>
                <a:gd name="T52" fmla="*/ 350 w 2515"/>
                <a:gd name="T53" fmla="*/ 144 h 946"/>
                <a:gd name="T54" fmla="*/ 429 w 2515"/>
                <a:gd name="T55" fmla="*/ 114 h 946"/>
                <a:gd name="T56" fmla="*/ 514 w 2515"/>
                <a:gd name="T57" fmla="*/ 89 h 946"/>
                <a:gd name="T58" fmla="*/ 610 w 2515"/>
                <a:gd name="T59" fmla="*/ 68 h 946"/>
                <a:gd name="T60" fmla="*/ 706 w 2515"/>
                <a:gd name="T61" fmla="*/ 47 h 946"/>
                <a:gd name="T62" fmla="*/ 808 w 2515"/>
                <a:gd name="T63" fmla="*/ 30 h 946"/>
                <a:gd name="T64" fmla="*/ 910 w 2515"/>
                <a:gd name="T65" fmla="*/ 17 h 946"/>
                <a:gd name="T66" fmla="*/ 1017 w 2515"/>
                <a:gd name="T67" fmla="*/ 8 h 946"/>
                <a:gd name="T68" fmla="*/ 1125 w 2515"/>
                <a:gd name="T69" fmla="*/ 0 h 946"/>
                <a:gd name="T70" fmla="*/ 1232 w 2515"/>
                <a:gd name="T71" fmla="*/ 0 h 946"/>
                <a:gd name="T72" fmla="*/ 1345 w 2515"/>
                <a:gd name="T73" fmla="*/ 0 h 946"/>
                <a:gd name="T74" fmla="*/ 1453 w 2515"/>
                <a:gd name="T75" fmla="*/ 4 h 946"/>
                <a:gd name="T76" fmla="*/ 1560 w 2515"/>
                <a:gd name="T77" fmla="*/ 13 h 946"/>
                <a:gd name="T78" fmla="*/ 1667 w 2515"/>
                <a:gd name="T79" fmla="*/ 25 h 946"/>
                <a:gd name="T80" fmla="*/ 1769 w 2515"/>
                <a:gd name="T81" fmla="*/ 38 h 946"/>
                <a:gd name="T82" fmla="*/ 1865 w 2515"/>
                <a:gd name="T83" fmla="*/ 59 h 946"/>
                <a:gd name="T84" fmla="*/ 1961 w 2515"/>
                <a:gd name="T85" fmla="*/ 80 h 946"/>
                <a:gd name="T86" fmla="*/ 2046 w 2515"/>
                <a:gd name="T87" fmla="*/ 106 h 946"/>
                <a:gd name="T88" fmla="*/ 2131 w 2515"/>
                <a:gd name="T89" fmla="*/ 131 h 946"/>
                <a:gd name="T90" fmla="*/ 2204 w 2515"/>
                <a:gd name="T91" fmla="*/ 161 h 946"/>
                <a:gd name="T92" fmla="*/ 2272 w 2515"/>
                <a:gd name="T93" fmla="*/ 195 h 946"/>
                <a:gd name="T94" fmla="*/ 2334 w 2515"/>
                <a:gd name="T95" fmla="*/ 229 h 946"/>
                <a:gd name="T96" fmla="*/ 2385 w 2515"/>
                <a:gd name="T97" fmla="*/ 263 h 946"/>
                <a:gd name="T98" fmla="*/ 2431 w 2515"/>
                <a:gd name="T99" fmla="*/ 301 h 946"/>
                <a:gd name="T100" fmla="*/ 2464 w 2515"/>
                <a:gd name="T101" fmla="*/ 344 h 946"/>
                <a:gd name="T102" fmla="*/ 2493 w 2515"/>
                <a:gd name="T103" fmla="*/ 382 h 946"/>
                <a:gd name="T104" fmla="*/ 2510 w 2515"/>
                <a:gd name="T105" fmla="*/ 424 h 946"/>
                <a:gd name="T106" fmla="*/ 2515 w 2515"/>
                <a:gd name="T107" fmla="*/ 462 h 9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15"/>
                <a:gd name="T163" fmla="*/ 0 h 946"/>
                <a:gd name="T164" fmla="*/ 2515 w 2515"/>
                <a:gd name="T165" fmla="*/ 946 h 94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15" h="946">
                  <a:moveTo>
                    <a:pt x="1255" y="946"/>
                  </a:moveTo>
                  <a:lnTo>
                    <a:pt x="1232" y="946"/>
                  </a:lnTo>
                  <a:lnTo>
                    <a:pt x="1209" y="946"/>
                  </a:lnTo>
                  <a:lnTo>
                    <a:pt x="1192" y="946"/>
                  </a:lnTo>
                  <a:lnTo>
                    <a:pt x="1170" y="942"/>
                  </a:lnTo>
                  <a:lnTo>
                    <a:pt x="1147" y="942"/>
                  </a:lnTo>
                  <a:lnTo>
                    <a:pt x="1125" y="942"/>
                  </a:lnTo>
                  <a:lnTo>
                    <a:pt x="1102" y="942"/>
                  </a:lnTo>
                  <a:lnTo>
                    <a:pt x="1079" y="942"/>
                  </a:lnTo>
                  <a:lnTo>
                    <a:pt x="1057" y="938"/>
                  </a:lnTo>
                  <a:lnTo>
                    <a:pt x="1040" y="938"/>
                  </a:lnTo>
                  <a:lnTo>
                    <a:pt x="1017" y="938"/>
                  </a:lnTo>
                  <a:lnTo>
                    <a:pt x="995" y="933"/>
                  </a:lnTo>
                  <a:lnTo>
                    <a:pt x="972" y="933"/>
                  </a:lnTo>
                  <a:lnTo>
                    <a:pt x="949" y="929"/>
                  </a:lnTo>
                  <a:lnTo>
                    <a:pt x="932" y="929"/>
                  </a:lnTo>
                  <a:lnTo>
                    <a:pt x="910" y="925"/>
                  </a:lnTo>
                  <a:lnTo>
                    <a:pt x="887" y="925"/>
                  </a:lnTo>
                  <a:lnTo>
                    <a:pt x="865" y="921"/>
                  </a:lnTo>
                  <a:lnTo>
                    <a:pt x="848" y="921"/>
                  </a:lnTo>
                  <a:lnTo>
                    <a:pt x="825" y="916"/>
                  </a:lnTo>
                  <a:lnTo>
                    <a:pt x="808" y="912"/>
                  </a:lnTo>
                  <a:lnTo>
                    <a:pt x="785" y="912"/>
                  </a:lnTo>
                  <a:lnTo>
                    <a:pt x="763" y="908"/>
                  </a:lnTo>
                  <a:lnTo>
                    <a:pt x="746" y="904"/>
                  </a:lnTo>
                  <a:lnTo>
                    <a:pt x="723" y="899"/>
                  </a:lnTo>
                  <a:lnTo>
                    <a:pt x="706" y="895"/>
                  </a:lnTo>
                  <a:lnTo>
                    <a:pt x="684" y="895"/>
                  </a:lnTo>
                  <a:lnTo>
                    <a:pt x="667" y="891"/>
                  </a:lnTo>
                  <a:lnTo>
                    <a:pt x="644" y="887"/>
                  </a:lnTo>
                  <a:lnTo>
                    <a:pt x="627" y="882"/>
                  </a:lnTo>
                  <a:lnTo>
                    <a:pt x="610" y="878"/>
                  </a:lnTo>
                  <a:lnTo>
                    <a:pt x="588" y="874"/>
                  </a:lnTo>
                  <a:lnTo>
                    <a:pt x="571" y="870"/>
                  </a:lnTo>
                  <a:lnTo>
                    <a:pt x="554" y="866"/>
                  </a:lnTo>
                  <a:lnTo>
                    <a:pt x="537" y="861"/>
                  </a:lnTo>
                  <a:lnTo>
                    <a:pt x="514" y="853"/>
                  </a:lnTo>
                  <a:lnTo>
                    <a:pt x="497" y="849"/>
                  </a:lnTo>
                  <a:lnTo>
                    <a:pt x="480" y="844"/>
                  </a:lnTo>
                  <a:lnTo>
                    <a:pt x="463" y="840"/>
                  </a:lnTo>
                  <a:lnTo>
                    <a:pt x="446" y="836"/>
                  </a:lnTo>
                  <a:lnTo>
                    <a:pt x="429" y="827"/>
                  </a:lnTo>
                  <a:lnTo>
                    <a:pt x="412" y="823"/>
                  </a:lnTo>
                  <a:lnTo>
                    <a:pt x="401" y="819"/>
                  </a:lnTo>
                  <a:lnTo>
                    <a:pt x="384" y="810"/>
                  </a:lnTo>
                  <a:lnTo>
                    <a:pt x="367" y="806"/>
                  </a:lnTo>
                  <a:lnTo>
                    <a:pt x="350" y="802"/>
                  </a:lnTo>
                  <a:lnTo>
                    <a:pt x="339" y="793"/>
                  </a:lnTo>
                  <a:lnTo>
                    <a:pt x="322" y="789"/>
                  </a:lnTo>
                  <a:lnTo>
                    <a:pt x="305" y="781"/>
                  </a:lnTo>
                  <a:lnTo>
                    <a:pt x="294" y="776"/>
                  </a:lnTo>
                  <a:lnTo>
                    <a:pt x="277" y="768"/>
                  </a:lnTo>
                  <a:lnTo>
                    <a:pt x="265" y="764"/>
                  </a:lnTo>
                  <a:lnTo>
                    <a:pt x="254" y="755"/>
                  </a:lnTo>
                  <a:lnTo>
                    <a:pt x="237" y="751"/>
                  </a:lnTo>
                  <a:lnTo>
                    <a:pt x="226" y="742"/>
                  </a:lnTo>
                  <a:lnTo>
                    <a:pt x="214" y="738"/>
                  </a:lnTo>
                  <a:lnTo>
                    <a:pt x="203" y="730"/>
                  </a:lnTo>
                  <a:lnTo>
                    <a:pt x="192" y="721"/>
                  </a:lnTo>
                  <a:lnTo>
                    <a:pt x="181" y="717"/>
                  </a:lnTo>
                  <a:lnTo>
                    <a:pt x="169" y="709"/>
                  </a:lnTo>
                  <a:lnTo>
                    <a:pt x="158" y="700"/>
                  </a:lnTo>
                  <a:lnTo>
                    <a:pt x="147" y="696"/>
                  </a:lnTo>
                  <a:lnTo>
                    <a:pt x="135" y="687"/>
                  </a:lnTo>
                  <a:lnTo>
                    <a:pt x="124" y="679"/>
                  </a:lnTo>
                  <a:lnTo>
                    <a:pt x="118" y="670"/>
                  </a:lnTo>
                  <a:lnTo>
                    <a:pt x="107" y="666"/>
                  </a:lnTo>
                  <a:lnTo>
                    <a:pt x="96" y="658"/>
                  </a:lnTo>
                  <a:lnTo>
                    <a:pt x="90" y="649"/>
                  </a:lnTo>
                  <a:lnTo>
                    <a:pt x="84" y="641"/>
                  </a:lnTo>
                  <a:lnTo>
                    <a:pt x="73" y="632"/>
                  </a:lnTo>
                  <a:lnTo>
                    <a:pt x="67" y="628"/>
                  </a:lnTo>
                  <a:lnTo>
                    <a:pt x="62" y="619"/>
                  </a:lnTo>
                  <a:lnTo>
                    <a:pt x="50" y="611"/>
                  </a:lnTo>
                  <a:lnTo>
                    <a:pt x="45" y="602"/>
                  </a:lnTo>
                  <a:lnTo>
                    <a:pt x="39" y="594"/>
                  </a:lnTo>
                  <a:lnTo>
                    <a:pt x="34" y="585"/>
                  </a:lnTo>
                  <a:lnTo>
                    <a:pt x="28" y="577"/>
                  </a:lnTo>
                  <a:lnTo>
                    <a:pt x="28" y="568"/>
                  </a:lnTo>
                  <a:lnTo>
                    <a:pt x="22" y="564"/>
                  </a:lnTo>
                  <a:lnTo>
                    <a:pt x="17" y="556"/>
                  </a:lnTo>
                  <a:lnTo>
                    <a:pt x="11" y="547"/>
                  </a:lnTo>
                  <a:lnTo>
                    <a:pt x="11" y="539"/>
                  </a:lnTo>
                  <a:lnTo>
                    <a:pt x="5" y="530"/>
                  </a:lnTo>
                  <a:lnTo>
                    <a:pt x="5" y="522"/>
                  </a:lnTo>
                  <a:lnTo>
                    <a:pt x="5" y="513"/>
                  </a:lnTo>
                  <a:lnTo>
                    <a:pt x="0" y="505"/>
                  </a:lnTo>
                  <a:lnTo>
                    <a:pt x="0" y="496"/>
                  </a:lnTo>
                  <a:lnTo>
                    <a:pt x="0" y="488"/>
                  </a:lnTo>
                  <a:lnTo>
                    <a:pt x="0" y="479"/>
                  </a:lnTo>
                  <a:lnTo>
                    <a:pt x="0" y="471"/>
                  </a:lnTo>
                  <a:lnTo>
                    <a:pt x="0" y="462"/>
                  </a:lnTo>
                  <a:lnTo>
                    <a:pt x="0" y="454"/>
                  </a:lnTo>
                  <a:lnTo>
                    <a:pt x="0" y="445"/>
                  </a:lnTo>
                  <a:lnTo>
                    <a:pt x="0" y="437"/>
                  </a:lnTo>
                  <a:lnTo>
                    <a:pt x="5" y="433"/>
                  </a:lnTo>
                  <a:lnTo>
                    <a:pt x="5" y="424"/>
                  </a:lnTo>
                  <a:lnTo>
                    <a:pt x="5" y="416"/>
                  </a:lnTo>
                  <a:lnTo>
                    <a:pt x="11" y="407"/>
                  </a:lnTo>
                  <a:lnTo>
                    <a:pt x="11" y="399"/>
                  </a:lnTo>
                  <a:lnTo>
                    <a:pt x="17" y="390"/>
                  </a:lnTo>
                  <a:lnTo>
                    <a:pt x="22" y="382"/>
                  </a:lnTo>
                  <a:lnTo>
                    <a:pt x="28" y="373"/>
                  </a:lnTo>
                  <a:lnTo>
                    <a:pt x="28" y="365"/>
                  </a:lnTo>
                  <a:lnTo>
                    <a:pt x="34" y="356"/>
                  </a:lnTo>
                  <a:lnTo>
                    <a:pt x="39" y="348"/>
                  </a:lnTo>
                  <a:lnTo>
                    <a:pt x="45" y="344"/>
                  </a:lnTo>
                  <a:lnTo>
                    <a:pt x="50" y="335"/>
                  </a:lnTo>
                  <a:lnTo>
                    <a:pt x="62" y="327"/>
                  </a:lnTo>
                  <a:lnTo>
                    <a:pt x="67" y="318"/>
                  </a:lnTo>
                  <a:lnTo>
                    <a:pt x="73" y="310"/>
                  </a:lnTo>
                  <a:lnTo>
                    <a:pt x="84" y="301"/>
                  </a:lnTo>
                  <a:lnTo>
                    <a:pt x="90" y="293"/>
                  </a:lnTo>
                  <a:lnTo>
                    <a:pt x="96" y="288"/>
                  </a:lnTo>
                  <a:lnTo>
                    <a:pt x="107" y="280"/>
                  </a:lnTo>
                  <a:lnTo>
                    <a:pt x="118" y="271"/>
                  </a:lnTo>
                  <a:lnTo>
                    <a:pt x="124" y="263"/>
                  </a:lnTo>
                  <a:lnTo>
                    <a:pt x="135" y="259"/>
                  </a:lnTo>
                  <a:lnTo>
                    <a:pt x="147" y="250"/>
                  </a:lnTo>
                  <a:lnTo>
                    <a:pt x="158" y="242"/>
                  </a:lnTo>
                  <a:lnTo>
                    <a:pt x="169" y="233"/>
                  </a:lnTo>
                  <a:lnTo>
                    <a:pt x="181" y="229"/>
                  </a:lnTo>
                  <a:lnTo>
                    <a:pt x="192" y="221"/>
                  </a:lnTo>
                  <a:lnTo>
                    <a:pt x="203" y="216"/>
                  </a:lnTo>
                  <a:lnTo>
                    <a:pt x="214" y="208"/>
                  </a:lnTo>
                  <a:lnTo>
                    <a:pt x="226" y="199"/>
                  </a:lnTo>
                  <a:lnTo>
                    <a:pt x="237" y="195"/>
                  </a:lnTo>
                  <a:lnTo>
                    <a:pt x="254" y="187"/>
                  </a:lnTo>
                  <a:lnTo>
                    <a:pt x="265" y="182"/>
                  </a:lnTo>
                  <a:lnTo>
                    <a:pt x="277" y="174"/>
                  </a:lnTo>
                  <a:lnTo>
                    <a:pt x="294" y="170"/>
                  </a:lnTo>
                  <a:lnTo>
                    <a:pt x="305" y="161"/>
                  </a:lnTo>
                  <a:lnTo>
                    <a:pt x="322" y="157"/>
                  </a:lnTo>
                  <a:lnTo>
                    <a:pt x="339" y="148"/>
                  </a:lnTo>
                  <a:lnTo>
                    <a:pt x="350" y="144"/>
                  </a:lnTo>
                  <a:lnTo>
                    <a:pt x="367" y="136"/>
                  </a:lnTo>
                  <a:lnTo>
                    <a:pt x="384" y="131"/>
                  </a:lnTo>
                  <a:lnTo>
                    <a:pt x="401" y="127"/>
                  </a:lnTo>
                  <a:lnTo>
                    <a:pt x="412" y="119"/>
                  </a:lnTo>
                  <a:lnTo>
                    <a:pt x="429" y="114"/>
                  </a:lnTo>
                  <a:lnTo>
                    <a:pt x="446" y="110"/>
                  </a:lnTo>
                  <a:lnTo>
                    <a:pt x="463" y="106"/>
                  </a:lnTo>
                  <a:lnTo>
                    <a:pt x="480" y="97"/>
                  </a:lnTo>
                  <a:lnTo>
                    <a:pt x="497" y="93"/>
                  </a:lnTo>
                  <a:lnTo>
                    <a:pt x="514" y="89"/>
                  </a:lnTo>
                  <a:lnTo>
                    <a:pt x="537" y="85"/>
                  </a:lnTo>
                  <a:lnTo>
                    <a:pt x="554" y="80"/>
                  </a:lnTo>
                  <a:lnTo>
                    <a:pt x="571" y="76"/>
                  </a:lnTo>
                  <a:lnTo>
                    <a:pt x="588" y="72"/>
                  </a:lnTo>
                  <a:lnTo>
                    <a:pt x="610" y="68"/>
                  </a:lnTo>
                  <a:lnTo>
                    <a:pt x="627" y="64"/>
                  </a:lnTo>
                  <a:lnTo>
                    <a:pt x="644" y="59"/>
                  </a:lnTo>
                  <a:lnTo>
                    <a:pt x="667" y="55"/>
                  </a:lnTo>
                  <a:lnTo>
                    <a:pt x="684" y="51"/>
                  </a:lnTo>
                  <a:lnTo>
                    <a:pt x="706" y="47"/>
                  </a:lnTo>
                  <a:lnTo>
                    <a:pt x="723" y="42"/>
                  </a:lnTo>
                  <a:lnTo>
                    <a:pt x="746" y="38"/>
                  </a:lnTo>
                  <a:lnTo>
                    <a:pt x="763" y="38"/>
                  </a:lnTo>
                  <a:lnTo>
                    <a:pt x="785" y="34"/>
                  </a:lnTo>
                  <a:lnTo>
                    <a:pt x="808" y="30"/>
                  </a:lnTo>
                  <a:lnTo>
                    <a:pt x="825" y="25"/>
                  </a:lnTo>
                  <a:lnTo>
                    <a:pt x="848" y="25"/>
                  </a:lnTo>
                  <a:lnTo>
                    <a:pt x="865" y="21"/>
                  </a:lnTo>
                  <a:lnTo>
                    <a:pt x="887" y="21"/>
                  </a:lnTo>
                  <a:lnTo>
                    <a:pt x="910" y="17"/>
                  </a:lnTo>
                  <a:lnTo>
                    <a:pt x="932" y="17"/>
                  </a:lnTo>
                  <a:lnTo>
                    <a:pt x="949" y="13"/>
                  </a:lnTo>
                  <a:lnTo>
                    <a:pt x="972" y="13"/>
                  </a:lnTo>
                  <a:lnTo>
                    <a:pt x="995" y="8"/>
                  </a:lnTo>
                  <a:lnTo>
                    <a:pt x="1017" y="8"/>
                  </a:lnTo>
                  <a:lnTo>
                    <a:pt x="1040" y="4"/>
                  </a:lnTo>
                  <a:lnTo>
                    <a:pt x="1057" y="4"/>
                  </a:lnTo>
                  <a:lnTo>
                    <a:pt x="1079" y="4"/>
                  </a:lnTo>
                  <a:lnTo>
                    <a:pt x="1102" y="4"/>
                  </a:lnTo>
                  <a:lnTo>
                    <a:pt x="1125" y="0"/>
                  </a:lnTo>
                  <a:lnTo>
                    <a:pt x="1147" y="0"/>
                  </a:lnTo>
                  <a:lnTo>
                    <a:pt x="1170" y="0"/>
                  </a:lnTo>
                  <a:lnTo>
                    <a:pt x="1192" y="0"/>
                  </a:lnTo>
                  <a:lnTo>
                    <a:pt x="1209" y="0"/>
                  </a:lnTo>
                  <a:lnTo>
                    <a:pt x="1232" y="0"/>
                  </a:lnTo>
                  <a:lnTo>
                    <a:pt x="1255" y="0"/>
                  </a:lnTo>
                  <a:lnTo>
                    <a:pt x="1277" y="0"/>
                  </a:lnTo>
                  <a:lnTo>
                    <a:pt x="1300" y="0"/>
                  </a:lnTo>
                  <a:lnTo>
                    <a:pt x="1322" y="0"/>
                  </a:lnTo>
                  <a:lnTo>
                    <a:pt x="1345" y="0"/>
                  </a:lnTo>
                  <a:lnTo>
                    <a:pt x="1368" y="0"/>
                  </a:lnTo>
                  <a:lnTo>
                    <a:pt x="1390" y="0"/>
                  </a:lnTo>
                  <a:lnTo>
                    <a:pt x="1407" y="4"/>
                  </a:lnTo>
                  <a:lnTo>
                    <a:pt x="1430" y="4"/>
                  </a:lnTo>
                  <a:lnTo>
                    <a:pt x="1453" y="4"/>
                  </a:lnTo>
                  <a:lnTo>
                    <a:pt x="1475" y="4"/>
                  </a:lnTo>
                  <a:lnTo>
                    <a:pt x="1498" y="8"/>
                  </a:lnTo>
                  <a:lnTo>
                    <a:pt x="1520" y="8"/>
                  </a:lnTo>
                  <a:lnTo>
                    <a:pt x="1537" y="13"/>
                  </a:lnTo>
                  <a:lnTo>
                    <a:pt x="1560" y="13"/>
                  </a:lnTo>
                  <a:lnTo>
                    <a:pt x="1583" y="17"/>
                  </a:lnTo>
                  <a:lnTo>
                    <a:pt x="1605" y="17"/>
                  </a:lnTo>
                  <a:lnTo>
                    <a:pt x="1622" y="21"/>
                  </a:lnTo>
                  <a:lnTo>
                    <a:pt x="1645" y="21"/>
                  </a:lnTo>
                  <a:lnTo>
                    <a:pt x="1667" y="25"/>
                  </a:lnTo>
                  <a:lnTo>
                    <a:pt x="1684" y="25"/>
                  </a:lnTo>
                  <a:lnTo>
                    <a:pt x="1707" y="30"/>
                  </a:lnTo>
                  <a:lnTo>
                    <a:pt x="1730" y="34"/>
                  </a:lnTo>
                  <a:lnTo>
                    <a:pt x="1746" y="38"/>
                  </a:lnTo>
                  <a:lnTo>
                    <a:pt x="1769" y="38"/>
                  </a:lnTo>
                  <a:lnTo>
                    <a:pt x="1786" y="42"/>
                  </a:lnTo>
                  <a:lnTo>
                    <a:pt x="1809" y="47"/>
                  </a:lnTo>
                  <a:lnTo>
                    <a:pt x="1826" y="51"/>
                  </a:lnTo>
                  <a:lnTo>
                    <a:pt x="1848" y="55"/>
                  </a:lnTo>
                  <a:lnTo>
                    <a:pt x="1865" y="59"/>
                  </a:lnTo>
                  <a:lnTo>
                    <a:pt x="1888" y="64"/>
                  </a:lnTo>
                  <a:lnTo>
                    <a:pt x="1905" y="68"/>
                  </a:lnTo>
                  <a:lnTo>
                    <a:pt x="1922" y="72"/>
                  </a:lnTo>
                  <a:lnTo>
                    <a:pt x="1939" y="76"/>
                  </a:lnTo>
                  <a:lnTo>
                    <a:pt x="1961" y="80"/>
                  </a:lnTo>
                  <a:lnTo>
                    <a:pt x="1978" y="85"/>
                  </a:lnTo>
                  <a:lnTo>
                    <a:pt x="1995" y="89"/>
                  </a:lnTo>
                  <a:lnTo>
                    <a:pt x="2012" y="93"/>
                  </a:lnTo>
                  <a:lnTo>
                    <a:pt x="2029" y="97"/>
                  </a:lnTo>
                  <a:lnTo>
                    <a:pt x="2046" y="106"/>
                  </a:lnTo>
                  <a:lnTo>
                    <a:pt x="2063" y="110"/>
                  </a:lnTo>
                  <a:lnTo>
                    <a:pt x="2080" y="114"/>
                  </a:lnTo>
                  <a:lnTo>
                    <a:pt x="2097" y="119"/>
                  </a:lnTo>
                  <a:lnTo>
                    <a:pt x="2114" y="127"/>
                  </a:lnTo>
                  <a:lnTo>
                    <a:pt x="2131" y="131"/>
                  </a:lnTo>
                  <a:lnTo>
                    <a:pt x="2148" y="136"/>
                  </a:lnTo>
                  <a:lnTo>
                    <a:pt x="2159" y="144"/>
                  </a:lnTo>
                  <a:lnTo>
                    <a:pt x="2176" y="148"/>
                  </a:lnTo>
                  <a:lnTo>
                    <a:pt x="2193" y="157"/>
                  </a:lnTo>
                  <a:lnTo>
                    <a:pt x="2204" y="161"/>
                  </a:lnTo>
                  <a:lnTo>
                    <a:pt x="2221" y="170"/>
                  </a:lnTo>
                  <a:lnTo>
                    <a:pt x="2233" y="174"/>
                  </a:lnTo>
                  <a:lnTo>
                    <a:pt x="2250" y="182"/>
                  </a:lnTo>
                  <a:lnTo>
                    <a:pt x="2261" y="187"/>
                  </a:lnTo>
                  <a:lnTo>
                    <a:pt x="2272" y="195"/>
                  </a:lnTo>
                  <a:lnTo>
                    <a:pt x="2289" y="199"/>
                  </a:lnTo>
                  <a:lnTo>
                    <a:pt x="2301" y="208"/>
                  </a:lnTo>
                  <a:lnTo>
                    <a:pt x="2312" y="216"/>
                  </a:lnTo>
                  <a:lnTo>
                    <a:pt x="2323" y="221"/>
                  </a:lnTo>
                  <a:lnTo>
                    <a:pt x="2334" y="229"/>
                  </a:lnTo>
                  <a:lnTo>
                    <a:pt x="2346" y="233"/>
                  </a:lnTo>
                  <a:lnTo>
                    <a:pt x="2357" y="242"/>
                  </a:lnTo>
                  <a:lnTo>
                    <a:pt x="2368" y="250"/>
                  </a:lnTo>
                  <a:lnTo>
                    <a:pt x="2380" y="259"/>
                  </a:lnTo>
                  <a:lnTo>
                    <a:pt x="2385" y="263"/>
                  </a:lnTo>
                  <a:lnTo>
                    <a:pt x="2397" y="271"/>
                  </a:lnTo>
                  <a:lnTo>
                    <a:pt x="2408" y="280"/>
                  </a:lnTo>
                  <a:lnTo>
                    <a:pt x="2414" y="288"/>
                  </a:lnTo>
                  <a:lnTo>
                    <a:pt x="2425" y="293"/>
                  </a:lnTo>
                  <a:lnTo>
                    <a:pt x="2431" y="301"/>
                  </a:lnTo>
                  <a:lnTo>
                    <a:pt x="2436" y="310"/>
                  </a:lnTo>
                  <a:lnTo>
                    <a:pt x="2448" y="318"/>
                  </a:lnTo>
                  <a:lnTo>
                    <a:pt x="2453" y="327"/>
                  </a:lnTo>
                  <a:lnTo>
                    <a:pt x="2459" y="335"/>
                  </a:lnTo>
                  <a:lnTo>
                    <a:pt x="2464" y="344"/>
                  </a:lnTo>
                  <a:lnTo>
                    <a:pt x="2470" y="348"/>
                  </a:lnTo>
                  <a:lnTo>
                    <a:pt x="2476" y="356"/>
                  </a:lnTo>
                  <a:lnTo>
                    <a:pt x="2481" y="365"/>
                  </a:lnTo>
                  <a:lnTo>
                    <a:pt x="2487" y="373"/>
                  </a:lnTo>
                  <a:lnTo>
                    <a:pt x="2493" y="382"/>
                  </a:lnTo>
                  <a:lnTo>
                    <a:pt x="2493" y="390"/>
                  </a:lnTo>
                  <a:lnTo>
                    <a:pt x="2498" y="399"/>
                  </a:lnTo>
                  <a:lnTo>
                    <a:pt x="2504" y="407"/>
                  </a:lnTo>
                  <a:lnTo>
                    <a:pt x="2504" y="416"/>
                  </a:lnTo>
                  <a:lnTo>
                    <a:pt x="2510" y="424"/>
                  </a:lnTo>
                  <a:lnTo>
                    <a:pt x="2510" y="433"/>
                  </a:lnTo>
                  <a:lnTo>
                    <a:pt x="2510" y="437"/>
                  </a:lnTo>
                  <a:lnTo>
                    <a:pt x="2510" y="445"/>
                  </a:lnTo>
                  <a:lnTo>
                    <a:pt x="2515" y="454"/>
                  </a:lnTo>
                  <a:lnTo>
                    <a:pt x="2515" y="462"/>
                  </a:lnTo>
                  <a:lnTo>
                    <a:pt x="2515" y="471"/>
                  </a:lnTo>
                  <a:lnTo>
                    <a:pt x="1255" y="471"/>
                  </a:lnTo>
                  <a:lnTo>
                    <a:pt x="1255" y="946"/>
                  </a:lnTo>
                  <a:close/>
                </a:path>
              </a:pathLst>
            </a:custGeom>
            <a:solidFill>
              <a:srgbClr val="618FFD"/>
            </a:solidFill>
            <a:ln w="9525">
              <a:solidFill>
                <a:srgbClr val="000000"/>
              </a:solidFill>
              <a:round/>
              <a:headEnd/>
              <a:tailEnd/>
            </a:ln>
          </p:spPr>
          <p:txBody>
            <a:bodyPr/>
            <a:lstStyle/>
            <a:p>
              <a:endParaRPr lang="en-US">
                <a:latin typeface="Calibri" panose="020F0502020204030204" pitchFamily="34" charset="0"/>
                <a:cs typeface="Calibri" panose="020F0502020204030204" pitchFamily="34" charset="0"/>
              </a:endParaRPr>
            </a:p>
          </p:txBody>
        </p:sp>
        <p:sp>
          <p:nvSpPr>
            <p:cNvPr id="17" name="Freeform 13"/>
            <p:cNvSpPr>
              <a:spLocks/>
            </p:cNvSpPr>
            <p:nvPr/>
          </p:nvSpPr>
          <p:spPr bwMode="auto">
            <a:xfrm>
              <a:off x="3193" y="1974"/>
              <a:ext cx="520" cy="615"/>
            </a:xfrm>
            <a:custGeom>
              <a:avLst/>
              <a:gdLst>
                <a:gd name="T0" fmla="*/ 520 w 520"/>
                <a:gd name="T1" fmla="*/ 8 h 615"/>
                <a:gd name="T2" fmla="*/ 515 w 520"/>
                <a:gd name="T3" fmla="*/ 25 h 615"/>
                <a:gd name="T4" fmla="*/ 515 w 520"/>
                <a:gd name="T5" fmla="*/ 42 h 615"/>
                <a:gd name="T6" fmla="*/ 509 w 520"/>
                <a:gd name="T7" fmla="*/ 59 h 615"/>
                <a:gd name="T8" fmla="*/ 503 w 520"/>
                <a:gd name="T9" fmla="*/ 76 h 615"/>
                <a:gd name="T10" fmla="*/ 498 w 520"/>
                <a:gd name="T11" fmla="*/ 93 h 615"/>
                <a:gd name="T12" fmla="*/ 486 w 520"/>
                <a:gd name="T13" fmla="*/ 106 h 615"/>
                <a:gd name="T14" fmla="*/ 475 w 520"/>
                <a:gd name="T15" fmla="*/ 123 h 615"/>
                <a:gd name="T16" fmla="*/ 464 w 520"/>
                <a:gd name="T17" fmla="*/ 140 h 615"/>
                <a:gd name="T18" fmla="*/ 453 w 520"/>
                <a:gd name="T19" fmla="*/ 157 h 615"/>
                <a:gd name="T20" fmla="*/ 436 w 520"/>
                <a:gd name="T21" fmla="*/ 170 h 615"/>
                <a:gd name="T22" fmla="*/ 419 w 520"/>
                <a:gd name="T23" fmla="*/ 187 h 615"/>
                <a:gd name="T24" fmla="*/ 402 w 520"/>
                <a:gd name="T25" fmla="*/ 199 h 615"/>
                <a:gd name="T26" fmla="*/ 385 w 520"/>
                <a:gd name="T27" fmla="*/ 216 h 615"/>
                <a:gd name="T28" fmla="*/ 362 w 520"/>
                <a:gd name="T29" fmla="*/ 229 h 615"/>
                <a:gd name="T30" fmla="*/ 339 w 520"/>
                <a:gd name="T31" fmla="*/ 246 h 615"/>
                <a:gd name="T32" fmla="*/ 317 w 520"/>
                <a:gd name="T33" fmla="*/ 259 h 615"/>
                <a:gd name="T34" fmla="*/ 294 w 520"/>
                <a:gd name="T35" fmla="*/ 271 h 615"/>
                <a:gd name="T36" fmla="*/ 266 w 520"/>
                <a:gd name="T37" fmla="*/ 284 h 615"/>
                <a:gd name="T38" fmla="*/ 238 w 520"/>
                <a:gd name="T39" fmla="*/ 297 h 615"/>
                <a:gd name="T40" fmla="*/ 209 w 520"/>
                <a:gd name="T41" fmla="*/ 310 h 615"/>
                <a:gd name="T42" fmla="*/ 181 w 520"/>
                <a:gd name="T43" fmla="*/ 322 h 615"/>
                <a:gd name="T44" fmla="*/ 153 w 520"/>
                <a:gd name="T45" fmla="*/ 335 h 615"/>
                <a:gd name="T46" fmla="*/ 119 w 520"/>
                <a:gd name="T47" fmla="*/ 348 h 615"/>
                <a:gd name="T48" fmla="*/ 85 w 520"/>
                <a:gd name="T49" fmla="*/ 356 h 615"/>
                <a:gd name="T50" fmla="*/ 51 w 520"/>
                <a:gd name="T51" fmla="*/ 369 h 615"/>
                <a:gd name="T52" fmla="*/ 17 w 520"/>
                <a:gd name="T53" fmla="*/ 378 h 615"/>
                <a:gd name="T54" fmla="*/ 0 w 520"/>
                <a:gd name="T55" fmla="*/ 615 h 615"/>
                <a:gd name="T56" fmla="*/ 34 w 520"/>
                <a:gd name="T57" fmla="*/ 607 h 615"/>
                <a:gd name="T58" fmla="*/ 68 w 520"/>
                <a:gd name="T59" fmla="*/ 598 h 615"/>
                <a:gd name="T60" fmla="*/ 102 w 520"/>
                <a:gd name="T61" fmla="*/ 585 h 615"/>
                <a:gd name="T62" fmla="*/ 136 w 520"/>
                <a:gd name="T63" fmla="*/ 573 h 615"/>
                <a:gd name="T64" fmla="*/ 164 w 520"/>
                <a:gd name="T65" fmla="*/ 564 h 615"/>
                <a:gd name="T66" fmla="*/ 198 w 520"/>
                <a:gd name="T67" fmla="*/ 552 h 615"/>
                <a:gd name="T68" fmla="*/ 226 w 520"/>
                <a:gd name="T69" fmla="*/ 539 h 615"/>
                <a:gd name="T70" fmla="*/ 255 w 520"/>
                <a:gd name="T71" fmla="*/ 526 h 615"/>
                <a:gd name="T72" fmla="*/ 277 w 520"/>
                <a:gd name="T73" fmla="*/ 513 h 615"/>
                <a:gd name="T74" fmla="*/ 306 w 520"/>
                <a:gd name="T75" fmla="*/ 501 h 615"/>
                <a:gd name="T76" fmla="*/ 328 w 520"/>
                <a:gd name="T77" fmla="*/ 484 h 615"/>
                <a:gd name="T78" fmla="*/ 351 w 520"/>
                <a:gd name="T79" fmla="*/ 471 h 615"/>
                <a:gd name="T80" fmla="*/ 373 w 520"/>
                <a:gd name="T81" fmla="*/ 458 h 615"/>
                <a:gd name="T82" fmla="*/ 390 w 520"/>
                <a:gd name="T83" fmla="*/ 441 h 615"/>
                <a:gd name="T84" fmla="*/ 413 w 520"/>
                <a:gd name="T85" fmla="*/ 428 h 615"/>
                <a:gd name="T86" fmla="*/ 430 w 520"/>
                <a:gd name="T87" fmla="*/ 411 h 615"/>
                <a:gd name="T88" fmla="*/ 441 w 520"/>
                <a:gd name="T89" fmla="*/ 395 h 615"/>
                <a:gd name="T90" fmla="*/ 458 w 520"/>
                <a:gd name="T91" fmla="*/ 382 h 615"/>
                <a:gd name="T92" fmla="*/ 469 w 520"/>
                <a:gd name="T93" fmla="*/ 365 h 615"/>
                <a:gd name="T94" fmla="*/ 481 w 520"/>
                <a:gd name="T95" fmla="*/ 348 h 615"/>
                <a:gd name="T96" fmla="*/ 492 w 520"/>
                <a:gd name="T97" fmla="*/ 331 h 615"/>
                <a:gd name="T98" fmla="*/ 498 w 520"/>
                <a:gd name="T99" fmla="*/ 318 h 615"/>
                <a:gd name="T100" fmla="*/ 509 w 520"/>
                <a:gd name="T101" fmla="*/ 301 h 615"/>
                <a:gd name="T102" fmla="*/ 515 w 520"/>
                <a:gd name="T103" fmla="*/ 284 h 615"/>
                <a:gd name="T104" fmla="*/ 515 w 520"/>
                <a:gd name="T105" fmla="*/ 267 h 615"/>
                <a:gd name="T106" fmla="*/ 520 w 520"/>
                <a:gd name="T107" fmla="*/ 250 h 615"/>
                <a:gd name="T108" fmla="*/ 520 w 520"/>
                <a:gd name="T109" fmla="*/ 233 h 6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0"/>
                <a:gd name="T166" fmla="*/ 0 h 615"/>
                <a:gd name="T167" fmla="*/ 520 w 520"/>
                <a:gd name="T168" fmla="*/ 615 h 6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0" h="615">
                  <a:moveTo>
                    <a:pt x="520" y="0"/>
                  </a:moveTo>
                  <a:lnTo>
                    <a:pt x="520" y="8"/>
                  </a:lnTo>
                  <a:lnTo>
                    <a:pt x="520" y="17"/>
                  </a:lnTo>
                  <a:lnTo>
                    <a:pt x="515" y="25"/>
                  </a:lnTo>
                  <a:lnTo>
                    <a:pt x="515" y="34"/>
                  </a:lnTo>
                  <a:lnTo>
                    <a:pt x="515" y="42"/>
                  </a:lnTo>
                  <a:lnTo>
                    <a:pt x="515" y="51"/>
                  </a:lnTo>
                  <a:lnTo>
                    <a:pt x="509" y="59"/>
                  </a:lnTo>
                  <a:lnTo>
                    <a:pt x="509" y="68"/>
                  </a:lnTo>
                  <a:lnTo>
                    <a:pt x="503" y="76"/>
                  </a:lnTo>
                  <a:lnTo>
                    <a:pt x="498" y="85"/>
                  </a:lnTo>
                  <a:lnTo>
                    <a:pt x="498" y="93"/>
                  </a:lnTo>
                  <a:lnTo>
                    <a:pt x="492" y="97"/>
                  </a:lnTo>
                  <a:lnTo>
                    <a:pt x="486" y="106"/>
                  </a:lnTo>
                  <a:lnTo>
                    <a:pt x="481" y="114"/>
                  </a:lnTo>
                  <a:lnTo>
                    <a:pt x="475" y="123"/>
                  </a:lnTo>
                  <a:lnTo>
                    <a:pt x="469" y="131"/>
                  </a:lnTo>
                  <a:lnTo>
                    <a:pt x="464" y="140"/>
                  </a:lnTo>
                  <a:lnTo>
                    <a:pt x="458" y="148"/>
                  </a:lnTo>
                  <a:lnTo>
                    <a:pt x="453" y="157"/>
                  </a:lnTo>
                  <a:lnTo>
                    <a:pt x="441" y="161"/>
                  </a:lnTo>
                  <a:lnTo>
                    <a:pt x="436" y="170"/>
                  </a:lnTo>
                  <a:lnTo>
                    <a:pt x="430" y="178"/>
                  </a:lnTo>
                  <a:lnTo>
                    <a:pt x="419" y="187"/>
                  </a:lnTo>
                  <a:lnTo>
                    <a:pt x="413" y="195"/>
                  </a:lnTo>
                  <a:lnTo>
                    <a:pt x="402" y="199"/>
                  </a:lnTo>
                  <a:lnTo>
                    <a:pt x="390" y="208"/>
                  </a:lnTo>
                  <a:lnTo>
                    <a:pt x="385" y="216"/>
                  </a:lnTo>
                  <a:lnTo>
                    <a:pt x="373" y="225"/>
                  </a:lnTo>
                  <a:lnTo>
                    <a:pt x="362" y="229"/>
                  </a:lnTo>
                  <a:lnTo>
                    <a:pt x="351" y="238"/>
                  </a:lnTo>
                  <a:lnTo>
                    <a:pt x="339" y="246"/>
                  </a:lnTo>
                  <a:lnTo>
                    <a:pt x="328" y="250"/>
                  </a:lnTo>
                  <a:lnTo>
                    <a:pt x="317" y="259"/>
                  </a:lnTo>
                  <a:lnTo>
                    <a:pt x="306" y="267"/>
                  </a:lnTo>
                  <a:lnTo>
                    <a:pt x="294" y="271"/>
                  </a:lnTo>
                  <a:lnTo>
                    <a:pt x="277" y="280"/>
                  </a:lnTo>
                  <a:lnTo>
                    <a:pt x="266" y="284"/>
                  </a:lnTo>
                  <a:lnTo>
                    <a:pt x="255" y="293"/>
                  </a:lnTo>
                  <a:lnTo>
                    <a:pt x="238" y="297"/>
                  </a:lnTo>
                  <a:lnTo>
                    <a:pt x="226" y="305"/>
                  </a:lnTo>
                  <a:lnTo>
                    <a:pt x="209" y="310"/>
                  </a:lnTo>
                  <a:lnTo>
                    <a:pt x="198" y="318"/>
                  </a:lnTo>
                  <a:lnTo>
                    <a:pt x="181" y="322"/>
                  </a:lnTo>
                  <a:lnTo>
                    <a:pt x="164" y="331"/>
                  </a:lnTo>
                  <a:lnTo>
                    <a:pt x="153" y="335"/>
                  </a:lnTo>
                  <a:lnTo>
                    <a:pt x="136" y="339"/>
                  </a:lnTo>
                  <a:lnTo>
                    <a:pt x="119" y="348"/>
                  </a:lnTo>
                  <a:lnTo>
                    <a:pt x="102" y="352"/>
                  </a:lnTo>
                  <a:lnTo>
                    <a:pt x="85" y="356"/>
                  </a:lnTo>
                  <a:lnTo>
                    <a:pt x="68" y="365"/>
                  </a:lnTo>
                  <a:lnTo>
                    <a:pt x="51" y="369"/>
                  </a:lnTo>
                  <a:lnTo>
                    <a:pt x="34" y="373"/>
                  </a:lnTo>
                  <a:lnTo>
                    <a:pt x="17" y="378"/>
                  </a:lnTo>
                  <a:lnTo>
                    <a:pt x="0" y="382"/>
                  </a:lnTo>
                  <a:lnTo>
                    <a:pt x="0" y="615"/>
                  </a:lnTo>
                  <a:lnTo>
                    <a:pt x="17" y="611"/>
                  </a:lnTo>
                  <a:lnTo>
                    <a:pt x="34" y="607"/>
                  </a:lnTo>
                  <a:lnTo>
                    <a:pt x="51" y="602"/>
                  </a:lnTo>
                  <a:lnTo>
                    <a:pt x="68" y="598"/>
                  </a:lnTo>
                  <a:lnTo>
                    <a:pt x="85" y="590"/>
                  </a:lnTo>
                  <a:lnTo>
                    <a:pt x="102" y="585"/>
                  </a:lnTo>
                  <a:lnTo>
                    <a:pt x="119" y="581"/>
                  </a:lnTo>
                  <a:lnTo>
                    <a:pt x="136" y="573"/>
                  </a:lnTo>
                  <a:lnTo>
                    <a:pt x="153" y="568"/>
                  </a:lnTo>
                  <a:lnTo>
                    <a:pt x="164" y="564"/>
                  </a:lnTo>
                  <a:lnTo>
                    <a:pt x="181" y="556"/>
                  </a:lnTo>
                  <a:lnTo>
                    <a:pt x="198" y="552"/>
                  </a:lnTo>
                  <a:lnTo>
                    <a:pt x="209" y="543"/>
                  </a:lnTo>
                  <a:lnTo>
                    <a:pt x="226" y="539"/>
                  </a:lnTo>
                  <a:lnTo>
                    <a:pt x="238" y="530"/>
                  </a:lnTo>
                  <a:lnTo>
                    <a:pt x="255" y="526"/>
                  </a:lnTo>
                  <a:lnTo>
                    <a:pt x="266" y="518"/>
                  </a:lnTo>
                  <a:lnTo>
                    <a:pt x="277" y="513"/>
                  </a:lnTo>
                  <a:lnTo>
                    <a:pt x="294" y="505"/>
                  </a:lnTo>
                  <a:lnTo>
                    <a:pt x="306" y="501"/>
                  </a:lnTo>
                  <a:lnTo>
                    <a:pt x="317" y="492"/>
                  </a:lnTo>
                  <a:lnTo>
                    <a:pt x="328" y="484"/>
                  </a:lnTo>
                  <a:lnTo>
                    <a:pt x="339" y="479"/>
                  </a:lnTo>
                  <a:lnTo>
                    <a:pt x="351" y="471"/>
                  </a:lnTo>
                  <a:lnTo>
                    <a:pt x="362" y="462"/>
                  </a:lnTo>
                  <a:lnTo>
                    <a:pt x="373" y="458"/>
                  </a:lnTo>
                  <a:lnTo>
                    <a:pt x="385" y="450"/>
                  </a:lnTo>
                  <a:lnTo>
                    <a:pt x="390" y="441"/>
                  </a:lnTo>
                  <a:lnTo>
                    <a:pt x="402" y="433"/>
                  </a:lnTo>
                  <a:lnTo>
                    <a:pt x="413" y="428"/>
                  </a:lnTo>
                  <a:lnTo>
                    <a:pt x="419" y="420"/>
                  </a:lnTo>
                  <a:lnTo>
                    <a:pt x="430" y="411"/>
                  </a:lnTo>
                  <a:lnTo>
                    <a:pt x="436" y="403"/>
                  </a:lnTo>
                  <a:lnTo>
                    <a:pt x="441" y="395"/>
                  </a:lnTo>
                  <a:lnTo>
                    <a:pt x="453" y="390"/>
                  </a:lnTo>
                  <a:lnTo>
                    <a:pt x="458" y="382"/>
                  </a:lnTo>
                  <a:lnTo>
                    <a:pt x="464" y="373"/>
                  </a:lnTo>
                  <a:lnTo>
                    <a:pt x="469" y="365"/>
                  </a:lnTo>
                  <a:lnTo>
                    <a:pt x="475" y="356"/>
                  </a:lnTo>
                  <a:lnTo>
                    <a:pt x="481" y="348"/>
                  </a:lnTo>
                  <a:lnTo>
                    <a:pt x="486" y="339"/>
                  </a:lnTo>
                  <a:lnTo>
                    <a:pt x="492" y="331"/>
                  </a:lnTo>
                  <a:lnTo>
                    <a:pt x="498" y="327"/>
                  </a:lnTo>
                  <a:lnTo>
                    <a:pt x="498" y="318"/>
                  </a:lnTo>
                  <a:lnTo>
                    <a:pt x="503" y="310"/>
                  </a:lnTo>
                  <a:lnTo>
                    <a:pt x="509" y="301"/>
                  </a:lnTo>
                  <a:lnTo>
                    <a:pt x="509" y="293"/>
                  </a:lnTo>
                  <a:lnTo>
                    <a:pt x="515" y="284"/>
                  </a:lnTo>
                  <a:lnTo>
                    <a:pt x="515" y="276"/>
                  </a:lnTo>
                  <a:lnTo>
                    <a:pt x="515" y="267"/>
                  </a:lnTo>
                  <a:lnTo>
                    <a:pt x="515" y="259"/>
                  </a:lnTo>
                  <a:lnTo>
                    <a:pt x="520" y="250"/>
                  </a:lnTo>
                  <a:lnTo>
                    <a:pt x="520" y="242"/>
                  </a:lnTo>
                  <a:lnTo>
                    <a:pt x="520" y="233"/>
                  </a:lnTo>
                  <a:lnTo>
                    <a:pt x="520" y="0"/>
                  </a:lnTo>
                  <a:close/>
                </a:path>
              </a:pathLst>
            </a:custGeom>
            <a:solidFill>
              <a:srgbClr val="668080"/>
            </a:solidFill>
            <a:ln w="9525">
              <a:solidFill>
                <a:srgbClr val="000000"/>
              </a:solidFill>
              <a:round/>
              <a:headEnd/>
              <a:tailEnd/>
            </a:ln>
          </p:spPr>
          <p:txBody>
            <a:bodyPr/>
            <a:lstStyle/>
            <a:p>
              <a:endParaRPr lang="en-US">
                <a:latin typeface="Calibri" panose="020F0502020204030204" pitchFamily="34" charset="0"/>
                <a:cs typeface="Calibri" panose="020F0502020204030204" pitchFamily="34" charset="0"/>
              </a:endParaRPr>
            </a:p>
          </p:txBody>
        </p:sp>
        <p:sp>
          <p:nvSpPr>
            <p:cNvPr id="18" name="Freeform 14"/>
            <p:cNvSpPr>
              <a:spLocks/>
            </p:cNvSpPr>
            <p:nvPr/>
          </p:nvSpPr>
          <p:spPr bwMode="auto">
            <a:xfrm>
              <a:off x="2453" y="1974"/>
              <a:ext cx="740" cy="615"/>
            </a:xfrm>
            <a:custGeom>
              <a:avLst/>
              <a:gdLst>
                <a:gd name="T0" fmla="*/ 0 w 740"/>
                <a:gd name="T1" fmla="*/ 0 h 615"/>
                <a:gd name="T2" fmla="*/ 740 w 740"/>
                <a:gd name="T3" fmla="*/ 382 h 615"/>
                <a:gd name="T4" fmla="*/ 740 w 740"/>
                <a:gd name="T5" fmla="*/ 615 h 615"/>
                <a:gd name="T6" fmla="*/ 0 w 740"/>
                <a:gd name="T7" fmla="*/ 233 h 615"/>
                <a:gd name="T8" fmla="*/ 0 w 740"/>
                <a:gd name="T9" fmla="*/ 0 h 615"/>
                <a:gd name="T10" fmla="*/ 0 60000 65536"/>
                <a:gd name="T11" fmla="*/ 0 60000 65536"/>
                <a:gd name="T12" fmla="*/ 0 60000 65536"/>
                <a:gd name="T13" fmla="*/ 0 60000 65536"/>
                <a:gd name="T14" fmla="*/ 0 60000 65536"/>
                <a:gd name="T15" fmla="*/ 0 w 740"/>
                <a:gd name="T16" fmla="*/ 0 h 615"/>
                <a:gd name="T17" fmla="*/ 740 w 740"/>
                <a:gd name="T18" fmla="*/ 615 h 615"/>
              </a:gdLst>
              <a:ahLst/>
              <a:cxnLst>
                <a:cxn ang="T10">
                  <a:pos x="T0" y="T1"/>
                </a:cxn>
                <a:cxn ang="T11">
                  <a:pos x="T2" y="T3"/>
                </a:cxn>
                <a:cxn ang="T12">
                  <a:pos x="T4" y="T5"/>
                </a:cxn>
                <a:cxn ang="T13">
                  <a:pos x="T6" y="T7"/>
                </a:cxn>
                <a:cxn ang="T14">
                  <a:pos x="T8" y="T9"/>
                </a:cxn>
              </a:cxnLst>
              <a:rect l="T15" t="T16" r="T17" b="T18"/>
              <a:pathLst>
                <a:path w="740" h="615">
                  <a:moveTo>
                    <a:pt x="0" y="0"/>
                  </a:moveTo>
                  <a:lnTo>
                    <a:pt x="740" y="382"/>
                  </a:lnTo>
                  <a:lnTo>
                    <a:pt x="740" y="615"/>
                  </a:lnTo>
                  <a:lnTo>
                    <a:pt x="0" y="233"/>
                  </a:lnTo>
                  <a:lnTo>
                    <a:pt x="0" y="0"/>
                  </a:lnTo>
                  <a:close/>
                </a:path>
              </a:pathLst>
            </a:custGeom>
            <a:solidFill>
              <a:srgbClr val="668080"/>
            </a:solidFill>
            <a:ln w="9525">
              <a:solidFill>
                <a:srgbClr val="000000"/>
              </a:solidFill>
              <a:round/>
              <a:headEnd/>
              <a:tailEnd/>
            </a:ln>
          </p:spPr>
          <p:txBody>
            <a:bodyPr/>
            <a:lstStyle/>
            <a:p>
              <a:endParaRPr lang="en-US">
                <a:latin typeface="Calibri" panose="020F0502020204030204" pitchFamily="34" charset="0"/>
                <a:cs typeface="Calibri" panose="020F0502020204030204" pitchFamily="34" charset="0"/>
              </a:endParaRPr>
            </a:p>
          </p:txBody>
        </p:sp>
        <p:sp>
          <p:nvSpPr>
            <p:cNvPr id="19" name="Freeform 15"/>
            <p:cNvSpPr>
              <a:spLocks/>
            </p:cNvSpPr>
            <p:nvPr/>
          </p:nvSpPr>
          <p:spPr bwMode="auto">
            <a:xfrm>
              <a:off x="2453" y="1974"/>
              <a:ext cx="1260" cy="382"/>
            </a:xfrm>
            <a:custGeom>
              <a:avLst/>
              <a:gdLst>
                <a:gd name="T0" fmla="*/ 1260 w 1260"/>
                <a:gd name="T1" fmla="*/ 0 h 382"/>
                <a:gd name="T2" fmla="*/ 1260 w 1260"/>
                <a:gd name="T3" fmla="*/ 8 h 382"/>
                <a:gd name="T4" fmla="*/ 1260 w 1260"/>
                <a:gd name="T5" fmla="*/ 17 h 382"/>
                <a:gd name="T6" fmla="*/ 1255 w 1260"/>
                <a:gd name="T7" fmla="*/ 25 h 382"/>
                <a:gd name="T8" fmla="*/ 1255 w 1260"/>
                <a:gd name="T9" fmla="*/ 34 h 382"/>
                <a:gd name="T10" fmla="*/ 1255 w 1260"/>
                <a:gd name="T11" fmla="*/ 42 h 382"/>
                <a:gd name="T12" fmla="*/ 1255 w 1260"/>
                <a:gd name="T13" fmla="*/ 51 h 382"/>
                <a:gd name="T14" fmla="*/ 1249 w 1260"/>
                <a:gd name="T15" fmla="*/ 59 h 382"/>
                <a:gd name="T16" fmla="*/ 1249 w 1260"/>
                <a:gd name="T17" fmla="*/ 68 h 382"/>
                <a:gd name="T18" fmla="*/ 1243 w 1260"/>
                <a:gd name="T19" fmla="*/ 76 h 382"/>
                <a:gd name="T20" fmla="*/ 1238 w 1260"/>
                <a:gd name="T21" fmla="*/ 85 h 382"/>
                <a:gd name="T22" fmla="*/ 1238 w 1260"/>
                <a:gd name="T23" fmla="*/ 93 h 382"/>
                <a:gd name="T24" fmla="*/ 1232 w 1260"/>
                <a:gd name="T25" fmla="*/ 97 h 382"/>
                <a:gd name="T26" fmla="*/ 1226 w 1260"/>
                <a:gd name="T27" fmla="*/ 106 h 382"/>
                <a:gd name="T28" fmla="*/ 1221 w 1260"/>
                <a:gd name="T29" fmla="*/ 114 h 382"/>
                <a:gd name="T30" fmla="*/ 1215 w 1260"/>
                <a:gd name="T31" fmla="*/ 123 h 382"/>
                <a:gd name="T32" fmla="*/ 1209 w 1260"/>
                <a:gd name="T33" fmla="*/ 131 h 382"/>
                <a:gd name="T34" fmla="*/ 1204 w 1260"/>
                <a:gd name="T35" fmla="*/ 140 h 382"/>
                <a:gd name="T36" fmla="*/ 1198 w 1260"/>
                <a:gd name="T37" fmla="*/ 148 h 382"/>
                <a:gd name="T38" fmla="*/ 1193 w 1260"/>
                <a:gd name="T39" fmla="*/ 157 h 382"/>
                <a:gd name="T40" fmla="*/ 1181 w 1260"/>
                <a:gd name="T41" fmla="*/ 161 h 382"/>
                <a:gd name="T42" fmla="*/ 1176 w 1260"/>
                <a:gd name="T43" fmla="*/ 170 h 382"/>
                <a:gd name="T44" fmla="*/ 1170 w 1260"/>
                <a:gd name="T45" fmla="*/ 178 h 382"/>
                <a:gd name="T46" fmla="*/ 1159 w 1260"/>
                <a:gd name="T47" fmla="*/ 187 h 382"/>
                <a:gd name="T48" fmla="*/ 1153 w 1260"/>
                <a:gd name="T49" fmla="*/ 195 h 382"/>
                <a:gd name="T50" fmla="*/ 1142 w 1260"/>
                <a:gd name="T51" fmla="*/ 199 h 382"/>
                <a:gd name="T52" fmla="*/ 1130 w 1260"/>
                <a:gd name="T53" fmla="*/ 208 h 382"/>
                <a:gd name="T54" fmla="*/ 1125 w 1260"/>
                <a:gd name="T55" fmla="*/ 216 h 382"/>
                <a:gd name="T56" fmla="*/ 1113 w 1260"/>
                <a:gd name="T57" fmla="*/ 225 h 382"/>
                <a:gd name="T58" fmla="*/ 1102 w 1260"/>
                <a:gd name="T59" fmla="*/ 229 h 382"/>
                <a:gd name="T60" fmla="*/ 1091 w 1260"/>
                <a:gd name="T61" fmla="*/ 238 h 382"/>
                <a:gd name="T62" fmla="*/ 1079 w 1260"/>
                <a:gd name="T63" fmla="*/ 246 h 382"/>
                <a:gd name="T64" fmla="*/ 1068 w 1260"/>
                <a:gd name="T65" fmla="*/ 250 h 382"/>
                <a:gd name="T66" fmla="*/ 1057 w 1260"/>
                <a:gd name="T67" fmla="*/ 259 h 382"/>
                <a:gd name="T68" fmla="*/ 1046 w 1260"/>
                <a:gd name="T69" fmla="*/ 267 h 382"/>
                <a:gd name="T70" fmla="*/ 1034 w 1260"/>
                <a:gd name="T71" fmla="*/ 271 h 382"/>
                <a:gd name="T72" fmla="*/ 1017 w 1260"/>
                <a:gd name="T73" fmla="*/ 280 h 382"/>
                <a:gd name="T74" fmla="*/ 1006 w 1260"/>
                <a:gd name="T75" fmla="*/ 284 h 382"/>
                <a:gd name="T76" fmla="*/ 995 w 1260"/>
                <a:gd name="T77" fmla="*/ 293 h 382"/>
                <a:gd name="T78" fmla="*/ 978 w 1260"/>
                <a:gd name="T79" fmla="*/ 297 h 382"/>
                <a:gd name="T80" fmla="*/ 966 w 1260"/>
                <a:gd name="T81" fmla="*/ 305 h 382"/>
                <a:gd name="T82" fmla="*/ 949 w 1260"/>
                <a:gd name="T83" fmla="*/ 310 h 382"/>
                <a:gd name="T84" fmla="*/ 938 w 1260"/>
                <a:gd name="T85" fmla="*/ 318 h 382"/>
                <a:gd name="T86" fmla="*/ 921 w 1260"/>
                <a:gd name="T87" fmla="*/ 322 h 382"/>
                <a:gd name="T88" fmla="*/ 904 w 1260"/>
                <a:gd name="T89" fmla="*/ 331 h 382"/>
                <a:gd name="T90" fmla="*/ 893 w 1260"/>
                <a:gd name="T91" fmla="*/ 335 h 382"/>
                <a:gd name="T92" fmla="*/ 876 w 1260"/>
                <a:gd name="T93" fmla="*/ 339 h 382"/>
                <a:gd name="T94" fmla="*/ 859 w 1260"/>
                <a:gd name="T95" fmla="*/ 348 h 382"/>
                <a:gd name="T96" fmla="*/ 842 w 1260"/>
                <a:gd name="T97" fmla="*/ 352 h 382"/>
                <a:gd name="T98" fmla="*/ 825 w 1260"/>
                <a:gd name="T99" fmla="*/ 356 h 382"/>
                <a:gd name="T100" fmla="*/ 808 w 1260"/>
                <a:gd name="T101" fmla="*/ 365 h 382"/>
                <a:gd name="T102" fmla="*/ 791 w 1260"/>
                <a:gd name="T103" fmla="*/ 369 h 382"/>
                <a:gd name="T104" fmla="*/ 774 w 1260"/>
                <a:gd name="T105" fmla="*/ 373 h 382"/>
                <a:gd name="T106" fmla="*/ 757 w 1260"/>
                <a:gd name="T107" fmla="*/ 378 h 382"/>
                <a:gd name="T108" fmla="*/ 740 w 1260"/>
                <a:gd name="T109" fmla="*/ 382 h 382"/>
                <a:gd name="T110" fmla="*/ 0 w 1260"/>
                <a:gd name="T111" fmla="*/ 0 h 382"/>
                <a:gd name="T112" fmla="*/ 1260 w 1260"/>
                <a:gd name="T113" fmla="*/ 0 h 3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60"/>
                <a:gd name="T172" fmla="*/ 0 h 382"/>
                <a:gd name="T173" fmla="*/ 1260 w 1260"/>
                <a:gd name="T174" fmla="*/ 382 h 3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60" h="382">
                  <a:moveTo>
                    <a:pt x="1260" y="0"/>
                  </a:moveTo>
                  <a:lnTo>
                    <a:pt x="1260" y="8"/>
                  </a:lnTo>
                  <a:lnTo>
                    <a:pt x="1260" y="17"/>
                  </a:lnTo>
                  <a:lnTo>
                    <a:pt x="1255" y="25"/>
                  </a:lnTo>
                  <a:lnTo>
                    <a:pt x="1255" y="34"/>
                  </a:lnTo>
                  <a:lnTo>
                    <a:pt x="1255" y="42"/>
                  </a:lnTo>
                  <a:lnTo>
                    <a:pt x="1255" y="51"/>
                  </a:lnTo>
                  <a:lnTo>
                    <a:pt x="1249" y="59"/>
                  </a:lnTo>
                  <a:lnTo>
                    <a:pt x="1249" y="68"/>
                  </a:lnTo>
                  <a:lnTo>
                    <a:pt x="1243" y="76"/>
                  </a:lnTo>
                  <a:lnTo>
                    <a:pt x="1238" y="85"/>
                  </a:lnTo>
                  <a:lnTo>
                    <a:pt x="1238" y="93"/>
                  </a:lnTo>
                  <a:lnTo>
                    <a:pt x="1232" y="97"/>
                  </a:lnTo>
                  <a:lnTo>
                    <a:pt x="1226" y="106"/>
                  </a:lnTo>
                  <a:lnTo>
                    <a:pt x="1221" y="114"/>
                  </a:lnTo>
                  <a:lnTo>
                    <a:pt x="1215" y="123"/>
                  </a:lnTo>
                  <a:lnTo>
                    <a:pt x="1209" y="131"/>
                  </a:lnTo>
                  <a:lnTo>
                    <a:pt x="1204" y="140"/>
                  </a:lnTo>
                  <a:lnTo>
                    <a:pt x="1198" y="148"/>
                  </a:lnTo>
                  <a:lnTo>
                    <a:pt x="1193" y="157"/>
                  </a:lnTo>
                  <a:lnTo>
                    <a:pt x="1181" y="161"/>
                  </a:lnTo>
                  <a:lnTo>
                    <a:pt x="1176" y="170"/>
                  </a:lnTo>
                  <a:lnTo>
                    <a:pt x="1170" y="178"/>
                  </a:lnTo>
                  <a:lnTo>
                    <a:pt x="1159" y="187"/>
                  </a:lnTo>
                  <a:lnTo>
                    <a:pt x="1153" y="195"/>
                  </a:lnTo>
                  <a:lnTo>
                    <a:pt x="1142" y="199"/>
                  </a:lnTo>
                  <a:lnTo>
                    <a:pt x="1130" y="208"/>
                  </a:lnTo>
                  <a:lnTo>
                    <a:pt x="1125" y="216"/>
                  </a:lnTo>
                  <a:lnTo>
                    <a:pt x="1113" y="225"/>
                  </a:lnTo>
                  <a:lnTo>
                    <a:pt x="1102" y="229"/>
                  </a:lnTo>
                  <a:lnTo>
                    <a:pt x="1091" y="238"/>
                  </a:lnTo>
                  <a:lnTo>
                    <a:pt x="1079" y="246"/>
                  </a:lnTo>
                  <a:lnTo>
                    <a:pt x="1068" y="250"/>
                  </a:lnTo>
                  <a:lnTo>
                    <a:pt x="1057" y="259"/>
                  </a:lnTo>
                  <a:lnTo>
                    <a:pt x="1046" y="267"/>
                  </a:lnTo>
                  <a:lnTo>
                    <a:pt x="1034" y="271"/>
                  </a:lnTo>
                  <a:lnTo>
                    <a:pt x="1017" y="280"/>
                  </a:lnTo>
                  <a:lnTo>
                    <a:pt x="1006" y="284"/>
                  </a:lnTo>
                  <a:lnTo>
                    <a:pt x="995" y="293"/>
                  </a:lnTo>
                  <a:lnTo>
                    <a:pt x="978" y="297"/>
                  </a:lnTo>
                  <a:lnTo>
                    <a:pt x="966" y="305"/>
                  </a:lnTo>
                  <a:lnTo>
                    <a:pt x="949" y="310"/>
                  </a:lnTo>
                  <a:lnTo>
                    <a:pt x="938" y="318"/>
                  </a:lnTo>
                  <a:lnTo>
                    <a:pt x="921" y="322"/>
                  </a:lnTo>
                  <a:lnTo>
                    <a:pt x="904" y="331"/>
                  </a:lnTo>
                  <a:lnTo>
                    <a:pt x="893" y="335"/>
                  </a:lnTo>
                  <a:lnTo>
                    <a:pt x="876" y="339"/>
                  </a:lnTo>
                  <a:lnTo>
                    <a:pt x="859" y="348"/>
                  </a:lnTo>
                  <a:lnTo>
                    <a:pt x="842" y="352"/>
                  </a:lnTo>
                  <a:lnTo>
                    <a:pt x="825" y="356"/>
                  </a:lnTo>
                  <a:lnTo>
                    <a:pt x="808" y="365"/>
                  </a:lnTo>
                  <a:lnTo>
                    <a:pt x="791" y="369"/>
                  </a:lnTo>
                  <a:lnTo>
                    <a:pt x="774" y="373"/>
                  </a:lnTo>
                  <a:lnTo>
                    <a:pt x="757" y="378"/>
                  </a:lnTo>
                  <a:lnTo>
                    <a:pt x="740" y="382"/>
                  </a:lnTo>
                  <a:lnTo>
                    <a:pt x="0" y="0"/>
                  </a:lnTo>
                  <a:lnTo>
                    <a:pt x="1260" y="0"/>
                  </a:lnTo>
                  <a:close/>
                </a:path>
              </a:pathLst>
            </a:custGeom>
            <a:solidFill>
              <a:srgbClr val="FFFF99"/>
            </a:solidFill>
            <a:ln w="9525">
              <a:solidFill>
                <a:srgbClr val="000000"/>
              </a:solidFill>
              <a:round/>
              <a:headEnd/>
              <a:tailEnd/>
            </a:ln>
          </p:spPr>
          <p:txBody>
            <a:bodyPr/>
            <a:lstStyle/>
            <a:p>
              <a:endParaRPr lang="en-US">
                <a:latin typeface="Calibri" panose="020F0502020204030204" pitchFamily="34" charset="0"/>
                <a:cs typeface="Calibri" panose="020F0502020204030204" pitchFamily="34" charset="0"/>
              </a:endParaRPr>
            </a:p>
          </p:txBody>
        </p:sp>
        <p:sp>
          <p:nvSpPr>
            <p:cNvPr id="20" name="Freeform 16"/>
            <p:cNvSpPr>
              <a:spLocks/>
            </p:cNvSpPr>
            <p:nvPr/>
          </p:nvSpPr>
          <p:spPr bwMode="auto">
            <a:xfrm>
              <a:off x="2600" y="2530"/>
              <a:ext cx="740" cy="326"/>
            </a:xfrm>
            <a:custGeom>
              <a:avLst/>
              <a:gdLst>
                <a:gd name="T0" fmla="*/ 723 w 740"/>
                <a:gd name="T1" fmla="*/ 8 h 326"/>
                <a:gd name="T2" fmla="*/ 684 w 740"/>
                <a:gd name="T3" fmla="*/ 17 h 326"/>
                <a:gd name="T4" fmla="*/ 650 w 740"/>
                <a:gd name="T5" fmla="*/ 25 h 326"/>
                <a:gd name="T6" fmla="*/ 610 w 740"/>
                <a:gd name="T7" fmla="*/ 34 h 326"/>
                <a:gd name="T8" fmla="*/ 571 w 740"/>
                <a:gd name="T9" fmla="*/ 42 h 326"/>
                <a:gd name="T10" fmla="*/ 531 w 740"/>
                <a:gd name="T11" fmla="*/ 46 h 326"/>
                <a:gd name="T12" fmla="*/ 491 w 740"/>
                <a:gd name="T13" fmla="*/ 55 h 326"/>
                <a:gd name="T14" fmla="*/ 452 w 740"/>
                <a:gd name="T15" fmla="*/ 59 h 326"/>
                <a:gd name="T16" fmla="*/ 412 w 740"/>
                <a:gd name="T17" fmla="*/ 68 h 326"/>
                <a:gd name="T18" fmla="*/ 367 w 740"/>
                <a:gd name="T19" fmla="*/ 72 h 326"/>
                <a:gd name="T20" fmla="*/ 328 w 740"/>
                <a:gd name="T21" fmla="*/ 76 h 326"/>
                <a:gd name="T22" fmla="*/ 282 w 740"/>
                <a:gd name="T23" fmla="*/ 80 h 326"/>
                <a:gd name="T24" fmla="*/ 243 w 740"/>
                <a:gd name="T25" fmla="*/ 85 h 326"/>
                <a:gd name="T26" fmla="*/ 198 w 740"/>
                <a:gd name="T27" fmla="*/ 85 h 326"/>
                <a:gd name="T28" fmla="*/ 152 w 740"/>
                <a:gd name="T29" fmla="*/ 89 h 326"/>
                <a:gd name="T30" fmla="*/ 113 w 740"/>
                <a:gd name="T31" fmla="*/ 89 h 326"/>
                <a:gd name="T32" fmla="*/ 67 w 740"/>
                <a:gd name="T33" fmla="*/ 93 h 326"/>
                <a:gd name="T34" fmla="*/ 22 w 740"/>
                <a:gd name="T35" fmla="*/ 93 h 326"/>
                <a:gd name="T36" fmla="*/ 0 w 740"/>
                <a:gd name="T37" fmla="*/ 326 h 326"/>
                <a:gd name="T38" fmla="*/ 45 w 740"/>
                <a:gd name="T39" fmla="*/ 326 h 326"/>
                <a:gd name="T40" fmla="*/ 90 w 740"/>
                <a:gd name="T41" fmla="*/ 322 h 326"/>
                <a:gd name="T42" fmla="*/ 135 w 740"/>
                <a:gd name="T43" fmla="*/ 322 h 326"/>
                <a:gd name="T44" fmla="*/ 175 w 740"/>
                <a:gd name="T45" fmla="*/ 322 h 326"/>
                <a:gd name="T46" fmla="*/ 220 w 740"/>
                <a:gd name="T47" fmla="*/ 318 h 326"/>
                <a:gd name="T48" fmla="*/ 265 w 740"/>
                <a:gd name="T49" fmla="*/ 314 h 326"/>
                <a:gd name="T50" fmla="*/ 305 w 740"/>
                <a:gd name="T51" fmla="*/ 310 h 326"/>
                <a:gd name="T52" fmla="*/ 350 w 740"/>
                <a:gd name="T53" fmla="*/ 305 h 326"/>
                <a:gd name="T54" fmla="*/ 390 w 740"/>
                <a:gd name="T55" fmla="*/ 301 h 326"/>
                <a:gd name="T56" fmla="*/ 429 w 740"/>
                <a:gd name="T57" fmla="*/ 297 h 326"/>
                <a:gd name="T58" fmla="*/ 475 w 740"/>
                <a:gd name="T59" fmla="*/ 293 h 326"/>
                <a:gd name="T60" fmla="*/ 514 w 740"/>
                <a:gd name="T61" fmla="*/ 284 h 326"/>
                <a:gd name="T62" fmla="*/ 554 w 740"/>
                <a:gd name="T63" fmla="*/ 276 h 326"/>
                <a:gd name="T64" fmla="*/ 593 w 740"/>
                <a:gd name="T65" fmla="*/ 271 h 326"/>
                <a:gd name="T66" fmla="*/ 633 w 740"/>
                <a:gd name="T67" fmla="*/ 263 h 326"/>
                <a:gd name="T68" fmla="*/ 667 w 740"/>
                <a:gd name="T69" fmla="*/ 254 h 326"/>
                <a:gd name="T70" fmla="*/ 706 w 740"/>
                <a:gd name="T71" fmla="*/ 246 h 326"/>
                <a:gd name="T72" fmla="*/ 740 w 740"/>
                <a:gd name="T73" fmla="*/ 233 h 3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0"/>
                <a:gd name="T112" fmla="*/ 0 h 326"/>
                <a:gd name="T113" fmla="*/ 740 w 740"/>
                <a:gd name="T114" fmla="*/ 326 h 3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0" h="326">
                  <a:moveTo>
                    <a:pt x="740" y="0"/>
                  </a:moveTo>
                  <a:lnTo>
                    <a:pt x="723" y="8"/>
                  </a:lnTo>
                  <a:lnTo>
                    <a:pt x="706" y="12"/>
                  </a:lnTo>
                  <a:lnTo>
                    <a:pt x="684" y="17"/>
                  </a:lnTo>
                  <a:lnTo>
                    <a:pt x="667" y="21"/>
                  </a:lnTo>
                  <a:lnTo>
                    <a:pt x="650" y="25"/>
                  </a:lnTo>
                  <a:lnTo>
                    <a:pt x="633" y="29"/>
                  </a:lnTo>
                  <a:lnTo>
                    <a:pt x="610" y="34"/>
                  </a:lnTo>
                  <a:lnTo>
                    <a:pt x="593" y="38"/>
                  </a:lnTo>
                  <a:lnTo>
                    <a:pt x="571" y="42"/>
                  </a:lnTo>
                  <a:lnTo>
                    <a:pt x="554" y="42"/>
                  </a:lnTo>
                  <a:lnTo>
                    <a:pt x="531" y="46"/>
                  </a:lnTo>
                  <a:lnTo>
                    <a:pt x="514" y="51"/>
                  </a:lnTo>
                  <a:lnTo>
                    <a:pt x="491" y="55"/>
                  </a:lnTo>
                  <a:lnTo>
                    <a:pt x="475" y="59"/>
                  </a:lnTo>
                  <a:lnTo>
                    <a:pt x="452" y="59"/>
                  </a:lnTo>
                  <a:lnTo>
                    <a:pt x="429" y="63"/>
                  </a:lnTo>
                  <a:lnTo>
                    <a:pt x="412" y="68"/>
                  </a:lnTo>
                  <a:lnTo>
                    <a:pt x="390" y="68"/>
                  </a:lnTo>
                  <a:lnTo>
                    <a:pt x="367" y="72"/>
                  </a:lnTo>
                  <a:lnTo>
                    <a:pt x="350" y="72"/>
                  </a:lnTo>
                  <a:lnTo>
                    <a:pt x="328" y="76"/>
                  </a:lnTo>
                  <a:lnTo>
                    <a:pt x="305" y="76"/>
                  </a:lnTo>
                  <a:lnTo>
                    <a:pt x="282" y="80"/>
                  </a:lnTo>
                  <a:lnTo>
                    <a:pt x="265" y="80"/>
                  </a:lnTo>
                  <a:lnTo>
                    <a:pt x="243" y="85"/>
                  </a:lnTo>
                  <a:lnTo>
                    <a:pt x="220" y="85"/>
                  </a:lnTo>
                  <a:lnTo>
                    <a:pt x="198" y="85"/>
                  </a:lnTo>
                  <a:lnTo>
                    <a:pt x="175" y="89"/>
                  </a:lnTo>
                  <a:lnTo>
                    <a:pt x="152" y="89"/>
                  </a:lnTo>
                  <a:lnTo>
                    <a:pt x="135" y="89"/>
                  </a:lnTo>
                  <a:lnTo>
                    <a:pt x="113" y="89"/>
                  </a:lnTo>
                  <a:lnTo>
                    <a:pt x="90" y="89"/>
                  </a:lnTo>
                  <a:lnTo>
                    <a:pt x="67" y="93"/>
                  </a:lnTo>
                  <a:lnTo>
                    <a:pt x="45" y="93"/>
                  </a:lnTo>
                  <a:lnTo>
                    <a:pt x="22" y="93"/>
                  </a:lnTo>
                  <a:lnTo>
                    <a:pt x="0" y="93"/>
                  </a:lnTo>
                  <a:lnTo>
                    <a:pt x="0" y="326"/>
                  </a:lnTo>
                  <a:lnTo>
                    <a:pt x="22" y="326"/>
                  </a:lnTo>
                  <a:lnTo>
                    <a:pt x="45" y="326"/>
                  </a:lnTo>
                  <a:lnTo>
                    <a:pt x="67" y="326"/>
                  </a:lnTo>
                  <a:lnTo>
                    <a:pt x="90" y="322"/>
                  </a:lnTo>
                  <a:lnTo>
                    <a:pt x="113" y="322"/>
                  </a:lnTo>
                  <a:lnTo>
                    <a:pt x="135" y="322"/>
                  </a:lnTo>
                  <a:lnTo>
                    <a:pt x="152" y="322"/>
                  </a:lnTo>
                  <a:lnTo>
                    <a:pt x="175" y="322"/>
                  </a:lnTo>
                  <a:lnTo>
                    <a:pt x="198" y="318"/>
                  </a:lnTo>
                  <a:lnTo>
                    <a:pt x="220" y="318"/>
                  </a:lnTo>
                  <a:lnTo>
                    <a:pt x="243" y="318"/>
                  </a:lnTo>
                  <a:lnTo>
                    <a:pt x="265" y="314"/>
                  </a:lnTo>
                  <a:lnTo>
                    <a:pt x="282" y="314"/>
                  </a:lnTo>
                  <a:lnTo>
                    <a:pt x="305" y="310"/>
                  </a:lnTo>
                  <a:lnTo>
                    <a:pt x="328" y="310"/>
                  </a:lnTo>
                  <a:lnTo>
                    <a:pt x="350" y="305"/>
                  </a:lnTo>
                  <a:lnTo>
                    <a:pt x="367" y="305"/>
                  </a:lnTo>
                  <a:lnTo>
                    <a:pt x="390" y="301"/>
                  </a:lnTo>
                  <a:lnTo>
                    <a:pt x="412" y="301"/>
                  </a:lnTo>
                  <a:lnTo>
                    <a:pt x="429" y="297"/>
                  </a:lnTo>
                  <a:lnTo>
                    <a:pt x="452" y="293"/>
                  </a:lnTo>
                  <a:lnTo>
                    <a:pt x="475" y="293"/>
                  </a:lnTo>
                  <a:lnTo>
                    <a:pt x="491" y="288"/>
                  </a:lnTo>
                  <a:lnTo>
                    <a:pt x="514" y="284"/>
                  </a:lnTo>
                  <a:lnTo>
                    <a:pt x="531" y="280"/>
                  </a:lnTo>
                  <a:lnTo>
                    <a:pt x="554" y="276"/>
                  </a:lnTo>
                  <a:lnTo>
                    <a:pt x="571" y="276"/>
                  </a:lnTo>
                  <a:lnTo>
                    <a:pt x="593" y="271"/>
                  </a:lnTo>
                  <a:lnTo>
                    <a:pt x="610" y="267"/>
                  </a:lnTo>
                  <a:lnTo>
                    <a:pt x="633" y="263"/>
                  </a:lnTo>
                  <a:lnTo>
                    <a:pt x="650" y="259"/>
                  </a:lnTo>
                  <a:lnTo>
                    <a:pt x="667" y="254"/>
                  </a:lnTo>
                  <a:lnTo>
                    <a:pt x="684" y="250"/>
                  </a:lnTo>
                  <a:lnTo>
                    <a:pt x="706" y="246"/>
                  </a:lnTo>
                  <a:lnTo>
                    <a:pt x="723" y="242"/>
                  </a:lnTo>
                  <a:lnTo>
                    <a:pt x="740" y="233"/>
                  </a:lnTo>
                  <a:lnTo>
                    <a:pt x="740" y="0"/>
                  </a:lnTo>
                  <a:close/>
                </a:path>
              </a:pathLst>
            </a:custGeom>
            <a:solidFill>
              <a:srgbClr val="FF33CC"/>
            </a:solidFill>
            <a:ln w="9525">
              <a:solidFill>
                <a:srgbClr val="000000"/>
              </a:solidFill>
              <a:round/>
              <a:headEnd/>
              <a:tailEnd/>
            </a:ln>
          </p:spPr>
          <p:txBody>
            <a:bodyPr/>
            <a:lstStyle/>
            <a:p>
              <a:endParaRPr lang="en-US">
                <a:latin typeface="Calibri" panose="020F0502020204030204" pitchFamily="34" charset="0"/>
                <a:cs typeface="Calibri" panose="020F0502020204030204" pitchFamily="34" charset="0"/>
              </a:endParaRPr>
            </a:p>
          </p:txBody>
        </p:sp>
        <p:sp>
          <p:nvSpPr>
            <p:cNvPr id="21" name="Freeform 17"/>
            <p:cNvSpPr>
              <a:spLocks/>
            </p:cNvSpPr>
            <p:nvPr/>
          </p:nvSpPr>
          <p:spPr bwMode="auto">
            <a:xfrm>
              <a:off x="2600" y="2148"/>
              <a:ext cx="740" cy="475"/>
            </a:xfrm>
            <a:custGeom>
              <a:avLst/>
              <a:gdLst>
                <a:gd name="T0" fmla="*/ 740 w 740"/>
                <a:gd name="T1" fmla="*/ 382 h 475"/>
                <a:gd name="T2" fmla="*/ 723 w 740"/>
                <a:gd name="T3" fmla="*/ 390 h 475"/>
                <a:gd name="T4" fmla="*/ 706 w 740"/>
                <a:gd name="T5" fmla="*/ 394 h 475"/>
                <a:gd name="T6" fmla="*/ 684 w 740"/>
                <a:gd name="T7" fmla="*/ 399 h 475"/>
                <a:gd name="T8" fmla="*/ 667 w 740"/>
                <a:gd name="T9" fmla="*/ 403 h 475"/>
                <a:gd name="T10" fmla="*/ 650 w 740"/>
                <a:gd name="T11" fmla="*/ 407 h 475"/>
                <a:gd name="T12" fmla="*/ 633 w 740"/>
                <a:gd name="T13" fmla="*/ 411 h 475"/>
                <a:gd name="T14" fmla="*/ 610 w 740"/>
                <a:gd name="T15" fmla="*/ 416 h 475"/>
                <a:gd name="T16" fmla="*/ 593 w 740"/>
                <a:gd name="T17" fmla="*/ 420 h 475"/>
                <a:gd name="T18" fmla="*/ 571 w 740"/>
                <a:gd name="T19" fmla="*/ 424 h 475"/>
                <a:gd name="T20" fmla="*/ 554 w 740"/>
                <a:gd name="T21" fmla="*/ 424 h 475"/>
                <a:gd name="T22" fmla="*/ 531 w 740"/>
                <a:gd name="T23" fmla="*/ 428 h 475"/>
                <a:gd name="T24" fmla="*/ 514 w 740"/>
                <a:gd name="T25" fmla="*/ 433 h 475"/>
                <a:gd name="T26" fmla="*/ 491 w 740"/>
                <a:gd name="T27" fmla="*/ 437 h 475"/>
                <a:gd name="T28" fmla="*/ 475 w 740"/>
                <a:gd name="T29" fmla="*/ 441 h 475"/>
                <a:gd name="T30" fmla="*/ 452 w 740"/>
                <a:gd name="T31" fmla="*/ 441 h 475"/>
                <a:gd name="T32" fmla="*/ 429 w 740"/>
                <a:gd name="T33" fmla="*/ 445 h 475"/>
                <a:gd name="T34" fmla="*/ 412 w 740"/>
                <a:gd name="T35" fmla="*/ 450 h 475"/>
                <a:gd name="T36" fmla="*/ 390 w 740"/>
                <a:gd name="T37" fmla="*/ 450 h 475"/>
                <a:gd name="T38" fmla="*/ 367 w 740"/>
                <a:gd name="T39" fmla="*/ 454 h 475"/>
                <a:gd name="T40" fmla="*/ 350 w 740"/>
                <a:gd name="T41" fmla="*/ 454 h 475"/>
                <a:gd name="T42" fmla="*/ 328 w 740"/>
                <a:gd name="T43" fmla="*/ 458 h 475"/>
                <a:gd name="T44" fmla="*/ 305 w 740"/>
                <a:gd name="T45" fmla="*/ 458 h 475"/>
                <a:gd name="T46" fmla="*/ 282 w 740"/>
                <a:gd name="T47" fmla="*/ 462 h 475"/>
                <a:gd name="T48" fmla="*/ 265 w 740"/>
                <a:gd name="T49" fmla="*/ 462 h 475"/>
                <a:gd name="T50" fmla="*/ 243 w 740"/>
                <a:gd name="T51" fmla="*/ 467 h 475"/>
                <a:gd name="T52" fmla="*/ 220 w 740"/>
                <a:gd name="T53" fmla="*/ 467 h 475"/>
                <a:gd name="T54" fmla="*/ 198 w 740"/>
                <a:gd name="T55" fmla="*/ 467 h 475"/>
                <a:gd name="T56" fmla="*/ 175 w 740"/>
                <a:gd name="T57" fmla="*/ 471 h 475"/>
                <a:gd name="T58" fmla="*/ 152 w 740"/>
                <a:gd name="T59" fmla="*/ 471 h 475"/>
                <a:gd name="T60" fmla="*/ 135 w 740"/>
                <a:gd name="T61" fmla="*/ 471 h 475"/>
                <a:gd name="T62" fmla="*/ 113 w 740"/>
                <a:gd name="T63" fmla="*/ 471 h 475"/>
                <a:gd name="T64" fmla="*/ 90 w 740"/>
                <a:gd name="T65" fmla="*/ 471 h 475"/>
                <a:gd name="T66" fmla="*/ 67 w 740"/>
                <a:gd name="T67" fmla="*/ 475 h 475"/>
                <a:gd name="T68" fmla="*/ 45 w 740"/>
                <a:gd name="T69" fmla="*/ 475 h 475"/>
                <a:gd name="T70" fmla="*/ 22 w 740"/>
                <a:gd name="T71" fmla="*/ 475 h 475"/>
                <a:gd name="T72" fmla="*/ 0 w 740"/>
                <a:gd name="T73" fmla="*/ 475 h 475"/>
                <a:gd name="T74" fmla="*/ 0 w 740"/>
                <a:gd name="T75" fmla="*/ 0 h 475"/>
                <a:gd name="T76" fmla="*/ 740 w 740"/>
                <a:gd name="T77" fmla="*/ 382 h 4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0"/>
                <a:gd name="T118" fmla="*/ 0 h 475"/>
                <a:gd name="T119" fmla="*/ 740 w 740"/>
                <a:gd name="T120" fmla="*/ 475 h 4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0" h="475">
                  <a:moveTo>
                    <a:pt x="740" y="382"/>
                  </a:moveTo>
                  <a:lnTo>
                    <a:pt x="723" y="390"/>
                  </a:lnTo>
                  <a:lnTo>
                    <a:pt x="706" y="394"/>
                  </a:lnTo>
                  <a:lnTo>
                    <a:pt x="684" y="399"/>
                  </a:lnTo>
                  <a:lnTo>
                    <a:pt x="667" y="403"/>
                  </a:lnTo>
                  <a:lnTo>
                    <a:pt x="650" y="407"/>
                  </a:lnTo>
                  <a:lnTo>
                    <a:pt x="633" y="411"/>
                  </a:lnTo>
                  <a:lnTo>
                    <a:pt x="610" y="416"/>
                  </a:lnTo>
                  <a:lnTo>
                    <a:pt x="593" y="420"/>
                  </a:lnTo>
                  <a:lnTo>
                    <a:pt x="571" y="424"/>
                  </a:lnTo>
                  <a:lnTo>
                    <a:pt x="554" y="424"/>
                  </a:lnTo>
                  <a:lnTo>
                    <a:pt x="531" y="428"/>
                  </a:lnTo>
                  <a:lnTo>
                    <a:pt x="514" y="433"/>
                  </a:lnTo>
                  <a:lnTo>
                    <a:pt x="491" y="437"/>
                  </a:lnTo>
                  <a:lnTo>
                    <a:pt x="475" y="441"/>
                  </a:lnTo>
                  <a:lnTo>
                    <a:pt x="452" y="441"/>
                  </a:lnTo>
                  <a:lnTo>
                    <a:pt x="429" y="445"/>
                  </a:lnTo>
                  <a:lnTo>
                    <a:pt x="412" y="450"/>
                  </a:lnTo>
                  <a:lnTo>
                    <a:pt x="390" y="450"/>
                  </a:lnTo>
                  <a:lnTo>
                    <a:pt x="367" y="454"/>
                  </a:lnTo>
                  <a:lnTo>
                    <a:pt x="350" y="454"/>
                  </a:lnTo>
                  <a:lnTo>
                    <a:pt x="328" y="458"/>
                  </a:lnTo>
                  <a:lnTo>
                    <a:pt x="305" y="458"/>
                  </a:lnTo>
                  <a:lnTo>
                    <a:pt x="282" y="462"/>
                  </a:lnTo>
                  <a:lnTo>
                    <a:pt x="265" y="462"/>
                  </a:lnTo>
                  <a:lnTo>
                    <a:pt x="243" y="467"/>
                  </a:lnTo>
                  <a:lnTo>
                    <a:pt x="220" y="467"/>
                  </a:lnTo>
                  <a:lnTo>
                    <a:pt x="198" y="467"/>
                  </a:lnTo>
                  <a:lnTo>
                    <a:pt x="175" y="471"/>
                  </a:lnTo>
                  <a:lnTo>
                    <a:pt x="152" y="471"/>
                  </a:lnTo>
                  <a:lnTo>
                    <a:pt x="135" y="471"/>
                  </a:lnTo>
                  <a:lnTo>
                    <a:pt x="113" y="471"/>
                  </a:lnTo>
                  <a:lnTo>
                    <a:pt x="90" y="471"/>
                  </a:lnTo>
                  <a:lnTo>
                    <a:pt x="67" y="475"/>
                  </a:lnTo>
                  <a:lnTo>
                    <a:pt x="45" y="475"/>
                  </a:lnTo>
                  <a:lnTo>
                    <a:pt x="22" y="475"/>
                  </a:lnTo>
                  <a:lnTo>
                    <a:pt x="0" y="475"/>
                  </a:lnTo>
                  <a:lnTo>
                    <a:pt x="0" y="0"/>
                  </a:lnTo>
                  <a:lnTo>
                    <a:pt x="740" y="382"/>
                  </a:lnTo>
                  <a:close/>
                </a:path>
              </a:pathLst>
            </a:custGeom>
            <a:solidFill>
              <a:srgbClr val="FF00FF"/>
            </a:solidFill>
            <a:ln w="9525">
              <a:solidFill>
                <a:srgbClr val="000000"/>
              </a:solidFill>
              <a:round/>
              <a:headEnd/>
              <a:tailEnd/>
            </a:ln>
          </p:spPr>
          <p:txBody>
            <a:bodyP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2422711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C391-C4AD-964C-A9F1-1D53113EA72A}"/>
              </a:ext>
            </a:extLst>
          </p:cNvPr>
          <p:cNvSpPr>
            <a:spLocks noGrp="1"/>
          </p:cNvSpPr>
          <p:nvPr>
            <p:ph type="title"/>
          </p:nvPr>
        </p:nvSpPr>
        <p:spPr>
          <a:xfrm>
            <a:off x="609600" y="457200"/>
            <a:ext cx="10972800" cy="457199"/>
          </a:xfrm>
        </p:spPr>
        <p:txBody>
          <a:bodyPr>
            <a:normAutofit fontScale="90000"/>
          </a:bodyPr>
          <a:lstStyle/>
          <a:p>
            <a:r>
              <a:rPr lang="en-US" sz="3200" b="1" dirty="0"/>
              <a:t>Polyg</a:t>
            </a:r>
            <a:r>
              <a:rPr lang="en-US" sz="3200" b="1" dirty="0">
                <a:solidFill>
                  <a:schemeClr val="tx2"/>
                </a:solidFill>
              </a:rPr>
              <a:t>en</a:t>
            </a:r>
            <a:r>
              <a:rPr lang="en-US" sz="3200" b="1" dirty="0"/>
              <a:t>ic Risk Score Impact on BC Risk in Mutation Carriers</a:t>
            </a:r>
          </a:p>
        </p:txBody>
      </p:sp>
      <p:graphicFrame>
        <p:nvGraphicFramePr>
          <p:cNvPr id="12" name="Content Placeholder 11" title="Breast Cancer Risk by Age 80"/>
          <p:cNvGraphicFramePr>
            <a:graphicFrameLocks noGrp="1"/>
          </p:cNvGraphicFramePr>
          <p:nvPr>
            <p:ph idx="1"/>
            <p:extLst>
              <p:ext uri="{D42A27DB-BD31-4B8C-83A1-F6EECF244321}">
                <p14:modId xmlns:p14="http://schemas.microsoft.com/office/powerpoint/2010/main" val="3815818941"/>
              </p:ext>
            </p:extLst>
          </p:nvPr>
        </p:nvGraphicFramePr>
        <p:xfrm>
          <a:off x="647700" y="1586170"/>
          <a:ext cx="10972800" cy="4994831"/>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a:extLst>
              <a:ext uri="{FF2B5EF4-FFF2-40B4-BE49-F238E27FC236}">
                <a16:creationId xmlns:a16="http://schemas.microsoft.com/office/drawing/2014/main" id="{68A2D369-0162-2C46-A174-6BBBE4B470EA}"/>
              </a:ext>
            </a:extLst>
          </p:cNvPr>
          <p:cNvSpPr txBox="1">
            <a:spLocks/>
          </p:cNvSpPr>
          <p:nvPr/>
        </p:nvSpPr>
        <p:spPr bwMode="auto">
          <a:xfrm>
            <a:off x="-15922" y="914399"/>
            <a:ext cx="12039600" cy="685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2"/>
                </a:solidFill>
              </a:rPr>
              <a:t>International collaboration with ~26,000 BC cases and ~26,000 controls tested for PV variants and PRS score</a:t>
            </a:r>
          </a:p>
        </p:txBody>
      </p:sp>
      <p:sp>
        <p:nvSpPr>
          <p:cNvPr id="6" name="TextBox 5">
            <a:extLst>
              <a:ext uri="{FF2B5EF4-FFF2-40B4-BE49-F238E27FC236}">
                <a16:creationId xmlns:a16="http://schemas.microsoft.com/office/drawing/2014/main" id="{1FA6AB1D-F70D-3E49-ADD1-4F360F579D24}"/>
              </a:ext>
            </a:extLst>
          </p:cNvPr>
          <p:cNvSpPr txBox="1"/>
          <p:nvPr/>
        </p:nvSpPr>
        <p:spPr>
          <a:xfrm>
            <a:off x="4666730" y="1219200"/>
            <a:ext cx="2877070" cy="369332"/>
          </a:xfrm>
          <a:prstGeom prst="rect">
            <a:avLst/>
          </a:prstGeom>
          <a:noFill/>
        </p:spPr>
        <p:txBody>
          <a:bodyPr wrap="none">
            <a:spAutoFit/>
          </a:bodyPr>
          <a:lstStyle/>
          <a:p>
            <a:pPr algn="ctr" eaLnBrk="1" hangingPunct="1">
              <a:defRPr/>
            </a:pPr>
            <a:r>
              <a:rPr lang="en-US" u="sng" dirty="0">
                <a:latin typeface="+mj-lt"/>
                <a:ea typeface="MS PGothic" panose="020B0600070205080204" pitchFamily="34" charset="-128"/>
              </a:rPr>
              <a:t>Breast Cancer Risk by Age 80</a:t>
            </a:r>
          </a:p>
        </p:txBody>
      </p:sp>
      <p:sp>
        <p:nvSpPr>
          <p:cNvPr id="3" name="TextBox 2">
            <a:extLst>
              <a:ext uri="{FF2B5EF4-FFF2-40B4-BE49-F238E27FC236}">
                <a16:creationId xmlns:a16="http://schemas.microsoft.com/office/drawing/2014/main" id="{1576CDF4-B074-871B-419A-D2CD1D227477}"/>
              </a:ext>
            </a:extLst>
          </p:cNvPr>
          <p:cNvSpPr txBox="1"/>
          <p:nvPr/>
        </p:nvSpPr>
        <p:spPr>
          <a:xfrm>
            <a:off x="4481070" y="6581001"/>
            <a:ext cx="3229860" cy="276999"/>
          </a:xfrm>
          <a:prstGeom prst="rect">
            <a:avLst/>
          </a:prstGeom>
          <a:noFill/>
        </p:spPr>
        <p:txBody>
          <a:bodyPr wrap="none">
            <a:spAutoFit/>
          </a:bodyPr>
          <a:lstStyle/>
          <a:p>
            <a:pPr algn="ctr" eaLnBrk="1" hangingPunct="1">
              <a:defRPr/>
            </a:pPr>
            <a:r>
              <a:rPr lang="en-US" sz="1200" dirty="0">
                <a:latin typeface="+mj-lt"/>
                <a:ea typeface="MS PGothic" panose="020B0600070205080204" pitchFamily="34" charset="-128"/>
              </a:rPr>
              <a:t>Gao C et al.  </a:t>
            </a:r>
            <a:r>
              <a:rPr lang="en-US" sz="1200" i="1" dirty="0">
                <a:latin typeface="+mj-lt"/>
                <a:ea typeface="MS PGothic" panose="020B0600070205080204" pitchFamily="34" charset="-128"/>
              </a:rPr>
              <a:t>J Clin Oncol.</a:t>
            </a:r>
            <a:r>
              <a:rPr lang="en-US" sz="1200" dirty="0">
                <a:latin typeface="+mj-lt"/>
                <a:ea typeface="MS PGothic" panose="020B0600070205080204" pitchFamily="34" charset="-128"/>
              </a:rPr>
              <a:t> 2021;39(23):2564-2573</a:t>
            </a:r>
          </a:p>
        </p:txBody>
      </p:sp>
    </p:spTree>
    <p:extLst>
      <p:ext uri="{BB962C8B-B14F-4D97-AF65-F5344CB8AC3E}">
        <p14:creationId xmlns:p14="http://schemas.microsoft.com/office/powerpoint/2010/main" val="136931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71600" y="1905000"/>
            <a:ext cx="10287000" cy="4116096"/>
            <a:chOff x="1371600" y="1828800"/>
            <a:chExt cx="10591800" cy="4344696"/>
          </a:xfrm>
        </p:grpSpPr>
        <p:pic>
          <p:nvPicPr>
            <p:cNvPr id="4" name="Picture 3"/>
            <p:cNvPicPr>
              <a:picLocks noChangeAspect="1"/>
            </p:cNvPicPr>
            <p:nvPr/>
          </p:nvPicPr>
          <p:blipFill rotWithShape="1">
            <a:blip r:embed="rId2"/>
            <a:srcRect r="50202"/>
            <a:stretch/>
          </p:blipFill>
          <p:spPr>
            <a:xfrm>
              <a:off x="1371600" y="1828800"/>
              <a:ext cx="4191000" cy="4319848"/>
            </a:xfrm>
            <a:prstGeom prst="rect">
              <a:avLst/>
            </a:prstGeom>
          </p:spPr>
        </p:pic>
        <p:pic>
          <p:nvPicPr>
            <p:cNvPr id="10" name="Picture 9"/>
            <p:cNvPicPr>
              <a:picLocks noChangeAspect="1"/>
            </p:cNvPicPr>
            <p:nvPr/>
          </p:nvPicPr>
          <p:blipFill rotWithShape="1">
            <a:blip r:embed="rId2"/>
            <a:srcRect l="48892" t="545" r="-7745" b="-545"/>
            <a:stretch/>
          </p:blipFill>
          <p:spPr>
            <a:xfrm>
              <a:off x="7010400" y="1853648"/>
              <a:ext cx="4953000" cy="4319848"/>
            </a:xfrm>
            <a:prstGeom prst="rect">
              <a:avLst/>
            </a:prstGeom>
          </p:spPr>
        </p:pic>
        <p:cxnSp>
          <p:nvCxnSpPr>
            <p:cNvPr id="11" name="Straight Connector 10"/>
            <p:cNvCxnSpPr/>
            <p:nvPr/>
          </p:nvCxnSpPr>
          <p:spPr>
            <a:xfrm flipV="1">
              <a:off x="2859156" y="2057400"/>
              <a:ext cx="0" cy="350520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610600" y="2057400"/>
              <a:ext cx="0" cy="350520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FA6AB1D-F70D-3E49-ADD1-4F360F579D24}"/>
                </a:ext>
              </a:extLst>
            </p:cNvPr>
            <p:cNvSpPr txBox="1"/>
            <p:nvPr/>
          </p:nvSpPr>
          <p:spPr>
            <a:xfrm>
              <a:off x="8845708" y="2009001"/>
              <a:ext cx="1441292" cy="276999"/>
            </a:xfrm>
            <a:prstGeom prst="rect">
              <a:avLst/>
            </a:prstGeom>
            <a:noFill/>
          </p:spPr>
          <p:txBody>
            <a:bodyPr wrap="none">
              <a:spAutoFit/>
            </a:bodyPr>
            <a:lstStyle/>
            <a:p>
              <a:pPr eaLnBrk="1" hangingPunct="1">
                <a:defRPr/>
              </a:pPr>
              <a:r>
                <a:rPr lang="en-US" sz="1200" dirty="0">
                  <a:solidFill>
                    <a:schemeClr val="bg2"/>
                  </a:solidFill>
                  <a:latin typeface="+mj-lt"/>
                  <a:ea typeface="MS PGothic" panose="020B0600070205080204" pitchFamily="34" charset="-128"/>
                </a:rPr>
                <a:t>With Family History </a:t>
              </a:r>
            </a:p>
          </p:txBody>
        </p:sp>
        <p:sp>
          <p:nvSpPr>
            <p:cNvPr id="15" name="TextBox 14">
              <a:extLst>
                <a:ext uri="{FF2B5EF4-FFF2-40B4-BE49-F238E27FC236}">
                  <a16:creationId xmlns:a16="http://schemas.microsoft.com/office/drawing/2014/main" id="{1FA6AB1D-F70D-3E49-ADD1-4F360F579D24}"/>
                </a:ext>
              </a:extLst>
            </p:cNvPr>
            <p:cNvSpPr txBox="1"/>
            <p:nvPr/>
          </p:nvSpPr>
          <p:spPr>
            <a:xfrm>
              <a:off x="3023936" y="1932801"/>
              <a:ext cx="1319464" cy="276999"/>
            </a:xfrm>
            <a:prstGeom prst="rect">
              <a:avLst/>
            </a:prstGeom>
            <a:noFill/>
          </p:spPr>
          <p:txBody>
            <a:bodyPr wrap="none">
              <a:spAutoFit/>
            </a:bodyPr>
            <a:lstStyle/>
            <a:p>
              <a:pPr eaLnBrk="1" hangingPunct="1">
                <a:defRPr/>
              </a:pPr>
              <a:r>
                <a:rPr lang="en-US" sz="1200" dirty="0">
                  <a:solidFill>
                    <a:schemeClr val="bg2"/>
                  </a:solidFill>
                  <a:latin typeface="+mj-lt"/>
                  <a:ea typeface="MS PGothic" panose="020B0600070205080204" pitchFamily="34" charset="-128"/>
                </a:rPr>
                <a:t>No Family History </a:t>
              </a:r>
            </a:p>
          </p:txBody>
        </p:sp>
      </p:grpSp>
      <p:sp>
        <p:nvSpPr>
          <p:cNvPr id="16" name="TextBox 15">
            <a:extLst>
              <a:ext uri="{FF2B5EF4-FFF2-40B4-BE49-F238E27FC236}">
                <a16:creationId xmlns:a16="http://schemas.microsoft.com/office/drawing/2014/main" id="{1FA6AB1D-F70D-3E49-ADD1-4F360F579D24}"/>
              </a:ext>
            </a:extLst>
          </p:cNvPr>
          <p:cNvSpPr txBox="1"/>
          <p:nvPr/>
        </p:nvSpPr>
        <p:spPr>
          <a:xfrm>
            <a:off x="976489" y="6108192"/>
            <a:ext cx="5410200" cy="461665"/>
          </a:xfrm>
          <a:prstGeom prst="rect">
            <a:avLst/>
          </a:prstGeom>
          <a:noFill/>
        </p:spPr>
        <p:txBody>
          <a:bodyPr wrap="square">
            <a:spAutoFit/>
          </a:bodyPr>
          <a:lstStyle/>
          <a:p>
            <a:pPr marL="171450" indent="-171450" eaLnBrk="1" hangingPunct="1">
              <a:buFont typeface="Arial" panose="020B0604020202020204" pitchFamily="34" charset="0"/>
              <a:buChar char="•"/>
              <a:defRPr/>
            </a:pPr>
            <a:r>
              <a:rPr lang="en-US" sz="1200" b="1" dirty="0">
                <a:solidFill>
                  <a:srgbClr val="A1C4E3"/>
                </a:solidFill>
                <a:latin typeface="+mj-lt"/>
                <a:ea typeface="MS PGothic" panose="020B0600070205080204" pitchFamily="34" charset="-128"/>
              </a:rPr>
              <a:t>All BRCA1, BRCA2, and most PALB2 carriers above 20% lifetime threshold </a:t>
            </a:r>
          </a:p>
          <a:p>
            <a:pPr marL="171450" indent="-171450" eaLnBrk="1" hangingPunct="1">
              <a:buFont typeface="Arial" panose="020B0604020202020204" pitchFamily="34" charset="0"/>
              <a:buChar char="•"/>
              <a:defRPr/>
            </a:pPr>
            <a:r>
              <a:rPr lang="en-US" sz="1200" b="1" dirty="0">
                <a:solidFill>
                  <a:srgbClr val="A1C4E3"/>
                </a:solidFill>
                <a:latin typeface="+mj-lt"/>
                <a:ea typeface="MS PGothic" panose="020B0600070205080204" pitchFamily="34" charset="-128"/>
              </a:rPr>
              <a:t>47% ATM, 31% CHEK2 carriers </a:t>
            </a:r>
            <a:r>
              <a:rPr lang="en-US" sz="1200" b="1" u="sng" dirty="0">
                <a:solidFill>
                  <a:srgbClr val="A1C4E3"/>
                </a:solidFill>
                <a:latin typeface="+mj-lt"/>
                <a:ea typeface="MS PGothic" panose="020B0600070205080204" pitchFamily="34" charset="-128"/>
              </a:rPr>
              <a:t>below</a:t>
            </a:r>
            <a:r>
              <a:rPr lang="en-US" sz="1200" b="1" dirty="0">
                <a:solidFill>
                  <a:srgbClr val="A1C4E3"/>
                </a:solidFill>
                <a:latin typeface="+mj-lt"/>
                <a:ea typeface="MS PGothic" panose="020B0600070205080204" pitchFamily="34" charset="-128"/>
              </a:rPr>
              <a:t> 20% threshold</a:t>
            </a:r>
          </a:p>
        </p:txBody>
      </p:sp>
      <p:sp>
        <p:nvSpPr>
          <p:cNvPr id="19" name="TextBox 18">
            <a:extLst>
              <a:ext uri="{FF2B5EF4-FFF2-40B4-BE49-F238E27FC236}">
                <a16:creationId xmlns:a16="http://schemas.microsoft.com/office/drawing/2014/main" id="{1FA6AB1D-F70D-3E49-ADD1-4F360F579D24}"/>
              </a:ext>
            </a:extLst>
          </p:cNvPr>
          <p:cNvSpPr txBox="1"/>
          <p:nvPr/>
        </p:nvSpPr>
        <p:spPr>
          <a:xfrm>
            <a:off x="6706059" y="6096000"/>
            <a:ext cx="5410200" cy="461665"/>
          </a:xfrm>
          <a:prstGeom prst="rect">
            <a:avLst/>
          </a:prstGeom>
          <a:noFill/>
        </p:spPr>
        <p:txBody>
          <a:bodyPr wrap="square">
            <a:spAutoFit/>
          </a:bodyPr>
          <a:lstStyle/>
          <a:p>
            <a:pPr marL="171450" indent="-171450" eaLnBrk="1" hangingPunct="1">
              <a:buFont typeface="Arial" panose="020B0604020202020204" pitchFamily="34" charset="0"/>
              <a:buChar char="•"/>
              <a:defRPr/>
            </a:pPr>
            <a:r>
              <a:rPr lang="en-US" sz="1200" b="1" dirty="0">
                <a:solidFill>
                  <a:srgbClr val="A1C4E3"/>
                </a:solidFill>
                <a:latin typeface="+mj-lt"/>
                <a:ea typeface="MS PGothic" panose="020B0600070205080204" pitchFamily="34" charset="-128"/>
              </a:rPr>
              <a:t>All BRCA1, BRCA2, and most PALB2 carriers above 20% lifetime threshold </a:t>
            </a:r>
          </a:p>
          <a:p>
            <a:pPr marL="171450" indent="-171450" eaLnBrk="1" hangingPunct="1">
              <a:buFont typeface="Arial" panose="020B0604020202020204" pitchFamily="34" charset="0"/>
              <a:buChar char="•"/>
              <a:defRPr/>
            </a:pPr>
            <a:r>
              <a:rPr lang="en-US" sz="1200" b="1" dirty="0">
                <a:solidFill>
                  <a:srgbClr val="A1C4E3"/>
                </a:solidFill>
                <a:latin typeface="+mj-lt"/>
                <a:ea typeface="MS PGothic" panose="020B0600070205080204" pitchFamily="34" charset="-128"/>
              </a:rPr>
              <a:t>21% ATM, 10% CHEK2 carriers </a:t>
            </a:r>
            <a:r>
              <a:rPr lang="en-US" sz="1200" b="1" u="sng" dirty="0">
                <a:solidFill>
                  <a:srgbClr val="A1C4E3"/>
                </a:solidFill>
                <a:latin typeface="+mj-lt"/>
                <a:ea typeface="MS PGothic" panose="020B0600070205080204" pitchFamily="34" charset="-128"/>
              </a:rPr>
              <a:t>below</a:t>
            </a:r>
            <a:r>
              <a:rPr lang="en-US" sz="1200" b="1" dirty="0">
                <a:solidFill>
                  <a:srgbClr val="A1C4E3"/>
                </a:solidFill>
                <a:latin typeface="+mj-lt"/>
                <a:ea typeface="MS PGothic" panose="020B0600070205080204" pitchFamily="34" charset="-128"/>
              </a:rPr>
              <a:t> 20% threshold</a:t>
            </a:r>
          </a:p>
        </p:txBody>
      </p:sp>
      <p:sp>
        <p:nvSpPr>
          <p:cNvPr id="3" name="TextBox 2">
            <a:extLst>
              <a:ext uri="{FF2B5EF4-FFF2-40B4-BE49-F238E27FC236}">
                <a16:creationId xmlns:a16="http://schemas.microsoft.com/office/drawing/2014/main" id="{E8E13FEF-C143-FAE1-79D8-9BD3E0530465}"/>
              </a:ext>
            </a:extLst>
          </p:cNvPr>
          <p:cNvSpPr txBox="1"/>
          <p:nvPr/>
        </p:nvSpPr>
        <p:spPr>
          <a:xfrm>
            <a:off x="4481070" y="6581001"/>
            <a:ext cx="3229860" cy="276999"/>
          </a:xfrm>
          <a:prstGeom prst="rect">
            <a:avLst/>
          </a:prstGeom>
          <a:noFill/>
        </p:spPr>
        <p:txBody>
          <a:bodyPr wrap="none">
            <a:spAutoFit/>
          </a:bodyPr>
          <a:lstStyle/>
          <a:p>
            <a:pPr algn="ctr" eaLnBrk="1" hangingPunct="1">
              <a:defRPr/>
            </a:pPr>
            <a:r>
              <a:rPr lang="en-US" sz="1200" dirty="0">
                <a:latin typeface="+mj-lt"/>
                <a:ea typeface="MS PGothic" panose="020B0600070205080204" pitchFamily="34" charset="-128"/>
              </a:rPr>
              <a:t>Gao C et al.  </a:t>
            </a:r>
            <a:r>
              <a:rPr lang="en-US" sz="1200" i="1" dirty="0">
                <a:latin typeface="+mj-lt"/>
                <a:ea typeface="MS PGothic" panose="020B0600070205080204" pitchFamily="34" charset="-128"/>
              </a:rPr>
              <a:t>J Clin Oncol.</a:t>
            </a:r>
            <a:r>
              <a:rPr lang="en-US" sz="1200" dirty="0">
                <a:latin typeface="+mj-lt"/>
                <a:ea typeface="MS PGothic" panose="020B0600070205080204" pitchFamily="34" charset="-128"/>
              </a:rPr>
              <a:t> 2021;39(23):2564-2573</a:t>
            </a:r>
          </a:p>
        </p:txBody>
      </p:sp>
      <p:sp>
        <p:nvSpPr>
          <p:cNvPr id="8" name="Title 1">
            <a:extLst>
              <a:ext uri="{FF2B5EF4-FFF2-40B4-BE49-F238E27FC236}">
                <a16:creationId xmlns:a16="http://schemas.microsoft.com/office/drawing/2014/main" id="{B051F5E8-8D3D-4657-3245-DC817A870A31}"/>
              </a:ext>
            </a:extLst>
          </p:cNvPr>
          <p:cNvSpPr>
            <a:spLocks noGrp="1"/>
          </p:cNvSpPr>
          <p:nvPr>
            <p:ph type="title"/>
          </p:nvPr>
        </p:nvSpPr>
        <p:spPr>
          <a:xfrm>
            <a:off x="609600" y="457200"/>
            <a:ext cx="10972800" cy="457199"/>
          </a:xfrm>
        </p:spPr>
        <p:txBody>
          <a:bodyPr>
            <a:normAutofit fontScale="90000"/>
          </a:bodyPr>
          <a:lstStyle/>
          <a:p>
            <a:r>
              <a:rPr lang="en-US" sz="3200" b="1" dirty="0"/>
              <a:t>Polyg</a:t>
            </a:r>
            <a:r>
              <a:rPr lang="en-US" sz="3200" b="1" dirty="0">
                <a:solidFill>
                  <a:schemeClr val="tx2"/>
                </a:solidFill>
              </a:rPr>
              <a:t>en</a:t>
            </a:r>
            <a:r>
              <a:rPr lang="en-US" sz="3200" b="1" dirty="0"/>
              <a:t>ic Risk Score Impact on BC Risk in Mutation Carriers</a:t>
            </a:r>
          </a:p>
        </p:txBody>
      </p:sp>
      <p:sp>
        <p:nvSpPr>
          <p:cNvPr id="9" name="Content Placeholder 2">
            <a:extLst>
              <a:ext uri="{FF2B5EF4-FFF2-40B4-BE49-F238E27FC236}">
                <a16:creationId xmlns:a16="http://schemas.microsoft.com/office/drawing/2014/main" id="{D28E148F-0DC9-AC2F-4196-D3B91DEEB2FB}"/>
              </a:ext>
            </a:extLst>
          </p:cNvPr>
          <p:cNvSpPr txBox="1">
            <a:spLocks/>
          </p:cNvSpPr>
          <p:nvPr/>
        </p:nvSpPr>
        <p:spPr bwMode="auto">
          <a:xfrm>
            <a:off x="152401" y="1250165"/>
            <a:ext cx="11963858" cy="493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chemeClr val="tx2"/>
                </a:solidFill>
              </a:rPr>
              <a:t>By incorporating PRS, substantial number of those with </a:t>
            </a:r>
            <a:r>
              <a:rPr lang="en-US" sz="2000" b="1" i="1" dirty="0">
                <a:solidFill>
                  <a:schemeClr val="tx2"/>
                </a:solidFill>
              </a:rPr>
              <a:t>ATM</a:t>
            </a:r>
            <a:r>
              <a:rPr lang="en-US" sz="2000" b="1" dirty="0">
                <a:solidFill>
                  <a:schemeClr val="tx2"/>
                </a:solidFill>
              </a:rPr>
              <a:t> or </a:t>
            </a:r>
            <a:r>
              <a:rPr lang="en-US" sz="2000" b="1" i="1" dirty="0">
                <a:solidFill>
                  <a:schemeClr val="tx2"/>
                </a:solidFill>
              </a:rPr>
              <a:t>CHEK2</a:t>
            </a:r>
            <a:r>
              <a:rPr lang="en-US" sz="2000" b="1" dirty="0">
                <a:solidFill>
                  <a:schemeClr val="tx2"/>
                </a:solidFill>
              </a:rPr>
              <a:t> PV BC risk fell below 20% MRI threshold</a:t>
            </a:r>
          </a:p>
        </p:txBody>
      </p:sp>
    </p:spTree>
    <p:extLst>
      <p:ext uri="{BB962C8B-B14F-4D97-AF65-F5344CB8AC3E}">
        <p14:creationId xmlns:p14="http://schemas.microsoft.com/office/powerpoint/2010/main" val="3973107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47800" y="-1"/>
            <a:ext cx="9067800" cy="731520"/>
          </a:xfrm>
          <a:noFill/>
          <a:ln>
            <a:noFill/>
          </a:ln>
        </p:spPr>
        <p:txBody>
          <a:bodyPr>
            <a:normAutofit/>
          </a:bodyPr>
          <a:lstStyle/>
          <a:p>
            <a:pPr algn="ctr"/>
            <a:r>
              <a:rPr lang="en-US" altLang="en-US" sz="3600" b="1" dirty="0">
                <a:ea typeface="MS PGothic" charset="-128"/>
              </a:rPr>
              <a:t>Management Moderate Penetrance Genes</a:t>
            </a:r>
            <a:endParaRPr lang="en-US" altLang="en-US" sz="3600" b="1" dirty="0">
              <a:highlight>
                <a:srgbClr val="FFFF00"/>
              </a:highlight>
              <a:ea typeface="MS PGothic" charset="-128"/>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380104855"/>
              </p:ext>
            </p:extLst>
          </p:nvPr>
        </p:nvGraphicFramePr>
        <p:xfrm>
          <a:off x="183083" y="1551959"/>
          <a:ext cx="11595261" cy="5057615"/>
        </p:xfrm>
        <a:graphic>
          <a:graphicData uri="http://schemas.openxmlformats.org/drawingml/2006/table">
            <a:tbl>
              <a:tblPr/>
              <a:tblGrid>
                <a:gridCol w="1837374">
                  <a:extLst>
                    <a:ext uri="{9D8B030D-6E8A-4147-A177-3AD203B41FA5}">
                      <a16:colId xmlns:a16="http://schemas.microsoft.com/office/drawing/2014/main" val="20000"/>
                    </a:ext>
                  </a:extLst>
                </a:gridCol>
                <a:gridCol w="2451335">
                  <a:extLst>
                    <a:ext uri="{9D8B030D-6E8A-4147-A177-3AD203B41FA5}">
                      <a16:colId xmlns:a16="http://schemas.microsoft.com/office/drawing/2014/main" val="20001"/>
                    </a:ext>
                  </a:extLst>
                </a:gridCol>
                <a:gridCol w="3006246">
                  <a:extLst>
                    <a:ext uri="{9D8B030D-6E8A-4147-A177-3AD203B41FA5}">
                      <a16:colId xmlns:a16="http://schemas.microsoft.com/office/drawing/2014/main" val="20002"/>
                    </a:ext>
                  </a:extLst>
                </a:gridCol>
                <a:gridCol w="4300306">
                  <a:extLst>
                    <a:ext uri="{9D8B030D-6E8A-4147-A177-3AD203B41FA5}">
                      <a16:colId xmlns:a16="http://schemas.microsoft.com/office/drawing/2014/main" val="20003"/>
                    </a:ext>
                  </a:extLst>
                </a:gridCol>
              </a:tblGrid>
              <a:tr h="35543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800" b="1" i="0" u="none" strike="noStrike" cap="none" normalizeH="0" baseline="0">
                        <a:ln>
                          <a:noFill/>
                        </a:ln>
                        <a:solidFill>
                          <a:srgbClr val="FFFFFF"/>
                        </a:solidFill>
                        <a:effectLst/>
                        <a:latin typeface="Calibri" charset="0"/>
                        <a:ea typeface="MS PGothic" charset="-128"/>
                      </a:endParaRP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1" i="0" u="none" strike="noStrike" cap="none" normalizeH="0" baseline="0" dirty="0">
                          <a:ln>
                            <a:noFill/>
                          </a:ln>
                          <a:solidFill>
                            <a:srgbClr val="FFFFFF"/>
                          </a:solidFill>
                          <a:effectLst/>
                          <a:latin typeface="Calibri" charset="0"/>
                          <a:ea typeface="MS PGothic" charset="-128"/>
                        </a:rPr>
                        <a:t>Breast CA Risk</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1" i="0" u="none" strike="noStrike" cap="none" normalizeH="0" baseline="0" dirty="0">
                          <a:ln>
                            <a:noFill/>
                          </a:ln>
                          <a:solidFill>
                            <a:srgbClr val="FFFFFF"/>
                          </a:solidFill>
                          <a:effectLst/>
                          <a:latin typeface="Calibri" charset="0"/>
                          <a:ea typeface="MS PGothic" charset="-128"/>
                        </a:rPr>
                        <a:t>Breast CA Management</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1" i="0" u="none" strike="noStrike" cap="none" normalizeH="0" baseline="0" dirty="0">
                          <a:ln>
                            <a:noFill/>
                          </a:ln>
                          <a:solidFill>
                            <a:srgbClr val="FFFFFF"/>
                          </a:solidFill>
                          <a:effectLst/>
                          <a:latin typeface="Calibri" charset="0"/>
                          <a:ea typeface="MS PGothic" charset="-128"/>
                        </a:rPr>
                        <a:t>Other</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28080">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1" u="none" strike="noStrike" cap="none" normalizeH="0" baseline="0" dirty="0">
                          <a:ln>
                            <a:noFill/>
                          </a:ln>
                          <a:solidFill>
                            <a:srgbClr val="000000"/>
                          </a:solidFill>
                          <a:effectLst/>
                          <a:latin typeface="Calibri" charset="0"/>
                          <a:ea typeface="MS PGothic" charset="-128"/>
                        </a:rPr>
                        <a:t>ATM</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Risk BC increased:  Absolute risk 21-24%</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Annual </a:t>
                      </a:r>
                      <a:r>
                        <a:rPr kumimoji="0" lang="en-US" altLang="x-none" sz="1400" b="0" i="0" u="none" strike="noStrike" cap="none" normalizeH="0" baseline="0" dirty="0" err="1">
                          <a:ln>
                            <a:noFill/>
                          </a:ln>
                          <a:solidFill>
                            <a:srgbClr val="000000"/>
                          </a:solidFill>
                          <a:effectLst/>
                          <a:latin typeface="Calibri" charset="0"/>
                          <a:ea typeface="MS PGothic" charset="-128"/>
                        </a:rPr>
                        <a:t>mammo</a:t>
                      </a:r>
                      <a:r>
                        <a:rPr kumimoji="0" lang="en-US" altLang="x-none" sz="1400" b="0" i="0" u="none" strike="noStrike" cap="none" normalizeH="0" baseline="0" dirty="0">
                          <a:ln>
                            <a:noFill/>
                          </a:ln>
                          <a:solidFill>
                            <a:srgbClr val="000000"/>
                          </a:solidFill>
                          <a:effectLst/>
                          <a:latin typeface="Calibri" charset="0"/>
                          <a:ea typeface="MS PGothic" charset="-128"/>
                        </a:rPr>
                        <a:t> starting at </a:t>
                      </a:r>
                      <a:r>
                        <a:rPr kumimoji="0" lang="en-US" altLang="x-none" sz="1400" b="0" i="0" u="none" strike="noStrike" cap="none" normalizeH="0" baseline="0" dirty="0">
                          <a:ln>
                            <a:noFill/>
                          </a:ln>
                          <a:solidFill>
                            <a:srgbClr val="FF2F92"/>
                          </a:solidFill>
                          <a:effectLst/>
                          <a:latin typeface="Calibri" charset="0"/>
                          <a:ea typeface="MS PGothic" charset="-128"/>
                        </a:rPr>
                        <a:t>age 40 </a:t>
                      </a:r>
                      <a:r>
                        <a:rPr kumimoji="0" lang="en-US" altLang="x-none" sz="1400" b="0" i="0" u="none" strike="noStrike" cap="none" normalizeH="0" baseline="0" dirty="0">
                          <a:ln>
                            <a:noFill/>
                          </a:ln>
                          <a:solidFill>
                            <a:srgbClr val="000000"/>
                          </a:solidFill>
                          <a:effectLst/>
                          <a:latin typeface="Calibri" charset="0"/>
                          <a:ea typeface="MS PGothic" charset="-128"/>
                        </a:rPr>
                        <a:t>Consider annual MRI </a:t>
                      </a:r>
                      <a:r>
                        <a:rPr kumimoji="0" lang="en-US" altLang="x-none" sz="1400" b="0" i="0" u="none" strike="noStrike" cap="none" normalizeH="0" baseline="0" dirty="0">
                          <a:ln>
                            <a:noFill/>
                          </a:ln>
                          <a:solidFill>
                            <a:srgbClr val="FF2F92"/>
                          </a:solidFill>
                          <a:effectLst/>
                          <a:latin typeface="Calibri" charset="0"/>
                          <a:ea typeface="MS PGothic" charset="-128"/>
                        </a:rPr>
                        <a:t>age 30-35</a:t>
                      </a:r>
                      <a:endParaRPr kumimoji="0" lang="en-US" altLang="x-none" sz="1400" b="0" i="0" u="none" strike="noStrike" cap="none" normalizeH="0" baseline="0" dirty="0">
                        <a:ln>
                          <a:noFill/>
                        </a:ln>
                        <a:solidFill>
                          <a:srgbClr val="000000"/>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Insufficient risk to support RRM*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CBC risk at 10 yr: 4%</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Risk </a:t>
                      </a:r>
                      <a:r>
                        <a:rPr kumimoji="0" lang="en-US" altLang="x-none" sz="1400" b="1" i="0" u="none" strike="noStrike" cap="none" normalizeH="0" baseline="0" dirty="0">
                          <a:ln>
                            <a:noFill/>
                          </a:ln>
                          <a:solidFill>
                            <a:srgbClr val="000000"/>
                          </a:solidFill>
                          <a:effectLst/>
                          <a:latin typeface="Calibri" charset="0"/>
                          <a:ea typeface="MS PGothic" charset="-128"/>
                        </a:rPr>
                        <a:t>ovarian CA </a:t>
                      </a:r>
                      <a:r>
                        <a:rPr kumimoji="0" lang="en-US" altLang="x-none" sz="1400" b="0" i="0" u="none" strike="noStrike" cap="none" normalizeH="0" baseline="0" dirty="0">
                          <a:ln>
                            <a:noFill/>
                          </a:ln>
                          <a:solidFill>
                            <a:schemeClr val="accent1">
                              <a:lumMod val="50000"/>
                            </a:schemeClr>
                          </a:solidFill>
                          <a:effectLst/>
                          <a:latin typeface="Calibri" charset="0"/>
                          <a:ea typeface="MS PGothic" charset="-128"/>
                        </a:rPr>
                        <a:t>↑</a:t>
                      </a:r>
                      <a:r>
                        <a:rPr kumimoji="0" lang="en-US" altLang="x-none" sz="1400" b="1" i="0" u="none" strike="noStrike" cap="none" normalizeH="0" baseline="0" dirty="0">
                          <a:ln>
                            <a:noFill/>
                          </a:ln>
                          <a:solidFill>
                            <a:srgbClr val="000000"/>
                          </a:solidFill>
                          <a:effectLst/>
                          <a:latin typeface="Calibri" charset="0"/>
                          <a:ea typeface="MS PGothic" charset="-128"/>
                        </a:rPr>
                        <a:t>:</a:t>
                      </a:r>
                      <a:r>
                        <a:rPr kumimoji="0" lang="en-US" altLang="x-none" sz="1400" b="0" i="0" u="none" strike="noStrike" cap="none" normalizeH="0" baseline="0" dirty="0">
                          <a:ln>
                            <a:noFill/>
                          </a:ln>
                          <a:solidFill>
                            <a:srgbClr val="000000"/>
                          </a:solidFill>
                          <a:effectLst/>
                          <a:latin typeface="Calibri" charset="0"/>
                          <a:ea typeface="MS PGothic" charset="-128"/>
                        </a:rPr>
                        <a:t> 2-3%; insufficient evidence for RRSO; manage based on </a:t>
                      </a:r>
                      <a:r>
                        <a:rPr kumimoji="0" lang="en-US" altLang="x-none" sz="1400" b="0" i="0" u="none" strike="noStrike" cap="none" normalizeH="0" baseline="0" dirty="0" err="1">
                          <a:ln>
                            <a:noFill/>
                          </a:ln>
                          <a:solidFill>
                            <a:srgbClr val="000000"/>
                          </a:solidFill>
                          <a:effectLst/>
                          <a:latin typeface="Calibri" charset="0"/>
                          <a:ea typeface="MS PGothic" charset="-128"/>
                        </a:rPr>
                        <a:t>FMHx</a:t>
                      </a:r>
                      <a:endParaRPr kumimoji="0" lang="en-US" altLang="x-none" sz="1400" b="0" i="0" u="none" strike="noStrike" cap="none" normalizeH="0" baseline="0" dirty="0">
                        <a:ln>
                          <a:noFill/>
                        </a:ln>
                        <a:solidFill>
                          <a:srgbClr val="000000"/>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Risk </a:t>
                      </a:r>
                      <a:r>
                        <a:rPr kumimoji="0" lang="en-US" altLang="x-none" sz="1400" b="1" i="0" u="none" strike="noStrike" cap="none" normalizeH="0" baseline="0" dirty="0">
                          <a:ln>
                            <a:noFill/>
                          </a:ln>
                          <a:solidFill>
                            <a:srgbClr val="000000"/>
                          </a:solidFill>
                          <a:effectLst/>
                          <a:latin typeface="Calibri" charset="0"/>
                          <a:ea typeface="MS PGothic" charset="-128"/>
                        </a:rPr>
                        <a:t>pancreatic CA </a:t>
                      </a:r>
                      <a:r>
                        <a:rPr kumimoji="0" lang="en-US" altLang="x-none" sz="1400" b="0" i="0" u="none" strike="noStrike" cap="none" normalizeH="0" baseline="0" dirty="0">
                          <a:ln>
                            <a:noFill/>
                          </a:ln>
                          <a:solidFill>
                            <a:schemeClr val="accent1">
                              <a:lumMod val="50000"/>
                            </a:schemeClr>
                          </a:solidFill>
                          <a:effectLst/>
                          <a:latin typeface="Calibri" charset="0"/>
                          <a:ea typeface="MS PGothic" charset="-128"/>
                        </a:rPr>
                        <a:t>↑</a:t>
                      </a:r>
                      <a:r>
                        <a:rPr kumimoji="0" lang="en-US" altLang="x-none" sz="1400" b="0" i="0" u="none" strike="noStrike" cap="none" normalizeH="0" baseline="0" dirty="0">
                          <a:ln>
                            <a:noFill/>
                          </a:ln>
                          <a:solidFill>
                            <a:srgbClr val="000000"/>
                          </a:solidFill>
                          <a:effectLst/>
                          <a:latin typeface="Calibri" charset="0"/>
                          <a:ea typeface="MS PGothic" charset="-128"/>
                        </a:rPr>
                        <a:t>: ~5-10%; </a:t>
                      </a:r>
                      <a:r>
                        <a:rPr kumimoji="0" lang="en-US" altLang="x-none" sz="1400" b="0" i="0" u="none" strike="noStrike" cap="none" normalizeH="0" baseline="0" dirty="0" err="1">
                          <a:ln>
                            <a:noFill/>
                          </a:ln>
                          <a:solidFill>
                            <a:srgbClr val="FF2F92"/>
                          </a:solidFill>
                          <a:effectLst/>
                          <a:latin typeface="Calibri" charset="0"/>
                          <a:ea typeface="MS PGothic" charset="-128"/>
                        </a:rPr>
                        <a:t>Panc</a:t>
                      </a:r>
                      <a:r>
                        <a:rPr kumimoji="0" lang="en-US" altLang="x-none" sz="1400" b="0" i="0" u="none" strike="noStrike" cap="none" normalizeH="0" baseline="0" dirty="0">
                          <a:ln>
                            <a:noFill/>
                          </a:ln>
                          <a:solidFill>
                            <a:srgbClr val="FF2F92"/>
                          </a:solidFill>
                          <a:effectLst/>
                          <a:latin typeface="Calibri" charset="0"/>
                          <a:ea typeface="MS PGothic" charset="-128"/>
                        </a:rPr>
                        <a:t> screening recommended regardless of </a:t>
                      </a:r>
                      <a:r>
                        <a:rPr kumimoji="0" lang="en-US" altLang="x-none" sz="1400" b="0" i="0" u="none" strike="noStrike" cap="none" normalizeH="0" baseline="0" dirty="0" err="1">
                          <a:ln>
                            <a:noFill/>
                          </a:ln>
                          <a:solidFill>
                            <a:srgbClr val="FF2F92"/>
                          </a:solidFill>
                          <a:effectLst/>
                          <a:latin typeface="Calibri" charset="0"/>
                          <a:ea typeface="MS PGothic" charset="-128"/>
                        </a:rPr>
                        <a:t>FMHx</a:t>
                      </a:r>
                      <a:endParaRPr kumimoji="0" lang="en-US" altLang="x-none" sz="1400" b="0" i="0" u="none" strike="noStrike" cap="none" normalizeH="0" baseline="0" dirty="0">
                        <a:ln>
                          <a:noFill/>
                        </a:ln>
                        <a:solidFill>
                          <a:srgbClr val="FF2F92"/>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chemeClr val="accent1">
                              <a:lumMod val="50000"/>
                            </a:schemeClr>
                          </a:solidFill>
                          <a:effectLst/>
                          <a:latin typeface="Calibri" charset="0"/>
                          <a:ea typeface="MS PGothic" charset="-128"/>
                        </a:rPr>
                        <a:t>Risk </a:t>
                      </a:r>
                      <a:r>
                        <a:rPr kumimoji="0" lang="en-US" altLang="x-none" sz="1400" b="1" i="0" u="none" strike="noStrike" cap="none" normalizeH="0" baseline="0" dirty="0">
                          <a:ln>
                            <a:noFill/>
                          </a:ln>
                          <a:solidFill>
                            <a:schemeClr val="accent1">
                              <a:lumMod val="50000"/>
                            </a:schemeClr>
                          </a:solidFill>
                          <a:effectLst/>
                          <a:latin typeface="Calibri" charset="0"/>
                          <a:ea typeface="MS PGothic" charset="-128"/>
                        </a:rPr>
                        <a:t>prostate CA </a:t>
                      </a:r>
                      <a:r>
                        <a:rPr kumimoji="0" lang="en-US" altLang="x-none" sz="1400" b="0" i="0" u="none" strike="noStrike" cap="none" normalizeH="0" baseline="0" dirty="0">
                          <a:ln>
                            <a:noFill/>
                          </a:ln>
                          <a:solidFill>
                            <a:schemeClr val="accent1">
                              <a:lumMod val="50000"/>
                            </a:schemeClr>
                          </a:solidFill>
                          <a:effectLst/>
                          <a:latin typeface="Calibri" charset="0"/>
                          <a:ea typeface="MS PGothic" charset="-128"/>
                        </a:rPr>
                        <a:t>may be ↑: </a:t>
                      </a:r>
                      <a:r>
                        <a:rPr kumimoji="0" lang="en-US" altLang="x-none" sz="1400" b="0" i="0" u="none" strike="noStrike" cap="none" normalizeH="0" baseline="0" dirty="0">
                          <a:ln>
                            <a:noFill/>
                          </a:ln>
                          <a:solidFill>
                            <a:srgbClr val="FF2F92"/>
                          </a:solidFill>
                          <a:effectLst/>
                          <a:latin typeface="Calibri" charset="0"/>
                          <a:ea typeface="MS PGothic" charset="-128"/>
                        </a:rPr>
                        <a:t>Consider screening at age 40</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1"/>
                  </a:ext>
                </a:extLst>
              </a:tr>
              <a:tr h="696769">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1" u="none" strike="noStrike" cap="none" normalizeH="0" baseline="0" dirty="0">
                          <a:ln>
                            <a:noFill/>
                          </a:ln>
                          <a:solidFill>
                            <a:srgbClr val="000000"/>
                          </a:solidFill>
                          <a:effectLst/>
                          <a:latin typeface="Calibri" charset="0"/>
                          <a:ea typeface="MS PGothic" charset="-128"/>
                        </a:rPr>
                        <a:t>BARD1</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Risk BC increased (</a:t>
                      </a:r>
                      <a:r>
                        <a:rPr kumimoji="0" lang="en-US" altLang="x-none" sz="1400" b="0" i="0" u="none" strike="noStrike" cap="none" normalizeH="0" baseline="0" dirty="0" err="1">
                          <a:ln>
                            <a:noFill/>
                          </a:ln>
                          <a:solidFill>
                            <a:srgbClr val="000000"/>
                          </a:solidFill>
                          <a:effectLst/>
                          <a:latin typeface="Calibri" charset="0"/>
                          <a:ea typeface="MS PGothic" charset="-128"/>
                        </a:rPr>
                        <a:t>partic</a:t>
                      </a:r>
                      <a:r>
                        <a:rPr kumimoji="0" lang="en-US" altLang="x-none" sz="1400" b="0" i="0" u="none" strike="noStrike" cap="none" normalizeH="0" baseline="0" dirty="0">
                          <a:ln>
                            <a:noFill/>
                          </a:ln>
                          <a:solidFill>
                            <a:srgbClr val="000000"/>
                          </a:solidFill>
                          <a:effectLst/>
                          <a:latin typeface="Calibri" charset="0"/>
                          <a:ea typeface="MS PGothic" charset="-128"/>
                        </a:rPr>
                        <a:t> TNBC)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Absolute risk 17-30%</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Annual </a:t>
                      </a:r>
                      <a:r>
                        <a:rPr kumimoji="0" lang="en-US" altLang="x-none" sz="1400" b="0" i="0" u="none" strike="noStrike" cap="none" normalizeH="0" baseline="0" dirty="0" err="1">
                          <a:ln>
                            <a:noFill/>
                          </a:ln>
                          <a:solidFill>
                            <a:srgbClr val="000000"/>
                          </a:solidFill>
                          <a:effectLst/>
                          <a:latin typeface="Calibri" charset="0"/>
                          <a:ea typeface="MS PGothic" charset="-128"/>
                        </a:rPr>
                        <a:t>mammo</a:t>
                      </a:r>
                      <a:r>
                        <a:rPr kumimoji="0" lang="en-US" altLang="x-none" sz="1400" b="0" i="0" u="none" strike="noStrike" cap="none" normalizeH="0" baseline="0" dirty="0">
                          <a:ln>
                            <a:noFill/>
                          </a:ln>
                          <a:solidFill>
                            <a:srgbClr val="000000"/>
                          </a:solidFill>
                          <a:effectLst/>
                          <a:latin typeface="Calibri" charset="0"/>
                          <a:ea typeface="MS PGothic" charset="-128"/>
                        </a:rPr>
                        <a:t> starting at </a:t>
                      </a:r>
                      <a:r>
                        <a:rPr kumimoji="0" lang="en-US" altLang="x-none" sz="1400" b="0" i="0" u="none" strike="noStrike" cap="none" normalizeH="0" baseline="0" dirty="0">
                          <a:ln>
                            <a:noFill/>
                          </a:ln>
                          <a:solidFill>
                            <a:srgbClr val="FF2F92"/>
                          </a:solidFill>
                          <a:effectLst/>
                          <a:latin typeface="Calibri" charset="0"/>
                          <a:ea typeface="MS PGothic" charset="-128"/>
                        </a:rPr>
                        <a:t>age 40 </a:t>
                      </a:r>
                      <a:r>
                        <a:rPr kumimoji="0" lang="en-US" altLang="x-none" sz="1400" b="0" i="0" u="none" strike="noStrike" cap="none" normalizeH="0" baseline="0" dirty="0">
                          <a:ln>
                            <a:noFill/>
                          </a:ln>
                          <a:solidFill>
                            <a:srgbClr val="000000"/>
                          </a:solidFill>
                          <a:effectLst/>
                          <a:latin typeface="Calibri" charset="0"/>
                          <a:ea typeface="MS PGothic" charset="-128"/>
                        </a:rPr>
                        <a:t>Consider annual MRI </a:t>
                      </a:r>
                      <a:r>
                        <a:rPr kumimoji="0" lang="en-US" altLang="x-none" sz="1400" b="0" i="0" u="none" strike="noStrike" cap="none" normalizeH="0" baseline="0" dirty="0">
                          <a:ln>
                            <a:noFill/>
                          </a:ln>
                          <a:solidFill>
                            <a:srgbClr val="FF2F92"/>
                          </a:solidFill>
                          <a:effectLst/>
                          <a:latin typeface="Calibri" charset="0"/>
                          <a:ea typeface="MS PGothic" charset="-128"/>
                        </a:rPr>
                        <a:t>age 40</a:t>
                      </a:r>
                      <a:endParaRPr kumimoji="0" lang="en-US" altLang="x-none" sz="1400" b="0" i="0" u="none" strike="noStrike" cap="none" normalizeH="0" baseline="0" dirty="0">
                        <a:ln>
                          <a:noFill/>
                        </a:ln>
                        <a:solidFill>
                          <a:srgbClr val="000000"/>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Insufficient risk to support RRM*</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No established association with ovarian CA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Unknown or insufficient evidence for other cancers</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extLst>
                  <a:ext uri="{0D108BD9-81ED-4DB2-BD59-A6C34878D82A}">
                    <a16:rowId xmlns:a16="http://schemas.microsoft.com/office/drawing/2014/main" val="10002"/>
                  </a:ext>
                </a:extLst>
              </a:tr>
              <a:tr h="696769">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1" u="none" strike="noStrike" cap="none" normalizeH="0" baseline="0" dirty="0">
                          <a:ln>
                            <a:noFill/>
                          </a:ln>
                          <a:solidFill>
                            <a:srgbClr val="000000"/>
                          </a:solidFill>
                          <a:effectLst/>
                          <a:latin typeface="Calibri" charset="0"/>
                          <a:ea typeface="MS PGothic" charset="-128"/>
                        </a:rPr>
                        <a:t>CHEK2 </a:t>
                      </a:r>
                      <a:r>
                        <a:rPr kumimoji="0" lang="en-US" altLang="x-none" sz="1400" b="1" i="0" u="none" strike="noStrike" cap="none" normalizeH="0" baseline="0" dirty="0">
                          <a:ln>
                            <a:noFill/>
                          </a:ln>
                          <a:solidFill>
                            <a:srgbClr val="000000"/>
                          </a:solidFill>
                          <a:effectLst/>
                          <a:latin typeface="Calibri" charset="0"/>
                          <a:ea typeface="MS PGothic" charset="-128"/>
                        </a:rPr>
                        <a:t>frameshift</a:t>
                      </a:r>
                    </a:p>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Less clear for missense variants</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rgbClr val="000000"/>
                          </a:solidFill>
                          <a:effectLst/>
                          <a:latin typeface="Calibri" charset="0"/>
                          <a:ea typeface="MS PGothic" charset="-128"/>
                        </a:rPr>
                        <a:t>Increased risk BC (</a:t>
                      </a:r>
                      <a:r>
                        <a:rPr kumimoji="0" lang="en-US" altLang="x-none" sz="1400" b="0" i="0" u="none" strike="noStrike" cap="none" normalizeH="0" baseline="0" dirty="0" err="1">
                          <a:ln>
                            <a:noFill/>
                          </a:ln>
                          <a:solidFill>
                            <a:srgbClr val="000000"/>
                          </a:solidFill>
                          <a:effectLst/>
                          <a:latin typeface="Calibri" charset="0"/>
                          <a:ea typeface="MS PGothic" charset="-128"/>
                        </a:rPr>
                        <a:t>partic</a:t>
                      </a:r>
                      <a:r>
                        <a:rPr kumimoji="0" lang="en-US" altLang="x-none" sz="1400" b="0" i="0" u="none" strike="noStrike" cap="none" normalizeH="0" baseline="0" dirty="0">
                          <a:ln>
                            <a:noFill/>
                          </a:ln>
                          <a:solidFill>
                            <a:srgbClr val="000000"/>
                          </a:solidFill>
                          <a:effectLst/>
                          <a:latin typeface="Calibri" charset="0"/>
                          <a:ea typeface="MS PGothic" charset="-128"/>
                        </a:rPr>
                        <a:t> 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rgbClr val="000000"/>
                          </a:solidFill>
                          <a:effectLst/>
                          <a:latin typeface="Calibri" charset="0"/>
                          <a:ea typeface="MS PGothic" charset="-128"/>
                        </a:rPr>
                        <a:t>Absolute risk 23-27%</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Annual </a:t>
                      </a:r>
                      <a:r>
                        <a:rPr kumimoji="0" lang="en-US" altLang="x-none" sz="1400" b="0" i="0" u="none" strike="noStrike" cap="none" normalizeH="0" baseline="0" dirty="0" err="1">
                          <a:ln>
                            <a:noFill/>
                          </a:ln>
                          <a:solidFill>
                            <a:srgbClr val="000000"/>
                          </a:solidFill>
                          <a:effectLst/>
                          <a:latin typeface="Calibri" charset="0"/>
                          <a:ea typeface="MS PGothic" charset="-128"/>
                        </a:rPr>
                        <a:t>mammo</a:t>
                      </a:r>
                      <a:r>
                        <a:rPr kumimoji="0" lang="en-US" altLang="x-none" sz="1400" b="0" i="0" u="none" strike="noStrike" cap="none" normalizeH="0" baseline="0" dirty="0">
                          <a:ln>
                            <a:noFill/>
                          </a:ln>
                          <a:solidFill>
                            <a:srgbClr val="000000"/>
                          </a:solidFill>
                          <a:effectLst/>
                          <a:latin typeface="Calibri" charset="0"/>
                          <a:ea typeface="MS PGothic" charset="-128"/>
                        </a:rPr>
                        <a:t> starting at </a:t>
                      </a:r>
                      <a:r>
                        <a:rPr kumimoji="0" lang="en-US" altLang="x-none" sz="1400" b="0" i="0" u="none" strike="noStrike" cap="none" normalizeH="0" baseline="0" dirty="0">
                          <a:ln>
                            <a:noFill/>
                          </a:ln>
                          <a:solidFill>
                            <a:srgbClr val="FF2F92"/>
                          </a:solidFill>
                          <a:effectLst/>
                          <a:latin typeface="Calibri" charset="0"/>
                          <a:ea typeface="MS PGothic" charset="-128"/>
                        </a:rPr>
                        <a:t>age 40 </a:t>
                      </a:r>
                      <a:r>
                        <a:rPr kumimoji="0" lang="en-US" altLang="x-none" sz="1400" b="0" i="0" u="none" strike="noStrike" cap="none" normalizeH="0" baseline="0" dirty="0">
                          <a:ln>
                            <a:noFill/>
                          </a:ln>
                          <a:solidFill>
                            <a:srgbClr val="000000"/>
                          </a:solidFill>
                          <a:effectLst/>
                          <a:latin typeface="Calibri" charset="0"/>
                          <a:ea typeface="MS PGothic" charset="-128"/>
                        </a:rPr>
                        <a:t>Consider annual MRI </a:t>
                      </a:r>
                      <a:r>
                        <a:rPr kumimoji="0" lang="en-US" altLang="x-none" sz="1400" b="0" i="0" u="none" strike="noStrike" cap="none" normalizeH="0" baseline="0" dirty="0">
                          <a:ln>
                            <a:noFill/>
                          </a:ln>
                          <a:solidFill>
                            <a:srgbClr val="FF2F92"/>
                          </a:solidFill>
                          <a:effectLst/>
                          <a:latin typeface="Calibri" charset="0"/>
                          <a:ea typeface="MS PGothic" charset="-128"/>
                        </a:rPr>
                        <a:t>age 30-35</a:t>
                      </a:r>
                      <a:endParaRPr kumimoji="0" lang="en-US" altLang="x-none" sz="1400" b="0" i="0" u="none" strike="noStrike" cap="none" normalizeH="0" baseline="0" dirty="0">
                        <a:ln>
                          <a:noFill/>
                        </a:ln>
                        <a:solidFill>
                          <a:srgbClr val="000000"/>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Insufficient risk to support RRM*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rgbClr val="000000"/>
                          </a:solidFill>
                          <a:effectLst/>
                          <a:latin typeface="Calibri" charset="0"/>
                          <a:ea typeface="MS PGothic" charset="-128"/>
                        </a:rPr>
                        <a:t>CBC risk at 10 yr: 6-8%</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chemeClr val="tx1"/>
                          </a:solidFill>
                          <a:effectLst/>
                          <a:latin typeface="Calibri" charset="0"/>
                          <a:ea typeface="MS PGothic" charset="-128"/>
                        </a:rPr>
                        <a:t>Possible </a:t>
                      </a:r>
                      <a:r>
                        <a:rPr kumimoji="0" lang="en-US" altLang="x-none" sz="1400" b="0" i="0" u="none" strike="noStrike" cap="none" normalizeH="0" baseline="0" dirty="0">
                          <a:ln>
                            <a:noFill/>
                          </a:ln>
                          <a:solidFill>
                            <a:schemeClr val="accent1">
                              <a:lumMod val="50000"/>
                            </a:schemeClr>
                          </a:solidFill>
                          <a:effectLst/>
                          <a:latin typeface="Calibri" charset="0"/>
                          <a:ea typeface="MS PGothic" charset="-128"/>
                        </a:rPr>
                        <a:t>↑</a:t>
                      </a:r>
                      <a:r>
                        <a:rPr kumimoji="0" lang="en-US" altLang="x-none" sz="1400" b="0" i="0" u="none" strike="noStrike" cap="none" normalizeH="0" baseline="0" dirty="0">
                          <a:ln>
                            <a:noFill/>
                          </a:ln>
                          <a:solidFill>
                            <a:schemeClr val="tx1"/>
                          </a:solidFill>
                          <a:effectLst/>
                          <a:latin typeface="Calibri" charset="0"/>
                          <a:ea typeface="MS PGothic" charset="-128"/>
                        </a:rPr>
                        <a:t> risk </a:t>
                      </a:r>
                      <a:r>
                        <a:rPr kumimoji="0" lang="en-US" altLang="x-none" sz="1400" b="0" i="0" u="none" strike="noStrike" kern="1200" cap="none" normalizeH="0" baseline="0" dirty="0">
                          <a:ln>
                            <a:noFill/>
                          </a:ln>
                          <a:solidFill>
                            <a:srgbClr val="000000"/>
                          </a:solidFill>
                          <a:effectLst/>
                          <a:latin typeface="Calibri" charset="0"/>
                          <a:ea typeface="MS PGothic" charset="-128"/>
                          <a:cs typeface="+mn-cs"/>
                        </a:rPr>
                        <a:t>for CRC CA: 5-10%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chemeClr val="tx1"/>
                          </a:solidFill>
                          <a:effectLst/>
                          <a:latin typeface="Calibri" charset="0"/>
                          <a:ea typeface="MS PGothic" charset="-128"/>
                        </a:rPr>
                        <a:t>CRC 1.9 fold for 1100delC; CRC 1.6 fold for I157T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err="1">
                          <a:ln>
                            <a:noFill/>
                          </a:ln>
                          <a:solidFill>
                            <a:srgbClr val="FF2F92"/>
                          </a:solidFill>
                          <a:effectLst/>
                          <a:latin typeface="Calibri" charset="0"/>
                          <a:ea typeface="MS PGothic" charset="-128"/>
                        </a:rPr>
                        <a:t>Cscope</a:t>
                      </a:r>
                      <a:r>
                        <a:rPr kumimoji="0" lang="en-US" altLang="x-none" sz="1400" b="0" i="0" u="none" strike="noStrike" cap="none" normalizeH="0" baseline="0" dirty="0">
                          <a:ln>
                            <a:noFill/>
                          </a:ln>
                          <a:solidFill>
                            <a:srgbClr val="FF2F92"/>
                          </a:solidFill>
                          <a:effectLst/>
                          <a:latin typeface="Calibri" charset="0"/>
                          <a:ea typeface="MS PGothic" charset="-128"/>
                        </a:rPr>
                        <a:t> starting age 40 q5yrs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chemeClr val="tx1"/>
                          </a:solidFill>
                          <a:effectLst/>
                          <a:latin typeface="Calibri" charset="0"/>
                          <a:ea typeface="MS PGothic" charset="-128"/>
                        </a:rPr>
                        <a:t>Likely </a:t>
                      </a:r>
                      <a:r>
                        <a:rPr kumimoji="0" lang="en-US" altLang="x-none" sz="1400" b="0" i="0" u="none" strike="noStrike" cap="none" normalizeH="0" baseline="0" dirty="0">
                          <a:ln>
                            <a:noFill/>
                          </a:ln>
                          <a:solidFill>
                            <a:schemeClr val="accent1">
                              <a:lumMod val="50000"/>
                            </a:schemeClr>
                          </a:solidFill>
                          <a:effectLst/>
                          <a:latin typeface="Calibri" charset="0"/>
                          <a:ea typeface="MS PGothic" charset="-128"/>
                        </a:rPr>
                        <a:t>↑</a:t>
                      </a:r>
                      <a:r>
                        <a:rPr kumimoji="0" lang="en-US" altLang="x-none" sz="1400" b="0" i="0" u="none" strike="noStrike" cap="none" normalizeH="0" baseline="0" dirty="0">
                          <a:ln>
                            <a:noFill/>
                          </a:ln>
                          <a:solidFill>
                            <a:schemeClr val="tx1"/>
                          </a:solidFill>
                          <a:effectLst/>
                          <a:latin typeface="Calibri" charset="0"/>
                          <a:ea typeface="MS PGothic" charset="-128"/>
                        </a:rPr>
                        <a:t> risk prostate CA – </a:t>
                      </a:r>
                      <a:r>
                        <a:rPr kumimoji="0" lang="en-US" altLang="x-none" sz="1400" b="0" i="0" u="none" strike="noStrike" cap="none" normalizeH="0" baseline="0" dirty="0">
                          <a:ln>
                            <a:noFill/>
                          </a:ln>
                          <a:solidFill>
                            <a:srgbClr val="FF2F92"/>
                          </a:solidFill>
                          <a:effectLst/>
                          <a:latin typeface="Calibri" charset="0"/>
                          <a:ea typeface="MS PGothic" charset="-128"/>
                        </a:rPr>
                        <a:t>Consider screening at age 40</a:t>
                      </a:r>
                      <a:endParaRPr kumimoji="0" lang="en-US" altLang="x-none" sz="1400" b="0" i="0" u="none" strike="noStrike" cap="none" normalizeH="0" baseline="0" dirty="0">
                        <a:ln>
                          <a:noFill/>
                        </a:ln>
                        <a:solidFill>
                          <a:srgbClr val="FF48D8"/>
                        </a:solidFill>
                        <a:effectLst/>
                        <a:latin typeface="Calibri" charset="0"/>
                        <a:ea typeface="MS PGothic" charset="-128"/>
                      </a:endParaRP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551">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1" u="none" strike="noStrike" cap="none" normalizeH="0" baseline="0" dirty="0">
                          <a:ln>
                            <a:noFill/>
                          </a:ln>
                          <a:solidFill>
                            <a:srgbClr val="000000"/>
                          </a:solidFill>
                          <a:effectLst/>
                          <a:latin typeface="Calibri" charset="0"/>
                          <a:ea typeface="MS PGothic" charset="-128"/>
                        </a:rPr>
                        <a:t>MSH2, MLH1, MSH6, PMS2, EPCAM</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Increased risk BC: &lt; 15%</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rgbClr val="000000"/>
                          </a:solidFill>
                          <a:effectLst/>
                          <a:latin typeface="Calibri" charset="0"/>
                          <a:ea typeface="MS PGothic" charset="-128"/>
                        </a:rPr>
                        <a:t>Manage based on </a:t>
                      </a:r>
                      <a:r>
                        <a:rPr kumimoji="0" lang="en-US" altLang="x-none" sz="1400" b="0" i="0" u="none" strike="noStrike" cap="none" normalizeH="0" baseline="0" dirty="0" err="1">
                          <a:ln>
                            <a:noFill/>
                          </a:ln>
                          <a:solidFill>
                            <a:srgbClr val="000000"/>
                          </a:solidFill>
                          <a:effectLst/>
                          <a:latin typeface="Calibri" charset="0"/>
                          <a:ea typeface="MS PGothic" charset="-128"/>
                        </a:rPr>
                        <a:t>FMHx</a:t>
                      </a:r>
                      <a:endParaRPr kumimoji="0" lang="en-US" altLang="x-none" sz="1400" b="0" i="0" u="none" strike="noStrike" cap="none" normalizeH="0" baseline="0" dirty="0">
                        <a:ln>
                          <a:noFill/>
                        </a:ln>
                        <a:solidFill>
                          <a:srgbClr val="000000"/>
                        </a:solidFill>
                        <a:effectLst/>
                        <a:latin typeface="Calibri" charset="0"/>
                        <a:ea typeface="MS PGothic" charset="-128"/>
                      </a:endParaRP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FF2F92"/>
                          </a:solidFill>
                          <a:effectLst/>
                          <a:latin typeface="Calibri" charset="0"/>
                          <a:ea typeface="MS PGothic" charset="-128"/>
                        </a:rPr>
                        <a:t>Manage CRC, GYN/GU per guidelines (see CRC section)</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extLst>
                  <a:ext uri="{0D108BD9-81ED-4DB2-BD59-A6C34878D82A}">
                    <a16:rowId xmlns:a16="http://schemas.microsoft.com/office/drawing/2014/main" val="10004"/>
                  </a:ext>
                </a:extLst>
              </a:tr>
              <a:tr h="696769">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1" u="none" strike="noStrike" cap="none" normalizeH="0" baseline="0" dirty="0">
                          <a:ln>
                            <a:noFill/>
                          </a:ln>
                          <a:solidFill>
                            <a:srgbClr val="000000"/>
                          </a:solidFill>
                          <a:effectLst/>
                          <a:latin typeface="Calibri" charset="0"/>
                          <a:ea typeface="MS PGothic" charset="-128"/>
                        </a:rPr>
                        <a:t>NF1</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rgbClr val="000000"/>
                          </a:solidFill>
                          <a:effectLst/>
                          <a:latin typeface="Calibri" charset="0"/>
                          <a:ea typeface="MS PGothic" charset="-128"/>
                        </a:rPr>
                        <a:t>Increased risk BC: 20-40%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rgbClr val="000000"/>
                          </a:solidFill>
                          <a:effectLst/>
                          <a:latin typeface="Calibri" charset="0"/>
                          <a:ea typeface="MS PGothic" charset="-128"/>
                        </a:rPr>
                        <a:t>No data for ↑ risk &gt; 50y</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Annual </a:t>
                      </a:r>
                      <a:r>
                        <a:rPr kumimoji="0" lang="en-US" altLang="x-none" sz="1400" b="0" i="0" u="none" strike="noStrike" cap="none" normalizeH="0" baseline="0" dirty="0" err="1">
                          <a:ln>
                            <a:noFill/>
                          </a:ln>
                          <a:solidFill>
                            <a:srgbClr val="000000"/>
                          </a:solidFill>
                          <a:effectLst/>
                          <a:latin typeface="Calibri" charset="0"/>
                          <a:ea typeface="MS PGothic" charset="-128"/>
                        </a:rPr>
                        <a:t>mammo</a:t>
                      </a:r>
                      <a:r>
                        <a:rPr kumimoji="0" lang="en-US" altLang="x-none" sz="1400" b="0" i="0" u="none" strike="noStrike" cap="none" normalizeH="0" baseline="0" dirty="0">
                          <a:ln>
                            <a:noFill/>
                          </a:ln>
                          <a:solidFill>
                            <a:srgbClr val="000000"/>
                          </a:solidFill>
                          <a:effectLst/>
                          <a:latin typeface="Calibri" charset="0"/>
                          <a:ea typeface="MS PGothic" charset="-128"/>
                        </a:rPr>
                        <a:t> starting at </a:t>
                      </a:r>
                      <a:r>
                        <a:rPr kumimoji="0" lang="en-US" altLang="x-none" sz="1400" b="0" i="0" u="none" strike="noStrike" cap="none" normalizeH="0" baseline="0" dirty="0">
                          <a:ln>
                            <a:noFill/>
                          </a:ln>
                          <a:solidFill>
                            <a:srgbClr val="FF2F92"/>
                          </a:solidFill>
                          <a:effectLst/>
                          <a:latin typeface="Calibri" charset="0"/>
                          <a:ea typeface="MS PGothic" charset="-128"/>
                        </a:rPr>
                        <a:t>age 30 </a:t>
                      </a:r>
                      <a:r>
                        <a:rPr kumimoji="0" lang="en-US" altLang="x-none" sz="1400" b="0" i="0" u="none" strike="noStrike" cap="none" normalizeH="0" baseline="0" dirty="0">
                          <a:ln>
                            <a:noFill/>
                          </a:ln>
                          <a:solidFill>
                            <a:srgbClr val="000000"/>
                          </a:solidFill>
                          <a:effectLst/>
                          <a:latin typeface="Calibri" charset="0"/>
                          <a:ea typeface="MS PGothic" charset="-128"/>
                        </a:rPr>
                        <a:t>Consider annual MRI </a:t>
                      </a:r>
                      <a:r>
                        <a:rPr kumimoji="0" lang="en-US" altLang="x-none" sz="1400" b="0" i="0" u="none" strike="noStrike" cap="none" normalizeH="0" baseline="0" dirty="0">
                          <a:ln>
                            <a:noFill/>
                          </a:ln>
                          <a:solidFill>
                            <a:srgbClr val="FF2F92"/>
                          </a:solidFill>
                          <a:effectLst/>
                          <a:latin typeface="Calibri" charset="0"/>
                          <a:ea typeface="MS PGothic" charset="-128"/>
                        </a:rPr>
                        <a:t>age 30-50</a:t>
                      </a:r>
                      <a:endParaRPr kumimoji="0" lang="en-US" altLang="x-none" sz="1400" b="0" i="0" u="none" strike="noStrike" cap="none" normalizeH="0" baseline="0" dirty="0">
                        <a:ln>
                          <a:noFill/>
                        </a:ln>
                        <a:solidFill>
                          <a:srgbClr val="000000"/>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Insufficient risk to support RRM*</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FF2F92"/>
                          </a:solidFill>
                          <a:effectLst/>
                          <a:latin typeface="Calibri" charset="0"/>
                          <a:ea typeface="MS PGothic" charset="-128"/>
                        </a:rPr>
                        <a:t>Peripheral nerve sheath, GIST – refer to </a:t>
                      </a:r>
                      <a:r>
                        <a:rPr kumimoji="0" lang="en-US" altLang="x-none" sz="1400" b="0" i="1" u="none" strike="noStrike" cap="none" normalizeH="0" baseline="0" dirty="0">
                          <a:ln>
                            <a:noFill/>
                          </a:ln>
                          <a:solidFill>
                            <a:srgbClr val="FF2F92"/>
                          </a:solidFill>
                          <a:effectLst/>
                          <a:latin typeface="Calibri" charset="0"/>
                          <a:ea typeface="MS PGothic" charset="-128"/>
                        </a:rPr>
                        <a:t>NF1 </a:t>
                      </a:r>
                      <a:r>
                        <a:rPr kumimoji="0" lang="en-US" altLang="x-none" sz="1400" b="0" i="0" u="none" strike="noStrike" cap="none" normalizeH="0" baseline="0" dirty="0">
                          <a:ln>
                            <a:noFill/>
                          </a:ln>
                          <a:solidFill>
                            <a:srgbClr val="FF2F92"/>
                          </a:solidFill>
                          <a:effectLst/>
                          <a:latin typeface="Calibri" charset="0"/>
                          <a:ea typeface="MS PGothic" charset="-128"/>
                        </a:rPr>
                        <a:t>specialist</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5"/>
                  </a:ext>
                </a:extLst>
              </a:tr>
              <a:tr h="607391">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1" u="none" strike="noStrike" cap="none" normalizeH="0" baseline="0" dirty="0">
                          <a:ln>
                            <a:noFill/>
                          </a:ln>
                          <a:solidFill>
                            <a:srgbClr val="000000"/>
                          </a:solidFill>
                          <a:effectLst/>
                          <a:latin typeface="Calibri" charset="0"/>
                          <a:ea typeface="MS PGothic" charset="-128"/>
                        </a:rPr>
                        <a:t>RAD51C/RAD51D</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rgbClr val="000000"/>
                          </a:solidFill>
                          <a:effectLst/>
                          <a:latin typeface="Calibri" charset="0"/>
                          <a:ea typeface="MS PGothic" charset="-128"/>
                        </a:rPr>
                        <a:t>Increased risk BC (</a:t>
                      </a:r>
                      <a:r>
                        <a:rPr kumimoji="0" lang="en-US" altLang="x-none" sz="1400" b="0" i="0" u="none" strike="noStrike" cap="none" normalizeH="0" baseline="0" dirty="0" err="1">
                          <a:ln>
                            <a:noFill/>
                          </a:ln>
                          <a:solidFill>
                            <a:srgbClr val="000000"/>
                          </a:solidFill>
                          <a:effectLst/>
                          <a:latin typeface="Calibri" charset="0"/>
                          <a:ea typeface="MS PGothic" charset="-128"/>
                        </a:rPr>
                        <a:t>partic</a:t>
                      </a:r>
                      <a:r>
                        <a:rPr kumimoji="0" lang="en-US" altLang="x-none" sz="1400" b="0" i="0" u="none" strike="noStrike" cap="none" normalizeH="0" baseline="0" dirty="0">
                          <a:ln>
                            <a:noFill/>
                          </a:ln>
                          <a:solidFill>
                            <a:srgbClr val="000000"/>
                          </a:solidFill>
                          <a:effectLst/>
                          <a:latin typeface="Calibri" charset="0"/>
                          <a:ea typeface="MS PGothic" charset="-128"/>
                        </a:rPr>
                        <a:t> TNBC) Absolute risk ~20%</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dirty="0">
                          <a:ln>
                            <a:noFill/>
                          </a:ln>
                          <a:solidFill>
                            <a:srgbClr val="000000"/>
                          </a:solidFill>
                          <a:effectLst/>
                          <a:latin typeface="Calibri" charset="0"/>
                          <a:ea typeface="MS PGothic" charset="-128"/>
                        </a:rPr>
                        <a:t>Annual </a:t>
                      </a:r>
                      <a:r>
                        <a:rPr kumimoji="0" lang="en-US" altLang="x-none" sz="1400" b="0" i="0" u="none" strike="noStrike" cap="none" normalizeH="0" baseline="0" dirty="0" err="1">
                          <a:ln>
                            <a:noFill/>
                          </a:ln>
                          <a:solidFill>
                            <a:srgbClr val="000000"/>
                          </a:solidFill>
                          <a:effectLst/>
                          <a:latin typeface="Calibri" charset="0"/>
                          <a:ea typeface="MS PGothic" charset="-128"/>
                        </a:rPr>
                        <a:t>mammo</a:t>
                      </a:r>
                      <a:r>
                        <a:rPr kumimoji="0" lang="en-US" altLang="x-none" sz="1400" b="0" i="0" u="none" strike="noStrike" cap="none" normalizeH="0" baseline="0" dirty="0">
                          <a:ln>
                            <a:noFill/>
                          </a:ln>
                          <a:solidFill>
                            <a:srgbClr val="000000"/>
                          </a:solidFill>
                          <a:effectLst/>
                          <a:latin typeface="Calibri" charset="0"/>
                          <a:ea typeface="MS PGothic" charset="-128"/>
                        </a:rPr>
                        <a:t> starting at </a:t>
                      </a:r>
                      <a:r>
                        <a:rPr kumimoji="0" lang="en-US" altLang="x-none" sz="1400" b="0" i="0" u="none" strike="noStrike" cap="none" normalizeH="0" baseline="0" dirty="0">
                          <a:ln>
                            <a:noFill/>
                          </a:ln>
                          <a:solidFill>
                            <a:srgbClr val="FF2F92"/>
                          </a:solidFill>
                          <a:effectLst/>
                          <a:latin typeface="Calibri" charset="0"/>
                          <a:ea typeface="MS PGothic" charset="-128"/>
                        </a:rPr>
                        <a:t>age 40 </a:t>
                      </a:r>
                      <a:r>
                        <a:rPr kumimoji="0" lang="en-US" altLang="x-none" sz="1400" b="0" i="0" u="none" strike="noStrike" cap="none" normalizeH="0" baseline="0" dirty="0">
                          <a:ln>
                            <a:noFill/>
                          </a:ln>
                          <a:solidFill>
                            <a:srgbClr val="000000"/>
                          </a:solidFill>
                          <a:effectLst/>
                          <a:latin typeface="Calibri" charset="0"/>
                          <a:ea typeface="MS PGothic" charset="-128"/>
                        </a:rPr>
                        <a:t>Consider annual MRI </a:t>
                      </a:r>
                      <a:r>
                        <a:rPr kumimoji="0" lang="en-US" altLang="x-none" sz="1400" b="0" i="0" u="none" strike="noStrike" cap="none" normalizeH="0" baseline="0" dirty="0">
                          <a:ln>
                            <a:noFill/>
                          </a:ln>
                          <a:solidFill>
                            <a:srgbClr val="FF2F92"/>
                          </a:solidFill>
                          <a:effectLst/>
                          <a:latin typeface="Calibri" charset="0"/>
                          <a:ea typeface="MS PGothic" charset="-128"/>
                        </a:rPr>
                        <a:t>age 40</a:t>
                      </a:r>
                      <a:endParaRPr kumimoji="0" lang="en-US" altLang="x-none" sz="1400" b="0" i="0" u="none" strike="noStrike" cap="none" normalizeH="0" baseline="0" dirty="0">
                        <a:ln>
                          <a:noFill/>
                        </a:ln>
                        <a:solidFill>
                          <a:srgbClr val="000000"/>
                        </a:solidFill>
                        <a:effectLst/>
                        <a:latin typeface="Calibri" charset="0"/>
                        <a:ea typeface="MS PGothic" charset="-128"/>
                      </a:endParaRP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chemeClr val="tx1"/>
                          </a:solidFill>
                          <a:effectLst/>
                          <a:latin typeface="Calibri" charset="0"/>
                          <a:ea typeface="MS PGothic" charset="-128"/>
                        </a:rPr>
                        <a:t>Risk </a:t>
                      </a:r>
                      <a:r>
                        <a:rPr kumimoji="0" lang="en-US" altLang="x-none" sz="1400" b="1" i="0" u="none" strike="noStrike" cap="none" normalizeH="0" baseline="0" dirty="0">
                          <a:ln>
                            <a:noFill/>
                          </a:ln>
                          <a:solidFill>
                            <a:schemeClr val="tx1"/>
                          </a:solidFill>
                          <a:effectLst/>
                          <a:latin typeface="Calibri" charset="0"/>
                          <a:ea typeface="MS PGothic" charset="-128"/>
                        </a:rPr>
                        <a:t>ovarian CA increased</a:t>
                      </a:r>
                      <a:r>
                        <a:rPr kumimoji="0" lang="en-US" altLang="x-none" sz="1400" b="0" i="0" u="none" strike="noStrike" cap="none" normalizeH="0" baseline="0" dirty="0">
                          <a:ln>
                            <a:noFill/>
                          </a:ln>
                          <a:solidFill>
                            <a:schemeClr val="tx1"/>
                          </a:solidFill>
                          <a:effectLst/>
                          <a:latin typeface="Calibri" charset="0"/>
                          <a:ea typeface="MS PGothic" charset="-128"/>
                        </a:rPr>
                        <a:t>: 10-20% risk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00" b="0" i="0" u="none" strike="noStrike" cap="none" normalizeH="0" baseline="0" dirty="0">
                          <a:ln>
                            <a:noFill/>
                          </a:ln>
                          <a:solidFill>
                            <a:srgbClr val="FF2F92"/>
                          </a:solidFill>
                          <a:effectLst/>
                          <a:latin typeface="Calibri" charset="0"/>
                          <a:ea typeface="MS PGothic" charset="-128"/>
                        </a:rPr>
                        <a:t>Recommend RRSO age 45-50</a:t>
                      </a:r>
                    </a:p>
                  </a:txBody>
                  <a:tcPr marL="91434" marR="91434"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F0F7"/>
                    </a:solidFill>
                  </a:tcPr>
                </a:tc>
                <a:extLst>
                  <a:ext uri="{0D108BD9-81ED-4DB2-BD59-A6C34878D82A}">
                    <a16:rowId xmlns:a16="http://schemas.microsoft.com/office/drawing/2014/main" val="4286869745"/>
                  </a:ext>
                </a:extLst>
              </a:tr>
            </a:tbl>
          </a:graphicData>
        </a:graphic>
      </p:graphicFrame>
      <p:sp>
        <p:nvSpPr>
          <p:cNvPr id="19536" name="TextBox 6"/>
          <p:cNvSpPr txBox="1">
            <a:spLocks noChangeArrowheads="1"/>
          </p:cNvSpPr>
          <p:nvPr/>
        </p:nvSpPr>
        <p:spPr bwMode="auto">
          <a:xfrm>
            <a:off x="9434174" y="6644516"/>
            <a:ext cx="25747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1100" dirty="0">
                <a:solidFill>
                  <a:schemeClr val="accent1">
                    <a:lumMod val="50000"/>
                  </a:schemeClr>
                </a:solidFill>
              </a:rPr>
              <a:t>Adapted NCCN  HBOP Guidelines V1.2026</a:t>
            </a:r>
          </a:p>
        </p:txBody>
      </p:sp>
      <p:sp>
        <p:nvSpPr>
          <p:cNvPr id="6" name="TextBox 5">
            <a:extLst>
              <a:ext uri="{FF2B5EF4-FFF2-40B4-BE49-F238E27FC236}">
                <a16:creationId xmlns:a16="http://schemas.microsoft.com/office/drawing/2014/main" id="{C29CCDE1-DE3A-104F-A1B7-6DEA10CB540B}"/>
              </a:ext>
            </a:extLst>
          </p:cNvPr>
          <p:cNvSpPr txBox="1"/>
          <p:nvPr/>
        </p:nvSpPr>
        <p:spPr>
          <a:xfrm>
            <a:off x="1229211" y="609825"/>
            <a:ext cx="9286389" cy="861774"/>
          </a:xfrm>
          <a:prstGeom prst="rect">
            <a:avLst/>
          </a:prstGeom>
          <a:solidFill>
            <a:schemeClr val="tx2">
              <a:lumMod val="10000"/>
              <a:lumOff val="90000"/>
            </a:schemeClr>
          </a:solidFill>
          <a:ln w="38100">
            <a:noFill/>
          </a:ln>
        </p:spPr>
        <p:txBody>
          <a:bodyPr wrap="square" rtlCol="0">
            <a:spAutoFit/>
          </a:bodyPr>
          <a:lstStyle/>
          <a:p>
            <a:pPr marL="285750" indent="-285750">
              <a:buFontTx/>
              <a:buChar char="-"/>
            </a:pPr>
            <a:r>
              <a:rPr lang="en-US" sz="1600" dirty="0">
                <a:solidFill>
                  <a:schemeClr val="accent1">
                    <a:lumMod val="50000"/>
                  </a:schemeClr>
                </a:solidFill>
              </a:rPr>
              <a:t>Management guidelines typically include </a:t>
            </a:r>
            <a:r>
              <a:rPr lang="en-US" sz="1600" dirty="0" err="1">
                <a:solidFill>
                  <a:schemeClr val="accent1">
                    <a:lumMod val="50000"/>
                  </a:schemeClr>
                </a:solidFill>
              </a:rPr>
              <a:t>mammo</a:t>
            </a:r>
            <a:r>
              <a:rPr lang="en-US" sz="1600" dirty="0">
                <a:solidFill>
                  <a:schemeClr val="accent1">
                    <a:lumMod val="50000"/>
                  </a:schemeClr>
                </a:solidFill>
              </a:rPr>
              <a:t> beginning at age 40 and consideration for annual MRI</a:t>
            </a:r>
          </a:p>
          <a:p>
            <a:pPr marL="285750" indent="-285750">
              <a:buFontTx/>
              <a:buChar char="-"/>
            </a:pPr>
            <a:r>
              <a:rPr lang="en-US" sz="1600" dirty="0">
                <a:solidFill>
                  <a:schemeClr val="accent1">
                    <a:lumMod val="50000"/>
                  </a:schemeClr>
                </a:solidFill>
              </a:rPr>
              <a:t>Typically, insufficient risk to recommend risk reducing mastectomy (RRM)  (manage based on FMH)</a:t>
            </a:r>
          </a:p>
          <a:p>
            <a:pPr marL="285750" indent="-285750">
              <a:buFontTx/>
              <a:buChar char="-"/>
            </a:pPr>
            <a:r>
              <a:rPr lang="en-US" sz="1600" dirty="0">
                <a:solidFill>
                  <a:schemeClr val="accent1">
                    <a:lumMod val="50000"/>
                  </a:schemeClr>
                </a:solidFill>
              </a:rPr>
              <a:t>Some genes associated with other cancer risks</a:t>
            </a:r>
          </a:p>
        </p:txBody>
      </p:sp>
      <p:sp>
        <p:nvSpPr>
          <p:cNvPr id="2" name="TextBox 1">
            <a:extLst>
              <a:ext uri="{FF2B5EF4-FFF2-40B4-BE49-F238E27FC236}">
                <a16:creationId xmlns:a16="http://schemas.microsoft.com/office/drawing/2014/main" id="{32A8ADF5-7277-C037-DC78-0B6F0D4D11E3}"/>
              </a:ext>
            </a:extLst>
          </p:cNvPr>
          <p:cNvSpPr txBox="1"/>
          <p:nvPr/>
        </p:nvSpPr>
        <p:spPr>
          <a:xfrm>
            <a:off x="1597307" y="6632941"/>
            <a:ext cx="4611647" cy="307777"/>
          </a:xfrm>
          <a:prstGeom prst="rect">
            <a:avLst/>
          </a:prstGeom>
          <a:noFill/>
        </p:spPr>
        <p:txBody>
          <a:bodyPr wrap="none" rtlCol="0">
            <a:spAutoFit/>
          </a:bodyPr>
          <a:lstStyle/>
          <a:p>
            <a:r>
              <a:rPr lang="en-US" altLang="x-none" sz="1400" dirty="0">
                <a:solidFill>
                  <a:schemeClr val="accent1">
                    <a:lumMod val="50000"/>
                  </a:schemeClr>
                </a:solidFill>
                <a:latin typeface="Calibri" charset="0"/>
                <a:ea typeface="MS PGothic" charset="-128"/>
              </a:rPr>
              <a:t>*Manage based on </a:t>
            </a:r>
            <a:r>
              <a:rPr lang="en-US" altLang="x-none" sz="1400" dirty="0" err="1">
                <a:solidFill>
                  <a:schemeClr val="accent1">
                    <a:lumMod val="50000"/>
                  </a:schemeClr>
                </a:solidFill>
                <a:latin typeface="Calibri" charset="0"/>
                <a:ea typeface="MS PGothic" charset="-128"/>
              </a:rPr>
              <a:t>FMHx</a:t>
            </a:r>
            <a:r>
              <a:rPr lang="en-US" altLang="x-none" sz="1400" dirty="0">
                <a:solidFill>
                  <a:schemeClr val="accent1">
                    <a:lumMod val="50000"/>
                  </a:schemeClr>
                </a:solidFill>
                <a:latin typeface="Calibri" charset="0"/>
                <a:ea typeface="MS PGothic" charset="-128"/>
              </a:rPr>
              <a:t>; age; breast density; preference. </a:t>
            </a:r>
            <a:endParaRPr lang="en-US" dirty="0">
              <a:solidFill>
                <a:srgbClr val="C00000"/>
              </a:solidFill>
            </a:endParaRPr>
          </a:p>
        </p:txBody>
      </p:sp>
    </p:spTree>
    <p:extLst>
      <p:ext uri="{BB962C8B-B14F-4D97-AF65-F5344CB8AC3E}">
        <p14:creationId xmlns:p14="http://schemas.microsoft.com/office/powerpoint/2010/main" val="3589828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3"/>
          <p:cNvSpPr>
            <a:spLocks noGrp="1"/>
          </p:cNvSpPr>
          <p:nvPr>
            <p:ph type="title"/>
          </p:nvPr>
        </p:nvSpPr>
        <p:spPr/>
        <p:txBody>
          <a:bodyPr>
            <a:normAutofit/>
          </a:bodyPr>
          <a:lstStyle/>
          <a:p>
            <a:pPr eaLnBrk="1" hangingPunct="1"/>
            <a:r>
              <a:rPr lang="en-US" altLang="en-US" b="1" dirty="0"/>
              <a:t>Management of Mutation Carriers with Breast Cancer</a:t>
            </a:r>
          </a:p>
        </p:txBody>
      </p:sp>
    </p:spTree>
    <p:extLst>
      <p:ext uri="{BB962C8B-B14F-4D97-AF65-F5344CB8AC3E}">
        <p14:creationId xmlns:p14="http://schemas.microsoft.com/office/powerpoint/2010/main" val="41873639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74C832-D1A9-FF40-8157-0DBC4F68ADE0}"/>
              </a:ext>
            </a:extLst>
          </p:cNvPr>
          <p:cNvPicPr>
            <a:picLocks noChangeAspect="1"/>
          </p:cNvPicPr>
          <p:nvPr/>
        </p:nvPicPr>
        <p:blipFill>
          <a:blip r:embed="rId2"/>
          <a:stretch>
            <a:fillRect/>
          </a:stretch>
        </p:blipFill>
        <p:spPr>
          <a:xfrm>
            <a:off x="222418" y="533400"/>
            <a:ext cx="11512382" cy="4180092"/>
          </a:xfrm>
          <a:prstGeom prst="rect">
            <a:avLst/>
          </a:prstGeom>
        </p:spPr>
      </p:pic>
      <p:pic>
        <p:nvPicPr>
          <p:cNvPr id="6" name="Picture 5">
            <a:extLst>
              <a:ext uri="{FF2B5EF4-FFF2-40B4-BE49-F238E27FC236}">
                <a16:creationId xmlns:a16="http://schemas.microsoft.com/office/drawing/2014/main" id="{254ADD13-06C3-A34F-A962-4B571EFCC7CE}"/>
              </a:ext>
            </a:extLst>
          </p:cNvPr>
          <p:cNvPicPr>
            <a:picLocks noChangeAspect="1"/>
          </p:cNvPicPr>
          <p:nvPr/>
        </p:nvPicPr>
        <p:blipFill>
          <a:blip r:embed="rId3"/>
          <a:stretch>
            <a:fillRect/>
          </a:stretch>
        </p:blipFill>
        <p:spPr>
          <a:xfrm>
            <a:off x="1288474" y="4876800"/>
            <a:ext cx="7649590" cy="518030"/>
          </a:xfrm>
          <a:prstGeom prst="rect">
            <a:avLst/>
          </a:prstGeom>
        </p:spPr>
      </p:pic>
    </p:spTree>
    <p:extLst>
      <p:ext uri="{BB962C8B-B14F-4D97-AF65-F5344CB8AC3E}">
        <p14:creationId xmlns:p14="http://schemas.microsoft.com/office/powerpoint/2010/main" val="649585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a:t>
            </a:r>
          </a:p>
        </p:txBody>
      </p:sp>
      <p:sp>
        <p:nvSpPr>
          <p:cNvPr id="3" name="Content Placeholder 2"/>
          <p:cNvSpPr>
            <a:spLocks noGrp="1"/>
          </p:cNvSpPr>
          <p:nvPr>
            <p:ph idx="1"/>
          </p:nvPr>
        </p:nvSpPr>
        <p:spPr/>
        <p:txBody>
          <a:bodyPr>
            <a:normAutofit/>
          </a:bodyPr>
          <a:lstStyle/>
          <a:p>
            <a:r>
              <a:rPr lang="en-US" sz="2400" dirty="0"/>
              <a:t>37-year-old recently married nulliparous female presents for treatment recommendations  </a:t>
            </a:r>
          </a:p>
          <a:p>
            <a:r>
              <a:rPr lang="en-US" sz="2400" dirty="0"/>
              <a:t>2.3 cm mass on breast imaging.  No suspicious nodes </a:t>
            </a:r>
          </a:p>
          <a:p>
            <a:r>
              <a:rPr lang="en-US" sz="2400" dirty="0"/>
              <a:t>Core biopsy: TNBC</a:t>
            </a:r>
          </a:p>
          <a:p>
            <a:r>
              <a:rPr lang="en-US" sz="2400" dirty="0"/>
              <a:t>She reports the following family history:</a:t>
            </a:r>
          </a:p>
          <a:p>
            <a:pPr lvl="1"/>
            <a:r>
              <a:rPr lang="en-US" sz="2000" dirty="0"/>
              <a:t>Mother breast cancer at age 46</a:t>
            </a:r>
          </a:p>
          <a:p>
            <a:pPr lvl="1"/>
            <a:r>
              <a:rPr lang="en-US" sz="2000" dirty="0"/>
              <a:t>Maternal aunt ovarian cancer deceased age 50</a:t>
            </a:r>
          </a:p>
          <a:p>
            <a:pPr lvl="1"/>
            <a:r>
              <a:rPr lang="en-US" sz="2000" dirty="0"/>
              <a:t>No knowledge of paternal family history</a:t>
            </a:r>
          </a:p>
        </p:txBody>
      </p:sp>
    </p:spTree>
    <p:extLst>
      <p:ext uri="{BB962C8B-B14F-4D97-AF65-F5344CB8AC3E}">
        <p14:creationId xmlns:p14="http://schemas.microsoft.com/office/powerpoint/2010/main" val="207878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a:t>
            </a:r>
          </a:p>
        </p:txBody>
      </p:sp>
      <p:sp>
        <p:nvSpPr>
          <p:cNvPr id="3" name="Content Placeholder 2"/>
          <p:cNvSpPr>
            <a:spLocks noGrp="1"/>
          </p:cNvSpPr>
          <p:nvPr>
            <p:ph idx="1"/>
          </p:nvPr>
        </p:nvSpPr>
        <p:spPr/>
        <p:txBody>
          <a:bodyPr>
            <a:normAutofit/>
          </a:bodyPr>
          <a:lstStyle/>
          <a:p>
            <a:r>
              <a:rPr lang="en-US" sz="2400" dirty="0"/>
              <a:t>37-year-old recently married nulliparous female presents for treatment recommendations  </a:t>
            </a:r>
          </a:p>
          <a:p>
            <a:r>
              <a:rPr lang="en-US" sz="2400" dirty="0"/>
              <a:t>2.3 cm mass on breast imaging.  No suspicious nodes </a:t>
            </a:r>
          </a:p>
          <a:p>
            <a:r>
              <a:rPr lang="en-US" sz="2400" dirty="0"/>
              <a:t>Core biopsy: TNBC</a:t>
            </a:r>
          </a:p>
          <a:p>
            <a:r>
              <a:rPr lang="en-US" sz="2400" dirty="0"/>
              <a:t>She reports the following family history:</a:t>
            </a:r>
          </a:p>
          <a:p>
            <a:pPr lvl="1"/>
            <a:r>
              <a:rPr lang="en-US" sz="2000" dirty="0"/>
              <a:t>Mother breast cancer at age 46</a:t>
            </a:r>
          </a:p>
          <a:p>
            <a:pPr lvl="1"/>
            <a:r>
              <a:rPr lang="en-US" sz="2000" dirty="0"/>
              <a:t>Maternal aunt ovarian cancer deceased age 50</a:t>
            </a:r>
          </a:p>
          <a:p>
            <a:pPr lvl="1"/>
            <a:r>
              <a:rPr lang="en-US" sz="2000" dirty="0"/>
              <a:t>No knowledge of paternal family history</a:t>
            </a:r>
          </a:p>
        </p:txBody>
      </p:sp>
      <p:sp>
        <p:nvSpPr>
          <p:cNvPr id="4" name="Content Placeholder 2"/>
          <p:cNvSpPr txBox="1">
            <a:spLocks/>
          </p:cNvSpPr>
          <p:nvPr/>
        </p:nvSpPr>
        <p:spPr bwMode="auto">
          <a:xfrm>
            <a:off x="1828800" y="5257800"/>
            <a:ext cx="8534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800"/>
              </a:spcBef>
              <a:buNone/>
              <a:defRPr/>
            </a:pPr>
            <a:r>
              <a:rPr lang="en-US" sz="2400" dirty="0"/>
              <a:t>Referred for preoperative genetic counseling and testing</a:t>
            </a:r>
          </a:p>
          <a:p>
            <a:pPr marL="0" indent="0" algn="ctr">
              <a:spcBef>
                <a:spcPts val="1800"/>
              </a:spcBef>
              <a:buNone/>
              <a:defRPr/>
            </a:pPr>
            <a:r>
              <a:rPr lang="en-US" sz="2400" dirty="0"/>
              <a:t>Stat panel sent – Pathogenic variant in </a:t>
            </a:r>
            <a:r>
              <a:rPr lang="en-US" sz="2400" i="1" dirty="0"/>
              <a:t>BRCA1</a:t>
            </a:r>
            <a:r>
              <a:rPr lang="en-US" sz="2400" dirty="0"/>
              <a:t> found</a:t>
            </a:r>
            <a:endParaRPr lang="en-US" sz="2000" dirty="0"/>
          </a:p>
          <a:p>
            <a:pPr>
              <a:defRPr/>
            </a:pPr>
            <a:endParaRPr lang="en-US" sz="2400" dirty="0"/>
          </a:p>
          <a:p>
            <a:pPr marL="457200" lvl="1" indent="0">
              <a:buNone/>
              <a:defRPr/>
            </a:pPr>
            <a:endParaRPr lang="en-US" sz="2000" dirty="0"/>
          </a:p>
        </p:txBody>
      </p:sp>
    </p:spTree>
    <p:extLst>
      <p:ext uri="{BB962C8B-B14F-4D97-AF65-F5344CB8AC3E}">
        <p14:creationId xmlns:p14="http://schemas.microsoft.com/office/powerpoint/2010/main" val="3608897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2209800" y="381000"/>
            <a:ext cx="7772400" cy="1143000"/>
          </a:xfrm>
        </p:spPr>
        <p:txBody>
          <a:bodyPr/>
          <a:lstStyle/>
          <a:p>
            <a:pPr eaLnBrk="1" hangingPunct="1"/>
            <a:r>
              <a:rPr lang="en-US" altLang="en-US" sz="4000" b="1" dirty="0"/>
              <a:t>Management</a:t>
            </a:r>
          </a:p>
        </p:txBody>
      </p:sp>
      <p:sp>
        <p:nvSpPr>
          <p:cNvPr id="175106" name="Content Placeholder 4"/>
          <p:cNvSpPr>
            <a:spLocks noGrp="1"/>
          </p:cNvSpPr>
          <p:nvPr>
            <p:ph sz="half" idx="1"/>
          </p:nvPr>
        </p:nvSpPr>
        <p:spPr>
          <a:xfrm>
            <a:off x="533400" y="1676400"/>
            <a:ext cx="8077200" cy="4267200"/>
          </a:xfrm>
        </p:spPr>
        <p:txBody>
          <a:bodyPr>
            <a:normAutofit/>
          </a:bodyPr>
          <a:lstStyle/>
          <a:p>
            <a:pPr>
              <a:buSzPct val="80000"/>
              <a:buFont typeface="Wingdings" panose="05000000000000000000" pitchFamily="2" charset="2"/>
              <a:buChar char="§"/>
            </a:pPr>
            <a:r>
              <a:rPr lang="en-US" altLang="en-US" dirty="0"/>
              <a:t>Optimal treatment of newly diagnosed breast cancer</a:t>
            </a:r>
          </a:p>
          <a:p>
            <a:pPr lvl="1">
              <a:buSzPct val="80000"/>
              <a:buFont typeface="Wingdings" panose="05000000000000000000" pitchFamily="2" charset="2"/>
              <a:buChar char="§"/>
            </a:pPr>
            <a:r>
              <a:rPr lang="en-US" altLang="en-US" dirty="0"/>
              <a:t>Local therapy</a:t>
            </a:r>
          </a:p>
          <a:p>
            <a:pPr lvl="1">
              <a:buSzPct val="80000"/>
              <a:buFont typeface="Wingdings" panose="05000000000000000000" pitchFamily="2" charset="2"/>
              <a:buChar char="§"/>
            </a:pPr>
            <a:r>
              <a:rPr lang="en-US" altLang="en-US" dirty="0"/>
              <a:t>Systemic therapy</a:t>
            </a:r>
          </a:p>
          <a:p>
            <a:pPr>
              <a:spcBef>
                <a:spcPts val="1800"/>
              </a:spcBef>
              <a:buSzPct val="80000"/>
              <a:buFont typeface="Wingdings" panose="05000000000000000000" pitchFamily="2" charset="2"/>
              <a:buChar char="§"/>
            </a:pPr>
            <a:r>
              <a:rPr lang="en-US" altLang="en-US" dirty="0"/>
              <a:t>Management for 2</a:t>
            </a:r>
            <a:r>
              <a:rPr lang="en-US" altLang="en-US" baseline="30000" dirty="0"/>
              <a:t>nd</a:t>
            </a:r>
            <a:r>
              <a:rPr lang="en-US" altLang="en-US" dirty="0"/>
              <a:t> malignancy</a:t>
            </a:r>
          </a:p>
          <a:p>
            <a:pPr lvl="1">
              <a:buSzPct val="80000"/>
              <a:buFont typeface="Wingdings" panose="05000000000000000000" pitchFamily="2" charset="2"/>
              <a:buChar char="§"/>
            </a:pPr>
            <a:r>
              <a:rPr lang="en-US" altLang="en-US" dirty="0"/>
              <a:t>Screening</a:t>
            </a:r>
          </a:p>
          <a:p>
            <a:pPr lvl="1">
              <a:buSzPct val="80000"/>
              <a:buFont typeface="Wingdings" panose="05000000000000000000" pitchFamily="2" charset="2"/>
              <a:buChar char="§"/>
            </a:pPr>
            <a:r>
              <a:rPr lang="en-US" altLang="en-US" dirty="0"/>
              <a:t>Prevention</a:t>
            </a:r>
          </a:p>
          <a:p>
            <a:pPr marL="0" indent="0">
              <a:buSzPct val="80000"/>
              <a:buNone/>
            </a:pPr>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902" y="2056799"/>
            <a:ext cx="2285698" cy="3048601"/>
          </a:xfrm>
          <a:prstGeom prst="rect">
            <a:avLst/>
          </a:prstGeom>
        </p:spPr>
      </p:pic>
    </p:spTree>
    <p:extLst>
      <p:ext uri="{BB962C8B-B14F-4D97-AF65-F5344CB8AC3E}">
        <p14:creationId xmlns:p14="http://schemas.microsoft.com/office/powerpoint/2010/main" val="7994658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4" y="422667"/>
            <a:ext cx="11290852" cy="734679"/>
          </a:xfrm>
          <a:noFill/>
        </p:spPr>
        <p:txBody>
          <a:bodyPr>
            <a:normAutofit/>
          </a:bodyPr>
          <a:lstStyle/>
          <a:p>
            <a:pPr algn="ctr"/>
            <a:r>
              <a:rPr lang="en-US" sz="3600" b="1" dirty="0"/>
              <a:t>Age at Diagnosis of Primary Impacts Risk </a:t>
            </a:r>
            <a:r>
              <a:rPr lang="en-US" sz="3600" dirty="0"/>
              <a:t>Contr</a:t>
            </a:r>
            <a:r>
              <a:rPr lang="en-US" sz="3600" b="1" dirty="0"/>
              <a:t>alateral BC</a:t>
            </a:r>
          </a:p>
        </p:txBody>
      </p:sp>
      <p:sp>
        <p:nvSpPr>
          <p:cNvPr id="14" name="TextBox 9">
            <a:extLst>
              <a:ext uri="{FF2B5EF4-FFF2-40B4-BE49-F238E27FC236}">
                <a16:creationId xmlns:a16="http://schemas.microsoft.com/office/drawing/2014/main" id="{A5B9A28D-6FE3-267B-7868-7F8F87C320A4}"/>
              </a:ext>
            </a:extLst>
          </p:cNvPr>
          <p:cNvSpPr txBox="1">
            <a:spLocks noChangeArrowheads="1"/>
          </p:cNvSpPr>
          <p:nvPr/>
        </p:nvSpPr>
        <p:spPr bwMode="auto">
          <a:xfrm>
            <a:off x="4591422" y="6596390"/>
            <a:ext cx="3009157" cy="261610"/>
          </a:xfrm>
          <a:prstGeom prst="rect">
            <a:avLst/>
          </a:prstGeom>
          <a:noFill/>
          <a:ln>
            <a:noFill/>
          </a:ln>
          <a:extLst>
            <a:ext uri="{909E8E84-426E-40dd-AFC4-6F175D3DCCD1}"/>
            <a:ext uri="{91240B29-F687-4f45-9708-019B960494DF}"/>
          </a:extLst>
        </p:spPr>
        <p:txBody>
          <a:bodyPr wrap="none">
            <a:spAutoFit/>
          </a:bodyPr>
          <a:lstStyle>
            <a:lvl1pPr>
              <a:defRPr sz="2000">
                <a:solidFill>
                  <a:schemeClr val="tx1"/>
                </a:solidFill>
                <a:latin typeface="Comic Sans MS" charset="0"/>
                <a:ea typeface="MS PGothic" charset="0"/>
                <a:cs typeface="MS PGothic" charset="0"/>
              </a:defRPr>
            </a:lvl1pPr>
            <a:lvl2pPr marL="742950" indent="-285750">
              <a:defRPr sz="2000">
                <a:solidFill>
                  <a:schemeClr val="tx1"/>
                </a:solidFill>
                <a:latin typeface="Comic Sans MS" charset="0"/>
                <a:ea typeface="MS PGothic" charset="0"/>
                <a:cs typeface="MS PGothic" charset="0"/>
              </a:defRPr>
            </a:lvl2pPr>
            <a:lvl3pPr marL="1143000" indent="-228600">
              <a:defRPr sz="2000">
                <a:solidFill>
                  <a:schemeClr val="tx1"/>
                </a:solidFill>
                <a:latin typeface="Comic Sans MS" charset="0"/>
                <a:ea typeface="MS PGothic" charset="0"/>
                <a:cs typeface="MS PGothic" charset="0"/>
              </a:defRPr>
            </a:lvl3pPr>
            <a:lvl4pPr marL="1600200" indent="-228600">
              <a:defRPr sz="2000">
                <a:solidFill>
                  <a:schemeClr val="tx1"/>
                </a:solidFill>
                <a:latin typeface="Comic Sans MS" charset="0"/>
                <a:ea typeface="MS PGothic" charset="0"/>
                <a:cs typeface="MS PGothic" charset="0"/>
              </a:defRPr>
            </a:lvl4pPr>
            <a:lvl5pPr marL="2057400" indent="-228600">
              <a:defRPr sz="20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Comic Sans MS" charset="0"/>
                <a:ea typeface="MS PGothic" charset="0"/>
                <a:cs typeface="MS PGothic" charset="0"/>
              </a:defRPr>
            </a:lvl9pPr>
          </a:lstStyle>
          <a:p>
            <a:pPr algn="ctr">
              <a:defRPr/>
            </a:pPr>
            <a:r>
              <a:rPr lang="en-US" sz="1100" dirty="0">
                <a:latin typeface="Calibri"/>
              </a:rPr>
              <a:t>Yadav S et al. </a:t>
            </a:r>
            <a:r>
              <a:rPr lang="en-US" sz="1100" i="1" dirty="0">
                <a:latin typeface="Calibri"/>
              </a:rPr>
              <a:t>J Clin Oncol</a:t>
            </a:r>
            <a:r>
              <a:rPr lang="en-US" sz="1100" dirty="0">
                <a:latin typeface="Calibri"/>
              </a:rPr>
              <a:t>. 2023;41(9):1703-1713.</a:t>
            </a:r>
            <a:endParaRPr lang="is-IS" sz="1100" dirty="0">
              <a:latin typeface="Calibri"/>
            </a:endParaRPr>
          </a:p>
        </p:txBody>
      </p:sp>
      <p:sp>
        <p:nvSpPr>
          <p:cNvPr id="11" name="Rectangle 10">
            <a:extLst>
              <a:ext uri="{FF2B5EF4-FFF2-40B4-BE49-F238E27FC236}">
                <a16:creationId xmlns:a16="http://schemas.microsoft.com/office/drawing/2014/main" id="{AF59DDBC-9D4B-776C-0874-F20530610DBA}"/>
              </a:ext>
            </a:extLst>
          </p:cNvPr>
          <p:cNvSpPr/>
          <p:nvPr/>
        </p:nvSpPr>
        <p:spPr>
          <a:xfrm>
            <a:off x="1729151" y="1227028"/>
            <a:ext cx="8638730" cy="4620991"/>
          </a:xfrm>
          <a:prstGeom prst="rect">
            <a:avLst/>
          </a:prstGeom>
          <a:solidFill>
            <a:schemeClr val="bg1">
              <a:lumMod val="95000"/>
            </a:scheme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2" name="Content Placeholder 3"/>
          <p:cNvGraphicFramePr>
            <a:graphicFrameLocks/>
          </p:cNvGraphicFramePr>
          <p:nvPr>
            <p:extLst>
              <p:ext uri="{D42A27DB-BD31-4B8C-83A1-F6EECF244321}">
                <p14:modId xmlns:p14="http://schemas.microsoft.com/office/powerpoint/2010/main" val="1508990471"/>
              </p:ext>
            </p:extLst>
          </p:nvPr>
        </p:nvGraphicFramePr>
        <p:xfrm>
          <a:off x="1729149" y="1276080"/>
          <a:ext cx="8376133"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990641" y="1188156"/>
            <a:ext cx="230864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10 </a:t>
            </a:r>
            <a:r>
              <a:rPr kumimoji="0" lang="en-US" sz="2400" b="1" i="0" u="none" strike="noStrike" kern="0" cap="none" spc="0" normalizeH="0" baseline="0" noProof="0" dirty="0" err="1">
                <a:ln>
                  <a:noFill/>
                </a:ln>
                <a:solidFill>
                  <a:prstClr val="black"/>
                </a:solidFill>
                <a:effectLst/>
                <a:uLnTx/>
                <a:uFillTx/>
              </a:rPr>
              <a:t>yr</a:t>
            </a:r>
            <a:r>
              <a:rPr kumimoji="0" lang="en-US" sz="2400" b="1" i="0" u="none" strike="noStrike" kern="0" cap="none" spc="0" normalizeH="0" baseline="0" noProof="0" dirty="0">
                <a:ln>
                  <a:noFill/>
                </a:ln>
                <a:solidFill>
                  <a:prstClr val="black"/>
                </a:solidFill>
                <a:effectLst/>
                <a:uLnTx/>
                <a:uFillTx/>
              </a:rPr>
              <a:t> Risk of CBC</a:t>
            </a:r>
          </a:p>
        </p:txBody>
      </p:sp>
      <p:sp>
        <p:nvSpPr>
          <p:cNvPr id="7" name="TextBox 6"/>
          <p:cNvSpPr txBox="1"/>
          <p:nvPr/>
        </p:nvSpPr>
        <p:spPr>
          <a:xfrm>
            <a:off x="3505200" y="5997467"/>
            <a:ext cx="5014386" cy="369332"/>
          </a:xfrm>
          <a:prstGeom prst="rect">
            <a:avLst/>
          </a:prstGeom>
          <a:noFill/>
        </p:spPr>
        <p:txBody>
          <a:bodyPr wrap="none" rtlCol="0">
            <a:spAutoFit/>
          </a:bodyPr>
          <a:lstStyle/>
          <a:p>
            <a:r>
              <a:rPr lang="en-US" dirty="0"/>
              <a:t>For </a:t>
            </a:r>
            <a:r>
              <a:rPr lang="en-US" i="1" dirty="0"/>
              <a:t>gPALB2</a:t>
            </a:r>
            <a:r>
              <a:rPr lang="en-US" dirty="0"/>
              <a:t> CBC risk only elevated if have ER- tumor</a:t>
            </a:r>
          </a:p>
        </p:txBody>
      </p:sp>
    </p:spTree>
    <p:extLst>
      <p:ext uri="{BB962C8B-B14F-4D97-AF65-F5344CB8AC3E}">
        <p14:creationId xmlns:p14="http://schemas.microsoft.com/office/powerpoint/2010/main" val="112035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9307F-9A85-AE5C-215D-98A8268C6E9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2F4C47-B8B4-02EF-CE76-F5DF83041A33}"/>
              </a:ext>
            </a:extLst>
          </p:cNvPr>
          <p:cNvSpPr>
            <a:spLocks noGrp="1"/>
          </p:cNvSpPr>
          <p:nvPr>
            <p:ph type="title"/>
          </p:nvPr>
        </p:nvSpPr>
        <p:spPr>
          <a:xfrm>
            <a:off x="255858" y="126525"/>
            <a:ext cx="12192000" cy="961891"/>
          </a:xfrm>
        </p:spPr>
        <p:txBody>
          <a:bodyPr>
            <a:normAutofit/>
          </a:bodyPr>
          <a:lstStyle/>
          <a:p>
            <a:r>
              <a:rPr lang="en-US" sz="3600" b="1" dirty="0"/>
              <a:t>RRSO/RRM in young </a:t>
            </a:r>
            <a:r>
              <a:rPr lang="en-US" sz="3600" b="1" i="1" dirty="0"/>
              <a:t>gBRCA1/2</a:t>
            </a:r>
            <a:r>
              <a:rPr lang="en-US" sz="3600" b="1" dirty="0"/>
              <a:t> Carriers with BC impacts OS</a:t>
            </a:r>
          </a:p>
        </p:txBody>
      </p:sp>
      <p:sp>
        <p:nvSpPr>
          <p:cNvPr id="6" name="Content Placeholder 5">
            <a:extLst>
              <a:ext uri="{FF2B5EF4-FFF2-40B4-BE49-F238E27FC236}">
                <a16:creationId xmlns:a16="http://schemas.microsoft.com/office/drawing/2014/main" id="{12CE542D-26A7-AE57-838C-E1227A93C5EC}"/>
              </a:ext>
            </a:extLst>
          </p:cNvPr>
          <p:cNvSpPr>
            <a:spLocks noGrp="1"/>
          </p:cNvSpPr>
          <p:nvPr>
            <p:ph idx="1"/>
          </p:nvPr>
        </p:nvSpPr>
        <p:spPr>
          <a:xfrm>
            <a:off x="1362999" y="5798286"/>
            <a:ext cx="9977718" cy="602514"/>
          </a:xfrm>
          <a:solidFill>
            <a:schemeClr val="bg1">
              <a:lumMod val="95000"/>
            </a:schemeClr>
          </a:solidFill>
          <a:ln>
            <a:solidFill>
              <a:schemeClr val="bg1">
                <a:lumMod val="75000"/>
              </a:schemeClr>
            </a:solidFill>
          </a:ln>
        </p:spPr>
        <p:txBody>
          <a:bodyPr>
            <a:noAutofit/>
          </a:bodyPr>
          <a:lstStyle/>
          <a:p>
            <a:pPr marL="0" indent="0" algn="ctr">
              <a:spcBef>
                <a:spcPts val="400"/>
              </a:spcBef>
              <a:buNone/>
            </a:pPr>
            <a:r>
              <a:rPr lang="en-US" sz="2000" u="sng" dirty="0"/>
              <a:t>Limitations</a:t>
            </a:r>
            <a:r>
              <a:rPr lang="en-US" sz="2000" dirty="0"/>
              <a:t>: retrospective; restricted to those ≤ 40; enrolled 2000-2020 so does not include improvements in treatment; median time to RRM ~ 1 y from diagnosis (lead time bias) </a:t>
            </a:r>
          </a:p>
        </p:txBody>
      </p:sp>
      <p:pic>
        <p:nvPicPr>
          <p:cNvPr id="8" name="Picture 7" descr="A graph of a number of events&#10;&#10;AI-generated content may be incorrect.">
            <a:extLst>
              <a:ext uri="{FF2B5EF4-FFF2-40B4-BE49-F238E27FC236}">
                <a16:creationId xmlns:a16="http://schemas.microsoft.com/office/drawing/2014/main" id="{6FB3B435-56F9-1B97-C4F4-50F7F266E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258" y="1834486"/>
            <a:ext cx="5001942" cy="3664790"/>
          </a:xfrm>
          <a:prstGeom prst="rect">
            <a:avLst/>
          </a:prstGeom>
          <a:ln w="38100">
            <a:solidFill>
              <a:schemeClr val="bg1">
                <a:lumMod val="65000"/>
              </a:schemeClr>
            </a:solidFill>
          </a:ln>
        </p:spPr>
      </p:pic>
      <p:sp>
        <p:nvSpPr>
          <p:cNvPr id="7" name="TextBox 9">
            <a:extLst>
              <a:ext uri="{FF2B5EF4-FFF2-40B4-BE49-F238E27FC236}">
                <a16:creationId xmlns:a16="http://schemas.microsoft.com/office/drawing/2014/main" id="{24E7F67D-7371-B94C-98C5-4687450841FC}"/>
              </a:ext>
            </a:extLst>
          </p:cNvPr>
          <p:cNvSpPr txBox="1">
            <a:spLocks noChangeArrowheads="1"/>
          </p:cNvSpPr>
          <p:nvPr/>
        </p:nvSpPr>
        <p:spPr bwMode="auto">
          <a:xfrm>
            <a:off x="8980032" y="6596390"/>
            <a:ext cx="3046026" cy="261610"/>
          </a:xfrm>
          <a:prstGeom prst="rect">
            <a:avLst/>
          </a:prstGeom>
          <a:noFill/>
          <a:ln>
            <a:noFill/>
          </a:ln>
          <a:extLst>
            <a:ext uri="{909E8E84-426E-40dd-AFC4-6F175D3DCCD1}"/>
            <a:ext uri="{91240B29-F687-4f45-9708-019B960494DF}"/>
          </a:extLst>
        </p:spPr>
        <p:txBody>
          <a:bodyPr wrap="none">
            <a:spAutoFit/>
          </a:bodyPr>
          <a:lstStyle>
            <a:lvl1pPr>
              <a:defRPr sz="2000">
                <a:solidFill>
                  <a:schemeClr val="tx1"/>
                </a:solidFill>
                <a:latin typeface="Comic Sans MS" charset="0"/>
                <a:ea typeface="MS PGothic" charset="0"/>
                <a:cs typeface="MS PGothic" charset="0"/>
              </a:defRPr>
            </a:lvl1pPr>
            <a:lvl2pPr marL="742950" indent="-285750">
              <a:defRPr sz="2000">
                <a:solidFill>
                  <a:schemeClr val="tx1"/>
                </a:solidFill>
                <a:latin typeface="Comic Sans MS" charset="0"/>
                <a:ea typeface="MS PGothic" charset="0"/>
                <a:cs typeface="MS PGothic" charset="0"/>
              </a:defRPr>
            </a:lvl2pPr>
            <a:lvl3pPr marL="1143000" indent="-228600">
              <a:defRPr sz="2000">
                <a:solidFill>
                  <a:schemeClr val="tx1"/>
                </a:solidFill>
                <a:latin typeface="Comic Sans MS" charset="0"/>
                <a:ea typeface="MS PGothic" charset="0"/>
                <a:cs typeface="MS PGothic" charset="0"/>
              </a:defRPr>
            </a:lvl3pPr>
            <a:lvl4pPr marL="1600200" indent="-228600">
              <a:defRPr sz="2000">
                <a:solidFill>
                  <a:schemeClr val="tx1"/>
                </a:solidFill>
                <a:latin typeface="Comic Sans MS" charset="0"/>
                <a:ea typeface="MS PGothic" charset="0"/>
                <a:cs typeface="MS PGothic" charset="0"/>
              </a:defRPr>
            </a:lvl4pPr>
            <a:lvl5pPr marL="2057400" indent="-228600">
              <a:defRPr sz="20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Comic Sans MS" charset="0"/>
                <a:ea typeface="MS PGothic" charset="0"/>
                <a:cs typeface="MS PGothic" charset="0"/>
              </a:defRPr>
            </a:lvl9pPr>
          </a:lstStyle>
          <a:p>
            <a:pPr algn="ctr">
              <a:defRPr/>
            </a:pPr>
            <a:r>
              <a:rPr lang="en-US" sz="1100" dirty="0" err="1">
                <a:latin typeface="Calibri"/>
              </a:rPr>
              <a:t>Blondeaux</a:t>
            </a:r>
            <a:r>
              <a:rPr lang="en-US" sz="1100" dirty="0">
                <a:latin typeface="Calibri"/>
              </a:rPr>
              <a:t> E et al. </a:t>
            </a:r>
            <a:r>
              <a:rPr lang="fr-FR" sz="1100" i="1" dirty="0">
                <a:latin typeface="Calibri"/>
              </a:rPr>
              <a:t>Lancet </a:t>
            </a:r>
            <a:r>
              <a:rPr lang="fr-FR" sz="1100" i="1" dirty="0" err="1">
                <a:latin typeface="Calibri"/>
              </a:rPr>
              <a:t>Oncol</a:t>
            </a:r>
            <a:r>
              <a:rPr lang="fr-FR" sz="1100" i="1" dirty="0">
                <a:latin typeface="Calibri"/>
              </a:rPr>
              <a:t> 2025; 26: 759–70</a:t>
            </a:r>
            <a:r>
              <a:rPr lang="en-US" sz="1100" dirty="0">
                <a:latin typeface="Calibri"/>
              </a:rPr>
              <a:t>.</a:t>
            </a:r>
            <a:endParaRPr lang="is-IS" sz="1100" dirty="0">
              <a:latin typeface="Calibri"/>
            </a:endParaRPr>
          </a:p>
        </p:txBody>
      </p:sp>
      <p:sp>
        <p:nvSpPr>
          <p:cNvPr id="2" name="TextBox 1">
            <a:extLst>
              <a:ext uri="{FF2B5EF4-FFF2-40B4-BE49-F238E27FC236}">
                <a16:creationId xmlns:a16="http://schemas.microsoft.com/office/drawing/2014/main" id="{82A78085-75AB-B9C9-18F7-BB74BC245741}"/>
              </a:ext>
            </a:extLst>
          </p:cNvPr>
          <p:cNvSpPr txBox="1"/>
          <p:nvPr/>
        </p:nvSpPr>
        <p:spPr bwMode="auto">
          <a:xfrm>
            <a:off x="7824129" y="1610099"/>
            <a:ext cx="2362200" cy="338554"/>
          </a:xfrm>
          <a:prstGeom prst="rect">
            <a:avLst/>
          </a:prstGeom>
          <a:solidFill>
            <a:schemeClr val="bg1">
              <a:lumMod val="85000"/>
            </a:schemeClr>
          </a:solidFill>
          <a:ln>
            <a:solidFill>
              <a:schemeClr val="tx1">
                <a:lumMod val="85000"/>
              </a:schemeClr>
            </a:solidFill>
          </a:ln>
        </p:spPr>
        <p:txBody>
          <a:bodyPr wrap="square">
            <a:spAutoFit/>
          </a:bodyPr>
          <a:lstStyle/>
          <a:p>
            <a:pPr algn="ctr">
              <a:defRPr/>
            </a:pPr>
            <a:r>
              <a:rPr lang="en-US" sz="1600" b="1" dirty="0">
                <a:solidFill>
                  <a:srgbClr val="C00000"/>
                </a:solidFill>
                <a:ea typeface="MS PGothic" panose="020B0600070205080204" pitchFamily="34" charset="-128"/>
              </a:rPr>
              <a:t>RRM improves survival</a:t>
            </a:r>
          </a:p>
        </p:txBody>
      </p:sp>
      <p:sp>
        <p:nvSpPr>
          <p:cNvPr id="3" name="TextBox 2">
            <a:extLst>
              <a:ext uri="{FF2B5EF4-FFF2-40B4-BE49-F238E27FC236}">
                <a16:creationId xmlns:a16="http://schemas.microsoft.com/office/drawing/2014/main" id="{57983BD0-FD57-7471-918D-0AEA56A57293}"/>
              </a:ext>
            </a:extLst>
          </p:cNvPr>
          <p:cNvSpPr txBox="1"/>
          <p:nvPr/>
        </p:nvSpPr>
        <p:spPr bwMode="auto">
          <a:xfrm>
            <a:off x="8682318" y="2981699"/>
            <a:ext cx="2057400" cy="523220"/>
          </a:xfrm>
          <a:prstGeom prst="rect">
            <a:avLst/>
          </a:prstGeom>
          <a:solidFill>
            <a:schemeClr val="bg1">
              <a:lumMod val="85000"/>
            </a:schemeClr>
          </a:solidFill>
          <a:ln>
            <a:solidFill>
              <a:schemeClr val="tx1">
                <a:lumMod val="85000"/>
              </a:schemeClr>
            </a:solidFill>
          </a:ln>
        </p:spPr>
        <p:txBody>
          <a:bodyPr wrap="square">
            <a:spAutoFit/>
          </a:bodyPr>
          <a:lstStyle/>
          <a:p>
            <a:pPr algn="ctr">
              <a:defRPr/>
            </a:pPr>
            <a:r>
              <a:rPr lang="en-US" sz="1400" b="1" dirty="0">
                <a:solidFill>
                  <a:srgbClr val="C00000"/>
                </a:solidFill>
                <a:ea typeface="MS PGothic" panose="020B0600070205080204" pitchFamily="34" charset="-128"/>
              </a:rPr>
              <a:t>adjusted HR:  0.65</a:t>
            </a:r>
          </a:p>
          <a:p>
            <a:pPr algn="ctr">
              <a:defRPr/>
            </a:pPr>
            <a:r>
              <a:rPr lang="en-US" sz="1400" b="1" dirty="0">
                <a:solidFill>
                  <a:srgbClr val="C00000"/>
                </a:solidFill>
                <a:ea typeface="MS PGothic" panose="020B0600070205080204" pitchFamily="34" charset="-128"/>
              </a:rPr>
              <a:t>(95% CI 0.53-0.78)</a:t>
            </a:r>
          </a:p>
        </p:txBody>
      </p:sp>
      <p:pic>
        <p:nvPicPr>
          <p:cNvPr id="11" name="Picture 10" descr="A graph of a survival curve&#10;&#10;AI-generated content may be incorrect.">
            <a:extLst>
              <a:ext uri="{FF2B5EF4-FFF2-40B4-BE49-F238E27FC236}">
                <a16:creationId xmlns:a16="http://schemas.microsoft.com/office/drawing/2014/main" id="{D54F5F3B-4402-60C4-F079-1257F2FA3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61257"/>
            <a:ext cx="5120666" cy="3664790"/>
          </a:xfrm>
          <a:prstGeom prst="rect">
            <a:avLst/>
          </a:prstGeom>
          <a:ln w="38100">
            <a:solidFill>
              <a:schemeClr val="bg1">
                <a:lumMod val="65000"/>
              </a:schemeClr>
            </a:solidFill>
          </a:ln>
        </p:spPr>
      </p:pic>
      <p:sp>
        <p:nvSpPr>
          <p:cNvPr id="12" name="TextBox 11">
            <a:extLst>
              <a:ext uri="{FF2B5EF4-FFF2-40B4-BE49-F238E27FC236}">
                <a16:creationId xmlns:a16="http://schemas.microsoft.com/office/drawing/2014/main" id="{6A9D5F08-EC5B-14AE-525E-930588321691}"/>
              </a:ext>
            </a:extLst>
          </p:cNvPr>
          <p:cNvSpPr txBox="1"/>
          <p:nvPr/>
        </p:nvSpPr>
        <p:spPr bwMode="auto">
          <a:xfrm>
            <a:off x="2217433" y="1623256"/>
            <a:ext cx="2362200" cy="338554"/>
          </a:xfrm>
          <a:prstGeom prst="rect">
            <a:avLst/>
          </a:prstGeom>
          <a:solidFill>
            <a:schemeClr val="bg1">
              <a:lumMod val="85000"/>
            </a:schemeClr>
          </a:solidFill>
          <a:ln>
            <a:solidFill>
              <a:schemeClr val="tx1">
                <a:lumMod val="85000"/>
              </a:schemeClr>
            </a:solidFill>
          </a:ln>
        </p:spPr>
        <p:txBody>
          <a:bodyPr wrap="square">
            <a:spAutoFit/>
          </a:bodyPr>
          <a:lstStyle/>
          <a:p>
            <a:pPr algn="ctr">
              <a:defRPr/>
            </a:pPr>
            <a:r>
              <a:rPr lang="en-US" sz="1600" b="1" dirty="0">
                <a:solidFill>
                  <a:srgbClr val="C00000"/>
                </a:solidFill>
                <a:ea typeface="MS PGothic" panose="020B0600070205080204" pitchFamily="34" charset="-128"/>
              </a:rPr>
              <a:t>RRSO improves survival</a:t>
            </a:r>
          </a:p>
        </p:txBody>
      </p:sp>
      <p:sp>
        <p:nvSpPr>
          <p:cNvPr id="13" name="TextBox 12">
            <a:extLst>
              <a:ext uri="{FF2B5EF4-FFF2-40B4-BE49-F238E27FC236}">
                <a16:creationId xmlns:a16="http://schemas.microsoft.com/office/drawing/2014/main" id="{F10254A1-4BC7-3FF3-5EFD-7AC2493F453D}"/>
              </a:ext>
            </a:extLst>
          </p:cNvPr>
          <p:cNvSpPr txBox="1"/>
          <p:nvPr/>
        </p:nvSpPr>
        <p:spPr bwMode="auto">
          <a:xfrm>
            <a:off x="3079739" y="2994856"/>
            <a:ext cx="2057400" cy="523220"/>
          </a:xfrm>
          <a:prstGeom prst="rect">
            <a:avLst/>
          </a:prstGeom>
          <a:solidFill>
            <a:schemeClr val="bg1">
              <a:lumMod val="85000"/>
            </a:schemeClr>
          </a:solidFill>
          <a:ln>
            <a:solidFill>
              <a:schemeClr val="tx1">
                <a:lumMod val="85000"/>
              </a:schemeClr>
            </a:solidFill>
          </a:ln>
        </p:spPr>
        <p:txBody>
          <a:bodyPr wrap="square">
            <a:spAutoFit/>
          </a:bodyPr>
          <a:lstStyle/>
          <a:p>
            <a:pPr algn="ctr">
              <a:defRPr/>
            </a:pPr>
            <a:r>
              <a:rPr lang="en-US" sz="1400" b="1" dirty="0">
                <a:solidFill>
                  <a:srgbClr val="C00000"/>
                </a:solidFill>
                <a:ea typeface="MS PGothic" panose="020B0600070205080204" pitchFamily="34" charset="-128"/>
              </a:rPr>
              <a:t>adjusted HR:  0.58</a:t>
            </a:r>
          </a:p>
          <a:p>
            <a:pPr algn="ctr">
              <a:defRPr/>
            </a:pPr>
            <a:r>
              <a:rPr lang="en-US" sz="1400" b="1" dirty="0">
                <a:solidFill>
                  <a:srgbClr val="C00000"/>
                </a:solidFill>
                <a:ea typeface="MS PGothic" panose="020B0600070205080204" pitchFamily="34" charset="-128"/>
              </a:rPr>
              <a:t>(95% CI 0.48-0.71)</a:t>
            </a:r>
          </a:p>
        </p:txBody>
      </p:sp>
      <p:sp>
        <p:nvSpPr>
          <p:cNvPr id="14" name="TextBox 1">
            <a:extLst>
              <a:ext uri="{FF2B5EF4-FFF2-40B4-BE49-F238E27FC236}">
                <a16:creationId xmlns:a16="http://schemas.microsoft.com/office/drawing/2014/main" id="{D56E9DBC-BA08-D76B-DAD7-C61129D47925}"/>
              </a:ext>
            </a:extLst>
          </p:cNvPr>
          <p:cNvSpPr txBox="1">
            <a:spLocks noChangeArrowheads="1"/>
          </p:cNvSpPr>
          <p:nvPr/>
        </p:nvSpPr>
        <p:spPr bwMode="auto">
          <a:xfrm>
            <a:off x="733229" y="843245"/>
            <a:ext cx="11237259" cy="400110"/>
          </a:xfrm>
          <a:prstGeom prst="rect">
            <a:avLst/>
          </a:prstGeom>
          <a:solidFill>
            <a:schemeClr val="bg1">
              <a:lumMod val="95000"/>
            </a:schemeClr>
          </a:solidFill>
          <a:ln>
            <a:solidFill>
              <a:schemeClr val="bg2">
                <a:lumMod val="90000"/>
              </a:schemeClr>
            </a:solidFill>
          </a:ln>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None/>
            </a:pPr>
            <a:r>
              <a:rPr lang="en-US" altLang="en-US" sz="2000" b="1" dirty="0">
                <a:solidFill>
                  <a:schemeClr val="tx2"/>
                </a:solidFill>
              </a:rPr>
              <a:t>International Cohort Study of 5290 </a:t>
            </a:r>
            <a:r>
              <a:rPr lang="en-US" altLang="en-US" sz="2000" b="1" i="1" dirty="0">
                <a:solidFill>
                  <a:schemeClr val="tx2"/>
                </a:solidFill>
              </a:rPr>
              <a:t>gBRCA1/2</a:t>
            </a:r>
            <a:r>
              <a:rPr lang="en-US" altLang="en-US" sz="2000" b="1" dirty="0">
                <a:solidFill>
                  <a:schemeClr val="tx2"/>
                </a:solidFill>
              </a:rPr>
              <a:t> carriers diagnosed with breast cancer ≤ 40 </a:t>
            </a:r>
            <a:r>
              <a:rPr lang="en-US" altLang="en-US" sz="2000" b="1" dirty="0" err="1">
                <a:solidFill>
                  <a:schemeClr val="tx2"/>
                </a:solidFill>
              </a:rPr>
              <a:t>yo</a:t>
            </a:r>
            <a:r>
              <a:rPr lang="en-US" altLang="en-US" sz="2000" b="1" dirty="0">
                <a:solidFill>
                  <a:schemeClr val="tx2"/>
                </a:solidFill>
              </a:rPr>
              <a:t> (2000-2020)</a:t>
            </a:r>
          </a:p>
        </p:txBody>
      </p:sp>
    </p:spTree>
    <p:extLst>
      <p:ext uri="{BB962C8B-B14F-4D97-AF65-F5344CB8AC3E}">
        <p14:creationId xmlns:p14="http://schemas.microsoft.com/office/powerpoint/2010/main" val="79327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AutoShape 4" descr="Displaying Breast+Cancer+Genetics+Timelin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endParaRPr lang="en-US" altLang="en-US" sz="1200">
              <a:latin typeface="Arial" charset="0"/>
            </a:endParaRPr>
          </a:p>
        </p:txBody>
      </p:sp>
      <p:grpSp>
        <p:nvGrpSpPr>
          <p:cNvPr id="35842" name="Group 1"/>
          <p:cNvGrpSpPr>
            <a:grpSpLocks/>
          </p:cNvGrpSpPr>
          <p:nvPr/>
        </p:nvGrpSpPr>
        <p:grpSpPr bwMode="auto">
          <a:xfrm>
            <a:off x="1679575" y="1462728"/>
            <a:ext cx="8142288" cy="4800600"/>
            <a:chOff x="914400" y="1348534"/>
            <a:chExt cx="7604551" cy="4790914"/>
          </a:xfrm>
        </p:grpSpPr>
        <p:pic>
          <p:nvPicPr>
            <p:cNvPr id="35843" name="Picture 2" descr="http://www.cancer.gov/images/cdr/live/CDR746226.jpg"/>
            <p:cNvPicPr>
              <a:picLocks noChangeAspect="1" noChangeArrowheads="1"/>
            </p:cNvPicPr>
            <p:nvPr/>
          </p:nvPicPr>
          <p:blipFill rotWithShape="1">
            <a:blip r:embed="rId3">
              <a:extLst>
                <a:ext uri="{28A0092B-C50C-407E-A947-70E740481C1C}">
                  <a14:useLocalDpi xmlns:a14="http://schemas.microsoft.com/office/drawing/2010/main" val="0"/>
                </a:ext>
              </a:extLst>
            </a:blip>
            <a:srcRect t="15999"/>
            <a:stretch/>
          </p:blipFill>
          <p:spPr bwMode="auto">
            <a:xfrm>
              <a:off x="914400" y="1348534"/>
              <a:ext cx="7604551" cy="4790914"/>
            </a:xfrm>
            <a:prstGeom prst="rect">
              <a:avLst/>
            </a:prstGeom>
            <a:noFill/>
            <a:ln w="571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31714" y="3816720"/>
              <a:ext cx="1896632" cy="337871"/>
            </a:xfrm>
            <a:prstGeom prst="rect">
              <a:avLst/>
            </a:prstGeom>
            <a:noFill/>
            <a:ln w="57150">
              <a:solidFill>
                <a:schemeClr val="accent1"/>
              </a:solidFill>
            </a:ln>
          </p:spPr>
          <p:txBody>
            <a:bodyPr wrap="none">
              <a:spAutoFit/>
            </a:bodyPr>
            <a:lstStyle/>
            <a:p>
              <a:pPr algn="ctr">
                <a:defRPr/>
              </a:pPr>
              <a:r>
                <a:rPr lang="en-US" sz="1600" b="1" dirty="0">
                  <a:solidFill>
                    <a:schemeClr val="tx2">
                      <a:lumMod val="50000"/>
                    </a:schemeClr>
                  </a:solidFill>
                  <a:latin typeface="Calibri" panose="020F0502020204030204" pitchFamily="34" charset="0"/>
                  <a:ea typeface="MS PGothic" panose="020B0600070205080204" pitchFamily="34" charset="-128"/>
                  <a:cs typeface="Calibri" panose="020F0502020204030204" pitchFamily="34" charset="0"/>
                </a:rPr>
                <a:t>&gt; 5 fold increased risk</a:t>
              </a:r>
            </a:p>
          </p:txBody>
        </p:sp>
        <p:sp>
          <p:nvSpPr>
            <p:cNvPr id="7" name="TextBox 6"/>
            <p:cNvSpPr txBox="1"/>
            <p:nvPr/>
          </p:nvSpPr>
          <p:spPr>
            <a:xfrm>
              <a:off x="3484780" y="3505353"/>
              <a:ext cx="2406436" cy="337871"/>
            </a:xfrm>
            <a:prstGeom prst="rect">
              <a:avLst/>
            </a:prstGeom>
            <a:noFill/>
            <a:ln w="57150">
              <a:solidFill>
                <a:schemeClr val="accent1"/>
              </a:solidFill>
            </a:ln>
          </p:spPr>
          <p:txBody>
            <a:bodyPr wrap="square">
              <a:spAutoFit/>
            </a:bodyPr>
            <a:lstStyle/>
            <a:p>
              <a:pPr algn="ctr">
                <a:defRPr/>
              </a:pPr>
              <a:r>
                <a:rPr lang="en-US" sz="1600" b="1" dirty="0">
                  <a:solidFill>
                    <a:schemeClr val="tx2">
                      <a:lumMod val="50000"/>
                    </a:schemeClr>
                  </a:solidFill>
                  <a:latin typeface="Calibri" panose="020F0502020204030204" pitchFamily="34" charset="0"/>
                  <a:ea typeface="MS PGothic" panose="020B0600070205080204" pitchFamily="34" charset="-128"/>
                  <a:cs typeface="Calibri" panose="020F0502020204030204" pitchFamily="34" charset="0"/>
                </a:rPr>
                <a:t>2-5 fold increased risk</a:t>
              </a:r>
            </a:p>
          </p:txBody>
        </p:sp>
        <p:sp>
          <p:nvSpPr>
            <p:cNvPr id="8" name="TextBox 7"/>
            <p:cNvSpPr txBox="1"/>
            <p:nvPr/>
          </p:nvSpPr>
          <p:spPr>
            <a:xfrm>
              <a:off x="2626609" y="3167895"/>
              <a:ext cx="652512" cy="337871"/>
            </a:xfrm>
            <a:prstGeom prst="rect">
              <a:avLst/>
            </a:prstGeom>
            <a:noFill/>
            <a:ln w="57150">
              <a:solidFill>
                <a:schemeClr val="accent1"/>
              </a:solidFill>
            </a:ln>
          </p:spPr>
          <p:txBody>
            <a:bodyPr wrap="none">
              <a:spAutoFit/>
            </a:bodyPr>
            <a:lstStyle/>
            <a:p>
              <a:pPr algn="ctr">
                <a:defRPr/>
              </a:pPr>
              <a:r>
                <a:rPr lang="en-US" sz="1600" b="1" dirty="0">
                  <a:solidFill>
                    <a:schemeClr val="tx2">
                      <a:lumMod val="50000"/>
                    </a:schemeClr>
                  </a:solidFill>
                  <a:latin typeface="Calibri" panose="020F0502020204030204" pitchFamily="34" charset="0"/>
                  <a:ea typeface="MS PGothic" panose="020B0600070205080204" pitchFamily="34" charset="-128"/>
                  <a:cs typeface="Calibri" panose="020F0502020204030204" pitchFamily="34" charset="0"/>
                </a:rPr>
                <a:t>SNPs  </a:t>
              </a:r>
            </a:p>
          </p:txBody>
        </p:sp>
      </p:grpSp>
      <p:sp>
        <p:nvSpPr>
          <p:cNvPr id="2" name="Title 1">
            <a:extLst>
              <a:ext uri="{FF2B5EF4-FFF2-40B4-BE49-F238E27FC236}">
                <a16:creationId xmlns:a16="http://schemas.microsoft.com/office/drawing/2014/main" id="{358F94FA-96FE-991C-E4CB-BE6B25F4DF5F}"/>
              </a:ext>
            </a:extLst>
          </p:cNvPr>
          <p:cNvSpPr>
            <a:spLocks noGrp="1"/>
          </p:cNvSpPr>
          <p:nvPr>
            <p:ph type="title"/>
          </p:nvPr>
        </p:nvSpPr>
        <p:spPr>
          <a:xfrm>
            <a:off x="609600" y="594672"/>
            <a:ext cx="10972800" cy="776928"/>
          </a:xfrm>
        </p:spPr>
        <p:txBody>
          <a:bodyPr>
            <a:normAutofit/>
          </a:bodyPr>
          <a:lstStyle/>
          <a:p>
            <a:r>
              <a:rPr lang="en-US" sz="4000" b="1" dirty="0"/>
              <a:t>Genes Associated with Breast Cancer Risk</a:t>
            </a:r>
          </a:p>
        </p:txBody>
      </p:sp>
    </p:spTree>
    <p:extLst>
      <p:ext uri="{BB962C8B-B14F-4D97-AF65-F5344CB8AC3E}">
        <p14:creationId xmlns:p14="http://schemas.microsoft.com/office/powerpoint/2010/main" val="56631447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B8FB-0F34-0CF9-CDD5-033776D4846F}"/>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7C4D55D2-35BE-CD6F-7D4B-F295E0547EFC}"/>
              </a:ext>
            </a:extLst>
          </p:cNvPr>
          <p:cNvSpPr>
            <a:spLocks noGrp="1"/>
          </p:cNvSpPr>
          <p:nvPr>
            <p:ph type="title"/>
          </p:nvPr>
        </p:nvSpPr>
        <p:spPr>
          <a:xfrm>
            <a:off x="1669677" y="17547"/>
            <a:ext cx="9524999" cy="502928"/>
          </a:xfrm>
          <a:noFill/>
        </p:spPr>
        <p:txBody>
          <a:bodyPr>
            <a:noAutofit/>
          </a:bodyPr>
          <a:lstStyle/>
          <a:p>
            <a:r>
              <a:rPr lang="en-US" altLang="en-US" sz="2800" b="1" dirty="0">
                <a:ea typeface="MS PGothic" charset="-128"/>
              </a:rPr>
              <a:t>RRSO: Mortality Reduction in </a:t>
            </a:r>
            <a:r>
              <a:rPr lang="en-US" altLang="en-US" sz="2800" b="1" i="1" dirty="0">
                <a:ea typeface="MS PGothic" charset="-128"/>
              </a:rPr>
              <a:t>BRCA</a:t>
            </a:r>
            <a:r>
              <a:rPr lang="en-US" altLang="en-US" sz="2800" b="1" dirty="0">
                <a:ea typeface="MS PGothic" charset="-128"/>
              </a:rPr>
              <a:t> Carriers with Breast Cancer</a:t>
            </a:r>
          </a:p>
        </p:txBody>
      </p:sp>
      <p:pic>
        <p:nvPicPr>
          <p:cNvPr id="4" name="Picture 3" descr="A table with numbers and text&#10;&#10;AI-generated content may be incorrect.">
            <a:extLst>
              <a:ext uri="{FF2B5EF4-FFF2-40B4-BE49-F238E27FC236}">
                <a16:creationId xmlns:a16="http://schemas.microsoft.com/office/drawing/2014/main" id="{5033DF2A-C105-EE4C-CAE8-BE1FB32BD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54670"/>
            <a:ext cx="6653450" cy="3615460"/>
          </a:xfrm>
          <a:prstGeom prst="rect">
            <a:avLst/>
          </a:prstGeom>
        </p:spPr>
      </p:pic>
      <p:pic>
        <p:nvPicPr>
          <p:cNvPr id="8" name="Picture 7" descr="A close-up of black text&#10;&#10;AI-generated content may be incorrect.">
            <a:extLst>
              <a:ext uri="{FF2B5EF4-FFF2-40B4-BE49-F238E27FC236}">
                <a16:creationId xmlns:a16="http://schemas.microsoft.com/office/drawing/2014/main" id="{6E348CD2-C772-4545-1B5A-29C5D02E0860}"/>
              </a:ext>
            </a:extLst>
          </p:cNvPr>
          <p:cNvPicPr>
            <a:picLocks noChangeAspect="1"/>
          </p:cNvPicPr>
          <p:nvPr/>
        </p:nvPicPr>
        <p:blipFill>
          <a:blip r:embed="rId4">
            <a:extLst>
              <a:ext uri="{28A0092B-C50C-407E-A947-70E740481C1C}">
                <a14:useLocalDpi xmlns:a14="http://schemas.microsoft.com/office/drawing/2010/main" val="0"/>
              </a:ext>
            </a:extLst>
          </a:blip>
          <a:srcRect l="437" t="-1197" r="73" b="31449"/>
          <a:stretch>
            <a:fillRect/>
          </a:stretch>
        </p:blipFill>
        <p:spPr>
          <a:xfrm>
            <a:off x="230864" y="896471"/>
            <a:ext cx="4953000" cy="1045219"/>
          </a:xfrm>
          <a:prstGeom prst="rect">
            <a:avLst/>
          </a:prstGeom>
        </p:spPr>
      </p:pic>
      <p:pic>
        <p:nvPicPr>
          <p:cNvPr id="17" name="Picture 16">
            <a:extLst>
              <a:ext uri="{FF2B5EF4-FFF2-40B4-BE49-F238E27FC236}">
                <a16:creationId xmlns:a16="http://schemas.microsoft.com/office/drawing/2014/main" id="{5A8089A1-B526-07FD-BC9B-F5DD42626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464" y="1752600"/>
            <a:ext cx="2050473" cy="304800"/>
          </a:xfrm>
          <a:prstGeom prst="rect">
            <a:avLst/>
          </a:prstGeom>
        </p:spPr>
      </p:pic>
      <p:sp>
        <p:nvSpPr>
          <p:cNvPr id="21" name="TextBox 20">
            <a:extLst>
              <a:ext uri="{FF2B5EF4-FFF2-40B4-BE49-F238E27FC236}">
                <a16:creationId xmlns:a16="http://schemas.microsoft.com/office/drawing/2014/main" id="{14EA8E20-CE5F-181B-85D0-C6ED1ADCFF6A}"/>
              </a:ext>
            </a:extLst>
          </p:cNvPr>
          <p:cNvSpPr txBox="1"/>
          <p:nvPr/>
        </p:nvSpPr>
        <p:spPr>
          <a:xfrm>
            <a:off x="7939998" y="6569878"/>
            <a:ext cx="4113049" cy="261610"/>
          </a:xfrm>
          <a:prstGeom prst="rect">
            <a:avLst/>
          </a:prstGeom>
          <a:noFill/>
        </p:spPr>
        <p:txBody>
          <a:bodyPr wrap="square" rtlCol="0">
            <a:spAutoFit/>
          </a:bodyPr>
          <a:lstStyle/>
          <a:p>
            <a:pPr algn="ctr"/>
            <a:r>
              <a:rPr lang="en-US" sz="1100" dirty="0"/>
              <a:t>Hassan H et al.  SM et al. </a:t>
            </a:r>
            <a:r>
              <a:rPr lang="en-US" sz="1100" i="1" dirty="0"/>
              <a:t>Lancet Oncol </a:t>
            </a:r>
            <a:r>
              <a:rPr lang="en-US" sz="1100" b="1" dirty="0"/>
              <a:t>2025</a:t>
            </a:r>
            <a:r>
              <a:rPr lang="en-US" sz="1100" dirty="0"/>
              <a:t>; 26: 771–80</a:t>
            </a:r>
          </a:p>
        </p:txBody>
      </p:sp>
      <p:sp>
        <p:nvSpPr>
          <p:cNvPr id="22" name="Rectangle 21">
            <a:extLst>
              <a:ext uri="{FF2B5EF4-FFF2-40B4-BE49-F238E27FC236}">
                <a16:creationId xmlns:a16="http://schemas.microsoft.com/office/drawing/2014/main" id="{765477D9-2ECE-EF18-FC60-D505DB5D967A}"/>
              </a:ext>
            </a:extLst>
          </p:cNvPr>
          <p:cNvSpPr/>
          <p:nvPr/>
        </p:nvSpPr>
        <p:spPr>
          <a:xfrm>
            <a:off x="5412464" y="2971800"/>
            <a:ext cx="1288473" cy="2798330"/>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a:extLst>
              <a:ext uri="{FF2B5EF4-FFF2-40B4-BE49-F238E27FC236}">
                <a16:creationId xmlns:a16="http://schemas.microsoft.com/office/drawing/2014/main" id="{DEA8AFE2-DBBF-FD3B-8883-C2D54B6A2D93}"/>
              </a:ext>
            </a:extLst>
          </p:cNvPr>
          <p:cNvSpPr txBox="1">
            <a:spLocks noChangeArrowheads="1"/>
          </p:cNvSpPr>
          <p:nvPr/>
        </p:nvSpPr>
        <p:spPr bwMode="auto">
          <a:xfrm>
            <a:off x="7032586" y="2438400"/>
            <a:ext cx="5007014" cy="1908215"/>
          </a:xfrm>
          <a:prstGeom prst="rect">
            <a:avLst/>
          </a:prstGeom>
          <a:solidFill>
            <a:schemeClr val="bg2">
              <a:lumMod val="90000"/>
            </a:schemeClr>
          </a:solidFill>
          <a:ln>
            <a:solidFill>
              <a:schemeClr val="bg2">
                <a:lumMod val="90000"/>
              </a:schemeClr>
            </a:solidFill>
          </a:ln>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marL="285750" indent="-285750">
              <a:spcBef>
                <a:spcPts val="1200"/>
              </a:spcBef>
            </a:pPr>
            <a:r>
              <a:rPr lang="en-US" altLang="en-US" sz="1800" b="1" dirty="0">
                <a:solidFill>
                  <a:schemeClr val="tx2"/>
                </a:solidFill>
              </a:rPr>
              <a:t>Impact of BSO on all cause and BCS mortality:</a:t>
            </a:r>
          </a:p>
          <a:p>
            <a:pPr marL="571500" indent="-285750">
              <a:spcBef>
                <a:spcPts val="0"/>
              </a:spcBef>
              <a:buFont typeface="Wingdings" pitchFamily="2" charset="2"/>
              <a:buChar char="Ø"/>
            </a:pPr>
            <a:r>
              <a:rPr lang="en-US" altLang="en-US" sz="1800" b="1" dirty="0">
                <a:solidFill>
                  <a:schemeClr val="tx2"/>
                </a:solidFill>
              </a:rPr>
              <a:t> more marked in </a:t>
            </a:r>
            <a:r>
              <a:rPr lang="en-US" altLang="en-US" sz="1800" b="1" i="1" dirty="0">
                <a:solidFill>
                  <a:schemeClr val="tx2"/>
                </a:solidFill>
              </a:rPr>
              <a:t>BRCA2</a:t>
            </a:r>
            <a:r>
              <a:rPr lang="en-US" altLang="en-US" sz="1800" b="1" dirty="0">
                <a:solidFill>
                  <a:schemeClr val="tx2"/>
                </a:solidFill>
              </a:rPr>
              <a:t> than </a:t>
            </a:r>
            <a:r>
              <a:rPr lang="en-US" altLang="en-US" sz="1800" b="1" i="1" dirty="0">
                <a:solidFill>
                  <a:schemeClr val="tx2"/>
                </a:solidFill>
              </a:rPr>
              <a:t>BRCA1 </a:t>
            </a:r>
          </a:p>
          <a:p>
            <a:pPr marL="571500" indent="-285750">
              <a:spcBef>
                <a:spcPts val="0"/>
              </a:spcBef>
              <a:buFont typeface="Wingdings" pitchFamily="2" charset="2"/>
              <a:buChar char="Ø"/>
            </a:pPr>
            <a:r>
              <a:rPr lang="en-US" altLang="en-US" sz="1800" b="1" dirty="0">
                <a:solidFill>
                  <a:schemeClr val="tx2"/>
                </a:solidFill>
              </a:rPr>
              <a:t> greatest impact on all cause mortality if BSO performed after age 45</a:t>
            </a:r>
          </a:p>
          <a:p>
            <a:pPr marL="285750" indent="-285750">
              <a:spcBef>
                <a:spcPts val="1200"/>
              </a:spcBef>
            </a:pPr>
            <a:r>
              <a:rPr lang="en-US" altLang="en-US" sz="1800" b="1" dirty="0">
                <a:solidFill>
                  <a:schemeClr val="tx2"/>
                </a:solidFill>
              </a:rPr>
              <a:t> </a:t>
            </a:r>
            <a:r>
              <a:rPr lang="en-US" altLang="en-US" sz="1800" b="1" u="sng" dirty="0">
                <a:solidFill>
                  <a:schemeClr val="tx2"/>
                </a:solidFill>
              </a:rPr>
              <a:t>No increased risk</a:t>
            </a:r>
            <a:r>
              <a:rPr lang="en-US" altLang="en-US" sz="1800" b="1" dirty="0">
                <a:solidFill>
                  <a:schemeClr val="tx2"/>
                </a:solidFill>
              </a:rPr>
              <a:t> of CV disease, non-breast CA specific mortality, </a:t>
            </a:r>
            <a:r>
              <a:rPr lang="en-US" altLang="en-US" sz="1800" b="1" dirty="0" err="1">
                <a:solidFill>
                  <a:schemeClr val="tx2"/>
                </a:solidFill>
              </a:rPr>
              <a:t>contralat</a:t>
            </a:r>
            <a:r>
              <a:rPr lang="en-US" altLang="en-US" sz="1800" b="1" dirty="0">
                <a:solidFill>
                  <a:schemeClr val="tx2"/>
                </a:solidFill>
              </a:rPr>
              <a:t> BC, or depression</a:t>
            </a:r>
          </a:p>
        </p:txBody>
      </p:sp>
      <p:sp>
        <p:nvSpPr>
          <p:cNvPr id="10" name="TextBox 1">
            <a:extLst>
              <a:ext uri="{FF2B5EF4-FFF2-40B4-BE49-F238E27FC236}">
                <a16:creationId xmlns:a16="http://schemas.microsoft.com/office/drawing/2014/main" id="{D66FC393-4B69-69A7-0337-32D380EC1851}"/>
              </a:ext>
            </a:extLst>
          </p:cNvPr>
          <p:cNvSpPr txBox="1">
            <a:spLocks noChangeArrowheads="1"/>
          </p:cNvSpPr>
          <p:nvPr/>
        </p:nvSpPr>
        <p:spPr bwMode="auto">
          <a:xfrm>
            <a:off x="1205753" y="442299"/>
            <a:ext cx="10452847" cy="369332"/>
          </a:xfrm>
          <a:prstGeom prst="rect">
            <a:avLst/>
          </a:prstGeom>
          <a:solidFill>
            <a:schemeClr val="bg1">
              <a:lumMod val="95000"/>
            </a:schemeClr>
          </a:solidFill>
          <a:ln>
            <a:solidFill>
              <a:schemeClr val="bg1">
                <a:lumMod val="95000"/>
              </a:schemeClr>
            </a:solidFill>
          </a:ln>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None/>
            </a:pPr>
            <a:r>
              <a:rPr lang="en-US" altLang="en-US" sz="1800" b="1" dirty="0">
                <a:solidFill>
                  <a:schemeClr val="tx2"/>
                </a:solidFill>
              </a:rPr>
              <a:t>Linked data from National Cancer Registry in England to genetic testing and other sources to minimize biases</a:t>
            </a:r>
          </a:p>
        </p:txBody>
      </p:sp>
    </p:spTree>
    <p:extLst>
      <p:ext uri="{BB962C8B-B14F-4D97-AF65-F5344CB8AC3E}">
        <p14:creationId xmlns:p14="http://schemas.microsoft.com/office/powerpoint/2010/main" val="366396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about other high-penetrance genes?</a:t>
            </a:r>
          </a:p>
        </p:txBody>
      </p:sp>
      <p:sp>
        <p:nvSpPr>
          <p:cNvPr id="3" name="Content Placeholder 2"/>
          <p:cNvSpPr>
            <a:spLocks noGrp="1"/>
          </p:cNvSpPr>
          <p:nvPr>
            <p:ph idx="1"/>
          </p:nvPr>
        </p:nvSpPr>
        <p:spPr/>
        <p:txBody>
          <a:bodyPr/>
          <a:lstStyle/>
          <a:p>
            <a:r>
              <a:rPr lang="en-US" i="1" dirty="0"/>
              <a:t>TP53</a:t>
            </a:r>
          </a:p>
          <a:p>
            <a:pPr lvl="1"/>
            <a:r>
              <a:rPr lang="en-US" dirty="0"/>
              <a:t>If possible, avoid radiation therapy given increased risk of malignancy in radiation field</a:t>
            </a:r>
          </a:p>
          <a:p>
            <a:pPr lvl="1"/>
            <a:endParaRPr lang="en-US" dirty="0"/>
          </a:p>
          <a:p>
            <a:r>
              <a:rPr lang="en-US" dirty="0"/>
              <a:t>For other high penetrance genes (</a:t>
            </a:r>
            <a:r>
              <a:rPr lang="en-US" i="1" dirty="0"/>
              <a:t>CDH1, PTEN, STK11, PALB2</a:t>
            </a:r>
            <a:r>
              <a:rPr lang="en-US" dirty="0"/>
              <a:t>), little data, but tend to have same approach as for </a:t>
            </a:r>
            <a:r>
              <a:rPr lang="en-US" dirty="0" err="1"/>
              <a:t>g</a:t>
            </a:r>
            <a:r>
              <a:rPr lang="en-US" i="1" dirty="0" err="1"/>
              <a:t>BRCAm</a:t>
            </a:r>
            <a:endParaRPr lang="en-US" i="1" dirty="0"/>
          </a:p>
          <a:p>
            <a:endParaRPr lang="en-US" dirty="0"/>
          </a:p>
          <a:p>
            <a:pPr lvl="1"/>
            <a:endParaRPr lang="en-US" dirty="0"/>
          </a:p>
        </p:txBody>
      </p:sp>
    </p:spTree>
    <p:extLst>
      <p:ext uri="{BB962C8B-B14F-4D97-AF65-F5344CB8AC3E}">
        <p14:creationId xmlns:p14="http://schemas.microsoft.com/office/powerpoint/2010/main" val="2217492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12115800" cy="914400"/>
          </a:xfrm>
        </p:spPr>
        <p:txBody>
          <a:bodyPr>
            <a:normAutofit fontScale="90000"/>
          </a:bodyPr>
          <a:lstStyle/>
          <a:p>
            <a:r>
              <a:rPr lang="en-US" sz="3200" b="1" i="1" dirty="0"/>
              <a:t>gBRCA1/2</a:t>
            </a:r>
            <a:r>
              <a:rPr lang="en-US" sz="3200" b="1" dirty="0"/>
              <a:t> Status Not an Independent Prognostic Factor – POSH Study</a:t>
            </a:r>
            <a:br>
              <a:rPr lang="en-US" sz="3200" b="1" dirty="0"/>
            </a:br>
            <a:endParaRPr lang="en-US" sz="3200" b="1" dirty="0"/>
          </a:p>
        </p:txBody>
      </p:sp>
      <p:grpSp>
        <p:nvGrpSpPr>
          <p:cNvPr id="8" name="Group 7">
            <a:extLst>
              <a:ext uri="{FF2B5EF4-FFF2-40B4-BE49-F238E27FC236}">
                <a16:creationId xmlns:a16="http://schemas.microsoft.com/office/drawing/2014/main" id="{7F8A90D6-E722-7B41-9CA8-03A89F1AB31F}"/>
              </a:ext>
            </a:extLst>
          </p:cNvPr>
          <p:cNvGrpSpPr>
            <a:grpSpLocks noChangeAspect="1"/>
          </p:cNvGrpSpPr>
          <p:nvPr/>
        </p:nvGrpSpPr>
        <p:grpSpPr>
          <a:xfrm>
            <a:off x="2155220" y="1309619"/>
            <a:ext cx="7957760" cy="5223826"/>
            <a:chOff x="304800" y="1320226"/>
            <a:chExt cx="6475955" cy="4495800"/>
          </a:xfrm>
        </p:grpSpPr>
        <p:pic>
          <p:nvPicPr>
            <p:cNvPr id="3" name="Picture 2"/>
            <p:cNvPicPr>
              <a:picLocks noChangeAspect="1"/>
            </p:cNvPicPr>
            <p:nvPr/>
          </p:nvPicPr>
          <p:blipFill>
            <a:blip r:embed="rId3"/>
            <a:stretch>
              <a:fillRect/>
            </a:stretch>
          </p:blipFill>
          <p:spPr>
            <a:xfrm>
              <a:off x="304800" y="1320226"/>
              <a:ext cx="6475955" cy="4495800"/>
            </a:xfrm>
            <a:prstGeom prst="rect">
              <a:avLst/>
            </a:prstGeom>
          </p:spPr>
        </p:pic>
        <p:sp>
          <p:nvSpPr>
            <p:cNvPr id="4" name="TextBox 3"/>
            <p:cNvSpPr txBox="1"/>
            <p:nvPr/>
          </p:nvSpPr>
          <p:spPr>
            <a:xfrm>
              <a:off x="3276600" y="1437241"/>
              <a:ext cx="2028404" cy="317860"/>
            </a:xfrm>
            <a:prstGeom prst="rect">
              <a:avLst/>
            </a:prstGeom>
            <a:solidFill>
              <a:schemeClr val="bg1">
                <a:lumMod val="85000"/>
              </a:schemeClr>
            </a:solidFill>
          </p:spPr>
          <p:txBody>
            <a:bodyPr wrap="square" rtlCol="0" anchor="ctr">
              <a:spAutoFit/>
            </a:bodyPr>
            <a:lstStyle/>
            <a:p>
              <a:pPr algn="ctr">
                <a:defRPr/>
              </a:pPr>
              <a:r>
                <a:rPr lang="en-US" b="1" dirty="0">
                  <a:solidFill>
                    <a:prstClr val="black"/>
                  </a:solidFill>
                  <a:latin typeface="Calibri"/>
                </a:rPr>
                <a:t>No difference in OS</a:t>
              </a:r>
            </a:p>
          </p:txBody>
        </p:sp>
        <p:sp>
          <p:nvSpPr>
            <p:cNvPr id="5" name="TextBox 4"/>
            <p:cNvSpPr txBox="1"/>
            <p:nvPr/>
          </p:nvSpPr>
          <p:spPr>
            <a:xfrm>
              <a:off x="3429000" y="2667000"/>
              <a:ext cx="2028404" cy="264883"/>
            </a:xfrm>
            <a:prstGeom prst="rect">
              <a:avLst/>
            </a:prstGeom>
            <a:noFill/>
          </p:spPr>
          <p:txBody>
            <a:bodyPr wrap="square" rtlCol="0">
              <a:spAutoFit/>
            </a:bodyPr>
            <a:lstStyle/>
            <a:p>
              <a:pPr algn="ctr">
                <a:defRPr/>
              </a:pPr>
              <a:r>
                <a:rPr lang="en-US" sz="1400" dirty="0">
                  <a:solidFill>
                    <a:prstClr val="black"/>
                  </a:solidFill>
                  <a:latin typeface="Calibri"/>
                </a:rPr>
                <a:t>Median F/U 8.2 years</a:t>
              </a:r>
            </a:p>
          </p:txBody>
        </p:sp>
      </p:grpSp>
      <p:sp>
        <p:nvSpPr>
          <p:cNvPr id="6" name="TextBox 5"/>
          <p:cNvSpPr txBox="1"/>
          <p:nvPr/>
        </p:nvSpPr>
        <p:spPr>
          <a:xfrm>
            <a:off x="4152900" y="6596390"/>
            <a:ext cx="3886200" cy="261610"/>
          </a:xfrm>
          <a:prstGeom prst="rect">
            <a:avLst/>
          </a:prstGeom>
          <a:noFill/>
        </p:spPr>
        <p:txBody>
          <a:bodyPr wrap="square">
            <a:spAutoFit/>
          </a:bodyPr>
          <a:lstStyle/>
          <a:p>
            <a:pPr algn="ctr">
              <a:defRPr/>
            </a:pPr>
            <a:r>
              <a:rPr lang="en-US" sz="1100" dirty="0">
                <a:solidFill>
                  <a:prstClr val="white"/>
                </a:solidFill>
                <a:latin typeface="Calibri"/>
              </a:rPr>
              <a:t>Copson ER et al. </a:t>
            </a:r>
            <a:r>
              <a:rPr lang="en-US" sz="1100" i="1" dirty="0">
                <a:solidFill>
                  <a:prstClr val="white"/>
                </a:solidFill>
                <a:latin typeface="Calibri"/>
              </a:rPr>
              <a:t>Lancet Oncol. </a:t>
            </a:r>
            <a:r>
              <a:rPr lang="en-US" sz="1100" dirty="0">
                <a:solidFill>
                  <a:prstClr val="white"/>
                </a:solidFill>
                <a:latin typeface="Calibri"/>
              </a:rPr>
              <a:t>2018;19(2):169-180.</a:t>
            </a:r>
          </a:p>
        </p:txBody>
      </p:sp>
      <p:sp>
        <p:nvSpPr>
          <p:cNvPr id="7" name="TextBox 6"/>
          <p:cNvSpPr txBox="1"/>
          <p:nvPr/>
        </p:nvSpPr>
        <p:spPr>
          <a:xfrm>
            <a:off x="1373387" y="906313"/>
            <a:ext cx="9521425" cy="369332"/>
          </a:xfrm>
          <a:prstGeom prst="rect">
            <a:avLst/>
          </a:prstGeom>
          <a:noFill/>
        </p:spPr>
        <p:txBody>
          <a:bodyPr wrap="square" rtlCol="0">
            <a:spAutoFit/>
          </a:bodyPr>
          <a:lstStyle/>
          <a:p>
            <a:pPr algn="ctr">
              <a:defRPr/>
            </a:pPr>
            <a:r>
              <a:rPr lang="en-US" dirty="0">
                <a:solidFill>
                  <a:prstClr val="white"/>
                </a:solidFill>
                <a:latin typeface="Calibri"/>
              </a:rPr>
              <a:t>3053 BC pts &lt; 40 </a:t>
            </a:r>
            <a:r>
              <a:rPr lang="en-US" dirty="0" err="1">
                <a:solidFill>
                  <a:prstClr val="white"/>
                </a:solidFill>
                <a:latin typeface="Calibri"/>
              </a:rPr>
              <a:t>yo</a:t>
            </a:r>
            <a:r>
              <a:rPr lang="en-US" dirty="0">
                <a:solidFill>
                  <a:prstClr val="white"/>
                </a:solidFill>
                <a:latin typeface="Calibri"/>
              </a:rPr>
              <a:t> at diagnosis prospectively recruited 2000-2008; </a:t>
            </a:r>
            <a:r>
              <a:rPr lang="en-US" i="1" dirty="0">
                <a:solidFill>
                  <a:prstClr val="white"/>
                </a:solidFill>
                <a:latin typeface="Calibri"/>
              </a:rPr>
              <a:t>gBRCA1/2 </a:t>
            </a:r>
            <a:r>
              <a:rPr lang="en-US" dirty="0">
                <a:solidFill>
                  <a:prstClr val="white"/>
                </a:solidFill>
                <a:latin typeface="Calibri"/>
              </a:rPr>
              <a:t>testing in 2016</a:t>
            </a:r>
          </a:p>
        </p:txBody>
      </p:sp>
    </p:spTree>
    <p:extLst>
      <p:ext uri="{BB962C8B-B14F-4D97-AF65-F5344CB8AC3E}">
        <p14:creationId xmlns:p14="http://schemas.microsoft.com/office/powerpoint/2010/main" val="2987106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D056-54F0-C740-B93E-73D20EC1A33D}"/>
              </a:ext>
            </a:extLst>
          </p:cNvPr>
          <p:cNvSpPr>
            <a:spLocks noGrp="1"/>
          </p:cNvSpPr>
          <p:nvPr>
            <p:ph type="title"/>
          </p:nvPr>
        </p:nvSpPr>
        <p:spPr>
          <a:xfrm>
            <a:off x="838200" y="465440"/>
            <a:ext cx="11049000" cy="638640"/>
          </a:xfrm>
        </p:spPr>
        <p:txBody>
          <a:bodyPr>
            <a:noAutofit/>
          </a:bodyPr>
          <a:lstStyle/>
          <a:p>
            <a:r>
              <a:rPr lang="en-US" sz="3600" b="1" dirty="0" err="1"/>
              <a:t>OlympiA</a:t>
            </a:r>
            <a:r>
              <a:rPr lang="en-US" sz="3600" b="1" dirty="0"/>
              <a:t> Study:  High-risk HER2-negative ESB </a:t>
            </a:r>
            <a:r>
              <a:rPr lang="en-US" sz="3600" b="1" i="1" dirty="0"/>
              <a:t>gBRCA1/2</a:t>
            </a:r>
          </a:p>
        </p:txBody>
      </p:sp>
      <p:sp>
        <p:nvSpPr>
          <p:cNvPr id="12" name="Footer Placeholder 1">
            <a:extLst>
              <a:ext uri="{FF2B5EF4-FFF2-40B4-BE49-F238E27FC236}">
                <a16:creationId xmlns:a16="http://schemas.microsoft.com/office/drawing/2014/main" id="{F9FBA0E7-88A3-488F-97F0-04134602BCE8}"/>
              </a:ext>
            </a:extLst>
          </p:cNvPr>
          <p:cNvSpPr txBox="1">
            <a:spLocks/>
          </p:cNvSpPr>
          <p:nvPr/>
        </p:nvSpPr>
        <p:spPr>
          <a:xfrm>
            <a:off x="3962400" y="6488000"/>
            <a:ext cx="5462286" cy="4462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100" dirty="0">
                <a:solidFill>
                  <a:schemeClr val="tx1"/>
                </a:solidFill>
                <a:cs typeface="Arial" panose="020B0604020202020204" pitchFamily="34" charset="0"/>
              </a:rPr>
              <a:t>Tutt AN et al. </a:t>
            </a:r>
            <a:r>
              <a:rPr lang="en-US" sz="1100" i="1" dirty="0">
                <a:solidFill>
                  <a:schemeClr val="tx1"/>
                </a:solidFill>
                <a:cs typeface="Arial" panose="020B0604020202020204" pitchFamily="34" charset="0"/>
              </a:rPr>
              <a:t>N </a:t>
            </a:r>
            <a:r>
              <a:rPr lang="en-US" sz="1100" i="1" dirty="0" err="1">
                <a:solidFill>
                  <a:schemeClr val="tx1"/>
                </a:solidFill>
                <a:cs typeface="Arial" panose="020B0604020202020204" pitchFamily="34" charset="0"/>
              </a:rPr>
              <a:t>Engl</a:t>
            </a:r>
            <a:r>
              <a:rPr lang="en-US" sz="1100" i="1" dirty="0">
                <a:solidFill>
                  <a:schemeClr val="tx1"/>
                </a:solidFill>
                <a:cs typeface="Arial" panose="020B0604020202020204" pitchFamily="34" charset="0"/>
              </a:rPr>
              <a:t> J Med</a:t>
            </a:r>
            <a:r>
              <a:rPr lang="en-US" sz="1100" dirty="0">
                <a:solidFill>
                  <a:schemeClr val="tx1"/>
                </a:solidFill>
                <a:cs typeface="Arial" panose="020B0604020202020204" pitchFamily="34" charset="0"/>
              </a:rPr>
              <a:t>. 2021;384(25):2394-2405</a:t>
            </a:r>
            <a:r>
              <a:rPr lang="en-US" sz="1100" dirty="0">
                <a:solidFill>
                  <a:srgbClr val="203E59"/>
                </a:solidFill>
                <a:latin typeface="Calibri" panose="020F0502020204030204" pitchFamily="34" charset="0"/>
                <a:cs typeface="Calibri" panose="020F0502020204030204" pitchFamily="34" charset="0"/>
              </a:rPr>
              <a:t>; Garber et al. SABCS 2024</a:t>
            </a:r>
            <a:r>
              <a:rPr lang="en-US" sz="1100" dirty="0">
                <a:solidFill>
                  <a:schemeClr val="tx1"/>
                </a:solidFill>
                <a:cs typeface="Arial" panose="020B0604020202020204" pitchFamily="34" charset="0"/>
              </a:rPr>
              <a:t>.</a:t>
            </a:r>
          </a:p>
        </p:txBody>
      </p:sp>
      <p:pic>
        <p:nvPicPr>
          <p:cNvPr id="10" name="Picture 9"/>
          <p:cNvPicPr>
            <a:picLocks noChangeAspect="1"/>
          </p:cNvPicPr>
          <p:nvPr/>
        </p:nvPicPr>
        <p:blipFill>
          <a:blip r:embed="rId3"/>
          <a:stretch>
            <a:fillRect/>
          </a:stretch>
        </p:blipFill>
        <p:spPr>
          <a:xfrm>
            <a:off x="76166" y="1657350"/>
            <a:ext cx="5638834" cy="3676650"/>
          </a:xfrm>
          <a:prstGeom prst="rect">
            <a:avLst/>
          </a:prstGeom>
          <a:ln w="38100">
            <a:solidFill>
              <a:schemeClr val="bg1">
                <a:lumMod val="75000"/>
              </a:schemeClr>
            </a:solidFill>
          </a:ln>
        </p:spPr>
      </p:pic>
      <p:pic>
        <p:nvPicPr>
          <p:cNvPr id="11" name="Picture 10"/>
          <p:cNvPicPr>
            <a:picLocks noChangeAspect="1"/>
          </p:cNvPicPr>
          <p:nvPr/>
        </p:nvPicPr>
        <p:blipFill>
          <a:blip r:embed="rId4"/>
          <a:stretch>
            <a:fillRect/>
          </a:stretch>
        </p:blipFill>
        <p:spPr>
          <a:xfrm>
            <a:off x="5817156" y="1657350"/>
            <a:ext cx="6298644" cy="3676650"/>
          </a:xfrm>
          <a:prstGeom prst="rect">
            <a:avLst/>
          </a:prstGeom>
          <a:ln w="38100">
            <a:solidFill>
              <a:schemeClr val="bg1">
                <a:lumMod val="75000"/>
              </a:schemeClr>
            </a:solidFill>
          </a:ln>
        </p:spPr>
      </p:pic>
      <p:sp>
        <p:nvSpPr>
          <p:cNvPr id="13" name="TextBox 12"/>
          <p:cNvSpPr txBox="1"/>
          <p:nvPr/>
        </p:nvSpPr>
        <p:spPr>
          <a:xfrm>
            <a:off x="2400283" y="1108502"/>
            <a:ext cx="990600" cy="461665"/>
          </a:xfrm>
          <a:prstGeom prst="rect">
            <a:avLst/>
          </a:prstGeom>
          <a:solidFill>
            <a:schemeClr val="bg1">
              <a:lumMod val="85000"/>
            </a:schemeClr>
          </a:solidFill>
        </p:spPr>
        <p:txBody>
          <a:bodyPr wrap="square" rtlCol="0" anchor="ctr">
            <a:spAutoFit/>
          </a:bodyPr>
          <a:lstStyle/>
          <a:p>
            <a:pPr algn="ctr">
              <a:defRPr/>
            </a:pPr>
            <a:r>
              <a:rPr lang="en-US" sz="2400" b="1" dirty="0" err="1">
                <a:solidFill>
                  <a:prstClr val="black"/>
                </a:solidFill>
                <a:latin typeface="Calibri"/>
              </a:rPr>
              <a:t>iDFS</a:t>
            </a:r>
            <a:endParaRPr lang="en-US" sz="2400" b="1" dirty="0">
              <a:solidFill>
                <a:prstClr val="black"/>
              </a:solidFill>
              <a:latin typeface="Calibri"/>
            </a:endParaRPr>
          </a:p>
        </p:txBody>
      </p:sp>
      <p:sp>
        <p:nvSpPr>
          <p:cNvPr id="14" name="TextBox 13"/>
          <p:cNvSpPr txBox="1"/>
          <p:nvPr/>
        </p:nvSpPr>
        <p:spPr>
          <a:xfrm>
            <a:off x="8471178" y="1099458"/>
            <a:ext cx="990600" cy="461665"/>
          </a:xfrm>
          <a:prstGeom prst="rect">
            <a:avLst/>
          </a:prstGeom>
          <a:solidFill>
            <a:schemeClr val="bg1">
              <a:lumMod val="85000"/>
            </a:schemeClr>
          </a:solidFill>
        </p:spPr>
        <p:txBody>
          <a:bodyPr wrap="square" rtlCol="0" anchor="ctr">
            <a:spAutoFit/>
          </a:bodyPr>
          <a:lstStyle/>
          <a:p>
            <a:pPr algn="ctr">
              <a:defRPr/>
            </a:pPr>
            <a:r>
              <a:rPr lang="en-US" sz="2400" b="1" dirty="0">
                <a:solidFill>
                  <a:prstClr val="black"/>
                </a:solidFill>
                <a:latin typeface="Calibri"/>
              </a:rPr>
              <a:t>OS</a:t>
            </a:r>
          </a:p>
        </p:txBody>
      </p:sp>
    </p:spTree>
    <p:extLst>
      <p:ext uri="{BB962C8B-B14F-4D97-AF65-F5344CB8AC3E}">
        <p14:creationId xmlns:p14="http://schemas.microsoft.com/office/powerpoint/2010/main" val="768625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A7524B-EA60-3C44-A8AD-A77915C326DB}"/>
              </a:ext>
            </a:extLst>
          </p:cNvPr>
          <p:cNvPicPr>
            <a:picLocks noChangeAspect="1"/>
          </p:cNvPicPr>
          <p:nvPr/>
        </p:nvPicPr>
        <p:blipFill>
          <a:blip r:embed="rId2"/>
          <a:stretch>
            <a:fillRect/>
          </a:stretch>
        </p:blipFill>
        <p:spPr>
          <a:xfrm>
            <a:off x="2774846" y="533400"/>
            <a:ext cx="7156554" cy="6192196"/>
          </a:xfrm>
          <a:prstGeom prst="rect">
            <a:avLst/>
          </a:prstGeom>
        </p:spPr>
      </p:pic>
      <p:sp>
        <p:nvSpPr>
          <p:cNvPr id="7" name="Rectangle 6">
            <a:extLst>
              <a:ext uri="{FF2B5EF4-FFF2-40B4-BE49-F238E27FC236}">
                <a16:creationId xmlns:a16="http://schemas.microsoft.com/office/drawing/2014/main" id="{9ED560A3-EA86-E042-97F1-13B120720E96}"/>
              </a:ext>
            </a:extLst>
          </p:cNvPr>
          <p:cNvSpPr/>
          <p:nvPr/>
        </p:nvSpPr>
        <p:spPr>
          <a:xfrm>
            <a:off x="2774847" y="2905598"/>
            <a:ext cx="7131154" cy="599602"/>
          </a:xfrm>
          <a:prstGeom prst="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40651A2-30F6-D879-F002-02202AD7F1A1}"/>
              </a:ext>
            </a:extLst>
          </p:cNvPr>
          <p:cNvSpPr txBox="1">
            <a:spLocks/>
          </p:cNvSpPr>
          <p:nvPr/>
        </p:nvSpPr>
        <p:spPr>
          <a:xfrm>
            <a:off x="9906000" y="6431604"/>
            <a:ext cx="2286000" cy="42639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solidFill>
                <a:cs typeface="Arial" panose="020B0604020202020204" pitchFamily="34" charset="0"/>
              </a:rPr>
              <a:t>Tutt AN et al. </a:t>
            </a:r>
            <a:r>
              <a:rPr lang="en-US" sz="1100" i="1" dirty="0">
                <a:solidFill>
                  <a:schemeClr val="tx1"/>
                </a:solidFill>
                <a:cs typeface="Arial" panose="020B0604020202020204" pitchFamily="34" charset="0"/>
              </a:rPr>
              <a:t>N </a:t>
            </a:r>
            <a:r>
              <a:rPr lang="en-US" sz="1100" i="1" dirty="0" err="1">
                <a:solidFill>
                  <a:schemeClr val="tx1"/>
                </a:solidFill>
                <a:cs typeface="Arial" panose="020B0604020202020204" pitchFamily="34" charset="0"/>
              </a:rPr>
              <a:t>Engl</a:t>
            </a:r>
            <a:r>
              <a:rPr lang="en-US" sz="1100" i="1" dirty="0">
                <a:solidFill>
                  <a:schemeClr val="tx1"/>
                </a:solidFill>
                <a:cs typeface="Arial" panose="020B0604020202020204" pitchFamily="34" charset="0"/>
              </a:rPr>
              <a:t> J Med</a:t>
            </a:r>
            <a:r>
              <a:rPr lang="en-US" sz="1100" dirty="0">
                <a:solidFill>
                  <a:schemeClr val="tx1"/>
                </a:solidFill>
                <a:cs typeface="Arial" panose="020B0604020202020204" pitchFamily="34" charset="0"/>
              </a:rPr>
              <a:t>. 2021;384(25):2394-2405.</a:t>
            </a:r>
          </a:p>
        </p:txBody>
      </p:sp>
    </p:spTree>
    <p:extLst>
      <p:ext uri="{BB962C8B-B14F-4D97-AF65-F5344CB8AC3E}">
        <p14:creationId xmlns:p14="http://schemas.microsoft.com/office/powerpoint/2010/main" val="424221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a:xfrm>
            <a:off x="2286000" y="381000"/>
            <a:ext cx="7620000" cy="750941"/>
          </a:xfrm>
        </p:spPr>
        <p:txBody>
          <a:bodyPr>
            <a:normAutofit/>
          </a:bodyPr>
          <a:lstStyle/>
          <a:p>
            <a:r>
              <a:rPr lang="en-US" altLang="en-US" sz="3600" b="1" dirty="0">
                <a:ea typeface="MS PGothic" charset="-128"/>
              </a:rPr>
              <a:t>P3 RCT of </a:t>
            </a:r>
            <a:r>
              <a:rPr lang="en-US" altLang="en-US" sz="3600" b="1" dirty="0" err="1">
                <a:ea typeface="MS PGothic" charset="-128"/>
              </a:rPr>
              <a:t>PARPi</a:t>
            </a:r>
            <a:r>
              <a:rPr lang="en-US" altLang="en-US" sz="3600" b="1" dirty="0">
                <a:ea typeface="MS PGothic" charset="-128"/>
              </a:rPr>
              <a:t> in </a:t>
            </a:r>
            <a:r>
              <a:rPr lang="en-US" altLang="en-US" sz="3600" b="1" i="1" dirty="0">
                <a:ea typeface="MS PGothic" charset="-128"/>
              </a:rPr>
              <a:t>gBRCA1/2</a:t>
            </a:r>
            <a:r>
              <a:rPr lang="en-US" altLang="en-US" sz="3600" b="1" dirty="0">
                <a:ea typeface="MS PGothic" charset="-128"/>
              </a:rPr>
              <a:t> </a:t>
            </a:r>
            <a:r>
              <a:rPr lang="en-US" altLang="en-US" sz="3600" b="1" dirty="0" err="1">
                <a:ea typeface="MS PGothic" charset="-128"/>
              </a:rPr>
              <a:t>mBC</a:t>
            </a:r>
            <a:r>
              <a:rPr lang="en-US" altLang="en-US" sz="3600" b="1" dirty="0">
                <a:ea typeface="MS PGothic" charset="-128"/>
              </a:rPr>
              <a:t> </a:t>
            </a:r>
          </a:p>
        </p:txBody>
      </p:sp>
      <p:sp>
        <p:nvSpPr>
          <p:cNvPr id="168974" name="Text Box 13"/>
          <p:cNvSpPr txBox="1">
            <a:spLocks noChangeArrowheads="1"/>
          </p:cNvSpPr>
          <p:nvPr/>
        </p:nvSpPr>
        <p:spPr bwMode="auto">
          <a:xfrm>
            <a:off x="6096000" y="6427113"/>
            <a:ext cx="4648200" cy="43088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100" dirty="0">
                <a:latin typeface="+mn-lt"/>
              </a:rPr>
              <a:t>Robson M et al. </a:t>
            </a:r>
            <a:r>
              <a:rPr lang="en-US" altLang="en-US" sz="1100" i="1" dirty="0">
                <a:latin typeface="+mn-lt"/>
              </a:rPr>
              <a:t>N </a:t>
            </a:r>
            <a:r>
              <a:rPr lang="en-US" altLang="en-US" sz="1100" i="1" dirty="0" err="1">
                <a:latin typeface="+mn-lt"/>
              </a:rPr>
              <a:t>Engl</a:t>
            </a:r>
            <a:r>
              <a:rPr lang="en-US" altLang="en-US" sz="1100" i="1" dirty="0">
                <a:latin typeface="+mn-lt"/>
              </a:rPr>
              <a:t> J Med. </a:t>
            </a:r>
            <a:r>
              <a:rPr lang="en-US" altLang="en-US" sz="1100" dirty="0">
                <a:latin typeface="+mn-lt"/>
              </a:rPr>
              <a:t>2017;377(6):523-533; Robson M et al. </a:t>
            </a:r>
            <a:r>
              <a:rPr lang="en-US" altLang="en-US" sz="1100" i="1" dirty="0">
                <a:latin typeface="+mn-lt"/>
              </a:rPr>
              <a:t>Ann Oncol. </a:t>
            </a:r>
            <a:r>
              <a:rPr lang="en-US" altLang="en-US" sz="1100" dirty="0">
                <a:latin typeface="+mn-lt"/>
              </a:rPr>
              <a:t>2019;30(4):558-566; Litton JK et al. </a:t>
            </a:r>
            <a:r>
              <a:rPr lang="en-US" altLang="en-US" sz="1100" i="1" dirty="0">
                <a:latin typeface="+mn-lt"/>
              </a:rPr>
              <a:t>N </a:t>
            </a:r>
            <a:r>
              <a:rPr lang="en-US" altLang="en-US" sz="1100" i="1" dirty="0" err="1">
                <a:latin typeface="+mn-lt"/>
              </a:rPr>
              <a:t>Engl</a:t>
            </a:r>
            <a:r>
              <a:rPr lang="en-US" altLang="en-US" sz="1100" i="1" dirty="0">
                <a:latin typeface="+mn-lt"/>
              </a:rPr>
              <a:t> J Med. </a:t>
            </a:r>
            <a:r>
              <a:rPr lang="en-US" altLang="en-US" sz="1100" dirty="0">
                <a:latin typeface="+mn-lt"/>
              </a:rPr>
              <a:t>2018;379(8):753-763  </a:t>
            </a:r>
          </a:p>
        </p:txBody>
      </p:sp>
      <p:grpSp>
        <p:nvGrpSpPr>
          <p:cNvPr id="148485" name="Group 2"/>
          <p:cNvGrpSpPr>
            <a:grpSpLocks/>
          </p:cNvGrpSpPr>
          <p:nvPr/>
        </p:nvGrpSpPr>
        <p:grpSpPr bwMode="auto">
          <a:xfrm>
            <a:off x="838200" y="1131941"/>
            <a:ext cx="4785007" cy="2675083"/>
            <a:chOff x="228600" y="1381125"/>
            <a:chExt cx="5749925" cy="3419475"/>
          </a:xfrm>
        </p:grpSpPr>
        <p:pic>
          <p:nvPicPr>
            <p:cNvPr id="1484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81125"/>
              <a:ext cx="57499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29000" y="2971800"/>
              <a:ext cx="741994" cy="324573"/>
            </a:xfrm>
            <a:prstGeom prst="rect">
              <a:avLst/>
            </a:prstGeom>
            <a:noFill/>
          </p:spPr>
          <p:txBody>
            <a:bodyPr wrap="none">
              <a:spAutoFit/>
            </a:bodyPr>
            <a:lstStyle/>
            <a:p>
              <a:pPr>
                <a:defRPr/>
              </a:pPr>
              <a:r>
                <a:rPr lang="en-US" sz="1050">
                  <a:solidFill>
                    <a:schemeClr val="bg1"/>
                  </a:solidFill>
                </a:rPr>
                <a:t>7.0 </a:t>
              </a:r>
              <a:r>
                <a:rPr lang="en-US" sz="1050" dirty="0" err="1">
                  <a:solidFill>
                    <a:schemeClr val="bg1"/>
                  </a:solidFill>
                </a:rPr>
                <a:t>mos</a:t>
              </a:r>
              <a:endParaRPr lang="en-US" sz="1050" dirty="0">
                <a:solidFill>
                  <a:schemeClr val="bg1"/>
                </a:solidFill>
              </a:endParaRPr>
            </a:p>
          </p:txBody>
        </p:sp>
        <p:sp>
          <p:nvSpPr>
            <p:cNvPr id="8" name="TextBox 7"/>
            <p:cNvSpPr txBox="1"/>
            <p:nvPr/>
          </p:nvSpPr>
          <p:spPr>
            <a:xfrm>
              <a:off x="1870074" y="3527425"/>
              <a:ext cx="741994" cy="324573"/>
            </a:xfrm>
            <a:prstGeom prst="rect">
              <a:avLst/>
            </a:prstGeom>
            <a:noFill/>
          </p:spPr>
          <p:txBody>
            <a:bodyPr wrap="none">
              <a:spAutoFit/>
            </a:bodyPr>
            <a:lstStyle/>
            <a:p>
              <a:pPr>
                <a:defRPr/>
              </a:pPr>
              <a:r>
                <a:rPr lang="en-US" sz="1050" dirty="0">
                  <a:solidFill>
                    <a:schemeClr val="bg1"/>
                  </a:solidFill>
                </a:rPr>
                <a:t>4.2 </a:t>
              </a:r>
              <a:r>
                <a:rPr lang="en-US" sz="1050" dirty="0" err="1">
                  <a:solidFill>
                    <a:schemeClr val="bg1"/>
                  </a:solidFill>
                </a:rPr>
                <a:t>mos</a:t>
              </a:r>
              <a:endParaRPr lang="en-US" sz="1050" dirty="0">
                <a:solidFill>
                  <a:schemeClr val="bg1"/>
                </a:solidFill>
              </a:endParaRPr>
            </a:p>
          </p:txBody>
        </p:sp>
      </p:grpSp>
      <p:sp>
        <p:nvSpPr>
          <p:cNvPr id="12" name="Title 1"/>
          <p:cNvSpPr txBox="1">
            <a:spLocks/>
          </p:cNvSpPr>
          <p:nvPr/>
        </p:nvSpPr>
        <p:spPr bwMode="auto">
          <a:xfrm>
            <a:off x="1820416" y="6438529"/>
            <a:ext cx="2664296" cy="36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l">
              <a:buClr>
                <a:schemeClr val="bg1"/>
              </a:buClr>
              <a:defRPr/>
            </a:pPr>
            <a:r>
              <a:rPr lang="en-US" sz="1050" dirty="0">
                <a:solidFill>
                  <a:schemeClr val="tx1"/>
                </a:solidFill>
                <a:latin typeface="Calibri" charset="0"/>
                <a:ea typeface="Calibri" charset="0"/>
                <a:cs typeface="Calibri" charset="0"/>
              </a:rPr>
              <a:t>TPC: </a:t>
            </a:r>
            <a:r>
              <a:rPr lang="en-US" sz="1050" dirty="0" err="1">
                <a:solidFill>
                  <a:schemeClr val="tx1"/>
                </a:solidFill>
                <a:latin typeface="Calibri" charset="0"/>
                <a:ea typeface="Calibri" charset="0"/>
                <a:cs typeface="Calibri" charset="0"/>
              </a:rPr>
              <a:t>Capecitabine</a:t>
            </a:r>
            <a:r>
              <a:rPr lang="en-US" sz="1050" dirty="0">
                <a:solidFill>
                  <a:schemeClr val="tx1"/>
                </a:solidFill>
                <a:latin typeface="Calibri" charset="0"/>
                <a:ea typeface="Calibri" charset="0"/>
                <a:cs typeface="Calibri" charset="0"/>
              </a:rPr>
              <a:t>, </a:t>
            </a:r>
            <a:r>
              <a:rPr lang="en-US" sz="1050" dirty="0" err="1">
                <a:solidFill>
                  <a:schemeClr val="tx1"/>
                </a:solidFill>
                <a:latin typeface="Calibri" charset="0"/>
                <a:ea typeface="Calibri" charset="0"/>
                <a:cs typeface="Calibri" charset="0"/>
              </a:rPr>
              <a:t>Eribulin</a:t>
            </a:r>
            <a:r>
              <a:rPr lang="en-US" sz="1050" dirty="0">
                <a:solidFill>
                  <a:schemeClr val="tx1"/>
                </a:solidFill>
                <a:latin typeface="Calibri" charset="0"/>
                <a:ea typeface="Calibri" charset="0"/>
                <a:cs typeface="Calibri" charset="0"/>
              </a:rPr>
              <a:t>, </a:t>
            </a:r>
            <a:r>
              <a:rPr lang="en-US" sz="1050" dirty="0" err="1">
                <a:solidFill>
                  <a:schemeClr val="tx1"/>
                </a:solidFill>
                <a:latin typeface="Calibri" charset="0"/>
                <a:ea typeface="Calibri" charset="0"/>
                <a:cs typeface="Calibri" charset="0"/>
              </a:rPr>
              <a:t>Vinorelbine</a:t>
            </a:r>
            <a:endParaRPr lang="en-US" sz="1050" dirty="0">
              <a:solidFill>
                <a:schemeClr val="tx1"/>
              </a:solidFill>
              <a:latin typeface="Calibri" charset="0"/>
              <a:ea typeface="Calibri" charset="0"/>
              <a:cs typeface="Calibri" charset="0"/>
            </a:endParaRPr>
          </a:p>
          <a:p>
            <a:pPr algn="l">
              <a:buClr>
                <a:schemeClr val="bg1"/>
              </a:buClr>
              <a:defRPr/>
            </a:pPr>
            <a:endParaRPr lang="en-US" sz="1050" dirty="0">
              <a:solidFill>
                <a:schemeClr val="tx1"/>
              </a:solidFill>
              <a:latin typeface="Calibri" charset="0"/>
              <a:ea typeface="Calibri" charset="0"/>
              <a:cs typeface="Calibri" charset="0"/>
            </a:endParaRPr>
          </a:p>
        </p:txBody>
      </p:sp>
      <p:pic>
        <p:nvPicPr>
          <p:cNvPr id="14" name="Picture 13"/>
          <p:cNvPicPr>
            <a:picLocks noChangeAspect="1"/>
          </p:cNvPicPr>
          <p:nvPr/>
        </p:nvPicPr>
        <p:blipFill>
          <a:blip r:embed="rId4"/>
          <a:stretch>
            <a:fillRect/>
          </a:stretch>
        </p:blipFill>
        <p:spPr>
          <a:xfrm>
            <a:off x="1990613" y="3969832"/>
            <a:ext cx="8458200" cy="2321690"/>
          </a:xfrm>
          <a:prstGeom prst="rect">
            <a:avLst/>
          </a:prstGeom>
        </p:spPr>
      </p:pic>
      <p:sp>
        <p:nvSpPr>
          <p:cNvPr id="16" name="Title 1"/>
          <p:cNvSpPr txBox="1">
            <a:spLocks/>
          </p:cNvSpPr>
          <p:nvPr/>
        </p:nvSpPr>
        <p:spPr bwMode="auto">
          <a:xfrm>
            <a:off x="1811674" y="6408616"/>
            <a:ext cx="3600400" cy="514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l">
              <a:buClr>
                <a:schemeClr val="bg1"/>
              </a:buClr>
              <a:defRPr/>
            </a:pPr>
            <a:r>
              <a:rPr lang="en-US" sz="1050" dirty="0">
                <a:solidFill>
                  <a:schemeClr val="tx1"/>
                </a:solidFill>
                <a:latin typeface="Calibri" charset="0"/>
                <a:ea typeface="Calibri" charset="0"/>
                <a:cs typeface="Calibri" charset="0"/>
              </a:rPr>
              <a:t>TPC: </a:t>
            </a:r>
            <a:r>
              <a:rPr lang="en-US" sz="1050" dirty="0" err="1">
                <a:solidFill>
                  <a:schemeClr val="tx1"/>
                </a:solidFill>
                <a:latin typeface="Calibri" charset="0"/>
                <a:ea typeface="Calibri" charset="0"/>
                <a:cs typeface="Calibri" charset="0"/>
              </a:rPr>
              <a:t>Capecitabine</a:t>
            </a:r>
            <a:r>
              <a:rPr lang="en-US" sz="1050" dirty="0">
                <a:solidFill>
                  <a:schemeClr val="tx1"/>
                </a:solidFill>
                <a:latin typeface="Calibri" charset="0"/>
                <a:ea typeface="Calibri" charset="0"/>
                <a:cs typeface="Calibri" charset="0"/>
              </a:rPr>
              <a:t>, </a:t>
            </a:r>
            <a:r>
              <a:rPr lang="en-US" sz="1050" dirty="0" err="1">
                <a:solidFill>
                  <a:schemeClr val="tx1"/>
                </a:solidFill>
                <a:latin typeface="Calibri" charset="0"/>
                <a:ea typeface="Calibri" charset="0"/>
                <a:cs typeface="Calibri" charset="0"/>
              </a:rPr>
              <a:t>Eribulin</a:t>
            </a:r>
            <a:r>
              <a:rPr lang="en-US" sz="1050" dirty="0">
                <a:solidFill>
                  <a:schemeClr val="tx1"/>
                </a:solidFill>
                <a:latin typeface="Calibri" charset="0"/>
                <a:ea typeface="Calibri" charset="0"/>
                <a:cs typeface="Calibri" charset="0"/>
              </a:rPr>
              <a:t>, </a:t>
            </a:r>
            <a:r>
              <a:rPr lang="en-US" sz="1050" dirty="0" err="1">
                <a:solidFill>
                  <a:schemeClr val="tx1"/>
                </a:solidFill>
                <a:latin typeface="Calibri" charset="0"/>
                <a:ea typeface="Calibri" charset="0"/>
                <a:cs typeface="Calibri" charset="0"/>
              </a:rPr>
              <a:t>Vinorelbine</a:t>
            </a:r>
            <a:r>
              <a:rPr lang="en-US" sz="1050" dirty="0">
                <a:solidFill>
                  <a:schemeClr val="tx1"/>
                </a:solidFill>
                <a:latin typeface="Calibri" charset="0"/>
                <a:ea typeface="Calibri" charset="0"/>
                <a:cs typeface="Calibri" charset="0"/>
              </a:rPr>
              <a:t>, or Gemcitabine</a:t>
            </a:r>
          </a:p>
        </p:txBody>
      </p:sp>
      <p:sp>
        <p:nvSpPr>
          <p:cNvPr id="11" name="Title 1">
            <a:extLst>
              <a:ext uri="{FF2B5EF4-FFF2-40B4-BE49-F238E27FC236}">
                <a16:creationId xmlns:a16="http://schemas.microsoft.com/office/drawing/2014/main" id="{519B581F-0BD3-9944-A8F0-C6E012235778}"/>
              </a:ext>
            </a:extLst>
          </p:cNvPr>
          <p:cNvSpPr txBox="1">
            <a:spLocks/>
          </p:cNvSpPr>
          <p:nvPr/>
        </p:nvSpPr>
        <p:spPr bwMode="auto">
          <a:xfrm>
            <a:off x="6219713" y="1382008"/>
            <a:ext cx="3686287" cy="1988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l">
              <a:buClr>
                <a:prstClr val="black"/>
              </a:buClr>
              <a:defRPr/>
            </a:pPr>
            <a:r>
              <a:rPr lang="en-US" sz="2000" dirty="0">
                <a:solidFill>
                  <a:prstClr val="white"/>
                </a:solidFill>
                <a:latin typeface="Calibri" charset="0"/>
                <a:ea typeface="Calibri" charset="0"/>
                <a:cs typeface="Calibri" charset="0"/>
              </a:rPr>
              <a:t>Benefit seen across subgroups</a:t>
            </a:r>
            <a:endParaRPr lang="en-US" sz="2000" u="sng" dirty="0">
              <a:solidFill>
                <a:prstClr val="white"/>
              </a:solidFill>
              <a:latin typeface="Calibri" charset="0"/>
              <a:ea typeface="Calibri" charset="0"/>
              <a:cs typeface="Calibri" charset="0"/>
            </a:endParaRPr>
          </a:p>
          <a:p>
            <a:pPr marL="285750" indent="-285750" algn="l">
              <a:buClr>
                <a:prstClr val="white"/>
              </a:buClr>
              <a:buSzPct val="85000"/>
              <a:buFont typeface="Arial" charset="0"/>
              <a:buChar char="•"/>
              <a:defRPr/>
            </a:pPr>
            <a:r>
              <a:rPr lang="en-US" sz="2000" i="1" dirty="0">
                <a:solidFill>
                  <a:prstClr val="white"/>
                </a:solidFill>
                <a:latin typeface="Calibri" charset="0"/>
                <a:ea typeface="Calibri" charset="0"/>
                <a:cs typeface="Calibri" charset="0"/>
              </a:rPr>
              <a:t>gBRCA1</a:t>
            </a:r>
            <a:r>
              <a:rPr lang="en-US" sz="2000" dirty="0">
                <a:solidFill>
                  <a:prstClr val="white"/>
                </a:solidFill>
                <a:latin typeface="Calibri" charset="0"/>
                <a:ea typeface="Calibri" charset="0"/>
                <a:cs typeface="Calibri" charset="0"/>
              </a:rPr>
              <a:t> and </a:t>
            </a:r>
            <a:r>
              <a:rPr lang="en-US" sz="2000" i="1" dirty="0">
                <a:solidFill>
                  <a:prstClr val="white"/>
                </a:solidFill>
                <a:latin typeface="Calibri" charset="0"/>
                <a:ea typeface="Calibri" charset="0"/>
                <a:cs typeface="Calibri" charset="0"/>
              </a:rPr>
              <a:t>gBRCA2</a:t>
            </a:r>
          </a:p>
          <a:p>
            <a:pPr marL="285750" indent="-285750" algn="l">
              <a:buClr>
                <a:prstClr val="white"/>
              </a:buClr>
              <a:buSzPct val="85000"/>
              <a:buFont typeface="Arial" charset="0"/>
              <a:buChar char="•"/>
              <a:defRPr/>
            </a:pPr>
            <a:r>
              <a:rPr lang="en-US" sz="2000" dirty="0">
                <a:solidFill>
                  <a:prstClr val="white"/>
                </a:solidFill>
                <a:latin typeface="Calibri" charset="0"/>
                <a:ea typeface="Calibri" charset="0"/>
                <a:cs typeface="Calibri" charset="0"/>
              </a:rPr>
              <a:t>ER+ and TNBC</a:t>
            </a:r>
          </a:p>
          <a:p>
            <a:pPr marL="285750" indent="-285750" algn="l">
              <a:buClr>
                <a:prstClr val="white"/>
              </a:buClr>
              <a:buSzPct val="85000"/>
              <a:buFont typeface="Arial" charset="0"/>
              <a:buChar char="•"/>
              <a:defRPr/>
            </a:pPr>
            <a:r>
              <a:rPr lang="en-US" sz="2000" dirty="0">
                <a:solidFill>
                  <a:prstClr val="white"/>
                </a:solidFill>
                <a:latin typeface="Calibri" charset="0"/>
                <a:ea typeface="Calibri" charset="0"/>
                <a:cs typeface="Calibri" charset="0"/>
              </a:rPr>
              <a:t>Prior platinum</a:t>
            </a:r>
          </a:p>
        </p:txBody>
      </p:sp>
    </p:spTree>
    <p:extLst>
      <p:ext uri="{BB962C8B-B14F-4D97-AF65-F5344CB8AC3E}">
        <p14:creationId xmlns:p14="http://schemas.microsoft.com/office/powerpoint/2010/main" val="12467728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a:bodyPr>
          <a:lstStyle/>
          <a:p>
            <a:r>
              <a:rPr lang="en-US" sz="3600" b="1" dirty="0"/>
              <a:t>Role of PARP Inhibitors Beyond </a:t>
            </a:r>
            <a:r>
              <a:rPr lang="en-US" sz="3600" b="1" dirty="0" err="1"/>
              <a:t>g</a:t>
            </a:r>
            <a:r>
              <a:rPr lang="en-US" sz="3600" b="1" i="1" dirty="0" err="1"/>
              <a:t>BRCA</a:t>
            </a:r>
            <a:br>
              <a:rPr lang="en-US" sz="3600" b="1" i="1" dirty="0"/>
            </a:br>
            <a:r>
              <a:rPr lang="en-US" sz="3200" b="1" dirty="0"/>
              <a:t>TBCRC 048: Phase 2 Trial of Single-Agent Olaparib</a:t>
            </a:r>
            <a:endParaRPr lang="en-US" sz="3600" b="1" i="1" dirty="0"/>
          </a:p>
        </p:txBody>
      </p:sp>
      <p:sp>
        <p:nvSpPr>
          <p:cNvPr id="6" name="TextBox 5"/>
          <p:cNvSpPr txBox="1"/>
          <p:nvPr/>
        </p:nvSpPr>
        <p:spPr>
          <a:xfrm>
            <a:off x="3657600" y="5965569"/>
            <a:ext cx="4495800" cy="584775"/>
          </a:xfrm>
          <a:prstGeom prst="rect">
            <a:avLst/>
          </a:prstGeom>
          <a:noFill/>
        </p:spPr>
        <p:txBody>
          <a:bodyPr wrap="square" rtlCol="0">
            <a:spAutoFit/>
          </a:bodyPr>
          <a:lstStyle/>
          <a:p>
            <a:pPr>
              <a:spcBef>
                <a:spcPts val="1200"/>
              </a:spcBef>
            </a:pPr>
            <a:r>
              <a:rPr lang="en-US" sz="1600" b="1" i="1" dirty="0" err="1"/>
              <a:t>gATM</a:t>
            </a:r>
            <a:r>
              <a:rPr lang="en-US" sz="1600" b="1" i="1" dirty="0"/>
              <a:t>/CHEK2 </a:t>
            </a:r>
            <a:r>
              <a:rPr lang="en-US" sz="1600" b="1" dirty="0"/>
              <a:t>(n=17): No responses</a:t>
            </a:r>
          </a:p>
          <a:p>
            <a:r>
              <a:rPr lang="en-US" sz="1600" b="1" dirty="0"/>
              <a:t>Some responses very prolonged (1+ </a:t>
            </a:r>
            <a:r>
              <a:rPr lang="en-US" sz="1600" b="1" dirty="0" err="1"/>
              <a:t>yrs</a:t>
            </a:r>
            <a:r>
              <a:rPr lang="en-US" sz="1600" b="1" dirty="0"/>
              <a:t>)</a:t>
            </a:r>
          </a:p>
        </p:txBody>
      </p:sp>
      <p:sp>
        <p:nvSpPr>
          <p:cNvPr id="7" name="TextBox 6"/>
          <p:cNvSpPr txBox="1">
            <a:spLocks noChangeArrowheads="1"/>
          </p:cNvSpPr>
          <p:nvPr/>
        </p:nvSpPr>
        <p:spPr bwMode="auto">
          <a:xfrm>
            <a:off x="6477000" y="6596390"/>
            <a:ext cx="548640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None/>
            </a:pPr>
            <a:r>
              <a:rPr lang="en-US" altLang="en-US" sz="1100" dirty="0"/>
              <a:t>Tung NM et al. </a:t>
            </a:r>
            <a:r>
              <a:rPr lang="en-US" sz="1100" i="1" dirty="0"/>
              <a:t>J Clin Oncol.</a:t>
            </a:r>
            <a:r>
              <a:rPr lang="en-US" sz="1100" dirty="0"/>
              <a:t> 2020;38(36):4274-4282; Tung N, et al. ASCO 2024. Abstract 1021.</a:t>
            </a:r>
            <a:endParaRPr lang="en-US" altLang="en-US" sz="1100" dirty="0"/>
          </a:p>
        </p:txBody>
      </p:sp>
      <p:pic>
        <p:nvPicPr>
          <p:cNvPr id="3" name="Picture 2" descr="A graph showing a number of metastases&#10;&#10;Description automatically generated">
            <a:extLst>
              <a:ext uri="{FF2B5EF4-FFF2-40B4-BE49-F238E27FC236}">
                <a16:creationId xmlns:a16="http://schemas.microsoft.com/office/drawing/2014/main" id="{4A01877F-31BF-787A-7CE0-ABF4AFC26272}"/>
              </a:ext>
            </a:extLst>
          </p:cNvPr>
          <p:cNvPicPr>
            <a:picLocks noChangeAspect="1"/>
          </p:cNvPicPr>
          <p:nvPr/>
        </p:nvPicPr>
        <p:blipFill>
          <a:blip r:embed="rId2"/>
          <a:stretch>
            <a:fillRect/>
          </a:stretch>
        </p:blipFill>
        <p:spPr>
          <a:xfrm>
            <a:off x="995783" y="1981200"/>
            <a:ext cx="4495799" cy="2729146"/>
          </a:xfrm>
          <a:prstGeom prst="rect">
            <a:avLst/>
          </a:prstGeom>
          <a:solidFill>
            <a:srgbClr val="76A3B4"/>
          </a:solidFill>
        </p:spPr>
      </p:pic>
      <p:pic>
        <p:nvPicPr>
          <p:cNvPr id="4" name="Picture 3" descr="A graph of a number of blue squares&#10;&#10;Description automatically generated with medium confidence">
            <a:extLst>
              <a:ext uri="{FF2B5EF4-FFF2-40B4-BE49-F238E27FC236}">
                <a16:creationId xmlns:a16="http://schemas.microsoft.com/office/drawing/2014/main" id="{3439D1F3-E0B9-09A8-820D-0E0A08A20130}"/>
              </a:ext>
            </a:extLst>
          </p:cNvPr>
          <p:cNvPicPr>
            <a:picLocks noChangeAspect="1"/>
          </p:cNvPicPr>
          <p:nvPr/>
        </p:nvPicPr>
        <p:blipFill>
          <a:blip r:embed="rId3"/>
          <a:stretch>
            <a:fillRect/>
          </a:stretch>
        </p:blipFill>
        <p:spPr>
          <a:xfrm>
            <a:off x="6700419" y="1981200"/>
            <a:ext cx="4495798" cy="2729436"/>
          </a:xfrm>
          <a:prstGeom prst="rect">
            <a:avLst/>
          </a:prstGeom>
        </p:spPr>
      </p:pic>
      <p:graphicFrame>
        <p:nvGraphicFramePr>
          <p:cNvPr id="5" name="Content Placeholder 3">
            <a:extLst>
              <a:ext uri="{FF2B5EF4-FFF2-40B4-BE49-F238E27FC236}">
                <a16:creationId xmlns:a16="http://schemas.microsoft.com/office/drawing/2014/main" id="{280F9230-217D-2B8F-1AFF-84670FB261AF}"/>
              </a:ext>
            </a:extLst>
          </p:cNvPr>
          <p:cNvGraphicFramePr>
            <a:graphicFrameLocks/>
          </p:cNvGraphicFramePr>
          <p:nvPr>
            <p:extLst>
              <p:ext uri="{D42A27DB-BD31-4B8C-83A1-F6EECF244321}">
                <p14:modId xmlns:p14="http://schemas.microsoft.com/office/powerpoint/2010/main" val="3625196022"/>
              </p:ext>
            </p:extLst>
          </p:nvPr>
        </p:nvGraphicFramePr>
        <p:xfrm>
          <a:off x="743981" y="4773303"/>
          <a:ext cx="4999401" cy="938784"/>
        </p:xfrm>
        <a:graphic>
          <a:graphicData uri="http://schemas.openxmlformats.org/drawingml/2006/table">
            <a:tbl>
              <a:tblPr firstRow="1" bandRow="1">
                <a:tableStyleId>{5C22544A-7EE6-4342-B048-85BDC9FD1C3A}</a:tableStyleId>
              </a:tblPr>
              <a:tblGrid>
                <a:gridCol w="2765381">
                  <a:extLst>
                    <a:ext uri="{9D8B030D-6E8A-4147-A177-3AD203B41FA5}">
                      <a16:colId xmlns:a16="http://schemas.microsoft.com/office/drawing/2014/main" val="20000"/>
                    </a:ext>
                  </a:extLst>
                </a:gridCol>
                <a:gridCol w="2234020">
                  <a:extLst>
                    <a:ext uri="{9D8B030D-6E8A-4147-A177-3AD203B41FA5}">
                      <a16:colId xmlns:a16="http://schemas.microsoft.com/office/drawing/2014/main" val="20002"/>
                    </a:ext>
                  </a:extLst>
                </a:gridCol>
              </a:tblGrid>
              <a:tr h="105964">
                <a:tc gridSpan="2">
                  <a:txBody>
                    <a:bodyPr/>
                    <a:lstStyle/>
                    <a:p>
                      <a:pPr algn="ctr" fontAlgn="t"/>
                      <a:r>
                        <a:rPr lang="en-US" sz="1300" i="1" dirty="0">
                          <a:effectLst/>
                        </a:rPr>
                        <a:t>gPALB2mut</a:t>
                      </a:r>
                      <a:r>
                        <a:rPr lang="en-US" sz="1300" dirty="0">
                          <a:effectLst/>
                        </a:rPr>
                        <a:t> (n=24)</a:t>
                      </a:r>
                    </a:p>
                  </a:txBody>
                  <a:tcPr marL="18288" marR="18288" marT="18288" marB="18288" anchor="ctr"/>
                </a:tc>
                <a:tc hMerge="1">
                  <a:txBody>
                    <a:bodyPr/>
                    <a:lstStyle/>
                    <a:p>
                      <a:pPr algn="ctr" fontAlgn="t"/>
                      <a:endParaRPr lang="en-US" sz="1400" dirty="0">
                        <a:effectLst/>
                      </a:endParaRPr>
                    </a:p>
                  </a:txBody>
                  <a:tcPr marL="27432" marR="27432" marT="18288" marB="18288" anchor="ctr"/>
                </a:tc>
                <a:extLst>
                  <a:ext uri="{0D108BD9-81ED-4DB2-BD59-A6C34878D82A}">
                    <a16:rowId xmlns:a16="http://schemas.microsoft.com/office/drawing/2014/main" val="3896467221"/>
                  </a:ext>
                </a:extLst>
              </a:tr>
              <a:tr h="105964">
                <a:tc>
                  <a:txBody>
                    <a:bodyPr/>
                    <a:lstStyle/>
                    <a:p>
                      <a:pPr fontAlgn="t"/>
                      <a:r>
                        <a:rPr lang="en-US" sz="1300" b="1" dirty="0">
                          <a:solidFill>
                            <a:srgbClr val="004065"/>
                          </a:solidFill>
                          <a:effectLst/>
                        </a:rPr>
                        <a:t>Best Response</a:t>
                      </a:r>
                    </a:p>
                  </a:txBody>
                  <a:tcPr marL="18288" marR="18288" marT="18288" marB="18288" anchor="ctr"/>
                </a:tc>
                <a:tc>
                  <a:txBody>
                    <a:bodyPr/>
                    <a:lstStyle/>
                    <a:p>
                      <a:pPr algn="ctr" fontAlgn="t"/>
                      <a:r>
                        <a:rPr lang="en-US" sz="1300" b="1" dirty="0">
                          <a:solidFill>
                            <a:srgbClr val="004065"/>
                          </a:solidFill>
                          <a:effectLst/>
                        </a:rPr>
                        <a:t>Response Rate, n (%)</a:t>
                      </a:r>
                    </a:p>
                  </a:txBody>
                  <a:tcPr marL="18288" marR="18288" marT="18288" marB="18288" anchor="ctr"/>
                </a:tc>
                <a:extLst>
                  <a:ext uri="{0D108BD9-81ED-4DB2-BD59-A6C34878D82A}">
                    <a16:rowId xmlns:a16="http://schemas.microsoft.com/office/drawing/2014/main" val="2966407845"/>
                  </a:ext>
                </a:extLst>
              </a:tr>
              <a:tr h="105964">
                <a:tc>
                  <a:txBody>
                    <a:bodyPr/>
                    <a:lstStyle/>
                    <a:p>
                      <a:pPr marL="0" lvl="1" fontAlgn="t"/>
                      <a:r>
                        <a:rPr lang="en-US" sz="1300" dirty="0">
                          <a:effectLst/>
                        </a:rPr>
                        <a:t>ORR, n (%)</a:t>
                      </a:r>
                    </a:p>
                  </a:txBody>
                  <a:tcPr marL="18288" marR="18288" marT="18288" marB="18288" anchor="ctr"/>
                </a:tc>
                <a:tc>
                  <a:txBody>
                    <a:bodyPr/>
                    <a:lstStyle/>
                    <a:p>
                      <a:pPr algn="ctr" fontAlgn="t"/>
                      <a:r>
                        <a:rPr lang="en-US" sz="1300" b="1" dirty="0">
                          <a:solidFill>
                            <a:srgbClr val="C00000"/>
                          </a:solidFill>
                          <a:effectLst/>
                        </a:rPr>
                        <a:t>75%</a:t>
                      </a:r>
                      <a:r>
                        <a:rPr lang="en-US" sz="1300" dirty="0">
                          <a:effectLst/>
                        </a:rPr>
                        <a:t> (80% CI:60-86%)</a:t>
                      </a:r>
                    </a:p>
                  </a:txBody>
                  <a:tcPr marL="18288" marR="18288" marT="18288" marB="18288" anchor="ctr"/>
                </a:tc>
                <a:extLst>
                  <a:ext uri="{0D108BD9-81ED-4DB2-BD59-A6C34878D82A}">
                    <a16:rowId xmlns:a16="http://schemas.microsoft.com/office/drawing/2014/main" val="2477468936"/>
                  </a:ext>
                </a:extLst>
              </a:tr>
              <a:tr h="105964">
                <a:tc>
                  <a:txBody>
                    <a:bodyPr/>
                    <a:lstStyle/>
                    <a:p>
                      <a:pPr marL="0" indent="7938" fontAlgn="t">
                        <a:tabLst/>
                      </a:pPr>
                      <a:r>
                        <a:rPr lang="en-US" sz="1300" dirty="0">
                          <a:effectLst/>
                        </a:rPr>
                        <a:t>CBR (18 weeks), n (%)</a:t>
                      </a:r>
                    </a:p>
                  </a:txBody>
                  <a:tcPr marL="18288" marR="18288" marT="18288" marB="18288" anchor="ctr"/>
                </a:tc>
                <a:tc>
                  <a:txBody>
                    <a:bodyPr/>
                    <a:lstStyle/>
                    <a:p>
                      <a:pPr algn="ctr" fontAlgn="t"/>
                      <a:r>
                        <a:rPr lang="en-US" sz="1300" b="1" dirty="0">
                          <a:solidFill>
                            <a:srgbClr val="C00000"/>
                          </a:solidFill>
                          <a:effectLst/>
                        </a:rPr>
                        <a:t>83%</a:t>
                      </a:r>
                      <a:r>
                        <a:rPr lang="en-US" sz="1300" dirty="0">
                          <a:effectLst/>
                        </a:rPr>
                        <a:t> (90% CI: 66-94%)</a:t>
                      </a:r>
                    </a:p>
                  </a:txBody>
                  <a:tcPr marL="18288" marR="18288" marT="18288" marB="18288" anchor="ctr"/>
                </a:tc>
                <a:extLst>
                  <a:ext uri="{0D108BD9-81ED-4DB2-BD59-A6C34878D82A}">
                    <a16:rowId xmlns:a16="http://schemas.microsoft.com/office/drawing/2014/main" val="3224690432"/>
                  </a:ext>
                </a:extLst>
              </a:tr>
            </a:tbl>
          </a:graphicData>
        </a:graphic>
      </p:graphicFrame>
      <p:graphicFrame>
        <p:nvGraphicFramePr>
          <p:cNvPr id="10" name="Content Placeholder 3">
            <a:extLst>
              <a:ext uri="{FF2B5EF4-FFF2-40B4-BE49-F238E27FC236}">
                <a16:creationId xmlns:a16="http://schemas.microsoft.com/office/drawing/2014/main" id="{9709136D-93DE-C4CC-DB0C-0212043634D8}"/>
              </a:ext>
            </a:extLst>
          </p:cNvPr>
          <p:cNvGraphicFramePr>
            <a:graphicFrameLocks/>
          </p:cNvGraphicFramePr>
          <p:nvPr>
            <p:extLst>
              <p:ext uri="{D42A27DB-BD31-4B8C-83A1-F6EECF244321}">
                <p14:modId xmlns:p14="http://schemas.microsoft.com/office/powerpoint/2010/main" val="3569552232"/>
              </p:ext>
            </p:extLst>
          </p:nvPr>
        </p:nvGraphicFramePr>
        <p:xfrm>
          <a:off x="6570521" y="4778065"/>
          <a:ext cx="4815585" cy="938784"/>
        </p:xfrm>
        <a:graphic>
          <a:graphicData uri="http://schemas.openxmlformats.org/drawingml/2006/table">
            <a:tbl>
              <a:tblPr firstRow="1" bandRow="1">
                <a:tableStyleId>{5C22544A-7EE6-4342-B048-85BDC9FD1C3A}</a:tableStyleId>
              </a:tblPr>
              <a:tblGrid>
                <a:gridCol w="2305157">
                  <a:extLst>
                    <a:ext uri="{9D8B030D-6E8A-4147-A177-3AD203B41FA5}">
                      <a16:colId xmlns:a16="http://schemas.microsoft.com/office/drawing/2014/main" val="20000"/>
                    </a:ext>
                  </a:extLst>
                </a:gridCol>
                <a:gridCol w="2510428">
                  <a:extLst>
                    <a:ext uri="{9D8B030D-6E8A-4147-A177-3AD203B41FA5}">
                      <a16:colId xmlns:a16="http://schemas.microsoft.com/office/drawing/2014/main" val="20002"/>
                    </a:ext>
                  </a:extLst>
                </a:gridCol>
              </a:tblGrid>
              <a:tr h="100927">
                <a:tc gridSpan="2">
                  <a:txBody>
                    <a:bodyPr/>
                    <a:lstStyle/>
                    <a:p>
                      <a:pPr algn="ctr" fontAlgn="t"/>
                      <a:r>
                        <a:rPr lang="en-US" sz="1300" dirty="0">
                          <a:effectLst/>
                        </a:rPr>
                        <a:t>sBRCA1/2mut (n=30)</a:t>
                      </a:r>
                    </a:p>
                  </a:txBody>
                  <a:tcPr marL="27432" marR="27432" marT="18288" marB="18288" anchor="ctr"/>
                </a:tc>
                <a:tc hMerge="1">
                  <a:txBody>
                    <a:bodyPr/>
                    <a:lstStyle/>
                    <a:p>
                      <a:pPr algn="ctr" fontAlgn="t"/>
                      <a:endParaRPr lang="en-US" sz="1400" dirty="0">
                        <a:effectLst/>
                      </a:endParaRPr>
                    </a:p>
                  </a:txBody>
                  <a:tcPr marL="27432" marR="27432" marT="18288" marB="18288" anchor="ctr"/>
                </a:tc>
                <a:extLst>
                  <a:ext uri="{0D108BD9-81ED-4DB2-BD59-A6C34878D82A}">
                    <a16:rowId xmlns:a16="http://schemas.microsoft.com/office/drawing/2014/main" val="3896467221"/>
                  </a:ext>
                </a:extLst>
              </a:tr>
              <a:tr h="100927">
                <a:tc>
                  <a:txBody>
                    <a:bodyPr/>
                    <a:lstStyle/>
                    <a:p>
                      <a:pPr fontAlgn="t"/>
                      <a:r>
                        <a:rPr lang="en-US" sz="1300" b="1" dirty="0">
                          <a:solidFill>
                            <a:srgbClr val="004065"/>
                          </a:solidFill>
                          <a:effectLst/>
                        </a:rPr>
                        <a:t>Best Response</a:t>
                      </a:r>
                    </a:p>
                  </a:txBody>
                  <a:tcPr marL="27432" marR="27432" marT="18288" marB="18288" anchor="ctr"/>
                </a:tc>
                <a:tc>
                  <a:txBody>
                    <a:bodyPr/>
                    <a:lstStyle/>
                    <a:p>
                      <a:pPr algn="ctr" fontAlgn="t"/>
                      <a:r>
                        <a:rPr lang="en-US" sz="1300" b="1" dirty="0">
                          <a:solidFill>
                            <a:srgbClr val="004065"/>
                          </a:solidFill>
                          <a:effectLst/>
                        </a:rPr>
                        <a:t>Response Rate, n (%)</a:t>
                      </a:r>
                    </a:p>
                  </a:txBody>
                  <a:tcPr marL="27432" marR="27432" marT="18288" marB="18288" anchor="ctr"/>
                </a:tc>
                <a:extLst>
                  <a:ext uri="{0D108BD9-81ED-4DB2-BD59-A6C34878D82A}">
                    <a16:rowId xmlns:a16="http://schemas.microsoft.com/office/drawing/2014/main" val="2966407845"/>
                  </a:ext>
                </a:extLst>
              </a:tr>
              <a:tr h="83952">
                <a:tc>
                  <a:txBody>
                    <a:bodyPr/>
                    <a:lstStyle/>
                    <a:p>
                      <a:pPr marL="0" lvl="1" fontAlgn="t"/>
                      <a:r>
                        <a:rPr lang="en-US" sz="1300" dirty="0">
                          <a:effectLst/>
                        </a:rPr>
                        <a:t>ORR, n (%)</a:t>
                      </a:r>
                    </a:p>
                  </a:txBody>
                  <a:tcPr marL="27432" marR="27432" marT="18288" marB="18288" anchor="ctr"/>
                </a:tc>
                <a:tc>
                  <a:txBody>
                    <a:bodyPr/>
                    <a:lstStyle/>
                    <a:p>
                      <a:pPr algn="ctr" fontAlgn="t"/>
                      <a:r>
                        <a:rPr lang="en-US" sz="1300" b="1" dirty="0">
                          <a:solidFill>
                            <a:srgbClr val="C00000"/>
                          </a:solidFill>
                          <a:effectLst/>
                        </a:rPr>
                        <a:t>37% </a:t>
                      </a:r>
                      <a:r>
                        <a:rPr lang="en-US" sz="1300" dirty="0">
                          <a:effectLst/>
                        </a:rPr>
                        <a:t>(80% CI: 25-50%)</a:t>
                      </a:r>
                    </a:p>
                  </a:txBody>
                  <a:tcPr marL="27432" marR="27432" marT="18288" marB="18288" anchor="ctr"/>
                </a:tc>
                <a:extLst>
                  <a:ext uri="{0D108BD9-81ED-4DB2-BD59-A6C34878D82A}">
                    <a16:rowId xmlns:a16="http://schemas.microsoft.com/office/drawing/2014/main" val="2477468936"/>
                  </a:ext>
                </a:extLst>
              </a:tr>
              <a:tr h="83952">
                <a:tc>
                  <a:txBody>
                    <a:bodyPr/>
                    <a:lstStyle/>
                    <a:p>
                      <a:pPr marL="0" indent="7938" fontAlgn="t">
                        <a:tabLst/>
                      </a:pPr>
                      <a:r>
                        <a:rPr lang="en-US" sz="1300" dirty="0">
                          <a:effectLst/>
                        </a:rPr>
                        <a:t>CBR (18 weeks), n (%)</a:t>
                      </a:r>
                    </a:p>
                  </a:txBody>
                  <a:tcPr marL="27432" marR="27432" marT="18288" marB="18288" anchor="ctr"/>
                </a:tc>
                <a:tc>
                  <a:txBody>
                    <a:bodyPr/>
                    <a:lstStyle/>
                    <a:p>
                      <a:pPr algn="ctr" fontAlgn="t"/>
                      <a:r>
                        <a:rPr lang="en-US" sz="1300" b="1" dirty="0">
                          <a:solidFill>
                            <a:srgbClr val="C00000"/>
                          </a:solidFill>
                          <a:effectLst/>
                        </a:rPr>
                        <a:t>53% </a:t>
                      </a:r>
                      <a:r>
                        <a:rPr lang="en-US" sz="1300" dirty="0">
                          <a:effectLst/>
                        </a:rPr>
                        <a:t>(90% CI: 37-69%)</a:t>
                      </a:r>
                    </a:p>
                  </a:txBody>
                  <a:tcPr marL="27432" marR="27432" marT="18288" marB="18288" anchor="ctr"/>
                </a:tc>
                <a:extLst>
                  <a:ext uri="{0D108BD9-81ED-4DB2-BD59-A6C34878D82A}">
                    <a16:rowId xmlns:a16="http://schemas.microsoft.com/office/drawing/2014/main" val="3224690432"/>
                  </a:ext>
                </a:extLst>
              </a:tr>
            </a:tbl>
          </a:graphicData>
        </a:graphic>
      </p:graphicFrame>
      <p:sp>
        <p:nvSpPr>
          <p:cNvPr id="12" name="TextBox 11">
            <a:extLst>
              <a:ext uri="{FF2B5EF4-FFF2-40B4-BE49-F238E27FC236}">
                <a16:creationId xmlns:a16="http://schemas.microsoft.com/office/drawing/2014/main" id="{BA82167C-DCA0-A141-A89E-D7C18063B003}"/>
              </a:ext>
            </a:extLst>
          </p:cNvPr>
          <p:cNvSpPr txBox="1">
            <a:spLocks noChangeArrowheads="1"/>
          </p:cNvSpPr>
          <p:nvPr/>
        </p:nvSpPr>
        <p:spPr bwMode="auto">
          <a:xfrm>
            <a:off x="2286000" y="1676400"/>
            <a:ext cx="2057401" cy="307777"/>
          </a:xfrm>
          <a:prstGeom prst="rect">
            <a:avLst/>
          </a:prstGeom>
          <a:solidFill>
            <a:schemeClr val="bg1">
              <a:lumMod val="85000"/>
            </a:schemeClr>
          </a:solidFill>
          <a:ln>
            <a:noFill/>
          </a:ln>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None/>
            </a:pPr>
            <a:r>
              <a:rPr lang="en-US" altLang="en-US" sz="1400" b="1" dirty="0"/>
              <a:t>GERMLINE COHORT</a:t>
            </a:r>
          </a:p>
        </p:txBody>
      </p:sp>
      <p:sp>
        <p:nvSpPr>
          <p:cNvPr id="11" name="TextBox 10">
            <a:extLst>
              <a:ext uri="{FF2B5EF4-FFF2-40B4-BE49-F238E27FC236}">
                <a16:creationId xmlns:a16="http://schemas.microsoft.com/office/drawing/2014/main" id="{7969AF5B-8DB1-7A4A-BE36-66BEEA83EA29}"/>
              </a:ext>
            </a:extLst>
          </p:cNvPr>
          <p:cNvSpPr txBox="1">
            <a:spLocks noChangeArrowheads="1"/>
          </p:cNvSpPr>
          <p:nvPr/>
        </p:nvSpPr>
        <p:spPr bwMode="auto">
          <a:xfrm>
            <a:off x="8496300" y="1677169"/>
            <a:ext cx="2057401" cy="307777"/>
          </a:xfrm>
          <a:prstGeom prst="rect">
            <a:avLst/>
          </a:prstGeom>
          <a:solidFill>
            <a:schemeClr val="bg1">
              <a:lumMod val="85000"/>
            </a:schemeClr>
          </a:solidFill>
          <a:ln>
            <a:noFill/>
          </a:ln>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None/>
            </a:pPr>
            <a:r>
              <a:rPr lang="en-US" altLang="en-US" sz="1400" b="1" dirty="0"/>
              <a:t>SOMATIC COHORT</a:t>
            </a:r>
          </a:p>
        </p:txBody>
      </p:sp>
    </p:spTree>
    <p:extLst>
      <p:ext uri="{BB962C8B-B14F-4D97-AF65-F5344CB8AC3E}">
        <p14:creationId xmlns:p14="http://schemas.microsoft.com/office/powerpoint/2010/main" val="769586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0E7589-E6B7-D34F-9724-A43A57BFF533}"/>
              </a:ext>
            </a:extLst>
          </p:cNvPr>
          <p:cNvSpPr>
            <a:spLocks noGrp="1"/>
          </p:cNvSpPr>
          <p:nvPr>
            <p:ph type="title"/>
          </p:nvPr>
        </p:nvSpPr>
        <p:spPr/>
        <p:txBody>
          <a:bodyPr/>
          <a:lstStyle/>
          <a:p>
            <a:r>
              <a:rPr lang="en-US" dirty="0"/>
              <a:t>Who to test?</a:t>
            </a:r>
          </a:p>
        </p:txBody>
      </p:sp>
    </p:spTree>
    <p:extLst>
      <p:ext uri="{BB962C8B-B14F-4D97-AF65-F5344CB8AC3E}">
        <p14:creationId xmlns:p14="http://schemas.microsoft.com/office/powerpoint/2010/main" val="82677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533400" y="457200"/>
            <a:ext cx="11277600" cy="559222"/>
          </a:xfrm>
        </p:spPr>
        <p:txBody>
          <a:bodyPr>
            <a:normAutofit/>
          </a:bodyPr>
          <a:lstStyle/>
          <a:p>
            <a:r>
              <a:rPr lang="en-US" altLang="en-US" sz="3200" b="1" dirty="0"/>
              <a:t>Indications for Genetic Testing in BC Patients (frequently changes)</a:t>
            </a:r>
          </a:p>
        </p:txBody>
      </p:sp>
      <p:sp>
        <p:nvSpPr>
          <p:cNvPr id="5" name="TextBox 6"/>
          <p:cNvSpPr txBox="1">
            <a:spLocks noChangeArrowheads="1"/>
          </p:cNvSpPr>
          <p:nvPr/>
        </p:nvSpPr>
        <p:spPr bwMode="auto">
          <a:xfrm>
            <a:off x="4669167" y="6672590"/>
            <a:ext cx="285366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None/>
            </a:pPr>
            <a:r>
              <a:rPr lang="en-US" altLang="en-US" sz="1100" dirty="0"/>
              <a:t>Adapted from NCCN HBOP Guidelines V2.2026</a:t>
            </a:r>
          </a:p>
        </p:txBody>
      </p:sp>
      <p:sp>
        <p:nvSpPr>
          <p:cNvPr id="10" name="Content Placeholder 2">
            <a:extLst>
              <a:ext uri="{FF2B5EF4-FFF2-40B4-BE49-F238E27FC236}">
                <a16:creationId xmlns:a16="http://schemas.microsoft.com/office/drawing/2014/main" id="{F21C72E5-A003-EBB1-D503-054591ACC5E9}"/>
              </a:ext>
            </a:extLst>
          </p:cNvPr>
          <p:cNvSpPr txBox="1">
            <a:spLocks/>
          </p:cNvSpPr>
          <p:nvPr/>
        </p:nvSpPr>
        <p:spPr bwMode="black">
          <a:xfrm>
            <a:off x="381000" y="1016421"/>
            <a:ext cx="11353800" cy="3595092"/>
          </a:xfrm>
          <a:prstGeom prst="rect">
            <a:avLst/>
          </a:prstGeom>
          <a:noFill/>
          <a:ln w="9525">
            <a:solidFill>
              <a:sysClr val="window" lastClr="FFFFFF"/>
            </a:solid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3600">
                <a:solidFill>
                  <a:schemeClr val="tx1"/>
                </a:solidFill>
                <a:effectLst>
                  <a:outerShdw blurRad="38100" dist="38100" dir="2700000" algn="tl">
                    <a:srgbClr val="000000"/>
                  </a:outerShdw>
                </a:effectLst>
                <a:latin typeface="Calibri"/>
                <a:ea typeface="MS PGothic" pitchFamily="34" charset="-128"/>
                <a:cs typeface="Calibri"/>
              </a:defRPr>
            </a:lvl1pPr>
            <a:lvl2pPr marL="742950" indent="-285750" algn="l" rtl="0" eaLnBrk="0" fontAlgn="base" hangingPunct="0">
              <a:spcBef>
                <a:spcPct val="20000"/>
              </a:spcBef>
              <a:spcAft>
                <a:spcPct val="0"/>
              </a:spcAft>
              <a:buClr>
                <a:schemeClr val="accent2"/>
              </a:buClr>
              <a:buSzPct val="65000"/>
              <a:buFont typeface="Wingdings" pitchFamily="2" charset="2"/>
              <a:buChar char="n"/>
              <a:defRPr sz="3200">
                <a:solidFill>
                  <a:schemeClr val="tx1"/>
                </a:solidFill>
                <a:effectLst>
                  <a:outerShdw blurRad="38100" dist="38100" dir="2700000" algn="tl">
                    <a:srgbClr val="000000"/>
                  </a:outerShdw>
                </a:effectLst>
                <a:latin typeface="Calibri"/>
                <a:ea typeface="MS PGothic" pitchFamily="34" charset="-128"/>
                <a:cs typeface="Calibri"/>
              </a:defRPr>
            </a:lvl2pPr>
            <a:lvl3pPr marL="1143000" indent="-22860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Calibri"/>
                <a:ea typeface="MS PGothic" pitchFamily="34" charset="-128"/>
                <a:cs typeface="Calibri"/>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400">
                <a:solidFill>
                  <a:schemeClr val="tx1"/>
                </a:solidFill>
                <a:effectLst>
                  <a:outerShdw blurRad="38100" dist="38100" dir="2700000" algn="tl">
                    <a:srgbClr val="000000"/>
                  </a:outerShdw>
                </a:effectLst>
                <a:latin typeface="Calibri"/>
                <a:ea typeface="MS PGothic" pitchFamily="34" charset="-128"/>
                <a:cs typeface="Calibri"/>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000000"/>
                  </a:outerShdw>
                </a:effectLst>
                <a:latin typeface="Calibri"/>
                <a:ea typeface="MS PGothic" pitchFamily="34" charset="-128"/>
                <a:cs typeface="Calibri"/>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342900" marR="0" lvl="0" indent="-342900" algn="l" defTabSz="914400" rtl="0" eaLnBrk="0" fontAlgn="base" latinLnBrk="0" hangingPunct="0">
              <a:lnSpc>
                <a:spcPct val="100000"/>
              </a:lnSpc>
              <a:spcBef>
                <a:spcPct val="20000"/>
              </a:spcBef>
              <a:spcAft>
                <a:spcPct val="0"/>
              </a:spcAft>
              <a:buClr>
                <a:srgbClr val="6B9F25"/>
              </a:buClr>
              <a:buSzPct val="65000"/>
              <a:buFont typeface="Wingdings" pitchFamily="2" charset="2"/>
              <a:buChar char="n"/>
              <a:tabLst/>
              <a:defRPr/>
            </a:pPr>
            <a:r>
              <a:rPr kumimoji="0" lang="en-US" sz="20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Diagnosed age </a:t>
            </a:r>
            <a:r>
              <a:rPr kumimoji="0" lang="en-US" sz="2000" b="1" i="0" u="sng"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&lt;</a:t>
            </a:r>
            <a:r>
              <a:rPr kumimoji="0" lang="en-US" sz="20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 50</a:t>
            </a:r>
          </a:p>
          <a:p>
            <a:pPr marL="342900" marR="0" lvl="0" indent="-342900" algn="l" defTabSz="914400" rtl="0" eaLnBrk="0" fontAlgn="base" latinLnBrk="0" hangingPunct="0">
              <a:lnSpc>
                <a:spcPct val="100000"/>
              </a:lnSpc>
              <a:spcBef>
                <a:spcPct val="20000"/>
              </a:spcBef>
              <a:spcAft>
                <a:spcPct val="0"/>
              </a:spcAft>
              <a:buClr>
                <a:srgbClr val="6B9F25"/>
              </a:buClr>
              <a:buSzPct val="65000"/>
              <a:buFont typeface="Wingdings" pitchFamily="2" charset="2"/>
              <a:buChar char="n"/>
              <a:tabLst/>
              <a:defRPr/>
            </a:pPr>
            <a:r>
              <a:rPr kumimoji="0" lang="en-US" sz="2000" b="1" i="0" u="sng"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Diagnosed at any age</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TNBC </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Ashkenazi Jewish descent</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Male breast cancer any age</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Multiple primary BC (synchronous or metachronous)</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rPr>
              <a:t>HER2 negative metastatic disease if candidate for </a:t>
            </a:r>
            <a:r>
              <a:rPr kumimoji="0" lang="en-US" sz="1600" b="1" i="0" u="none" strike="noStrike" kern="0" cap="none" spc="0" normalizeH="0" baseline="0" noProof="0" dirty="0" err="1">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rPr>
              <a:t>PARPi</a:t>
            </a:r>
            <a:endPar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endParaRPr>
          </a:p>
          <a:p>
            <a:pPr lvl="1">
              <a:buClr>
                <a:srgbClr val="58B6C0"/>
              </a:buClr>
              <a:defRPr/>
            </a:pPr>
            <a:r>
              <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rPr>
              <a:t>High risk early stage HER2 negative breast cancer </a:t>
            </a:r>
            <a:r>
              <a:rPr lang="en-US" sz="1600" b="1" kern="0" dirty="0">
                <a:solidFill>
                  <a:schemeClr val="tx2">
                    <a:lumMod val="50000"/>
                    <a:lumOff val="50000"/>
                  </a:schemeClr>
                </a:solidFill>
                <a:effectLst>
                  <a:outerShdw sx="1000" sy="1000" algn="tl">
                    <a:srgbClr val="000000"/>
                  </a:outerShdw>
                </a:effectLst>
              </a:rPr>
              <a:t>if candidate for </a:t>
            </a:r>
            <a:r>
              <a:rPr lang="en-US" sz="1600" b="1" kern="0" dirty="0" err="1">
                <a:solidFill>
                  <a:schemeClr val="tx2">
                    <a:lumMod val="50000"/>
                    <a:lumOff val="50000"/>
                  </a:schemeClr>
                </a:solidFill>
                <a:effectLst>
                  <a:outerShdw sx="1000" sy="1000" algn="tl">
                    <a:srgbClr val="000000"/>
                  </a:outerShdw>
                </a:effectLst>
              </a:rPr>
              <a:t>PARPi</a:t>
            </a:r>
            <a:endPar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endParaRP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rPr>
              <a:t>Lobular BC with personal of FMX diffuse gastric CA</a:t>
            </a:r>
          </a:p>
          <a:p>
            <a:pPr marL="342900" marR="0" lvl="0" indent="-342900" algn="l" defTabSz="914400" rtl="0" eaLnBrk="0" fontAlgn="base" latinLnBrk="0" hangingPunct="0">
              <a:lnSpc>
                <a:spcPct val="100000"/>
              </a:lnSpc>
              <a:spcBef>
                <a:spcPct val="20000"/>
              </a:spcBef>
              <a:spcAft>
                <a:spcPct val="0"/>
              </a:spcAft>
              <a:buClr>
                <a:srgbClr val="6B9F25"/>
              </a:buClr>
              <a:buSzPct val="65000"/>
              <a:buFont typeface="Wingdings" pitchFamily="2" charset="2"/>
              <a:buChar char="n"/>
              <a:tabLst/>
              <a:defRPr/>
            </a:pPr>
            <a:r>
              <a:rPr kumimoji="0" lang="en-US" sz="20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Individuals meeting these criteria with previous limited testing</a:t>
            </a:r>
          </a:p>
          <a:p>
            <a:pPr marL="342900" marR="0" lvl="0" indent="-342900" algn="l" defTabSz="914400" rtl="0" eaLnBrk="0" fontAlgn="base" latinLnBrk="0" hangingPunct="0">
              <a:lnSpc>
                <a:spcPct val="100000"/>
              </a:lnSpc>
              <a:spcBef>
                <a:spcPct val="20000"/>
              </a:spcBef>
              <a:spcAft>
                <a:spcPct val="0"/>
              </a:spcAft>
              <a:buClr>
                <a:srgbClr val="6B9F25"/>
              </a:buClr>
              <a:buSzPct val="65000"/>
              <a:buFont typeface="Wingdings" pitchFamily="2" charset="2"/>
              <a:buChar char="n"/>
              <a:tabLst/>
              <a:defRPr/>
            </a:pPr>
            <a:r>
              <a:rPr kumimoji="0" lang="en-US" sz="20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Known PV or LPV in the family</a:t>
            </a:r>
          </a:p>
        </p:txBody>
      </p:sp>
      <p:sp>
        <p:nvSpPr>
          <p:cNvPr id="12" name="Content Placeholder 2">
            <a:extLst>
              <a:ext uri="{FF2B5EF4-FFF2-40B4-BE49-F238E27FC236}">
                <a16:creationId xmlns:a16="http://schemas.microsoft.com/office/drawing/2014/main" id="{17E4445F-218E-CCCD-6E7F-226EA3B2132D}"/>
              </a:ext>
            </a:extLst>
          </p:cNvPr>
          <p:cNvSpPr txBox="1">
            <a:spLocks/>
          </p:cNvSpPr>
          <p:nvPr/>
        </p:nvSpPr>
        <p:spPr bwMode="auto">
          <a:xfrm>
            <a:off x="381000" y="4763913"/>
            <a:ext cx="11353800" cy="1752600"/>
          </a:xfrm>
          <a:prstGeom prst="rect">
            <a:avLst/>
          </a:prstGeom>
          <a:noFill/>
          <a:ln>
            <a:solidFill>
              <a:sysClr val="window" lastClr="FFFFFF"/>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Diagnosed with BC at any age  and following </a:t>
            </a:r>
            <a:r>
              <a:rPr kumimoji="0" lang="en-US" sz="2000" b="0" i="0" u="none" strike="noStrike" kern="1200" cap="none" spc="0" normalizeH="0" baseline="0" noProof="0" dirty="0" err="1">
                <a:ln>
                  <a:noFill/>
                </a:ln>
                <a:solidFill>
                  <a:schemeClr val="tx2">
                    <a:lumMod val="90000"/>
                    <a:lumOff val="10000"/>
                  </a:schemeClr>
                </a:solidFill>
                <a:effectLst/>
                <a:uLnTx/>
                <a:uFillTx/>
                <a:latin typeface="Calibri" panose="020F0502020204030204"/>
                <a:ea typeface="ＭＳ Ｐゴシック" pitchFamily="34" charset="-128"/>
              </a:rPr>
              <a:t>FMHx</a:t>
            </a:r>
            <a:endParaRPr kumimoji="0" lang="en-US" sz="20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endParaRP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sng"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&gt;</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1 close relative with breast CA </a:t>
            </a:r>
            <a:r>
              <a:rPr kumimoji="0" lang="en-US" sz="1800" b="0" i="0" u="sng"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&lt;</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50</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sng"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&gt;</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1 close relative with ovarian, male BC, pancreatic, met prostate CA or intraductal prostate CA any age</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sng"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&gt;</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3 total diagnoses BC in patient and/or FDR/SDR/TDR</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If none of above, if &gt; 5% probability of PV BRCA1/2 on prior probability model (</a:t>
            </a:r>
            <a:r>
              <a:rPr kumimoji="0" lang="en-US" sz="1800" b="0" i="0" u="none" strike="noStrike" kern="1200" cap="none" spc="0" normalizeH="0" baseline="0" noProof="0" dirty="0" err="1">
                <a:ln>
                  <a:noFill/>
                </a:ln>
                <a:solidFill>
                  <a:schemeClr val="tx2">
                    <a:lumMod val="90000"/>
                    <a:lumOff val="10000"/>
                  </a:schemeClr>
                </a:solidFill>
                <a:effectLst/>
                <a:uLnTx/>
                <a:uFillTx/>
                <a:latin typeface="Calibri" panose="020F0502020204030204"/>
                <a:ea typeface="ＭＳ Ｐゴシック" pitchFamily="34" charset="-128"/>
              </a:rPr>
              <a:t>eg</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a:t>
            </a:r>
            <a:r>
              <a:rPr kumimoji="0" lang="en-US" sz="1800" b="0" i="0" u="none" strike="noStrike" kern="1200" cap="none" spc="0" normalizeH="0" baseline="0" noProof="0" dirty="0" err="1">
                <a:ln>
                  <a:noFill/>
                </a:ln>
                <a:solidFill>
                  <a:schemeClr val="tx2">
                    <a:lumMod val="90000"/>
                    <a:lumOff val="10000"/>
                  </a:schemeClr>
                </a:solidFill>
                <a:effectLst/>
                <a:uLnTx/>
                <a:uFillTx/>
                <a:latin typeface="Calibri" panose="020F0502020204030204"/>
                <a:ea typeface="ＭＳ Ｐゴシック" pitchFamily="34" charset="-128"/>
              </a:rPr>
              <a:t>BRCAPro</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a:t>
            </a:r>
            <a:r>
              <a:rPr kumimoji="0" lang="en-US" sz="1800" b="0" i="0" u="none" strike="noStrike" kern="1200" cap="none" spc="0" normalizeH="0" baseline="0" noProof="0" dirty="0" err="1">
                <a:ln>
                  <a:noFill/>
                </a:ln>
                <a:solidFill>
                  <a:schemeClr val="tx2">
                    <a:lumMod val="90000"/>
                    <a:lumOff val="10000"/>
                  </a:schemeClr>
                </a:solidFill>
                <a:effectLst/>
                <a:uLnTx/>
                <a:uFillTx/>
                <a:latin typeface="Calibri" panose="020F0502020204030204"/>
                <a:ea typeface="ＭＳ Ｐゴシック" pitchFamily="34" charset="-128"/>
              </a:rPr>
              <a:t>Tyrer-Cuzick</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a:t>
            </a:r>
          </a:p>
          <a:p>
            <a:pPr marL="457200" marR="0" lvl="1" indent="0" algn="l" defTabSz="914400" rtl="0" eaLnBrk="0" fontAlgn="base" latinLnBrk="0" hangingPunct="0">
              <a:lnSpc>
                <a:spcPct val="100000"/>
              </a:lnSpc>
              <a:spcBef>
                <a:spcPct val="20000"/>
              </a:spcBef>
              <a:spcAft>
                <a:spcPct val="0"/>
              </a:spcAft>
              <a:buClrTx/>
              <a:buSzTx/>
              <a:buNone/>
              <a:tabLst/>
              <a:defRPr/>
            </a:pPr>
            <a:endPar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endParaRPr>
          </a:p>
        </p:txBody>
      </p:sp>
    </p:spTree>
    <p:extLst>
      <p:ext uri="{BB962C8B-B14F-4D97-AF65-F5344CB8AC3E}">
        <p14:creationId xmlns:p14="http://schemas.microsoft.com/office/powerpoint/2010/main" val="2500589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4FE00-6C54-97AA-0A7A-BA03D50F78CA}"/>
            </a:ext>
          </a:extLst>
        </p:cNvPr>
        <p:cNvGrpSpPr/>
        <p:nvPr/>
      </p:nvGrpSpPr>
      <p:grpSpPr>
        <a:xfrm>
          <a:off x="0" y="0"/>
          <a:ext cx="0" cy="0"/>
          <a:chOff x="0" y="0"/>
          <a:chExt cx="0" cy="0"/>
        </a:xfrm>
      </p:grpSpPr>
      <p:sp>
        <p:nvSpPr>
          <p:cNvPr id="15361" name="Title 1">
            <a:extLst>
              <a:ext uri="{FF2B5EF4-FFF2-40B4-BE49-F238E27FC236}">
                <a16:creationId xmlns:a16="http://schemas.microsoft.com/office/drawing/2014/main" id="{264D8B9B-B756-BEDD-6052-3F992318F75E}"/>
              </a:ext>
            </a:extLst>
          </p:cNvPr>
          <p:cNvSpPr>
            <a:spLocks noGrp="1"/>
          </p:cNvSpPr>
          <p:nvPr>
            <p:ph type="title"/>
          </p:nvPr>
        </p:nvSpPr>
        <p:spPr>
          <a:xfrm>
            <a:off x="533400" y="457200"/>
            <a:ext cx="11277600" cy="559222"/>
          </a:xfrm>
        </p:spPr>
        <p:txBody>
          <a:bodyPr>
            <a:normAutofit/>
          </a:bodyPr>
          <a:lstStyle/>
          <a:p>
            <a:r>
              <a:rPr lang="en-US" altLang="en-US" sz="3200" b="1" dirty="0"/>
              <a:t>Indications for Genetic Testing in BC Patients (frequently changes)</a:t>
            </a:r>
          </a:p>
        </p:txBody>
      </p:sp>
      <p:sp>
        <p:nvSpPr>
          <p:cNvPr id="5" name="TextBox 6">
            <a:extLst>
              <a:ext uri="{FF2B5EF4-FFF2-40B4-BE49-F238E27FC236}">
                <a16:creationId xmlns:a16="http://schemas.microsoft.com/office/drawing/2014/main" id="{B109485D-57FC-00B0-D2C3-BF43D27B9CAF}"/>
              </a:ext>
            </a:extLst>
          </p:cNvPr>
          <p:cNvSpPr txBox="1">
            <a:spLocks noChangeArrowheads="1"/>
          </p:cNvSpPr>
          <p:nvPr/>
        </p:nvSpPr>
        <p:spPr bwMode="auto">
          <a:xfrm>
            <a:off x="4669167" y="6672590"/>
            <a:ext cx="285366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None/>
            </a:pPr>
            <a:r>
              <a:rPr lang="en-US" altLang="en-US" sz="1100" dirty="0"/>
              <a:t>Adapted from NCCN HBOP Guidelines V2.2026</a:t>
            </a:r>
          </a:p>
        </p:txBody>
      </p:sp>
      <p:sp>
        <p:nvSpPr>
          <p:cNvPr id="10" name="Content Placeholder 2">
            <a:extLst>
              <a:ext uri="{FF2B5EF4-FFF2-40B4-BE49-F238E27FC236}">
                <a16:creationId xmlns:a16="http://schemas.microsoft.com/office/drawing/2014/main" id="{DF1B48D0-3EA2-3754-A4F3-554C2194F690}"/>
              </a:ext>
            </a:extLst>
          </p:cNvPr>
          <p:cNvSpPr txBox="1">
            <a:spLocks/>
          </p:cNvSpPr>
          <p:nvPr/>
        </p:nvSpPr>
        <p:spPr bwMode="black">
          <a:xfrm>
            <a:off x="381000" y="1016421"/>
            <a:ext cx="11353800" cy="3595092"/>
          </a:xfrm>
          <a:prstGeom prst="rect">
            <a:avLst/>
          </a:prstGeom>
          <a:noFill/>
          <a:ln w="9525">
            <a:solidFill>
              <a:sysClr val="window" lastClr="FFFFFF"/>
            </a:solid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3600">
                <a:solidFill>
                  <a:schemeClr val="tx1"/>
                </a:solidFill>
                <a:effectLst>
                  <a:outerShdw blurRad="38100" dist="38100" dir="2700000" algn="tl">
                    <a:srgbClr val="000000"/>
                  </a:outerShdw>
                </a:effectLst>
                <a:latin typeface="Calibri"/>
                <a:ea typeface="MS PGothic" pitchFamily="34" charset="-128"/>
                <a:cs typeface="Calibri"/>
              </a:defRPr>
            </a:lvl1pPr>
            <a:lvl2pPr marL="742950" indent="-285750" algn="l" rtl="0" eaLnBrk="0" fontAlgn="base" hangingPunct="0">
              <a:spcBef>
                <a:spcPct val="20000"/>
              </a:spcBef>
              <a:spcAft>
                <a:spcPct val="0"/>
              </a:spcAft>
              <a:buClr>
                <a:schemeClr val="accent2"/>
              </a:buClr>
              <a:buSzPct val="65000"/>
              <a:buFont typeface="Wingdings" pitchFamily="2" charset="2"/>
              <a:buChar char="n"/>
              <a:defRPr sz="3200">
                <a:solidFill>
                  <a:schemeClr val="tx1"/>
                </a:solidFill>
                <a:effectLst>
                  <a:outerShdw blurRad="38100" dist="38100" dir="2700000" algn="tl">
                    <a:srgbClr val="000000"/>
                  </a:outerShdw>
                </a:effectLst>
                <a:latin typeface="Calibri"/>
                <a:ea typeface="MS PGothic" pitchFamily="34" charset="-128"/>
                <a:cs typeface="Calibri"/>
              </a:defRPr>
            </a:lvl2pPr>
            <a:lvl3pPr marL="1143000" indent="-22860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Calibri"/>
                <a:ea typeface="MS PGothic" pitchFamily="34" charset="-128"/>
                <a:cs typeface="Calibri"/>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400">
                <a:solidFill>
                  <a:schemeClr val="tx1"/>
                </a:solidFill>
                <a:effectLst>
                  <a:outerShdw blurRad="38100" dist="38100" dir="2700000" algn="tl">
                    <a:srgbClr val="000000"/>
                  </a:outerShdw>
                </a:effectLst>
                <a:latin typeface="Calibri"/>
                <a:ea typeface="MS PGothic" pitchFamily="34" charset="-128"/>
                <a:cs typeface="Calibri"/>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000000"/>
                  </a:outerShdw>
                </a:effectLst>
                <a:latin typeface="Calibri"/>
                <a:ea typeface="MS PGothic" pitchFamily="34" charset="-128"/>
                <a:cs typeface="Calibri"/>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342900" marR="0" lvl="0" indent="-342900" algn="l" defTabSz="914400" rtl="0" eaLnBrk="0" fontAlgn="base" latinLnBrk="0" hangingPunct="0">
              <a:lnSpc>
                <a:spcPct val="100000"/>
              </a:lnSpc>
              <a:spcBef>
                <a:spcPct val="20000"/>
              </a:spcBef>
              <a:spcAft>
                <a:spcPct val="0"/>
              </a:spcAft>
              <a:buClr>
                <a:srgbClr val="6B9F25"/>
              </a:buClr>
              <a:buSzPct val="65000"/>
              <a:buFont typeface="Wingdings" pitchFamily="2" charset="2"/>
              <a:buChar char="n"/>
              <a:tabLst/>
              <a:defRPr/>
            </a:pPr>
            <a:r>
              <a:rPr kumimoji="0" lang="en-US" sz="20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Diagnosed age </a:t>
            </a:r>
            <a:r>
              <a:rPr kumimoji="0" lang="en-US" sz="2000" b="1" i="0" u="sng"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&lt;</a:t>
            </a:r>
            <a:r>
              <a:rPr kumimoji="0" lang="en-US" sz="20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 50</a:t>
            </a:r>
          </a:p>
          <a:p>
            <a:pPr marL="342900" marR="0" lvl="0" indent="-342900" algn="l" defTabSz="914400" rtl="0" eaLnBrk="0" fontAlgn="base" latinLnBrk="0" hangingPunct="0">
              <a:lnSpc>
                <a:spcPct val="100000"/>
              </a:lnSpc>
              <a:spcBef>
                <a:spcPct val="20000"/>
              </a:spcBef>
              <a:spcAft>
                <a:spcPct val="0"/>
              </a:spcAft>
              <a:buClr>
                <a:srgbClr val="6B9F25"/>
              </a:buClr>
              <a:buSzPct val="65000"/>
              <a:buFont typeface="Wingdings" pitchFamily="2" charset="2"/>
              <a:buChar char="n"/>
              <a:tabLst/>
              <a:defRPr/>
            </a:pPr>
            <a:r>
              <a:rPr kumimoji="0" lang="en-US" sz="2000" b="1" i="0" u="sng"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Diagnosed at any age</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TNBC </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Ashkenazi Jewish descent</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Male breast cancer any age</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Multiple primary BC (synchronous or metachronous)</a:t>
            </a: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rPr>
              <a:t>HER2 negative metastatic disease if candidate for </a:t>
            </a:r>
            <a:r>
              <a:rPr kumimoji="0" lang="en-US" sz="1600" b="1" i="0" u="none" strike="noStrike" kern="0" cap="none" spc="0" normalizeH="0" baseline="0" noProof="0" dirty="0" err="1">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rPr>
              <a:t>PARPi</a:t>
            </a:r>
            <a:endPar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endParaRPr>
          </a:p>
          <a:p>
            <a:pPr lvl="1">
              <a:buClr>
                <a:srgbClr val="58B6C0"/>
              </a:buClr>
              <a:defRPr/>
            </a:pPr>
            <a:r>
              <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rPr>
              <a:t>High risk early stage HER2 negative breast cancer </a:t>
            </a:r>
            <a:r>
              <a:rPr lang="en-US" sz="1600" b="1" kern="0" dirty="0">
                <a:solidFill>
                  <a:schemeClr val="tx2">
                    <a:lumMod val="50000"/>
                    <a:lumOff val="50000"/>
                  </a:schemeClr>
                </a:solidFill>
                <a:effectLst>
                  <a:outerShdw sx="1000" sy="1000" algn="tl">
                    <a:srgbClr val="000000"/>
                  </a:outerShdw>
                </a:effectLst>
              </a:rPr>
              <a:t>if candidate for </a:t>
            </a:r>
            <a:r>
              <a:rPr lang="en-US" sz="1600" b="1" kern="0" dirty="0" err="1">
                <a:solidFill>
                  <a:schemeClr val="tx2">
                    <a:lumMod val="50000"/>
                    <a:lumOff val="50000"/>
                  </a:schemeClr>
                </a:solidFill>
                <a:effectLst>
                  <a:outerShdw sx="1000" sy="1000" algn="tl">
                    <a:srgbClr val="000000"/>
                  </a:outerShdw>
                </a:effectLst>
              </a:rPr>
              <a:t>PARPi</a:t>
            </a:r>
            <a:endPar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endParaRPr>
          </a:p>
          <a:p>
            <a:pPr marL="742950" marR="0" lvl="1" indent="-285750" algn="l" defTabSz="914400" rtl="0" eaLnBrk="0" fontAlgn="base" latinLnBrk="0" hangingPunct="0">
              <a:lnSpc>
                <a:spcPct val="100000"/>
              </a:lnSpc>
              <a:spcBef>
                <a:spcPct val="20000"/>
              </a:spcBef>
              <a:spcAft>
                <a:spcPct val="0"/>
              </a:spcAft>
              <a:buClr>
                <a:srgbClr val="58B6C0"/>
              </a:buClr>
              <a:buSzPct val="65000"/>
              <a:buFont typeface="Wingdings" pitchFamily="2" charset="2"/>
              <a:buChar char="n"/>
              <a:tabLst/>
              <a:defRPr/>
            </a:pPr>
            <a:r>
              <a:rPr kumimoji="0" lang="en-US" sz="1600" b="1" i="0" u="none" strike="noStrike" kern="0" cap="none" spc="0" normalizeH="0" baseline="0" noProof="0" dirty="0">
                <a:ln>
                  <a:noFill/>
                </a:ln>
                <a:solidFill>
                  <a:schemeClr val="tx2">
                    <a:lumMod val="50000"/>
                    <a:lumOff val="50000"/>
                  </a:schemeClr>
                </a:solidFill>
                <a:effectLst>
                  <a:outerShdw sx="1000" sy="1000" algn="tl">
                    <a:srgbClr val="000000"/>
                  </a:outerShdw>
                </a:effectLst>
                <a:uLnTx/>
                <a:uFillTx/>
                <a:latin typeface="Calibri"/>
                <a:ea typeface="MS PGothic" pitchFamily="34" charset="-128"/>
                <a:cs typeface="Calibri"/>
              </a:rPr>
              <a:t>Lobular BC with personal of FMX diffuse gastric CA</a:t>
            </a:r>
          </a:p>
          <a:p>
            <a:pPr marL="342900" marR="0" lvl="0" indent="-342900" algn="l" defTabSz="914400" rtl="0" eaLnBrk="0" fontAlgn="base" latinLnBrk="0" hangingPunct="0">
              <a:lnSpc>
                <a:spcPct val="100000"/>
              </a:lnSpc>
              <a:spcBef>
                <a:spcPct val="20000"/>
              </a:spcBef>
              <a:spcAft>
                <a:spcPct val="0"/>
              </a:spcAft>
              <a:buClr>
                <a:srgbClr val="6B9F25"/>
              </a:buClr>
              <a:buSzPct val="65000"/>
              <a:buFont typeface="Wingdings" pitchFamily="2" charset="2"/>
              <a:buChar char="n"/>
              <a:tabLst/>
              <a:defRPr/>
            </a:pPr>
            <a:r>
              <a:rPr kumimoji="0" lang="en-US" sz="20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Individuals meeting these criteria with previous limited testing</a:t>
            </a:r>
          </a:p>
          <a:p>
            <a:pPr marL="342900" marR="0" lvl="0" indent="-342900" algn="l" defTabSz="914400" rtl="0" eaLnBrk="0" fontAlgn="base" latinLnBrk="0" hangingPunct="0">
              <a:lnSpc>
                <a:spcPct val="100000"/>
              </a:lnSpc>
              <a:spcBef>
                <a:spcPct val="20000"/>
              </a:spcBef>
              <a:spcAft>
                <a:spcPct val="0"/>
              </a:spcAft>
              <a:buClr>
                <a:srgbClr val="6B9F25"/>
              </a:buClr>
              <a:buSzPct val="65000"/>
              <a:buFont typeface="Wingdings" pitchFamily="2" charset="2"/>
              <a:buChar char="n"/>
              <a:tabLst/>
              <a:defRPr/>
            </a:pPr>
            <a:r>
              <a:rPr kumimoji="0" lang="en-US" sz="2000" b="1" i="0" u="none" strike="noStrike" kern="0" cap="none" spc="0" normalizeH="0" baseline="0" noProof="0" dirty="0">
                <a:ln>
                  <a:noFill/>
                </a:ln>
                <a:solidFill>
                  <a:schemeClr val="accent6"/>
                </a:solidFill>
                <a:effectLst>
                  <a:outerShdw sx="1000" sy="1000" algn="tl">
                    <a:srgbClr val="000000"/>
                  </a:outerShdw>
                </a:effectLst>
                <a:uLnTx/>
                <a:uFillTx/>
                <a:latin typeface="Calibri"/>
                <a:ea typeface="MS PGothic" pitchFamily="34" charset="-128"/>
                <a:cs typeface="Calibri"/>
              </a:rPr>
              <a:t>Known PV or LPV in the family</a:t>
            </a:r>
          </a:p>
        </p:txBody>
      </p:sp>
      <p:sp>
        <p:nvSpPr>
          <p:cNvPr id="12" name="Content Placeholder 2">
            <a:extLst>
              <a:ext uri="{FF2B5EF4-FFF2-40B4-BE49-F238E27FC236}">
                <a16:creationId xmlns:a16="http://schemas.microsoft.com/office/drawing/2014/main" id="{5DF9B487-E340-5D19-5BE4-6567267FB50F}"/>
              </a:ext>
            </a:extLst>
          </p:cNvPr>
          <p:cNvSpPr txBox="1">
            <a:spLocks/>
          </p:cNvSpPr>
          <p:nvPr/>
        </p:nvSpPr>
        <p:spPr bwMode="auto">
          <a:xfrm>
            <a:off x="381000" y="4763913"/>
            <a:ext cx="11353800" cy="1752600"/>
          </a:xfrm>
          <a:prstGeom prst="rect">
            <a:avLst/>
          </a:prstGeom>
          <a:noFill/>
          <a:ln>
            <a:solidFill>
              <a:sysClr val="window" lastClr="FFFFFF"/>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Diagnosed with BC at any age  and following </a:t>
            </a:r>
            <a:r>
              <a:rPr kumimoji="0" lang="en-US" sz="2000" b="0" i="0" u="none" strike="noStrike" kern="1200" cap="none" spc="0" normalizeH="0" baseline="0" noProof="0" dirty="0" err="1">
                <a:ln>
                  <a:noFill/>
                </a:ln>
                <a:solidFill>
                  <a:schemeClr val="tx2">
                    <a:lumMod val="90000"/>
                    <a:lumOff val="10000"/>
                  </a:schemeClr>
                </a:solidFill>
                <a:effectLst/>
                <a:uLnTx/>
                <a:uFillTx/>
                <a:latin typeface="Calibri" panose="020F0502020204030204"/>
                <a:ea typeface="ＭＳ Ｐゴシック" pitchFamily="34" charset="-128"/>
              </a:rPr>
              <a:t>FMHx</a:t>
            </a:r>
            <a:endParaRPr kumimoji="0" lang="en-US" sz="20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endParaRP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sng"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&gt;</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1 close relative with breast CA </a:t>
            </a:r>
            <a:r>
              <a:rPr kumimoji="0" lang="en-US" sz="1800" b="0" i="0" u="sng"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&lt;</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50</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sng"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&gt;</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1 close relative with ovarian, male BC, pancreatic, met prostate CA or intraductal prostate CA any age</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sng"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&gt;</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3 total diagnoses BC in patient and/or FDR/SDR/TDR</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If none of above, if &gt; 5% probability of PV BRCA1/2 on prior probability model (</a:t>
            </a:r>
            <a:r>
              <a:rPr kumimoji="0" lang="en-US" sz="1800" b="0" i="0" u="none" strike="noStrike" kern="1200" cap="none" spc="0" normalizeH="0" baseline="0" noProof="0" dirty="0" err="1">
                <a:ln>
                  <a:noFill/>
                </a:ln>
                <a:solidFill>
                  <a:schemeClr val="tx2">
                    <a:lumMod val="90000"/>
                    <a:lumOff val="10000"/>
                  </a:schemeClr>
                </a:solidFill>
                <a:effectLst/>
                <a:uLnTx/>
                <a:uFillTx/>
                <a:latin typeface="Calibri" panose="020F0502020204030204"/>
                <a:ea typeface="ＭＳ Ｐゴシック" pitchFamily="34" charset="-128"/>
              </a:rPr>
              <a:t>eg</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a:t>
            </a:r>
            <a:r>
              <a:rPr kumimoji="0" lang="en-US" sz="1800" b="0" i="0" u="none" strike="noStrike" kern="1200" cap="none" spc="0" normalizeH="0" baseline="0" noProof="0" dirty="0" err="1">
                <a:ln>
                  <a:noFill/>
                </a:ln>
                <a:solidFill>
                  <a:schemeClr val="tx2">
                    <a:lumMod val="90000"/>
                    <a:lumOff val="10000"/>
                  </a:schemeClr>
                </a:solidFill>
                <a:effectLst/>
                <a:uLnTx/>
                <a:uFillTx/>
                <a:latin typeface="Calibri" panose="020F0502020204030204"/>
                <a:ea typeface="ＭＳ Ｐゴシック" pitchFamily="34" charset="-128"/>
              </a:rPr>
              <a:t>BRCAPro</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 </a:t>
            </a:r>
            <a:r>
              <a:rPr kumimoji="0" lang="en-US" sz="1800" b="0" i="0" u="none" strike="noStrike" kern="1200" cap="none" spc="0" normalizeH="0" baseline="0" noProof="0" dirty="0" err="1">
                <a:ln>
                  <a:noFill/>
                </a:ln>
                <a:solidFill>
                  <a:schemeClr val="tx2">
                    <a:lumMod val="90000"/>
                    <a:lumOff val="10000"/>
                  </a:schemeClr>
                </a:solidFill>
                <a:effectLst/>
                <a:uLnTx/>
                <a:uFillTx/>
                <a:latin typeface="Calibri" panose="020F0502020204030204"/>
                <a:ea typeface="ＭＳ Ｐゴシック" pitchFamily="34" charset="-128"/>
              </a:rPr>
              <a:t>Tyrer-Cuzick</a:t>
            </a:r>
            <a:r>
              <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rPr>
              <a:t>)</a:t>
            </a:r>
          </a:p>
          <a:p>
            <a:pPr marL="457200" marR="0" lvl="1" indent="0" algn="l" defTabSz="914400" rtl="0" eaLnBrk="0" fontAlgn="base" latinLnBrk="0" hangingPunct="0">
              <a:lnSpc>
                <a:spcPct val="100000"/>
              </a:lnSpc>
              <a:spcBef>
                <a:spcPct val="20000"/>
              </a:spcBef>
              <a:spcAft>
                <a:spcPct val="0"/>
              </a:spcAft>
              <a:buClrTx/>
              <a:buSzTx/>
              <a:buNone/>
              <a:tabLst/>
              <a:defRPr/>
            </a:pPr>
            <a:endParaRPr kumimoji="0" lang="en-US" sz="1800" b="0" i="0" u="none" strike="noStrike" kern="1200" cap="none" spc="0" normalizeH="0" baseline="0" noProof="0" dirty="0">
              <a:ln>
                <a:noFill/>
              </a:ln>
              <a:solidFill>
                <a:schemeClr val="tx2">
                  <a:lumMod val="90000"/>
                  <a:lumOff val="10000"/>
                </a:schemeClr>
              </a:solidFill>
              <a:effectLst/>
              <a:uLnTx/>
              <a:uFillTx/>
              <a:latin typeface="Calibri" panose="020F0502020204030204"/>
              <a:ea typeface="ＭＳ Ｐゴシック" pitchFamily="34" charset="-128"/>
            </a:endParaRPr>
          </a:p>
        </p:txBody>
      </p:sp>
      <p:sp>
        <p:nvSpPr>
          <p:cNvPr id="2" name="TextBox 1">
            <a:extLst>
              <a:ext uri="{FF2B5EF4-FFF2-40B4-BE49-F238E27FC236}">
                <a16:creationId xmlns:a16="http://schemas.microsoft.com/office/drawing/2014/main" id="{A9B38A2F-45BC-95AB-9593-CF30D833A8DC}"/>
              </a:ext>
            </a:extLst>
          </p:cNvPr>
          <p:cNvSpPr txBox="1"/>
          <p:nvPr/>
        </p:nvSpPr>
        <p:spPr>
          <a:xfrm>
            <a:off x="2819400" y="1981200"/>
            <a:ext cx="4703433" cy="2585323"/>
          </a:xfrm>
          <a:prstGeom prst="rect">
            <a:avLst/>
          </a:prstGeom>
          <a:solidFill>
            <a:schemeClr val="tx2">
              <a:lumMod val="75000"/>
              <a:lumOff val="25000"/>
            </a:schemeClr>
          </a:solidFill>
        </p:spPr>
        <p:txBody>
          <a:bodyPr wrap="square" rtlCol="0">
            <a:spAutoFit/>
          </a:bodyPr>
          <a:lstStyle/>
          <a:p>
            <a:pPr algn="ctr"/>
            <a:r>
              <a:rPr lang="en-US" sz="5400" b="1" dirty="0">
                <a:solidFill>
                  <a:schemeClr val="bg1"/>
                </a:solidFill>
                <a:latin typeface="+mn-lt"/>
              </a:rPr>
              <a:t>CRITERIA ARE HARD TO REMEMBER</a:t>
            </a:r>
          </a:p>
        </p:txBody>
      </p:sp>
    </p:spTree>
    <p:extLst>
      <p:ext uri="{BB962C8B-B14F-4D97-AF65-F5344CB8AC3E}">
        <p14:creationId xmlns:p14="http://schemas.microsoft.com/office/powerpoint/2010/main" val="3008483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8A443-336A-8783-019F-F1A552966790}"/>
            </a:ext>
          </a:extLst>
        </p:cNvPr>
        <p:cNvGrpSpPr/>
        <p:nvPr/>
      </p:nvGrpSpPr>
      <p:grpSpPr>
        <a:xfrm>
          <a:off x="0" y="0"/>
          <a:ext cx="0" cy="0"/>
          <a:chOff x="0" y="0"/>
          <a:chExt cx="0" cy="0"/>
        </a:xfrm>
      </p:grpSpPr>
      <p:sp>
        <p:nvSpPr>
          <p:cNvPr id="35841" name="AutoShape 4" descr="Displaying Breast+Cancer+Genetics+Timeline">
            <a:extLst>
              <a:ext uri="{FF2B5EF4-FFF2-40B4-BE49-F238E27FC236}">
                <a16:creationId xmlns:a16="http://schemas.microsoft.com/office/drawing/2014/main" id="{D87786D1-C4E3-4E2B-6D42-A256C0B84E02}"/>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endParaRPr lang="en-US" altLang="en-US" sz="1200">
              <a:latin typeface="Arial" charset="0"/>
            </a:endParaRPr>
          </a:p>
        </p:txBody>
      </p:sp>
      <p:pic>
        <p:nvPicPr>
          <p:cNvPr id="35843" name="Picture 2" descr="http://www.cancer.gov/images/cdr/live/CDR746226.jpg">
            <a:extLst>
              <a:ext uri="{FF2B5EF4-FFF2-40B4-BE49-F238E27FC236}">
                <a16:creationId xmlns:a16="http://schemas.microsoft.com/office/drawing/2014/main" id="{6975F1CF-ECAA-E391-FC46-FB7AEC58E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99"/>
          <a:stretch/>
        </p:blipFill>
        <p:spPr bwMode="auto">
          <a:xfrm>
            <a:off x="1679575" y="1462728"/>
            <a:ext cx="8142288" cy="4800600"/>
          </a:xfrm>
          <a:prstGeom prst="rect">
            <a:avLst/>
          </a:prstGeom>
          <a:noFill/>
          <a:ln w="571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8F8FFB0-336D-0A86-1C44-6C1D005E8659}"/>
              </a:ext>
            </a:extLst>
          </p:cNvPr>
          <p:cNvSpPr txBox="1"/>
          <p:nvPr/>
        </p:nvSpPr>
        <p:spPr bwMode="auto">
          <a:xfrm>
            <a:off x="3512859" y="3285767"/>
            <a:ext cx="698653" cy="338554"/>
          </a:xfrm>
          <a:prstGeom prst="rect">
            <a:avLst/>
          </a:prstGeom>
          <a:noFill/>
          <a:ln w="38100">
            <a:solidFill>
              <a:schemeClr val="accent1"/>
            </a:solidFill>
          </a:ln>
        </p:spPr>
        <p:txBody>
          <a:bodyPr wrap="none">
            <a:spAutoFit/>
          </a:bodyPr>
          <a:lstStyle/>
          <a:p>
            <a:pPr algn="ctr">
              <a:defRPr/>
            </a:pPr>
            <a:r>
              <a:rPr lang="en-US" sz="1600" b="1" dirty="0">
                <a:solidFill>
                  <a:schemeClr val="tx2">
                    <a:lumMod val="50000"/>
                  </a:schemeClr>
                </a:solidFill>
                <a:latin typeface="Calibri" panose="020F0502020204030204" pitchFamily="34" charset="0"/>
                <a:ea typeface="MS PGothic" panose="020B0600070205080204" pitchFamily="34" charset="-128"/>
                <a:cs typeface="Calibri" panose="020F0502020204030204" pitchFamily="34" charset="0"/>
              </a:rPr>
              <a:t>SNPs  </a:t>
            </a:r>
          </a:p>
        </p:txBody>
      </p:sp>
      <p:sp>
        <p:nvSpPr>
          <p:cNvPr id="2" name="Title 1">
            <a:extLst>
              <a:ext uri="{FF2B5EF4-FFF2-40B4-BE49-F238E27FC236}">
                <a16:creationId xmlns:a16="http://schemas.microsoft.com/office/drawing/2014/main" id="{35E5526C-F7CF-B9CD-D715-27401F32D8E8}"/>
              </a:ext>
            </a:extLst>
          </p:cNvPr>
          <p:cNvSpPr>
            <a:spLocks noGrp="1"/>
          </p:cNvSpPr>
          <p:nvPr>
            <p:ph type="title"/>
          </p:nvPr>
        </p:nvSpPr>
        <p:spPr>
          <a:xfrm>
            <a:off x="609600" y="594672"/>
            <a:ext cx="10972800" cy="776928"/>
          </a:xfrm>
        </p:spPr>
        <p:txBody>
          <a:bodyPr>
            <a:normAutofit/>
          </a:bodyPr>
          <a:lstStyle/>
          <a:p>
            <a:r>
              <a:rPr lang="en-US" sz="4000" b="1" dirty="0"/>
              <a:t>Genes Associated with Breast Cancer Risk</a:t>
            </a:r>
          </a:p>
        </p:txBody>
      </p:sp>
      <p:sp>
        <p:nvSpPr>
          <p:cNvPr id="3" name="TextBox 2">
            <a:extLst>
              <a:ext uri="{FF2B5EF4-FFF2-40B4-BE49-F238E27FC236}">
                <a16:creationId xmlns:a16="http://schemas.microsoft.com/office/drawing/2014/main" id="{57272E3C-4AEB-8A85-D128-BF0A83BF78AE}"/>
              </a:ext>
            </a:extLst>
          </p:cNvPr>
          <p:cNvSpPr txBox="1"/>
          <p:nvPr/>
        </p:nvSpPr>
        <p:spPr bwMode="auto">
          <a:xfrm>
            <a:off x="7010400" y="3758625"/>
            <a:ext cx="2735262" cy="584775"/>
          </a:xfrm>
          <a:prstGeom prst="rect">
            <a:avLst/>
          </a:prstGeom>
          <a:noFill/>
          <a:ln w="38100">
            <a:solidFill>
              <a:schemeClr val="accent1"/>
            </a:solidFill>
          </a:ln>
        </p:spPr>
        <p:txBody>
          <a:bodyPr wrap="square">
            <a:spAutoFit/>
          </a:bodyPr>
          <a:lstStyle/>
          <a:p>
            <a:pPr algn="ctr">
              <a:defRPr/>
            </a:pPr>
            <a:r>
              <a:rPr lang="en-US" sz="1600" b="1" i="1" dirty="0">
                <a:solidFill>
                  <a:srgbClr val="FF40FF"/>
                </a:solidFill>
                <a:latin typeface="Calibri" panose="020F0502020204030204" pitchFamily="34" charset="0"/>
                <a:ea typeface="MS PGothic" panose="020B0600070205080204" pitchFamily="34" charset="-128"/>
                <a:cs typeface="Calibri" panose="020F0502020204030204" pitchFamily="34" charset="0"/>
              </a:rPr>
              <a:t>BRCA1, BRCA2,</a:t>
            </a:r>
            <a:r>
              <a:rPr lang="en-US" sz="1600" b="1" i="1" dirty="0">
                <a:solidFill>
                  <a:schemeClr val="tx2">
                    <a:lumMod val="50000"/>
                  </a:schemeClr>
                </a:solidFill>
                <a:latin typeface="Calibri" panose="020F0502020204030204" pitchFamily="34" charset="0"/>
                <a:ea typeface="MS PGothic" panose="020B0600070205080204" pitchFamily="34" charset="-128"/>
                <a:cs typeface="Calibri" panose="020F0502020204030204" pitchFamily="34" charset="0"/>
              </a:rPr>
              <a:t> TP53, </a:t>
            </a:r>
          </a:p>
          <a:p>
            <a:pPr algn="ctr">
              <a:defRPr/>
            </a:pPr>
            <a:r>
              <a:rPr lang="en-US" sz="1600" b="1" i="1" dirty="0">
                <a:solidFill>
                  <a:schemeClr val="tx2">
                    <a:lumMod val="50000"/>
                  </a:schemeClr>
                </a:solidFill>
                <a:latin typeface="Calibri" panose="020F0502020204030204" pitchFamily="34" charset="0"/>
                <a:ea typeface="MS PGothic" panose="020B0600070205080204" pitchFamily="34" charset="-128"/>
                <a:cs typeface="Calibri" panose="020F0502020204030204" pitchFamily="34" charset="0"/>
              </a:rPr>
              <a:t>CDH1, PTEN, STK11, </a:t>
            </a:r>
            <a:r>
              <a:rPr lang="en-US" sz="1600" b="1" i="1" dirty="0">
                <a:solidFill>
                  <a:schemeClr val="accent1">
                    <a:lumMod val="60000"/>
                    <a:lumOff val="40000"/>
                  </a:schemeClr>
                </a:solidFill>
                <a:latin typeface="Calibri" panose="020F0502020204030204" pitchFamily="34" charset="0"/>
                <a:ea typeface="MS PGothic" panose="020B0600070205080204" pitchFamily="34" charset="-128"/>
                <a:cs typeface="Calibri" panose="020F0502020204030204" pitchFamily="34" charset="0"/>
              </a:rPr>
              <a:t>PALB2</a:t>
            </a:r>
          </a:p>
        </p:txBody>
      </p:sp>
      <p:sp>
        <p:nvSpPr>
          <p:cNvPr id="4" name="TextBox 3">
            <a:extLst>
              <a:ext uri="{FF2B5EF4-FFF2-40B4-BE49-F238E27FC236}">
                <a16:creationId xmlns:a16="http://schemas.microsoft.com/office/drawing/2014/main" id="{C904F109-672B-63D8-52E9-AEC8341E2A1A}"/>
              </a:ext>
            </a:extLst>
          </p:cNvPr>
          <p:cNvSpPr txBox="1"/>
          <p:nvPr/>
        </p:nvSpPr>
        <p:spPr bwMode="auto">
          <a:xfrm>
            <a:off x="4576125" y="3606225"/>
            <a:ext cx="2358075" cy="584775"/>
          </a:xfrm>
          <a:prstGeom prst="rect">
            <a:avLst/>
          </a:prstGeom>
          <a:noFill/>
          <a:ln w="38100">
            <a:solidFill>
              <a:schemeClr val="accent1"/>
            </a:solidFill>
          </a:ln>
        </p:spPr>
        <p:txBody>
          <a:bodyPr wrap="square">
            <a:spAutoFit/>
          </a:bodyPr>
          <a:lstStyle/>
          <a:p>
            <a:pPr algn="ctr">
              <a:defRPr/>
            </a:pPr>
            <a:r>
              <a:rPr lang="en-US" sz="1600" b="1" i="1" dirty="0">
                <a:solidFill>
                  <a:schemeClr val="tx2">
                    <a:lumMod val="50000"/>
                  </a:schemeClr>
                </a:solidFill>
                <a:latin typeface="Calibri" panose="020F0502020204030204" pitchFamily="34" charset="0"/>
                <a:ea typeface="MS PGothic" panose="020B0600070205080204" pitchFamily="34" charset="-128"/>
                <a:cs typeface="Calibri" panose="020F0502020204030204" pitchFamily="34" charset="0"/>
              </a:rPr>
              <a:t>ATM, CHEK2, BARD1, RAD51C, RAD51D, NF1</a:t>
            </a:r>
          </a:p>
        </p:txBody>
      </p:sp>
    </p:spTree>
    <p:extLst>
      <p:ext uri="{BB962C8B-B14F-4D97-AF65-F5344CB8AC3E}">
        <p14:creationId xmlns:p14="http://schemas.microsoft.com/office/powerpoint/2010/main" val="1124209143"/>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74D8FF-D1C6-8FC3-3B55-2B287192AB1E}"/>
              </a:ext>
            </a:extLst>
          </p:cNvPr>
          <p:cNvSpPr/>
          <p:nvPr/>
        </p:nvSpPr>
        <p:spPr>
          <a:xfrm>
            <a:off x="4797286" y="1103367"/>
            <a:ext cx="6679097" cy="3379304"/>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 name="Title 1"/>
          <p:cNvSpPr>
            <a:spLocks noGrp="1"/>
          </p:cNvSpPr>
          <p:nvPr>
            <p:ph type="title"/>
          </p:nvPr>
        </p:nvSpPr>
        <p:spPr>
          <a:xfrm>
            <a:off x="533400" y="457200"/>
            <a:ext cx="11277600" cy="559222"/>
          </a:xfrm>
        </p:spPr>
        <p:txBody>
          <a:bodyPr>
            <a:normAutofit/>
          </a:bodyPr>
          <a:lstStyle/>
          <a:p>
            <a:r>
              <a:rPr lang="en-US" altLang="en-US" sz="2400" b="1" dirty="0"/>
              <a:t>Universal vs NCCN Guideline Based Testing of Breast CA Patients: Mayo Clinic Study </a:t>
            </a:r>
          </a:p>
        </p:txBody>
      </p:sp>
      <p:pic>
        <p:nvPicPr>
          <p:cNvPr id="9" name="Content Placeholder 4">
            <a:extLst>
              <a:ext uri="{FF2B5EF4-FFF2-40B4-BE49-F238E27FC236}">
                <a16:creationId xmlns:a16="http://schemas.microsoft.com/office/drawing/2014/main" id="{6BB34D7B-5D6E-3251-2B8F-5FB0BBD067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38009" y="1986341"/>
            <a:ext cx="5632175" cy="2312865"/>
          </a:xfrm>
        </p:spPr>
      </p:pic>
      <p:sp>
        <p:nvSpPr>
          <p:cNvPr id="8" name="Content Placeholder 5">
            <a:extLst>
              <a:ext uri="{FF2B5EF4-FFF2-40B4-BE49-F238E27FC236}">
                <a16:creationId xmlns:a16="http://schemas.microsoft.com/office/drawing/2014/main" id="{4A420537-CAD7-8775-0E7C-C5A8E22E16CA}"/>
              </a:ext>
            </a:extLst>
          </p:cNvPr>
          <p:cNvSpPr txBox="1">
            <a:spLocks/>
          </p:cNvSpPr>
          <p:nvPr/>
        </p:nvSpPr>
        <p:spPr>
          <a:xfrm>
            <a:off x="231084" y="1418476"/>
            <a:ext cx="4041913" cy="2232996"/>
          </a:xfrm>
          <a:prstGeom prst="rect">
            <a:avLst/>
          </a:prstGeom>
          <a:ln>
            <a:solidFill>
              <a:schemeClr val="tx1"/>
            </a:solidFill>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All BC pts (2016-2020) offered genetic testing (n=7300); 3,907 had testing and available </a:t>
            </a:r>
            <a:r>
              <a:rPr lang="en-US" sz="2000" dirty="0" err="1"/>
              <a:t>FHx</a:t>
            </a:r>
            <a:endParaRPr lang="en-US" sz="2000" dirty="0"/>
          </a:p>
          <a:p>
            <a:r>
              <a:rPr lang="en-US" sz="2000" dirty="0"/>
              <a:t>Tested for 9 genes</a:t>
            </a:r>
          </a:p>
          <a:p>
            <a:pPr lvl="1"/>
            <a:r>
              <a:rPr lang="en-US" sz="1800" dirty="0"/>
              <a:t>6 hi penetrance </a:t>
            </a:r>
            <a:r>
              <a:rPr lang="en-US" sz="1800" dirty="0">
                <a:solidFill>
                  <a:schemeClr val="tx1">
                    <a:lumMod val="75000"/>
                  </a:schemeClr>
                </a:solidFill>
              </a:rPr>
              <a:t>(</a:t>
            </a:r>
            <a:r>
              <a:rPr lang="en-US" sz="1800" i="1" dirty="0">
                <a:solidFill>
                  <a:schemeClr val="tx1">
                    <a:lumMod val="75000"/>
                  </a:schemeClr>
                </a:solidFill>
                <a:effectLst/>
              </a:rPr>
              <a:t>BRCA1, BRCA2, CDH1, PALB2, PTEN,  TP53</a:t>
            </a:r>
            <a:r>
              <a:rPr lang="en-US" sz="1800" dirty="0">
                <a:solidFill>
                  <a:schemeClr val="tx1">
                    <a:lumMod val="75000"/>
                  </a:schemeClr>
                </a:solidFill>
                <a:effectLst/>
              </a:rPr>
              <a:t>) </a:t>
            </a:r>
            <a:r>
              <a:rPr lang="en-US" sz="1800" dirty="0">
                <a:effectLst/>
              </a:rPr>
              <a:t>+ 3 mod </a:t>
            </a:r>
            <a:r>
              <a:rPr lang="en-US" sz="1800" dirty="0">
                <a:solidFill>
                  <a:schemeClr val="tx1">
                    <a:lumMod val="75000"/>
                  </a:schemeClr>
                </a:solidFill>
                <a:effectLst/>
              </a:rPr>
              <a:t>(</a:t>
            </a:r>
            <a:r>
              <a:rPr lang="en-US" sz="1800" i="1" dirty="0">
                <a:solidFill>
                  <a:schemeClr val="tx1">
                    <a:lumMod val="75000"/>
                  </a:schemeClr>
                </a:solidFill>
                <a:effectLst/>
              </a:rPr>
              <a:t>CHEK2, ATM, and NF1)</a:t>
            </a:r>
            <a:endParaRPr lang="en-US" sz="2000" dirty="0"/>
          </a:p>
        </p:txBody>
      </p:sp>
      <p:sp>
        <p:nvSpPr>
          <p:cNvPr id="13" name="Content Placeholder 5">
            <a:extLst>
              <a:ext uri="{FF2B5EF4-FFF2-40B4-BE49-F238E27FC236}">
                <a16:creationId xmlns:a16="http://schemas.microsoft.com/office/drawing/2014/main" id="{C1D1F387-2703-35EE-0012-09EB53FC544F}"/>
              </a:ext>
            </a:extLst>
          </p:cNvPr>
          <p:cNvSpPr txBox="1">
            <a:spLocks/>
          </p:cNvSpPr>
          <p:nvPr/>
        </p:nvSpPr>
        <p:spPr>
          <a:xfrm>
            <a:off x="969894" y="4741335"/>
            <a:ext cx="9982200" cy="1774211"/>
          </a:xfrm>
          <a:prstGeom prst="rect">
            <a:avLst/>
          </a:prstGeom>
          <a:solidFill>
            <a:schemeClr val="bg2"/>
          </a:solidFill>
          <a:ln>
            <a:solidFill>
              <a:schemeClr val="tx1"/>
            </a:solidFill>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000" dirty="0"/>
              <a:t>If included all women dx ≤ 65 as well as NCCN criteria </a:t>
            </a:r>
            <a:r>
              <a:rPr lang="en-US" sz="2000" b="1" dirty="0"/>
              <a:t>increased</a:t>
            </a:r>
            <a:r>
              <a:rPr lang="en-US" sz="2000" dirty="0"/>
              <a:t> sensitivity of detecting:</a:t>
            </a:r>
          </a:p>
          <a:p>
            <a:pPr algn="just"/>
            <a:r>
              <a:rPr lang="en-US" sz="1800" i="1" dirty="0"/>
              <a:t>BRCA1</a:t>
            </a:r>
            <a:r>
              <a:rPr lang="en-US" sz="1800" dirty="0"/>
              <a:t> or </a:t>
            </a:r>
            <a:r>
              <a:rPr lang="en-US" sz="1800" i="1" dirty="0"/>
              <a:t>BRCA2</a:t>
            </a:r>
            <a:r>
              <a:rPr lang="en-US" sz="1800" dirty="0"/>
              <a:t> PV to 98.1%</a:t>
            </a:r>
          </a:p>
          <a:p>
            <a:pPr algn="just"/>
            <a:r>
              <a:rPr lang="en-US" sz="1800" dirty="0"/>
              <a:t>6 high penetrance genes to 94.8%</a:t>
            </a:r>
          </a:p>
          <a:p>
            <a:pPr algn="just"/>
            <a:r>
              <a:rPr lang="en-US" sz="1800" dirty="0"/>
              <a:t>9 actionable genes to 92.1%</a:t>
            </a:r>
          </a:p>
          <a:p>
            <a:pPr algn="just"/>
            <a:r>
              <a:rPr lang="en-US" sz="1800" dirty="0"/>
              <a:t>Compared to universal testing, 21% of BC patients spared testing and decreased VUS-to-PV ratio</a:t>
            </a:r>
          </a:p>
          <a:p>
            <a:pPr algn="just"/>
            <a:endParaRPr lang="en-US" sz="2000" dirty="0"/>
          </a:p>
        </p:txBody>
      </p:sp>
      <p:sp>
        <p:nvSpPr>
          <p:cNvPr id="14" name="Content Placeholder 5">
            <a:extLst>
              <a:ext uri="{FF2B5EF4-FFF2-40B4-BE49-F238E27FC236}">
                <a16:creationId xmlns:a16="http://schemas.microsoft.com/office/drawing/2014/main" id="{3D22F0F6-246D-0C67-1910-5F2945E3B75B}"/>
              </a:ext>
            </a:extLst>
          </p:cNvPr>
          <p:cNvSpPr txBox="1">
            <a:spLocks/>
          </p:cNvSpPr>
          <p:nvPr/>
        </p:nvSpPr>
        <p:spPr>
          <a:xfrm>
            <a:off x="5080592" y="1246125"/>
            <a:ext cx="6110828" cy="686368"/>
          </a:xfrm>
          <a:prstGeom prst="rect">
            <a:avLst/>
          </a:prstGeom>
          <a:ln>
            <a:solidFill>
              <a:schemeClr val="bg2">
                <a:lumMod val="90000"/>
              </a:schemeClr>
            </a:solidFill>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6.2% had PV (3.4% in 6 hi-penetrance and 2.7% in </a:t>
            </a:r>
            <a:r>
              <a:rPr lang="en-US" sz="1800" i="1" dirty="0"/>
              <a:t>BRCA1/2</a:t>
            </a:r>
            <a:r>
              <a:rPr lang="en-US" sz="1800" dirty="0"/>
              <a:t>)</a:t>
            </a:r>
          </a:p>
          <a:p>
            <a:r>
              <a:rPr lang="en-US" sz="1800" dirty="0"/>
              <a:t>48% met NCCN v1.2020 criteria; 52% did not</a:t>
            </a:r>
          </a:p>
        </p:txBody>
      </p:sp>
      <p:sp>
        <p:nvSpPr>
          <p:cNvPr id="15" name="TextBox 9">
            <a:extLst>
              <a:ext uri="{FF2B5EF4-FFF2-40B4-BE49-F238E27FC236}">
                <a16:creationId xmlns:a16="http://schemas.microsoft.com/office/drawing/2014/main" id="{9052EDA9-3905-78EB-0A53-06A3223A97D3}"/>
              </a:ext>
            </a:extLst>
          </p:cNvPr>
          <p:cNvSpPr txBox="1"/>
          <p:nvPr/>
        </p:nvSpPr>
        <p:spPr>
          <a:xfrm>
            <a:off x="4395214" y="6581001"/>
            <a:ext cx="3401572" cy="276999"/>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latin typeface="+mj-lt"/>
                <a:ea typeface="MS PGothic" panose="020B0600070205080204" pitchFamily="34" charset="-128"/>
              </a:rPr>
              <a:t>Yadav S et al. </a:t>
            </a:r>
            <a:r>
              <a:rPr lang="en-US" sz="1200" i="1" dirty="0">
                <a:latin typeface="+mj-lt"/>
                <a:ea typeface="MS PGothic" panose="020B0600070205080204" pitchFamily="34" charset="-128"/>
              </a:rPr>
              <a:t>J Clin Oncol</a:t>
            </a:r>
            <a:r>
              <a:rPr lang="en-US" sz="1200" dirty="0">
                <a:latin typeface="+mj-lt"/>
                <a:ea typeface="MS PGothic" panose="020B0600070205080204" pitchFamily="34" charset="-128"/>
              </a:rPr>
              <a:t>. 2020;38(13):1409-1418.</a:t>
            </a:r>
          </a:p>
        </p:txBody>
      </p:sp>
    </p:spTree>
    <p:extLst>
      <p:ext uri="{BB962C8B-B14F-4D97-AF65-F5344CB8AC3E}">
        <p14:creationId xmlns:p14="http://schemas.microsoft.com/office/powerpoint/2010/main" val="123878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0079C-028C-FC81-FABD-67686A4431CC}"/>
            </a:ext>
          </a:extLst>
        </p:cNvPr>
        <p:cNvGrpSpPr/>
        <p:nvPr/>
      </p:nvGrpSpPr>
      <p:grpSpPr>
        <a:xfrm>
          <a:off x="0" y="0"/>
          <a:ext cx="0" cy="0"/>
          <a:chOff x="0" y="0"/>
          <a:chExt cx="0" cy="0"/>
        </a:xfrm>
      </p:grpSpPr>
      <p:sp>
        <p:nvSpPr>
          <p:cNvPr id="15361" name="Title 1">
            <a:extLst>
              <a:ext uri="{FF2B5EF4-FFF2-40B4-BE49-F238E27FC236}">
                <a16:creationId xmlns:a16="http://schemas.microsoft.com/office/drawing/2014/main" id="{AF526441-B2D1-8B9F-97B0-EFE384217724}"/>
              </a:ext>
            </a:extLst>
          </p:cNvPr>
          <p:cNvSpPr>
            <a:spLocks noGrp="1"/>
          </p:cNvSpPr>
          <p:nvPr>
            <p:ph type="title"/>
          </p:nvPr>
        </p:nvSpPr>
        <p:spPr>
          <a:xfrm>
            <a:off x="0" y="0"/>
            <a:ext cx="10744200" cy="623888"/>
          </a:xfrm>
          <a:solidFill>
            <a:schemeClr val="bg1"/>
          </a:solidFill>
        </p:spPr>
        <p:txBody>
          <a:bodyPr>
            <a:normAutofit/>
          </a:bodyPr>
          <a:lstStyle/>
          <a:p>
            <a:r>
              <a:rPr lang="en-US" altLang="en-US" sz="2400" b="1" dirty="0"/>
              <a:t>Universal vs NCCN Guideline Based Testing of Breast CA Patients: Mayo Clinic Study </a:t>
            </a:r>
          </a:p>
        </p:txBody>
      </p:sp>
      <p:graphicFrame>
        <p:nvGraphicFramePr>
          <p:cNvPr id="5" name="Content Placeholder 4">
            <a:extLst>
              <a:ext uri="{FF2B5EF4-FFF2-40B4-BE49-F238E27FC236}">
                <a16:creationId xmlns:a16="http://schemas.microsoft.com/office/drawing/2014/main" id="{32FE1AA8-8FB0-AF5A-0363-4DA862DC0B80}"/>
              </a:ext>
            </a:extLst>
          </p:cNvPr>
          <p:cNvGraphicFramePr>
            <a:graphicFrameLocks noGrp="1"/>
          </p:cNvGraphicFramePr>
          <p:nvPr>
            <p:ph idx="1"/>
            <p:extLst>
              <p:ext uri="{D42A27DB-BD31-4B8C-83A1-F6EECF244321}">
                <p14:modId xmlns:p14="http://schemas.microsoft.com/office/powerpoint/2010/main" val="243882013"/>
              </p:ext>
            </p:extLst>
          </p:nvPr>
        </p:nvGraphicFramePr>
        <p:xfrm>
          <a:off x="381000" y="2057399"/>
          <a:ext cx="11277600" cy="4523601"/>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5">
            <a:extLst>
              <a:ext uri="{FF2B5EF4-FFF2-40B4-BE49-F238E27FC236}">
                <a16:creationId xmlns:a16="http://schemas.microsoft.com/office/drawing/2014/main" id="{EB13C064-D56C-1718-6424-794DE304A64F}"/>
              </a:ext>
            </a:extLst>
          </p:cNvPr>
          <p:cNvSpPr txBox="1">
            <a:spLocks/>
          </p:cNvSpPr>
          <p:nvPr/>
        </p:nvSpPr>
        <p:spPr>
          <a:xfrm>
            <a:off x="93594" y="533400"/>
            <a:ext cx="11734800" cy="1143000"/>
          </a:xfrm>
          <a:prstGeom prst="rect">
            <a:avLst/>
          </a:prstGeom>
          <a:solidFill>
            <a:schemeClr val="bg2"/>
          </a:solidFill>
          <a:ln>
            <a:solidFill>
              <a:schemeClr val="tx1"/>
            </a:solidFill>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All BC pts (2016-2020) offered genetic testing (n=7300); 3,907 had testing and available </a:t>
            </a:r>
            <a:r>
              <a:rPr lang="en-US" sz="2000" dirty="0" err="1"/>
              <a:t>FHx</a:t>
            </a:r>
            <a:endParaRPr lang="en-US" sz="2000" dirty="0"/>
          </a:p>
          <a:p>
            <a:r>
              <a:rPr lang="en-US" sz="2000" b="1" dirty="0"/>
              <a:t>Tested for 9 genes </a:t>
            </a:r>
            <a:r>
              <a:rPr lang="en-US" sz="2000" dirty="0"/>
              <a:t>- </a:t>
            </a:r>
            <a:r>
              <a:rPr lang="en-US" sz="1800" dirty="0"/>
              <a:t> hi penetrance </a:t>
            </a:r>
            <a:r>
              <a:rPr lang="en-US" sz="1800" dirty="0">
                <a:solidFill>
                  <a:schemeClr val="tx1">
                    <a:lumMod val="75000"/>
                  </a:schemeClr>
                </a:solidFill>
              </a:rPr>
              <a:t>(</a:t>
            </a:r>
            <a:r>
              <a:rPr lang="en-US" sz="1800" i="1" dirty="0">
                <a:solidFill>
                  <a:schemeClr val="tx1">
                    <a:lumMod val="75000"/>
                  </a:schemeClr>
                </a:solidFill>
                <a:effectLst/>
              </a:rPr>
              <a:t>BRCA1, BRCA2, CDH1, PALB2, PTEN,  TP53</a:t>
            </a:r>
            <a:r>
              <a:rPr lang="en-US" sz="1800" dirty="0">
                <a:solidFill>
                  <a:schemeClr val="tx1">
                    <a:lumMod val="75000"/>
                  </a:schemeClr>
                </a:solidFill>
                <a:effectLst/>
              </a:rPr>
              <a:t>) </a:t>
            </a:r>
            <a:r>
              <a:rPr lang="en-US" sz="1800" dirty="0">
                <a:effectLst/>
              </a:rPr>
              <a:t>+ 3 mod </a:t>
            </a:r>
            <a:r>
              <a:rPr lang="en-US" sz="1800" dirty="0">
                <a:solidFill>
                  <a:schemeClr val="tx1">
                    <a:lumMod val="75000"/>
                  </a:schemeClr>
                </a:solidFill>
                <a:effectLst/>
              </a:rPr>
              <a:t>(</a:t>
            </a:r>
            <a:r>
              <a:rPr lang="en-US" sz="1800" i="1" dirty="0">
                <a:solidFill>
                  <a:schemeClr val="tx1">
                    <a:lumMod val="75000"/>
                  </a:schemeClr>
                </a:solidFill>
                <a:effectLst/>
              </a:rPr>
              <a:t>CHEK2, ATM, and NF1)</a:t>
            </a:r>
          </a:p>
          <a:p>
            <a:r>
              <a:rPr lang="en-US" sz="2000" b="1" dirty="0"/>
              <a:t>6.2% had PV </a:t>
            </a:r>
            <a:r>
              <a:rPr lang="en-US" sz="2000" dirty="0"/>
              <a:t>(3.4% in 6 hi-penetrance and 2.7% in </a:t>
            </a:r>
            <a:r>
              <a:rPr lang="en-US" sz="2000" i="1" dirty="0"/>
              <a:t>BRCA1/2</a:t>
            </a:r>
            <a:r>
              <a:rPr lang="en-US" sz="2000" dirty="0"/>
              <a:t>); 48% met NCCN v1.2020 criteria; 52% did not</a:t>
            </a:r>
          </a:p>
          <a:p>
            <a:endParaRPr lang="en-US" sz="2000" dirty="0"/>
          </a:p>
        </p:txBody>
      </p:sp>
      <p:sp>
        <p:nvSpPr>
          <p:cNvPr id="15" name="TextBox 9">
            <a:extLst>
              <a:ext uri="{FF2B5EF4-FFF2-40B4-BE49-F238E27FC236}">
                <a16:creationId xmlns:a16="http://schemas.microsoft.com/office/drawing/2014/main" id="{B5B85F72-48BE-A7C5-FD69-137FAB2BAB35}"/>
              </a:ext>
            </a:extLst>
          </p:cNvPr>
          <p:cNvSpPr txBox="1"/>
          <p:nvPr/>
        </p:nvSpPr>
        <p:spPr>
          <a:xfrm>
            <a:off x="4395214" y="6581001"/>
            <a:ext cx="3401572" cy="276999"/>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latin typeface="+mj-lt"/>
                <a:ea typeface="MS PGothic" panose="020B0600070205080204" pitchFamily="34" charset="-128"/>
              </a:rPr>
              <a:t>Yadav S et al. </a:t>
            </a:r>
            <a:r>
              <a:rPr lang="en-US" sz="1200" i="1" dirty="0">
                <a:latin typeface="+mj-lt"/>
                <a:ea typeface="MS PGothic" panose="020B0600070205080204" pitchFamily="34" charset="-128"/>
              </a:rPr>
              <a:t>J Clin Oncol</a:t>
            </a:r>
            <a:r>
              <a:rPr lang="en-US" sz="1200" dirty="0">
                <a:latin typeface="+mj-lt"/>
                <a:ea typeface="MS PGothic" panose="020B0600070205080204" pitchFamily="34" charset="-128"/>
              </a:rPr>
              <a:t>. 2020;38(13):1409-1418.</a:t>
            </a:r>
          </a:p>
        </p:txBody>
      </p:sp>
      <p:sp>
        <p:nvSpPr>
          <p:cNvPr id="6" name="Content Placeholder 5">
            <a:extLst>
              <a:ext uri="{FF2B5EF4-FFF2-40B4-BE49-F238E27FC236}">
                <a16:creationId xmlns:a16="http://schemas.microsoft.com/office/drawing/2014/main" id="{3B763004-2475-D81C-F1AF-54B2EABC8B42}"/>
              </a:ext>
            </a:extLst>
          </p:cNvPr>
          <p:cNvSpPr txBox="1">
            <a:spLocks/>
          </p:cNvSpPr>
          <p:nvPr/>
        </p:nvSpPr>
        <p:spPr>
          <a:xfrm>
            <a:off x="969894" y="4741335"/>
            <a:ext cx="9982200" cy="821265"/>
          </a:xfrm>
          <a:prstGeom prst="rect">
            <a:avLst/>
          </a:prstGeom>
          <a:solidFill>
            <a:schemeClr val="bg2"/>
          </a:solidFill>
          <a:ln>
            <a:solidFill>
              <a:schemeClr val="tx1"/>
            </a:solidFill>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000" dirty="0"/>
              <a:t>If included all women dx ≤ 65 as well as NCCN criteria:</a:t>
            </a:r>
          </a:p>
          <a:p>
            <a:pPr algn="just"/>
            <a:r>
              <a:rPr lang="en-US" sz="1800" dirty="0"/>
              <a:t>Compared to universal testing, 21% of BC patients spared testing and decreased VUS-to-PV ratio</a:t>
            </a:r>
          </a:p>
          <a:p>
            <a:pPr algn="just"/>
            <a:endParaRPr lang="en-US" sz="2000" dirty="0"/>
          </a:p>
        </p:txBody>
      </p:sp>
    </p:spTree>
    <p:extLst>
      <p:ext uri="{BB962C8B-B14F-4D97-AF65-F5344CB8AC3E}">
        <p14:creationId xmlns:p14="http://schemas.microsoft.com/office/powerpoint/2010/main" val="360643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F063-6DD1-5187-A46E-7865F74B871F}"/>
              </a:ext>
            </a:extLst>
          </p:cNvPr>
          <p:cNvSpPr>
            <a:spLocks noGrp="1"/>
          </p:cNvSpPr>
          <p:nvPr>
            <p:ph idx="1"/>
          </p:nvPr>
        </p:nvSpPr>
        <p:spPr>
          <a:xfrm>
            <a:off x="827984" y="3200400"/>
            <a:ext cx="10515600" cy="3403808"/>
          </a:xfrm>
          <a:solidFill>
            <a:schemeClr val="accent1"/>
          </a:solidFill>
        </p:spPr>
        <p:txBody>
          <a:bodyPr>
            <a:normAutofit/>
          </a:bodyPr>
          <a:lstStyle/>
          <a:p>
            <a:pPr marL="0" indent="0">
              <a:buNone/>
            </a:pPr>
            <a:r>
              <a:rPr lang="en-US" sz="2400" b="1" i="1" u="sng" dirty="0">
                <a:solidFill>
                  <a:schemeClr val="bg1"/>
                </a:solidFill>
              </a:rPr>
              <a:t>BRCA1/2</a:t>
            </a:r>
            <a:r>
              <a:rPr lang="en-US" sz="2400" b="1" u="sng" dirty="0">
                <a:solidFill>
                  <a:schemeClr val="bg1"/>
                </a:solidFill>
              </a:rPr>
              <a:t> testing should be offered to:</a:t>
            </a:r>
          </a:p>
          <a:p>
            <a:r>
              <a:rPr lang="en-US" sz="2400" b="1" dirty="0">
                <a:solidFill>
                  <a:schemeClr val="bg1"/>
                </a:solidFill>
              </a:rPr>
              <a:t>ALL newly diagnosed breast cancer patients ≤ 65 </a:t>
            </a:r>
            <a:r>
              <a:rPr lang="en-US" sz="2400" b="1" dirty="0" err="1">
                <a:solidFill>
                  <a:schemeClr val="bg1"/>
                </a:solidFill>
              </a:rPr>
              <a:t>y.o</a:t>
            </a:r>
            <a:r>
              <a:rPr lang="en-US" sz="2400" b="1" dirty="0">
                <a:solidFill>
                  <a:schemeClr val="bg1"/>
                </a:solidFill>
              </a:rPr>
              <a:t>.</a:t>
            </a:r>
            <a:r>
              <a:rPr lang="en-US" sz="2400" dirty="0">
                <a:solidFill>
                  <a:schemeClr val="bg1"/>
                </a:solidFill>
              </a:rPr>
              <a:t> </a:t>
            </a:r>
          </a:p>
          <a:p>
            <a:r>
              <a:rPr lang="en-US" sz="2400" dirty="0">
                <a:solidFill>
                  <a:schemeClr val="bg1"/>
                </a:solidFill>
              </a:rPr>
              <a:t>Select patients ≥ 65 </a:t>
            </a:r>
            <a:r>
              <a:rPr lang="en-US" sz="2400" dirty="0" err="1">
                <a:solidFill>
                  <a:schemeClr val="bg1"/>
                </a:solidFill>
              </a:rPr>
              <a:t>y.o</a:t>
            </a:r>
            <a:r>
              <a:rPr lang="en-US" sz="2400" dirty="0">
                <a:solidFill>
                  <a:schemeClr val="bg1"/>
                </a:solidFill>
              </a:rPr>
              <a:t>. (TNBC, male BC, Ashkenazi Jewish ancestry, eligible for </a:t>
            </a:r>
            <a:r>
              <a:rPr lang="en-US" sz="2400" dirty="0" err="1">
                <a:solidFill>
                  <a:schemeClr val="bg1"/>
                </a:solidFill>
              </a:rPr>
              <a:t>PARPi</a:t>
            </a:r>
            <a:r>
              <a:rPr lang="en-US" sz="2400" dirty="0">
                <a:solidFill>
                  <a:schemeClr val="bg1"/>
                </a:solidFill>
              </a:rPr>
              <a:t>, 2</a:t>
            </a:r>
            <a:r>
              <a:rPr lang="en-US" sz="2400" baseline="30000" dirty="0">
                <a:solidFill>
                  <a:schemeClr val="bg1"/>
                </a:solidFill>
              </a:rPr>
              <a:t>nd</a:t>
            </a:r>
            <a:r>
              <a:rPr lang="en-US" sz="2400" dirty="0">
                <a:solidFill>
                  <a:schemeClr val="bg1"/>
                </a:solidFill>
              </a:rPr>
              <a:t> primary BC, family history, personal history)</a:t>
            </a:r>
          </a:p>
          <a:p>
            <a:r>
              <a:rPr lang="en-US" sz="2400" dirty="0">
                <a:solidFill>
                  <a:schemeClr val="bg1"/>
                </a:solidFill>
              </a:rPr>
              <a:t>Patients with personal history of breast cancer who meet above criteria</a:t>
            </a:r>
          </a:p>
          <a:p>
            <a:r>
              <a:rPr lang="en-US" sz="2400" dirty="0">
                <a:solidFill>
                  <a:schemeClr val="bg1"/>
                </a:solidFill>
              </a:rPr>
              <a:t>Consider testing for other high or moderate penetrance genes</a:t>
            </a:r>
          </a:p>
          <a:p>
            <a:r>
              <a:rPr lang="en-US" sz="2400" dirty="0">
                <a:solidFill>
                  <a:schemeClr val="bg1"/>
                </a:solidFill>
              </a:rPr>
              <a:t>VUS should NOT alter management (need for periodic follow up as can be reclassified)</a:t>
            </a:r>
          </a:p>
          <a:p>
            <a:endParaRPr lang="en-US" sz="2400" dirty="0">
              <a:solidFill>
                <a:schemeClr val="bg1"/>
              </a:solidFill>
            </a:endParaRPr>
          </a:p>
        </p:txBody>
      </p:sp>
      <p:pic>
        <p:nvPicPr>
          <p:cNvPr id="7" name="Content Placeholder 4">
            <a:extLst>
              <a:ext uri="{FF2B5EF4-FFF2-40B4-BE49-F238E27FC236}">
                <a16:creationId xmlns:a16="http://schemas.microsoft.com/office/drawing/2014/main" id="{FD84ACBF-9AF7-117D-FA81-C3A88CC3E73F}"/>
              </a:ext>
            </a:extLst>
          </p:cNvPr>
          <p:cNvPicPr>
            <a:picLocks noChangeAspect="1"/>
          </p:cNvPicPr>
          <p:nvPr/>
        </p:nvPicPr>
        <p:blipFill>
          <a:blip r:embed="rId2"/>
          <a:stretch>
            <a:fillRect/>
          </a:stretch>
        </p:blipFill>
        <p:spPr>
          <a:xfrm>
            <a:off x="377412" y="766293"/>
            <a:ext cx="7918450" cy="2205507"/>
          </a:xfrm>
          <a:prstGeom prst="rect">
            <a:avLst/>
          </a:prstGeom>
        </p:spPr>
      </p:pic>
      <p:pic>
        <p:nvPicPr>
          <p:cNvPr id="9" name="Picture 8">
            <a:extLst>
              <a:ext uri="{FF2B5EF4-FFF2-40B4-BE49-F238E27FC236}">
                <a16:creationId xmlns:a16="http://schemas.microsoft.com/office/drawing/2014/main" id="{2F078A75-C239-3F65-F59C-9842CE47A99B}"/>
              </a:ext>
            </a:extLst>
          </p:cNvPr>
          <p:cNvPicPr>
            <a:picLocks noChangeAspect="1"/>
          </p:cNvPicPr>
          <p:nvPr/>
        </p:nvPicPr>
        <p:blipFill>
          <a:blip r:embed="rId3"/>
          <a:stretch>
            <a:fillRect/>
          </a:stretch>
        </p:blipFill>
        <p:spPr>
          <a:xfrm>
            <a:off x="7215533" y="685800"/>
            <a:ext cx="4128051" cy="517584"/>
          </a:xfrm>
          <a:prstGeom prst="rect">
            <a:avLst/>
          </a:prstGeom>
        </p:spPr>
      </p:pic>
    </p:spTree>
    <p:extLst>
      <p:ext uri="{BB962C8B-B14F-4D97-AF65-F5344CB8AC3E}">
        <p14:creationId xmlns:p14="http://schemas.microsoft.com/office/powerpoint/2010/main" val="1270101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p>
            <a:r>
              <a:rPr lang="en-US" b="1" dirty="0"/>
              <a:t>Case</a:t>
            </a:r>
          </a:p>
        </p:txBody>
      </p:sp>
      <p:sp>
        <p:nvSpPr>
          <p:cNvPr id="3" name="Content Placeholder 2"/>
          <p:cNvSpPr>
            <a:spLocks noGrp="1"/>
          </p:cNvSpPr>
          <p:nvPr>
            <p:ph idx="1"/>
          </p:nvPr>
        </p:nvSpPr>
        <p:spPr>
          <a:xfrm>
            <a:off x="800100" y="1257300"/>
            <a:ext cx="10591800" cy="1524000"/>
          </a:xfrm>
        </p:spPr>
        <p:txBody>
          <a:bodyPr/>
          <a:lstStyle/>
          <a:p>
            <a:r>
              <a:rPr lang="en-US" sz="2400" dirty="0"/>
              <a:t>37-year-old recently married female presents for treatment recommendations  </a:t>
            </a:r>
          </a:p>
          <a:p>
            <a:r>
              <a:rPr lang="en-US" sz="2400" dirty="0"/>
              <a:t>2.3 cm TNBC without suspicious nodes</a:t>
            </a:r>
          </a:p>
          <a:p>
            <a:r>
              <a:rPr lang="en-US" sz="2400" dirty="0"/>
              <a:t>Found to carry pathogenic variant in </a:t>
            </a:r>
            <a:r>
              <a:rPr lang="en-US" sz="2400" i="1" dirty="0"/>
              <a:t>BRCA1</a:t>
            </a:r>
            <a:endParaRPr lang="en-US" sz="2000" dirty="0"/>
          </a:p>
        </p:txBody>
      </p:sp>
      <p:sp>
        <p:nvSpPr>
          <p:cNvPr id="4" name="Content Placeholder 2"/>
          <p:cNvSpPr txBox="1">
            <a:spLocks/>
          </p:cNvSpPr>
          <p:nvPr/>
        </p:nvSpPr>
        <p:spPr bwMode="auto">
          <a:xfrm>
            <a:off x="1828800" y="4267200"/>
            <a:ext cx="8534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sz="2400" dirty="0"/>
          </a:p>
          <a:p>
            <a:pPr marL="457200" lvl="1" indent="0">
              <a:buNone/>
              <a:defRPr/>
            </a:pPr>
            <a:endParaRPr lang="en-US" sz="2000" dirty="0"/>
          </a:p>
        </p:txBody>
      </p:sp>
    </p:spTree>
    <p:extLst>
      <p:ext uri="{BB962C8B-B14F-4D97-AF65-F5344CB8AC3E}">
        <p14:creationId xmlns:p14="http://schemas.microsoft.com/office/powerpoint/2010/main" val="1301367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p>
            <a:r>
              <a:rPr lang="en-US" b="1" dirty="0"/>
              <a:t>Case</a:t>
            </a:r>
          </a:p>
        </p:txBody>
      </p:sp>
      <p:sp>
        <p:nvSpPr>
          <p:cNvPr id="8" name="Content Placeholder 2">
            <a:extLst>
              <a:ext uri="{FF2B5EF4-FFF2-40B4-BE49-F238E27FC236}">
                <a16:creationId xmlns:a16="http://schemas.microsoft.com/office/drawing/2014/main" id="{76CB6C75-B3C1-9D4E-6DA8-9B7DB4146D96}"/>
              </a:ext>
            </a:extLst>
          </p:cNvPr>
          <p:cNvSpPr>
            <a:spLocks noGrp="1"/>
          </p:cNvSpPr>
          <p:nvPr>
            <p:ph idx="1"/>
          </p:nvPr>
        </p:nvSpPr>
        <p:spPr>
          <a:xfrm>
            <a:off x="800100" y="1257300"/>
            <a:ext cx="10591800" cy="1524000"/>
          </a:xfrm>
        </p:spPr>
        <p:txBody>
          <a:bodyPr/>
          <a:lstStyle/>
          <a:p>
            <a:r>
              <a:rPr lang="en-US" sz="2400" dirty="0"/>
              <a:t>37-year-old recently married female presents for treatment recommendations  </a:t>
            </a:r>
          </a:p>
          <a:p>
            <a:r>
              <a:rPr lang="en-US" sz="2400" dirty="0"/>
              <a:t>2.3 cm TNBC without suspicious nodes</a:t>
            </a:r>
          </a:p>
          <a:p>
            <a:r>
              <a:rPr lang="en-US" sz="2400" dirty="0"/>
              <a:t>Found to carry pathogenic variant in </a:t>
            </a:r>
            <a:r>
              <a:rPr lang="en-US" sz="2400" i="1" dirty="0"/>
              <a:t>BRCA1</a:t>
            </a:r>
            <a:endParaRPr lang="en-US" sz="2000" dirty="0"/>
          </a:p>
        </p:txBody>
      </p:sp>
      <p:sp>
        <p:nvSpPr>
          <p:cNvPr id="4" name="Content Placeholder 2"/>
          <p:cNvSpPr txBox="1">
            <a:spLocks/>
          </p:cNvSpPr>
          <p:nvPr/>
        </p:nvSpPr>
        <p:spPr bwMode="auto">
          <a:xfrm>
            <a:off x="1828800" y="4267200"/>
            <a:ext cx="8534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sz="2400" dirty="0"/>
          </a:p>
          <a:p>
            <a:pPr marL="457200" lvl="1" indent="0">
              <a:buNone/>
              <a:defRPr/>
            </a:pPr>
            <a:endParaRPr lang="en-US" sz="2000" dirty="0"/>
          </a:p>
        </p:txBody>
      </p:sp>
      <p:sp>
        <p:nvSpPr>
          <p:cNvPr id="5" name="Content Placeholder 2"/>
          <p:cNvSpPr txBox="1">
            <a:spLocks/>
          </p:cNvSpPr>
          <p:nvPr/>
        </p:nvSpPr>
        <p:spPr bwMode="auto">
          <a:xfrm>
            <a:off x="685800" y="2895600"/>
            <a:ext cx="108204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u="sng" dirty="0">
                <a:solidFill>
                  <a:srgbClr val="FF66FF"/>
                </a:solidFill>
              </a:rPr>
              <a:t>TREATMENT COURSE</a:t>
            </a:r>
          </a:p>
          <a:p>
            <a:r>
              <a:rPr lang="en-US" sz="2400" dirty="0"/>
              <a:t>Evaluated by fertility specialists and prior to NAC cycle of IVF and froze 3 embryos</a:t>
            </a:r>
          </a:p>
          <a:p>
            <a:r>
              <a:rPr lang="en-US" sz="2400" dirty="0"/>
              <a:t>Received neoadjuvant paclitaxel/carbo/</a:t>
            </a:r>
            <a:r>
              <a:rPr lang="en-US" sz="2400" dirty="0" err="1"/>
              <a:t>pembro</a:t>
            </a:r>
            <a:r>
              <a:rPr lang="en-US" sz="2400" dirty="0"/>
              <a:t> </a:t>
            </a:r>
            <a:r>
              <a:rPr lang="en-US" sz="2400" dirty="0">
                <a:sym typeface="Wingdings" panose="05000000000000000000" pitchFamily="2" charset="2"/>
              </a:rPr>
              <a:t></a:t>
            </a:r>
            <a:r>
              <a:rPr lang="en-US" sz="2400" dirty="0"/>
              <a:t> DD AC + </a:t>
            </a:r>
            <a:r>
              <a:rPr lang="en-US" sz="2400" dirty="0" err="1"/>
              <a:t>pembro</a:t>
            </a:r>
            <a:endParaRPr lang="en-US" sz="2400" dirty="0"/>
          </a:p>
          <a:p>
            <a:r>
              <a:rPr lang="en-US" sz="2400" dirty="0"/>
              <a:t>Chose to undergo bilateral mastectomy</a:t>
            </a:r>
          </a:p>
          <a:p>
            <a:r>
              <a:rPr lang="en-US" sz="2400" dirty="0" err="1"/>
              <a:t>pCR</a:t>
            </a:r>
            <a:endParaRPr lang="en-US" sz="2400" dirty="0"/>
          </a:p>
          <a:p>
            <a:r>
              <a:rPr lang="en-US" sz="2400" dirty="0"/>
              <a:t>RRSO</a:t>
            </a:r>
          </a:p>
          <a:p>
            <a:r>
              <a:rPr lang="en-US" sz="2400" dirty="0"/>
              <a:t>Tested 1</a:t>
            </a:r>
            <a:r>
              <a:rPr lang="en-US" sz="2400" baseline="30000" dirty="0"/>
              <a:t>st</a:t>
            </a:r>
            <a:r>
              <a:rPr lang="en-US" sz="2400" dirty="0"/>
              <a:t> degree relatives</a:t>
            </a:r>
          </a:p>
          <a:p>
            <a:pPr lvl="1"/>
            <a:r>
              <a:rPr lang="en-US" sz="2000" dirty="0"/>
              <a:t>32 </a:t>
            </a:r>
            <a:r>
              <a:rPr lang="en-US" sz="2000" dirty="0" err="1"/>
              <a:t>y.o</a:t>
            </a:r>
            <a:r>
              <a:rPr lang="en-US" sz="2000" dirty="0"/>
              <a:t> brother </a:t>
            </a:r>
            <a:r>
              <a:rPr lang="en-US" sz="2000" i="1" dirty="0"/>
              <a:t>BRCA1+</a:t>
            </a:r>
            <a:r>
              <a:rPr lang="en-US" sz="2000" dirty="0"/>
              <a:t>; 34 </a:t>
            </a:r>
            <a:r>
              <a:rPr lang="en-US" sz="2000" dirty="0" err="1"/>
              <a:t>y.o</a:t>
            </a:r>
            <a:r>
              <a:rPr lang="en-US" sz="2000" dirty="0"/>
              <a:t>. sister tested negative ; mother </a:t>
            </a:r>
            <a:r>
              <a:rPr lang="en-US" sz="2000" i="1" dirty="0"/>
              <a:t>BRCA1</a:t>
            </a:r>
            <a:r>
              <a:rPr lang="en-US" sz="2000" dirty="0"/>
              <a:t>+</a:t>
            </a:r>
          </a:p>
          <a:p>
            <a:endParaRPr lang="en-US" sz="2000" dirty="0"/>
          </a:p>
        </p:txBody>
      </p:sp>
    </p:spTree>
    <p:extLst>
      <p:ext uri="{BB962C8B-B14F-4D97-AF65-F5344CB8AC3E}">
        <p14:creationId xmlns:p14="http://schemas.microsoft.com/office/powerpoint/2010/main" val="848313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considerations</a:t>
            </a:r>
          </a:p>
        </p:txBody>
      </p:sp>
      <p:sp>
        <p:nvSpPr>
          <p:cNvPr id="3" name="Content Placeholder 2"/>
          <p:cNvSpPr>
            <a:spLocks noGrp="1"/>
          </p:cNvSpPr>
          <p:nvPr>
            <p:ph idx="1"/>
          </p:nvPr>
        </p:nvSpPr>
        <p:spPr>
          <a:xfrm>
            <a:off x="457200" y="1600200"/>
            <a:ext cx="11277600" cy="4525963"/>
          </a:xfrm>
        </p:spPr>
        <p:txBody>
          <a:bodyPr/>
          <a:lstStyle/>
          <a:p>
            <a:pPr>
              <a:spcBef>
                <a:spcPts val="0"/>
              </a:spcBef>
            </a:pPr>
            <a:r>
              <a:rPr lang="en-US" dirty="0"/>
              <a:t>Discuss family planning</a:t>
            </a:r>
          </a:p>
          <a:p>
            <a:pPr lvl="1">
              <a:spcBef>
                <a:spcPts val="0"/>
              </a:spcBef>
            </a:pPr>
            <a:r>
              <a:rPr lang="en-US" dirty="0"/>
              <a:t>Fertility issues </a:t>
            </a:r>
          </a:p>
          <a:p>
            <a:pPr lvl="1">
              <a:spcBef>
                <a:spcPts val="0"/>
              </a:spcBef>
            </a:pPr>
            <a:r>
              <a:rPr lang="en-US" dirty="0"/>
              <a:t>Pre-implantation genetic diagnosis (PGD): IVF and genetic testing of embryo prior to implantation</a:t>
            </a:r>
          </a:p>
          <a:p>
            <a:pPr lvl="1">
              <a:spcBef>
                <a:spcPts val="0"/>
              </a:spcBef>
            </a:pPr>
            <a:r>
              <a:rPr lang="en-US" dirty="0"/>
              <a:t>Carrier testing of partner when risk of autosomal recessive condition (</a:t>
            </a:r>
            <a:r>
              <a:rPr lang="en-US" dirty="0" err="1"/>
              <a:t>eg</a:t>
            </a:r>
            <a:r>
              <a:rPr lang="en-US" dirty="0"/>
              <a:t> </a:t>
            </a:r>
            <a:r>
              <a:rPr lang="en-US" i="1" dirty="0"/>
              <a:t>ATM</a:t>
            </a:r>
            <a:r>
              <a:rPr lang="en-US" dirty="0"/>
              <a:t>, Fanconi anemia with </a:t>
            </a:r>
            <a:r>
              <a:rPr lang="en-US" i="1" dirty="0"/>
              <a:t>BRCA2</a:t>
            </a:r>
            <a:r>
              <a:rPr lang="en-US" dirty="0"/>
              <a:t> and other genes)</a:t>
            </a:r>
          </a:p>
          <a:p>
            <a:pPr lvl="1">
              <a:spcBef>
                <a:spcPts val="0"/>
              </a:spcBef>
            </a:pPr>
            <a:endParaRPr lang="en-US" dirty="0"/>
          </a:p>
          <a:p>
            <a:pPr>
              <a:spcBef>
                <a:spcPts val="0"/>
              </a:spcBef>
            </a:pPr>
            <a:r>
              <a:rPr lang="en-US" dirty="0"/>
              <a:t>When do NGS of tumor, can detect germline pathogenic variants </a:t>
            </a:r>
          </a:p>
          <a:p>
            <a:pPr lvl="1">
              <a:spcBef>
                <a:spcPts val="0"/>
              </a:spcBef>
            </a:pPr>
            <a:r>
              <a:rPr lang="en-US" dirty="0"/>
              <a:t>Important to let patient know and verify with germline testing</a:t>
            </a:r>
          </a:p>
          <a:p>
            <a:pPr lvl="1">
              <a:spcBef>
                <a:spcPts val="0"/>
              </a:spcBef>
            </a:pPr>
            <a:endParaRPr lang="en-US" dirty="0"/>
          </a:p>
          <a:p>
            <a:pPr marL="457200" lvl="1" indent="0">
              <a:spcBef>
                <a:spcPts val="0"/>
              </a:spcBef>
              <a:buNone/>
            </a:pPr>
            <a:endParaRPr lang="en-US" dirty="0"/>
          </a:p>
          <a:p>
            <a:endParaRPr lang="en-US" dirty="0"/>
          </a:p>
        </p:txBody>
      </p:sp>
    </p:spTree>
    <p:extLst>
      <p:ext uri="{BB962C8B-B14F-4D97-AF65-F5344CB8AC3E}">
        <p14:creationId xmlns:p14="http://schemas.microsoft.com/office/powerpoint/2010/main" val="978131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CF0F-51BB-3F4B-B34E-1742F9DA72EF}"/>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4CCCF723-4934-F54E-95B1-8C5C10B01C3E}"/>
              </a:ext>
            </a:extLst>
          </p:cNvPr>
          <p:cNvSpPr>
            <a:spLocks noGrp="1"/>
          </p:cNvSpPr>
          <p:nvPr>
            <p:ph idx="1"/>
          </p:nvPr>
        </p:nvSpPr>
        <p:spPr>
          <a:xfrm>
            <a:off x="609600" y="1384299"/>
            <a:ext cx="10972800" cy="4525963"/>
          </a:xfrm>
        </p:spPr>
        <p:txBody>
          <a:bodyPr/>
          <a:lstStyle/>
          <a:p>
            <a:pPr>
              <a:spcBef>
                <a:spcPts val="0"/>
              </a:spcBef>
            </a:pPr>
            <a:r>
              <a:rPr lang="en-US" dirty="0"/>
              <a:t>Genetic and genomic testing impacts </a:t>
            </a:r>
          </a:p>
          <a:p>
            <a:pPr lvl="1">
              <a:spcBef>
                <a:spcPts val="0"/>
              </a:spcBef>
            </a:pPr>
            <a:r>
              <a:rPr lang="en-US" dirty="0"/>
              <a:t>Risk reduction and screening</a:t>
            </a:r>
          </a:p>
          <a:p>
            <a:pPr lvl="1">
              <a:spcBef>
                <a:spcPts val="0"/>
              </a:spcBef>
            </a:pPr>
            <a:r>
              <a:rPr lang="en-US" dirty="0"/>
              <a:t>Cancer treatment</a:t>
            </a:r>
          </a:p>
          <a:p>
            <a:pPr>
              <a:spcBef>
                <a:spcPts val="0"/>
              </a:spcBef>
            </a:pPr>
            <a:endParaRPr lang="en-US" dirty="0"/>
          </a:p>
          <a:p>
            <a:pPr>
              <a:spcBef>
                <a:spcPts val="0"/>
              </a:spcBef>
            </a:pPr>
            <a:r>
              <a:rPr lang="en-US" dirty="0"/>
              <a:t>Now SOC to do universal germline testing on:</a:t>
            </a:r>
          </a:p>
          <a:p>
            <a:pPr lvl="1">
              <a:spcBef>
                <a:spcPts val="0"/>
              </a:spcBef>
            </a:pPr>
            <a:r>
              <a:rPr lang="en-US" dirty="0"/>
              <a:t>All patients with HER2- metastatic breast cancer</a:t>
            </a:r>
          </a:p>
          <a:p>
            <a:pPr lvl="1">
              <a:spcBef>
                <a:spcPts val="0"/>
              </a:spcBef>
            </a:pPr>
            <a:r>
              <a:rPr lang="en-US" dirty="0"/>
              <a:t>All patients with HER2- early-stage disease who are candidates for adjuvant </a:t>
            </a:r>
            <a:r>
              <a:rPr lang="en-US" dirty="0" err="1"/>
              <a:t>olaparib</a:t>
            </a:r>
            <a:r>
              <a:rPr lang="en-US" dirty="0"/>
              <a:t> </a:t>
            </a:r>
          </a:p>
          <a:p>
            <a:pPr lvl="1">
              <a:spcBef>
                <a:spcPts val="0"/>
              </a:spcBef>
            </a:pPr>
            <a:r>
              <a:rPr lang="en-US" dirty="0"/>
              <a:t>All TNBC</a:t>
            </a:r>
          </a:p>
          <a:p>
            <a:pPr lvl="1">
              <a:spcBef>
                <a:spcPts val="0"/>
              </a:spcBef>
            </a:pPr>
            <a:r>
              <a:rPr lang="en-US" dirty="0"/>
              <a:t>All BC </a:t>
            </a:r>
            <a:r>
              <a:rPr lang="en-US" u="sng" dirty="0"/>
              <a:t>&lt;</a:t>
            </a:r>
            <a:r>
              <a:rPr lang="en-US" dirty="0"/>
              <a:t> 50 or ≤ 65 (depending on guidelines)</a:t>
            </a:r>
          </a:p>
          <a:p>
            <a:pPr lvl="1">
              <a:spcBef>
                <a:spcPts val="0"/>
              </a:spcBef>
            </a:pPr>
            <a:endParaRPr lang="en-US" dirty="0"/>
          </a:p>
          <a:p>
            <a:pPr>
              <a:spcBef>
                <a:spcPts val="0"/>
              </a:spcBef>
            </a:pPr>
            <a:r>
              <a:rPr lang="en-US" dirty="0"/>
              <a:t>Importance of cascade testing for family members </a:t>
            </a:r>
          </a:p>
          <a:p>
            <a:pPr marL="0" indent="0">
              <a:buNone/>
            </a:pPr>
            <a:endParaRPr lang="en-US" dirty="0"/>
          </a:p>
        </p:txBody>
      </p:sp>
    </p:spTree>
    <p:extLst>
      <p:ext uri="{BB962C8B-B14F-4D97-AF65-F5344CB8AC3E}">
        <p14:creationId xmlns:p14="http://schemas.microsoft.com/office/powerpoint/2010/main" val="1620361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065" name="Group 8"/>
          <p:cNvGrpSpPr>
            <a:grpSpLocks/>
          </p:cNvGrpSpPr>
          <p:nvPr/>
        </p:nvGrpSpPr>
        <p:grpSpPr bwMode="auto">
          <a:xfrm>
            <a:off x="2862263" y="564294"/>
            <a:ext cx="6510337" cy="5988907"/>
            <a:chOff x="1981200" y="244475"/>
            <a:chExt cx="6858000" cy="6308725"/>
          </a:xfrm>
        </p:grpSpPr>
        <p:pic>
          <p:nvPicPr>
            <p:cNvPr id="216066" name="Picture 4" descr="New Yorker Cancer Det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44475"/>
              <a:ext cx="685800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0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777" y="3135671"/>
              <a:ext cx="1052623" cy="194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0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762" y="3048000"/>
              <a:ext cx="1065637" cy="1600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0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133850"/>
              <a:ext cx="15240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0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1882" y="4191000"/>
              <a:ext cx="22071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46586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eorgetow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838200"/>
            <a:ext cx="79248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12"/>
          <p:cNvSpPr>
            <a:spLocks noChangeArrowheads="1"/>
          </p:cNvSpPr>
          <p:nvPr/>
        </p:nvSpPr>
        <p:spPr bwMode="auto">
          <a:xfrm>
            <a:off x="2971800" y="520065"/>
            <a:ext cx="633984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b="1">
                <a:solidFill>
                  <a:schemeClr val="bg1"/>
                </a:solidFill>
                <a:latin typeface="Arial" pitchFamily="34" charset="0"/>
                <a:ea typeface="ＭＳ Ｐゴシック" pitchFamily="34" charset="-128"/>
              </a:defRPr>
            </a:lvl1pPr>
            <a:lvl2pPr marL="742950" indent="-285750">
              <a:defRPr sz="3200" b="1">
                <a:solidFill>
                  <a:schemeClr val="bg1"/>
                </a:solidFill>
                <a:latin typeface="Arial" pitchFamily="34" charset="0"/>
                <a:ea typeface="ＭＳ Ｐゴシック" pitchFamily="34" charset="-128"/>
              </a:defRPr>
            </a:lvl2pPr>
            <a:lvl3pPr marL="1143000" indent="-228600">
              <a:defRPr sz="3200" b="1">
                <a:solidFill>
                  <a:schemeClr val="bg1"/>
                </a:solidFill>
                <a:latin typeface="Arial" pitchFamily="34" charset="0"/>
                <a:ea typeface="ＭＳ Ｐゴシック" pitchFamily="34" charset="-128"/>
              </a:defRPr>
            </a:lvl3pPr>
            <a:lvl4pPr marL="1600200" indent="-228600">
              <a:defRPr sz="3200" b="1">
                <a:solidFill>
                  <a:schemeClr val="bg1"/>
                </a:solidFill>
                <a:latin typeface="Arial" pitchFamily="34" charset="0"/>
                <a:ea typeface="ＭＳ Ｐゴシック" pitchFamily="34" charset="-128"/>
              </a:defRPr>
            </a:lvl4pPr>
            <a:lvl5pPr marL="2057400" indent="-228600">
              <a:defRPr sz="32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b="1">
                <a:solidFill>
                  <a:schemeClr val="bg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2000" dirty="0">
                <a:solidFill>
                  <a:srgbClr val="FFFFFF"/>
                </a:solidFill>
                <a:cs typeface="Arial" pitchFamily="34" charset="0"/>
              </a:rPr>
              <a:t>Thank you…</a:t>
            </a:r>
          </a:p>
        </p:txBody>
      </p:sp>
    </p:spTree>
    <p:extLst>
      <p:ext uri="{BB962C8B-B14F-4D97-AF65-F5344CB8AC3E}">
        <p14:creationId xmlns:p14="http://schemas.microsoft.com/office/powerpoint/2010/main" val="1669306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90E7-7D9B-7225-DAA4-EC52D757BCAC}"/>
              </a:ext>
            </a:extLst>
          </p:cNvPr>
          <p:cNvSpPr txBox="1">
            <a:spLocks/>
          </p:cNvSpPr>
          <p:nvPr/>
        </p:nvSpPr>
        <p:spPr bwMode="auto">
          <a:xfrm>
            <a:off x="963084" y="4406901"/>
            <a:ext cx="10363200"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kern="1200" cap="all">
                <a:solidFill>
                  <a:srgbClr val="A1C4E3"/>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rgbClr val="A1C4E3"/>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rgbClr val="A1C4E3"/>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rgbClr val="A1C4E3"/>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rgbClr val="A1C4E3"/>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rgbClr val="A1C4E3"/>
                </a:solidFill>
                <a:latin typeface="Calibri" charset="0"/>
                <a:ea typeface="ＭＳ Ｐゴシック" charset="0"/>
              </a:defRPr>
            </a:lvl6pPr>
            <a:lvl7pPr marL="914400" algn="ctr" rtl="0" fontAlgn="base">
              <a:spcBef>
                <a:spcPct val="0"/>
              </a:spcBef>
              <a:spcAft>
                <a:spcPct val="0"/>
              </a:spcAft>
              <a:defRPr sz="4400">
                <a:solidFill>
                  <a:srgbClr val="A1C4E3"/>
                </a:solidFill>
                <a:latin typeface="Calibri" charset="0"/>
                <a:ea typeface="ＭＳ Ｐゴシック" charset="0"/>
              </a:defRPr>
            </a:lvl7pPr>
            <a:lvl8pPr marL="1371600" algn="ctr" rtl="0" fontAlgn="base">
              <a:spcBef>
                <a:spcPct val="0"/>
              </a:spcBef>
              <a:spcAft>
                <a:spcPct val="0"/>
              </a:spcAft>
              <a:defRPr sz="4400">
                <a:solidFill>
                  <a:srgbClr val="A1C4E3"/>
                </a:solidFill>
                <a:latin typeface="Calibri" charset="0"/>
                <a:ea typeface="ＭＳ Ｐゴシック" charset="0"/>
              </a:defRPr>
            </a:lvl8pPr>
            <a:lvl9pPr marL="1828800" algn="ctr" rtl="0" fontAlgn="base">
              <a:spcBef>
                <a:spcPct val="0"/>
              </a:spcBef>
              <a:spcAft>
                <a:spcPct val="0"/>
              </a:spcAft>
              <a:defRPr sz="4400">
                <a:solidFill>
                  <a:srgbClr val="A1C4E3"/>
                </a:solidFill>
                <a:latin typeface="Calibri" charset="0"/>
                <a:ea typeface="ＭＳ Ｐゴシック" charset="0"/>
              </a:defRPr>
            </a:lvl9pPr>
          </a:lstStyle>
          <a:p>
            <a:r>
              <a:rPr lang="en-US" i="1" dirty="0">
                <a:solidFill>
                  <a:schemeClr val="accent1"/>
                </a:solidFill>
              </a:rPr>
              <a:t>BRCA1 </a:t>
            </a:r>
            <a:r>
              <a:rPr lang="en-US" dirty="0">
                <a:solidFill>
                  <a:schemeClr val="accent1"/>
                </a:solidFill>
              </a:rPr>
              <a:t>AND </a:t>
            </a:r>
            <a:r>
              <a:rPr lang="en-US" i="1" dirty="0">
                <a:solidFill>
                  <a:schemeClr val="accent1"/>
                </a:solidFill>
              </a:rPr>
              <a:t>BRCA2</a:t>
            </a:r>
          </a:p>
        </p:txBody>
      </p:sp>
    </p:spTree>
    <p:extLst>
      <p:ext uri="{BB962C8B-B14F-4D97-AF65-F5344CB8AC3E}">
        <p14:creationId xmlns:p14="http://schemas.microsoft.com/office/powerpoint/2010/main" val="237892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81000"/>
            <a:ext cx="11125199" cy="838200"/>
          </a:xfrm>
        </p:spPr>
        <p:txBody>
          <a:bodyPr>
            <a:noAutofit/>
          </a:bodyPr>
          <a:lstStyle/>
          <a:p>
            <a:pPr algn="ctr"/>
            <a:r>
              <a:rPr lang="en-US" sz="4000" b="1" i="1" dirty="0"/>
              <a:t>BRCA1/2</a:t>
            </a:r>
            <a:r>
              <a:rPr lang="en-US" sz="4000" b="1" dirty="0"/>
              <a:t> Carriers:  Breast and Ovarian Cancer Risks</a:t>
            </a:r>
          </a:p>
        </p:txBody>
      </p:sp>
      <p:graphicFrame>
        <p:nvGraphicFramePr>
          <p:cNvPr id="14" name="Content Placeholder 13"/>
          <p:cNvGraphicFramePr>
            <a:graphicFrameLocks noGrp="1"/>
          </p:cNvGraphicFramePr>
          <p:nvPr>
            <p:ph sz="half" idx="1"/>
            <p:extLst>
              <p:ext uri="{D42A27DB-BD31-4B8C-83A1-F6EECF244321}">
                <p14:modId xmlns:p14="http://schemas.microsoft.com/office/powerpoint/2010/main" val="3113526470"/>
              </p:ext>
            </p:extLst>
          </p:nvPr>
        </p:nvGraphicFramePr>
        <p:xfrm>
          <a:off x="6053540" y="1219200"/>
          <a:ext cx="5224060" cy="502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9"/>
          <p:cNvGraphicFramePr>
            <a:graphicFrameLocks noGrp="1"/>
          </p:cNvGraphicFramePr>
          <p:nvPr>
            <p:ph sz="half" idx="2"/>
            <p:extLst>
              <p:ext uri="{D42A27DB-BD31-4B8C-83A1-F6EECF244321}">
                <p14:modId xmlns:p14="http://schemas.microsoft.com/office/powerpoint/2010/main" val="2997558316"/>
              </p:ext>
            </p:extLst>
          </p:nvPr>
        </p:nvGraphicFramePr>
        <p:xfrm>
          <a:off x="585878" y="1219200"/>
          <a:ext cx="4976722" cy="50292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Box 5">
            <a:extLst>
              <a:ext uri="{FF2B5EF4-FFF2-40B4-BE49-F238E27FC236}">
                <a16:creationId xmlns:a16="http://schemas.microsoft.com/office/drawing/2014/main" id="{3256958F-9B04-774B-914C-AA3A76F6FD9A}"/>
              </a:ext>
            </a:extLst>
          </p:cNvPr>
          <p:cNvSpPr txBox="1">
            <a:spLocks noChangeArrowheads="1"/>
          </p:cNvSpPr>
          <p:nvPr/>
        </p:nvSpPr>
        <p:spPr bwMode="auto">
          <a:xfrm>
            <a:off x="2019300" y="6596390"/>
            <a:ext cx="8153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None/>
              <a:defRPr/>
            </a:pPr>
            <a:r>
              <a:rPr lang="en-US" altLang="en-US" sz="1100" dirty="0" err="1">
                <a:latin typeface="Calibri" panose="020F0502020204030204" pitchFamily="34" charset="0"/>
                <a:cs typeface="Calibri" panose="020F0502020204030204" pitchFamily="34" charset="0"/>
              </a:rPr>
              <a:t>Kuchenbaecker</a:t>
            </a:r>
            <a:r>
              <a:rPr lang="en-US" altLang="en-US" sz="1100" dirty="0">
                <a:latin typeface="Calibri" panose="020F0502020204030204" pitchFamily="34" charset="0"/>
                <a:cs typeface="Calibri" panose="020F0502020204030204" pitchFamily="34" charset="0"/>
              </a:rPr>
              <a:t> KB et al. </a:t>
            </a:r>
            <a:r>
              <a:rPr lang="en-US" altLang="en-US" sz="1100" i="1" dirty="0">
                <a:latin typeface="Calibri" panose="020F0502020204030204" pitchFamily="34" charset="0"/>
                <a:cs typeface="Calibri" panose="020F0502020204030204" pitchFamily="34" charset="0"/>
              </a:rPr>
              <a:t>JAMA.</a:t>
            </a:r>
            <a:r>
              <a:rPr lang="en-US" altLang="en-US" sz="1100" dirty="0">
                <a:latin typeface="Calibri" panose="020F0502020204030204" pitchFamily="34" charset="0"/>
                <a:cs typeface="Calibri" panose="020F0502020204030204" pitchFamily="34" charset="0"/>
              </a:rPr>
              <a:t> 2017;317(23):2402-2146; </a:t>
            </a:r>
            <a:r>
              <a:rPr lang="en-US" altLang="en-US" sz="1100" dirty="0" err="1">
                <a:latin typeface="Calibri" panose="020F0502020204030204" pitchFamily="34" charset="0"/>
                <a:cs typeface="Calibri" panose="020F0502020204030204" pitchFamily="34" charset="0"/>
              </a:rPr>
              <a:t>Mavaddat</a:t>
            </a:r>
            <a:r>
              <a:rPr lang="en-US" altLang="en-US" sz="1100" dirty="0">
                <a:latin typeface="Calibri" panose="020F0502020204030204" pitchFamily="34" charset="0"/>
                <a:cs typeface="Calibri" panose="020F0502020204030204" pitchFamily="34" charset="0"/>
              </a:rPr>
              <a:t> N et al. </a:t>
            </a:r>
            <a:r>
              <a:rPr lang="en-US" altLang="en-US" sz="1100" i="1" dirty="0">
                <a:latin typeface="Calibri" panose="020F0502020204030204" pitchFamily="34" charset="0"/>
                <a:cs typeface="Calibri" panose="020F0502020204030204" pitchFamily="34" charset="0"/>
              </a:rPr>
              <a:t>J Natl Cancer Inst. </a:t>
            </a:r>
            <a:r>
              <a:rPr lang="en-US" altLang="en-US" sz="1100" dirty="0">
                <a:latin typeface="Calibri" panose="020F0502020204030204" pitchFamily="34" charset="0"/>
                <a:cs typeface="Calibri" panose="020F0502020204030204" pitchFamily="34" charset="0"/>
              </a:rPr>
              <a:t>2013;105(11):812-822. </a:t>
            </a:r>
          </a:p>
        </p:txBody>
      </p:sp>
    </p:spTree>
    <p:extLst>
      <p:ext uri="{BB962C8B-B14F-4D97-AF65-F5344CB8AC3E}">
        <p14:creationId xmlns:p14="http://schemas.microsoft.com/office/powerpoint/2010/main" val="3957699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4F5387-5F3B-8AE8-315C-DA0726F84DA3}"/>
              </a:ext>
            </a:extLst>
          </p:cNvPr>
          <p:cNvSpPr/>
          <p:nvPr/>
        </p:nvSpPr>
        <p:spPr>
          <a:xfrm>
            <a:off x="685800" y="1676400"/>
            <a:ext cx="10820400" cy="4648200"/>
          </a:xfrm>
          <a:prstGeom prst="rect">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24679" y="496509"/>
            <a:ext cx="11707090" cy="1027491"/>
          </a:xfrm>
        </p:spPr>
        <p:txBody>
          <a:bodyPr>
            <a:noAutofit/>
          </a:bodyPr>
          <a:lstStyle/>
          <a:p>
            <a:r>
              <a:rPr lang="en-US" sz="3600" b="1" i="1" dirty="0"/>
              <a:t>BRCA1/2</a:t>
            </a:r>
            <a:r>
              <a:rPr lang="en-US" sz="3600" b="1" dirty="0"/>
              <a:t> Carriers:  Other Cancer Risks</a:t>
            </a:r>
            <a:br>
              <a:rPr lang="en-US" sz="3600" b="1" dirty="0"/>
            </a:br>
            <a:r>
              <a:rPr lang="en-US" sz="2400" b="1" dirty="0"/>
              <a:t>Based on Data from 3,184 </a:t>
            </a:r>
            <a:r>
              <a:rPr lang="en-US" sz="2400" b="1" i="1" dirty="0"/>
              <a:t>BRCA1</a:t>
            </a:r>
            <a:r>
              <a:rPr lang="en-US" sz="2400" b="1" dirty="0"/>
              <a:t> and 2,157 </a:t>
            </a:r>
            <a:r>
              <a:rPr lang="en-US" sz="2400" b="1" i="1" dirty="0"/>
              <a:t>BRCA2</a:t>
            </a:r>
            <a:r>
              <a:rPr lang="en-US" sz="2400" b="1" dirty="0"/>
              <a:t> families</a:t>
            </a:r>
            <a:endParaRPr lang="en-US" sz="3600" b="1" dirty="0"/>
          </a:p>
        </p:txBody>
      </p:sp>
      <p:graphicFrame>
        <p:nvGraphicFramePr>
          <p:cNvPr id="15" name="Content Placeholder 9">
            <a:extLst>
              <a:ext uri="{FF2B5EF4-FFF2-40B4-BE49-F238E27FC236}">
                <a16:creationId xmlns:a16="http://schemas.microsoft.com/office/drawing/2014/main" id="{6CBCAF83-6311-2643-8E89-4E0E521A3C40}"/>
              </a:ext>
            </a:extLst>
          </p:cNvPr>
          <p:cNvGraphicFramePr>
            <a:graphicFrameLocks/>
          </p:cNvGraphicFramePr>
          <p:nvPr>
            <p:extLst>
              <p:ext uri="{D42A27DB-BD31-4B8C-83A1-F6EECF244321}">
                <p14:modId xmlns:p14="http://schemas.microsoft.com/office/powerpoint/2010/main" val="2609688922"/>
              </p:ext>
            </p:extLst>
          </p:nvPr>
        </p:nvGraphicFramePr>
        <p:xfrm>
          <a:off x="6650191" y="1849578"/>
          <a:ext cx="4551209" cy="4170222"/>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0147D396-9C35-DD48-8209-01157BFA4890}"/>
              </a:ext>
            </a:extLst>
          </p:cNvPr>
          <p:cNvSpPr txBox="1"/>
          <p:nvPr/>
        </p:nvSpPr>
        <p:spPr>
          <a:xfrm>
            <a:off x="2245595" y="6520190"/>
            <a:ext cx="7700810" cy="261610"/>
          </a:xfrm>
          <a:prstGeom prst="rect">
            <a:avLst/>
          </a:prstGeom>
          <a:noFill/>
        </p:spPr>
        <p:txBody>
          <a:bodyPr wrap="square" rtlCol="0">
            <a:spAutoFit/>
          </a:bodyPr>
          <a:lstStyle/>
          <a:p>
            <a:pPr algn="ctr"/>
            <a:r>
              <a:rPr lang="en-US" sz="1100" dirty="0"/>
              <a:t>Li S et al. </a:t>
            </a:r>
            <a:r>
              <a:rPr lang="en-US" sz="1100" i="1" dirty="0"/>
              <a:t>J Clin Oncol. </a:t>
            </a:r>
            <a:r>
              <a:rPr lang="en-US" sz="1100" dirty="0"/>
              <a:t>2022;40(14):1529-1541.</a:t>
            </a:r>
          </a:p>
        </p:txBody>
      </p:sp>
      <p:sp>
        <p:nvSpPr>
          <p:cNvPr id="25" name="TextBox 24">
            <a:extLst>
              <a:ext uri="{FF2B5EF4-FFF2-40B4-BE49-F238E27FC236}">
                <a16:creationId xmlns:a16="http://schemas.microsoft.com/office/drawing/2014/main" id="{9A2A37FE-CD9B-114F-909B-3B73E4BAA35A}"/>
              </a:ext>
            </a:extLst>
          </p:cNvPr>
          <p:cNvSpPr txBox="1"/>
          <p:nvPr/>
        </p:nvSpPr>
        <p:spPr>
          <a:xfrm>
            <a:off x="8270006" y="2615423"/>
            <a:ext cx="1332673" cy="523220"/>
          </a:xfrm>
          <a:prstGeom prst="rect">
            <a:avLst/>
          </a:prstGeom>
          <a:solidFill>
            <a:schemeClr val="bg1">
              <a:lumMod val="85000"/>
            </a:schemeClr>
          </a:solidFill>
          <a:ln>
            <a:solidFill>
              <a:schemeClr val="bg1">
                <a:lumMod val="75000"/>
              </a:schemeClr>
            </a:solidFill>
          </a:ln>
        </p:spPr>
        <p:txBody>
          <a:bodyPr wrap="none" rtlCol="0">
            <a:spAutoFit/>
          </a:bodyPr>
          <a:lstStyle/>
          <a:p>
            <a:r>
              <a:rPr lang="en-US" sz="1400" b="1" i="1" dirty="0">
                <a:latin typeface="Calibri" panose="020F0502020204030204" pitchFamily="34" charset="0"/>
                <a:cs typeface="Calibri" panose="020F0502020204030204" pitchFamily="34" charset="0"/>
              </a:rPr>
              <a:t>BRCA1</a:t>
            </a:r>
            <a:r>
              <a:rPr lang="en-US" sz="1400" b="1" dirty="0">
                <a:latin typeface="Calibri" panose="020F0502020204030204" pitchFamily="34" charset="0"/>
                <a:cs typeface="Calibri" panose="020F0502020204030204" pitchFamily="34" charset="0"/>
              </a:rPr>
              <a:t> RR: 4.3</a:t>
            </a:r>
          </a:p>
          <a:p>
            <a:r>
              <a:rPr lang="en-US" sz="1400" b="1" i="1" dirty="0">
                <a:latin typeface="Calibri" panose="020F0502020204030204" pitchFamily="34" charset="0"/>
                <a:cs typeface="Calibri" panose="020F0502020204030204" pitchFamily="34" charset="0"/>
              </a:rPr>
              <a:t>BRCA2</a:t>
            </a:r>
            <a:r>
              <a:rPr lang="en-US" sz="1400" b="1" dirty="0">
                <a:latin typeface="Calibri" panose="020F0502020204030204" pitchFamily="34" charset="0"/>
                <a:cs typeface="Calibri" panose="020F0502020204030204" pitchFamily="34" charset="0"/>
              </a:rPr>
              <a:t> RR: 44.0</a:t>
            </a:r>
          </a:p>
        </p:txBody>
      </p:sp>
      <p:graphicFrame>
        <p:nvGraphicFramePr>
          <p:cNvPr id="13" name="Content Placeholder 13">
            <a:extLst>
              <a:ext uri="{FF2B5EF4-FFF2-40B4-BE49-F238E27FC236}">
                <a16:creationId xmlns:a16="http://schemas.microsoft.com/office/drawing/2014/main" id="{65678673-C3CA-7C48-B4A7-E80020B1FCA9}"/>
              </a:ext>
            </a:extLst>
          </p:cNvPr>
          <p:cNvGraphicFramePr>
            <a:graphicFrameLocks/>
          </p:cNvGraphicFramePr>
          <p:nvPr>
            <p:extLst>
              <p:ext uri="{D42A27DB-BD31-4B8C-83A1-F6EECF244321}">
                <p14:modId xmlns:p14="http://schemas.microsoft.com/office/powerpoint/2010/main" val="2350031815"/>
              </p:ext>
            </p:extLst>
          </p:nvPr>
        </p:nvGraphicFramePr>
        <p:xfrm>
          <a:off x="990600" y="1849578"/>
          <a:ext cx="4475009" cy="4170222"/>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D6260EE7-4ECB-A045-A47A-6DCD764DB4D3}"/>
              </a:ext>
            </a:extLst>
          </p:cNvPr>
          <p:cNvSpPr txBox="1"/>
          <p:nvPr/>
        </p:nvSpPr>
        <p:spPr>
          <a:xfrm>
            <a:off x="2593956" y="2615423"/>
            <a:ext cx="1290994" cy="523220"/>
          </a:xfrm>
          <a:prstGeom prst="rect">
            <a:avLst/>
          </a:prstGeom>
          <a:solidFill>
            <a:schemeClr val="bg1">
              <a:lumMod val="85000"/>
            </a:schemeClr>
          </a:solidFill>
          <a:ln>
            <a:solidFill>
              <a:schemeClr val="bg1">
                <a:lumMod val="75000"/>
              </a:schemeClr>
            </a:solidFill>
          </a:ln>
        </p:spPr>
        <p:txBody>
          <a:bodyPr wrap="none" rtlCol="0">
            <a:spAutoFit/>
          </a:bodyPr>
          <a:lstStyle/>
          <a:p>
            <a:r>
              <a:rPr lang="en-US" sz="1400" b="1" i="1" dirty="0">
                <a:latin typeface="Calibri" panose="020F0502020204030204" pitchFamily="34" charset="0"/>
                <a:cs typeface="Calibri" panose="020F0502020204030204" pitchFamily="34" charset="0"/>
              </a:rPr>
              <a:t>BRCA1:  </a:t>
            </a:r>
            <a:r>
              <a:rPr lang="en-US" sz="1400" b="1" dirty="0">
                <a:latin typeface="Calibri" panose="020F0502020204030204" pitchFamily="34" charset="0"/>
                <a:cs typeface="Calibri" panose="020F0502020204030204" pitchFamily="34" charset="0"/>
              </a:rPr>
              <a:t>RR:0.8</a:t>
            </a:r>
          </a:p>
          <a:p>
            <a:r>
              <a:rPr lang="en-US" sz="1400" b="1" i="1" dirty="0">
                <a:latin typeface="Calibri" panose="020F0502020204030204" pitchFamily="34" charset="0"/>
                <a:cs typeface="Calibri" panose="020F0502020204030204" pitchFamily="34" charset="0"/>
              </a:rPr>
              <a:t>BRCA2</a:t>
            </a:r>
            <a:r>
              <a:rPr lang="en-US" sz="1400" b="1" dirty="0">
                <a:latin typeface="Calibri" panose="020F0502020204030204" pitchFamily="34" charset="0"/>
                <a:cs typeface="Calibri" panose="020F0502020204030204" pitchFamily="34" charset="0"/>
              </a:rPr>
              <a:t> RR: 2.2</a:t>
            </a:r>
          </a:p>
        </p:txBody>
      </p:sp>
    </p:spTree>
    <p:extLst>
      <p:ext uri="{BB962C8B-B14F-4D97-AF65-F5344CB8AC3E}">
        <p14:creationId xmlns:p14="http://schemas.microsoft.com/office/powerpoint/2010/main" val="657102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B5A212-7CEF-14E4-F657-C1A3A8D62C56}"/>
              </a:ext>
            </a:extLst>
          </p:cNvPr>
          <p:cNvSpPr/>
          <p:nvPr/>
        </p:nvSpPr>
        <p:spPr>
          <a:xfrm>
            <a:off x="588831" y="1371600"/>
            <a:ext cx="11145969" cy="5029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24679" y="344109"/>
            <a:ext cx="11707090" cy="1027491"/>
          </a:xfrm>
        </p:spPr>
        <p:txBody>
          <a:bodyPr>
            <a:noAutofit/>
          </a:bodyPr>
          <a:lstStyle/>
          <a:p>
            <a:r>
              <a:rPr lang="en-US" sz="3600" b="1" i="1" dirty="0"/>
              <a:t>BRCA1/2</a:t>
            </a:r>
            <a:r>
              <a:rPr lang="en-US" sz="3600" b="1" dirty="0"/>
              <a:t> Carriers:  Other Cancer Risks</a:t>
            </a:r>
            <a:br>
              <a:rPr lang="en-US" sz="3600" b="1" dirty="0"/>
            </a:br>
            <a:r>
              <a:rPr lang="en-US" sz="2400" b="1" dirty="0"/>
              <a:t>Based on Data from 3,184 </a:t>
            </a:r>
            <a:r>
              <a:rPr lang="en-US" sz="2400" b="1" i="1" dirty="0"/>
              <a:t>BRCA1</a:t>
            </a:r>
            <a:r>
              <a:rPr lang="en-US" sz="2400" b="1" dirty="0"/>
              <a:t> and 2,157 </a:t>
            </a:r>
            <a:r>
              <a:rPr lang="en-US" sz="2400" b="1" i="1" dirty="0"/>
              <a:t>BRCA2</a:t>
            </a:r>
            <a:r>
              <a:rPr lang="en-US" sz="2400" b="1" dirty="0"/>
              <a:t> families</a:t>
            </a:r>
            <a:endParaRPr lang="en-US" sz="3600" b="1" dirty="0"/>
          </a:p>
        </p:txBody>
      </p:sp>
      <p:graphicFrame>
        <p:nvGraphicFramePr>
          <p:cNvPr id="6" name="Content Placeholder 9"/>
          <p:cNvGraphicFramePr>
            <a:graphicFrameLocks noGrp="1"/>
          </p:cNvGraphicFramePr>
          <p:nvPr>
            <p:ph sz="half" idx="1"/>
            <p:extLst>
              <p:ext uri="{D42A27DB-BD31-4B8C-83A1-F6EECF244321}">
                <p14:modId xmlns:p14="http://schemas.microsoft.com/office/powerpoint/2010/main" val="3548599202"/>
              </p:ext>
            </p:extLst>
          </p:nvPr>
        </p:nvGraphicFramePr>
        <p:xfrm>
          <a:off x="1219200" y="1549260"/>
          <a:ext cx="4495800" cy="39371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9">
            <a:extLst>
              <a:ext uri="{FF2B5EF4-FFF2-40B4-BE49-F238E27FC236}">
                <a16:creationId xmlns:a16="http://schemas.microsoft.com/office/drawing/2014/main" id="{69DA1489-09A3-1B45-AD9C-4CADC58B7436}"/>
              </a:ext>
            </a:extLst>
          </p:cNvPr>
          <p:cNvGraphicFramePr>
            <a:graphicFrameLocks/>
          </p:cNvGraphicFramePr>
          <p:nvPr>
            <p:extLst>
              <p:ext uri="{D42A27DB-BD31-4B8C-83A1-F6EECF244321}">
                <p14:modId xmlns:p14="http://schemas.microsoft.com/office/powerpoint/2010/main" val="1803271080"/>
              </p:ext>
            </p:extLst>
          </p:nvPr>
        </p:nvGraphicFramePr>
        <p:xfrm>
          <a:off x="6781800" y="1600200"/>
          <a:ext cx="4495800" cy="393714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 Placeholder 2">
            <a:extLst>
              <a:ext uri="{FF2B5EF4-FFF2-40B4-BE49-F238E27FC236}">
                <a16:creationId xmlns:a16="http://schemas.microsoft.com/office/drawing/2014/main" id="{D6E859F0-F26A-3649-9817-D8202C9C1FD9}"/>
              </a:ext>
            </a:extLst>
          </p:cNvPr>
          <p:cNvSpPr txBox="1">
            <a:spLocks/>
          </p:cNvSpPr>
          <p:nvPr/>
        </p:nvSpPr>
        <p:spPr bwMode="auto">
          <a:xfrm>
            <a:off x="862444" y="5667600"/>
            <a:ext cx="10467113" cy="618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34" charset="-128"/>
                <a:cs typeface="ＭＳ Ｐゴシック" pitchFamily="34" charset="-128"/>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defRPr/>
            </a:pPr>
            <a:r>
              <a:rPr lang="en-US" sz="1600" dirty="0">
                <a:latin typeface="Calibri"/>
              </a:rPr>
              <a:t>Absolute risks for pancreatic and stomach CA a bit lower for females than males (above reflect risks in males)</a:t>
            </a:r>
          </a:p>
          <a:p>
            <a:pPr marL="0" indent="0">
              <a:buNone/>
              <a:defRPr/>
            </a:pPr>
            <a:r>
              <a:rPr lang="en-US" sz="1600" dirty="0">
                <a:latin typeface="Calibri"/>
              </a:rPr>
              <a:t>For </a:t>
            </a:r>
            <a:r>
              <a:rPr lang="en-US" sz="1600" i="1" dirty="0">
                <a:latin typeface="Calibri"/>
              </a:rPr>
              <a:t>BRCA1</a:t>
            </a:r>
            <a:r>
              <a:rPr lang="en-US" sz="1600" dirty="0">
                <a:latin typeface="Calibri"/>
              </a:rPr>
              <a:t>, associations with gallbladder (RR 3.34) and colorectal (RR 1.48) CA also suggested</a:t>
            </a:r>
          </a:p>
          <a:p>
            <a:pPr marL="457200" lvl="1" indent="0">
              <a:buNone/>
              <a:defRPr/>
            </a:pPr>
            <a:endParaRPr lang="en-US" sz="1100" dirty="0">
              <a:latin typeface="Calibri"/>
            </a:endParaRPr>
          </a:p>
          <a:p>
            <a:pPr lvl="1">
              <a:buNone/>
              <a:defRPr/>
            </a:pPr>
            <a:endParaRPr lang="en-US" sz="1100" dirty="0">
              <a:latin typeface="Calibri"/>
            </a:endParaRPr>
          </a:p>
        </p:txBody>
      </p:sp>
      <p:sp>
        <p:nvSpPr>
          <p:cNvPr id="24" name="TextBox 23">
            <a:extLst>
              <a:ext uri="{FF2B5EF4-FFF2-40B4-BE49-F238E27FC236}">
                <a16:creationId xmlns:a16="http://schemas.microsoft.com/office/drawing/2014/main" id="{C2A24E29-1912-0545-9519-F8B7F33A8E66}"/>
              </a:ext>
            </a:extLst>
          </p:cNvPr>
          <p:cNvSpPr txBox="1"/>
          <p:nvPr/>
        </p:nvSpPr>
        <p:spPr>
          <a:xfrm>
            <a:off x="2771236" y="2363541"/>
            <a:ext cx="1412823" cy="523220"/>
          </a:xfrm>
          <a:prstGeom prst="rect">
            <a:avLst/>
          </a:prstGeom>
          <a:solidFill>
            <a:schemeClr val="bg1">
              <a:lumMod val="95000"/>
            </a:schemeClr>
          </a:solidFill>
          <a:ln>
            <a:solidFill>
              <a:schemeClr val="bg1">
                <a:lumMod val="75000"/>
              </a:schemeClr>
            </a:solidFill>
          </a:ln>
        </p:spPr>
        <p:txBody>
          <a:bodyPr wrap="none" rtlCol="0">
            <a:spAutoFit/>
          </a:bodyPr>
          <a:lstStyle/>
          <a:p>
            <a:r>
              <a:rPr lang="en-US" sz="1400" b="1" i="1" dirty="0"/>
              <a:t>BRCA1</a:t>
            </a:r>
            <a:r>
              <a:rPr lang="en-US" sz="1400" b="1" dirty="0"/>
              <a:t> RR:  2.36 </a:t>
            </a:r>
          </a:p>
          <a:p>
            <a:r>
              <a:rPr lang="en-US" sz="1400" b="1" i="1" dirty="0"/>
              <a:t>BRCA2</a:t>
            </a:r>
            <a:r>
              <a:rPr lang="en-US" sz="1400" b="1" dirty="0"/>
              <a:t> RR:  3.34 </a:t>
            </a:r>
          </a:p>
        </p:txBody>
      </p:sp>
      <p:sp>
        <p:nvSpPr>
          <p:cNvPr id="26" name="TextBox 25">
            <a:extLst>
              <a:ext uri="{FF2B5EF4-FFF2-40B4-BE49-F238E27FC236}">
                <a16:creationId xmlns:a16="http://schemas.microsoft.com/office/drawing/2014/main" id="{41A5D03B-5F41-E043-A306-9C2C8B6A7B17}"/>
              </a:ext>
            </a:extLst>
          </p:cNvPr>
          <p:cNvSpPr txBox="1"/>
          <p:nvPr/>
        </p:nvSpPr>
        <p:spPr>
          <a:xfrm>
            <a:off x="8333836" y="2363541"/>
            <a:ext cx="1412823" cy="523220"/>
          </a:xfrm>
          <a:prstGeom prst="rect">
            <a:avLst/>
          </a:prstGeom>
          <a:solidFill>
            <a:schemeClr val="bg1">
              <a:lumMod val="95000"/>
            </a:schemeClr>
          </a:solidFill>
          <a:ln>
            <a:solidFill>
              <a:schemeClr val="bg1">
                <a:lumMod val="75000"/>
              </a:schemeClr>
            </a:solidFill>
          </a:ln>
        </p:spPr>
        <p:txBody>
          <a:bodyPr wrap="none" rtlCol="0">
            <a:spAutoFit/>
          </a:bodyPr>
          <a:lstStyle/>
          <a:p>
            <a:r>
              <a:rPr lang="en-US" sz="1400" b="1" i="1" dirty="0"/>
              <a:t>BRCA1</a:t>
            </a:r>
            <a:r>
              <a:rPr lang="en-US" sz="1400" b="1" dirty="0"/>
              <a:t> RR:  2.17 </a:t>
            </a:r>
          </a:p>
          <a:p>
            <a:r>
              <a:rPr lang="en-US" sz="1400" b="1" i="1" dirty="0"/>
              <a:t>BRCA2</a:t>
            </a:r>
            <a:r>
              <a:rPr lang="en-US" sz="1400" b="1" dirty="0"/>
              <a:t> RR:  3.69</a:t>
            </a:r>
          </a:p>
        </p:txBody>
      </p:sp>
      <p:sp>
        <p:nvSpPr>
          <p:cNvPr id="2" name="TextBox 1">
            <a:extLst>
              <a:ext uri="{FF2B5EF4-FFF2-40B4-BE49-F238E27FC236}">
                <a16:creationId xmlns:a16="http://schemas.microsoft.com/office/drawing/2014/main" id="{192C253F-B48F-7297-BF72-6E52926E3F15}"/>
              </a:ext>
            </a:extLst>
          </p:cNvPr>
          <p:cNvSpPr txBox="1"/>
          <p:nvPr/>
        </p:nvSpPr>
        <p:spPr>
          <a:xfrm>
            <a:off x="2245595" y="6596390"/>
            <a:ext cx="7700810" cy="261610"/>
          </a:xfrm>
          <a:prstGeom prst="rect">
            <a:avLst/>
          </a:prstGeom>
          <a:noFill/>
        </p:spPr>
        <p:txBody>
          <a:bodyPr wrap="square" rtlCol="0">
            <a:spAutoFit/>
          </a:bodyPr>
          <a:lstStyle/>
          <a:p>
            <a:pPr algn="ctr"/>
            <a:r>
              <a:rPr lang="en-US" sz="1100" dirty="0"/>
              <a:t>Li S et al. </a:t>
            </a:r>
            <a:r>
              <a:rPr lang="en-US" sz="1100" i="1" dirty="0"/>
              <a:t>J Clin Oncol. </a:t>
            </a:r>
            <a:r>
              <a:rPr lang="en-US" sz="1100" dirty="0"/>
              <a:t>2022;40(14):1529-1541.</a:t>
            </a:r>
          </a:p>
        </p:txBody>
      </p:sp>
    </p:spTree>
    <p:extLst>
      <p:ext uri="{BB962C8B-B14F-4D97-AF65-F5344CB8AC3E}">
        <p14:creationId xmlns:p14="http://schemas.microsoft.com/office/powerpoint/2010/main" val="1484520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6" ma:contentTypeDescription="Create a new document." ma:contentTypeScope="" ma:versionID="45b9b9b388e3fa9bf1e4ebdddd333b31">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f7a20e744d22b4b2dae1502f02aff4af"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2B79FCE-EE5A-4B40-80B6-3D5BA184E6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E55F63-62BF-4814-B299-A397442CE64B}">
  <ds:schemaRefs>
    <ds:schemaRef ds:uri="http://schemas.microsoft.com/sharepoint/v3/contenttype/forms"/>
  </ds:schemaRefs>
</ds:datastoreItem>
</file>

<file path=customXml/itemProps3.xml><?xml version="1.0" encoding="utf-8"?>
<ds:datastoreItem xmlns:ds="http://schemas.openxmlformats.org/officeDocument/2006/customXml" ds:itemID="{A633FF70-73B4-4475-A597-39196D98ECCE}">
  <ds:schemaRefs>
    <ds:schemaRef ds:uri="http://purl.org/dc/dcmitype/"/>
    <ds:schemaRef ds:uri="http://schemas.microsoft.com/office/2006/documentManagement/types"/>
    <ds:schemaRef ds:uri="http://schemas.microsoft.com/office/infopath/2007/PartnerControls"/>
    <ds:schemaRef ds:uri="810f3a55-5827-4867-b053-f8bf38e98e1a"/>
    <ds:schemaRef ds:uri="http://purl.org/dc/elements/1.1/"/>
    <ds:schemaRef ds:uri="45e9ec89-519e-4911-95c9-484d5e7a405c"/>
    <ds:schemaRef ds:uri="http://schemas.microsoft.com/office/2006/metadata/properti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88408</TotalTime>
  <Words>5074</Words>
  <Application>Microsoft Macintosh PowerPoint</Application>
  <PresentationFormat>Widescreen</PresentationFormat>
  <Paragraphs>643</Paragraphs>
  <Slides>58</Slides>
  <Notes>24</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8" baseType="lpstr">
      <vt:lpstr>ＭＳ Ｐゴシック</vt:lpstr>
      <vt:lpstr>ＭＳ Ｐゴシック</vt:lpstr>
      <vt:lpstr>Arial</vt:lpstr>
      <vt:lpstr>Calibri</vt:lpstr>
      <vt:lpstr>Monotype Sorts</vt:lpstr>
      <vt:lpstr>Symbol</vt:lpstr>
      <vt:lpstr>Times New Roman</vt:lpstr>
      <vt:lpstr>Wingdings</vt:lpstr>
      <vt:lpstr>Office Theme</vt:lpstr>
      <vt:lpstr>Document</vt:lpstr>
      <vt:lpstr>PowerPoint Presentation</vt:lpstr>
      <vt:lpstr>Outline</vt:lpstr>
      <vt:lpstr>What proportion of breast cancer is inherited?</vt:lpstr>
      <vt:lpstr>Genes Associated with Breast Cancer Risk</vt:lpstr>
      <vt:lpstr>Genes Associated with Breast Cancer Risk</vt:lpstr>
      <vt:lpstr>PowerPoint Presentation</vt:lpstr>
      <vt:lpstr>BRCA1/2 Carriers:  Breast and Ovarian Cancer Risks</vt:lpstr>
      <vt:lpstr>BRCA1/2 Carriers:  Other Cancer Risks Based on Data from 3,184 BRCA1 and 2,157 BRCA2 families</vt:lpstr>
      <vt:lpstr>BRCA1/2 Carriers:  Other Cancer Risks Based on Data from 3,184 BRCA1 and 2,157 BRCA2 families</vt:lpstr>
      <vt:lpstr>Management Options:  BRCA1/2 Carriers</vt:lpstr>
      <vt:lpstr>Risk Reducing Salpingo-Oophorectomy (RRSO): Mortality Reduction in BRCA Carriers</vt:lpstr>
      <vt:lpstr>Endometrial CA Risk gBRCA – Should rr-hysterectomy be recommended?</vt:lpstr>
      <vt:lpstr>Is HRT Safe Following RRO?</vt:lpstr>
      <vt:lpstr>Options for HRT</vt:lpstr>
      <vt:lpstr>Could Ovarian Cancer Screening Shift Stage at Diagnosis?</vt:lpstr>
      <vt:lpstr>Management Guidelines BRCA1/2 Carriers</vt:lpstr>
      <vt:lpstr>Management of gBRCA1/2</vt:lpstr>
      <vt:lpstr>PALB2 – Cancer Risks to Age 80</vt:lpstr>
      <vt:lpstr>PALB2 – Cancer Risks</vt:lpstr>
      <vt:lpstr>Li-Fraumeni Syndrome (LFS)</vt:lpstr>
      <vt:lpstr>Management of LFS</vt:lpstr>
      <vt:lpstr>Li Fraumeni Syndrome   Phenotypic Differences in those identified by multigene panel testing vs single gene testing </vt:lpstr>
      <vt:lpstr>Li Fraumeni Syndrome   Phenotypic Differences in those identified by multigene panel testing vs single gene testing </vt:lpstr>
      <vt:lpstr>Cowden Syndrome</vt:lpstr>
      <vt:lpstr>Peutz-Jeghers Syndrome  – Hybrid hereditary CRC and hereditary breast CA</vt:lpstr>
      <vt:lpstr>Other High-Penetrance Hereditary Breast Cancer Syndromes</vt:lpstr>
      <vt:lpstr>Moderate risk genes</vt:lpstr>
      <vt:lpstr>PowerPoint Presentation</vt:lpstr>
      <vt:lpstr>Lifetime Risk of Breast Cancer</vt:lpstr>
      <vt:lpstr>Polygenic Risk Score Impact on BC Risk in Mutation Carriers</vt:lpstr>
      <vt:lpstr>Polygenic Risk Score Impact on BC Risk in Mutation Carriers</vt:lpstr>
      <vt:lpstr>Management Moderate Penetrance Genes</vt:lpstr>
      <vt:lpstr>Management of Mutation Carriers with Breast Cancer</vt:lpstr>
      <vt:lpstr>PowerPoint Presentation</vt:lpstr>
      <vt:lpstr>Case</vt:lpstr>
      <vt:lpstr>Case</vt:lpstr>
      <vt:lpstr>Management</vt:lpstr>
      <vt:lpstr>Age at Diagnosis of Primary Impacts Risk Contralateral BC</vt:lpstr>
      <vt:lpstr>RRSO/RRM in young gBRCA1/2 Carriers with BC impacts OS</vt:lpstr>
      <vt:lpstr>RRSO: Mortality Reduction in BRCA Carriers with Breast Cancer</vt:lpstr>
      <vt:lpstr>What about other high-penetrance genes?</vt:lpstr>
      <vt:lpstr>gBRCA1/2 Status Not an Independent Prognostic Factor – POSH Study </vt:lpstr>
      <vt:lpstr>OlympiA Study:  High-risk HER2-negative ESB gBRCA1/2</vt:lpstr>
      <vt:lpstr>PowerPoint Presentation</vt:lpstr>
      <vt:lpstr>P3 RCT of PARPi in gBRCA1/2 mBC </vt:lpstr>
      <vt:lpstr>Role of PARP Inhibitors Beyond gBRCA TBCRC 048: Phase 2 Trial of Single-Agent Olaparib</vt:lpstr>
      <vt:lpstr>Who to test?</vt:lpstr>
      <vt:lpstr>Indications for Genetic Testing in BC Patients (frequently changes)</vt:lpstr>
      <vt:lpstr>Indications for Genetic Testing in BC Patients (frequently changes)</vt:lpstr>
      <vt:lpstr>Universal vs NCCN Guideline Based Testing of Breast CA Patients: Mayo Clinic Study </vt:lpstr>
      <vt:lpstr>Universal vs NCCN Guideline Based Testing of Breast CA Patients: Mayo Clinic Study </vt:lpstr>
      <vt:lpstr>PowerPoint Presentation</vt:lpstr>
      <vt:lpstr>Case</vt:lpstr>
      <vt:lpstr>Case</vt:lpstr>
      <vt:lpstr>Other considerations</vt:lpstr>
      <vt:lpstr>Summary</vt:lpstr>
      <vt:lpstr>PowerPoint Presentation</vt:lpstr>
      <vt:lpstr>PowerPoint Presentation</vt:lpstr>
    </vt:vector>
  </TitlesOfParts>
  <Company>NYU Langone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Claudine Isaacs</cp:lastModifiedBy>
  <cp:revision>436</cp:revision>
  <dcterms:created xsi:type="dcterms:W3CDTF">2015-10-30T16:38:03Z</dcterms:created>
  <dcterms:modified xsi:type="dcterms:W3CDTF">2025-11-05T23:18:25Z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