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3" r:id="rId5"/>
    <p:sldMasterId id="2147483689" r:id="rId6"/>
    <p:sldMasterId id="2147483700" r:id="rId7"/>
    <p:sldMasterId id="2147483706" r:id="rId8"/>
  </p:sldMasterIdLst>
  <p:notesMasterIdLst>
    <p:notesMasterId r:id="rId70"/>
  </p:notesMasterIdLst>
  <p:sldIdLst>
    <p:sldId id="2147470270" r:id="rId9"/>
    <p:sldId id="413" r:id="rId10"/>
    <p:sldId id="379" r:id="rId11"/>
    <p:sldId id="2147470262" r:id="rId12"/>
    <p:sldId id="313" r:id="rId13"/>
    <p:sldId id="414" r:id="rId14"/>
    <p:sldId id="2147470283" r:id="rId15"/>
    <p:sldId id="407" r:id="rId16"/>
    <p:sldId id="415" r:id="rId17"/>
    <p:sldId id="340" r:id="rId18"/>
    <p:sldId id="386" r:id="rId19"/>
    <p:sldId id="387" r:id="rId20"/>
    <p:sldId id="388" r:id="rId21"/>
    <p:sldId id="352" r:id="rId22"/>
    <p:sldId id="389" r:id="rId23"/>
    <p:sldId id="310" r:id="rId24"/>
    <p:sldId id="277" r:id="rId25"/>
    <p:sldId id="416" r:id="rId26"/>
    <p:sldId id="2147470293" r:id="rId27"/>
    <p:sldId id="392" r:id="rId28"/>
    <p:sldId id="2147470273" r:id="rId29"/>
    <p:sldId id="309" r:id="rId30"/>
    <p:sldId id="294" r:id="rId31"/>
    <p:sldId id="295" r:id="rId32"/>
    <p:sldId id="296" r:id="rId33"/>
    <p:sldId id="2147470271" r:id="rId34"/>
    <p:sldId id="305" r:id="rId35"/>
    <p:sldId id="306" r:id="rId36"/>
    <p:sldId id="301" r:id="rId37"/>
    <p:sldId id="300" r:id="rId38"/>
    <p:sldId id="298" r:id="rId39"/>
    <p:sldId id="397" r:id="rId40"/>
    <p:sldId id="384" r:id="rId41"/>
    <p:sldId id="297" r:id="rId42"/>
    <p:sldId id="2147470274" r:id="rId43"/>
    <p:sldId id="400" r:id="rId44"/>
    <p:sldId id="401" r:id="rId45"/>
    <p:sldId id="2147470276" r:id="rId46"/>
    <p:sldId id="2147470275" r:id="rId47"/>
    <p:sldId id="2147470280" r:id="rId48"/>
    <p:sldId id="2147470279" r:id="rId49"/>
    <p:sldId id="2147470290" r:id="rId50"/>
    <p:sldId id="2147470295" r:id="rId51"/>
    <p:sldId id="1377" r:id="rId52"/>
    <p:sldId id="283" r:id="rId53"/>
    <p:sldId id="2147470253" r:id="rId54"/>
    <p:sldId id="308" r:id="rId55"/>
    <p:sldId id="274" r:id="rId56"/>
    <p:sldId id="2147470266" r:id="rId57"/>
    <p:sldId id="1382" r:id="rId58"/>
    <p:sldId id="2147470277" r:id="rId59"/>
    <p:sldId id="2147470254" r:id="rId60"/>
    <p:sldId id="2147470255" r:id="rId61"/>
    <p:sldId id="2147470268" r:id="rId62"/>
    <p:sldId id="2147470269" r:id="rId63"/>
    <p:sldId id="2147470296" r:id="rId64"/>
    <p:sldId id="2147470294" r:id="rId65"/>
    <p:sldId id="2147470281" r:id="rId66"/>
    <p:sldId id="259" r:id="rId67"/>
    <p:sldId id="2147470260" r:id="rId68"/>
    <p:sldId id="214747026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00"/>
    <a:srgbClr val="8A1004"/>
    <a:srgbClr val="3C6FA8"/>
    <a:srgbClr val="44546A"/>
    <a:srgbClr val="FFB92F"/>
    <a:srgbClr val="3880AC"/>
    <a:srgbClr val="3867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E9D0C-DD28-489E-9B27-09436476BD33}" v="5" dt="2025-11-08T15:53:46.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34" autoAdjust="0"/>
    <p:restoredTop sz="95640" autoAdjust="0"/>
  </p:normalViewPr>
  <p:slideViewPr>
    <p:cSldViewPr snapToGrid="0">
      <p:cViewPr varScale="1">
        <p:scale>
          <a:sx n="76" d="100"/>
          <a:sy n="76" d="100"/>
        </p:scale>
        <p:origin x="360" y="283"/>
      </p:cViewPr>
      <p:guideLst/>
    </p:cSldViewPr>
  </p:slideViewPr>
  <p:notesTextViewPr>
    <p:cViewPr>
      <p:scale>
        <a:sx n="1" d="1"/>
        <a:sy n="1" d="1"/>
      </p:scale>
      <p:origin x="0" y="0"/>
    </p:cViewPr>
  </p:notesTextViewPr>
  <p:sorterViewPr>
    <p:cViewPr varScale="1">
      <p:scale>
        <a:sx n="1" d="1"/>
        <a:sy n="1" d="1"/>
      </p:scale>
      <p:origin x="0" y="-74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custSel delSld modSld sldOrd">
      <pc:chgData name="Susan Peck" userId="904e0207acc3a1a6" providerId="LiveId" clId="{9603E2BD-8268-4A33-978C-48C504CB5CBC}" dt="2025-11-08T16:00:36.080" v="128" actId="20577"/>
      <pc:docMkLst>
        <pc:docMk/>
      </pc:docMkLst>
      <pc:sldChg chg="delSp mod">
        <pc:chgData name="Susan Peck" userId="904e0207acc3a1a6" providerId="LiveId" clId="{9603E2BD-8268-4A33-978C-48C504CB5CBC}" dt="2025-11-08T13:26:13.468" v="3" actId="478"/>
        <pc:sldMkLst>
          <pc:docMk/>
          <pc:sldMk cId="108605982" sldId="295"/>
        </pc:sldMkLst>
        <pc:spChg chg="del">
          <ac:chgData name="Susan Peck" userId="904e0207acc3a1a6" providerId="LiveId" clId="{9603E2BD-8268-4A33-978C-48C504CB5CBC}" dt="2025-11-08T13:26:13.468" v="3" actId="478"/>
          <ac:spMkLst>
            <pc:docMk/>
            <pc:sldMk cId="108605982" sldId="295"/>
            <ac:spMk id="15" creationId="{0C63249D-E036-3F6F-64D1-9F00427BEBA0}"/>
          </ac:spMkLst>
        </pc:spChg>
      </pc:sldChg>
      <pc:sldChg chg="del">
        <pc:chgData name="Susan Peck" userId="904e0207acc3a1a6" providerId="LiveId" clId="{9603E2BD-8268-4A33-978C-48C504CB5CBC}" dt="2025-11-08T15:55:39.976" v="30" actId="47"/>
        <pc:sldMkLst>
          <pc:docMk/>
          <pc:sldMk cId="1947585937" sldId="303"/>
        </pc:sldMkLst>
      </pc:sldChg>
      <pc:sldChg chg="delSp mod">
        <pc:chgData name="Susan Peck" userId="904e0207acc3a1a6" providerId="LiveId" clId="{9603E2BD-8268-4A33-978C-48C504CB5CBC}" dt="2025-11-08T13:26:44.396" v="5" actId="478"/>
        <pc:sldMkLst>
          <pc:docMk/>
          <pc:sldMk cId="1213387318" sldId="305"/>
        </pc:sldMkLst>
        <pc:spChg chg="del">
          <ac:chgData name="Susan Peck" userId="904e0207acc3a1a6" providerId="LiveId" clId="{9603E2BD-8268-4A33-978C-48C504CB5CBC}" dt="2025-11-08T13:26:44.396" v="5" actId="478"/>
          <ac:spMkLst>
            <pc:docMk/>
            <pc:sldMk cId="1213387318" sldId="305"/>
            <ac:spMk id="14" creationId="{3D63DEA0-5E6D-A79D-7AD1-7E707F205130}"/>
          </ac:spMkLst>
        </pc:spChg>
      </pc:sldChg>
      <pc:sldChg chg="del">
        <pc:chgData name="Susan Peck" userId="904e0207acc3a1a6" providerId="LiveId" clId="{9603E2BD-8268-4A33-978C-48C504CB5CBC}" dt="2025-11-08T15:54:40.559" v="29" actId="47"/>
        <pc:sldMkLst>
          <pc:docMk/>
          <pc:sldMk cId="74264910" sldId="341"/>
        </pc:sldMkLst>
      </pc:sldChg>
      <pc:sldChg chg="modSp mod">
        <pc:chgData name="Susan Peck" userId="904e0207acc3a1a6" providerId="LiveId" clId="{9603E2BD-8268-4A33-978C-48C504CB5CBC}" dt="2025-11-08T13:25:06.622" v="2" actId="404"/>
        <pc:sldMkLst>
          <pc:docMk/>
          <pc:sldMk cId="1064825111" sldId="389"/>
        </pc:sldMkLst>
        <pc:spChg chg="mod">
          <ac:chgData name="Susan Peck" userId="904e0207acc3a1a6" providerId="LiveId" clId="{9603E2BD-8268-4A33-978C-48C504CB5CBC}" dt="2025-11-08T13:25:06.622" v="2" actId="404"/>
          <ac:spMkLst>
            <pc:docMk/>
            <pc:sldMk cId="1064825111" sldId="389"/>
            <ac:spMk id="3" creationId="{B998D6C8-9EF4-4D7F-BCDE-FDA46288DF62}"/>
          </ac:spMkLst>
        </pc:spChg>
      </pc:sldChg>
      <pc:sldChg chg="addSp modSp mod">
        <pc:chgData name="Susan Peck" userId="904e0207acc3a1a6" providerId="LiveId" clId="{9603E2BD-8268-4A33-978C-48C504CB5CBC}" dt="2025-11-08T15:54:12.332" v="27" actId="14100"/>
        <pc:sldMkLst>
          <pc:docMk/>
          <pc:sldMk cId="893106884" sldId="407"/>
        </pc:sldMkLst>
        <pc:picChg chg="add mod">
          <ac:chgData name="Susan Peck" userId="904e0207acc3a1a6" providerId="LiveId" clId="{9603E2BD-8268-4A33-978C-48C504CB5CBC}" dt="2025-11-08T15:54:12.332" v="27" actId="14100"/>
          <ac:picMkLst>
            <pc:docMk/>
            <pc:sldMk cId="893106884" sldId="407"/>
            <ac:picMk id="2" creationId="{E2F64029-9B93-609A-E0A8-37AA35E8843A}"/>
          </ac:picMkLst>
        </pc:picChg>
        <pc:picChg chg="mod">
          <ac:chgData name="Susan Peck" userId="904e0207acc3a1a6" providerId="LiveId" clId="{9603E2BD-8268-4A33-978C-48C504CB5CBC}" dt="2025-11-08T15:53:41.397" v="21" actId="1076"/>
          <ac:picMkLst>
            <pc:docMk/>
            <pc:sldMk cId="893106884" sldId="407"/>
            <ac:picMk id="10" creationId="{B57EC720-05D0-80B8-7761-2A2BFBFBAEBD}"/>
          </ac:picMkLst>
        </pc:picChg>
      </pc:sldChg>
      <pc:sldChg chg="delSp del mod">
        <pc:chgData name="Susan Peck" userId="904e0207acc3a1a6" providerId="LiveId" clId="{9603E2BD-8268-4A33-978C-48C504CB5CBC}" dt="2025-11-08T15:54:16.129" v="28" actId="47"/>
        <pc:sldMkLst>
          <pc:docMk/>
          <pc:sldMk cId="168988841" sldId="409"/>
        </pc:sldMkLst>
        <pc:picChg chg="del">
          <ac:chgData name="Susan Peck" userId="904e0207acc3a1a6" providerId="LiveId" clId="{9603E2BD-8268-4A33-978C-48C504CB5CBC}" dt="2025-11-08T15:53:32.507" v="20" actId="21"/>
          <ac:picMkLst>
            <pc:docMk/>
            <pc:sldMk cId="168988841" sldId="409"/>
            <ac:picMk id="9" creationId="{788EA6EB-EE4D-4C44-B057-A9B0CCE06F60}"/>
          </ac:picMkLst>
        </pc:picChg>
      </pc:sldChg>
      <pc:sldChg chg="ord">
        <pc:chgData name="Susan Peck" userId="904e0207acc3a1a6" providerId="LiveId" clId="{9603E2BD-8268-4A33-978C-48C504CB5CBC}" dt="2025-11-08T15:59:49.349" v="54"/>
        <pc:sldMkLst>
          <pc:docMk/>
          <pc:sldMk cId="868279572" sldId="2147470254"/>
        </pc:sldMkLst>
      </pc:sldChg>
      <pc:sldChg chg="modSp mod ord">
        <pc:chgData name="Susan Peck" userId="904e0207acc3a1a6" providerId="LiveId" clId="{9603E2BD-8268-4A33-978C-48C504CB5CBC}" dt="2025-11-08T16:00:36.080" v="128" actId="20577"/>
        <pc:sldMkLst>
          <pc:docMk/>
          <pc:sldMk cId="4251561441" sldId="2147470255"/>
        </pc:sldMkLst>
        <pc:spChg chg="mod">
          <ac:chgData name="Susan Peck" userId="904e0207acc3a1a6" providerId="LiveId" clId="{9603E2BD-8268-4A33-978C-48C504CB5CBC}" dt="2025-11-08T16:00:36.080" v="128" actId="20577"/>
          <ac:spMkLst>
            <pc:docMk/>
            <pc:sldMk cId="4251561441" sldId="2147470255"/>
            <ac:spMk id="8" creationId="{31F46CE7-4CC4-4BCB-A457-B98FFEA2AC50}"/>
          </ac:spMkLst>
        </pc:spChg>
      </pc:sldChg>
      <pc:sldChg chg="modSp mod">
        <pc:chgData name="Susan Peck" userId="904e0207acc3a1a6" providerId="LiveId" clId="{9603E2BD-8268-4A33-978C-48C504CB5CBC}" dt="2025-11-08T15:58:23.820" v="41" actId="20577"/>
        <pc:sldMkLst>
          <pc:docMk/>
          <pc:sldMk cId="1137499620" sldId="2147470266"/>
        </pc:sldMkLst>
        <pc:spChg chg="mod">
          <ac:chgData name="Susan Peck" userId="904e0207acc3a1a6" providerId="LiveId" clId="{9603E2BD-8268-4A33-978C-48C504CB5CBC}" dt="2025-11-08T15:58:23.820" v="41" actId="20577"/>
          <ac:spMkLst>
            <pc:docMk/>
            <pc:sldMk cId="1137499620" sldId="2147470266"/>
            <ac:spMk id="3" creationId="{8BB84A76-0ED5-FC20-2DD8-49636543AF61}"/>
          </ac:spMkLst>
        </pc:spChg>
      </pc:sldChg>
      <pc:sldChg chg="delSp mod">
        <pc:chgData name="Susan Peck" userId="904e0207acc3a1a6" providerId="LiveId" clId="{9603E2BD-8268-4A33-978C-48C504CB5CBC}" dt="2025-11-08T13:26:30.564" v="4" actId="478"/>
        <pc:sldMkLst>
          <pc:docMk/>
          <pc:sldMk cId="586864414" sldId="2147470271"/>
        </pc:sldMkLst>
        <pc:spChg chg="del">
          <ac:chgData name="Susan Peck" userId="904e0207acc3a1a6" providerId="LiveId" clId="{9603E2BD-8268-4A33-978C-48C504CB5CBC}" dt="2025-11-08T13:26:30.564" v="4" actId="478"/>
          <ac:spMkLst>
            <pc:docMk/>
            <pc:sldMk cId="586864414" sldId="2147470271"/>
            <ac:spMk id="10" creationId="{D506B814-9A7C-3CD3-8AC8-3C59275571D2}"/>
          </ac:spMkLst>
        </pc:spChg>
      </pc:sldChg>
      <pc:sldChg chg="modSp mod ord">
        <pc:chgData name="Susan Peck" userId="904e0207acc3a1a6" providerId="LiveId" clId="{9603E2BD-8268-4A33-978C-48C504CB5CBC}" dt="2025-11-08T15:59:35.597" v="52" actId="13926"/>
        <pc:sldMkLst>
          <pc:docMk/>
          <pc:sldMk cId="2489955693" sldId="2147470277"/>
        </pc:sldMkLst>
        <pc:spChg chg="mod">
          <ac:chgData name="Susan Peck" userId="904e0207acc3a1a6" providerId="LiveId" clId="{9603E2BD-8268-4A33-978C-48C504CB5CBC}" dt="2025-11-08T13:30:23.808" v="6" actId="20577"/>
          <ac:spMkLst>
            <pc:docMk/>
            <pc:sldMk cId="2489955693" sldId="2147470277"/>
            <ac:spMk id="2" creationId="{1AC94DF0-9F6A-172E-7D70-C7DE60D51458}"/>
          </ac:spMkLst>
        </pc:spChg>
        <pc:spChg chg="mod">
          <ac:chgData name="Susan Peck" userId="904e0207acc3a1a6" providerId="LiveId" clId="{9603E2BD-8268-4A33-978C-48C504CB5CBC}" dt="2025-11-08T13:34:52.809" v="16" actId="121"/>
          <ac:spMkLst>
            <pc:docMk/>
            <pc:sldMk cId="2489955693" sldId="2147470277"/>
            <ac:spMk id="6" creationId="{886ABA3A-83A6-211E-238C-643D0E75A6AB}"/>
          </ac:spMkLst>
        </pc:spChg>
        <pc:spChg chg="mod">
          <ac:chgData name="Susan Peck" userId="904e0207acc3a1a6" providerId="LiveId" clId="{9603E2BD-8268-4A33-978C-48C504CB5CBC}" dt="2025-11-08T15:59:35.597" v="52" actId="13926"/>
          <ac:spMkLst>
            <pc:docMk/>
            <pc:sldMk cId="2489955693" sldId="2147470277"/>
            <ac:spMk id="8" creationId="{E7B3968B-5479-72FE-8529-8D67A61FFF75}"/>
          </ac:spMkLst>
        </pc:spChg>
      </pc:sldChg>
      <pc:sldChg chg="modSp mod">
        <pc:chgData name="Susan Peck" userId="904e0207acc3a1a6" providerId="LiveId" clId="{9603E2BD-8268-4A33-978C-48C504CB5CBC}" dt="2025-11-08T15:57:37.519" v="33" actId="27636"/>
        <pc:sldMkLst>
          <pc:docMk/>
          <pc:sldMk cId="4162375415" sldId="2147470279"/>
        </pc:sldMkLst>
        <pc:spChg chg="mod">
          <ac:chgData name="Susan Peck" userId="904e0207acc3a1a6" providerId="LiveId" clId="{9603E2BD-8268-4A33-978C-48C504CB5CBC}" dt="2025-11-08T15:57:37.519" v="33" actId="27636"/>
          <ac:spMkLst>
            <pc:docMk/>
            <pc:sldMk cId="4162375415" sldId="2147470279"/>
            <ac:spMk id="13" creationId="{45AB4E41-78DA-4005-5B49-834704DA6C46}"/>
          </ac:spMkLst>
        </pc:spChg>
      </pc:sldChg>
      <pc:sldChg chg="del">
        <pc:chgData name="Susan Peck" userId="904e0207acc3a1a6" providerId="LiveId" clId="{9603E2BD-8268-4A33-978C-48C504CB5CBC}" dt="2025-11-08T15:53:08.861" v="17" actId="47"/>
        <pc:sldMkLst>
          <pc:docMk/>
          <pc:sldMk cId="1022254335" sldId="2147470284"/>
        </pc:sldMkLst>
      </pc:sldChg>
      <pc:sldChg chg="del">
        <pc:chgData name="Susan Peck" userId="904e0207acc3a1a6" providerId="LiveId" clId="{9603E2BD-8268-4A33-978C-48C504CB5CBC}" dt="2025-11-08T15:57:58.662" v="34" actId="47"/>
        <pc:sldMkLst>
          <pc:docMk/>
          <pc:sldMk cId="2142887884" sldId="2147470291"/>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6648995472915"/>
          <c:y val="0.10274988577172622"/>
          <c:w val="0.83246969315648656"/>
          <c:h val="0.7044258430046606"/>
        </c:manualLayout>
      </c:layout>
      <c:barChart>
        <c:barDir val="col"/>
        <c:grouping val="clustered"/>
        <c:varyColors val="0"/>
        <c:ser>
          <c:idx val="8"/>
          <c:order val="0"/>
          <c:tx>
            <c:strRef>
              <c:f>Sheet1!$B$1</c:f>
              <c:strCache>
                <c:ptCount val="1"/>
                <c:pt idx="0">
                  <c:v>IC ORR, %</c:v>
                </c:pt>
              </c:strCache>
            </c:strRef>
          </c:tx>
          <c:spPr>
            <a:solidFill>
              <a:schemeClr val="bg2"/>
            </a:solidFill>
            <a:ln>
              <a:noFill/>
            </a:ln>
            <a:effectLst/>
          </c:spPr>
          <c:invertIfNegative val="0"/>
          <c:dPt>
            <c:idx val="0"/>
            <c:invertIfNegative val="0"/>
            <c:bubble3D val="0"/>
            <c:extLst>
              <c:ext xmlns:c16="http://schemas.microsoft.com/office/drawing/2014/chart" uri="{C3380CC4-5D6E-409C-BE32-E72D297353CC}">
                <c16:uniqueId val="{00000006-5518-4C65-AAF8-ED30E990616C}"/>
              </c:ext>
            </c:extLst>
          </c:dPt>
          <c:dPt>
            <c:idx val="1"/>
            <c:invertIfNegative val="0"/>
            <c:bubble3D val="0"/>
            <c:extLst>
              <c:ext xmlns:c16="http://schemas.microsoft.com/office/drawing/2014/chart" uri="{C3380CC4-5D6E-409C-BE32-E72D297353CC}">
                <c16:uniqueId val="{00000007-5518-4C65-AAF8-ED30E990616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5518-4C65-AAF8-ED30E990616C}"/>
              </c:ext>
            </c:extLst>
          </c:dPt>
          <c:dPt>
            <c:idx val="3"/>
            <c:invertIfNegative val="0"/>
            <c:bubble3D val="0"/>
            <c:extLst>
              <c:ext xmlns:c16="http://schemas.microsoft.com/office/drawing/2014/chart" uri="{C3380CC4-5D6E-409C-BE32-E72D297353CC}">
                <c16:uniqueId val="{00000008-5518-4C65-AAF8-ED30E990616C}"/>
              </c:ext>
            </c:extLst>
          </c:dPt>
          <c:dPt>
            <c:idx val="4"/>
            <c:invertIfNegative val="0"/>
            <c:bubble3D val="0"/>
            <c:extLst>
              <c:ext xmlns:c16="http://schemas.microsoft.com/office/drawing/2014/chart" uri="{C3380CC4-5D6E-409C-BE32-E72D297353CC}">
                <c16:uniqueId val="{00000003-5518-4C65-AAF8-ED30E990616C}"/>
              </c:ext>
            </c:extLst>
          </c:dPt>
          <c:dPt>
            <c:idx val="5"/>
            <c:invertIfNegative val="0"/>
            <c:bubble3D val="0"/>
            <c:extLst>
              <c:ext xmlns:c16="http://schemas.microsoft.com/office/drawing/2014/chart" uri="{C3380CC4-5D6E-409C-BE32-E72D297353CC}">
                <c16:uniqueId val="{00000009-5518-4C65-AAF8-ED30E990616C}"/>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A-5518-4C65-AAF8-ED30E990616C}"/>
              </c:ext>
            </c:extLst>
          </c:dPt>
          <c:dPt>
            <c:idx val="7"/>
            <c:invertIfNegative val="0"/>
            <c:bubble3D val="0"/>
            <c:extLst>
              <c:ext xmlns:c16="http://schemas.microsoft.com/office/drawing/2014/chart" uri="{C3380CC4-5D6E-409C-BE32-E72D297353CC}">
                <c16:uniqueId val="{00000005-5518-4C65-AAF8-ED30E990616C}"/>
              </c:ext>
            </c:extLst>
          </c:dPt>
          <c:dPt>
            <c:idx val="8"/>
            <c:invertIfNegative val="0"/>
            <c:bubble3D val="0"/>
            <c:spPr>
              <a:solidFill>
                <a:schemeClr val="bg2">
                  <a:lumMod val="75000"/>
                </a:schemeClr>
              </a:solidFill>
              <a:ln>
                <a:noFill/>
              </a:ln>
              <a:effectLst/>
            </c:spPr>
            <c:extLst>
              <c:ext xmlns:c16="http://schemas.microsoft.com/office/drawing/2014/chart" uri="{C3380CC4-5D6E-409C-BE32-E72D297353CC}">
                <c16:uniqueId val="{0000000B-5518-4C65-AAF8-ED30E990616C}"/>
              </c:ext>
            </c:extLst>
          </c:dPt>
          <c:dPt>
            <c:idx val="10"/>
            <c:invertIfNegative val="0"/>
            <c:bubble3D val="0"/>
            <c:spPr>
              <a:solidFill>
                <a:schemeClr val="bg2">
                  <a:lumMod val="75000"/>
                </a:schemeClr>
              </a:solidFill>
              <a:ln>
                <a:noFill/>
              </a:ln>
              <a:effectLst/>
            </c:spPr>
            <c:extLst>
              <c:ext xmlns:c16="http://schemas.microsoft.com/office/drawing/2014/chart" uri="{C3380CC4-5D6E-409C-BE32-E72D297353CC}">
                <c16:uniqueId val="{00000012-FEB2-43EC-B205-1BCCCC155C7D}"/>
              </c:ext>
            </c:extLst>
          </c:dPt>
          <c:dPt>
            <c:idx val="11"/>
            <c:invertIfNegative val="0"/>
            <c:bubble3D val="0"/>
            <c:spPr>
              <a:solidFill>
                <a:schemeClr val="bg2">
                  <a:lumMod val="75000"/>
                </a:schemeClr>
              </a:solidFill>
              <a:ln>
                <a:noFill/>
              </a:ln>
              <a:effectLst/>
            </c:spPr>
            <c:extLst>
              <c:ext xmlns:c16="http://schemas.microsoft.com/office/drawing/2014/chart" uri="{C3380CC4-5D6E-409C-BE32-E72D297353CC}">
                <c16:uniqueId val="{00000013-FEB2-43EC-B205-1BCCCC155C7D}"/>
              </c:ext>
            </c:extLst>
          </c:dPt>
          <c:dLbls>
            <c:dLbl>
              <c:idx val="0"/>
              <c:numFmt formatCode="#,##0.0" sourceLinked="0"/>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5518-4C65-AAF8-ED30E990616C}"/>
                </c:ext>
              </c:extLst>
            </c:dLbl>
            <c:dLbl>
              <c:idx val="1"/>
              <c:numFmt formatCode="#,##0.0" sourceLinked="0"/>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5518-4C65-AAF8-ED30E990616C}"/>
                </c:ext>
              </c:extLst>
            </c:dLbl>
            <c:dLbl>
              <c:idx val="2"/>
              <c:numFmt formatCode="#,##0.0" sourceLinked="0"/>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5518-4C65-AAF8-ED30E990616C}"/>
                </c:ext>
              </c:extLst>
            </c:dLbl>
            <c:dLbl>
              <c:idx val="3"/>
              <c:numFmt formatCode="#,##0.0" sourceLinked="0"/>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5518-4C65-AAF8-ED30E990616C}"/>
                </c:ext>
              </c:extLst>
            </c:dLbl>
            <c:dLbl>
              <c:idx val="4"/>
              <c:numFmt formatCode="#,##0.0" sourceLinked="0"/>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5518-4C65-AAF8-ED30E990616C}"/>
                </c:ext>
              </c:extLst>
            </c:dLbl>
            <c:dLbl>
              <c:idx val="5"/>
              <c:numFmt formatCode="#,##0.0" sourceLinked="0"/>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5518-4C65-AAF8-ED30E990616C}"/>
                </c:ext>
              </c:extLst>
            </c:dLbl>
            <c:dLbl>
              <c:idx val="6"/>
              <c:numFmt formatCode="#,##0.0" sourceLinked="0"/>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A-5518-4C65-AAF8-ED30E990616C}"/>
                </c:ext>
              </c:extLst>
            </c:dLbl>
            <c:dLbl>
              <c:idx val="7"/>
              <c:numFmt formatCode="#,##0.0" sourceLinked="0"/>
              <c:spPr>
                <a:noFill/>
                <a:ln>
                  <a:noFill/>
                </a:ln>
                <a:effectLst/>
              </c:spPr>
              <c:txPr>
                <a:bodyPr wrap="square" lIns="38100" tIns="19050" rIns="38100" bIns="19050" anchor="ctr">
                  <a:spAutoFit/>
                </a:bodyPr>
                <a:lstStyle/>
                <a:p>
                  <a:pPr>
                    <a:defRPr sz="1400" b="1">
                      <a:solidFill>
                        <a:schemeClr val="tx1"/>
                      </a:solidFill>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5518-4C65-AAF8-ED30E990616C}"/>
                </c:ext>
              </c:extLst>
            </c:dLbl>
            <c:numFmt formatCode="#,##0.0" sourceLinked="0"/>
            <c:spPr>
              <a:noFill/>
              <a:ln>
                <a:noFill/>
              </a:ln>
              <a:effectLst/>
            </c:spPr>
            <c:txPr>
              <a:bodyPr wrap="square" lIns="38100" tIns="19050" rIns="38100" bIns="19050" anchor="ctr">
                <a:spAutoFit/>
              </a:bodyPr>
              <a:lstStyle/>
              <a:p>
                <a:pPr>
                  <a:defRPr b="1">
                    <a:solidFill>
                      <a:schemeClr val="tx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Active BMs
(n=15)</c:v>
                </c:pt>
                <c:pt idx="1">
                  <c:v>Active BMs
(n=35)</c:v>
                </c:pt>
                <c:pt idx="2">
                  <c:v>Stable BMs
(n=104)</c:v>
                </c:pt>
                <c:pt idx="3">
                  <c:v>Active BMs
(n=44)</c:v>
                </c:pt>
                <c:pt idx="4">
                  <c:v>Active BMs
(untreated)
(n=4)</c:v>
                </c:pt>
                <c:pt idx="5">
                  <c:v>Active BMs
(previously treated /
progressing)
(n=9) </c:v>
                </c:pt>
                <c:pt idx="6">
                  <c:v>Stable BMs
(n=5)</c:v>
                </c:pt>
                <c:pt idx="7">
                  <c:v>Active BMs
(n=37)</c:v>
                </c:pt>
              </c:strCache>
            </c:strRef>
          </c:cat>
          <c:val>
            <c:numRef>
              <c:f>Sheet1!$B$2:$B$9</c:f>
              <c:numCache>
                <c:formatCode>General</c:formatCode>
                <c:ptCount val="8"/>
                <c:pt idx="0">
                  <c:v>73.3</c:v>
                </c:pt>
                <c:pt idx="1">
                  <c:v>60</c:v>
                </c:pt>
                <c:pt idx="2">
                  <c:v>45.2</c:v>
                </c:pt>
                <c:pt idx="3">
                  <c:v>45.5</c:v>
                </c:pt>
                <c:pt idx="4">
                  <c:v>50</c:v>
                </c:pt>
                <c:pt idx="5">
                  <c:v>44.4</c:v>
                </c:pt>
                <c:pt idx="6">
                  <c:v>100</c:v>
                </c:pt>
                <c:pt idx="7">
                  <c:v>54.1</c:v>
                </c:pt>
              </c:numCache>
            </c:numRef>
          </c:val>
          <c:extLst>
            <c:ext xmlns:c16="http://schemas.microsoft.com/office/drawing/2014/chart" uri="{C3380CC4-5D6E-409C-BE32-E72D297353CC}">
              <c16:uniqueId val="{0000000D-5518-4C65-AAF8-ED30E990616C}"/>
            </c:ext>
          </c:extLst>
        </c:ser>
        <c:dLbls>
          <c:showLegendKey val="0"/>
          <c:showVal val="0"/>
          <c:showCatName val="0"/>
          <c:showSerName val="0"/>
          <c:showPercent val="0"/>
          <c:showBubbleSize val="0"/>
        </c:dLbls>
        <c:gapWidth val="70"/>
        <c:axId val="972903999"/>
        <c:axId val="972899199"/>
      </c:barChart>
      <c:catAx>
        <c:axId val="972903999"/>
        <c:scaling>
          <c:orientation val="minMax"/>
        </c:scaling>
        <c:delete val="0"/>
        <c:axPos val="b"/>
        <c:numFmt formatCode="General" sourceLinked="1"/>
        <c:majorTickMark val="out"/>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750" b="0" i="0" u="none" strike="noStrike" kern="1200" baseline="0">
                <a:solidFill>
                  <a:schemeClr val="bg1"/>
                </a:solidFill>
                <a:latin typeface="+mn-lt"/>
                <a:ea typeface="+mn-ea"/>
                <a:cs typeface="+mn-cs"/>
              </a:defRPr>
            </a:pPr>
            <a:endParaRPr lang="en-US"/>
          </a:p>
        </c:txPr>
        <c:crossAx val="972899199"/>
        <c:crosses val="autoZero"/>
        <c:auto val="1"/>
        <c:lblAlgn val="ctr"/>
        <c:lblOffset val="100"/>
        <c:noMultiLvlLbl val="0"/>
      </c:catAx>
      <c:valAx>
        <c:axId val="972899199"/>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GB" sz="1100" b="1">
                    <a:solidFill>
                      <a:schemeClr val="tx1"/>
                    </a:solidFill>
                  </a:rPr>
                  <a:t>Intracranial ORR, %</a:t>
                </a:r>
              </a:p>
            </c:rich>
          </c:tx>
          <c:layout>
            <c:manualLayout>
              <c:xMode val="edge"/>
              <c:yMode val="edge"/>
              <c:x val="5.6945081389845213E-2"/>
              <c:y val="0.20119062939324575"/>
            </c:manualLayout>
          </c:layout>
          <c:overlay val="0"/>
          <c:spPr>
            <a:noFill/>
            <a:ln>
              <a:noFill/>
            </a:ln>
            <a:effectLst/>
          </c:spPr>
        </c:title>
        <c:numFmt formatCode="General" sourceLinked="1"/>
        <c:majorTickMark val="out"/>
        <c:minorTickMark val="none"/>
        <c:tickLblPos val="nextTo"/>
        <c:spPr>
          <a:noFill/>
          <a:ln w="12700" cap="sq">
            <a:solidFill>
              <a:schemeClr val="tx1"/>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72903999"/>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0.12817</cdr:x>
      <cdr:y>0.20408</cdr:y>
    </cdr:from>
    <cdr:to>
      <cdr:x>0.18551</cdr:x>
      <cdr:y>0.28512</cdr:y>
    </cdr:to>
    <cdr:sp macro="" textlink="">
      <cdr:nvSpPr>
        <cdr:cNvPr id="2" name="TextBox 120">
          <a:extLst xmlns:a="http://schemas.openxmlformats.org/drawingml/2006/main">
            <a:ext uri="{FF2B5EF4-FFF2-40B4-BE49-F238E27FC236}">
              <a16:creationId xmlns:a16="http://schemas.microsoft.com/office/drawing/2014/main" id="{C701B79A-0B22-C41C-E40D-5AC92E317A63}"/>
            </a:ext>
          </a:extLst>
        </cdr:cNvPr>
        <cdr:cNvSpPr txBox="1"/>
      </cdr:nvSpPr>
      <cdr:spPr>
        <a:xfrm xmlns:a="http://schemas.openxmlformats.org/drawingml/2006/main">
          <a:off x="1550824" y="543947"/>
          <a:ext cx="693804" cy="216000"/>
        </a:xfrm>
        <a:prstGeom xmlns:a="http://schemas.openxmlformats.org/drawingml/2006/main" prst="rect">
          <a:avLst/>
        </a:prstGeom>
        <a:noFill xmlns:a="http://schemas.openxmlformats.org/drawingml/2006/main"/>
      </cdr:spPr>
      <cdr:txBody>
        <a:bodyPr xmlns:a="http://schemas.openxmlformats.org/drawingml/2006/main" wrap="none" rtlCol="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xmlns:a="http://schemas.openxmlformats.org/drawingml/2006/main">
          <a:pPr algn="ctr"/>
          <a:r>
            <a:rPr lang="en-GB" sz="1200" dirty="0">
              <a:solidFill>
                <a:prstClr val="black"/>
              </a:solidFill>
            </a:rPr>
            <a:t>*</a:t>
          </a:r>
          <a:r>
            <a:rPr lang="en-GB" sz="1200" baseline="30000" dirty="0">
              <a:solidFill>
                <a:prstClr val="black"/>
              </a:solidFill>
            </a:rPr>
            <a:t>†</a:t>
          </a:r>
          <a:endParaRPr lang="en-GB" sz="1200" baseline="30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C5666-5897-4960-83F5-4A0CAD6706BB}"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DEB93-A6D0-40C0-8F54-94A29B700BAE}" type="slidenum">
              <a:rPr lang="en-US" smtClean="0"/>
              <a:t>‹#›</a:t>
            </a:fld>
            <a:endParaRPr lang="en-US"/>
          </a:p>
        </p:txBody>
      </p:sp>
    </p:spTree>
    <p:extLst>
      <p:ext uri="{BB962C8B-B14F-4D97-AF65-F5344CB8AC3E}">
        <p14:creationId xmlns:p14="http://schemas.microsoft.com/office/powerpoint/2010/main" val="304346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With this case in mind, I would like to frame the topic of the next 15 minutes….I will begin by presenting a few of the many challenges we face in the treatment of BCBM, followed by a discussion of subtype predilection to the CNS and prognosis by subtype, a few slides on local approaches followed by advances in systemic approaches and emerging clinical trials.  </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C21C829-B53C-45FF-ABDF-95A56B72F5A4}" type="slidenum">
              <a:rPr lang="en-US" altLang="en-US" smtClean="0">
                <a:latin typeface="Arial" pitchFamily="34" charset="0"/>
              </a:rPr>
              <a:pPr>
                <a:spcBef>
                  <a:spcPct val="0"/>
                </a:spcBef>
              </a:pPr>
              <a:t>2</a:t>
            </a:fld>
            <a:endParaRPr lang="en-US" altLang="en-US">
              <a:latin typeface="Arial" pitchFamily="34" charset="0"/>
            </a:endParaRPr>
          </a:p>
        </p:txBody>
      </p:sp>
    </p:spTree>
    <p:extLst>
      <p:ext uri="{BB962C8B-B14F-4D97-AF65-F5344CB8AC3E}">
        <p14:creationId xmlns:p14="http://schemas.microsoft.com/office/powerpoint/2010/main" val="146880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analysis was performed</a:t>
            </a:r>
            <a:r>
              <a:rPr lang="en-US" baseline="0" dirty="0"/>
              <a:t> among those with first CNS progression. Following local therapy, the triplet therapy with </a:t>
            </a:r>
            <a:r>
              <a:rPr lang="en-US" baseline="0" dirty="0" err="1"/>
              <a:t>tucatinib</a:t>
            </a:r>
            <a:r>
              <a:rPr lang="en-US" baseline="0" dirty="0"/>
              <a:t>/cape/H was continued with an additional 7.6 month PFS till second CNS progression which was superior to Cape/H alone. This data continues to highlight the importance of adhering to the ASCO HER2 CNS Metastases guidelines. </a:t>
            </a:r>
            <a:endParaRPr lang="en-US" dirty="0"/>
          </a:p>
        </p:txBody>
      </p:sp>
      <p:sp>
        <p:nvSpPr>
          <p:cNvPr id="4" name="Slide Number Placeholder 3"/>
          <p:cNvSpPr>
            <a:spLocks noGrp="1"/>
          </p:cNvSpPr>
          <p:nvPr>
            <p:ph type="sldNum" sz="quarter" idx="10"/>
          </p:nvPr>
        </p:nvSpPr>
        <p:spPr/>
        <p:txBody>
          <a:bodyPr/>
          <a:lstStyle/>
          <a:p>
            <a:fld id="{951EB320-143A-4CC5-8CAC-62915E6E2912}" type="slidenum">
              <a:rPr lang="en-US" smtClean="0"/>
              <a:pPr/>
              <a:t>15</a:t>
            </a:fld>
            <a:endParaRPr lang="en-US"/>
          </a:p>
        </p:txBody>
      </p:sp>
    </p:spTree>
    <p:extLst>
      <p:ext uri="{BB962C8B-B14F-4D97-AF65-F5344CB8AC3E}">
        <p14:creationId xmlns:p14="http://schemas.microsoft.com/office/powerpoint/2010/main" val="66023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LOOK UP TEMODAR TRIAL, LOOK UP TOXICITY TABLE WITH GRADE 2 EVENTS, MAKE SURE NOT COUNTED AS GRADE 3 TOO</a:t>
            </a:r>
            <a:endParaRPr lang="en-US" dirty="0"/>
          </a:p>
        </p:txBody>
      </p:sp>
      <p:sp>
        <p:nvSpPr>
          <p:cNvPr id="4" name="Slide Number Placeholder 3"/>
          <p:cNvSpPr>
            <a:spLocks noGrp="1"/>
          </p:cNvSpPr>
          <p:nvPr>
            <p:ph type="sldNum" sz="quarter" idx="10"/>
          </p:nvPr>
        </p:nvSpPr>
        <p:spPr/>
        <p:txBody>
          <a:bodyPr/>
          <a:lstStyle/>
          <a:p>
            <a:pPr>
              <a:defRPr/>
            </a:pPr>
            <a:fld id="{2E5EFA7E-2897-C04B-93DB-D37DEF85715F}" type="slidenum">
              <a:rPr lang="en-US" smtClean="0"/>
              <a:pPr>
                <a:defRPr/>
              </a:pPr>
              <a:t>16</a:t>
            </a:fld>
            <a:endParaRPr lang="en-US" dirty="0"/>
          </a:p>
        </p:txBody>
      </p:sp>
    </p:spTree>
    <p:extLst>
      <p:ext uri="{BB962C8B-B14F-4D97-AF65-F5344CB8AC3E}">
        <p14:creationId xmlns:p14="http://schemas.microsoft.com/office/powerpoint/2010/main" val="233293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EB93-A6D0-40C0-8F54-94A29B700BAE}" type="slidenum">
              <a:rPr lang="en-US" smtClean="0"/>
              <a:t>18</a:t>
            </a:fld>
            <a:endParaRPr lang="en-US"/>
          </a:p>
        </p:txBody>
      </p:sp>
    </p:spTree>
    <p:extLst>
      <p:ext uri="{BB962C8B-B14F-4D97-AF65-F5344CB8AC3E}">
        <p14:creationId xmlns:p14="http://schemas.microsoft.com/office/powerpoint/2010/main" val="322598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C40C-178C-1990-DD95-AE15D19CD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38B26-928D-F4B8-97F4-904B69E4C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93B15-AEDB-680C-7CE0-4ED00016B0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C58D77-2A9C-0372-6180-006767C7D330}"/>
              </a:ext>
            </a:extLst>
          </p:cNvPr>
          <p:cNvSpPr>
            <a:spLocks noGrp="1"/>
          </p:cNvSpPr>
          <p:nvPr>
            <p:ph type="sldNum" sz="quarter" idx="5"/>
          </p:nvPr>
        </p:nvSpPr>
        <p:spPr/>
        <p:txBody>
          <a:bodyPr/>
          <a:lstStyle/>
          <a:p>
            <a:fld id="{18FDEB93-A6D0-40C0-8F54-94A29B700BAE}" type="slidenum">
              <a:rPr lang="en-US" smtClean="0"/>
              <a:t>19</a:t>
            </a:fld>
            <a:endParaRPr lang="en-US"/>
          </a:p>
        </p:txBody>
      </p:sp>
    </p:spTree>
    <p:extLst>
      <p:ext uri="{BB962C8B-B14F-4D97-AF65-F5344CB8AC3E}">
        <p14:creationId xmlns:p14="http://schemas.microsoft.com/office/powerpoint/2010/main" val="2506530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HER2-directed</a:t>
            </a:r>
            <a:r>
              <a:rPr lang="en-US" baseline="0" dirty="0"/>
              <a:t> ADC’s, the KAMILLA study was a phase 3B study of the ADC TDM1 in over 2,000 patients with advanced HER2+ breast cancer, of which 398 had brain </a:t>
            </a:r>
            <a:r>
              <a:rPr lang="en-US" baseline="0" dirty="0" err="1"/>
              <a:t>mets</a:t>
            </a:r>
            <a:r>
              <a:rPr lang="en-US" baseline="0" dirty="0"/>
              <a:t>.  The efficacy data in the CNS shows a CNS ORR of 21%, CNS CBR of 42.9%, PFS of 5.5 </a:t>
            </a:r>
            <a:r>
              <a:rPr lang="en-US" baseline="0" dirty="0" err="1"/>
              <a:t>mos</a:t>
            </a:r>
            <a:r>
              <a:rPr lang="en-US" baseline="0" dirty="0"/>
              <a:t> and OS of 18.9 mos. While TDM1 is generally reserved for 2L therapy, in this post-</a:t>
            </a:r>
            <a:r>
              <a:rPr lang="en-US" baseline="0" dirty="0" err="1"/>
              <a:t>registrational</a:t>
            </a:r>
            <a:r>
              <a:rPr lang="en-US" baseline="0" dirty="0"/>
              <a:t> study, nearly 60% of patients were beyond 2</a:t>
            </a:r>
            <a:r>
              <a:rPr lang="en-US" baseline="30000" dirty="0"/>
              <a:t>nd</a:t>
            </a:r>
            <a:r>
              <a:rPr lang="en-US" baseline="0" dirty="0"/>
              <a:t> line, illustrating efficacy for heavily-pretreated pts. As such, TDM1 in combination with other TKI’s, such as </a:t>
            </a:r>
            <a:r>
              <a:rPr lang="en-US" baseline="0" dirty="0" err="1"/>
              <a:t>neratinib</a:t>
            </a:r>
            <a:r>
              <a:rPr lang="en-US" baseline="0" dirty="0"/>
              <a:t> and </a:t>
            </a:r>
            <a:r>
              <a:rPr lang="en-US" baseline="0" dirty="0" err="1"/>
              <a:t>tucatinib</a:t>
            </a:r>
            <a:r>
              <a:rPr lang="en-US" baseline="0" dirty="0"/>
              <a:t>, are currently being investigated.</a:t>
            </a:r>
            <a:endParaRPr lang="en-US" dirty="0"/>
          </a:p>
        </p:txBody>
      </p:sp>
      <p:sp>
        <p:nvSpPr>
          <p:cNvPr id="4" name="Slide Number Placeholder 3"/>
          <p:cNvSpPr>
            <a:spLocks noGrp="1"/>
          </p:cNvSpPr>
          <p:nvPr>
            <p:ph type="sldNum" sz="quarter" idx="10"/>
          </p:nvPr>
        </p:nvSpPr>
        <p:spPr/>
        <p:txBody>
          <a:bodyPr/>
          <a:lstStyle/>
          <a:p>
            <a:fld id="{501399FE-6E07-40C4-A080-584230E256C7}" type="slidenum">
              <a:rPr lang="en-US" smtClean="0"/>
              <a:t>20</a:t>
            </a:fld>
            <a:endParaRPr lang="en-US"/>
          </a:p>
        </p:txBody>
      </p:sp>
    </p:spTree>
    <p:extLst>
      <p:ext uri="{BB962C8B-B14F-4D97-AF65-F5344CB8AC3E}">
        <p14:creationId xmlns:p14="http://schemas.microsoft.com/office/powerpoint/2010/main" val="77878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8794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687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74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3614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203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Metastases</a:t>
            </a:r>
            <a:r>
              <a:rPr lang="en-US" baseline="0" dirty="0"/>
              <a:t> are a common consequence of advanced cancer. Historically, patients with lung and breast cancer, and melanoma more commonly experience intracranial recurrence --  with rates upward of 30 – 50% for those with Her2+ and Triple negative breast cancer. </a:t>
            </a:r>
            <a:endParaRPr lang="en-US" dirty="0"/>
          </a:p>
        </p:txBody>
      </p:sp>
      <p:sp>
        <p:nvSpPr>
          <p:cNvPr id="4" name="Slide Number Placeholder 3"/>
          <p:cNvSpPr>
            <a:spLocks noGrp="1"/>
          </p:cNvSpPr>
          <p:nvPr>
            <p:ph type="sldNum" sz="quarter" idx="10"/>
          </p:nvPr>
        </p:nvSpPr>
        <p:spPr/>
        <p:txBody>
          <a:bodyPr/>
          <a:lstStyle/>
          <a:p>
            <a:fld id="{951EB320-143A-4CC5-8CAC-62915E6E2912}" type="slidenum">
              <a:rPr lang="en-US" smtClean="0"/>
              <a:pPr/>
              <a:t>3</a:t>
            </a:fld>
            <a:endParaRPr lang="en-US"/>
          </a:p>
        </p:txBody>
      </p:sp>
    </p:spTree>
    <p:extLst>
      <p:ext uri="{BB962C8B-B14F-4D97-AF65-F5344CB8AC3E}">
        <p14:creationId xmlns:p14="http://schemas.microsoft.com/office/powerpoint/2010/main" val="2525908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652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26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2531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lvl="0" indent="-2857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GB" sz="1800">
              <a:effectLst/>
              <a:latin typeface="Segoe UI" panose="020B0502040204020203" pitchFamily="34" charset="0"/>
            </a:endParaRPr>
          </a:p>
          <a:p>
            <a:pPr marL="22860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6943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4531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a:t>
            </a:r>
            <a:r>
              <a:rPr lang="en-US" baseline="0" dirty="0"/>
              <a:t> gears, we will conclude with an overview of the systemic therapy agents that are available to treat HER2-negative breast cancer brain metastases. In the hormone receptor positive space, endocrine therapy, brain permeable chemotherapy – such as </a:t>
            </a:r>
            <a:r>
              <a:rPr lang="en-US" baseline="0" dirty="0" err="1"/>
              <a:t>capecitabine</a:t>
            </a:r>
            <a:r>
              <a:rPr lang="en-US" baseline="0" dirty="0"/>
              <a:t>, and CDK4/6i are the mainstay. There is early data for topoisomerase inhibitors. </a:t>
            </a:r>
          </a:p>
          <a:p>
            <a:endParaRPr lang="en-US" baseline="0" dirty="0"/>
          </a:p>
          <a:p>
            <a:r>
              <a:rPr lang="en-US" baseline="0" dirty="0"/>
              <a:t>In the triple negative space, again chemotherapy including </a:t>
            </a:r>
            <a:r>
              <a:rPr lang="en-US" baseline="0" dirty="0" err="1"/>
              <a:t>platinums</a:t>
            </a:r>
            <a:r>
              <a:rPr lang="en-US" baseline="0" dirty="0"/>
              <a:t> are options. More novel, targeted therapy options include topoisomerase inhibitors, with more recent data for </a:t>
            </a:r>
            <a:r>
              <a:rPr lang="en-US" baseline="0" dirty="0" err="1"/>
              <a:t>sacituzumab</a:t>
            </a:r>
            <a:r>
              <a:rPr lang="en-US" baseline="0" dirty="0"/>
              <a:t> which we will review, and PARP inhibitors for those who harbor a germline BRCA mutations. </a:t>
            </a:r>
            <a:endParaRPr lang="en-US" dirty="0"/>
          </a:p>
        </p:txBody>
      </p:sp>
      <p:sp>
        <p:nvSpPr>
          <p:cNvPr id="4" name="Slide Number Placeholder 3"/>
          <p:cNvSpPr>
            <a:spLocks noGrp="1"/>
          </p:cNvSpPr>
          <p:nvPr>
            <p:ph type="sldNum" sz="quarter" idx="10"/>
          </p:nvPr>
        </p:nvSpPr>
        <p:spPr/>
        <p:txBody>
          <a:bodyPr/>
          <a:lstStyle/>
          <a:p>
            <a:fld id="{951EB320-143A-4CC5-8CAC-62915E6E2912}" type="slidenum">
              <a:rPr lang="en-US" smtClean="0"/>
              <a:pPr/>
              <a:t>32</a:t>
            </a:fld>
            <a:endParaRPr lang="en-US"/>
          </a:p>
        </p:txBody>
      </p:sp>
    </p:spTree>
    <p:extLst>
      <p:ext uri="{BB962C8B-B14F-4D97-AF65-F5344CB8AC3E}">
        <p14:creationId xmlns:p14="http://schemas.microsoft.com/office/powerpoint/2010/main" val="1073616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Moving on to TNBC and in April of 2020, we saw the first accelerated approval of and Ab Drug conjugate, </a:t>
            </a:r>
            <a:r>
              <a:rPr lang="en-US" baseline="0" dirty="0" err="1"/>
              <a:t>sacituzumab</a:t>
            </a:r>
            <a:r>
              <a:rPr lang="en-US" baseline="0" dirty="0"/>
              <a:t> </a:t>
            </a:r>
            <a:r>
              <a:rPr lang="en-US" baseline="0" dirty="0" err="1"/>
              <a:t>govitecan</a:t>
            </a:r>
            <a:r>
              <a:rPr lang="en-US" baseline="0" dirty="0"/>
              <a:t>, for metastatic triple negative breast cancer in the United States.  The Ab component of </a:t>
            </a:r>
            <a:r>
              <a:rPr lang="en-US" baseline="0" dirty="0" err="1"/>
              <a:t>sacituzumab</a:t>
            </a:r>
            <a:r>
              <a:rPr lang="en-US" baseline="0" dirty="0"/>
              <a:t> targets the trophoblast cell surface antigen (TROP2) which is expressed on the cell surface of many solid tumor cells. The payload is SN-38, the active metabolite of </a:t>
            </a:r>
            <a:r>
              <a:rPr lang="en-US" baseline="0" dirty="0" err="1"/>
              <a:t>irinotecan</a:t>
            </a:r>
            <a:r>
              <a:rPr lang="en-US" baseline="0" dirty="0"/>
              <a:t> and 1000 times more potent, is known to cross the BBB and has shown efficacy in preclinical mouse models of brain metastases.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399FE-6E07-40C4-A080-584230E25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51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SABCS</a:t>
            </a:r>
            <a:r>
              <a:rPr lang="en-US" baseline="0" dirty="0"/>
              <a:t> 2020, Dr. Brenner and colleagues reported the r</a:t>
            </a:r>
            <a:r>
              <a:rPr lang="en-US" dirty="0"/>
              <a:t>esults</a:t>
            </a:r>
            <a:r>
              <a:rPr lang="en-US" baseline="0" dirty="0"/>
              <a:t> of concentration of CNS tumor total and free SN38 for patients treated with </a:t>
            </a:r>
            <a:r>
              <a:rPr lang="en-US" baseline="0" dirty="0" err="1"/>
              <a:t>sacituzumab</a:t>
            </a:r>
            <a:r>
              <a:rPr lang="en-US" baseline="0" dirty="0"/>
              <a:t> just prior to standard of care craniotomy.  Results are presented here for 4 of the patients with metastatic breast cancer at 455 </a:t>
            </a:r>
            <a:r>
              <a:rPr lang="en-US" baseline="0" dirty="0" err="1"/>
              <a:t>nM</a:t>
            </a:r>
            <a:r>
              <a:rPr lang="en-US" baseline="0" dirty="0"/>
              <a:t> and 73 </a:t>
            </a:r>
            <a:r>
              <a:rPr lang="en-US" baseline="0" dirty="0" err="1"/>
              <a:t>nM</a:t>
            </a:r>
            <a:r>
              <a:rPr lang="en-US" baseline="0" dirty="0"/>
              <a:t>, respectively. This is 150 fold higher than the IC50 at 18 hours post-treatment. Levels for GBM were 270 </a:t>
            </a:r>
            <a:r>
              <a:rPr lang="en-US" baseline="0" dirty="0" err="1"/>
              <a:t>nM</a:t>
            </a:r>
            <a:r>
              <a:rPr lang="en-US" baseline="0" dirty="0"/>
              <a:t> and 46 </a:t>
            </a:r>
            <a:r>
              <a:rPr lang="en-US" baseline="0" dirty="0" err="1"/>
              <a:t>nM</a:t>
            </a:r>
            <a:r>
              <a:rPr lang="en-US" baseline="0" dirty="0"/>
              <a:t> for mean and free CNS tumor SN38, a level 40 fold higher than the report IC50.  Of the first 10 pts treated with Breast Cancer CNS metastases, the authors provide serial MRI images with control of intracranial tumor at 4 and 6 cycles of </a:t>
            </a:r>
            <a:r>
              <a:rPr lang="en-US" baseline="0" dirty="0" err="1"/>
              <a:t>sacituzumab</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399FE-6E07-40C4-A080-584230E25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79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advances in cancer therapy, survival remains poor after diagnosis of LMD.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example, in this retrospective study from Memorial Sloan-Kettering, the authors analyzed outcomes of 187 patients with LMD. 150 had solid and 37 had hematopoietic malignancies. Median survival was 2.4mo after time of LMD diagnosis.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with solid malignancies did worse- with a median survival of 2.3mo compared to 4.7 months for those with hematologic malignancies.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Based on disease-specific cohorts, we have observed that patients with LMD and breast cancer tend to have a slightly longer median OS, whereas patients with lung cancer and melanoma have an even worse prognosis. </a:t>
            </a:r>
            <a:endParaRPr lang="en-US" dirty="0"/>
          </a:p>
        </p:txBody>
      </p:sp>
      <p:sp>
        <p:nvSpPr>
          <p:cNvPr id="4" name="Slide Number Placeholder 3"/>
          <p:cNvSpPr>
            <a:spLocks noGrp="1"/>
          </p:cNvSpPr>
          <p:nvPr>
            <p:ph type="sldNum" sz="quarter" idx="5"/>
          </p:nvPr>
        </p:nvSpPr>
        <p:spPr/>
        <p:txBody>
          <a:bodyPr/>
          <a:lstStyle/>
          <a:p>
            <a:fld id="{04266836-3578-1A4F-9470-02369698B5D4}" type="slidenum">
              <a:rPr lang="en-US" smtClean="0"/>
              <a:t>45</a:t>
            </a:fld>
            <a:endParaRPr lang="en-US"/>
          </a:p>
        </p:txBody>
      </p:sp>
    </p:spTree>
    <p:extLst>
      <p:ext uri="{BB962C8B-B14F-4D97-AF65-F5344CB8AC3E}">
        <p14:creationId xmlns:p14="http://schemas.microsoft.com/office/powerpoint/2010/main" val="2686432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66836-3578-1A4F-9470-02369698B5D4}" type="slidenum">
              <a:rPr lang="en-US" smtClean="0"/>
              <a:t>46</a:t>
            </a:fld>
            <a:endParaRPr lang="en-US"/>
          </a:p>
        </p:txBody>
      </p:sp>
    </p:spTree>
    <p:extLst>
      <p:ext uri="{BB962C8B-B14F-4D97-AF65-F5344CB8AC3E}">
        <p14:creationId xmlns:p14="http://schemas.microsoft.com/office/powerpoint/2010/main" val="326564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is next to impossible to discuss brain metastases without reviewing the literature on local therapy.  Presented here are 4 of the landmark studies reviewing local approaches.  In the 1990 Patchell study, OS was improved if surgery was added to WBRT in patients with a single metastases.  In the RTOG 9508 study, the addition of SRS to WBRT improved OS among patients with a  single metastases.  OS was similar in a Japenese study among patients who received WBRT in addition to SRS.  Finally, in a recent study in which the primary endpoint was NC decline at 4 mos, pts who received SRS + WBRT experienced higher rates of NC decline at 4 mos compared to SRS alone.  Interestingly, OS favored pts who received SRS alone.   </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848507-DDB8-4DC2-9EC9-B07BA80A30FF}" type="slidenum">
              <a:rPr lang="en-US" altLang="en-US" smtClean="0">
                <a:latin typeface="Arial" pitchFamily="34" charset="0"/>
              </a:rPr>
              <a:pPr>
                <a:spcBef>
                  <a:spcPct val="0"/>
                </a:spcBef>
              </a:pPr>
              <a:t>5</a:t>
            </a:fld>
            <a:endParaRPr lang="en-US" altLang="en-US">
              <a:latin typeface="Arial" pitchFamily="34" charset="0"/>
            </a:endParaRPr>
          </a:p>
        </p:txBody>
      </p:sp>
    </p:spTree>
    <p:extLst>
      <p:ext uri="{BB962C8B-B14F-4D97-AF65-F5344CB8AC3E}">
        <p14:creationId xmlns:p14="http://schemas.microsoft.com/office/powerpoint/2010/main" val="3597774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Despite advances in cancer therapy, survival remains poor after diagnosis of LMD.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example, in this retrospective study from Memorial Sloan-Kettering, the authors analyzed outcomes of 187 patients with LMD. 150 had solid and 37 had hematopoietic malignancies. Median survival was 2.4mo after time of LMD diagnosis.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Patients with solid malignancies did worse- with a median survival of 2.3mo compared to 4.7 months for those with hematologic malignancies.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Based on disease-specific cohorts, we have observed that patients with LMD and breast cancer tend to have a slightly longer median OS, whereas patients with lung cancer and melanoma have an even worse prognosis. </a:t>
            </a:r>
            <a:endParaRPr lang="en-US" dirty="0"/>
          </a:p>
        </p:txBody>
      </p:sp>
      <p:sp>
        <p:nvSpPr>
          <p:cNvPr id="4" name="Slide Number Placeholder 3"/>
          <p:cNvSpPr>
            <a:spLocks noGrp="1"/>
          </p:cNvSpPr>
          <p:nvPr>
            <p:ph type="sldNum" sz="quarter" idx="5"/>
          </p:nvPr>
        </p:nvSpPr>
        <p:spPr/>
        <p:txBody>
          <a:bodyPr/>
          <a:lstStyle/>
          <a:p>
            <a:fld id="{04266836-3578-1A4F-9470-02369698B5D4}" type="slidenum">
              <a:rPr lang="en-US" smtClean="0"/>
              <a:t>47</a:t>
            </a:fld>
            <a:endParaRPr lang="en-US"/>
          </a:p>
        </p:txBody>
      </p:sp>
    </p:spTree>
    <p:extLst>
      <p:ext uri="{BB962C8B-B14F-4D97-AF65-F5344CB8AC3E}">
        <p14:creationId xmlns:p14="http://schemas.microsoft.com/office/powerpoint/2010/main" val="99690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third</a:t>
            </a:r>
            <a:r>
              <a:rPr lang="en-US" baseline="0" dirty="0"/>
              <a:t> KM curve grey still</a:t>
            </a:r>
            <a:r>
              <a:rPr lang="is-IS" baseline="0" dirty="0"/>
              <a:t>…HISTORIC SURVIVAL FOR PATIENTS WITH SPECIFICALLY HER2+ BREAST LMD FROM TIME OF INITIAL DIAGNOSIS</a:t>
            </a:r>
          </a:p>
          <a:p>
            <a:endParaRPr lang="is-IS" baseline="0" dirty="0"/>
          </a:p>
          <a:p>
            <a:r>
              <a:rPr lang="en-US" sz="1200" b="0" i="0" u="none" strike="noStrike" kern="1200" dirty="0">
                <a:solidFill>
                  <a:schemeClr val="tx1"/>
                </a:solidFill>
                <a:effectLst/>
                <a:latin typeface="+mn-lt"/>
                <a:ea typeface="+mn-ea"/>
                <a:cs typeface="+mn-cs"/>
              </a:rPr>
              <a:t>For the 23 breast pts at 80 mg, </a:t>
            </a:r>
          </a:p>
          <a:p>
            <a:r>
              <a:rPr lang="en-US" sz="1200" b="0" i="0" u="none" strike="noStrike" kern="1200" dirty="0">
                <a:solidFill>
                  <a:schemeClr val="tx1"/>
                </a:solidFill>
                <a:effectLst/>
                <a:latin typeface="+mn-lt"/>
                <a:ea typeface="+mn-ea"/>
                <a:cs typeface="+mn-cs"/>
              </a:rPr>
              <a:t>PFS6=30%, PFS12=13%</a:t>
            </a:r>
          </a:p>
          <a:p>
            <a:r>
              <a:rPr lang="en-US" sz="1200" b="0" i="0" u="none" strike="noStrike" kern="1200" dirty="0">
                <a:solidFill>
                  <a:schemeClr val="tx1"/>
                </a:solidFill>
                <a:effectLst/>
                <a:latin typeface="+mn-lt"/>
                <a:ea typeface="+mn-ea"/>
                <a:cs typeface="+mn-cs"/>
              </a:rPr>
              <a:t>OS6=61%, OS12=52%</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1E0362-9B71-5340-B2AE-5D2FC0F4536C}" type="slidenum">
              <a:rPr lang="en-US" smtClean="0"/>
              <a:t>48</a:t>
            </a:fld>
            <a:endParaRPr lang="en-US"/>
          </a:p>
        </p:txBody>
      </p:sp>
    </p:spTree>
    <p:extLst>
      <p:ext uri="{BB962C8B-B14F-4D97-AF65-F5344CB8AC3E}">
        <p14:creationId xmlns:p14="http://schemas.microsoft.com/office/powerpoint/2010/main" val="313524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single arm, open label phase II study at Massachusetts General Hospital lead by Dr. Priscilla </a:t>
            </a:r>
            <a:r>
              <a:rPr lang="en-US" dirty="0" err="1"/>
              <a:t>Brastianos</a:t>
            </a:r>
            <a:r>
              <a:rPr lang="en-US" dirty="0"/>
              <a:t>, the authors enrolled patients with solid tumor malignancy and LMD. 17 out of the 20 participants had breast cancer of various subtypes, 1 had NSCLC, 1 had SCLC, and 1 had ovarian cancer. Most patients were heavily pre-treated. They obtained a baseline MRI brain and collected pre-treatment CSF. Then, they started IV pembrolizumab 200mg Q3 weeks and collected serial CSF samples. They evaluated repeat imaging and assessed neurologic status over time. The primary endpoint was three month overall survival. Secondary endpoints were CNS PFS, systemic PFS, CNS ORR, ORR, and safety [click 1].</a:t>
            </a:r>
          </a:p>
          <a:p>
            <a:endParaRPr lang="en-US" dirty="0"/>
          </a:p>
          <a:p>
            <a:r>
              <a:rPr lang="en-US" dirty="0"/>
              <a:t>Among the 20 patients enrolled, 12 patients or 60% were alive at three months. The median overall survival was 3.6 months. Thus they concluded that pembrolizumab was safe with promising activity in patients with LMD. However, the 3.6 month overall survival is not that impressive for patients with breast cancer, who often live longer with LMD, so it is unclear how much of that was due to the efficacy of pembrolizumab vs. the natural course of disease [click 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4266836-3578-1A4F-9470-02369698B5D4}" type="slidenum">
              <a:rPr lang="en-US" smtClean="0"/>
              <a:t>52</a:t>
            </a:fld>
            <a:endParaRPr lang="en-US"/>
          </a:p>
        </p:txBody>
      </p:sp>
    </p:spTree>
    <p:extLst>
      <p:ext uri="{BB962C8B-B14F-4D97-AF65-F5344CB8AC3E}">
        <p14:creationId xmlns:p14="http://schemas.microsoft.com/office/powerpoint/2010/main" val="583369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similar study by the same group at MGH, they also designed a single arm phase II study of 18 patients with LMD and administered the combination of the PD1 inhibitor nivolumab with the CTLA1 inhibitor ipilimumab until progressive disease or unacceptable toxicity, with the primary endpoint of overall survival at three months. The patients had more diverse tumor types in this study, including 8 patients with breast cancer, 2 with melanoma, 2 with GI malignancies, and 2 with primary brain cancers [click 1].</a:t>
            </a:r>
          </a:p>
          <a:p>
            <a:endParaRPr lang="en-US" dirty="0"/>
          </a:p>
          <a:p>
            <a:r>
              <a:rPr lang="en-US" dirty="0"/>
              <a:t>The study met its primary endpoint with 8 of 18 patients alive at three months. One third of patients experienced one or more grade 3 or higher adverse events. Two patients had to discontinue treatment due to unacceptable toxicity, including hepatitis and colitis. Thus, the authors concluded that combined </a:t>
            </a:r>
            <a:r>
              <a:rPr lang="en-US" dirty="0" err="1"/>
              <a:t>ipi</a:t>
            </a:r>
            <a:r>
              <a:rPr lang="en-US" dirty="0"/>
              <a:t>/</a:t>
            </a:r>
            <a:r>
              <a:rPr lang="en-US" dirty="0" err="1"/>
              <a:t>nivo</a:t>
            </a:r>
            <a:r>
              <a:rPr lang="en-US" dirty="0"/>
              <a:t> has an acceptable safety profile and promising activity in patients with LMD [click 2]. </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04266836-3578-1A4F-9470-02369698B5D4}" type="slidenum">
              <a:rPr lang="en-US" smtClean="0"/>
              <a:t>53</a:t>
            </a:fld>
            <a:endParaRPr lang="en-US"/>
          </a:p>
        </p:txBody>
      </p:sp>
    </p:spTree>
    <p:extLst>
      <p:ext uri="{BB962C8B-B14F-4D97-AF65-F5344CB8AC3E}">
        <p14:creationId xmlns:p14="http://schemas.microsoft.com/office/powerpoint/2010/main" val="278209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DEB93-A6D0-40C0-8F54-94A29B700BAE}" type="slidenum">
              <a:rPr lang="en-US" smtClean="0"/>
              <a:t>6</a:t>
            </a:fld>
            <a:endParaRPr lang="en-US"/>
          </a:p>
        </p:txBody>
      </p:sp>
    </p:spTree>
    <p:extLst>
      <p:ext uri="{BB962C8B-B14F-4D97-AF65-F5344CB8AC3E}">
        <p14:creationId xmlns:p14="http://schemas.microsoft.com/office/powerpoint/2010/main" val="3960956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should one consider treatment</a:t>
            </a:r>
            <a:r>
              <a:rPr lang="en-US" baseline="0" dirty="0"/>
              <a:t> of brain metastases with systemic therapy?  Presented here are the NCCN guidelines for patients with extensive brain metastases – and once confirmed, local therapy or systemic therapy are both listed. There is some fine print that we should discuss when it comes to systemic therapy:</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399FE-6E07-40C4-A080-584230E256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8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10</a:t>
            </a:fld>
            <a:endParaRPr lang="en-US" dirty="0"/>
          </a:p>
        </p:txBody>
      </p:sp>
    </p:spTree>
    <p:extLst>
      <p:ext uri="{BB962C8B-B14F-4D97-AF65-F5344CB8AC3E}">
        <p14:creationId xmlns:p14="http://schemas.microsoft.com/office/powerpoint/2010/main" val="2125031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ASCO</a:t>
            </a:r>
            <a:r>
              <a:rPr lang="en-US" baseline="0" dirty="0"/>
              <a:t> 2020, the Brain Metastases specific results were presented which included 291 of the 612 patients, of which n = 174 had Active brain </a:t>
            </a:r>
            <a:r>
              <a:rPr lang="en-US" baseline="0" dirty="0" err="1"/>
              <a:t>mets</a:t>
            </a:r>
            <a:r>
              <a:rPr lang="en-US" baseline="0" dirty="0"/>
              <a:t> and n = 117 had stable brain metastases at study entry.</a:t>
            </a:r>
            <a:endParaRPr lang="en-US" dirty="0"/>
          </a:p>
        </p:txBody>
      </p:sp>
      <p:sp>
        <p:nvSpPr>
          <p:cNvPr id="4" name="Slide Number Placeholder 3"/>
          <p:cNvSpPr>
            <a:spLocks noGrp="1"/>
          </p:cNvSpPr>
          <p:nvPr>
            <p:ph type="sldNum" sz="quarter" idx="10"/>
          </p:nvPr>
        </p:nvSpPr>
        <p:spPr/>
        <p:txBody>
          <a:bodyPr/>
          <a:lstStyle/>
          <a:p>
            <a:fld id="{951EB320-143A-4CC5-8CAC-62915E6E2912}" type="slidenum">
              <a:rPr lang="en-US" smtClean="0"/>
              <a:pPr/>
              <a:t>11</a:t>
            </a:fld>
            <a:endParaRPr lang="en-US"/>
          </a:p>
        </p:txBody>
      </p:sp>
    </p:spTree>
    <p:extLst>
      <p:ext uri="{BB962C8B-B14F-4D97-AF65-F5344CB8AC3E}">
        <p14:creationId xmlns:p14="http://schemas.microsoft.com/office/powerpoint/2010/main" val="35339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will see that the addition</a:t>
            </a:r>
            <a:r>
              <a:rPr lang="en-US" baseline="0" dirty="0"/>
              <a:t> of </a:t>
            </a:r>
            <a:r>
              <a:rPr lang="en-US" baseline="0" dirty="0" err="1"/>
              <a:t>tucatinib</a:t>
            </a:r>
            <a:r>
              <a:rPr lang="en-US" baseline="0" dirty="0"/>
              <a:t> to cape/H yielded a 5 month improvement in PFS. The PFS difference among those with stable brain </a:t>
            </a:r>
            <a:r>
              <a:rPr lang="en-US" baseline="0" dirty="0" err="1"/>
              <a:t>mets</a:t>
            </a:r>
            <a:r>
              <a:rPr lang="en-US" baseline="0" dirty="0"/>
              <a:t> was 13.9 vs. 5.6 months and 9.5 vs. 4.1 months for those with active brain metastases. These results were essentially unprecedented and clinically very meaningful.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A1329-49FF-4FD2-B562-90AE13CA9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38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a:t>
            </a:r>
            <a:r>
              <a:rPr lang="en-US" baseline="0" dirty="0"/>
              <a:t> OS was improved by the addition of </a:t>
            </a:r>
            <a:r>
              <a:rPr lang="en-US" baseline="0" dirty="0" err="1"/>
              <a:t>tucatinib</a:t>
            </a:r>
            <a:r>
              <a:rPr lang="en-US" baseline="0" dirty="0"/>
              <a:t> to cape/H, 18 months vs. 12 months. Survival benefit was also seen among those with stable and active CNS disease. </a:t>
            </a:r>
            <a:endParaRPr lang="en-US" dirty="0"/>
          </a:p>
        </p:txBody>
      </p:sp>
      <p:sp>
        <p:nvSpPr>
          <p:cNvPr id="4" name="Slide Number Placeholder 3"/>
          <p:cNvSpPr>
            <a:spLocks noGrp="1"/>
          </p:cNvSpPr>
          <p:nvPr>
            <p:ph type="sldNum" sz="quarter" idx="10"/>
          </p:nvPr>
        </p:nvSpPr>
        <p:spPr/>
        <p:txBody>
          <a:bodyPr/>
          <a:lstStyle/>
          <a:p>
            <a:fld id="{951EB320-143A-4CC5-8CAC-62915E6E2912}" type="slidenum">
              <a:rPr lang="en-US" smtClean="0"/>
              <a:pPr/>
              <a:t>13</a:t>
            </a:fld>
            <a:endParaRPr lang="en-US"/>
          </a:p>
        </p:txBody>
      </p:sp>
    </p:spTree>
    <p:extLst>
      <p:ext uri="{BB962C8B-B14F-4D97-AF65-F5344CB8AC3E}">
        <p14:creationId xmlns:p14="http://schemas.microsoft.com/office/powerpoint/2010/main" val="34491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66508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31299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033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683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30925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104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224785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612935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9909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799100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64759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9343" y="1466491"/>
            <a:ext cx="10784457" cy="43206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486212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345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971404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500621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4520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353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907217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526680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58129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39985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394212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6669"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6713"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590222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7993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531513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2463520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429034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1820876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5D1F4442-6FD8-4656-B31E-6CED0521A07F}" type="datetimeFigureOut">
              <a:rPr lang="en-US" smtClean="0"/>
              <a:t>11/8/2025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C8E5E8F2-15A6-4843-AB57-2A846A7FB75A}" type="slidenum">
              <a:rPr lang="en-US" smtClean="0"/>
              <a:t>‹#›</a:t>
            </a:fld>
            <a:endParaRPr lang="en-US"/>
          </a:p>
        </p:txBody>
      </p:sp>
    </p:spTree>
    <p:extLst>
      <p:ext uri="{BB962C8B-B14F-4D97-AF65-F5344CB8AC3E}">
        <p14:creationId xmlns:p14="http://schemas.microsoft.com/office/powerpoint/2010/main" val="3067029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510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367498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318745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623887" y="944311"/>
            <a:ext cx="10944226"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533"/>
              </a:spcBef>
              <a:spcAft>
                <a:spcPts val="0"/>
              </a:spcAft>
              <a:buClr>
                <a:srgbClr val="05416B"/>
              </a:buClr>
              <a:buSzPts val="700"/>
              <a:buFont typeface="Noto Sans Symbols"/>
              <a:buNone/>
              <a:defRPr sz="2400" b="0" i="0" u="none" strike="noStrike" cap="none">
                <a:solidFill>
                  <a:schemeClr val="bg2"/>
                </a:solidFill>
                <a:latin typeface="+mj-lt"/>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7" y="365126"/>
            <a:ext cx="10944225"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7" y="5627296"/>
            <a:ext cx="10944225" cy="539750"/>
          </a:xfrm>
        </p:spPr>
        <p:txBody>
          <a:bodyPr anchor="b">
            <a:noAutofit/>
          </a:bodyPr>
          <a:lstStyle>
            <a:lvl1pPr marL="0" indent="0">
              <a:spcAft>
                <a:spcPts val="0"/>
              </a:spcAft>
              <a:buNone/>
              <a:defRPr sz="1000">
                <a:solidFill>
                  <a:schemeClr val="tx1"/>
                </a:solidFill>
                <a:latin typeface="+mj-lt"/>
              </a:defRPr>
            </a:lvl1pPr>
            <a:lvl2pPr marL="188913"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2607867" y="6393685"/>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49867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655763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623887" y="944311"/>
            <a:ext cx="10944226"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533"/>
              </a:spcBef>
              <a:spcAft>
                <a:spcPts val="0"/>
              </a:spcAft>
              <a:buClr>
                <a:srgbClr val="05416B"/>
              </a:buClr>
              <a:buSzPts val="700"/>
              <a:buFont typeface="Noto Sans Symbols"/>
              <a:buNone/>
              <a:defRPr sz="2400" b="0" i="0" u="none" strike="noStrike" cap="none">
                <a:solidFill>
                  <a:schemeClr val="bg2"/>
                </a:solidFill>
                <a:latin typeface="+mj-lt"/>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7" y="365126"/>
            <a:ext cx="10944225" cy="579185"/>
          </a:xfrm>
        </p:spPr>
        <p:txBody>
          <a:bodyPr tIns="0"/>
          <a:lstStyle>
            <a:lvl1pPr>
              <a:defRPr>
                <a:solidFill>
                  <a:schemeClr val="bg2"/>
                </a:solidFill>
                <a:latin typeface="+mj-lt"/>
              </a:defRPr>
            </a:lvl1pPr>
          </a:lstStyle>
          <a:p>
            <a:r>
              <a:rPr lang="en-GB"/>
              <a:t>Click to edit Master title style</a:t>
            </a:r>
          </a:p>
        </p:txBody>
      </p:sp>
      <p:sp>
        <p:nvSpPr>
          <p:cNvPr id="5" name="Content Placeholder 4">
            <a:extLst>
              <a:ext uri="{FF2B5EF4-FFF2-40B4-BE49-F238E27FC236}">
                <a16:creationId xmlns:a16="http://schemas.microsoft.com/office/drawing/2014/main" id="{F36D9114-FA47-C1D0-64E5-F9EB2F42DB4D}"/>
              </a:ext>
            </a:extLst>
          </p:cNvPr>
          <p:cNvSpPr>
            <a:spLocks noGrp="1"/>
          </p:cNvSpPr>
          <p:nvPr>
            <p:ph sz="quarter" idx="10"/>
          </p:nvPr>
        </p:nvSpPr>
        <p:spPr>
          <a:xfrm>
            <a:off x="623887" y="1484313"/>
            <a:ext cx="10944225" cy="4105275"/>
          </a:xfrm>
        </p:spPr>
        <p:txBody>
          <a:bodyPr>
            <a:noAutofit/>
          </a:bodyPr>
          <a:lstStyle>
            <a:lvl1pPr>
              <a:buClr>
                <a:schemeClr val="bg2"/>
              </a:buClr>
              <a:defRPr sz="1800">
                <a:solidFill>
                  <a:schemeClr val="tx1"/>
                </a:solidFill>
                <a:latin typeface="+mj-lt"/>
              </a:defRPr>
            </a:lvl1pPr>
            <a:lvl2pPr>
              <a:buClr>
                <a:schemeClr val="bg2"/>
              </a:buClr>
              <a:defRPr sz="1600">
                <a:solidFill>
                  <a:schemeClr val="tx1"/>
                </a:solidFill>
                <a:latin typeface="+mj-lt"/>
              </a:defRPr>
            </a:lvl2pPr>
            <a:lvl3pPr>
              <a:buClr>
                <a:schemeClr val="bg2"/>
              </a:buClr>
              <a:defRPr sz="1400">
                <a:solidFill>
                  <a:schemeClr val="tx1"/>
                </a:solidFill>
                <a:latin typeface="+mj-lt"/>
              </a:defRPr>
            </a:lvl3pPr>
            <a:lvl4pPr>
              <a:defRPr sz="1800">
                <a:latin typeface="+mj-lt"/>
              </a:defRPr>
            </a:lvl4pPr>
            <a:lvl5pPr marL="0" indent="0">
              <a:buNone/>
              <a:defRPr/>
            </a:lvl5pPr>
          </a:lstStyle>
          <a:p>
            <a:pPr lvl="0"/>
            <a:r>
              <a:rPr lang="en-GB"/>
              <a:t>Click to edit Master text styles</a:t>
            </a:r>
          </a:p>
          <a:p>
            <a:pPr lvl="1"/>
            <a:r>
              <a:rPr lang="en-GB"/>
              <a:t>Second level</a:t>
            </a:r>
          </a:p>
          <a:p>
            <a:pPr lvl="2"/>
            <a:r>
              <a:rPr lang="en-GB"/>
              <a:t>Third level</a:t>
            </a:r>
          </a:p>
        </p:txBody>
      </p:sp>
      <p:sp>
        <p:nvSpPr>
          <p:cNvPr id="10" name="Google Shape;17;p14">
            <a:extLst>
              <a:ext uri="{FF2B5EF4-FFF2-40B4-BE49-F238E27FC236}">
                <a16:creationId xmlns:a16="http://schemas.microsoft.com/office/drawing/2014/main" id="{3B0BEAF1-919D-FF2C-152B-3BD5089875C2}"/>
              </a:ext>
            </a:extLst>
          </p:cNvPr>
          <p:cNvSpPr txBox="1">
            <a:spLocks noGrp="1"/>
          </p:cNvSpPr>
          <p:nvPr>
            <p:ph type="body" idx="12" hasCustomPrompt="1"/>
          </p:nvPr>
        </p:nvSpPr>
        <p:spPr>
          <a:xfrm>
            <a:off x="2607867" y="6393685"/>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7" y="5627296"/>
            <a:ext cx="10944225" cy="539750"/>
          </a:xfrm>
        </p:spPr>
        <p:txBody>
          <a:bodyPr anchor="b">
            <a:noAutofit/>
          </a:bodyPr>
          <a:lstStyle>
            <a:lvl1pPr marL="0" indent="0">
              <a:spcAft>
                <a:spcPts val="0"/>
              </a:spcAft>
              <a:buNone/>
              <a:defRPr sz="1000">
                <a:solidFill>
                  <a:schemeClr val="tx1"/>
                </a:solidFill>
                <a:latin typeface="+mj-lt"/>
              </a:defRPr>
            </a:lvl1pPr>
            <a:lvl2pPr marL="188913" indent="0">
              <a:buNone/>
              <a:defRPr/>
            </a:lvl2pPr>
          </a:lstStyle>
          <a:p>
            <a:pPr lvl="0"/>
            <a:r>
              <a:rPr lang="en-GB"/>
              <a:t>Click to add footnotes</a:t>
            </a:r>
          </a:p>
        </p:txBody>
      </p:sp>
    </p:spTree>
    <p:extLst>
      <p:ext uri="{BB962C8B-B14F-4D97-AF65-F5344CB8AC3E}">
        <p14:creationId xmlns:p14="http://schemas.microsoft.com/office/powerpoint/2010/main" val="182390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0224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UE: 1-col, subtitle, media">
    <p:spTree>
      <p:nvGrpSpPr>
        <p:cNvPr id="1" name=""/>
        <p:cNvGrpSpPr/>
        <p:nvPr/>
      </p:nvGrpSpPr>
      <p:grpSpPr>
        <a:xfrm>
          <a:off x="0" y="0"/>
          <a:ext cx="0" cy="0"/>
          <a:chOff x="0" y="0"/>
          <a:chExt cx="0" cy="0"/>
        </a:xfrm>
      </p:grpSpPr>
      <p:grpSp>
        <p:nvGrpSpPr>
          <p:cNvPr id="2" name="Group 1"/>
          <p:cNvGrpSpPr/>
          <p:nvPr userDrawn="1"/>
        </p:nvGrpSpPr>
        <p:grpSpPr>
          <a:xfrm>
            <a:off x="0" y="0"/>
            <a:ext cx="12192000" cy="1064155"/>
            <a:chOff x="0" y="0"/>
            <a:chExt cx="9144000" cy="798116"/>
          </a:xfrm>
          <a:solidFill>
            <a:schemeClr val="accent3"/>
          </a:solidFill>
        </p:grpSpPr>
        <p:sp>
          <p:nvSpPr>
            <p:cNvPr id="9" name="Rectangle 8"/>
            <p:cNvSpPr/>
            <p:nvPr userDrawn="1"/>
          </p:nvSpPr>
          <p:spPr>
            <a:xfrm>
              <a:off x="0" y="0"/>
              <a:ext cx="9144000" cy="677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p:cNvSpPr/>
            <p:nvPr userDrawn="1"/>
          </p:nvSpPr>
          <p:spPr>
            <a:xfrm>
              <a:off x="4392613" y="602148"/>
              <a:ext cx="350934" cy="195968"/>
            </a:xfrm>
            <a:custGeom>
              <a:avLst/>
              <a:gdLst>
                <a:gd name="connsiteX0" fmla="*/ 0 w 390530"/>
                <a:gd name="connsiteY0" fmla="*/ 33337 h 166687"/>
                <a:gd name="connsiteX1" fmla="*/ 171450 w 390530"/>
                <a:gd name="connsiteY1" fmla="*/ 166687 h 166687"/>
                <a:gd name="connsiteX2" fmla="*/ 357187 w 390530"/>
                <a:gd name="connsiteY2" fmla="*/ 0 h 166687"/>
                <a:gd name="connsiteX3" fmla="*/ 390525 w 390530"/>
                <a:gd name="connsiteY3" fmla="*/ 33337 h 166687"/>
                <a:gd name="connsiteX4" fmla="*/ 0 w 390530"/>
                <a:gd name="connsiteY4" fmla="*/ 33337 h 166687"/>
                <a:gd name="connsiteX0" fmla="*/ 0 w 342905"/>
                <a:gd name="connsiteY0" fmla="*/ 0 h 174625"/>
                <a:gd name="connsiteX1" fmla="*/ 123825 w 342905"/>
                <a:gd name="connsiteY1" fmla="*/ 174625 h 174625"/>
                <a:gd name="connsiteX2" fmla="*/ 309562 w 342905"/>
                <a:gd name="connsiteY2" fmla="*/ 7938 h 174625"/>
                <a:gd name="connsiteX3" fmla="*/ 342900 w 342905"/>
                <a:gd name="connsiteY3" fmla="*/ 41275 h 174625"/>
                <a:gd name="connsiteX4" fmla="*/ 0 w 342905"/>
                <a:gd name="connsiteY4" fmla="*/ 0 h 174625"/>
                <a:gd name="connsiteX0" fmla="*/ 0 w 374655"/>
                <a:gd name="connsiteY0" fmla="*/ 49212 h 166687"/>
                <a:gd name="connsiteX1" fmla="*/ 155575 w 374655"/>
                <a:gd name="connsiteY1" fmla="*/ 166687 h 166687"/>
                <a:gd name="connsiteX2" fmla="*/ 341312 w 374655"/>
                <a:gd name="connsiteY2" fmla="*/ 0 h 166687"/>
                <a:gd name="connsiteX3" fmla="*/ 374650 w 374655"/>
                <a:gd name="connsiteY3" fmla="*/ 33337 h 166687"/>
                <a:gd name="connsiteX4" fmla="*/ 0 w 374655"/>
                <a:gd name="connsiteY4" fmla="*/ 49212 h 166687"/>
                <a:gd name="connsiteX0" fmla="*/ 0 w 374655"/>
                <a:gd name="connsiteY0" fmla="*/ 49212 h 131762"/>
                <a:gd name="connsiteX1" fmla="*/ 155575 w 374655"/>
                <a:gd name="connsiteY1" fmla="*/ 131762 h 131762"/>
                <a:gd name="connsiteX2" fmla="*/ 341312 w 374655"/>
                <a:gd name="connsiteY2" fmla="*/ 0 h 131762"/>
                <a:gd name="connsiteX3" fmla="*/ 374650 w 374655"/>
                <a:gd name="connsiteY3" fmla="*/ 33337 h 131762"/>
                <a:gd name="connsiteX4" fmla="*/ 0 w 374655"/>
                <a:gd name="connsiteY4" fmla="*/ 49212 h 131762"/>
                <a:gd name="connsiteX0" fmla="*/ 0 w 387355"/>
                <a:gd name="connsiteY0" fmla="*/ 0 h 133350"/>
                <a:gd name="connsiteX1" fmla="*/ 168275 w 387355"/>
                <a:gd name="connsiteY1" fmla="*/ 133350 h 133350"/>
                <a:gd name="connsiteX2" fmla="*/ 354012 w 387355"/>
                <a:gd name="connsiteY2" fmla="*/ 1588 h 133350"/>
                <a:gd name="connsiteX3" fmla="*/ 387350 w 387355"/>
                <a:gd name="connsiteY3" fmla="*/ 34925 h 133350"/>
                <a:gd name="connsiteX4" fmla="*/ 0 w 387355"/>
                <a:gd name="connsiteY4" fmla="*/ 0 h 133350"/>
                <a:gd name="connsiteX0" fmla="*/ 0 w 387355"/>
                <a:gd name="connsiteY0" fmla="*/ 0 h 88900"/>
                <a:gd name="connsiteX1" fmla="*/ 190500 w 387355"/>
                <a:gd name="connsiteY1" fmla="*/ 88900 h 88900"/>
                <a:gd name="connsiteX2" fmla="*/ 354012 w 387355"/>
                <a:gd name="connsiteY2" fmla="*/ 1588 h 88900"/>
                <a:gd name="connsiteX3" fmla="*/ 387350 w 387355"/>
                <a:gd name="connsiteY3" fmla="*/ 34925 h 88900"/>
                <a:gd name="connsiteX4" fmla="*/ 0 w 387355"/>
                <a:gd name="connsiteY4" fmla="*/ 0 h 88900"/>
                <a:gd name="connsiteX0" fmla="*/ 0 w 387355"/>
                <a:gd name="connsiteY0" fmla="*/ 0 h 133350"/>
                <a:gd name="connsiteX1" fmla="*/ 180975 w 387355"/>
                <a:gd name="connsiteY1" fmla="*/ 133350 h 133350"/>
                <a:gd name="connsiteX2" fmla="*/ 354012 w 387355"/>
                <a:gd name="connsiteY2" fmla="*/ 1588 h 133350"/>
                <a:gd name="connsiteX3" fmla="*/ 387350 w 387355"/>
                <a:gd name="connsiteY3" fmla="*/ 34925 h 133350"/>
                <a:gd name="connsiteX4" fmla="*/ 0 w 387355"/>
                <a:gd name="connsiteY4" fmla="*/ 0 h 133350"/>
                <a:gd name="connsiteX0" fmla="*/ 0 w 363483"/>
                <a:gd name="connsiteY0" fmla="*/ 16467 h 149817"/>
                <a:gd name="connsiteX1" fmla="*/ 180975 w 363483"/>
                <a:gd name="connsiteY1" fmla="*/ 149817 h 149817"/>
                <a:gd name="connsiteX2" fmla="*/ 354012 w 363483"/>
                <a:gd name="connsiteY2" fmla="*/ 18055 h 149817"/>
                <a:gd name="connsiteX3" fmla="*/ 317500 w 363483"/>
                <a:gd name="connsiteY3" fmla="*/ 3767 h 149817"/>
                <a:gd name="connsiteX4" fmla="*/ 0 w 363483"/>
                <a:gd name="connsiteY4" fmla="*/ 16467 h 149817"/>
                <a:gd name="connsiteX0" fmla="*/ 0 w 331687"/>
                <a:gd name="connsiteY0" fmla="*/ 17033 h 150383"/>
                <a:gd name="connsiteX1" fmla="*/ 180975 w 331687"/>
                <a:gd name="connsiteY1" fmla="*/ 150383 h 150383"/>
                <a:gd name="connsiteX2" fmla="*/ 315912 w 331687"/>
                <a:gd name="connsiteY2" fmla="*/ 9096 h 150383"/>
                <a:gd name="connsiteX3" fmla="*/ 317500 w 331687"/>
                <a:gd name="connsiteY3" fmla="*/ 4333 h 150383"/>
                <a:gd name="connsiteX4" fmla="*/ 0 w 331687"/>
                <a:gd name="connsiteY4" fmla="*/ 17033 h 150383"/>
                <a:gd name="connsiteX0" fmla="*/ 0 w 324025"/>
                <a:gd name="connsiteY0" fmla="*/ 59708 h 193058"/>
                <a:gd name="connsiteX1" fmla="*/ 180975 w 324025"/>
                <a:gd name="connsiteY1" fmla="*/ 193058 h 193058"/>
                <a:gd name="connsiteX2" fmla="*/ 315912 w 324025"/>
                <a:gd name="connsiteY2" fmla="*/ 51771 h 193058"/>
                <a:gd name="connsiteX3" fmla="*/ 263525 w 324025"/>
                <a:gd name="connsiteY3" fmla="*/ 2558 h 193058"/>
                <a:gd name="connsiteX4" fmla="*/ 0 w 324025"/>
                <a:gd name="connsiteY4" fmla="*/ 59708 h 193058"/>
                <a:gd name="connsiteX0" fmla="*/ 0 w 350934"/>
                <a:gd name="connsiteY0" fmla="*/ 59443 h 192793"/>
                <a:gd name="connsiteX1" fmla="*/ 180975 w 350934"/>
                <a:gd name="connsiteY1" fmla="*/ 192793 h 192793"/>
                <a:gd name="connsiteX2" fmla="*/ 344487 w 350934"/>
                <a:gd name="connsiteY2" fmla="*/ 64206 h 192793"/>
                <a:gd name="connsiteX3" fmla="*/ 263525 w 350934"/>
                <a:gd name="connsiteY3" fmla="*/ 2293 h 192793"/>
                <a:gd name="connsiteX4" fmla="*/ 0 w 350934"/>
                <a:gd name="connsiteY4" fmla="*/ 59443 h 192793"/>
                <a:gd name="connsiteX0" fmla="*/ 0 w 350934"/>
                <a:gd name="connsiteY0" fmla="*/ 59443 h 154693"/>
                <a:gd name="connsiteX1" fmla="*/ 171450 w 350934"/>
                <a:gd name="connsiteY1" fmla="*/ 154693 h 154693"/>
                <a:gd name="connsiteX2" fmla="*/ 344487 w 350934"/>
                <a:gd name="connsiteY2" fmla="*/ 64206 h 154693"/>
                <a:gd name="connsiteX3" fmla="*/ 263525 w 350934"/>
                <a:gd name="connsiteY3" fmla="*/ 2293 h 154693"/>
                <a:gd name="connsiteX4" fmla="*/ 0 w 350934"/>
                <a:gd name="connsiteY4" fmla="*/ 59443 h 154693"/>
                <a:gd name="connsiteX0" fmla="*/ 0 w 350934"/>
                <a:gd name="connsiteY0" fmla="*/ 59443 h 189618"/>
                <a:gd name="connsiteX1" fmla="*/ 180975 w 350934"/>
                <a:gd name="connsiteY1" fmla="*/ 189618 h 189618"/>
                <a:gd name="connsiteX2" fmla="*/ 344487 w 350934"/>
                <a:gd name="connsiteY2" fmla="*/ 64206 h 189618"/>
                <a:gd name="connsiteX3" fmla="*/ 263525 w 350934"/>
                <a:gd name="connsiteY3" fmla="*/ 2293 h 189618"/>
                <a:gd name="connsiteX4" fmla="*/ 0 w 350934"/>
                <a:gd name="connsiteY4" fmla="*/ 59443 h 189618"/>
                <a:gd name="connsiteX0" fmla="*/ 0 w 350934"/>
                <a:gd name="connsiteY0" fmla="*/ 59443 h 154693"/>
                <a:gd name="connsiteX1" fmla="*/ 190500 w 350934"/>
                <a:gd name="connsiteY1" fmla="*/ 154693 h 154693"/>
                <a:gd name="connsiteX2" fmla="*/ 344487 w 350934"/>
                <a:gd name="connsiteY2" fmla="*/ 64206 h 154693"/>
                <a:gd name="connsiteX3" fmla="*/ 263525 w 350934"/>
                <a:gd name="connsiteY3" fmla="*/ 2293 h 154693"/>
                <a:gd name="connsiteX4" fmla="*/ 0 w 350934"/>
                <a:gd name="connsiteY4" fmla="*/ 59443 h 154693"/>
                <a:gd name="connsiteX0" fmla="*/ 0 w 350934"/>
                <a:gd name="connsiteY0" fmla="*/ 59443 h 195968"/>
                <a:gd name="connsiteX1" fmla="*/ 177800 w 350934"/>
                <a:gd name="connsiteY1" fmla="*/ 195968 h 195968"/>
                <a:gd name="connsiteX2" fmla="*/ 344487 w 350934"/>
                <a:gd name="connsiteY2" fmla="*/ 64206 h 195968"/>
                <a:gd name="connsiteX3" fmla="*/ 263525 w 350934"/>
                <a:gd name="connsiteY3" fmla="*/ 2293 h 195968"/>
                <a:gd name="connsiteX4" fmla="*/ 0 w 350934"/>
                <a:gd name="connsiteY4" fmla="*/ 59443 h 19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34" h="195968">
                  <a:moveTo>
                    <a:pt x="0" y="59443"/>
                  </a:moveTo>
                  <a:lnTo>
                    <a:pt x="177800" y="195968"/>
                  </a:lnTo>
                  <a:lnTo>
                    <a:pt x="344487" y="64206"/>
                  </a:lnTo>
                  <a:cubicBezTo>
                    <a:pt x="379030" y="93814"/>
                    <a:pt x="263525" y="-17105"/>
                    <a:pt x="263525" y="2293"/>
                  </a:cubicBezTo>
                  <a:lnTo>
                    <a:pt x="0" y="594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 name="Title 9"/>
          <p:cNvSpPr>
            <a:spLocks noGrp="1"/>
          </p:cNvSpPr>
          <p:nvPr>
            <p:ph type="title" hasCustomPrompt="1"/>
          </p:nvPr>
        </p:nvSpPr>
        <p:spPr>
          <a:xfrm>
            <a:off x="923076" y="221628"/>
            <a:ext cx="10319529" cy="509597"/>
          </a:xfrm>
          <a:prstGeom prst="rect">
            <a:avLst/>
          </a:prstGeom>
        </p:spPr>
        <p:txBody>
          <a:bodyPr lIns="0">
            <a:noAutofit/>
          </a:bodyPr>
          <a:lstStyle>
            <a:lvl1pPr>
              <a:defRPr sz="2667" baseline="0"/>
            </a:lvl1pPr>
          </a:lstStyle>
          <a:p>
            <a:r>
              <a:rPr lang="en-US" dirty="0"/>
              <a:t>Click to Add Title – Use Title Case, No More than Two Lines</a:t>
            </a:r>
          </a:p>
        </p:txBody>
      </p:sp>
      <p:sp>
        <p:nvSpPr>
          <p:cNvPr id="3" name="Content Placeholder 2"/>
          <p:cNvSpPr>
            <a:spLocks noGrp="1"/>
          </p:cNvSpPr>
          <p:nvPr>
            <p:ph sz="quarter" idx="19" hasCustomPrompt="1"/>
          </p:nvPr>
        </p:nvSpPr>
        <p:spPr>
          <a:xfrm>
            <a:off x="914400" y="1608061"/>
            <a:ext cx="10346267" cy="4285433"/>
          </a:xfrm>
        </p:spPr>
        <p:txBody>
          <a:bodyPr/>
          <a:lstStyle>
            <a:lvl1pPr>
              <a:buClr>
                <a:srgbClr val="1C76B2"/>
              </a:buClr>
              <a:defRPr baseline="0"/>
            </a:lvl1pPr>
          </a:lstStyle>
          <a:p>
            <a:pPr marL="304792" marR="0" lvl="0" indent="-304792" algn="l" defTabSz="1219170" rtl="0" eaLnBrk="1" fontAlgn="auto" latinLnBrk="0" hangingPunct="1">
              <a:lnSpc>
                <a:spcPct val="90000"/>
              </a:lnSpc>
              <a:spcBef>
                <a:spcPts val="1333"/>
              </a:spcBef>
              <a:spcAft>
                <a:spcPts val="0"/>
              </a:spcAft>
              <a:buClr>
                <a:srgbClr val="1C76B2"/>
              </a:buClr>
              <a:buSzPct val="140000"/>
              <a:buFont typeface="Arial"/>
              <a:buNone/>
              <a:tabLst/>
              <a:defRPr/>
            </a:pPr>
            <a:r>
              <a:rPr lang="en-US" dirty="0"/>
              <a:t>Insert Media</a:t>
            </a:r>
          </a:p>
        </p:txBody>
      </p:sp>
      <p:sp>
        <p:nvSpPr>
          <p:cNvPr id="8" name="Text Placeholder 2"/>
          <p:cNvSpPr>
            <a:spLocks noGrp="1"/>
          </p:cNvSpPr>
          <p:nvPr>
            <p:ph type="body" idx="1" hasCustomPrompt="1"/>
          </p:nvPr>
        </p:nvSpPr>
        <p:spPr>
          <a:xfrm>
            <a:off x="941137" y="1152939"/>
            <a:ext cx="10336463" cy="294535"/>
          </a:xfrm>
          <a:prstGeom prst="rect">
            <a:avLst/>
          </a:prstGeom>
        </p:spPr>
        <p:txBody>
          <a:bodyPr lIns="0" tIns="0" rIns="0" bIns="0" anchor="t" anchorCtr="0">
            <a:noAutofit/>
          </a:bodyPr>
          <a:lstStyle>
            <a:lvl1pPr marL="0" indent="0">
              <a:buNone/>
              <a:defRPr sz="2133" b="0">
                <a:solidFill>
                  <a:schemeClr val="accent3"/>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add subtitle</a:t>
            </a:r>
          </a:p>
        </p:txBody>
      </p:sp>
    </p:spTree>
    <p:extLst>
      <p:ext uri="{BB962C8B-B14F-4D97-AF65-F5344CB8AC3E}">
        <p14:creationId xmlns:p14="http://schemas.microsoft.com/office/powerpoint/2010/main" val="301534590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UE: 1-col w/sub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23075" y="1154828"/>
            <a:ext cx="10354525" cy="317293"/>
          </a:xfrm>
          <a:prstGeom prst="rect">
            <a:avLst/>
          </a:prstGeom>
        </p:spPr>
        <p:txBody>
          <a:bodyPr>
            <a:noAutofit/>
          </a:bodyPr>
          <a:lstStyle>
            <a:lvl1pPr marL="0" indent="0">
              <a:spcBef>
                <a:spcPts val="0"/>
              </a:spcBef>
              <a:buNone/>
              <a:defRPr sz="2133" b="0">
                <a:solidFill>
                  <a:schemeClr val="accent3"/>
                </a:solidFill>
              </a:defRPr>
            </a:lvl1pPr>
          </a:lstStyle>
          <a:p>
            <a:pPr lvl="0"/>
            <a:r>
              <a:rPr lang="en-US" dirty="0"/>
              <a:t>Click to enter subtitle</a:t>
            </a:r>
          </a:p>
        </p:txBody>
      </p:sp>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23076" y="1610002"/>
            <a:ext cx="10328561" cy="4326972"/>
          </a:xfrm>
          <a:prstGeom prst="rect">
            <a:avLst/>
          </a:prstGeom>
        </p:spPr>
        <p:txBody>
          <a:bodyPr lIns="0" tIns="0" rIns="0" bIns="0"/>
          <a:lstStyle>
            <a:lvl1pPr marL="304792" marR="0" indent="-304792" algn="l" defTabSz="1219170" rtl="0" eaLnBrk="1" fontAlgn="auto" latinLnBrk="0" hangingPunct="1">
              <a:lnSpc>
                <a:spcPct val="90000"/>
              </a:lnSpc>
              <a:spcBef>
                <a:spcPts val="1333"/>
              </a:spcBef>
              <a:spcAft>
                <a:spcPts val="0"/>
              </a:spcAft>
              <a:buClr>
                <a:schemeClr val="accent3"/>
              </a:buClr>
              <a:buSzPct val="140000"/>
              <a:buFont typeface="Arial"/>
              <a:buChar char="•"/>
              <a:tabLst/>
              <a:defRPr baseline="0"/>
            </a:lvl1pPr>
            <a:lvl2pPr marL="914377" marR="0" indent="-304792" algn="l" defTabSz="1219170" rtl="0" eaLnBrk="1" fontAlgn="auto" latinLnBrk="0" hangingPunct="1">
              <a:lnSpc>
                <a:spcPct val="90000"/>
              </a:lnSpc>
              <a:spcBef>
                <a:spcPts val="667"/>
              </a:spcBef>
              <a:spcAft>
                <a:spcPts val="0"/>
              </a:spcAft>
              <a:buClr>
                <a:schemeClr val="accent3"/>
              </a:buClr>
              <a:buSzTx/>
              <a:buFont typeface="Courier New" charset="0"/>
              <a:buChar char="o"/>
              <a:tabLst/>
              <a:defRPr baseline="0"/>
            </a:lvl2pPr>
            <a:lvl3pPr marL="1523962" marR="0" indent="-304792" algn="l" defTabSz="1219170" rtl="0" eaLnBrk="1" fontAlgn="auto" latinLnBrk="0" hangingPunct="1">
              <a:lnSpc>
                <a:spcPct val="90000"/>
              </a:lnSpc>
              <a:spcBef>
                <a:spcPts val="667"/>
              </a:spcBef>
              <a:spcAft>
                <a:spcPts val="0"/>
              </a:spcAft>
              <a:buClr>
                <a:schemeClr val="accent3"/>
              </a:buClr>
              <a:buSzTx/>
              <a:buFont typeface="Arial"/>
              <a:buChar char="•"/>
              <a:tabLst/>
              <a:defRPr baseline="0"/>
            </a:lvl3pPr>
            <a:lvl4pPr marL="2133547" marR="0" indent="-304792" algn="l" defTabSz="1219170" rtl="0" eaLnBrk="1" fontAlgn="auto" latinLnBrk="0" hangingPunct="1">
              <a:lnSpc>
                <a:spcPct val="90000"/>
              </a:lnSpc>
              <a:spcBef>
                <a:spcPts val="667"/>
              </a:spcBef>
              <a:spcAft>
                <a:spcPts val="0"/>
              </a:spcAft>
              <a:buClr>
                <a:schemeClr val="accent3"/>
              </a:buClr>
              <a:buSzPct val="60000"/>
              <a:buFont typeface="Courier New" charset="0"/>
              <a:buChar char="o"/>
              <a:tabLst/>
              <a:defRPr baseline="0"/>
            </a:lvl4pPr>
            <a:lvl5pPr marL="2743131" marR="0" indent="-304792" algn="l" defTabSz="1219170" rtl="0" eaLnBrk="1" fontAlgn="auto" latinLnBrk="0" hangingPunct="1">
              <a:lnSpc>
                <a:spcPct val="90000"/>
              </a:lnSpc>
              <a:spcBef>
                <a:spcPts val="667"/>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grpSp>
        <p:nvGrpSpPr>
          <p:cNvPr id="8" name="Group 7"/>
          <p:cNvGrpSpPr/>
          <p:nvPr userDrawn="1"/>
        </p:nvGrpSpPr>
        <p:grpSpPr>
          <a:xfrm>
            <a:off x="0" y="0"/>
            <a:ext cx="12192000" cy="1064155"/>
            <a:chOff x="0" y="0"/>
            <a:chExt cx="9144000" cy="798116"/>
          </a:xfrm>
          <a:solidFill>
            <a:schemeClr val="accent3"/>
          </a:solidFill>
        </p:grpSpPr>
        <p:sp>
          <p:nvSpPr>
            <p:cNvPr id="10" name="Rectangle 9"/>
            <p:cNvSpPr/>
            <p:nvPr userDrawn="1"/>
          </p:nvSpPr>
          <p:spPr>
            <a:xfrm>
              <a:off x="0" y="0"/>
              <a:ext cx="9144000" cy="677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3"/>
            <p:cNvSpPr/>
            <p:nvPr userDrawn="1"/>
          </p:nvSpPr>
          <p:spPr>
            <a:xfrm>
              <a:off x="4392613" y="602148"/>
              <a:ext cx="350934" cy="195968"/>
            </a:xfrm>
            <a:custGeom>
              <a:avLst/>
              <a:gdLst>
                <a:gd name="connsiteX0" fmla="*/ 0 w 390530"/>
                <a:gd name="connsiteY0" fmla="*/ 33337 h 166687"/>
                <a:gd name="connsiteX1" fmla="*/ 171450 w 390530"/>
                <a:gd name="connsiteY1" fmla="*/ 166687 h 166687"/>
                <a:gd name="connsiteX2" fmla="*/ 357187 w 390530"/>
                <a:gd name="connsiteY2" fmla="*/ 0 h 166687"/>
                <a:gd name="connsiteX3" fmla="*/ 390525 w 390530"/>
                <a:gd name="connsiteY3" fmla="*/ 33337 h 166687"/>
                <a:gd name="connsiteX4" fmla="*/ 0 w 390530"/>
                <a:gd name="connsiteY4" fmla="*/ 33337 h 166687"/>
                <a:gd name="connsiteX0" fmla="*/ 0 w 342905"/>
                <a:gd name="connsiteY0" fmla="*/ 0 h 174625"/>
                <a:gd name="connsiteX1" fmla="*/ 123825 w 342905"/>
                <a:gd name="connsiteY1" fmla="*/ 174625 h 174625"/>
                <a:gd name="connsiteX2" fmla="*/ 309562 w 342905"/>
                <a:gd name="connsiteY2" fmla="*/ 7938 h 174625"/>
                <a:gd name="connsiteX3" fmla="*/ 342900 w 342905"/>
                <a:gd name="connsiteY3" fmla="*/ 41275 h 174625"/>
                <a:gd name="connsiteX4" fmla="*/ 0 w 342905"/>
                <a:gd name="connsiteY4" fmla="*/ 0 h 174625"/>
                <a:gd name="connsiteX0" fmla="*/ 0 w 374655"/>
                <a:gd name="connsiteY0" fmla="*/ 49212 h 166687"/>
                <a:gd name="connsiteX1" fmla="*/ 155575 w 374655"/>
                <a:gd name="connsiteY1" fmla="*/ 166687 h 166687"/>
                <a:gd name="connsiteX2" fmla="*/ 341312 w 374655"/>
                <a:gd name="connsiteY2" fmla="*/ 0 h 166687"/>
                <a:gd name="connsiteX3" fmla="*/ 374650 w 374655"/>
                <a:gd name="connsiteY3" fmla="*/ 33337 h 166687"/>
                <a:gd name="connsiteX4" fmla="*/ 0 w 374655"/>
                <a:gd name="connsiteY4" fmla="*/ 49212 h 166687"/>
                <a:gd name="connsiteX0" fmla="*/ 0 w 374655"/>
                <a:gd name="connsiteY0" fmla="*/ 49212 h 131762"/>
                <a:gd name="connsiteX1" fmla="*/ 155575 w 374655"/>
                <a:gd name="connsiteY1" fmla="*/ 131762 h 131762"/>
                <a:gd name="connsiteX2" fmla="*/ 341312 w 374655"/>
                <a:gd name="connsiteY2" fmla="*/ 0 h 131762"/>
                <a:gd name="connsiteX3" fmla="*/ 374650 w 374655"/>
                <a:gd name="connsiteY3" fmla="*/ 33337 h 131762"/>
                <a:gd name="connsiteX4" fmla="*/ 0 w 374655"/>
                <a:gd name="connsiteY4" fmla="*/ 49212 h 131762"/>
                <a:gd name="connsiteX0" fmla="*/ 0 w 387355"/>
                <a:gd name="connsiteY0" fmla="*/ 0 h 133350"/>
                <a:gd name="connsiteX1" fmla="*/ 168275 w 387355"/>
                <a:gd name="connsiteY1" fmla="*/ 133350 h 133350"/>
                <a:gd name="connsiteX2" fmla="*/ 354012 w 387355"/>
                <a:gd name="connsiteY2" fmla="*/ 1588 h 133350"/>
                <a:gd name="connsiteX3" fmla="*/ 387350 w 387355"/>
                <a:gd name="connsiteY3" fmla="*/ 34925 h 133350"/>
                <a:gd name="connsiteX4" fmla="*/ 0 w 387355"/>
                <a:gd name="connsiteY4" fmla="*/ 0 h 133350"/>
                <a:gd name="connsiteX0" fmla="*/ 0 w 387355"/>
                <a:gd name="connsiteY0" fmla="*/ 0 h 88900"/>
                <a:gd name="connsiteX1" fmla="*/ 190500 w 387355"/>
                <a:gd name="connsiteY1" fmla="*/ 88900 h 88900"/>
                <a:gd name="connsiteX2" fmla="*/ 354012 w 387355"/>
                <a:gd name="connsiteY2" fmla="*/ 1588 h 88900"/>
                <a:gd name="connsiteX3" fmla="*/ 387350 w 387355"/>
                <a:gd name="connsiteY3" fmla="*/ 34925 h 88900"/>
                <a:gd name="connsiteX4" fmla="*/ 0 w 387355"/>
                <a:gd name="connsiteY4" fmla="*/ 0 h 88900"/>
                <a:gd name="connsiteX0" fmla="*/ 0 w 387355"/>
                <a:gd name="connsiteY0" fmla="*/ 0 h 133350"/>
                <a:gd name="connsiteX1" fmla="*/ 180975 w 387355"/>
                <a:gd name="connsiteY1" fmla="*/ 133350 h 133350"/>
                <a:gd name="connsiteX2" fmla="*/ 354012 w 387355"/>
                <a:gd name="connsiteY2" fmla="*/ 1588 h 133350"/>
                <a:gd name="connsiteX3" fmla="*/ 387350 w 387355"/>
                <a:gd name="connsiteY3" fmla="*/ 34925 h 133350"/>
                <a:gd name="connsiteX4" fmla="*/ 0 w 387355"/>
                <a:gd name="connsiteY4" fmla="*/ 0 h 133350"/>
                <a:gd name="connsiteX0" fmla="*/ 0 w 363483"/>
                <a:gd name="connsiteY0" fmla="*/ 16467 h 149817"/>
                <a:gd name="connsiteX1" fmla="*/ 180975 w 363483"/>
                <a:gd name="connsiteY1" fmla="*/ 149817 h 149817"/>
                <a:gd name="connsiteX2" fmla="*/ 354012 w 363483"/>
                <a:gd name="connsiteY2" fmla="*/ 18055 h 149817"/>
                <a:gd name="connsiteX3" fmla="*/ 317500 w 363483"/>
                <a:gd name="connsiteY3" fmla="*/ 3767 h 149817"/>
                <a:gd name="connsiteX4" fmla="*/ 0 w 363483"/>
                <a:gd name="connsiteY4" fmla="*/ 16467 h 149817"/>
                <a:gd name="connsiteX0" fmla="*/ 0 w 331687"/>
                <a:gd name="connsiteY0" fmla="*/ 17033 h 150383"/>
                <a:gd name="connsiteX1" fmla="*/ 180975 w 331687"/>
                <a:gd name="connsiteY1" fmla="*/ 150383 h 150383"/>
                <a:gd name="connsiteX2" fmla="*/ 315912 w 331687"/>
                <a:gd name="connsiteY2" fmla="*/ 9096 h 150383"/>
                <a:gd name="connsiteX3" fmla="*/ 317500 w 331687"/>
                <a:gd name="connsiteY3" fmla="*/ 4333 h 150383"/>
                <a:gd name="connsiteX4" fmla="*/ 0 w 331687"/>
                <a:gd name="connsiteY4" fmla="*/ 17033 h 150383"/>
                <a:gd name="connsiteX0" fmla="*/ 0 w 324025"/>
                <a:gd name="connsiteY0" fmla="*/ 59708 h 193058"/>
                <a:gd name="connsiteX1" fmla="*/ 180975 w 324025"/>
                <a:gd name="connsiteY1" fmla="*/ 193058 h 193058"/>
                <a:gd name="connsiteX2" fmla="*/ 315912 w 324025"/>
                <a:gd name="connsiteY2" fmla="*/ 51771 h 193058"/>
                <a:gd name="connsiteX3" fmla="*/ 263525 w 324025"/>
                <a:gd name="connsiteY3" fmla="*/ 2558 h 193058"/>
                <a:gd name="connsiteX4" fmla="*/ 0 w 324025"/>
                <a:gd name="connsiteY4" fmla="*/ 59708 h 193058"/>
                <a:gd name="connsiteX0" fmla="*/ 0 w 350934"/>
                <a:gd name="connsiteY0" fmla="*/ 59443 h 192793"/>
                <a:gd name="connsiteX1" fmla="*/ 180975 w 350934"/>
                <a:gd name="connsiteY1" fmla="*/ 192793 h 192793"/>
                <a:gd name="connsiteX2" fmla="*/ 344487 w 350934"/>
                <a:gd name="connsiteY2" fmla="*/ 64206 h 192793"/>
                <a:gd name="connsiteX3" fmla="*/ 263525 w 350934"/>
                <a:gd name="connsiteY3" fmla="*/ 2293 h 192793"/>
                <a:gd name="connsiteX4" fmla="*/ 0 w 350934"/>
                <a:gd name="connsiteY4" fmla="*/ 59443 h 192793"/>
                <a:gd name="connsiteX0" fmla="*/ 0 w 350934"/>
                <a:gd name="connsiteY0" fmla="*/ 59443 h 154693"/>
                <a:gd name="connsiteX1" fmla="*/ 171450 w 350934"/>
                <a:gd name="connsiteY1" fmla="*/ 154693 h 154693"/>
                <a:gd name="connsiteX2" fmla="*/ 344487 w 350934"/>
                <a:gd name="connsiteY2" fmla="*/ 64206 h 154693"/>
                <a:gd name="connsiteX3" fmla="*/ 263525 w 350934"/>
                <a:gd name="connsiteY3" fmla="*/ 2293 h 154693"/>
                <a:gd name="connsiteX4" fmla="*/ 0 w 350934"/>
                <a:gd name="connsiteY4" fmla="*/ 59443 h 154693"/>
                <a:gd name="connsiteX0" fmla="*/ 0 w 350934"/>
                <a:gd name="connsiteY0" fmla="*/ 59443 h 189618"/>
                <a:gd name="connsiteX1" fmla="*/ 180975 w 350934"/>
                <a:gd name="connsiteY1" fmla="*/ 189618 h 189618"/>
                <a:gd name="connsiteX2" fmla="*/ 344487 w 350934"/>
                <a:gd name="connsiteY2" fmla="*/ 64206 h 189618"/>
                <a:gd name="connsiteX3" fmla="*/ 263525 w 350934"/>
                <a:gd name="connsiteY3" fmla="*/ 2293 h 189618"/>
                <a:gd name="connsiteX4" fmla="*/ 0 w 350934"/>
                <a:gd name="connsiteY4" fmla="*/ 59443 h 189618"/>
                <a:gd name="connsiteX0" fmla="*/ 0 w 350934"/>
                <a:gd name="connsiteY0" fmla="*/ 59443 h 154693"/>
                <a:gd name="connsiteX1" fmla="*/ 190500 w 350934"/>
                <a:gd name="connsiteY1" fmla="*/ 154693 h 154693"/>
                <a:gd name="connsiteX2" fmla="*/ 344487 w 350934"/>
                <a:gd name="connsiteY2" fmla="*/ 64206 h 154693"/>
                <a:gd name="connsiteX3" fmla="*/ 263525 w 350934"/>
                <a:gd name="connsiteY3" fmla="*/ 2293 h 154693"/>
                <a:gd name="connsiteX4" fmla="*/ 0 w 350934"/>
                <a:gd name="connsiteY4" fmla="*/ 59443 h 154693"/>
                <a:gd name="connsiteX0" fmla="*/ 0 w 350934"/>
                <a:gd name="connsiteY0" fmla="*/ 59443 h 195968"/>
                <a:gd name="connsiteX1" fmla="*/ 177800 w 350934"/>
                <a:gd name="connsiteY1" fmla="*/ 195968 h 195968"/>
                <a:gd name="connsiteX2" fmla="*/ 344487 w 350934"/>
                <a:gd name="connsiteY2" fmla="*/ 64206 h 195968"/>
                <a:gd name="connsiteX3" fmla="*/ 263525 w 350934"/>
                <a:gd name="connsiteY3" fmla="*/ 2293 h 195968"/>
                <a:gd name="connsiteX4" fmla="*/ 0 w 350934"/>
                <a:gd name="connsiteY4" fmla="*/ 59443 h 19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34" h="195968">
                  <a:moveTo>
                    <a:pt x="0" y="59443"/>
                  </a:moveTo>
                  <a:lnTo>
                    <a:pt x="177800" y="195968"/>
                  </a:lnTo>
                  <a:lnTo>
                    <a:pt x="344487" y="64206"/>
                  </a:lnTo>
                  <a:cubicBezTo>
                    <a:pt x="379030" y="93814"/>
                    <a:pt x="263525" y="-17105"/>
                    <a:pt x="263525" y="2293"/>
                  </a:cubicBezTo>
                  <a:lnTo>
                    <a:pt x="0" y="594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5" name="Title 9"/>
          <p:cNvSpPr>
            <a:spLocks noGrp="1"/>
          </p:cNvSpPr>
          <p:nvPr>
            <p:ph type="title" hasCustomPrompt="1"/>
          </p:nvPr>
        </p:nvSpPr>
        <p:spPr>
          <a:xfrm>
            <a:off x="923076" y="221628"/>
            <a:ext cx="10319529" cy="509597"/>
          </a:xfrm>
          <a:prstGeom prst="rect">
            <a:avLst/>
          </a:prstGeom>
        </p:spPr>
        <p:txBody>
          <a:bodyPr lIns="0">
            <a:noAutofit/>
          </a:bodyPr>
          <a:lstStyle>
            <a:lvl1pPr>
              <a:defRPr sz="2667" baseline="0"/>
            </a:lvl1pPr>
          </a:lstStyle>
          <a:p>
            <a:r>
              <a:rPr lang="en-US" dirty="0"/>
              <a:t>Click to Add Title – Use Title Case, No More than Two Lines</a:t>
            </a:r>
          </a:p>
        </p:txBody>
      </p:sp>
    </p:spTree>
    <p:extLst>
      <p:ext uri="{BB962C8B-B14F-4D97-AF65-F5344CB8AC3E}">
        <p14:creationId xmlns:p14="http://schemas.microsoft.com/office/powerpoint/2010/main" val="1566615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UE: 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B5886B-8842-494C-B73E-469D320F1038}"/>
              </a:ext>
            </a:extLst>
          </p:cNvPr>
          <p:cNvGrpSpPr/>
          <p:nvPr userDrawn="1"/>
        </p:nvGrpSpPr>
        <p:grpSpPr>
          <a:xfrm>
            <a:off x="0" y="0"/>
            <a:ext cx="12192000" cy="1064155"/>
            <a:chOff x="0" y="0"/>
            <a:chExt cx="9144000" cy="798116"/>
          </a:xfrm>
          <a:solidFill>
            <a:schemeClr val="accent3"/>
          </a:solidFill>
        </p:grpSpPr>
        <p:sp>
          <p:nvSpPr>
            <p:cNvPr id="7" name="Rectangle 6"/>
            <p:cNvSpPr/>
            <p:nvPr userDrawn="1"/>
          </p:nvSpPr>
          <p:spPr>
            <a:xfrm>
              <a:off x="0" y="0"/>
              <a:ext cx="9144000" cy="6776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eform 7"/>
            <p:cNvSpPr/>
            <p:nvPr/>
          </p:nvSpPr>
          <p:spPr>
            <a:xfrm>
              <a:off x="4392613" y="602148"/>
              <a:ext cx="350934" cy="195968"/>
            </a:xfrm>
            <a:custGeom>
              <a:avLst/>
              <a:gdLst>
                <a:gd name="connsiteX0" fmla="*/ 0 w 390530"/>
                <a:gd name="connsiteY0" fmla="*/ 33337 h 166687"/>
                <a:gd name="connsiteX1" fmla="*/ 171450 w 390530"/>
                <a:gd name="connsiteY1" fmla="*/ 166687 h 166687"/>
                <a:gd name="connsiteX2" fmla="*/ 357187 w 390530"/>
                <a:gd name="connsiteY2" fmla="*/ 0 h 166687"/>
                <a:gd name="connsiteX3" fmla="*/ 390525 w 390530"/>
                <a:gd name="connsiteY3" fmla="*/ 33337 h 166687"/>
                <a:gd name="connsiteX4" fmla="*/ 0 w 390530"/>
                <a:gd name="connsiteY4" fmla="*/ 33337 h 166687"/>
                <a:gd name="connsiteX0" fmla="*/ 0 w 342905"/>
                <a:gd name="connsiteY0" fmla="*/ 0 h 174625"/>
                <a:gd name="connsiteX1" fmla="*/ 123825 w 342905"/>
                <a:gd name="connsiteY1" fmla="*/ 174625 h 174625"/>
                <a:gd name="connsiteX2" fmla="*/ 309562 w 342905"/>
                <a:gd name="connsiteY2" fmla="*/ 7938 h 174625"/>
                <a:gd name="connsiteX3" fmla="*/ 342900 w 342905"/>
                <a:gd name="connsiteY3" fmla="*/ 41275 h 174625"/>
                <a:gd name="connsiteX4" fmla="*/ 0 w 342905"/>
                <a:gd name="connsiteY4" fmla="*/ 0 h 174625"/>
                <a:gd name="connsiteX0" fmla="*/ 0 w 374655"/>
                <a:gd name="connsiteY0" fmla="*/ 49212 h 166687"/>
                <a:gd name="connsiteX1" fmla="*/ 155575 w 374655"/>
                <a:gd name="connsiteY1" fmla="*/ 166687 h 166687"/>
                <a:gd name="connsiteX2" fmla="*/ 341312 w 374655"/>
                <a:gd name="connsiteY2" fmla="*/ 0 h 166687"/>
                <a:gd name="connsiteX3" fmla="*/ 374650 w 374655"/>
                <a:gd name="connsiteY3" fmla="*/ 33337 h 166687"/>
                <a:gd name="connsiteX4" fmla="*/ 0 w 374655"/>
                <a:gd name="connsiteY4" fmla="*/ 49212 h 166687"/>
                <a:gd name="connsiteX0" fmla="*/ 0 w 374655"/>
                <a:gd name="connsiteY0" fmla="*/ 49212 h 131762"/>
                <a:gd name="connsiteX1" fmla="*/ 155575 w 374655"/>
                <a:gd name="connsiteY1" fmla="*/ 131762 h 131762"/>
                <a:gd name="connsiteX2" fmla="*/ 341312 w 374655"/>
                <a:gd name="connsiteY2" fmla="*/ 0 h 131762"/>
                <a:gd name="connsiteX3" fmla="*/ 374650 w 374655"/>
                <a:gd name="connsiteY3" fmla="*/ 33337 h 131762"/>
                <a:gd name="connsiteX4" fmla="*/ 0 w 374655"/>
                <a:gd name="connsiteY4" fmla="*/ 49212 h 131762"/>
                <a:gd name="connsiteX0" fmla="*/ 0 w 387355"/>
                <a:gd name="connsiteY0" fmla="*/ 0 h 133350"/>
                <a:gd name="connsiteX1" fmla="*/ 168275 w 387355"/>
                <a:gd name="connsiteY1" fmla="*/ 133350 h 133350"/>
                <a:gd name="connsiteX2" fmla="*/ 354012 w 387355"/>
                <a:gd name="connsiteY2" fmla="*/ 1588 h 133350"/>
                <a:gd name="connsiteX3" fmla="*/ 387350 w 387355"/>
                <a:gd name="connsiteY3" fmla="*/ 34925 h 133350"/>
                <a:gd name="connsiteX4" fmla="*/ 0 w 387355"/>
                <a:gd name="connsiteY4" fmla="*/ 0 h 133350"/>
                <a:gd name="connsiteX0" fmla="*/ 0 w 387355"/>
                <a:gd name="connsiteY0" fmla="*/ 0 h 88900"/>
                <a:gd name="connsiteX1" fmla="*/ 190500 w 387355"/>
                <a:gd name="connsiteY1" fmla="*/ 88900 h 88900"/>
                <a:gd name="connsiteX2" fmla="*/ 354012 w 387355"/>
                <a:gd name="connsiteY2" fmla="*/ 1588 h 88900"/>
                <a:gd name="connsiteX3" fmla="*/ 387350 w 387355"/>
                <a:gd name="connsiteY3" fmla="*/ 34925 h 88900"/>
                <a:gd name="connsiteX4" fmla="*/ 0 w 387355"/>
                <a:gd name="connsiteY4" fmla="*/ 0 h 88900"/>
                <a:gd name="connsiteX0" fmla="*/ 0 w 387355"/>
                <a:gd name="connsiteY0" fmla="*/ 0 h 133350"/>
                <a:gd name="connsiteX1" fmla="*/ 180975 w 387355"/>
                <a:gd name="connsiteY1" fmla="*/ 133350 h 133350"/>
                <a:gd name="connsiteX2" fmla="*/ 354012 w 387355"/>
                <a:gd name="connsiteY2" fmla="*/ 1588 h 133350"/>
                <a:gd name="connsiteX3" fmla="*/ 387350 w 387355"/>
                <a:gd name="connsiteY3" fmla="*/ 34925 h 133350"/>
                <a:gd name="connsiteX4" fmla="*/ 0 w 387355"/>
                <a:gd name="connsiteY4" fmla="*/ 0 h 133350"/>
                <a:gd name="connsiteX0" fmla="*/ 0 w 363483"/>
                <a:gd name="connsiteY0" fmla="*/ 16467 h 149817"/>
                <a:gd name="connsiteX1" fmla="*/ 180975 w 363483"/>
                <a:gd name="connsiteY1" fmla="*/ 149817 h 149817"/>
                <a:gd name="connsiteX2" fmla="*/ 354012 w 363483"/>
                <a:gd name="connsiteY2" fmla="*/ 18055 h 149817"/>
                <a:gd name="connsiteX3" fmla="*/ 317500 w 363483"/>
                <a:gd name="connsiteY3" fmla="*/ 3767 h 149817"/>
                <a:gd name="connsiteX4" fmla="*/ 0 w 363483"/>
                <a:gd name="connsiteY4" fmla="*/ 16467 h 149817"/>
                <a:gd name="connsiteX0" fmla="*/ 0 w 331687"/>
                <a:gd name="connsiteY0" fmla="*/ 17033 h 150383"/>
                <a:gd name="connsiteX1" fmla="*/ 180975 w 331687"/>
                <a:gd name="connsiteY1" fmla="*/ 150383 h 150383"/>
                <a:gd name="connsiteX2" fmla="*/ 315912 w 331687"/>
                <a:gd name="connsiteY2" fmla="*/ 9096 h 150383"/>
                <a:gd name="connsiteX3" fmla="*/ 317500 w 331687"/>
                <a:gd name="connsiteY3" fmla="*/ 4333 h 150383"/>
                <a:gd name="connsiteX4" fmla="*/ 0 w 331687"/>
                <a:gd name="connsiteY4" fmla="*/ 17033 h 150383"/>
                <a:gd name="connsiteX0" fmla="*/ 0 w 324025"/>
                <a:gd name="connsiteY0" fmla="*/ 59708 h 193058"/>
                <a:gd name="connsiteX1" fmla="*/ 180975 w 324025"/>
                <a:gd name="connsiteY1" fmla="*/ 193058 h 193058"/>
                <a:gd name="connsiteX2" fmla="*/ 315912 w 324025"/>
                <a:gd name="connsiteY2" fmla="*/ 51771 h 193058"/>
                <a:gd name="connsiteX3" fmla="*/ 263525 w 324025"/>
                <a:gd name="connsiteY3" fmla="*/ 2558 h 193058"/>
                <a:gd name="connsiteX4" fmla="*/ 0 w 324025"/>
                <a:gd name="connsiteY4" fmla="*/ 59708 h 193058"/>
                <a:gd name="connsiteX0" fmla="*/ 0 w 350934"/>
                <a:gd name="connsiteY0" fmla="*/ 59443 h 192793"/>
                <a:gd name="connsiteX1" fmla="*/ 180975 w 350934"/>
                <a:gd name="connsiteY1" fmla="*/ 192793 h 192793"/>
                <a:gd name="connsiteX2" fmla="*/ 344487 w 350934"/>
                <a:gd name="connsiteY2" fmla="*/ 64206 h 192793"/>
                <a:gd name="connsiteX3" fmla="*/ 263525 w 350934"/>
                <a:gd name="connsiteY3" fmla="*/ 2293 h 192793"/>
                <a:gd name="connsiteX4" fmla="*/ 0 w 350934"/>
                <a:gd name="connsiteY4" fmla="*/ 59443 h 192793"/>
                <a:gd name="connsiteX0" fmla="*/ 0 w 350934"/>
                <a:gd name="connsiteY0" fmla="*/ 59443 h 154693"/>
                <a:gd name="connsiteX1" fmla="*/ 171450 w 350934"/>
                <a:gd name="connsiteY1" fmla="*/ 154693 h 154693"/>
                <a:gd name="connsiteX2" fmla="*/ 344487 w 350934"/>
                <a:gd name="connsiteY2" fmla="*/ 64206 h 154693"/>
                <a:gd name="connsiteX3" fmla="*/ 263525 w 350934"/>
                <a:gd name="connsiteY3" fmla="*/ 2293 h 154693"/>
                <a:gd name="connsiteX4" fmla="*/ 0 w 350934"/>
                <a:gd name="connsiteY4" fmla="*/ 59443 h 154693"/>
                <a:gd name="connsiteX0" fmla="*/ 0 w 350934"/>
                <a:gd name="connsiteY0" fmla="*/ 59443 h 189618"/>
                <a:gd name="connsiteX1" fmla="*/ 180975 w 350934"/>
                <a:gd name="connsiteY1" fmla="*/ 189618 h 189618"/>
                <a:gd name="connsiteX2" fmla="*/ 344487 w 350934"/>
                <a:gd name="connsiteY2" fmla="*/ 64206 h 189618"/>
                <a:gd name="connsiteX3" fmla="*/ 263525 w 350934"/>
                <a:gd name="connsiteY3" fmla="*/ 2293 h 189618"/>
                <a:gd name="connsiteX4" fmla="*/ 0 w 350934"/>
                <a:gd name="connsiteY4" fmla="*/ 59443 h 189618"/>
                <a:gd name="connsiteX0" fmla="*/ 0 w 350934"/>
                <a:gd name="connsiteY0" fmla="*/ 59443 h 154693"/>
                <a:gd name="connsiteX1" fmla="*/ 190500 w 350934"/>
                <a:gd name="connsiteY1" fmla="*/ 154693 h 154693"/>
                <a:gd name="connsiteX2" fmla="*/ 344487 w 350934"/>
                <a:gd name="connsiteY2" fmla="*/ 64206 h 154693"/>
                <a:gd name="connsiteX3" fmla="*/ 263525 w 350934"/>
                <a:gd name="connsiteY3" fmla="*/ 2293 h 154693"/>
                <a:gd name="connsiteX4" fmla="*/ 0 w 350934"/>
                <a:gd name="connsiteY4" fmla="*/ 59443 h 154693"/>
                <a:gd name="connsiteX0" fmla="*/ 0 w 350934"/>
                <a:gd name="connsiteY0" fmla="*/ 59443 h 195968"/>
                <a:gd name="connsiteX1" fmla="*/ 177800 w 350934"/>
                <a:gd name="connsiteY1" fmla="*/ 195968 h 195968"/>
                <a:gd name="connsiteX2" fmla="*/ 344487 w 350934"/>
                <a:gd name="connsiteY2" fmla="*/ 64206 h 195968"/>
                <a:gd name="connsiteX3" fmla="*/ 263525 w 350934"/>
                <a:gd name="connsiteY3" fmla="*/ 2293 h 195968"/>
                <a:gd name="connsiteX4" fmla="*/ 0 w 350934"/>
                <a:gd name="connsiteY4" fmla="*/ 59443 h 19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934" h="195968">
                  <a:moveTo>
                    <a:pt x="0" y="59443"/>
                  </a:moveTo>
                  <a:lnTo>
                    <a:pt x="177800" y="195968"/>
                  </a:lnTo>
                  <a:lnTo>
                    <a:pt x="344487" y="64206"/>
                  </a:lnTo>
                  <a:cubicBezTo>
                    <a:pt x="379030" y="93814"/>
                    <a:pt x="263525" y="-17105"/>
                    <a:pt x="263525" y="2293"/>
                  </a:cubicBezTo>
                  <a:lnTo>
                    <a:pt x="0" y="594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3" name="Title 9"/>
          <p:cNvSpPr>
            <a:spLocks noGrp="1"/>
          </p:cNvSpPr>
          <p:nvPr>
            <p:ph type="title" hasCustomPrompt="1"/>
          </p:nvPr>
        </p:nvSpPr>
        <p:spPr>
          <a:xfrm>
            <a:off x="923075" y="221628"/>
            <a:ext cx="10309727" cy="509597"/>
          </a:xfrm>
          <a:prstGeom prst="rect">
            <a:avLst/>
          </a:prstGeom>
        </p:spPr>
        <p:txBody>
          <a:bodyPr lIns="0">
            <a:noAutofit/>
          </a:bodyPr>
          <a:lstStyle>
            <a:lvl1pPr>
              <a:defRPr sz="2667" baseline="0"/>
            </a:lvl1pPr>
          </a:lstStyle>
          <a:p>
            <a:r>
              <a:rPr lang="en-US" dirty="0"/>
              <a:t>Click to Add Title – Use Title Case, No More than Two Lines</a:t>
            </a:r>
          </a:p>
        </p:txBody>
      </p:sp>
    </p:spTree>
    <p:extLst>
      <p:ext uri="{BB962C8B-B14F-4D97-AF65-F5344CB8AC3E}">
        <p14:creationId xmlns:p14="http://schemas.microsoft.com/office/powerpoint/2010/main" val="208954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col subtitle-bullets-no chevr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26592" y="639478"/>
            <a:ext cx="10354525" cy="317293"/>
          </a:xfrm>
          <a:prstGeom prst="rect">
            <a:avLst/>
          </a:prstGeom>
        </p:spPr>
        <p:txBody>
          <a:bodyPr>
            <a:noAutofit/>
          </a:bodyPr>
          <a:lstStyle>
            <a:lvl1pPr marL="0" indent="0">
              <a:spcBef>
                <a:spcPts val="0"/>
              </a:spcBef>
              <a:buNone/>
              <a:defRPr sz="1600" b="0">
                <a:solidFill>
                  <a:schemeClr val="bg1">
                    <a:lumMod val="95000"/>
                  </a:schemeClr>
                </a:solidFill>
              </a:defRPr>
            </a:lvl1pPr>
          </a:lstStyle>
          <a:p>
            <a:pPr lvl="0"/>
            <a:r>
              <a:rPr lang="en-US"/>
              <a:t>Click to enter subtitle</a:t>
            </a:r>
          </a:p>
        </p:txBody>
      </p:sp>
      <p:sp>
        <p:nvSpPr>
          <p:cNvPr id="4" name="Title 3">
            <a:extLst>
              <a:ext uri="{FF2B5EF4-FFF2-40B4-BE49-F238E27FC236}">
                <a16:creationId xmlns:a16="http://schemas.microsoft.com/office/drawing/2014/main" id="{CF9D4EFF-909D-407F-8C52-7A5DDF9BC12C}"/>
              </a:ext>
            </a:extLst>
          </p:cNvPr>
          <p:cNvSpPr>
            <a:spLocks noGrp="1"/>
          </p:cNvSpPr>
          <p:nvPr>
            <p:ph type="title" hasCustomPrompt="1"/>
          </p:nvPr>
        </p:nvSpPr>
        <p:spPr>
          <a:xfrm>
            <a:off x="926592" y="120119"/>
            <a:ext cx="10314432" cy="512064"/>
          </a:xfrm>
        </p:spPr>
        <p:txBody>
          <a:bodyPr/>
          <a:lstStyle>
            <a:lvl1pPr>
              <a:defRPr/>
            </a:lvl1pPr>
          </a:lstStyle>
          <a:p>
            <a:r>
              <a:rPr lang="en-US"/>
              <a:t>Click to Add Title – Use Title Case, No More than Two Lines</a:t>
            </a:r>
          </a:p>
        </p:txBody>
      </p:sp>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14401" y="1153725"/>
            <a:ext cx="10328561" cy="4942276"/>
          </a:xfrm>
          <a:prstGeom prst="rect">
            <a:avLst/>
          </a:prstGeom>
        </p:spPr>
        <p:txBody>
          <a:bodyPr lIns="0" tIns="0" rIns="0" bIns="0"/>
          <a:lstStyle>
            <a:lvl1pPr marL="304792" marR="0" indent="-304792" algn="l" defTabSz="1219170" rtl="0" eaLnBrk="1" fontAlgn="auto" latinLnBrk="0" hangingPunct="1">
              <a:lnSpc>
                <a:spcPct val="90000"/>
              </a:lnSpc>
              <a:spcBef>
                <a:spcPts val="1333"/>
              </a:spcBef>
              <a:spcAft>
                <a:spcPts val="0"/>
              </a:spcAft>
              <a:buClr>
                <a:schemeClr val="accent3"/>
              </a:buClr>
              <a:buSzPct val="140000"/>
              <a:buFont typeface="Arial"/>
              <a:buChar char="•"/>
              <a:tabLst/>
              <a:defRPr baseline="0"/>
            </a:lvl1pPr>
            <a:lvl2pPr marL="914377" marR="0" indent="-304792" algn="l" defTabSz="1219170" rtl="0" eaLnBrk="1" fontAlgn="auto" latinLnBrk="0" hangingPunct="1">
              <a:lnSpc>
                <a:spcPct val="90000"/>
              </a:lnSpc>
              <a:spcBef>
                <a:spcPts val="667"/>
              </a:spcBef>
              <a:spcAft>
                <a:spcPts val="0"/>
              </a:spcAft>
              <a:buClr>
                <a:schemeClr val="accent3"/>
              </a:buClr>
              <a:buSzTx/>
              <a:buFont typeface="Courier New" charset="0"/>
              <a:buChar char="o"/>
              <a:tabLst/>
              <a:defRPr baseline="0"/>
            </a:lvl2pPr>
            <a:lvl3pPr marL="1523962" marR="0" indent="-304792" algn="l" defTabSz="1219170" rtl="0" eaLnBrk="1" fontAlgn="auto" latinLnBrk="0" hangingPunct="1">
              <a:lnSpc>
                <a:spcPct val="90000"/>
              </a:lnSpc>
              <a:spcBef>
                <a:spcPts val="667"/>
              </a:spcBef>
              <a:spcAft>
                <a:spcPts val="0"/>
              </a:spcAft>
              <a:buClr>
                <a:schemeClr val="accent3"/>
              </a:buClr>
              <a:buSzTx/>
              <a:buFont typeface="Arial"/>
              <a:buChar char="•"/>
              <a:tabLst/>
              <a:defRPr baseline="0"/>
            </a:lvl3pPr>
            <a:lvl4pPr marL="2133547" marR="0" indent="-304792" algn="l" defTabSz="1219170" rtl="0" eaLnBrk="1" fontAlgn="auto" latinLnBrk="0" hangingPunct="1">
              <a:lnSpc>
                <a:spcPct val="90000"/>
              </a:lnSpc>
              <a:spcBef>
                <a:spcPts val="667"/>
              </a:spcBef>
              <a:spcAft>
                <a:spcPts val="0"/>
              </a:spcAft>
              <a:buClr>
                <a:schemeClr val="accent3"/>
              </a:buClr>
              <a:buSzPct val="60000"/>
              <a:buFont typeface="Courier New" charset="0"/>
              <a:buChar char="o"/>
              <a:tabLst/>
              <a:defRPr baseline="0"/>
            </a:lvl4pPr>
            <a:lvl5pPr marL="2743131" marR="0" indent="-304792" algn="l" defTabSz="1219170" rtl="0" eaLnBrk="1" fontAlgn="auto" latinLnBrk="0" hangingPunct="1">
              <a:lnSpc>
                <a:spcPct val="90000"/>
              </a:lnSpc>
              <a:spcBef>
                <a:spcPts val="667"/>
              </a:spcBef>
              <a:spcAft>
                <a:spcPts val="0"/>
              </a:spcAft>
              <a:buClr>
                <a:schemeClr val="accent3"/>
              </a:buClr>
              <a:buSzTx/>
              <a:buFont typeface="Arial"/>
              <a:buChar char="•"/>
              <a:tabLst/>
              <a:defRPr baseline="0"/>
            </a:lvl5pPr>
          </a:lstStyle>
          <a:p>
            <a:pPr lvl="0"/>
            <a:r>
              <a:rPr lang="en-US"/>
              <a:t>Select &amp; type to begin bullet list</a:t>
            </a:r>
          </a:p>
          <a:p>
            <a:pPr lvl="1"/>
            <a:r>
              <a:rPr lang="en-US"/>
              <a:t>Second level</a:t>
            </a:r>
          </a:p>
          <a:p>
            <a:pPr lvl="2"/>
            <a:r>
              <a:rPr lang="en-US"/>
              <a:t>Third level</a:t>
            </a:r>
          </a:p>
        </p:txBody>
      </p:sp>
    </p:spTree>
    <p:extLst>
      <p:ext uri="{BB962C8B-B14F-4D97-AF65-F5344CB8AC3E}">
        <p14:creationId xmlns:p14="http://schemas.microsoft.com/office/powerpoint/2010/main" val="203740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mailto:nlin@partners.org"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5.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057" y="181155"/>
            <a:ext cx="11008743" cy="10869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74E45CFF-A7DD-4AFA-B8CE-10D85D80FFFD}"/>
              </a:ext>
            </a:extLst>
          </p:cNvPr>
          <p:cNvSpPr txBox="1"/>
          <p:nvPr userDrawn="1"/>
        </p:nvSpPr>
        <p:spPr>
          <a:xfrm>
            <a:off x="5722383" y="6475888"/>
            <a:ext cx="1577676" cy="230832"/>
          </a:xfrm>
          <a:prstGeom prst="rect">
            <a:avLst/>
          </a:prstGeom>
          <a:noFill/>
        </p:spPr>
        <p:txBody>
          <a:bodyPr wrap="none" rtlCol="0">
            <a:spAutoFit/>
          </a:bodyPr>
          <a:lstStyle/>
          <a:p>
            <a:r>
              <a:rPr lang="en-US" sz="900" dirty="0">
                <a:solidFill>
                  <a:schemeClr val="bg1"/>
                </a:solidFill>
                <a:latin typeface="Calibri" panose="020F0502020204030204" pitchFamily="34" charset="0"/>
                <a:cs typeface="Calibri" panose="020F0502020204030204" pitchFamily="34" charset="0"/>
              </a:rPr>
              <a:t>Nancy Lin, </a:t>
            </a:r>
            <a:r>
              <a:rPr lang="en-US" sz="900" dirty="0">
                <a:solidFill>
                  <a:schemeClr val="bg1"/>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nlin@partners.org</a:t>
            </a:r>
            <a:r>
              <a:rPr lang="en-US" sz="90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771621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486569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2217805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16098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F4442-6FD8-4656-B31E-6CED0521A07F}" type="datetimeFigureOut">
              <a:rPr lang="en-US" smtClean="0"/>
              <a:t>11/8/2025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5E8F2-15A6-4843-AB57-2A846A7FB75A}"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20"/>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674E62EE-799B-55DA-1E6E-D24928B733FB}"/>
              </a:ext>
            </a:extLst>
          </p:cNvPr>
          <p:cNvSpPr/>
          <p:nvPr userDrawn="1"/>
        </p:nvSpPr>
        <p:spPr>
          <a:xfrm>
            <a:off x="1698914" y="29388"/>
            <a:ext cx="1226127" cy="307777"/>
          </a:xfrm>
          <a:prstGeom prst="rect">
            <a:avLst/>
          </a:prstGeom>
          <a:solidFill>
            <a:srgbClr val="7A0000"/>
          </a:solidFill>
          <a:ln>
            <a:solidFill>
              <a:srgbClr val="8A10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9692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695" r:id="rId12"/>
    <p:sldLayoutId id="2147483696" r:id="rId13"/>
    <p:sldLayoutId id="2147483697" r:id="rId14"/>
    <p:sldLayoutId id="2147483719" r:id="rId15"/>
    <p:sldLayoutId id="2147483720" r:id="rId16"/>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clinicaltrials.gov/ct2/show/NCT02614794?term=her2climb&amp;draw=2&amp;rank=1" TargetMode="Externa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19.emf"/></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6.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1.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1.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65222" y="-73375"/>
            <a:ext cx="12322444" cy="6931375"/>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p:spPr>
        <p:txBody>
          <a:body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282925" y="199622"/>
            <a:ext cx="3235827" cy="1515266"/>
          </a:xfrm>
          <a:prstGeom prst="rect">
            <a:avLst/>
          </a:prstGeom>
        </p:spPr>
      </p:pic>
      <p:sp>
        <p:nvSpPr>
          <p:cNvPr id="2" name="Rectangle 2">
            <a:extLst>
              <a:ext uri="{FF2B5EF4-FFF2-40B4-BE49-F238E27FC236}">
                <a16:creationId xmlns:a16="http://schemas.microsoft.com/office/drawing/2014/main" id="{E5D15CA1-6C8E-1DFB-E18A-D56C703A3AE5}"/>
              </a:ext>
            </a:extLst>
          </p:cNvPr>
          <p:cNvSpPr txBox="1">
            <a:spLocks noChangeArrowheads="1"/>
          </p:cNvSpPr>
          <p:nvPr/>
        </p:nvSpPr>
        <p:spPr>
          <a:xfrm>
            <a:off x="466716" y="2260795"/>
            <a:ext cx="6414911"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Managing CNS Disease</a:t>
            </a:r>
          </a:p>
          <a:p>
            <a:pPr algn="l">
              <a:defRPr/>
            </a:pPr>
            <a:br>
              <a:rPr lang="en-US" sz="1800" dirty="0">
                <a:solidFill>
                  <a:schemeClr val="tx1"/>
                </a:solidFill>
                <a:sym typeface="Symbol" charset="2"/>
              </a:rPr>
            </a:br>
            <a:r>
              <a:rPr lang="en-US" sz="1800" dirty="0">
                <a:solidFill>
                  <a:schemeClr val="tx1"/>
                </a:solidFill>
              </a:rPr>
              <a:t>Michelle Melisko MD</a:t>
            </a:r>
            <a:br>
              <a:rPr lang="en-US" sz="1800" dirty="0">
                <a:solidFill>
                  <a:schemeClr val="tx1"/>
                </a:solidFill>
              </a:rPr>
            </a:br>
            <a:r>
              <a:rPr lang="en-US" sz="1800" dirty="0">
                <a:solidFill>
                  <a:schemeClr val="tx1"/>
                </a:solidFill>
              </a:rPr>
              <a:t>UCSF Helen Diller Family Comprehensive Cancer Center</a:t>
            </a:r>
            <a:br>
              <a:rPr lang="en-US" sz="1800">
                <a:solidFill>
                  <a:schemeClr val="tx1"/>
                </a:solidFill>
              </a:rPr>
            </a:br>
            <a:r>
              <a:rPr lang="en-US" sz="1800">
                <a:solidFill>
                  <a:schemeClr val="tx1"/>
                </a:solidFill>
              </a:rPr>
              <a:t>11/8/2025</a:t>
            </a:r>
            <a:br>
              <a:rPr lang="en-US" sz="1800" dirty="0">
                <a:solidFill>
                  <a:schemeClr val="tx1"/>
                </a:solidFill>
              </a:rPr>
            </a:br>
            <a:endParaRPr lang="en-US" sz="1600" i="1" dirty="0">
              <a:solidFill>
                <a:schemeClr val="accent2"/>
              </a:solidFill>
              <a:effectLst>
                <a:outerShdw blurRad="38100" dist="38100" dir="2700000" algn="tl">
                  <a:srgbClr val="000000"/>
                </a:outerShdw>
              </a:effectLst>
              <a:cs typeface="+mj-cs"/>
            </a:endParaRPr>
          </a:p>
        </p:txBody>
      </p:sp>
      <p:pic>
        <p:nvPicPr>
          <p:cNvPr id="4" name="Picture 3">
            <a:extLst>
              <a:ext uri="{FF2B5EF4-FFF2-40B4-BE49-F238E27FC236}">
                <a16:creationId xmlns:a16="http://schemas.microsoft.com/office/drawing/2014/main" id="{4E400C7B-6DED-B6F0-B93D-FB80B2C0A26C}"/>
              </a:ext>
            </a:extLst>
          </p:cNvPr>
          <p:cNvPicPr>
            <a:picLocks noChangeAspect="1"/>
          </p:cNvPicPr>
          <p:nvPr/>
        </p:nvPicPr>
        <p:blipFill>
          <a:blip r:embed="rId4"/>
          <a:stretch>
            <a:fillRect/>
          </a:stretch>
        </p:blipFill>
        <p:spPr>
          <a:xfrm>
            <a:off x="7533996" y="3440283"/>
            <a:ext cx="3807861" cy="1821378"/>
          </a:xfrm>
          <a:prstGeom prst="rect">
            <a:avLst/>
          </a:prstGeom>
        </p:spPr>
      </p:pic>
      <p:pic>
        <p:nvPicPr>
          <p:cNvPr id="7" name="Picture 6">
            <a:extLst>
              <a:ext uri="{FF2B5EF4-FFF2-40B4-BE49-F238E27FC236}">
                <a16:creationId xmlns:a16="http://schemas.microsoft.com/office/drawing/2014/main" id="{0D9FFCBF-A395-184C-826E-808DA08E3FC9}"/>
              </a:ext>
            </a:extLst>
          </p:cNvPr>
          <p:cNvPicPr>
            <a:picLocks noChangeAspect="1"/>
          </p:cNvPicPr>
          <p:nvPr/>
        </p:nvPicPr>
        <p:blipFill rotWithShape="1">
          <a:blip r:embed="rId5"/>
          <a:srcRect l="-4556" r="-4556"/>
          <a:stretch/>
        </p:blipFill>
        <p:spPr>
          <a:xfrm>
            <a:off x="7404614" y="1474334"/>
            <a:ext cx="4131720" cy="1821379"/>
          </a:xfrm>
          <a:prstGeom prst="rect">
            <a:avLst/>
          </a:prstGeom>
        </p:spPr>
      </p:pic>
      <p:pic>
        <p:nvPicPr>
          <p:cNvPr id="9" name="Graphic 8">
            <a:extLst>
              <a:ext uri="{FF2B5EF4-FFF2-40B4-BE49-F238E27FC236}">
                <a16:creationId xmlns:a16="http://schemas.microsoft.com/office/drawing/2014/main" id="{A786B886-7827-5B11-0B15-5D2845DD93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79177" y="-179806"/>
            <a:ext cx="1911271" cy="1911271"/>
          </a:xfrm>
          <a:prstGeom prst="rect">
            <a:avLst/>
          </a:prstGeom>
        </p:spPr>
      </p:pic>
    </p:spTree>
    <p:extLst>
      <p:ext uri="{BB962C8B-B14F-4D97-AF65-F5344CB8AC3E}">
        <p14:creationId xmlns:p14="http://schemas.microsoft.com/office/powerpoint/2010/main" val="270158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7469FED-E099-45CD-AC25-A9BC9A4C6422}"/>
              </a:ext>
            </a:extLst>
          </p:cNvPr>
          <p:cNvSpPr/>
          <p:nvPr/>
        </p:nvSpPr>
        <p:spPr>
          <a:xfrm>
            <a:off x="345057" y="1603695"/>
            <a:ext cx="11514434" cy="4394848"/>
          </a:xfrm>
          <a:prstGeom prst="rect">
            <a:avLst/>
          </a:prstGeom>
          <a:solidFill>
            <a:schemeClr val="bg1"/>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8F3FE3-CFA9-452E-978A-E2137E08B73E}"/>
              </a:ext>
            </a:extLst>
          </p:cNvPr>
          <p:cNvSpPr>
            <a:spLocks noGrp="1"/>
          </p:cNvSpPr>
          <p:nvPr>
            <p:ph type="title"/>
          </p:nvPr>
        </p:nvSpPr>
        <p:spPr>
          <a:xfrm>
            <a:off x="1424940" y="183668"/>
            <a:ext cx="9342120" cy="1118619"/>
          </a:xfrm>
        </p:spPr>
        <p:txBody>
          <a:bodyPr/>
          <a:lstStyle/>
          <a:p>
            <a:r>
              <a:rPr lang="en-US" b="1" dirty="0">
                <a:latin typeface="+mn-lt"/>
              </a:rPr>
              <a:t>Tucatinib HER2CLIMB Background</a:t>
            </a:r>
          </a:p>
        </p:txBody>
      </p:sp>
      <p:sp>
        <p:nvSpPr>
          <p:cNvPr id="3" name="Content Placeholder 2">
            <a:extLst>
              <a:ext uri="{FF2B5EF4-FFF2-40B4-BE49-F238E27FC236}">
                <a16:creationId xmlns:a16="http://schemas.microsoft.com/office/drawing/2014/main" id="{B6A7DF00-7E05-46FB-9E34-6B0B32E0378F}"/>
              </a:ext>
            </a:extLst>
          </p:cNvPr>
          <p:cNvSpPr>
            <a:spLocks noGrp="1"/>
          </p:cNvSpPr>
          <p:nvPr>
            <p:ph idx="1"/>
          </p:nvPr>
        </p:nvSpPr>
        <p:spPr>
          <a:xfrm>
            <a:off x="2332897" y="961959"/>
            <a:ext cx="7526207" cy="1021609"/>
          </a:xfrm>
        </p:spPr>
        <p:txBody>
          <a:bodyPr>
            <a:normAutofit/>
          </a:bodyPr>
          <a:lstStyle/>
          <a:p>
            <a:pPr marL="0" indent="0" algn="ctr">
              <a:buNone/>
            </a:pPr>
            <a:r>
              <a:rPr lang="en-US" sz="2000" b="1" dirty="0">
                <a:solidFill>
                  <a:srgbClr val="7A0000"/>
                </a:solidFill>
              </a:rPr>
              <a:t>Tucatinib is an oral TKI that is highly selective for the kinase domain of HER2 with minimal inhibition of EGFR.</a:t>
            </a:r>
          </a:p>
          <a:p>
            <a:endParaRPr lang="en-US" sz="2000" dirty="0"/>
          </a:p>
          <a:p>
            <a:endParaRPr lang="en-US" sz="2000" dirty="0"/>
          </a:p>
        </p:txBody>
      </p:sp>
      <p:sp>
        <p:nvSpPr>
          <p:cNvPr id="10" name="Rectangle 9">
            <a:extLst>
              <a:ext uri="{FF2B5EF4-FFF2-40B4-BE49-F238E27FC236}">
                <a16:creationId xmlns:a16="http://schemas.microsoft.com/office/drawing/2014/main" id="{4B6E7AC2-6B6E-4C0B-94BF-B4F048BB852A}"/>
              </a:ext>
            </a:extLst>
          </p:cNvPr>
          <p:cNvSpPr/>
          <p:nvPr/>
        </p:nvSpPr>
        <p:spPr>
          <a:xfrm>
            <a:off x="8531600" y="5642878"/>
            <a:ext cx="3226291" cy="261610"/>
          </a:xfrm>
          <a:prstGeom prst="rect">
            <a:avLst/>
          </a:prstGeom>
        </p:spPr>
        <p:txBody>
          <a:bodyPr wrap="square">
            <a:spAutoFit/>
          </a:bodyPr>
          <a:lstStyle/>
          <a:p>
            <a:pPr algn="r" defTabSz="685800"/>
            <a:r>
              <a:rPr lang="en-US" sz="1100" dirty="0">
                <a:solidFill>
                  <a:schemeClr val="tx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https://clinicaltrials.gov/ct2/show/NCT02614794</a:t>
            </a:r>
            <a:endParaRPr lang="en-US" sz="1100" dirty="0">
              <a:solidFill>
                <a:schemeClr val="tx1">
                  <a:lumMod val="50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1302241-9EDC-4407-943C-B984876F782F}"/>
              </a:ext>
            </a:extLst>
          </p:cNvPr>
          <p:cNvSpPr txBox="1"/>
          <p:nvPr/>
        </p:nvSpPr>
        <p:spPr>
          <a:xfrm>
            <a:off x="775730" y="5352924"/>
            <a:ext cx="3760287" cy="336675"/>
          </a:xfrm>
          <a:prstGeom prst="rect">
            <a:avLst/>
          </a:prstGeom>
          <a:noFill/>
          <a:ln w="9525" cap="flat" cmpd="sng" algn="ctr">
            <a:noFill/>
            <a:prstDash val="solid"/>
          </a:ln>
          <a:effectLst/>
        </p:spPr>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85783" eaLnBrk="1" fontAlgn="auto" latinLnBrk="0" hangingPunct="1">
              <a:lnSpc>
                <a:spcPct val="100000"/>
              </a:lnSpc>
              <a:spcBef>
                <a:spcPts val="30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*Stratification factors: presence of brain metastases (yes/no), ECOG status (0 or 1), and region (US or Canada or rest of world)</a:t>
            </a:r>
          </a:p>
        </p:txBody>
      </p:sp>
      <p:sp>
        <p:nvSpPr>
          <p:cNvPr id="19" name="TextBox 18">
            <a:extLst>
              <a:ext uri="{FF2B5EF4-FFF2-40B4-BE49-F238E27FC236}">
                <a16:creationId xmlns:a16="http://schemas.microsoft.com/office/drawing/2014/main" id="{10FE236A-CC79-4D24-AADA-CDEAC5A0C962}"/>
              </a:ext>
            </a:extLst>
          </p:cNvPr>
          <p:cNvSpPr txBox="1"/>
          <p:nvPr/>
        </p:nvSpPr>
        <p:spPr>
          <a:xfrm>
            <a:off x="650622" y="3315132"/>
            <a:ext cx="3693278" cy="1964240"/>
          </a:xfrm>
          <a:prstGeom prst="roundRect">
            <a:avLst/>
          </a:prstGeom>
          <a:solidFill>
            <a:schemeClr val="bg1">
              <a:lumMod val="85000"/>
            </a:schemeClr>
          </a:solidFill>
          <a:ln w="9525" cap="flat" cmpd="sng" algn="ctr">
            <a:noFill/>
            <a:prstDash val="solid"/>
          </a:ln>
          <a:effectLst>
            <a:outerShdw blurRad="40000" dist="23000" dir="5400000" rotWithShape="0">
              <a:srgbClr val="000000">
                <a:alpha val="35000"/>
              </a:srgbClr>
            </a:outerShdw>
          </a:effectLst>
        </p:spPr>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783" eaLnBrk="1" fontAlgn="auto" latinLnBrk="0" hangingPunct="1">
              <a:lnSpc>
                <a:spcPct val="100000"/>
              </a:lnSpc>
              <a:spcBef>
                <a:spcPts val="3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Key Eligibility Criteria</a:t>
            </a:r>
          </a:p>
          <a:p>
            <a:pPr marL="231775" marR="0" lvl="0" indent="-231775" algn="l" defTabSz="685783"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HER2+ metastatic breast cancer</a:t>
            </a:r>
          </a:p>
          <a:p>
            <a:pPr marL="231775" marR="0" lvl="0" indent="-231775" algn="l" defTabSz="685783"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Prior treatment with trastuzumab, pertuzumab, and T-DM1</a:t>
            </a:r>
          </a:p>
          <a:p>
            <a:pPr marL="231775" marR="0" lvl="0" indent="-231775" algn="l" defTabSz="685783"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ECOG performance status 0 or 1</a:t>
            </a:r>
          </a:p>
          <a:p>
            <a:pPr marL="231775" marR="0" lvl="0" indent="-231775" algn="l" defTabSz="685783"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Brain MRI at baseline</a:t>
            </a:r>
            <a:endParaRPr kumimoji="0" lang="en-US" sz="1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9A55C61-FC19-4B26-8E7C-829BC2FCE91D}"/>
              </a:ext>
            </a:extLst>
          </p:cNvPr>
          <p:cNvSpPr txBox="1"/>
          <p:nvPr/>
        </p:nvSpPr>
        <p:spPr>
          <a:xfrm>
            <a:off x="4811428" y="3262804"/>
            <a:ext cx="1073146" cy="369332"/>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76A9"/>
                </a:solidFill>
                <a:effectLst/>
                <a:uLnTx/>
                <a:uFillTx/>
                <a:latin typeface="Calibri" panose="020F0502020204030204" pitchFamily="34" charset="0"/>
                <a:cs typeface="Calibri" panose="020F0502020204030204" pitchFamily="34" charset="0"/>
              </a:rPr>
              <a:t>N=410</a:t>
            </a:r>
          </a:p>
        </p:txBody>
      </p:sp>
      <p:sp>
        <p:nvSpPr>
          <p:cNvPr id="22" name="TextBox 21">
            <a:extLst>
              <a:ext uri="{FF2B5EF4-FFF2-40B4-BE49-F238E27FC236}">
                <a16:creationId xmlns:a16="http://schemas.microsoft.com/office/drawing/2014/main" id="{8F0D3965-222D-4C56-B89B-8E5584549D0A}"/>
              </a:ext>
            </a:extLst>
          </p:cNvPr>
          <p:cNvSpPr txBox="1"/>
          <p:nvPr/>
        </p:nvSpPr>
        <p:spPr>
          <a:xfrm>
            <a:off x="4860525" y="5667643"/>
            <a:ext cx="995331" cy="369332"/>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96F76"/>
                </a:solidFill>
                <a:effectLst/>
                <a:uLnTx/>
                <a:uFillTx/>
                <a:latin typeface="Calibri" panose="020F0502020204030204" pitchFamily="34" charset="0"/>
                <a:cs typeface="Calibri" panose="020F0502020204030204" pitchFamily="34" charset="0"/>
              </a:rPr>
              <a:t>N=202</a:t>
            </a:r>
          </a:p>
        </p:txBody>
      </p:sp>
      <p:cxnSp>
        <p:nvCxnSpPr>
          <p:cNvPr id="14" name="Connector: Elbow 13">
            <a:extLst>
              <a:ext uri="{FF2B5EF4-FFF2-40B4-BE49-F238E27FC236}">
                <a16:creationId xmlns:a16="http://schemas.microsoft.com/office/drawing/2014/main" id="{B4BB7D08-4283-47EC-91A6-F9E7EADAE63F}"/>
              </a:ext>
            </a:extLst>
          </p:cNvPr>
          <p:cNvCxnSpPr>
            <a:cxnSpLocks/>
            <a:stCxn id="19" idx="3"/>
            <a:endCxn id="17" idx="1"/>
          </p:cNvCxnSpPr>
          <p:nvPr/>
        </p:nvCxnSpPr>
        <p:spPr>
          <a:xfrm flipV="1">
            <a:off x="4343900" y="3649525"/>
            <a:ext cx="1511955" cy="647727"/>
          </a:xfrm>
          <a:prstGeom prst="bentConnector3">
            <a:avLst>
              <a:gd name="adj1" fmla="val 50000"/>
            </a:avLst>
          </a:prstGeom>
          <a:noFill/>
          <a:ln w="38100" cap="flat" cmpd="sng" algn="ctr">
            <a:solidFill>
              <a:schemeClr val="accent6"/>
            </a:solidFill>
            <a:prstDash val="solid"/>
            <a:tailEnd type="triangle" w="lg" len="lg"/>
          </a:ln>
          <a:effectLst/>
        </p:spPr>
      </p:cxnSp>
      <p:cxnSp>
        <p:nvCxnSpPr>
          <p:cNvPr id="15" name="Connector: Elbow 14">
            <a:extLst>
              <a:ext uri="{FF2B5EF4-FFF2-40B4-BE49-F238E27FC236}">
                <a16:creationId xmlns:a16="http://schemas.microsoft.com/office/drawing/2014/main" id="{9BA973D4-CBF1-419B-8B34-DD93815B79C8}"/>
              </a:ext>
            </a:extLst>
          </p:cNvPr>
          <p:cNvCxnSpPr>
            <a:cxnSpLocks/>
            <a:stCxn id="19" idx="3"/>
            <a:endCxn id="20" idx="1"/>
          </p:cNvCxnSpPr>
          <p:nvPr/>
        </p:nvCxnSpPr>
        <p:spPr>
          <a:xfrm>
            <a:off x="4343900" y="4297252"/>
            <a:ext cx="1511955" cy="754264"/>
          </a:xfrm>
          <a:prstGeom prst="bentConnector3">
            <a:avLst>
              <a:gd name="adj1" fmla="val 50000"/>
            </a:avLst>
          </a:prstGeom>
          <a:noFill/>
          <a:ln w="38100" cap="flat" cmpd="sng" algn="ctr">
            <a:solidFill>
              <a:schemeClr val="accent6"/>
            </a:solidFill>
            <a:prstDash val="solid"/>
            <a:tailEnd type="triangle" w="lg" len="lg"/>
          </a:ln>
          <a:effectLst/>
        </p:spPr>
      </p:cxnSp>
      <p:sp>
        <p:nvSpPr>
          <p:cNvPr id="16" name="Oval 15">
            <a:extLst>
              <a:ext uri="{FF2B5EF4-FFF2-40B4-BE49-F238E27FC236}">
                <a16:creationId xmlns:a16="http://schemas.microsoft.com/office/drawing/2014/main" id="{8E4CC275-81E0-44DF-AEDF-BFFD88997297}"/>
              </a:ext>
            </a:extLst>
          </p:cNvPr>
          <p:cNvSpPr/>
          <p:nvPr/>
        </p:nvSpPr>
        <p:spPr>
          <a:xfrm>
            <a:off x="4768540" y="4091697"/>
            <a:ext cx="589651" cy="459067"/>
          </a:xfrm>
          <a:prstGeom prst="ellipse">
            <a:avLst/>
          </a:prstGeom>
          <a:solidFill>
            <a:sysClr val="windowText" lastClr="000000">
              <a:lumMod val="65000"/>
              <a:lumOff val="35000"/>
            </a:sysClr>
          </a:solid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(2:1)</a:t>
            </a:r>
          </a:p>
        </p:txBody>
      </p:sp>
      <p:sp>
        <p:nvSpPr>
          <p:cNvPr id="23" name="Rectangle 22">
            <a:extLst>
              <a:ext uri="{FF2B5EF4-FFF2-40B4-BE49-F238E27FC236}">
                <a16:creationId xmlns:a16="http://schemas.microsoft.com/office/drawing/2014/main" id="{138B4435-4643-47B0-9D23-7D09CE974E64}"/>
              </a:ext>
            </a:extLst>
          </p:cNvPr>
          <p:cNvSpPr/>
          <p:nvPr/>
        </p:nvSpPr>
        <p:spPr>
          <a:xfrm>
            <a:off x="345057" y="2484319"/>
            <a:ext cx="11501886" cy="461665"/>
          </a:xfrm>
          <a:prstGeom prst="rect">
            <a:avLst/>
          </a:prstGeom>
        </p:spPr>
        <p:txBody>
          <a:bodyPr wrap="square">
            <a:spAutoFit/>
          </a:bodyPr>
          <a:lstStyle/>
          <a:p>
            <a:pPr algn="ctr"/>
            <a:r>
              <a:rPr lang="en-US" sz="2400" b="1" dirty="0"/>
              <a:t>HER2CLIMB Randomized, Double-blind, Pivotal Trial</a:t>
            </a:r>
          </a:p>
        </p:txBody>
      </p:sp>
      <p:grpSp>
        <p:nvGrpSpPr>
          <p:cNvPr id="5" name="Group 4">
            <a:extLst>
              <a:ext uri="{FF2B5EF4-FFF2-40B4-BE49-F238E27FC236}">
                <a16:creationId xmlns:a16="http://schemas.microsoft.com/office/drawing/2014/main" id="{CB2B19F6-74ED-4D07-8686-AF0B12D85CBD}"/>
              </a:ext>
            </a:extLst>
          </p:cNvPr>
          <p:cNvGrpSpPr/>
          <p:nvPr/>
        </p:nvGrpSpPr>
        <p:grpSpPr>
          <a:xfrm>
            <a:off x="5804202" y="3046591"/>
            <a:ext cx="5953688" cy="1179111"/>
            <a:chOff x="5868856" y="2972703"/>
            <a:chExt cx="5953688" cy="1179111"/>
          </a:xfrm>
        </p:grpSpPr>
        <p:sp>
          <p:nvSpPr>
            <p:cNvPr id="17" name="TextBox 16">
              <a:extLst>
                <a:ext uri="{FF2B5EF4-FFF2-40B4-BE49-F238E27FC236}">
                  <a16:creationId xmlns:a16="http://schemas.microsoft.com/office/drawing/2014/main" id="{21BB3261-9247-4AF1-BB35-EE9AD274BD8C}"/>
                </a:ext>
              </a:extLst>
            </p:cNvPr>
            <p:cNvSpPr txBox="1"/>
            <p:nvPr/>
          </p:nvSpPr>
          <p:spPr>
            <a:xfrm>
              <a:off x="5920509" y="2999460"/>
              <a:ext cx="5902035" cy="1152354"/>
            </a:xfrm>
            <a:prstGeom prst="roundRect">
              <a:avLst/>
            </a:prstGeom>
            <a:solidFill>
              <a:schemeClr val="accent2"/>
            </a:solidFill>
            <a:effectLst>
              <a:outerShdw blurRad="50800" dist="38100" dir="8100000" algn="tr" rotWithShape="0">
                <a:prstClr val="black">
                  <a:alpha val="40000"/>
                </a:prstClr>
              </a:outerShdw>
            </a:effectLst>
          </p:spPr>
          <p:txBody>
            <a:bodyPr wrap="square" lIns="91440" tIns="0" rIns="0" bIns="0" rtlCol="0" anchor="b">
              <a:noAutofit/>
            </a:bodyPr>
            <a:lstStyle/>
            <a:p>
              <a:pPr marL="0" marR="0" lvl="0" indent="0" algn="ctr" defTabSz="685783" eaLnBrk="1" fontAlgn="auto" latinLnBrk="0" hangingPunct="1">
                <a:lnSpc>
                  <a:spcPct val="100000"/>
                </a:lnSpc>
                <a:spcBef>
                  <a:spcPts val="0"/>
                </a:spcBef>
                <a:spcAft>
                  <a:spcPts val="60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21-day cycle</a:t>
              </a:r>
            </a:p>
          </p:txBody>
        </p:sp>
        <p:sp>
          <p:nvSpPr>
            <p:cNvPr id="24" name="TextBox 23">
              <a:extLst>
                <a:ext uri="{FF2B5EF4-FFF2-40B4-BE49-F238E27FC236}">
                  <a16:creationId xmlns:a16="http://schemas.microsoft.com/office/drawing/2014/main" id="{88B9BAE1-ACBC-43CE-A006-C8DDEC5EC23E}"/>
                </a:ext>
              </a:extLst>
            </p:cNvPr>
            <p:cNvSpPr txBox="1"/>
            <p:nvPr/>
          </p:nvSpPr>
          <p:spPr>
            <a:xfrm>
              <a:off x="5868856" y="3065063"/>
              <a:ext cx="1536207" cy="463228"/>
            </a:xfrm>
            <a:prstGeom prst="rect">
              <a:avLst/>
            </a:prstGeom>
            <a:noFill/>
            <a:effectLst/>
          </p:spPr>
          <p:txBody>
            <a:bodyPr wrap="square" lIns="91440" tIns="0" rIns="0" bIns="0" rtlCol="0" anchor="t">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Tucatinib </a:t>
              </a:r>
            </a:p>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300 mg PO BID </a:t>
              </a:r>
            </a:p>
          </p:txBody>
        </p:sp>
        <p:sp>
          <p:nvSpPr>
            <p:cNvPr id="25" name="TextBox 24">
              <a:extLst>
                <a:ext uri="{FF2B5EF4-FFF2-40B4-BE49-F238E27FC236}">
                  <a16:creationId xmlns:a16="http://schemas.microsoft.com/office/drawing/2014/main" id="{F4B71CDD-CA8E-4077-B67F-6AEFA4F4588F}"/>
                </a:ext>
              </a:extLst>
            </p:cNvPr>
            <p:cNvSpPr txBox="1"/>
            <p:nvPr/>
          </p:nvSpPr>
          <p:spPr>
            <a:xfrm>
              <a:off x="7645227" y="3065063"/>
              <a:ext cx="2075517" cy="659607"/>
            </a:xfrm>
            <a:prstGeom prst="rect">
              <a:avLst/>
            </a:prstGeom>
            <a:noFill/>
            <a:effectLst/>
          </p:spPr>
          <p:txBody>
            <a:bodyPr wrap="square" lIns="91440" tIns="0" rIns="0" bIns="0" rtlCol="0" anchor="t">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Trastuzumab</a:t>
              </a:r>
              <a:b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6 mg/kg Q3W, loading dose 8 mg/kg C1D1</a:t>
              </a:r>
            </a:p>
          </p:txBody>
        </p:sp>
        <p:sp>
          <p:nvSpPr>
            <p:cNvPr id="26" name="TextBox 25">
              <a:extLst>
                <a:ext uri="{FF2B5EF4-FFF2-40B4-BE49-F238E27FC236}">
                  <a16:creationId xmlns:a16="http://schemas.microsoft.com/office/drawing/2014/main" id="{4731FEFC-56A4-4052-8D75-697129233FAC}"/>
                </a:ext>
              </a:extLst>
            </p:cNvPr>
            <p:cNvSpPr txBox="1"/>
            <p:nvPr/>
          </p:nvSpPr>
          <p:spPr>
            <a:xfrm>
              <a:off x="9960909" y="3065063"/>
              <a:ext cx="1528618" cy="659607"/>
            </a:xfrm>
            <a:prstGeom prst="rect">
              <a:avLst/>
            </a:prstGeom>
            <a:noFill/>
            <a:effectLst/>
          </p:spPr>
          <p:txBody>
            <a:bodyPr wrap="square" lIns="91440" tIns="0" rIns="0" bIns="0" rtlCol="0" anchor="t">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Capecitabine </a:t>
              </a:r>
              <a:b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1000 mg/m</a:t>
              </a:r>
              <a:r>
                <a:rPr kumimoji="0" lang="en-US" sz="1400" b="1" i="0" u="none" strike="noStrike" kern="0" cap="none" spc="0" normalizeH="0" baseline="30000" noProof="0" dirty="0">
                  <a:ln>
                    <a:noFill/>
                  </a:ln>
                  <a:solidFill>
                    <a:schemeClr val="bg1"/>
                  </a:solidFill>
                  <a:effectLst/>
                  <a:uLnTx/>
                  <a:uFillTx/>
                  <a:latin typeface="Calibri" panose="020F0502020204030204" pitchFamily="34" charset="0"/>
                  <a:cs typeface="Calibri" panose="020F0502020204030204" pitchFamily="34" charset="0"/>
                </a:rPr>
                <a:t>2</a:t>
              </a: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PO BID Days 1-14</a:t>
              </a:r>
            </a:p>
          </p:txBody>
        </p:sp>
        <p:sp>
          <p:nvSpPr>
            <p:cNvPr id="29" name="TextBox 28">
              <a:extLst>
                <a:ext uri="{FF2B5EF4-FFF2-40B4-BE49-F238E27FC236}">
                  <a16:creationId xmlns:a16="http://schemas.microsoft.com/office/drawing/2014/main" id="{3904F32D-013C-4BDF-9EFD-37795F55C48F}"/>
                </a:ext>
              </a:extLst>
            </p:cNvPr>
            <p:cNvSpPr txBox="1"/>
            <p:nvPr/>
          </p:nvSpPr>
          <p:spPr>
            <a:xfrm>
              <a:off x="7266238" y="2972703"/>
              <a:ext cx="561258" cy="410149"/>
            </a:xfrm>
            <a:prstGeom prst="rect">
              <a:avLst/>
            </a:prstGeom>
            <a:noFill/>
            <a:effectLst/>
          </p:spPr>
          <p:txBody>
            <a:bodyPr wrap="square" lIns="91440" tIns="0" rIns="0" bIns="0" rtlCol="0" anchor="ctr">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sp>
          <p:nvSpPr>
            <p:cNvPr id="30" name="TextBox 29">
              <a:extLst>
                <a:ext uri="{FF2B5EF4-FFF2-40B4-BE49-F238E27FC236}">
                  <a16:creationId xmlns:a16="http://schemas.microsoft.com/office/drawing/2014/main" id="{90342552-4A1D-489C-8443-01EE71CB02B2}"/>
                </a:ext>
              </a:extLst>
            </p:cNvPr>
            <p:cNvSpPr txBox="1"/>
            <p:nvPr/>
          </p:nvSpPr>
          <p:spPr>
            <a:xfrm>
              <a:off x="9478756" y="2972703"/>
              <a:ext cx="561258" cy="410149"/>
            </a:xfrm>
            <a:prstGeom prst="rect">
              <a:avLst/>
            </a:prstGeom>
            <a:noFill/>
            <a:effectLst/>
          </p:spPr>
          <p:txBody>
            <a:bodyPr wrap="square" lIns="91440" tIns="0" rIns="0" bIns="0" rtlCol="0" anchor="ctr">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sp>
        <p:nvSpPr>
          <p:cNvPr id="20" name="TextBox 19">
            <a:extLst>
              <a:ext uri="{FF2B5EF4-FFF2-40B4-BE49-F238E27FC236}">
                <a16:creationId xmlns:a16="http://schemas.microsoft.com/office/drawing/2014/main" id="{1E591729-EE51-4933-A618-B6185B05C021}"/>
              </a:ext>
            </a:extLst>
          </p:cNvPr>
          <p:cNvSpPr txBox="1"/>
          <p:nvPr/>
        </p:nvSpPr>
        <p:spPr>
          <a:xfrm>
            <a:off x="5855855" y="4468344"/>
            <a:ext cx="5902036" cy="1166344"/>
          </a:xfrm>
          <a:prstGeom prst="roundRect">
            <a:avLst/>
          </a:prstGeom>
          <a:solidFill>
            <a:srgbClr val="44546A"/>
          </a:solidFill>
          <a:effectLst>
            <a:outerShdw blurRad="50800" dist="38100" dir="8100000" algn="tr" rotWithShape="0">
              <a:prstClr val="black">
                <a:alpha val="40000"/>
              </a:prstClr>
            </a:outerShdw>
          </a:effectLst>
        </p:spPr>
        <p:txBody>
          <a:bodyPr wrap="square" lIns="91440" tIns="0" rIns="0" bIns="0" rtlCol="0" anchor="b">
            <a:noAutofit/>
          </a:bodyPr>
          <a:lstStyle/>
          <a:p>
            <a:pPr marL="0" marR="0" lvl="0" indent="0" algn="ctr" defTabSz="685783" eaLnBrk="1" fontAlgn="auto" latinLnBrk="0" hangingPunct="1">
              <a:lnSpc>
                <a:spcPct val="100000"/>
              </a:lnSpc>
              <a:spcBef>
                <a:spcPts val="0"/>
              </a:spcBef>
              <a:spcAft>
                <a:spcPts val="60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21-day cycle</a:t>
            </a:r>
          </a:p>
        </p:txBody>
      </p:sp>
      <p:sp>
        <p:nvSpPr>
          <p:cNvPr id="38" name="TextBox 37">
            <a:extLst>
              <a:ext uri="{FF2B5EF4-FFF2-40B4-BE49-F238E27FC236}">
                <a16:creationId xmlns:a16="http://schemas.microsoft.com/office/drawing/2014/main" id="{7C3BB6C6-2E25-4667-81A3-11390307D538}"/>
              </a:ext>
            </a:extLst>
          </p:cNvPr>
          <p:cNvSpPr txBox="1"/>
          <p:nvPr/>
        </p:nvSpPr>
        <p:spPr>
          <a:xfrm>
            <a:off x="5804202" y="4527749"/>
            <a:ext cx="1536207" cy="298237"/>
          </a:xfrm>
          <a:prstGeom prst="rect">
            <a:avLst/>
          </a:prstGeom>
          <a:noFill/>
          <a:effectLst/>
        </p:spPr>
        <p:txBody>
          <a:bodyPr wrap="square" lIns="91440" tIns="0" rIns="0" bIns="0" rtlCol="0" anchor="t">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Placebo</a:t>
            </a:r>
            <a:r>
              <a:rPr kumimoji="0" lang="en-US"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sp>
        <p:nvSpPr>
          <p:cNvPr id="39" name="TextBox 38">
            <a:extLst>
              <a:ext uri="{FF2B5EF4-FFF2-40B4-BE49-F238E27FC236}">
                <a16:creationId xmlns:a16="http://schemas.microsoft.com/office/drawing/2014/main" id="{2603FD74-A718-4CDC-AE55-05EC55EEFFDB}"/>
              </a:ext>
            </a:extLst>
          </p:cNvPr>
          <p:cNvSpPr txBox="1"/>
          <p:nvPr/>
        </p:nvSpPr>
        <p:spPr>
          <a:xfrm>
            <a:off x="7580573" y="4527749"/>
            <a:ext cx="2075517" cy="659607"/>
          </a:xfrm>
          <a:prstGeom prst="rect">
            <a:avLst/>
          </a:prstGeom>
          <a:noFill/>
          <a:effectLst/>
        </p:spPr>
        <p:txBody>
          <a:bodyPr wrap="square" lIns="91440" tIns="0" rIns="0" bIns="0" rtlCol="0" anchor="t">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Trastuzumab</a:t>
            </a:r>
            <a:b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6 mg/kg Q3W, loading dose 8 mg/kg C1D1</a:t>
            </a:r>
          </a:p>
        </p:txBody>
      </p:sp>
      <p:sp>
        <p:nvSpPr>
          <p:cNvPr id="40" name="TextBox 39">
            <a:extLst>
              <a:ext uri="{FF2B5EF4-FFF2-40B4-BE49-F238E27FC236}">
                <a16:creationId xmlns:a16="http://schemas.microsoft.com/office/drawing/2014/main" id="{3827E1B3-F243-434E-8712-376D56B34AAD}"/>
              </a:ext>
            </a:extLst>
          </p:cNvPr>
          <p:cNvSpPr txBox="1"/>
          <p:nvPr/>
        </p:nvSpPr>
        <p:spPr>
          <a:xfrm>
            <a:off x="9896255" y="4527749"/>
            <a:ext cx="1528618" cy="659607"/>
          </a:xfrm>
          <a:prstGeom prst="rect">
            <a:avLst/>
          </a:prstGeom>
          <a:noFill/>
          <a:effectLst/>
        </p:spPr>
        <p:txBody>
          <a:bodyPr wrap="square" lIns="91440" tIns="0" rIns="0" bIns="0" rtlCol="0" anchor="t">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Capecitabine </a:t>
            </a:r>
            <a:b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1000 mg/m</a:t>
            </a:r>
            <a:r>
              <a:rPr kumimoji="0" lang="en-US" sz="1400" b="1" i="0" u="none" strike="noStrike" kern="0" cap="none" spc="0" normalizeH="0" baseline="30000" noProof="0" dirty="0">
                <a:ln>
                  <a:noFill/>
                </a:ln>
                <a:solidFill>
                  <a:schemeClr val="bg1"/>
                </a:solidFill>
                <a:effectLst/>
                <a:uLnTx/>
                <a:uFillTx/>
                <a:latin typeface="Calibri" panose="020F0502020204030204" pitchFamily="34" charset="0"/>
                <a:cs typeface="Calibri" panose="020F0502020204030204" pitchFamily="34" charset="0"/>
              </a:rPr>
              <a:t>2</a:t>
            </a:r>
            <a:r>
              <a:rPr kumimoji="0" lang="en-US" sz="14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PO BID Days 1-14</a:t>
            </a:r>
          </a:p>
        </p:txBody>
      </p:sp>
      <p:sp>
        <p:nvSpPr>
          <p:cNvPr id="41" name="TextBox 40">
            <a:extLst>
              <a:ext uri="{FF2B5EF4-FFF2-40B4-BE49-F238E27FC236}">
                <a16:creationId xmlns:a16="http://schemas.microsoft.com/office/drawing/2014/main" id="{3DDA39CB-513F-47B1-A178-8F1D8521394B}"/>
              </a:ext>
            </a:extLst>
          </p:cNvPr>
          <p:cNvSpPr txBox="1"/>
          <p:nvPr/>
        </p:nvSpPr>
        <p:spPr>
          <a:xfrm>
            <a:off x="7201584" y="4435389"/>
            <a:ext cx="561258" cy="410149"/>
          </a:xfrm>
          <a:prstGeom prst="rect">
            <a:avLst/>
          </a:prstGeom>
          <a:noFill/>
          <a:effectLst/>
        </p:spPr>
        <p:txBody>
          <a:bodyPr wrap="square" lIns="91440" tIns="0" rIns="0" bIns="0" rtlCol="0" anchor="ctr">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sp>
        <p:nvSpPr>
          <p:cNvPr id="51" name="TextBox 50">
            <a:extLst>
              <a:ext uri="{FF2B5EF4-FFF2-40B4-BE49-F238E27FC236}">
                <a16:creationId xmlns:a16="http://schemas.microsoft.com/office/drawing/2014/main" id="{34B2581A-3121-4FB6-B874-40F124D1EA9D}"/>
              </a:ext>
            </a:extLst>
          </p:cNvPr>
          <p:cNvSpPr txBox="1"/>
          <p:nvPr/>
        </p:nvSpPr>
        <p:spPr>
          <a:xfrm>
            <a:off x="9414102" y="4435389"/>
            <a:ext cx="561258" cy="410149"/>
          </a:xfrm>
          <a:prstGeom prst="rect">
            <a:avLst/>
          </a:prstGeom>
          <a:noFill/>
          <a:effectLst/>
        </p:spPr>
        <p:txBody>
          <a:bodyPr wrap="square" lIns="91440" tIns="0" rIns="0" bIns="0" rtlCol="0" anchor="ctr">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1877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8BF9-27FD-4055-B2A6-B6C4F893568B}"/>
              </a:ext>
            </a:extLst>
          </p:cNvPr>
          <p:cNvSpPr>
            <a:spLocks noGrp="1"/>
          </p:cNvSpPr>
          <p:nvPr>
            <p:ph type="title" idx="4294967295"/>
          </p:nvPr>
        </p:nvSpPr>
        <p:spPr>
          <a:xfrm>
            <a:off x="441325" y="180975"/>
            <a:ext cx="11309350" cy="1087438"/>
          </a:xfrm>
        </p:spPr>
        <p:txBody>
          <a:bodyPr>
            <a:normAutofit/>
          </a:bodyPr>
          <a:lstStyle/>
          <a:p>
            <a:r>
              <a:rPr lang="en-US" b="1" dirty="0">
                <a:latin typeface="+mn-lt"/>
              </a:rPr>
              <a:t>HER2CLIMB Analysis of Patients with Brain Metastases </a:t>
            </a:r>
          </a:p>
        </p:txBody>
      </p:sp>
      <p:sp>
        <p:nvSpPr>
          <p:cNvPr id="3" name="Content Placeholder 2">
            <a:extLst>
              <a:ext uri="{FF2B5EF4-FFF2-40B4-BE49-F238E27FC236}">
                <a16:creationId xmlns:a16="http://schemas.microsoft.com/office/drawing/2014/main" id="{F205E90E-8121-466B-A6E3-84BD2493B0B2}"/>
              </a:ext>
            </a:extLst>
          </p:cNvPr>
          <p:cNvSpPr>
            <a:spLocks noGrp="1"/>
          </p:cNvSpPr>
          <p:nvPr>
            <p:ph sz="half" idx="4294967295"/>
          </p:nvPr>
        </p:nvSpPr>
        <p:spPr>
          <a:xfrm>
            <a:off x="394544" y="1295120"/>
            <a:ext cx="4138613" cy="4478338"/>
          </a:xfrm>
        </p:spPr>
        <p:txBody>
          <a:bodyPr>
            <a:noAutofit/>
          </a:bodyPr>
          <a:lstStyle/>
          <a:p>
            <a:r>
              <a:rPr lang="en-US" sz="2200" dirty="0"/>
              <a:t>Brain MRI at baseline for all patients</a:t>
            </a:r>
          </a:p>
          <a:p>
            <a:r>
              <a:rPr lang="en-US" sz="2200" dirty="0"/>
              <a:t>Brain MRI for brain metastases patients every 6 weeks in first 24 weeks, every 9 weeks thereafter</a:t>
            </a:r>
          </a:p>
          <a:p>
            <a:r>
              <a:rPr lang="en-US" sz="2200" dirty="0"/>
              <a:t>Eligible brain metastases patients:</a:t>
            </a:r>
          </a:p>
          <a:p>
            <a:pPr marL="573074" lvl="1"/>
            <a:r>
              <a:rPr lang="en-US" sz="2200" dirty="0"/>
              <a:t>Not requiring immediate local therapy </a:t>
            </a:r>
          </a:p>
          <a:p>
            <a:pPr marL="573074" lvl="1"/>
            <a:r>
              <a:rPr lang="en-US" sz="2200" dirty="0"/>
              <a:t>Requiring local therapy during screening could be eligible after washout*</a:t>
            </a:r>
          </a:p>
        </p:txBody>
      </p:sp>
      <p:sp>
        <p:nvSpPr>
          <p:cNvPr id="20" name="Rectangle: Rounded Corners 19">
            <a:extLst>
              <a:ext uri="{FF2B5EF4-FFF2-40B4-BE49-F238E27FC236}">
                <a16:creationId xmlns:a16="http://schemas.microsoft.com/office/drawing/2014/main" id="{8239AD36-653B-4CA4-924B-CEDA58087BBB}"/>
              </a:ext>
            </a:extLst>
          </p:cNvPr>
          <p:cNvSpPr/>
          <p:nvPr/>
        </p:nvSpPr>
        <p:spPr>
          <a:xfrm>
            <a:off x="6640946" y="1308867"/>
            <a:ext cx="4396511" cy="792432"/>
          </a:xfrm>
          <a:prstGeom prst="round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prstClr val="white"/>
                </a:solidFill>
                <a:latin typeface="Trebuchet MS"/>
              </a:rPr>
              <a:t>All Patients with Brain Metastases</a:t>
            </a:r>
          </a:p>
          <a:p>
            <a:pPr algn="ctr" defTabSz="914377">
              <a:defRPr/>
            </a:pPr>
            <a:r>
              <a:rPr lang="en-US" sz="2000" b="1" dirty="0">
                <a:solidFill>
                  <a:prstClr val="white"/>
                </a:solidFill>
                <a:latin typeface="Trebuchet MS"/>
              </a:rPr>
              <a:t>N=291</a:t>
            </a:r>
            <a:endParaRPr lang="en-US" sz="2000" dirty="0">
              <a:solidFill>
                <a:prstClr val="white"/>
              </a:solidFill>
              <a:latin typeface="Trebuchet MS"/>
            </a:endParaRPr>
          </a:p>
        </p:txBody>
      </p:sp>
      <p:cxnSp>
        <p:nvCxnSpPr>
          <p:cNvPr id="22" name="Connector: Elbow 21">
            <a:extLst>
              <a:ext uri="{FF2B5EF4-FFF2-40B4-BE49-F238E27FC236}">
                <a16:creationId xmlns:a16="http://schemas.microsoft.com/office/drawing/2014/main" id="{806ECD94-9F82-4FE2-AB22-B05DF5FD1083}"/>
              </a:ext>
            </a:extLst>
          </p:cNvPr>
          <p:cNvCxnSpPr>
            <a:cxnSpLocks/>
            <a:stCxn id="20" idx="2"/>
            <a:endCxn id="19" idx="0"/>
          </p:cNvCxnSpPr>
          <p:nvPr/>
        </p:nvCxnSpPr>
        <p:spPr>
          <a:xfrm rot="5400000">
            <a:off x="7742086" y="1535823"/>
            <a:ext cx="531639" cy="1662592"/>
          </a:xfrm>
          <a:prstGeom prst="bentConnector3">
            <a:avLst/>
          </a:prstGeom>
          <a:ln w="38100">
            <a:solidFill>
              <a:srgbClr val="8A100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F7668349-BE3A-4ECE-86EE-172C50D23D49}"/>
              </a:ext>
            </a:extLst>
          </p:cNvPr>
          <p:cNvCxnSpPr>
            <a:cxnSpLocks/>
            <a:stCxn id="20" idx="2"/>
            <a:endCxn id="18" idx="0"/>
          </p:cNvCxnSpPr>
          <p:nvPr/>
        </p:nvCxnSpPr>
        <p:spPr>
          <a:xfrm rot="16200000" flipH="1">
            <a:off x="9528981" y="1411521"/>
            <a:ext cx="530855" cy="1910411"/>
          </a:xfrm>
          <a:prstGeom prst="bentConnector3">
            <a:avLst>
              <a:gd name="adj1" fmla="val 50000"/>
            </a:avLst>
          </a:prstGeom>
          <a:ln w="38100">
            <a:solidFill>
              <a:srgbClr val="7A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65D59FE-CC3D-4273-9C91-F1432B268155}"/>
              </a:ext>
            </a:extLst>
          </p:cNvPr>
          <p:cNvSpPr/>
          <p:nvPr/>
        </p:nvSpPr>
        <p:spPr>
          <a:xfrm>
            <a:off x="9645661" y="4913667"/>
            <a:ext cx="2546339" cy="769441"/>
          </a:xfrm>
          <a:prstGeom prst="rect">
            <a:avLst/>
          </a:prstGeom>
        </p:spPr>
        <p:txBody>
          <a:bodyPr wrap="square">
            <a:spAutoFit/>
          </a:bodyPr>
          <a:lstStyle/>
          <a:p>
            <a:pPr marL="0" lvl="1" defTabSz="914377">
              <a:defRPr/>
            </a:pPr>
            <a:r>
              <a:rPr lang="en-US" sz="1100" dirty="0">
                <a:solidFill>
                  <a:srgbClr val="E7E6E6">
                    <a:lumMod val="25000"/>
                  </a:srgbClr>
                </a:solidFill>
                <a:latin typeface="Calibri" panose="020F0502020204030204" pitchFamily="34" charset="0"/>
                <a:cs typeface="Calibri" panose="020F0502020204030204" pitchFamily="34" charset="0"/>
              </a:rPr>
              <a:t>†Includes patients requiring immediate local therapy before enrollment. These patients were not considered evaluable for intracranial response. </a:t>
            </a:r>
          </a:p>
        </p:txBody>
      </p:sp>
      <p:sp>
        <p:nvSpPr>
          <p:cNvPr id="11" name="Rectangle: Rounded Corners 10">
            <a:extLst>
              <a:ext uri="{FF2B5EF4-FFF2-40B4-BE49-F238E27FC236}">
                <a16:creationId xmlns:a16="http://schemas.microsoft.com/office/drawing/2014/main" id="{BAA27DCC-9BA3-4EC9-9072-619705EE0E84}"/>
              </a:ext>
            </a:extLst>
          </p:cNvPr>
          <p:cNvSpPr/>
          <p:nvPr/>
        </p:nvSpPr>
        <p:spPr>
          <a:xfrm>
            <a:off x="5791831" y="5413209"/>
            <a:ext cx="3106197" cy="865913"/>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en-US" sz="1600" dirty="0">
              <a:solidFill>
                <a:prstClr val="white"/>
              </a:solidFill>
              <a:latin typeface="Trebuchet MS"/>
            </a:endParaRPr>
          </a:p>
        </p:txBody>
      </p:sp>
      <p:sp>
        <p:nvSpPr>
          <p:cNvPr id="12" name="Rectangle: Rounded Corners 11">
            <a:extLst>
              <a:ext uri="{FF2B5EF4-FFF2-40B4-BE49-F238E27FC236}">
                <a16:creationId xmlns:a16="http://schemas.microsoft.com/office/drawing/2014/main" id="{EF9F728B-BE6B-4AF9-ADF2-FF203180B44A}"/>
              </a:ext>
            </a:extLst>
          </p:cNvPr>
          <p:cNvSpPr/>
          <p:nvPr/>
        </p:nvSpPr>
        <p:spPr>
          <a:xfrm>
            <a:off x="5667271" y="3767777"/>
            <a:ext cx="3106197" cy="148751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endParaRPr lang="en-US" sz="1600" dirty="0">
              <a:solidFill>
                <a:prstClr val="white"/>
              </a:solidFill>
              <a:latin typeface="Trebuchet MS"/>
            </a:endParaRPr>
          </a:p>
        </p:txBody>
      </p:sp>
      <p:sp>
        <p:nvSpPr>
          <p:cNvPr id="13" name="Rectangle: Rounded Corners 12">
            <a:extLst>
              <a:ext uri="{FF2B5EF4-FFF2-40B4-BE49-F238E27FC236}">
                <a16:creationId xmlns:a16="http://schemas.microsoft.com/office/drawing/2014/main" id="{424AB822-B1F9-4321-9784-4818B78D64A4}"/>
              </a:ext>
            </a:extLst>
          </p:cNvPr>
          <p:cNvSpPr/>
          <p:nvPr/>
        </p:nvSpPr>
        <p:spPr>
          <a:xfrm>
            <a:off x="4720585" y="4141497"/>
            <a:ext cx="2593332" cy="1760776"/>
          </a:xfrm>
          <a:prstGeom prst="round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b="1" dirty="0">
                <a:solidFill>
                  <a:prstClr val="white"/>
                </a:solidFill>
                <a:latin typeface="Trebuchet MS"/>
              </a:rPr>
              <a:t>Treated Progressing</a:t>
            </a:r>
          </a:p>
          <a:p>
            <a:pPr algn="ctr" defTabSz="914377">
              <a:defRPr/>
            </a:pPr>
            <a:r>
              <a:rPr lang="en-US" b="1" dirty="0">
                <a:solidFill>
                  <a:prstClr val="white"/>
                </a:solidFill>
                <a:latin typeface="Trebuchet MS"/>
              </a:rPr>
              <a:t>N=108</a:t>
            </a:r>
          </a:p>
          <a:p>
            <a:pPr algn="ctr" defTabSz="914377">
              <a:defRPr/>
            </a:pPr>
            <a:r>
              <a:rPr lang="en-US" sz="1400" b="1" dirty="0">
                <a:solidFill>
                  <a:prstClr val="white"/>
                </a:solidFill>
                <a:latin typeface="Trebuchet MS"/>
              </a:rPr>
              <a:t>Previously treated but progression of existing lesions, new lesions or untreated lesions at baseline</a:t>
            </a:r>
            <a:endParaRPr lang="en-US" sz="1600" b="1" dirty="0">
              <a:solidFill>
                <a:prstClr val="white"/>
              </a:solidFill>
              <a:latin typeface="Trebuchet MS"/>
            </a:endParaRPr>
          </a:p>
        </p:txBody>
      </p:sp>
      <p:sp>
        <p:nvSpPr>
          <p:cNvPr id="15" name="Rectangle: Rounded Corners 14">
            <a:extLst>
              <a:ext uri="{FF2B5EF4-FFF2-40B4-BE49-F238E27FC236}">
                <a16:creationId xmlns:a16="http://schemas.microsoft.com/office/drawing/2014/main" id="{28A4C704-0C5E-438A-A900-17E4A70CFA8A}"/>
              </a:ext>
            </a:extLst>
          </p:cNvPr>
          <p:cNvSpPr/>
          <p:nvPr/>
        </p:nvSpPr>
        <p:spPr>
          <a:xfrm>
            <a:off x="7476292" y="4141499"/>
            <a:ext cx="1852000" cy="933552"/>
          </a:xfrm>
          <a:prstGeom prst="round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b="1" dirty="0">
                <a:solidFill>
                  <a:prstClr val="white"/>
                </a:solidFill>
                <a:latin typeface="Trebuchet MS"/>
              </a:rPr>
              <a:t>Untreated </a:t>
            </a:r>
          </a:p>
          <a:p>
            <a:pPr algn="ctr" defTabSz="914377">
              <a:defRPr/>
            </a:pPr>
            <a:r>
              <a:rPr lang="en-US" b="1" dirty="0">
                <a:solidFill>
                  <a:prstClr val="white"/>
                </a:solidFill>
                <a:latin typeface="Trebuchet MS"/>
              </a:rPr>
              <a:t>N=66</a:t>
            </a:r>
          </a:p>
        </p:txBody>
      </p:sp>
      <p:cxnSp>
        <p:nvCxnSpPr>
          <p:cNvPr id="23" name="Connector: Elbow 22">
            <a:extLst>
              <a:ext uri="{FF2B5EF4-FFF2-40B4-BE49-F238E27FC236}">
                <a16:creationId xmlns:a16="http://schemas.microsoft.com/office/drawing/2014/main" id="{1B53C149-9F65-4E9C-BAD8-7F5E3B03F469}"/>
              </a:ext>
            </a:extLst>
          </p:cNvPr>
          <p:cNvCxnSpPr>
            <a:cxnSpLocks/>
            <a:stCxn id="19" idx="2"/>
            <a:endCxn id="13" idx="0"/>
          </p:cNvCxnSpPr>
          <p:nvPr/>
        </p:nvCxnSpPr>
        <p:spPr>
          <a:xfrm rot="5400000">
            <a:off x="6331111" y="3296001"/>
            <a:ext cx="531639" cy="1159359"/>
          </a:xfrm>
          <a:prstGeom prst="bentConnector3">
            <a:avLst>
              <a:gd name="adj1" fmla="val 50000"/>
            </a:avLst>
          </a:prstGeom>
          <a:ln w="38100">
            <a:solidFill>
              <a:srgbClr val="7A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CE678FD3-9BED-41AC-A203-3004B3F86C5E}"/>
              </a:ext>
            </a:extLst>
          </p:cNvPr>
          <p:cNvCxnSpPr>
            <a:cxnSpLocks/>
            <a:stCxn id="19" idx="2"/>
            <a:endCxn id="15" idx="0"/>
          </p:cNvCxnSpPr>
          <p:nvPr/>
        </p:nvCxnSpPr>
        <p:spPr>
          <a:xfrm rot="16200000" flipH="1">
            <a:off x="7523633" y="3262837"/>
            <a:ext cx="531639" cy="1225683"/>
          </a:xfrm>
          <a:prstGeom prst="bentConnector3">
            <a:avLst>
              <a:gd name="adj1" fmla="val 50000"/>
            </a:avLst>
          </a:prstGeom>
          <a:ln w="38100">
            <a:solidFill>
              <a:srgbClr val="7A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B225D3E-0FAF-4ECD-ADBB-402D327A9D86}"/>
              </a:ext>
            </a:extLst>
          </p:cNvPr>
          <p:cNvSpPr/>
          <p:nvPr/>
        </p:nvSpPr>
        <p:spPr>
          <a:xfrm>
            <a:off x="9405258" y="2632155"/>
            <a:ext cx="2688711" cy="1980044"/>
          </a:xfrm>
          <a:prstGeom prst="roundRect">
            <a:avLst/>
          </a:prstGeom>
          <a:solidFill>
            <a:srgbClr val="44546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b="1" dirty="0">
                <a:solidFill>
                  <a:prstClr val="white"/>
                </a:solidFill>
                <a:latin typeface="Trebuchet MS"/>
              </a:rPr>
              <a:t>Treated Stable </a:t>
            </a:r>
            <a:br>
              <a:rPr lang="en-US" b="1" dirty="0">
                <a:solidFill>
                  <a:prstClr val="white"/>
                </a:solidFill>
                <a:latin typeface="Trebuchet MS"/>
              </a:rPr>
            </a:br>
            <a:r>
              <a:rPr lang="en-US" b="1" dirty="0">
                <a:solidFill>
                  <a:prstClr val="white"/>
                </a:solidFill>
                <a:latin typeface="Trebuchet MS"/>
              </a:rPr>
              <a:t>Brain Metastases</a:t>
            </a:r>
            <a:r>
              <a:rPr lang="en-US" b="1" baseline="30000" dirty="0">
                <a:solidFill>
                  <a:prstClr val="white"/>
                </a:solidFill>
                <a:latin typeface="Trebuchet MS"/>
              </a:rPr>
              <a:t>†</a:t>
            </a:r>
          </a:p>
          <a:p>
            <a:pPr algn="ctr" defTabSz="914377">
              <a:defRPr/>
            </a:pPr>
            <a:r>
              <a:rPr lang="en-US" b="1" dirty="0">
                <a:solidFill>
                  <a:prstClr val="white"/>
                </a:solidFill>
                <a:latin typeface="Trebuchet MS"/>
              </a:rPr>
              <a:t>N=117</a:t>
            </a:r>
          </a:p>
          <a:p>
            <a:pPr algn="ctr" defTabSz="914377">
              <a:defRPr/>
            </a:pPr>
            <a:r>
              <a:rPr lang="en-US" sz="1600" dirty="0">
                <a:solidFill>
                  <a:prstClr val="white"/>
                </a:solidFill>
                <a:latin typeface="Trebuchet MS"/>
              </a:rPr>
              <a:t>Previously treated and no evidence of progression at baseline </a:t>
            </a:r>
          </a:p>
        </p:txBody>
      </p:sp>
      <p:sp>
        <p:nvSpPr>
          <p:cNvPr id="19" name="Rectangle: Rounded Corners 18">
            <a:extLst>
              <a:ext uri="{FF2B5EF4-FFF2-40B4-BE49-F238E27FC236}">
                <a16:creationId xmlns:a16="http://schemas.microsoft.com/office/drawing/2014/main" id="{DAA05ADA-A542-4352-944A-537976F28B00}"/>
              </a:ext>
            </a:extLst>
          </p:cNvPr>
          <p:cNvSpPr/>
          <p:nvPr/>
        </p:nvSpPr>
        <p:spPr>
          <a:xfrm>
            <a:off x="5813913" y="2632937"/>
            <a:ext cx="2725393" cy="976923"/>
          </a:xfrm>
          <a:prstGeom prst="round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dirty="0">
                <a:solidFill>
                  <a:prstClr val="white"/>
                </a:solidFill>
                <a:latin typeface="Trebuchet MS"/>
              </a:rPr>
              <a:t>Active </a:t>
            </a:r>
            <a:br>
              <a:rPr lang="en-US" b="1" dirty="0">
                <a:solidFill>
                  <a:prstClr val="white"/>
                </a:solidFill>
                <a:latin typeface="Trebuchet MS"/>
              </a:rPr>
            </a:br>
            <a:r>
              <a:rPr lang="en-US" b="1" dirty="0">
                <a:solidFill>
                  <a:prstClr val="white"/>
                </a:solidFill>
                <a:latin typeface="Trebuchet MS"/>
              </a:rPr>
              <a:t>Brain Metastases</a:t>
            </a:r>
          </a:p>
          <a:p>
            <a:pPr algn="ctr" defTabSz="914377">
              <a:defRPr/>
            </a:pPr>
            <a:r>
              <a:rPr lang="en-US" b="1" dirty="0">
                <a:solidFill>
                  <a:prstClr val="white"/>
                </a:solidFill>
                <a:latin typeface="Trebuchet MS"/>
              </a:rPr>
              <a:t>N=174</a:t>
            </a:r>
            <a:endParaRPr lang="en-US" sz="2000" b="1" dirty="0">
              <a:solidFill>
                <a:prstClr val="white"/>
              </a:solidFill>
              <a:latin typeface="Trebuchet MS"/>
            </a:endParaRPr>
          </a:p>
        </p:txBody>
      </p:sp>
      <p:sp>
        <p:nvSpPr>
          <p:cNvPr id="17" name="Rectangle 16">
            <a:extLst>
              <a:ext uri="{FF2B5EF4-FFF2-40B4-BE49-F238E27FC236}">
                <a16:creationId xmlns:a16="http://schemas.microsoft.com/office/drawing/2014/main" id="{BA45264C-C4A9-4A7C-B0D2-C58ED157C36C}"/>
              </a:ext>
            </a:extLst>
          </p:cNvPr>
          <p:cNvSpPr/>
          <p:nvPr/>
        </p:nvSpPr>
        <p:spPr>
          <a:xfrm>
            <a:off x="275092" y="5995562"/>
            <a:ext cx="10183357" cy="261610"/>
          </a:xfrm>
          <a:prstGeom prst="rect">
            <a:avLst/>
          </a:prstGeom>
        </p:spPr>
        <p:txBody>
          <a:bodyPr wrap="square">
            <a:spAutoFit/>
          </a:bodyPr>
          <a:lstStyle/>
          <a:p>
            <a:pPr marL="0" lvl="1" defTabSz="914377">
              <a:defRPr/>
            </a:pPr>
            <a:r>
              <a:rPr lang="en-US" sz="1100" dirty="0">
                <a:solidFill>
                  <a:srgbClr val="E7E6E6">
                    <a:lumMod val="25000"/>
                  </a:srgbClr>
                </a:solidFill>
                <a:latin typeface="Calibri" panose="020F0502020204030204" pitchFamily="34" charset="0"/>
                <a:cs typeface="Calibri" panose="020F0502020204030204" pitchFamily="34" charset="0"/>
              </a:rPr>
              <a:t>*These patients were included in the Treated Stable group for analysis.</a:t>
            </a:r>
          </a:p>
        </p:txBody>
      </p:sp>
      <p:sp>
        <p:nvSpPr>
          <p:cNvPr id="4" name="TextBox 3">
            <a:extLst>
              <a:ext uri="{FF2B5EF4-FFF2-40B4-BE49-F238E27FC236}">
                <a16:creationId xmlns:a16="http://schemas.microsoft.com/office/drawing/2014/main" id="{D454E88D-EC01-4872-BA85-5E1206E10463}"/>
              </a:ext>
            </a:extLst>
          </p:cNvPr>
          <p:cNvSpPr txBox="1"/>
          <p:nvPr/>
        </p:nvSpPr>
        <p:spPr>
          <a:xfrm>
            <a:off x="8412898" y="5984576"/>
            <a:ext cx="3681071" cy="307777"/>
          </a:xfrm>
          <a:prstGeom prst="rect">
            <a:avLst/>
          </a:prstGeom>
          <a:noFill/>
        </p:spPr>
        <p:txBody>
          <a:bodyPr wrap="square" rtlCol="0">
            <a:spAutoFit/>
          </a:bodyPr>
          <a:lstStyle/>
          <a:p>
            <a:r>
              <a:rPr lang="en-US" sz="1400" dirty="0"/>
              <a:t>Lin et al. </a:t>
            </a:r>
            <a:r>
              <a:rPr lang="en-US" sz="1400" i="1" dirty="0"/>
              <a:t>J Clin Oncol</a:t>
            </a:r>
            <a:r>
              <a:rPr lang="en-US" sz="1400" dirty="0"/>
              <a:t>. 2020;38(23):2610-2619.</a:t>
            </a:r>
          </a:p>
        </p:txBody>
      </p:sp>
    </p:spTree>
    <p:extLst>
      <p:ext uri="{BB962C8B-B14F-4D97-AF65-F5344CB8AC3E}">
        <p14:creationId xmlns:p14="http://schemas.microsoft.com/office/powerpoint/2010/main" val="29404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08ECB86-E78E-4660-A123-2D9741812E5C}"/>
              </a:ext>
            </a:extLst>
          </p:cNvPr>
          <p:cNvGrpSpPr/>
          <p:nvPr/>
        </p:nvGrpSpPr>
        <p:grpSpPr>
          <a:xfrm>
            <a:off x="466506" y="1294696"/>
            <a:ext cx="6381063" cy="4156139"/>
            <a:chOff x="489528" y="1326780"/>
            <a:chExt cx="6381062" cy="4156139"/>
          </a:xfrm>
        </p:grpSpPr>
        <p:pic>
          <p:nvPicPr>
            <p:cNvPr id="16" name="Picture 15" descr="A close up of a black background&#10;&#10;Description automatically generated">
              <a:extLst>
                <a:ext uri="{FF2B5EF4-FFF2-40B4-BE49-F238E27FC236}">
                  <a16:creationId xmlns:a16="http://schemas.microsoft.com/office/drawing/2014/main" id="{84F7401C-77A7-4CAC-B8EB-AE36417EE222}"/>
                </a:ext>
              </a:extLst>
            </p:cNvPr>
            <p:cNvPicPr>
              <a:picLocks noChangeAspect="1"/>
            </p:cNvPicPr>
            <p:nvPr/>
          </p:nvPicPr>
          <p:blipFill>
            <a:blip r:embed="rId3"/>
            <a:stretch>
              <a:fillRect/>
            </a:stretch>
          </p:blipFill>
          <p:spPr>
            <a:xfrm>
              <a:off x="489528" y="1326780"/>
              <a:ext cx="6381062" cy="4156139"/>
            </a:xfrm>
            <a:prstGeom prst="rect">
              <a:avLst/>
            </a:prstGeom>
          </p:spPr>
        </p:pic>
        <p:cxnSp>
          <p:nvCxnSpPr>
            <p:cNvPr id="17" name="Straight Connector 16">
              <a:extLst>
                <a:ext uri="{FF2B5EF4-FFF2-40B4-BE49-F238E27FC236}">
                  <a16:creationId xmlns:a16="http://schemas.microsoft.com/office/drawing/2014/main" id="{EFF87539-AF1D-4B65-980A-DD5FB71398CE}"/>
                </a:ext>
              </a:extLst>
            </p:cNvPr>
            <p:cNvCxnSpPr>
              <a:cxnSpLocks/>
            </p:cNvCxnSpPr>
            <p:nvPr/>
          </p:nvCxnSpPr>
          <p:spPr>
            <a:xfrm>
              <a:off x="3221774" y="3310672"/>
              <a:ext cx="0" cy="11900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25EDC1B-7BCA-4A30-8CCF-C96F5250D17E}"/>
                </a:ext>
              </a:extLst>
            </p:cNvPr>
            <p:cNvSpPr txBox="1"/>
            <p:nvPr/>
          </p:nvSpPr>
          <p:spPr>
            <a:xfrm>
              <a:off x="3175814" y="2941973"/>
              <a:ext cx="766557" cy="338554"/>
            </a:xfrm>
            <a:prstGeom prst="rect">
              <a:avLst/>
            </a:prstGeom>
            <a:noFill/>
          </p:spPr>
          <p:txBody>
            <a:bodyPr wrap="square" rtlCol="0">
              <a:spAutoFit/>
            </a:bodyPr>
            <a:lstStyle/>
            <a:p>
              <a:pPr defTabSz="914354">
                <a:defRPr/>
              </a:pPr>
              <a:r>
                <a:rPr lang="en-US" sz="1600" b="1" dirty="0">
                  <a:solidFill>
                    <a:srgbClr val="2197CC"/>
                  </a:solidFill>
                  <a:latin typeface="Arial" panose="020B0604020202020204" pitchFamily="34" charset="0"/>
                </a:rPr>
                <a:t>40.2%</a:t>
              </a:r>
            </a:p>
          </p:txBody>
        </p:sp>
        <p:sp>
          <p:nvSpPr>
            <p:cNvPr id="19" name="TextBox 18">
              <a:extLst>
                <a:ext uri="{FF2B5EF4-FFF2-40B4-BE49-F238E27FC236}">
                  <a16:creationId xmlns:a16="http://schemas.microsoft.com/office/drawing/2014/main" id="{9C217916-ED20-4B11-BE70-C5AD85815EE6}"/>
                </a:ext>
              </a:extLst>
            </p:cNvPr>
            <p:cNvSpPr txBox="1"/>
            <p:nvPr/>
          </p:nvSpPr>
          <p:spPr>
            <a:xfrm>
              <a:off x="3175814" y="4104346"/>
              <a:ext cx="481223" cy="338554"/>
            </a:xfrm>
            <a:prstGeom prst="rect">
              <a:avLst/>
            </a:prstGeom>
            <a:noFill/>
          </p:spPr>
          <p:txBody>
            <a:bodyPr wrap="square" rtlCol="0">
              <a:spAutoFit/>
            </a:bodyPr>
            <a:lstStyle/>
            <a:p>
              <a:pPr defTabSz="914354">
                <a:defRPr/>
              </a:pPr>
              <a:r>
                <a:rPr lang="en-US" sz="1600" b="1" dirty="0">
                  <a:solidFill>
                    <a:srgbClr val="672B7F"/>
                  </a:solidFill>
                  <a:latin typeface="Arial" panose="020B0604020202020204" pitchFamily="34" charset="0"/>
                </a:rPr>
                <a:t>0%</a:t>
              </a:r>
            </a:p>
          </p:txBody>
        </p:sp>
        <p:grpSp>
          <p:nvGrpSpPr>
            <p:cNvPr id="21" name="Group 20">
              <a:extLst>
                <a:ext uri="{FF2B5EF4-FFF2-40B4-BE49-F238E27FC236}">
                  <a16:creationId xmlns:a16="http://schemas.microsoft.com/office/drawing/2014/main" id="{C3799914-2196-4AF2-8BEB-E1ADF4411A2B}"/>
                </a:ext>
              </a:extLst>
            </p:cNvPr>
            <p:cNvGrpSpPr/>
            <p:nvPr/>
          </p:nvGrpSpPr>
          <p:grpSpPr>
            <a:xfrm>
              <a:off x="1437747" y="2681634"/>
              <a:ext cx="5412251" cy="297454"/>
              <a:chOff x="1428319" y="2738196"/>
              <a:chExt cx="5829598" cy="297454"/>
            </a:xfrm>
          </p:grpSpPr>
          <p:cxnSp>
            <p:nvCxnSpPr>
              <p:cNvPr id="12" name="Straight Connector 11">
                <a:extLst>
                  <a:ext uri="{FF2B5EF4-FFF2-40B4-BE49-F238E27FC236}">
                    <a16:creationId xmlns:a16="http://schemas.microsoft.com/office/drawing/2014/main" id="{05B5C882-B307-4B64-9BF4-D4DA7BAEFA1A}"/>
                  </a:ext>
                </a:extLst>
              </p:cNvPr>
              <p:cNvCxnSpPr/>
              <p:nvPr/>
            </p:nvCxnSpPr>
            <p:spPr>
              <a:xfrm>
                <a:off x="1428319" y="3007092"/>
                <a:ext cx="5684654" cy="0"/>
              </a:xfrm>
              <a:prstGeom prst="line">
                <a:avLst/>
              </a:prstGeom>
              <a:ln w="1270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0A78475F-FB72-4010-B2AC-7ACF35527A4B}"/>
                  </a:ext>
                </a:extLst>
              </p:cNvPr>
              <p:cNvSpPr txBox="1"/>
              <p:nvPr/>
            </p:nvSpPr>
            <p:spPr>
              <a:xfrm>
                <a:off x="6456423" y="2738196"/>
                <a:ext cx="801494" cy="297454"/>
              </a:xfrm>
              <a:prstGeom prst="rect">
                <a:avLst/>
              </a:prstGeom>
              <a:noFill/>
            </p:spPr>
            <p:txBody>
              <a:bodyPr wrap="none" rtlCol="0">
                <a:spAutoFit/>
              </a:bodyPr>
              <a:lstStyle/>
              <a:p>
                <a:pPr defTabSz="914354">
                  <a:defRPr/>
                </a:pPr>
                <a:r>
                  <a:rPr lang="en-US" sz="1333" dirty="0">
                    <a:solidFill>
                      <a:srgbClr val="FFFFFF">
                        <a:lumMod val="50000"/>
                      </a:srgbClr>
                    </a:solidFill>
                    <a:latin typeface="Arial" panose="020B0604020202020204" pitchFamily="34" charset="0"/>
                  </a:rPr>
                  <a:t>Median</a:t>
                </a:r>
              </a:p>
            </p:txBody>
          </p:sp>
        </p:grpSp>
        <p:sp>
          <p:nvSpPr>
            <p:cNvPr id="22" name="Rectangle 21">
              <a:extLst>
                <a:ext uri="{FF2B5EF4-FFF2-40B4-BE49-F238E27FC236}">
                  <a16:creationId xmlns:a16="http://schemas.microsoft.com/office/drawing/2014/main" id="{2D6A2558-DD70-4F6F-B24A-ACCE20C8F703}"/>
                </a:ext>
              </a:extLst>
            </p:cNvPr>
            <p:cNvSpPr/>
            <p:nvPr/>
          </p:nvSpPr>
          <p:spPr>
            <a:xfrm>
              <a:off x="1822567" y="4261883"/>
              <a:ext cx="1243040" cy="213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sp>
          <p:nvSpPr>
            <p:cNvPr id="23" name="Rectangle 22">
              <a:extLst>
                <a:ext uri="{FF2B5EF4-FFF2-40B4-BE49-F238E27FC236}">
                  <a16:creationId xmlns:a16="http://schemas.microsoft.com/office/drawing/2014/main" id="{5ABB9318-5E43-4890-9461-DCFBF9EAE648}"/>
                </a:ext>
              </a:extLst>
            </p:cNvPr>
            <p:cNvSpPr/>
            <p:nvPr/>
          </p:nvSpPr>
          <p:spPr>
            <a:xfrm>
              <a:off x="5366328" y="3660740"/>
              <a:ext cx="1243040" cy="20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sp>
        <p:nvSpPr>
          <p:cNvPr id="2" name="Title 1">
            <a:extLst>
              <a:ext uri="{FF2B5EF4-FFF2-40B4-BE49-F238E27FC236}">
                <a16:creationId xmlns:a16="http://schemas.microsoft.com/office/drawing/2014/main" id="{478B5E2E-3166-4D98-9604-AC49F17355E2}"/>
              </a:ext>
            </a:extLst>
          </p:cNvPr>
          <p:cNvSpPr>
            <a:spLocks noGrp="1"/>
          </p:cNvSpPr>
          <p:nvPr>
            <p:ph type="title" idx="4294967295"/>
          </p:nvPr>
        </p:nvSpPr>
        <p:spPr>
          <a:xfrm>
            <a:off x="609600" y="274638"/>
            <a:ext cx="10972800" cy="1143000"/>
          </a:xfrm>
        </p:spPr>
        <p:txBody>
          <a:bodyPr>
            <a:normAutofit/>
          </a:bodyPr>
          <a:lstStyle/>
          <a:p>
            <a:r>
              <a:rPr lang="en-US" b="1" dirty="0">
                <a:latin typeface="+mn-lt"/>
              </a:rPr>
              <a:t>CNS-PFS Benefit in Patients with Brain Metastases </a:t>
            </a:r>
          </a:p>
        </p:txBody>
      </p:sp>
      <p:graphicFrame>
        <p:nvGraphicFramePr>
          <p:cNvPr id="14" name="Table 5">
            <a:extLst>
              <a:ext uri="{FF2B5EF4-FFF2-40B4-BE49-F238E27FC236}">
                <a16:creationId xmlns:a16="http://schemas.microsoft.com/office/drawing/2014/main" id="{223B3560-A868-4CB3-8206-81E0B6C09373}"/>
              </a:ext>
            </a:extLst>
          </p:cNvPr>
          <p:cNvGraphicFramePr>
            <a:graphicFrameLocks noGrp="1"/>
          </p:cNvGraphicFramePr>
          <p:nvPr>
            <p:extLst>
              <p:ext uri="{D42A27DB-BD31-4B8C-83A1-F6EECF244321}">
                <p14:modId xmlns:p14="http://schemas.microsoft.com/office/powerpoint/2010/main" val="2396498053"/>
              </p:ext>
            </p:extLst>
          </p:nvPr>
        </p:nvGraphicFramePr>
        <p:xfrm>
          <a:off x="8383378" y="1407166"/>
          <a:ext cx="3692380" cy="3473207"/>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918927">
                  <a:extLst>
                    <a:ext uri="{9D8B030D-6E8A-4147-A177-3AD203B41FA5}">
                      <a16:colId xmlns:a16="http://schemas.microsoft.com/office/drawing/2014/main" val="2055386393"/>
                    </a:ext>
                  </a:extLst>
                </a:gridCol>
                <a:gridCol w="1773453">
                  <a:extLst>
                    <a:ext uri="{9D8B030D-6E8A-4147-A177-3AD203B41FA5}">
                      <a16:colId xmlns:a16="http://schemas.microsoft.com/office/drawing/2014/main" val="2385174199"/>
                    </a:ext>
                  </a:extLst>
                </a:gridCol>
              </a:tblGrid>
              <a:tr h="105314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rPr>
                        <a:t>Risk of CNS progression or death was reduced by 68% in patients with brain metastases </a:t>
                      </a:r>
                    </a:p>
                  </a:txBody>
                  <a:tcPr marL="121920" marR="121920" marT="60960" marB="60960">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A0000"/>
                    </a:solidFill>
                  </a:tcPr>
                </a:tc>
                <a:tc hMerge="1">
                  <a:txBody>
                    <a:bodyPr/>
                    <a:lstStyle/>
                    <a:p>
                      <a:endParaRPr lang="en-US"/>
                    </a:p>
                  </a:txBody>
                  <a:tcPr/>
                </a:tc>
                <a:extLst>
                  <a:ext uri="{0D108BD9-81ED-4DB2-BD59-A6C34878D82A}">
                    <a16:rowId xmlns:a16="http://schemas.microsoft.com/office/drawing/2014/main" val="861012946"/>
                  </a:ext>
                </a:extLst>
              </a:tr>
              <a:tr h="403343">
                <a:tc gridSpan="2">
                  <a:txBody>
                    <a:bodyPr/>
                    <a:lstStyle/>
                    <a:p>
                      <a:pPr algn="ctr"/>
                      <a:r>
                        <a:rPr lang="en-US" sz="1600" b="1" dirty="0">
                          <a:solidFill>
                            <a:schemeClr val="tx1"/>
                          </a:solidFill>
                        </a:rPr>
                        <a:t>One-year CNS-PFS (95% CI): </a:t>
                      </a:r>
                    </a:p>
                  </a:txBody>
                  <a:tcPr marL="121920" marR="121920" marT="60960" marB="60960">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753290650"/>
                  </a:ext>
                </a:extLst>
              </a:tr>
              <a:tr h="941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2197CC"/>
                          </a:solidFill>
                        </a:rPr>
                        <a:t>TUC+Tras+Cape</a:t>
                      </a:r>
                      <a:endParaRPr lang="en-US" sz="1600" b="1" dirty="0">
                        <a:solidFill>
                          <a:srgbClr val="2197CC"/>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197CC"/>
                          </a:solidFill>
                        </a:rPr>
                        <a:t>40.2% </a:t>
                      </a:r>
                      <a:br>
                        <a:rPr lang="en-US" sz="1600" b="1" dirty="0">
                          <a:solidFill>
                            <a:srgbClr val="2197CC"/>
                          </a:solidFill>
                        </a:rPr>
                      </a:br>
                      <a:r>
                        <a:rPr lang="en-US" sz="1600" b="1" dirty="0">
                          <a:solidFill>
                            <a:srgbClr val="2197CC"/>
                          </a:solidFill>
                        </a:rPr>
                        <a:t>(29.5, 50.6) </a:t>
                      </a:r>
                    </a:p>
                  </a:txBody>
                  <a:tcPr marL="121920" marR="121920" marT="60960" marB="6096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703786"/>
                          </a:solidFill>
                        </a:rPr>
                        <a:t>Pbo+Tras+Cape</a:t>
                      </a:r>
                      <a:endParaRPr lang="en-US" sz="1600" b="1" dirty="0">
                        <a:solidFill>
                          <a:srgbClr val="70378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703786"/>
                          </a:solidFill>
                        </a:rPr>
                        <a:t>0%</a:t>
                      </a:r>
                    </a:p>
                  </a:txBody>
                  <a:tcPr marL="121920" marR="121920" marT="60960" marB="60960">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0735310"/>
                  </a:ext>
                </a:extLst>
              </a:tr>
              <a:tr h="403343">
                <a:tc gridSpan="2">
                  <a:txBody>
                    <a:bodyPr/>
                    <a:lstStyle/>
                    <a:p>
                      <a:pPr algn="ctr"/>
                      <a:r>
                        <a:rPr lang="en-US" sz="1600" b="1" dirty="0"/>
                        <a:t>Median CNS-PFS (95% CI): </a:t>
                      </a:r>
                      <a:endParaRPr lang="en-US" sz="1600" b="1" dirty="0">
                        <a:solidFill>
                          <a:schemeClr val="tx1"/>
                        </a:solidFill>
                      </a:endParaRPr>
                    </a:p>
                  </a:txBody>
                  <a:tcPr marL="121920" marR="121920" marT="60960" marB="60960">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3442838326"/>
                  </a:ext>
                </a:extLst>
              </a:tr>
              <a:tr h="672239">
                <a:tc>
                  <a:txBody>
                    <a:bodyPr/>
                    <a:lstStyle/>
                    <a:p>
                      <a:pPr algn="ctr"/>
                      <a:r>
                        <a:rPr lang="en-US" sz="1600" b="1" dirty="0">
                          <a:solidFill>
                            <a:srgbClr val="2197CC"/>
                          </a:solidFill>
                        </a:rPr>
                        <a:t>9.9 months </a:t>
                      </a:r>
                      <a:br>
                        <a:rPr lang="en-US" sz="1600" b="1" dirty="0">
                          <a:solidFill>
                            <a:srgbClr val="2197CC"/>
                          </a:solidFill>
                        </a:rPr>
                      </a:br>
                      <a:r>
                        <a:rPr lang="en-US" sz="1600" b="1" dirty="0">
                          <a:solidFill>
                            <a:srgbClr val="2197CC"/>
                          </a:solidFill>
                        </a:rPr>
                        <a:t>(8.0, 13.9)</a:t>
                      </a:r>
                    </a:p>
                  </a:txBody>
                  <a:tcPr marL="121920" marR="121920" marT="60960" marB="6096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703786"/>
                          </a:solidFill>
                        </a:rPr>
                        <a:t>4.2 months (3.6, 5.7) </a:t>
                      </a:r>
                    </a:p>
                  </a:txBody>
                  <a:tcPr marL="121920" marR="121920" marT="60960" marB="60960">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56739"/>
                  </a:ext>
                </a:extLst>
              </a:tr>
            </a:tbl>
          </a:graphicData>
        </a:graphic>
      </p:graphicFrame>
      <p:graphicFrame>
        <p:nvGraphicFramePr>
          <p:cNvPr id="7" name="Table 5">
            <a:extLst>
              <a:ext uri="{FF2B5EF4-FFF2-40B4-BE49-F238E27FC236}">
                <a16:creationId xmlns:a16="http://schemas.microsoft.com/office/drawing/2014/main" id="{4CE516D4-742D-4D33-9497-35027710AA6B}"/>
              </a:ext>
            </a:extLst>
          </p:cNvPr>
          <p:cNvGraphicFramePr>
            <a:graphicFrameLocks noGrp="1"/>
          </p:cNvGraphicFramePr>
          <p:nvPr/>
        </p:nvGraphicFramePr>
        <p:xfrm>
          <a:off x="3065609" y="1407167"/>
          <a:ext cx="5177170" cy="113995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646421">
                  <a:extLst>
                    <a:ext uri="{9D8B030D-6E8A-4147-A177-3AD203B41FA5}">
                      <a16:colId xmlns:a16="http://schemas.microsoft.com/office/drawing/2014/main" val="2736694150"/>
                    </a:ext>
                  </a:extLst>
                </a:gridCol>
                <a:gridCol w="1063343">
                  <a:extLst>
                    <a:ext uri="{9D8B030D-6E8A-4147-A177-3AD203B41FA5}">
                      <a16:colId xmlns:a16="http://schemas.microsoft.com/office/drawing/2014/main" val="3047454066"/>
                    </a:ext>
                  </a:extLst>
                </a:gridCol>
                <a:gridCol w="1324819">
                  <a:extLst>
                    <a:ext uri="{9D8B030D-6E8A-4147-A177-3AD203B41FA5}">
                      <a16:colId xmlns:a16="http://schemas.microsoft.com/office/drawing/2014/main" val="2055386393"/>
                    </a:ext>
                  </a:extLst>
                </a:gridCol>
                <a:gridCol w="1142587">
                  <a:extLst>
                    <a:ext uri="{9D8B030D-6E8A-4147-A177-3AD203B41FA5}">
                      <a16:colId xmlns:a16="http://schemas.microsoft.com/office/drawing/2014/main" val="3008951561"/>
                    </a:ext>
                  </a:extLst>
                </a:gridCol>
              </a:tblGrid>
              <a:tr h="542544">
                <a:tc>
                  <a:txBody>
                    <a:bodyPr/>
                    <a:lstStyle/>
                    <a:p>
                      <a:endParaRPr lang="en-US" sz="1600" b="1" dirty="0">
                        <a:solidFill>
                          <a:schemeClr val="bg2">
                            <a:lumMod val="25000"/>
                          </a:schemeClr>
                        </a:solidFill>
                      </a:endParaRP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b="1" dirty="0">
                          <a:solidFill>
                            <a:schemeClr val="bg2">
                              <a:lumMod val="25000"/>
                            </a:schemeClr>
                          </a:solidFill>
                        </a:rPr>
                        <a:t>Events</a:t>
                      </a:r>
                    </a:p>
                    <a:p>
                      <a:pPr algn="ctr"/>
                      <a:r>
                        <a:rPr lang="en-US" sz="1600" b="1" dirty="0">
                          <a:solidFill>
                            <a:schemeClr val="bg2">
                              <a:lumMod val="25000"/>
                            </a:schemeClr>
                          </a:solidFill>
                        </a:rPr>
                        <a:t>N=291</a:t>
                      </a:r>
                    </a:p>
                  </a:txBody>
                  <a:tcPr marL="45720" marR="45720" marT="27432" marB="27432"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b="1" dirty="0">
                          <a:solidFill>
                            <a:schemeClr val="bg2">
                              <a:lumMod val="25000"/>
                            </a:schemeClr>
                          </a:solidFill>
                        </a:rPr>
                        <a:t>HR </a:t>
                      </a:r>
                      <a:br>
                        <a:rPr lang="en-US" sz="1600" b="1" dirty="0">
                          <a:solidFill>
                            <a:schemeClr val="bg2">
                              <a:lumMod val="25000"/>
                            </a:schemeClr>
                          </a:solidFill>
                        </a:rPr>
                      </a:br>
                      <a:r>
                        <a:rPr lang="en-US" sz="1600" b="1" dirty="0">
                          <a:solidFill>
                            <a:schemeClr val="bg2">
                              <a:lumMod val="25000"/>
                            </a:schemeClr>
                          </a:solidFill>
                        </a:rPr>
                        <a:t>(95% CI)</a:t>
                      </a:r>
                    </a:p>
                  </a:txBody>
                  <a:tcPr marL="45720" marR="45720" marT="27432" marB="27432"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b="1" dirty="0">
                          <a:solidFill>
                            <a:schemeClr val="bg2">
                              <a:lumMod val="25000"/>
                            </a:schemeClr>
                          </a:solidFill>
                        </a:rPr>
                        <a:t>P Value</a:t>
                      </a:r>
                    </a:p>
                  </a:txBody>
                  <a:tcPr marL="45720" marR="45720" marT="27432" marB="27432"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198883908"/>
                  </a:ext>
                </a:extLst>
              </a:tr>
              <a:tr h="298704">
                <a:tc>
                  <a:txBody>
                    <a:bodyPr/>
                    <a:lstStyle/>
                    <a:p>
                      <a:r>
                        <a:rPr lang="en-US" sz="1600" b="1" dirty="0" err="1">
                          <a:solidFill>
                            <a:srgbClr val="2197CC"/>
                          </a:solidFill>
                        </a:rPr>
                        <a:t>TUC+Tras+Cape</a:t>
                      </a:r>
                      <a:endParaRPr lang="en-US" sz="1600" b="1" dirty="0">
                        <a:solidFill>
                          <a:srgbClr val="2197CC"/>
                        </a:solidFill>
                      </a:endParaRP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2197CC"/>
                          </a:solidFill>
                        </a:rPr>
                        <a:t>71/198</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b="1" dirty="0">
                          <a:solidFill>
                            <a:schemeClr val="bg2">
                              <a:lumMod val="25000"/>
                            </a:schemeClr>
                          </a:solidFill>
                        </a:rPr>
                        <a:t>0.32 </a:t>
                      </a:r>
                      <a:br>
                        <a:rPr lang="en-US" sz="1600" b="1" dirty="0">
                          <a:solidFill>
                            <a:schemeClr val="bg2">
                              <a:lumMod val="25000"/>
                            </a:schemeClr>
                          </a:solidFill>
                        </a:rPr>
                      </a:br>
                      <a:r>
                        <a:rPr lang="en-US" sz="1600" b="1" dirty="0">
                          <a:solidFill>
                            <a:schemeClr val="bg2">
                              <a:lumMod val="25000"/>
                            </a:schemeClr>
                          </a:solidFill>
                        </a:rPr>
                        <a:t>(0.22, 0.48)</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b="1" dirty="0">
                          <a:solidFill>
                            <a:schemeClr val="bg2">
                              <a:lumMod val="25000"/>
                            </a:schemeClr>
                          </a:solidFill>
                        </a:rPr>
                        <a:t>&lt;0.00001</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603303"/>
                  </a:ext>
                </a:extLst>
              </a:tr>
              <a:tr h="298704">
                <a:tc>
                  <a:txBody>
                    <a:bodyPr/>
                    <a:lstStyle/>
                    <a:p>
                      <a:r>
                        <a:rPr lang="en-US" sz="1600" b="1" dirty="0" err="1">
                          <a:solidFill>
                            <a:srgbClr val="672B7F"/>
                          </a:solidFill>
                        </a:rPr>
                        <a:t>Pbo+Tras+Cape</a:t>
                      </a:r>
                      <a:endParaRPr lang="en-US" sz="1600" b="1" dirty="0">
                        <a:solidFill>
                          <a:srgbClr val="672B7F"/>
                        </a:solidFill>
                      </a:endParaRP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672B7F"/>
                          </a:solidFill>
                        </a:rPr>
                        <a:t>46/93</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US" sz="1200" dirty="0">
                        <a:solidFill>
                          <a:srgbClr val="70305F"/>
                        </a:solidFill>
                      </a:endParaRPr>
                    </a:p>
                  </a:txBody>
                  <a:tcPr/>
                </a:tc>
                <a:tc vMerge="1">
                  <a:txBody>
                    <a:bodyPr/>
                    <a:lstStyle/>
                    <a:p>
                      <a:endParaRPr lang="en-US"/>
                    </a:p>
                  </a:txBody>
                  <a:tcPr/>
                </a:tc>
                <a:extLst>
                  <a:ext uri="{0D108BD9-81ED-4DB2-BD59-A6C34878D82A}">
                    <a16:rowId xmlns:a16="http://schemas.microsoft.com/office/drawing/2014/main" val="4260342511"/>
                  </a:ext>
                </a:extLst>
              </a:tr>
            </a:tbl>
          </a:graphicData>
        </a:graphic>
      </p:graphicFrame>
      <p:sp>
        <p:nvSpPr>
          <p:cNvPr id="20" name="Rectangle 19">
            <a:extLst>
              <a:ext uri="{FF2B5EF4-FFF2-40B4-BE49-F238E27FC236}">
                <a16:creationId xmlns:a16="http://schemas.microsoft.com/office/drawing/2014/main" id="{3F343A36-9BB8-4100-85B2-2DE249DCB9B7}"/>
              </a:ext>
            </a:extLst>
          </p:cNvPr>
          <p:cNvSpPr/>
          <p:nvPr/>
        </p:nvSpPr>
        <p:spPr>
          <a:xfrm>
            <a:off x="358249" y="5684393"/>
            <a:ext cx="9406238" cy="600164"/>
          </a:xfrm>
          <a:prstGeom prst="rect">
            <a:avLst/>
          </a:prstGeom>
        </p:spPr>
        <p:txBody>
          <a:bodyPr wrap="square">
            <a:spAutoFit/>
          </a:bodyPr>
          <a:lstStyle/>
          <a:p>
            <a:pPr defTabSz="914377">
              <a:defRPr/>
            </a:pPr>
            <a:r>
              <a:rPr lang="en-US" sz="1100" dirty="0">
                <a:solidFill>
                  <a:srgbClr val="E7E6E6">
                    <a:lumMod val="25000"/>
                  </a:srgbClr>
                </a:solidFill>
                <a:latin typeface="Trebuchet MS"/>
                <a:ea typeface="Times New Roman" panose="02020603050405020304" pitchFamily="18" charset="0"/>
              </a:rPr>
              <a:t>CNS-PFS: time from randomization to disease progression in the brain or death by investigator assessment. </a:t>
            </a:r>
          </a:p>
          <a:p>
            <a:pPr defTabSz="914377">
              <a:defRPr/>
            </a:pPr>
            <a:r>
              <a:rPr lang="en-US" sz="1100" dirty="0">
                <a:solidFill>
                  <a:srgbClr val="E7E6E6">
                    <a:lumMod val="25000"/>
                  </a:srgbClr>
                </a:solidFill>
                <a:latin typeface="Trebuchet MS"/>
                <a:ea typeface="Times New Roman" panose="02020603050405020304" pitchFamily="18" charset="0"/>
              </a:rPr>
              <a:t>HR: hazard ratio computed from Cox proportional hazards model using stratification factors (ECOG performance status: 0/1, and Region of world: North America/Rest of World) at randomization. All P values are nominal.</a:t>
            </a:r>
          </a:p>
        </p:txBody>
      </p:sp>
      <p:sp>
        <p:nvSpPr>
          <p:cNvPr id="3" name="TextBox 2"/>
          <p:cNvSpPr txBox="1"/>
          <p:nvPr/>
        </p:nvSpPr>
        <p:spPr>
          <a:xfrm>
            <a:off x="7115746" y="5065974"/>
            <a:ext cx="4960012" cy="646331"/>
          </a:xfrm>
          <a:prstGeom prst="rect">
            <a:avLst/>
          </a:prstGeom>
          <a:solidFill>
            <a:srgbClr val="FFFF00"/>
          </a:solidFill>
        </p:spPr>
        <p:txBody>
          <a:bodyPr wrap="none" rtlCol="0">
            <a:spAutoFit/>
          </a:bodyPr>
          <a:lstStyle/>
          <a:p>
            <a:pPr defTabSz="914377">
              <a:defRPr/>
            </a:pPr>
            <a:r>
              <a:rPr lang="en-US" dirty="0">
                <a:solidFill>
                  <a:srgbClr val="113468"/>
                </a:solidFill>
                <a:latin typeface="Trebuchet MS"/>
              </a:rPr>
              <a:t>Stable </a:t>
            </a:r>
            <a:r>
              <a:rPr lang="en-US" dirty="0" err="1">
                <a:solidFill>
                  <a:srgbClr val="113468"/>
                </a:solidFill>
                <a:latin typeface="Trebuchet MS"/>
              </a:rPr>
              <a:t>BrMets</a:t>
            </a:r>
            <a:r>
              <a:rPr lang="en-US" dirty="0">
                <a:solidFill>
                  <a:srgbClr val="113468"/>
                </a:solidFill>
                <a:latin typeface="Trebuchet MS"/>
              </a:rPr>
              <a:t>:   13.9 </a:t>
            </a:r>
            <a:r>
              <a:rPr lang="en-US" dirty="0" err="1">
                <a:solidFill>
                  <a:srgbClr val="113468"/>
                </a:solidFill>
                <a:latin typeface="Trebuchet MS"/>
              </a:rPr>
              <a:t>mos</a:t>
            </a:r>
            <a:r>
              <a:rPr lang="en-US" dirty="0">
                <a:solidFill>
                  <a:srgbClr val="113468"/>
                </a:solidFill>
                <a:latin typeface="Trebuchet MS"/>
              </a:rPr>
              <a:t>		5.6 </a:t>
            </a:r>
            <a:r>
              <a:rPr lang="en-US" dirty="0" err="1">
                <a:solidFill>
                  <a:srgbClr val="113468"/>
                </a:solidFill>
                <a:latin typeface="Trebuchet MS"/>
              </a:rPr>
              <a:t>mos</a:t>
            </a:r>
            <a:endParaRPr lang="en-US" dirty="0">
              <a:solidFill>
                <a:srgbClr val="113468"/>
              </a:solidFill>
              <a:latin typeface="Trebuchet MS"/>
            </a:endParaRPr>
          </a:p>
          <a:p>
            <a:pPr defTabSz="914377">
              <a:defRPr/>
            </a:pPr>
            <a:r>
              <a:rPr lang="en-US" dirty="0">
                <a:solidFill>
                  <a:srgbClr val="113468"/>
                </a:solidFill>
                <a:latin typeface="Trebuchet MS"/>
              </a:rPr>
              <a:t>Active </a:t>
            </a:r>
            <a:r>
              <a:rPr lang="en-US" dirty="0" err="1">
                <a:solidFill>
                  <a:srgbClr val="113468"/>
                </a:solidFill>
                <a:latin typeface="Trebuchet MS"/>
              </a:rPr>
              <a:t>BrMets</a:t>
            </a:r>
            <a:r>
              <a:rPr lang="en-US" dirty="0">
                <a:solidFill>
                  <a:srgbClr val="113468"/>
                </a:solidFill>
                <a:latin typeface="Trebuchet MS"/>
              </a:rPr>
              <a:t>:     9.5 </a:t>
            </a:r>
            <a:r>
              <a:rPr lang="en-US" dirty="0" err="1">
                <a:solidFill>
                  <a:srgbClr val="113468"/>
                </a:solidFill>
                <a:latin typeface="Trebuchet MS"/>
              </a:rPr>
              <a:t>mos</a:t>
            </a:r>
            <a:r>
              <a:rPr lang="en-US" dirty="0">
                <a:solidFill>
                  <a:srgbClr val="113468"/>
                </a:solidFill>
                <a:latin typeface="Trebuchet MS"/>
              </a:rPr>
              <a:t>		4.1 </a:t>
            </a:r>
            <a:r>
              <a:rPr lang="en-US" dirty="0" err="1">
                <a:solidFill>
                  <a:srgbClr val="113468"/>
                </a:solidFill>
                <a:latin typeface="Trebuchet MS"/>
              </a:rPr>
              <a:t>mos</a:t>
            </a:r>
            <a:r>
              <a:rPr lang="en-US" dirty="0">
                <a:solidFill>
                  <a:srgbClr val="113468"/>
                </a:solidFill>
                <a:latin typeface="Trebuchet MS"/>
              </a:rPr>
              <a:t>    </a:t>
            </a:r>
          </a:p>
        </p:txBody>
      </p:sp>
      <p:sp>
        <p:nvSpPr>
          <p:cNvPr id="5" name="TextBox 4">
            <a:extLst>
              <a:ext uri="{FF2B5EF4-FFF2-40B4-BE49-F238E27FC236}">
                <a16:creationId xmlns:a16="http://schemas.microsoft.com/office/drawing/2014/main" id="{CB62AD13-6C4C-65E6-28FF-3A481EE750AA}"/>
              </a:ext>
            </a:extLst>
          </p:cNvPr>
          <p:cNvSpPr txBox="1"/>
          <p:nvPr/>
        </p:nvSpPr>
        <p:spPr>
          <a:xfrm>
            <a:off x="238278" y="6274654"/>
            <a:ext cx="3681071" cy="307777"/>
          </a:xfrm>
          <a:prstGeom prst="rect">
            <a:avLst/>
          </a:prstGeom>
          <a:noFill/>
        </p:spPr>
        <p:txBody>
          <a:bodyPr wrap="square" rtlCol="0">
            <a:spAutoFit/>
          </a:bodyPr>
          <a:lstStyle/>
          <a:p>
            <a:r>
              <a:rPr lang="en-US" sz="1400" dirty="0"/>
              <a:t>Lin et al. </a:t>
            </a:r>
            <a:r>
              <a:rPr lang="en-US" sz="1400" i="1" dirty="0"/>
              <a:t>J Clin Oncol</a:t>
            </a:r>
            <a:r>
              <a:rPr lang="en-US" sz="1400" dirty="0"/>
              <a:t>. 2020;38(23):2610-2619.</a:t>
            </a:r>
          </a:p>
        </p:txBody>
      </p:sp>
    </p:spTree>
    <p:extLst>
      <p:ext uri="{BB962C8B-B14F-4D97-AF65-F5344CB8AC3E}">
        <p14:creationId xmlns:p14="http://schemas.microsoft.com/office/powerpoint/2010/main" val="241485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6FD6F-F445-4943-918C-6BF7FC731BCF}"/>
              </a:ext>
            </a:extLst>
          </p:cNvPr>
          <p:cNvSpPr>
            <a:spLocks noGrp="1"/>
          </p:cNvSpPr>
          <p:nvPr>
            <p:ph type="title" idx="4294967295"/>
          </p:nvPr>
        </p:nvSpPr>
        <p:spPr>
          <a:xfrm>
            <a:off x="609600" y="186485"/>
            <a:ext cx="10972800" cy="1143000"/>
          </a:xfrm>
        </p:spPr>
        <p:txBody>
          <a:bodyPr/>
          <a:lstStyle/>
          <a:p>
            <a:r>
              <a:rPr lang="en-US" b="1" dirty="0">
                <a:latin typeface="+mn-lt"/>
              </a:rPr>
              <a:t>OS Benefit in Patients with Brain Metastases </a:t>
            </a:r>
          </a:p>
        </p:txBody>
      </p:sp>
      <p:graphicFrame>
        <p:nvGraphicFramePr>
          <p:cNvPr id="8" name="Table 5">
            <a:extLst>
              <a:ext uri="{FF2B5EF4-FFF2-40B4-BE49-F238E27FC236}">
                <a16:creationId xmlns:a16="http://schemas.microsoft.com/office/drawing/2014/main" id="{CAA0C5B0-3008-4CC3-94CD-1E9601A30FA3}"/>
              </a:ext>
            </a:extLst>
          </p:cNvPr>
          <p:cNvGraphicFramePr>
            <a:graphicFrameLocks noGrp="1"/>
          </p:cNvGraphicFramePr>
          <p:nvPr>
            <p:extLst>
              <p:ext uri="{D42A27DB-BD31-4B8C-83A1-F6EECF244321}">
                <p14:modId xmlns:p14="http://schemas.microsoft.com/office/powerpoint/2010/main" val="2557328930"/>
              </p:ext>
            </p:extLst>
          </p:nvPr>
        </p:nvGraphicFramePr>
        <p:xfrm>
          <a:off x="8411302" y="1154828"/>
          <a:ext cx="3692380" cy="320833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918927">
                  <a:extLst>
                    <a:ext uri="{9D8B030D-6E8A-4147-A177-3AD203B41FA5}">
                      <a16:colId xmlns:a16="http://schemas.microsoft.com/office/drawing/2014/main" val="2055386393"/>
                    </a:ext>
                  </a:extLst>
                </a:gridCol>
                <a:gridCol w="1773453">
                  <a:extLst>
                    <a:ext uri="{9D8B030D-6E8A-4147-A177-3AD203B41FA5}">
                      <a16:colId xmlns:a16="http://schemas.microsoft.com/office/drawing/2014/main" val="2385174199"/>
                    </a:ext>
                  </a:extLst>
                </a:gridCol>
              </a:tblGrid>
              <a:tr h="78827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rPr>
                        <a:t>Risk of death was reduced by 42% in patients with brain metastases </a:t>
                      </a:r>
                    </a:p>
                  </a:txBody>
                  <a:tcPr marL="121920" marR="121920" marT="60960" marB="60960">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7A0000"/>
                    </a:solidFill>
                  </a:tcPr>
                </a:tc>
                <a:tc hMerge="1">
                  <a:txBody>
                    <a:bodyPr/>
                    <a:lstStyle/>
                    <a:p>
                      <a:endParaRPr lang="en-US"/>
                    </a:p>
                  </a:txBody>
                  <a:tcPr/>
                </a:tc>
                <a:extLst>
                  <a:ext uri="{0D108BD9-81ED-4DB2-BD59-A6C34878D82A}">
                    <a16:rowId xmlns:a16="http://schemas.microsoft.com/office/drawing/2014/main" val="861012946"/>
                  </a:ext>
                </a:extLst>
              </a:tr>
              <a:tr h="403343">
                <a:tc gridSpan="2">
                  <a:txBody>
                    <a:bodyPr/>
                    <a:lstStyle/>
                    <a:p>
                      <a:pPr algn="ctr"/>
                      <a:r>
                        <a:rPr lang="en-US" sz="1600" b="1" dirty="0">
                          <a:solidFill>
                            <a:schemeClr val="tx1"/>
                          </a:solidFill>
                        </a:rPr>
                        <a:t>One-year OS (95% CI): </a:t>
                      </a:r>
                    </a:p>
                  </a:txBody>
                  <a:tcPr marL="121920" marR="121920" marT="60960" marB="60960">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753290650"/>
                  </a:ext>
                </a:extLst>
              </a:tr>
              <a:tr h="941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2197CC"/>
                          </a:solidFill>
                        </a:rPr>
                        <a:t>TUC+Tras+Cape</a:t>
                      </a:r>
                      <a:endParaRPr lang="en-US" sz="1600" b="1" dirty="0">
                        <a:solidFill>
                          <a:srgbClr val="2197CC"/>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197CC"/>
                          </a:solidFill>
                        </a:rPr>
                        <a:t>70.1% </a:t>
                      </a:r>
                      <a:br>
                        <a:rPr lang="en-US" sz="1600" b="1" dirty="0">
                          <a:solidFill>
                            <a:srgbClr val="2197CC"/>
                          </a:solidFill>
                        </a:rPr>
                      </a:br>
                      <a:r>
                        <a:rPr lang="en-US" sz="1600" b="1" dirty="0">
                          <a:solidFill>
                            <a:srgbClr val="2197CC"/>
                          </a:solidFill>
                        </a:rPr>
                        <a:t>(62.1, 76.7)</a:t>
                      </a:r>
                    </a:p>
                  </a:txBody>
                  <a:tcPr marL="121920" marR="121920" marT="60960" marB="6096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703786"/>
                          </a:solidFill>
                        </a:rPr>
                        <a:t>Pbo+Tras+Cape</a:t>
                      </a:r>
                      <a:endParaRPr lang="en-US" sz="1600" b="1" dirty="0">
                        <a:solidFill>
                          <a:srgbClr val="70378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703786"/>
                          </a:solidFill>
                        </a:rPr>
                        <a:t>46.7% </a:t>
                      </a:r>
                      <a:br>
                        <a:rPr lang="en-US" sz="1600" b="1" dirty="0">
                          <a:solidFill>
                            <a:srgbClr val="703786"/>
                          </a:solidFill>
                        </a:rPr>
                      </a:br>
                      <a:r>
                        <a:rPr lang="en-US" sz="1600" b="1" dirty="0">
                          <a:solidFill>
                            <a:srgbClr val="703786"/>
                          </a:solidFill>
                        </a:rPr>
                        <a:t>(33.9, 58.4)</a:t>
                      </a:r>
                    </a:p>
                  </a:txBody>
                  <a:tcPr marL="121920" marR="121920" marT="60960" marB="60960">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0735310"/>
                  </a:ext>
                </a:extLst>
              </a:tr>
              <a:tr h="403343">
                <a:tc gridSpan="2">
                  <a:txBody>
                    <a:bodyPr/>
                    <a:lstStyle/>
                    <a:p>
                      <a:pPr algn="ctr"/>
                      <a:r>
                        <a:rPr lang="en-US" sz="1600" b="1" dirty="0"/>
                        <a:t>Median OS (95% CI): </a:t>
                      </a:r>
                      <a:endParaRPr lang="en-US" sz="1600" b="1" dirty="0">
                        <a:solidFill>
                          <a:schemeClr val="tx1"/>
                        </a:solidFill>
                      </a:endParaRPr>
                    </a:p>
                  </a:txBody>
                  <a:tcPr marL="121920" marR="121920" marT="60960" marB="60960">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3442838326"/>
                  </a:ext>
                </a:extLst>
              </a:tr>
              <a:tr h="672239">
                <a:tc>
                  <a:txBody>
                    <a:bodyPr/>
                    <a:lstStyle/>
                    <a:p>
                      <a:pPr algn="ctr"/>
                      <a:r>
                        <a:rPr lang="en-US" sz="1600" b="1" dirty="0">
                          <a:solidFill>
                            <a:srgbClr val="2197CC"/>
                          </a:solidFill>
                        </a:rPr>
                        <a:t>18.1 months (15.5, NE) </a:t>
                      </a:r>
                    </a:p>
                  </a:txBody>
                  <a:tcPr marL="121920" marR="121920" marT="60960" marB="60960">
                    <a:lnL w="6350" cap="flat" cmpd="sng" algn="ctr">
                      <a:solidFill>
                        <a:schemeClr val="accent3"/>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703786"/>
                          </a:solidFill>
                        </a:rPr>
                        <a:t>12.0 months (11.2, 15.2)</a:t>
                      </a:r>
                    </a:p>
                  </a:txBody>
                  <a:tcPr marL="121920" marR="121920" marT="60960" marB="60960">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56739"/>
                  </a:ext>
                </a:extLst>
              </a:tr>
            </a:tbl>
          </a:graphicData>
        </a:graphic>
      </p:graphicFrame>
      <p:sp>
        <p:nvSpPr>
          <p:cNvPr id="9" name="Rectangle 8">
            <a:extLst>
              <a:ext uri="{FF2B5EF4-FFF2-40B4-BE49-F238E27FC236}">
                <a16:creationId xmlns:a16="http://schemas.microsoft.com/office/drawing/2014/main" id="{4A48D1BA-DBA5-4E15-A647-6AB08FA480E1}"/>
              </a:ext>
            </a:extLst>
          </p:cNvPr>
          <p:cNvSpPr/>
          <p:nvPr/>
        </p:nvSpPr>
        <p:spPr>
          <a:xfrm>
            <a:off x="8349743" y="4452957"/>
            <a:ext cx="3309572" cy="261610"/>
          </a:xfrm>
          <a:prstGeom prst="rect">
            <a:avLst/>
          </a:prstGeom>
        </p:spPr>
        <p:txBody>
          <a:bodyPr wrap="square">
            <a:spAutoFit/>
          </a:bodyPr>
          <a:lstStyle/>
          <a:p>
            <a:pPr defTabSz="914377">
              <a:spcAft>
                <a:spcPts val="1200"/>
              </a:spcAft>
              <a:defRPr/>
            </a:pPr>
            <a:r>
              <a:rPr lang="en-US" sz="1100" dirty="0">
                <a:solidFill>
                  <a:srgbClr val="E7E6E6">
                    <a:lumMod val="25000"/>
                  </a:srgbClr>
                </a:solidFill>
                <a:latin typeface="Trebuchet MS"/>
                <a:ea typeface="Times New Roman" panose="02020603050405020304" pitchFamily="18" charset="0"/>
              </a:rPr>
              <a:t>NE: not estimable</a:t>
            </a:r>
          </a:p>
        </p:txBody>
      </p:sp>
      <p:grpSp>
        <p:nvGrpSpPr>
          <p:cNvPr id="32" name="Group 31">
            <a:extLst>
              <a:ext uri="{FF2B5EF4-FFF2-40B4-BE49-F238E27FC236}">
                <a16:creationId xmlns:a16="http://schemas.microsoft.com/office/drawing/2014/main" id="{FCC648C4-091D-469E-AD62-FD09686672A8}"/>
              </a:ext>
            </a:extLst>
          </p:cNvPr>
          <p:cNvGrpSpPr/>
          <p:nvPr/>
        </p:nvGrpSpPr>
        <p:grpSpPr>
          <a:xfrm>
            <a:off x="345058" y="1574491"/>
            <a:ext cx="7270135" cy="4149640"/>
            <a:chOff x="345057" y="1574491"/>
            <a:chExt cx="7270134" cy="4149640"/>
          </a:xfrm>
        </p:grpSpPr>
        <p:pic>
          <p:nvPicPr>
            <p:cNvPr id="23" name="Picture 22" descr="A picture containing dark, black, flying, fireworks&#10;&#10;Description automatically generated">
              <a:extLst>
                <a:ext uri="{FF2B5EF4-FFF2-40B4-BE49-F238E27FC236}">
                  <a16:creationId xmlns:a16="http://schemas.microsoft.com/office/drawing/2014/main" id="{DC3158C1-9AE7-434E-9D43-E85C3F9471BD}"/>
                </a:ext>
              </a:extLst>
            </p:cNvPr>
            <p:cNvPicPr>
              <a:picLocks noChangeAspect="1"/>
            </p:cNvPicPr>
            <p:nvPr/>
          </p:nvPicPr>
          <p:blipFill rotWithShape="1">
            <a:blip r:embed="rId3"/>
            <a:srcRect t="37068"/>
            <a:stretch/>
          </p:blipFill>
          <p:spPr>
            <a:xfrm>
              <a:off x="345057" y="1574491"/>
              <a:ext cx="7270134" cy="4149640"/>
            </a:xfrm>
            <a:prstGeom prst="rect">
              <a:avLst/>
            </a:prstGeom>
          </p:spPr>
        </p:pic>
        <p:grpSp>
          <p:nvGrpSpPr>
            <p:cNvPr id="31" name="Group 30">
              <a:extLst>
                <a:ext uri="{FF2B5EF4-FFF2-40B4-BE49-F238E27FC236}">
                  <a16:creationId xmlns:a16="http://schemas.microsoft.com/office/drawing/2014/main" id="{DCE96E4C-0EF9-44D9-815B-9C6E91EF455F}"/>
                </a:ext>
              </a:extLst>
            </p:cNvPr>
            <p:cNvGrpSpPr/>
            <p:nvPr/>
          </p:nvGrpSpPr>
          <p:grpSpPr>
            <a:xfrm>
              <a:off x="1265419" y="2334140"/>
              <a:ext cx="5358980" cy="2415249"/>
              <a:chOff x="1265419" y="2334140"/>
              <a:chExt cx="5358980" cy="2415249"/>
            </a:xfrm>
          </p:grpSpPr>
          <p:sp>
            <p:nvSpPr>
              <p:cNvPr id="28" name="Rectangle 27">
                <a:extLst>
                  <a:ext uri="{FF2B5EF4-FFF2-40B4-BE49-F238E27FC236}">
                    <a16:creationId xmlns:a16="http://schemas.microsoft.com/office/drawing/2014/main" id="{C6F2EDD2-923E-4D89-9560-68C6C9DFE67B}"/>
                  </a:ext>
                </a:extLst>
              </p:cNvPr>
              <p:cNvSpPr/>
              <p:nvPr/>
            </p:nvSpPr>
            <p:spPr>
              <a:xfrm>
                <a:off x="5237499" y="3238083"/>
                <a:ext cx="1243040" cy="20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nvGrpSpPr>
              <p:cNvPr id="24" name="Group 23">
                <a:extLst>
                  <a:ext uri="{FF2B5EF4-FFF2-40B4-BE49-F238E27FC236}">
                    <a16:creationId xmlns:a16="http://schemas.microsoft.com/office/drawing/2014/main" id="{FF33F55F-5095-4996-9C32-473C8F134775}"/>
                  </a:ext>
                </a:extLst>
              </p:cNvPr>
              <p:cNvGrpSpPr/>
              <p:nvPr/>
            </p:nvGrpSpPr>
            <p:grpSpPr>
              <a:xfrm>
                <a:off x="1265419" y="2984555"/>
                <a:ext cx="5358980" cy="297454"/>
                <a:chOff x="1428319" y="2738196"/>
                <a:chExt cx="5772219" cy="297454"/>
              </a:xfrm>
            </p:grpSpPr>
            <p:cxnSp>
              <p:nvCxnSpPr>
                <p:cNvPr id="25" name="Straight Connector 24">
                  <a:extLst>
                    <a:ext uri="{FF2B5EF4-FFF2-40B4-BE49-F238E27FC236}">
                      <a16:creationId xmlns:a16="http://schemas.microsoft.com/office/drawing/2014/main" id="{3AF72E00-9ABE-4CBD-84C8-9440542F8BF1}"/>
                    </a:ext>
                  </a:extLst>
                </p:cNvPr>
                <p:cNvCxnSpPr/>
                <p:nvPr/>
              </p:nvCxnSpPr>
              <p:spPr>
                <a:xfrm>
                  <a:off x="1428319" y="3007092"/>
                  <a:ext cx="5684654" cy="0"/>
                </a:xfrm>
                <a:prstGeom prst="line">
                  <a:avLst/>
                </a:prstGeom>
                <a:ln w="1270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37601773-6B1A-41DC-89DB-3D1559C9A061}"/>
                    </a:ext>
                  </a:extLst>
                </p:cNvPr>
                <p:cNvSpPr txBox="1"/>
                <p:nvPr/>
              </p:nvSpPr>
              <p:spPr>
                <a:xfrm>
                  <a:off x="6376137" y="2738196"/>
                  <a:ext cx="824401" cy="297454"/>
                </a:xfrm>
                <a:prstGeom prst="rect">
                  <a:avLst/>
                </a:prstGeom>
                <a:noFill/>
              </p:spPr>
              <p:txBody>
                <a:bodyPr wrap="square" rtlCol="0">
                  <a:spAutoFit/>
                </a:bodyPr>
                <a:lstStyle/>
                <a:p>
                  <a:pPr algn="ctr" defTabSz="914354">
                    <a:defRPr/>
                  </a:pPr>
                  <a:r>
                    <a:rPr lang="en-US" sz="1333" dirty="0">
                      <a:solidFill>
                        <a:srgbClr val="FFFFFF">
                          <a:lumMod val="50000"/>
                        </a:srgbClr>
                      </a:solidFill>
                      <a:latin typeface="Arial" panose="020B0604020202020204" pitchFamily="34" charset="0"/>
                    </a:rPr>
                    <a:t>Median</a:t>
                  </a:r>
                </a:p>
              </p:txBody>
            </p:sp>
          </p:grpSp>
          <p:cxnSp>
            <p:nvCxnSpPr>
              <p:cNvPr id="16" name="Straight Connector 15">
                <a:extLst>
                  <a:ext uri="{FF2B5EF4-FFF2-40B4-BE49-F238E27FC236}">
                    <a16:creationId xmlns:a16="http://schemas.microsoft.com/office/drawing/2014/main" id="{999645DE-13F6-4279-8A85-60BF1D915DC4}"/>
                  </a:ext>
                </a:extLst>
              </p:cNvPr>
              <p:cNvCxnSpPr>
                <a:cxnSpLocks/>
              </p:cNvCxnSpPr>
              <p:nvPr/>
            </p:nvCxnSpPr>
            <p:spPr>
              <a:xfrm>
                <a:off x="3009338" y="2641594"/>
                <a:ext cx="0" cy="2107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557E21-DE37-4B80-9757-6E20863DA8FD}"/>
                  </a:ext>
                </a:extLst>
              </p:cNvPr>
              <p:cNvSpPr txBox="1"/>
              <p:nvPr/>
            </p:nvSpPr>
            <p:spPr>
              <a:xfrm>
                <a:off x="2981042" y="2334140"/>
                <a:ext cx="766557" cy="338554"/>
              </a:xfrm>
              <a:prstGeom prst="rect">
                <a:avLst/>
              </a:prstGeom>
              <a:noFill/>
            </p:spPr>
            <p:txBody>
              <a:bodyPr wrap="square" rtlCol="0">
                <a:spAutoFit/>
              </a:bodyPr>
              <a:lstStyle/>
              <a:p>
                <a:pPr defTabSz="914354">
                  <a:defRPr/>
                </a:pPr>
                <a:r>
                  <a:rPr lang="en-US" sz="1600" b="1" dirty="0">
                    <a:solidFill>
                      <a:srgbClr val="2197CC"/>
                    </a:solidFill>
                    <a:latin typeface="Arial" panose="020B0604020202020204" pitchFamily="34" charset="0"/>
                  </a:rPr>
                  <a:t>70.1%</a:t>
                </a:r>
              </a:p>
            </p:txBody>
          </p:sp>
          <p:sp>
            <p:nvSpPr>
              <p:cNvPr id="18" name="TextBox 17">
                <a:extLst>
                  <a:ext uri="{FF2B5EF4-FFF2-40B4-BE49-F238E27FC236}">
                    <a16:creationId xmlns:a16="http://schemas.microsoft.com/office/drawing/2014/main" id="{9DC6EB52-8D61-4E5F-9382-5D98F195E773}"/>
                  </a:ext>
                </a:extLst>
              </p:cNvPr>
              <p:cNvSpPr txBox="1"/>
              <p:nvPr/>
            </p:nvSpPr>
            <p:spPr>
              <a:xfrm>
                <a:off x="2310134" y="3278196"/>
                <a:ext cx="766557" cy="338554"/>
              </a:xfrm>
              <a:prstGeom prst="rect">
                <a:avLst/>
              </a:prstGeom>
              <a:noFill/>
            </p:spPr>
            <p:txBody>
              <a:bodyPr wrap="square" rtlCol="0">
                <a:spAutoFit/>
              </a:bodyPr>
              <a:lstStyle/>
              <a:p>
                <a:pPr defTabSz="914354">
                  <a:defRPr/>
                </a:pPr>
                <a:r>
                  <a:rPr lang="en-US" sz="1600" b="1" dirty="0">
                    <a:solidFill>
                      <a:srgbClr val="703786"/>
                    </a:solidFill>
                    <a:latin typeface="Arial" panose="020B0604020202020204" pitchFamily="34" charset="0"/>
                  </a:rPr>
                  <a:t>46.7%</a:t>
                </a:r>
              </a:p>
            </p:txBody>
          </p:sp>
          <p:sp>
            <p:nvSpPr>
              <p:cNvPr id="27" name="Rectangle 26">
                <a:extLst>
                  <a:ext uri="{FF2B5EF4-FFF2-40B4-BE49-F238E27FC236}">
                    <a16:creationId xmlns:a16="http://schemas.microsoft.com/office/drawing/2014/main" id="{8143A57D-3E93-4AFA-9232-2B73F6ECEC3B}"/>
                  </a:ext>
                </a:extLst>
              </p:cNvPr>
              <p:cNvSpPr/>
              <p:nvPr/>
            </p:nvSpPr>
            <p:spPr>
              <a:xfrm>
                <a:off x="3519256" y="4326938"/>
                <a:ext cx="1243040" cy="213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Trebuchet MS"/>
                </a:endParaRPr>
              </a:p>
            </p:txBody>
          </p:sp>
        </p:grpSp>
      </p:grpSp>
      <p:graphicFrame>
        <p:nvGraphicFramePr>
          <p:cNvPr id="10" name="Table 5">
            <a:extLst>
              <a:ext uri="{FF2B5EF4-FFF2-40B4-BE49-F238E27FC236}">
                <a16:creationId xmlns:a16="http://schemas.microsoft.com/office/drawing/2014/main" id="{2FFD6F85-F6D4-43AF-96E5-DB7760BEB103}"/>
              </a:ext>
            </a:extLst>
          </p:cNvPr>
          <p:cNvGraphicFramePr>
            <a:graphicFrameLocks noGrp="1"/>
          </p:cNvGraphicFramePr>
          <p:nvPr/>
        </p:nvGraphicFramePr>
        <p:xfrm>
          <a:off x="3349116" y="1149992"/>
          <a:ext cx="5000627" cy="113995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1646421">
                  <a:extLst>
                    <a:ext uri="{9D8B030D-6E8A-4147-A177-3AD203B41FA5}">
                      <a16:colId xmlns:a16="http://schemas.microsoft.com/office/drawing/2014/main" val="2736694150"/>
                    </a:ext>
                  </a:extLst>
                </a:gridCol>
                <a:gridCol w="1063343">
                  <a:extLst>
                    <a:ext uri="{9D8B030D-6E8A-4147-A177-3AD203B41FA5}">
                      <a16:colId xmlns:a16="http://schemas.microsoft.com/office/drawing/2014/main" val="3047454066"/>
                    </a:ext>
                  </a:extLst>
                </a:gridCol>
                <a:gridCol w="1324819">
                  <a:extLst>
                    <a:ext uri="{9D8B030D-6E8A-4147-A177-3AD203B41FA5}">
                      <a16:colId xmlns:a16="http://schemas.microsoft.com/office/drawing/2014/main" val="2055386393"/>
                    </a:ext>
                  </a:extLst>
                </a:gridCol>
                <a:gridCol w="966044">
                  <a:extLst>
                    <a:ext uri="{9D8B030D-6E8A-4147-A177-3AD203B41FA5}">
                      <a16:colId xmlns:a16="http://schemas.microsoft.com/office/drawing/2014/main" val="3008951561"/>
                    </a:ext>
                  </a:extLst>
                </a:gridCol>
              </a:tblGrid>
              <a:tr h="542544">
                <a:tc>
                  <a:txBody>
                    <a:bodyPr/>
                    <a:lstStyle/>
                    <a:p>
                      <a:endParaRPr lang="en-US" sz="1600" b="1" dirty="0">
                        <a:solidFill>
                          <a:schemeClr val="bg2">
                            <a:lumMod val="25000"/>
                          </a:schemeClr>
                        </a:solidFill>
                      </a:endParaRP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b="1" dirty="0">
                          <a:solidFill>
                            <a:schemeClr val="bg2">
                              <a:lumMod val="25000"/>
                            </a:schemeClr>
                          </a:solidFill>
                        </a:rPr>
                        <a:t>Events</a:t>
                      </a:r>
                    </a:p>
                    <a:p>
                      <a:pPr algn="ctr"/>
                      <a:r>
                        <a:rPr lang="en-US" sz="1600" b="1" dirty="0">
                          <a:solidFill>
                            <a:schemeClr val="bg2">
                              <a:lumMod val="25000"/>
                            </a:schemeClr>
                          </a:solidFill>
                        </a:rPr>
                        <a:t>N=291</a:t>
                      </a:r>
                    </a:p>
                  </a:txBody>
                  <a:tcPr marL="45720" marR="45720" marT="27432" marB="27432"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b="1" dirty="0">
                          <a:solidFill>
                            <a:schemeClr val="bg2">
                              <a:lumMod val="25000"/>
                            </a:schemeClr>
                          </a:solidFill>
                        </a:rPr>
                        <a:t>HR </a:t>
                      </a:r>
                      <a:br>
                        <a:rPr lang="en-US" sz="1600" b="1" dirty="0">
                          <a:solidFill>
                            <a:schemeClr val="bg2">
                              <a:lumMod val="25000"/>
                            </a:schemeClr>
                          </a:solidFill>
                        </a:rPr>
                      </a:br>
                      <a:r>
                        <a:rPr lang="en-US" sz="1600" b="1" dirty="0">
                          <a:solidFill>
                            <a:schemeClr val="bg2">
                              <a:lumMod val="25000"/>
                            </a:schemeClr>
                          </a:solidFill>
                        </a:rPr>
                        <a:t>(95% CI)</a:t>
                      </a:r>
                    </a:p>
                  </a:txBody>
                  <a:tcPr marL="45720" marR="45720" marT="27432" marB="27432"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b="1" dirty="0">
                          <a:solidFill>
                            <a:schemeClr val="bg2">
                              <a:lumMod val="25000"/>
                            </a:schemeClr>
                          </a:solidFill>
                        </a:rPr>
                        <a:t>P Value</a:t>
                      </a:r>
                    </a:p>
                  </a:txBody>
                  <a:tcPr marL="45720" marR="45720" marT="27432" marB="27432" anchor="b">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198883908"/>
                  </a:ext>
                </a:extLst>
              </a:tr>
              <a:tr h="298704">
                <a:tc>
                  <a:txBody>
                    <a:bodyPr/>
                    <a:lstStyle/>
                    <a:p>
                      <a:r>
                        <a:rPr lang="en-US" sz="1600" b="1" dirty="0" err="1">
                          <a:solidFill>
                            <a:srgbClr val="2197CC"/>
                          </a:solidFill>
                        </a:rPr>
                        <a:t>TUC+Tras+Cape</a:t>
                      </a:r>
                      <a:endParaRPr lang="en-US" sz="1600" b="1" dirty="0">
                        <a:solidFill>
                          <a:srgbClr val="2197CC"/>
                        </a:solidFill>
                      </a:endParaRP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2197CC"/>
                          </a:solidFill>
                        </a:rPr>
                        <a:t>68/198</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b="1" dirty="0">
                          <a:solidFill>
                            <a:schemeClr val="bg2">
                              <a:lumMod val="25000"/>
                            </a:schemeClr>
                          </a:solidFill>
                        </a:rPr>
                        <a:t>0.58 </a:t>
                      </a:r>
                      <a:br>
                        <a:rPr lang="en-US" sz="1600" b="1" dirty="0">
                          <a:solidFill>
                            <a:schemeClr val="bg2">
                              <a:lumMod val="25000"/>
                            </a:schemeClr>
                          </a:solidFill>
                        </a:rPr>
                      </a:br>
                      <a:r>
                        <a:rPr lang="en-US" sz="1600" b="1" dirty="0">
                          <a:solidFill>
                            <a:schemeClr val="bg2">
                              <a:lumMod val="25000"/>
                            </a:schemeClr>
                          </a:solidFill>
                        </a:rPr>
                        <a:t>(0.40, 0.85)</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b="1" dirty="0">
                          <a:solidFill>
                            <a:schemeClr val="bg2">
                              <a:lumMod val="25000"/>
                            </a:schemeClr>
                          </a:solidFill>
                        </a:rPr>
                        <a:t>0.005</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603303"/>
                  </a:ext>
                </a:extLst>
              </a:tr>
              <a:tr h="298704">
                <a:tc>
                  <a:txBody>
                    <a:bodyPr/>
                    <a:lstStyle/>
                    <a:p>
                      <a:r>
                        <a:rPr lang="en-US" sz="1600" b="1" dirty="0" err="1">
                          <a:solidFill>
                            <a:srgbClr val="6B3183"/>
                          </a:solidFill>
                        </a:rPr>
                        <a:t>Pbo+Tras+Cape</a:t>
                      </a:r>
                      <a:endParaRPr lang="en-US" sz="1600" b="1" dirty="0">
                        <a:solidFill>
                          <a:srgbClr val="6B3183"/>
                        </a:solidFill>
                      </a:endParaRP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6B3183"/>
                          </a:solidFill>
                        </a:rPr>
                        <a:t>46/93</a:t>
                      </a:r>
                    </a:p>
                  </a:txBody>
                  <a:tcPr marL="45720" marR="45720" marT="27432" marB="27432">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US" sz="1200" dirty="0">
                        <a:solidFill>
                          <a:srgbClr val="70305F"/>
                        </a:solidFill>
                      </a:endParaRPr>
                    </a:p>
                  </a:txBody>
                  <a:tcPr/>
                </a:tc>
                <a:tc vMerge="1">
                  <a:txBody>
                    <a:bodyPr/>
                    <a:lstStyle/>
                    <a:p>
                      <a:endParaRPr lang="en-US"/>
                    </a:p>
                  </a:txBody>
                  <a:tcPr/>
                </a:tc>
                <a:extLst>
                  <a:ext uri="{0D108BD9-81ED-4DB2-BD59-A6C34878D82A}">
                    <a16:rowId xmlns:a16="http://schemas.microsoft.com/office/drawing/2014/main" val="4260342511"/>
                  </a:ext>
                </a:extLst>
              </a:tr>
            </a:tbl>
          </a:graphicData>
        </a:graphic>
      </p:graphicFrame>
      <p:sp>
        <p:nvSpPr>
          <p:cNvPr id="19" name="Rectangle 18">
            <a:extLst>
              <a:ext uri="{FF2B5EF4-FFF2-40B4-BE49-F238E27FC236}">
                <a16:creationId xmlns:a16="http://schemas.microsoft.com/office/drawing/2014/main" id="{12CF8158-6CC2-456E-8A12-7E833116B2B6}"/>
              </a:ext>
            </a:extLst>
          </p:cNvPr>
          <p:cNvSpPr/>
          <p:nvPr/>
        </p:nvSpPr>
        <p:spPr>
          <a:xfrm>
            <a:off x="234636" y="5859565"/>
            <a:ext cx="9694457" cy="430887"/>
          </a:xfrm>
          <a:prstGeom prst="rect">
            <a:avLst/>
          </a:prstGeom>
        </p:spPr>
        <p:txBody>
          <a:bodyPr wrap="square">
            <a:spAutoFit/>
          </a:bodyPr>
          <a:lstStyle/>
          <a:p>
            <a:pPr defTabSz="914377">
              <a:defRPr/>
            </a:pPr>
            <a:r>
              <a:rPr lang="en-US" sz="1100" dirty="0">
                <a:solidFill>
                  <a:srgbClr val="E7E6E6">
                    <a:lumMod val="25000"/>
                  </a:srgbClr>
                </a:solidFill>
                <a:latin typeface="Trebuchet MS"/>
                <a:ea typeface="Times New Roman" panose="02020603050405020304" pitchFamily="18" charset="0"/>
              </a:rPr>
              <a:t>HR: hazard ratio computed from Cox proportional hazards model using stratification factors (ECOG performance status: 0/1, and Region of world: North America/Rest of World) at randomization. All P values are nominal.</a:t>
            </a:r>
          </a:p>
        </p:txBody>
      </p:sp>
      <p:sp>
        <p:nvSpPr>
          <p:cNvPr id="20" name="TextBox 19"/>
          <p:cNvSpPr txBox="1"/>
          <p:nvPr/>
        </p:nvSpPr>
        <p:spPr>
          <a:xfrm>
            <a:off x="7115746" y="5065974"/>
            <a:ext cx="4921261" cy="646331"/>
          </a:xfrm>
          <a:prstGeom prst="rect">
            <a:avLst/>
          </a:prstGeom>
          <a:solidFill>
            <a:srgbClr val="FFFF00"/>
          </a:solidFill>
        </p:spPr>
        <p:txBody>
          <a:bodyPr wrap="square" rtlCol="0">
            <a:spAutoFit/>
          </a:bodyPr>
          <a:lstStyle/>
          <a:p>
            <a:pPr defTabSz="914377">
              <a:defRPr/>
            </a:pPr>
            <a:r>
              <a:rPr lang="en-US" dirty="0">
                <a:solidFill>
                  <a:srgbClr val="113468"/>
                </a:solidFill>
                <a:latin typeface="Trebuchet MS"/>
              </a:rPr>
              <a:t>Stable </a:t>
            </a:r>
            <a:r>
              <a:rPr lang="en-US" dirty="0" err="1">
                <a:solidFill>
                  <a:srgbClr val="113468"/>
                </a:solidFill>
                <a:latin typeface="Trebuchet MS"/>
              </a:rPr>
              <a:t>BrMets</a:t>
            </a:r>
            <a:r>
              <a:rPr lang="en-US" dirty="0">
                <a:solidFill>
                  <a:srgbClr val="113468"/>
                </a:solidFill>
                <a:latin typeface="Trebuchet MS"/>
              </a:rPr>
              <a:t>:    15.7 </a:t>
            </a:r>
            <a:r>
              <a:rPr lang="en-US" dirty="0" err="1">
                <a:solidFill>
                  <a:srgbClr val="113468"/>
                </a:solidFill>
                <a:latin typeface="Trebuchet MS"/>
              </a:rPr>
              <a:t>mos</a:t>
            </a:r>
            <a:r>
              <a:rPr lang="en-US" dirty="0">
                <a:solidFill>
                  <a:srgbClr val="113468"/>
                </a:solidFill>
                <a:latin typeface="Trebuchet MS"/>
              </a:rPr>
              <a:t>		13.6 </a:t>
            </a:r>
            <a:r>
              <a:rPr lang="en-US" dirty="0" err="1">
                <a:solidFill>
                  <a:srgbClr val="113468"/>
                </a:solidFill>
                <a:latin typeface="Trebuchet MS"/>
              </a:rPr>
              <a:t>mos</a:t>
            </a:r>
            <a:endParaRPr lang="en-US" dirty="0">
              <a:solidFill>
                <a:srgbClr val="113468"/>
              </a:solidFill>
              <a:latin typeface="Trebuchet MS"/>
            </a:endParaRPr>
          </a:p>
          <a:p>
            <a:pPr defTabSz="914377">
              <a:defRPr/>
            </a:pPr>
            <a:r>
              <a:rPr lang="en-US" dirty="0">
                <a:solidFill>
                  <a:srgbClr val="113468"/>
                </a:solidFill>
                <a:latin typeface="Trebuchet MS"/>
              </a:rPr>
              <a:t>Active </a:t>
            </a:r>
            <a:r>
              <a:rPr lang="en-US" dirty="0" err="1">
                <a:solidFill>
                  <a:srgbClr val="113468"/>
                </a:solidFill>
                <a:latin typeface="Trebuchet MS"/>
              </a:rPr>
              <a:t>BrMets</a:t>
            </a:r>
            <a:r>
              <a:rPr lang="en-US" dirty="0">
                <a:solidFill>
                  <a:srgbClr val="113468"/>
                </a:solidFill>
                <a:latin typeface="Trebuchet MS"/>
              </a:rPr>
              <a:t>:    20.7 </a:t>
            </a:r>
            <a:r>
              <a:rPr lang="en-US" dirty="0" err="1">
                <a:solidFill>
                  <a:srgbClr val="113468"/>
                </a:solidFill>
                <a:latin typeface="Trebuchet MS"/>
              </a:rPr>
              <a:t>mos</a:t>
            </a:r>
            <a:r>
              <a:rPr lang="en-US" dirty="0">
                <a:solidFill>
                  <a:srgbClr val="113468"/>
                </a:solidFill>
                <a:latin typeface="Trebuchet MS"/>
              </a:rPr>
              <a:t>		11.6 </a:t>
            </a:r>
            <a:r>
              <a:rPr lang="en-US" dirty="0" err="1">
                <a:solidFill>
                  <a:srgbClr val="113468"/>
                </a:solidFill>
                <a:latin typeface="Trebuchet MS"/>
              </a:rPr>
              <a:t>mos</a:t>
            </a:r>
            <a:r>
              <a:rPr lang="en-US" dirty="0">
                <a:solidFill>
                  <a:srgbClr val="113468"/>
                </a:solidFill>
                <a:latin typeface="Trebuchet MS"/>
              </a:rPr>
              <a:t>    </a:t>
            </a:r>
          </a:p>
        </p:txBody>
      </p:sp>
      <p:sp>
        <p:nvSpPr>
          <p:cNvPr id="3" name="TextBox 2">
            <a:extLst>
              <a:ext uri="{FF2B5EF4-FFF2-40B4-BE49-F238E27FC236}">
                <a16:creationId xmlns:a16="http://schemas.microsoft.com/office/drawing/2014/main" id="{8DAD9E81-944C-91E1-37A1-929007878AE6}"/>
              </a:ext>
            </a:extLst>
          </p:cNvPr>
          <p:cNvSpPr txBox="1"/>
          <p:nvPr/>
        </p:nvSpPr>
        <p:spPr>
          <a:xfrm>
            <a:off x="223191" y="6271997"/>
            <a:ext cx="3681071" cy="307777"/>
          </a:xfrm>
          <a:prstGeom prst="rect">
            <a:avLst/>
          </a:prstGeom>
          <a:noFill/>
        </p:spPr>
        <p:txBody>
          <a:bodyPr wrap="square" rtlCol="0">
            <a:spAutoFit/>
          </a:bodyPr>
          <a:lstStyle/>
          <a:p>
            <a:r>
              <a:rPr lang="en-US" sz="1400" dirty="0"/>
              <a:t>Lin et al. </a:t>
            </a:r>
            <a:r>
              <a:rPr lang="en-US" sz="1400" i="1" dirty="0"/>
              <a:t>J Clin Oncol</a:t>
            </a:r>
            <a:r>
              <a:rPr lang="en-US" sz="1400" dirty="0"/>
              <a:t>. 2020;38(23):2610-2619.</a:t>
            </a:r>
          </a:p>
        </p:txBody>
      </p:sp>
    </p:spTree>
    <p:extLst>
      <p:ext uri="{BB962C8B-B14F-4D97-AF65-F5344CB8AC3E}">
        <p14:creationId xmlns:p14="http://schemas.microsoft.com/office/powerpoint/2010/main" val="1839460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2A4EA7E-2968-4E2C-A2E3-8AC2417F8540}"/>
              </a:ext>
            </a:extLst>
          </p:cNvPr>
          <p:cNvGrpSpPr/>
          <p:nvPr/>
        </p:nvGrpSpPr>
        <p:grpSpPr>
          <a:xfrm>
            <a:off x="345057" y="2060010"/>
            <a:ext cx="4239827" cy="3915153"/>
            <a:chOff x="326258" y="1882303"/>
            <a:chExt cx="4239827" cy="3915153"/>
          </a:xfrm>
        </p:grpSpPr>
        <p:grpSp>
          <p:nvGrpSpPr>
            <p:cNvPr id="10" name="Group 9">
              <a:extLst>
                <a:ext uri="{FF2B5EF4-FFF2-40B4-BE49-F238E27FC236}">
                  <a16:creationId xmlns:a16="http://schemas.microsoft.com/office/drawing/2014/main" id="{FB515FE3-FA4F-4F7D-AF96-43233D08068D}"/>
                </a:ext>
              </a:extLst>
            </p:cNvPr>
            <p:cNvGrpSpPr/>
            <p:nvPr/>
          </p:nvGrpSpPr>
          <p:grpSpPr>
            <a:xfrm>
              <a:off x="326258" y="1882303"/>
              <a:ext cx="4239827" cy="3891251"/>
              <a:chOff x="326258" y="1882303"/>
              <a:chExt cx="4239827" cy="3891251"/>
            </a:xfrm>
          </p:grpSpPr>
          <p:grpSp>
            <p:nvGrpSpPr>
              <p:cNvPr id="8" name="Group 7">
                <a:extLst>
                  <a:ext uri="{FF2B5EF4-FFF2-40B4-BE49-F238E27FC236}">
                    <a16:creationId xmlns:a16="http://schemas.microsoft.com/office/drawing/2014/main" id="{5651B501-1FDC-4F8F-9D11-A9F48F8A7929}"/>
                  </a:ext>
                </a:extLst>
              </p:cNvPr>
              <p:cNvGrpSpPr/>
              <p:nvPr/>
            </p:nvGrpSpPr>
            <p:grpSpPr>
              <a:xfrm>
                <a:off x="326258" y="1882303"/>
                <a:ext cx="4239827" cy="3891251"/>
                <a:chOff x="345057" y="1882303"/>
                <a:chExt cx="4239827" cy="3891251"/>
              </a:xfrm>
            </p:grpSpPr>
            <p:pic>
              <p:nvPicPr>
                <p:cNvPr id="5" name="Picture 4">
                  <a:extLst>
                    <a:ext uri="{FF2B5EF4-FFF2-40B4-BE49-F238E27FC236}">
                      <a16:creationId xmlns:a16="http://schemas.microsoft.com/office/drawing/2014/main" id="{5C29758E-CA63-4B8B-A8D7-4444B733C41F}"/>
                    </a:ext>
                  </a:extLst>
                </p:cNvPr>
                <p:cNvPicPr>
                  <a:picLocks noChangeAspect="1"/>
                </p:cNvPicPr>
                <p:nvPr/>
              </p:nvPicPr>
              <p:blipFill>
                <a:blip r:embed="rId2"/>
                <a:stretch>
                  <a:fillRect/>
                </a:stretch>
              </p:blipFill>
              <p:spPr>
                <a:xfrm>
                  <a:off x="345057" y="1882303"/>
                  <a:ext cx="4239827" cy="3891251"/>
                </a:xfrm>
                <a:prstGeom prst="rect">
                  <a:avLst/>
                </a:prstGeom>
              </p:spPr>
            </p:pic>
            <p:sp>
              <p:nvSpPr>
                <p:cNvPr id="3" name="TextBox 2">
                  <a:extLst>
                    <a:ext uri="{FF2B5EF4-FFF2-40B4-BE49-F238E27FC236}">
                      <a16:creationId xmlns:a16="http://schemas.microsoft.com/office/drawing/2014/main" id="{5E5990C2-9487-4E2F-A4E9-734F953D06D7}"/>
                    </a:ext>
                  </a:extLst>
                </p:cNvPr>
                <p:cNvSpPr txBox="1"/>
                <p:nvPr/>
              </p:nvSpPr>
              <p:spPr>
                <a:xfrm>
                  <a:off x="2234282" y="2249503"/>
                  <a:ext cx="1238590" cy="307777"/>
                </a:xfrm>
                <a:prstGeom prst="rect">
                  <a:avLst/>
                </a:prstGeom>
                <a:solidFill>
                  <a:schemeClr val="bg1"/>
                </a:solidFill>
              </p:spPr>
              <p:txBody>
                <a:bodyPr wrap="square" rtlCol="0">
                  <a:spAutoFit/>
                </a:bodyPr>
                <a:lstStyle/>
                <a:p>
                  <a:pPr algn="ctr"/>
                  <a:r>
                    <a:rPr lang="en-US" sz="1400" dirty="0">
                      <a:solidFill>
                        <a:srgbClr val="000000"/>
                      </a:solidFill>
                      <a:latin typeface="Arial" panose="020B0604020202020204" pitchFamily="34" charset="0"/>
                      <a:cs typeface="Arial" panose="020B0604020202020204" pitchFamily="34" charset="0"/>
                    </a:rPr>
                    <a:t>P=0.03*</a:t>
                  </a:r>
                </a:p>
              </p:txBody>
            </p:sp>
          </p:grpSp>
          <p:sp>
            <p:nvSpPr>
              <p:cNvPr id="9" name="TextBox 8">
                <a:extLst>
                  <a:ext uri="{FF2B5EF4-FFF2-40B4-BE49-F238E27FC236}">
                    <a16:creationId xmlns:a16="http://schemas.microsoft.com/office/drawing/2014/main" id="{A75274CF-F5F3-4822-BB34-C2EBF6853374}"/>
                  </a:ext>
                </a:extLst>
              </p:cNvPr>
              <p:cNvSpPr txBox="1"/>
              <p:nvPr/>
            </p:nvSpPr>
            <p:spPr>
              <a:xfrm rot="16200000">
                <a:off x="-220154" y="3918034"/>
                <a:ext cx="1838965" cy="307777"/>
              </a:xfrm>
              <a:prstGeom prst="rect">
                <a:avLst/>
              </a:prstGeom>
              <a:solidFill>
                <a:schemeClr val="bg1"/>
              </a:solidFill>
            </p:spPr>
            <p:txBody>
              <a:bodyPr wrap="none" rtlCol="0">
                <a:spAutoFit/>
              </a:bodyPr>
              <a:lstStyle/>
              <a:p>
                <a:r>
                  <a:rPr lang="en-US" sz="1400" b="1" dirty="0">
                    <a:solidFill>
                      <a:srgbClr val="000000"/>
                    </a:solidFill>
                    <a:latin typeface="Arial" panose="020B0604020202020204" pitchFamily="34" charset="0"/>
                    <a:ea typeface="Adobe Fan Heiti Std B" panose="020B0700000000000000" pitchFamily="34" charset="-128"/>
                    <a:cs typeface="Arial" panose="020B0604020202020204" pitchFamily="34" charset="0"/>
                  </a:rPr>
                  <a:t>ORR-IC, % (95% CI)</a:t>
                </a:r>
              </a:p>
            </p:txBody>
          </p:sp>
        </p:grpSp>
        <p:sp>
          <p:nvSpPr>
            <p:cNvPr id="11" name="TextBox 10">
              <a:extLst>
                <a:ext uri="{FF2B5EF4-FFF2-40B4-BE49-F238E27FC236}">
                  <a16:creationId xmlns:a16="http://schemas.microsoft.com/office/drawing/2014/main" id="{4960B491-7B60-4016-A54E-1251B6EFE593}"/>
                </a:ext>
              </a:extLst>
            </p:cNvPr>
            <p:cNvSpPr txBox="1"/>
            <p:nvPr/>
          </p:nvSpPr>
          <p:spPr>
            <a:xfrm>
              <a:off x="1496290" y="5511943"/>
              <a:ext cx="1225531" cy="276999"/>
            </a:xfrm>
            <a:prstGeom prst="rect">
              <a:avLst/>
            </a:prstGeom>
            <a:solidFill>
              <a:schemeClr val="bg1"/>
            </a:solidFill>
          </p:spPr>
          <p:txBody>
            <a:bodyPr wrap="square" rtlCol="0">
              <a:spAutoFit/>
            </a:bodyPr>
            <a:lstStyle/>
            <a:p>
              <a:pPr algn="ctr"/>
              <a:r>
                <a:rPr lang="en-US" sz="1200" b="1" dirty="0">
                  <a:solidFill>
                    <a:srgbClr val="000000"/>
                  </a:solidFill>
                  <a:latin typeface="Arial" panose="020B0604020202020204" pitchFamily="34" charset="0"/>
                  <a:ea typeface="Adobe Fan Heiti Std B" panose="020B0700000000000000" pitchFamily="34" charset="-128"/>
                  <a:cs typeface="Arial" panose="020B0604020202020204" pitchFamily="34" charset="0"/>
                </a:rPr>
                <a:t>N=55</a:t>
              </a:r>
            </a:p>
          </p:txBody>
        </p:sp>
        <p:sp>
          <p:nvSpPr>
            <p:cNvPr id="12" name="TextBox 11">
              <a:extLst>
                <a:ext uri="{FF2B5EF4-FFF2-40B4-BE49-F238E27FC236}">
                  <a16:creationId xmlns:a16="http://schemas.microsoft.com/office/drawing/2014/main" id="{8B89BE88-82AC-49D1-B949-70D864B249AD}"/>
                </a:ext>
              </a:extLst>
            </p:cNvPr>
            <p:cNvSpPr txBox="1"/>
            <p:nvPr/>
          </p:nvSpPr>
          <p:spPr>
            <a:xfrm>
              <a:off x="2955635" y="5520457"/>
              <a:ext cx="1225531" cy="276999"/>
            </a:xfrm>
            <a:prstGeom prst="rect">
              <a:avLst/>
            </a:prstGeom>
            <a:solidFill>
              <a:schemeClr val="bg1"/>
            </a:solidFill>
          </p:spPr>
          <p:txBody>
            <a:bodyPr wrap="square" rtlCol="0">
              <a:spAutoFit/>
            </a:bodyPr>
            <a:lstStyle/>
            <a:p>
              <a:pPr algn="ctr"/>
              <a:r>
                <a:rPr lang="en-US" sz="1200" b="1" dirty="0">
                  <a:solidFill>
                    <a:srgbClr val="000000"/>
                  </a:solidFill>
                  <a:latin typeface="Arial" panose="020B0604020202020204" pitchFamily="34" charset="0"/>
                  <a:ea typeface="Adobe Fan Heiti Std B" panose="020B0700000000000000" pitchFamily="34" charset="-128"/>
                  <a:cs typeface="Arial" panose="020B0604020202020204" pitchFamily="34" charset="0"/>
                </a:rPr>
                <a:t>N=20</a:t>
              </a:r>
            </a:p>
          </p:txBody>
        </p:sp>
      </p:grpSp>
      <p:sp>
        <p:nvSpPr>
          <p:cNvPr id="2" name="Title 1">
            <a:extLst>
              <a:ext uri="{FF2B5EF4-FFF2-40B4-BE49-F238E27FC236}">
                <a16:creationId xmlns:a16="http://schemas.microsoft.com/office/drawing/2014/main" id="{88105D40-68AC-478E-8C0B-604A2A192976}"/>
              </a:ext>
            </a:extLst>
          </p:cNvPr>
          <p:cNvSpPr>
            <a:spLocks noGrp="1"/>
          </p:cNvSpPr>
          <p:nvPr>
            <p:ph type="title"/>
          </p:nvPr>
        </p:nvSpPr>
        <p:spPr>
          <a:xfrm>
            <a:off x="267779" y="445622"/>
            <a:ext cx="11656443" cy="1086929"/>
          </a:xfrm>
        </p:spPr>
        <p:txBody>
          <a:bodyPr>
            <a:normAutofit/>
          </a:bodyPr>
          <a:lstStyle/>
          <a:p>
            <a:pPr algn="ctr"/>
            <a:r>
              <a:rPr lang="en-US" sz="3200" b="1" dirty="0">
                <a:latin typeface="+mn-lt"/>
              </a:rPr>
              <a:t>Intracranial Response Rate (ORR-IC) in Patients with Active Brain Metastases and Measurable Intracranial Lesions at Baseline</a:t>
            </a:r>
          </a:p>
        </p:txBody>
      </p:sp>
      <p:graphicFrame>
        <p:nvGraphicFramePr>
          <p:cNvPr id="4" name="Table 3">
            <a:extLst>
              <a:ext uri="{FF2B5EF4-FFF2-40B4-BE49-F238E27FC236}">
                <a16:creationId xmlns:a16="http://schemas.microsoft.com/office/drawing/2014/main" id="{E9F033DF-D3CA-4AA3-B03C-E3FCC665ED1C}"/>
              </a:ext>
            </a:extLst>
          </p:cNvPr>
          <p:cNvGraphicFramePr>
            <a:graphicFrameLocks noGrp="1"/>
          </p:cNvGraphicFramePr>
          <p:nvPr>
            <p:extLst>
              <p:ext uri="{D42A27DB-BD31-4B8C-83A1-F6EECF244321}">
                <p14:modId xmlns:p14="http://schemas.microsoft.com/office/powerpoint/2010/main" val="488368201"/>
              </p:ext>
            </p:extLst>
          </p:nvPr>
        </p:nvGraphicFramePr>
        <p:xfrm>
          <a:off x="4987936" y="1614809"/>
          <a:ext cx="6727791" cy="5016086"/>
        </p:xfrm>
        <a:graphic>
          <a:graphicData uri="http://schemas.openxmlformats.org/drawingml/2006/table">
            <a:tbl>
              <a:tblPr firstRow="1" bandRow="1">
                <a:effectLst>
                  <a:outerShdw blurRad="50800" dist="38100" dir="8100000" algn="tr" rotWithShape="0">
                    <a:prstClr val="black">
                      <a:alpha val="40000"/>
                    </a:prstClr>
                  </a:outerShdw>
                </a:effectLst>
                <a:tableStyleId>{F5AB1C69-6EDB-4FF4-983F-18BD219EF322}</a:tableStyleId>
              </a:tblPr>
              <a:tblGrid>
                <a:gridCol w="3516398">
                  <a:extLst>
                    <a:ext uri="{9D8B030D-6E8A-4147-A177-3AD203B41FA5}">
                      <a16:colId xmlns:a16="http://schemas.microsoft.com/office/drawing/2014/main" val="2190579826"/>
                    </a:ext>
                  </a:extLst>
                </a:gridCol>
                <a:gridCol w="1629144">
                  <a:extLst>
                    <a:ext uri="{9D8B030D-6E8A-4147-A177-3AD203B41FA5}">
                      <a16:colId xmlns:a16="http://schemas.microsoft.com/office/drawing/2014/main" val="2222791858"/>
                    </a:ext>
                  </a:extLst>
                </a:gridCol>
                <a:gridCol w="1582249">
                  <a:extLst>
                    <a:ext uri="{9D8B030D-6E8A-4147-A177-3AD203B41FA5}">
                      <a16:colId xmlns:a16="http://schemas.microsoft.com/office/drawing/2014/main" val="4214601653"/>
                    </a:ext>
                  </a:extLst>
                </a:gridCol>
              </a:tblGrid>
              <a:tr h="646000">
                <a:tc>
                  <a:txBody>
                    <a:bodyPr/>
                    <a:lstStyle/>
                    <a:p>
                      <a:endParaRPr lang="en-US" sz="1600" dirty="0">
                        <a:latin typeface="Calibri" panose="020F0502020204030204" pitchFamily="34" charset="0"/>
                        <a:cs typeface="Calibri" panose="020F0502020204030204" pitchFamily="34" charset="0"/>
                      </a:endParaRPr>
                    </a:p>
                  </a:txBody>
                  <a:tcPr marL="8631" marR="8631" marT="0" marB="0" anchor="ct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00"/>
                        </a:spcBef>
                        <a:spcAft>
                          <a:spcPts val="100"/>
                        </a:spcAft>
                        <a:tabLst>
                          <a:tab pos="228600" algn="l"/>
                          <a:tab pos="457200" algn="l"/>
                          <a:tab pos="685800" algn="l"/>
                          <a:tab pos="914400" algn="l"/>
                        </a:tabLst>
                      </a:pPr>
                      <a:r>
                        <a:rPr lang="en-US" sz="1800" kern="1200" dirty="0" err="1">
                          <a:effectLst/>
                          <a:latin typeface="Calibri" panose="020F0502020204030204" pitchFamily="34" charset="0"/>
                          <a:cs typeface="Calibri" panose="020F0502020204030204" pitchFamily="34" charset="0"/>
                        </a:rPr>
                        <a:t>TUC+Tras+Cape</a:t>
                      </a:r>
                      <a:endParaRPr lang="en-US" sz="1800" kern="1200" dirty="0">
                        <a:effectLst/>
                        <a:latin typeface="Calibri" panose="020F0502020204030204" pitchFamily="34" charset="0"/>
                        <a:cs typeface="Calibri" panose="020F0502020204030204" pitchFamily="34" charset="0"/>
                      </a:endParaRPr>
                    </a:p>
                    <a:p>
                      <a:pPr marL="0" marR="0" algn="ctr">
                        <a:spcBef>
                          <a:spcPts val="100"/>
                        </a:spcBef>
                        <a:spcAft>
                          <a:spcPts val="100"/>
                        </a:spcAft>
                        <a:tabLst>
                          <a:tab pos="228600" algn="l"/>
                          <a:tab pos="457200" algn="l"/>
                          <a:tab pos="685800" algn="l"/>
                          <a:tab pos="914400" algn="l"/>
                        </a:tabLst>
                      </a:pPr>
                      <a:r>
                        <a:rPr lang="en-US" sz="1800" kern="1200" dirty="0">
                          <a:effectLst/>
                          <a:latin typeface="Calibri" panose="020F0502020204030204" pitchFamily="34" charset="0"/>
                          <a:cs typeface="Calibri" panose="020F0502020204030204" pitchFamily="34" charset="0"/>
                        </a:rPr>
                        <a:t>(N=55)</a:t>
                      </a:r>
                      <a:endParaRPr lang="en-US" sz="1800" b="1" kern="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8631" marR="863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100"/>
                        </a:spcBef>
                        <a:spcAft>
                          <a:spcPts val="100"/>
                        </a:spcAft>
                        <a:tabLst>
                          <a:tab pos="228600" algn="l"/>
                          <a:tab pos="457200" algn="l"/>
                          <a:tab pos="685800" algn="l"/>
                          <a:tab pos="914400" algn="l"/>
                        </a:tabLst>
                      </a:pPr>
                      <a:r>
                        <a:rPr lang="en-US" sz="1800" dirty="0" err="1">
                          <a:effectLst/>
                          <a:latin typeface="Calibri" panose="020F0502020204030204" pitchFamily="34" charset="0"/>
                          <a:cs typeface="Calibri" panose="020F0502020204030204" pitchFamily="34" charset="0"/>
                        </a:rPr>
                        <a:t>Pbo+Tras+Cape</a:t>
                      </a:r>
                      <a:endParaRPr lang="en-US" sz="1800" dirty="0">
                        <a:effectLst/>
                        <a:latin typeface="Calibri" panose="020F0502020204030204" pitchFamily="34" charset="0"/>
                        <a:cs typeface="Calibri" panose="020F0502020204030204" pitchFamily="34" charset="0"/>
                      </a:endParaRPr>
                    </a:p>
                    <a:p>
                      <a:pPr marL="0" marR="0" algn="ctr">
                        <a:spcBef>
                          <a:spcPts val="100"/>
                        </a:spcBef>
                        <a:spcAft>
                          <a:spcPts val="100"/>
                        </a:spcAft>
                        <a:tabLst>
                          <a:tab pos="228600" algn="l"/>
                          <a:tab pos="457200" algn="l"/>
                          <a:tab pos="685800" algn="l"/>
                          <a:tab pos="914400" algn="l"/>
                        </a:tabLst>
                      </a:pPr>
                      <a:r>
                        <a:rPr lang="en-US" sz="1800" dirty="0">
                          <a:effectLst/>
                          <a:latin typeface="Calibri" panose="020F0502020204030204" pitchFamily="34" charset="0"/>
                          <a:cs typeface="Calibri" panose="020F0502020204030204" pitchFamily="34" charset="0"/>
                        </a:rPr>
                        <a:t>(N=20)</a:t>
                      </a:r>
                      <a:endParaRPr lang="en-US" sz="1800" b="1" dirty="0">
                        <a:effectLst/>
                        <a:latin typeface="Calibri" panose="020F0502020204030204" pitchFamily="34" charset="0"/>
                        <a:ea typeface="Arial" panose="020B0604020202020204" pitchFamily="34" charset="0"/>
                        <a:cs typeface="Calibri" panose="020F0502020204030204" pitchFamily="34" charset="0"/>
                      </a:endParaRPr>
                    </a:p>
                  </a:txBody>
                  <a:tcPr marL="8631" marR="8631" marT="0" marB="0" anchor="ctr">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2753314"/>
                  </a:ext>
                </a:extLst>
              </a:tr>
              <a:tr h="380950">
                <a:tc>
                  <a:txBody>
                    <a:bodyPr/>
                    <a:lstStyle/>
                    <a:p>
                      <a:pPr marL="3683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Best Overall Intracranial </a:t>
                      </a:r>
                      <a:r>
                        <a:rPr lang="en-US" sz="16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Response</a:t>
                      </a:r>
                      <a:r>
                        <a:rPr lang="en-US" sz="1600" kern="1200" baseline="30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 (%)</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l">
                        <a:lnSpc>
                          <a:spcPct val="107000"/>
                        </a:lnSpc>
                      </a:pPr>
                      <a:endParaRPr lang="en-US" sz="1600" dirty="0">
                        <a:solidFill>
                          <a:srgbClr val="000000"/>
                        </a:solidFill>
                        <a:effectLst/>
                        <a:latin typeface="Calibri" panose="020F0502020204030204" pitchFamily="34"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l">
                        <a:lnSpc>
                          <a:spcPct val="107000"/>
                        </a:lnSpc>
                      </a:pPr>
                      <a:endParaRPr lang="en-US" sz="1600" dirty="0">
                        <a:solidFill>
                          <a:srgbClr val="000000"/>
                        </a:solidFill>
                        <a:effectLst/>
                        <a:latin typeface="Calibri" panose="020F0502020204030204" pitchFamily="34"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935181190"/>
                  </a:ext>
                </a:extLst>
              </a:tr>
              <a:tr h="395974">
                <a:tc>
                  <a:txBody>
                    <a:bodyPr/>
                    <a:lstStyle/>
                    <a:p>
                      <a:pPr marL="20828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Complete Response (CR)</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(5.5)</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(5.0)</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699695821"/>
                  </a:ext>
                </a:extLst>
              </a:tr>
              <a:tr h="395974">
                <a:tc>
                  <a:txBody>
                    <a:bodyPr/>
                    <a:lstStyle/>
                    <a:p>
                      <a:pPr marL="20828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Partial Response (PR)</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(41.8)</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(15.0)</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406451811"/>
                  </a:ext>
                </a:extLst>
              </a:tr>
              <a:tr h="395974">
                <a:tc>
                  <a:txBody>
                    <a:bodyPr/>
                    <a:lstStyle/>
                    <a:p>
                      <a:pPr marL="20828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Stable Disease (SD)</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 (43.6)</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 (80.0)</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3217009428"/>
                  </a:ext>
                </a:extLst>
              </a:tr>
              <a:tr h="395974">
                <a:tc>
                  <a:txBody>
                    <a:bodyPr/>
                    <a:lstStyle/>
                    <a:p>
                      <a:pPr marL="20828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Progressive Disease (PD)</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(3.6)</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806005255"/>
                  </a:ext>
                </a:extLst>
              </a:tr>
              <a:tr h="395974">
                <a:tc>
                  <a:txBody>
                    <a:bodyPr/>
                    <a:lstStyle/>
                    <a:p>
                      <a:pPr marL="20828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Not </a:t>
                      </a:r>
                      <a:r>
                        <a:rPr lang="en-US" sz="16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Available</a:t>
                      </a:r>
                      <a:r>
                        <a:rPr lang="en-US" sz="1600" kern="1200" baseline="30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(5.5)</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52151980"/>
                  </a:ext>
                </a:extLst>
              </a:tr>
              <a:tr h="584903">
                <a:tc>
                  <a:txBody>
                    <a:bodyPr/>
                    <a:lstStyle/>
                    <a:p>
                      <a:pPr marL="36830" marR="0" algn="l">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Subjects with Objective Response of Confirmed CR or PR, n</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2894321316"/>
                  </a:ext>
                </a:extLst>
              </a:tr>
              <a:tr h="584903">
                <a:tc>
                  <a:txBody>
                    <a:bodyPr/>
                    <a:lstStyle/>
                    <a:p>
                      <a:pPr marL="40005" marR="0" algn="l">
                        <a:lnSpc>
                          <a:spcPct val="107000"/>
                        </a:lnSpc>
                        <a:spcBef>
                          <a:spcPts val="300"/>
                        </a:spcBef>
                        <a:spcAft>
                          <a:spcPts val="3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Duration of Intracranial Response </a:t>
                      </a:r>
                      <a:b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(DOR-IC)</a:t>
                      </a:r>
                      <a:r>
                        <a:rPr lang="en-US" sz="16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(95% CI)</a:t>
                      </a:r>
                      <a:r>
                        <a:rPr lang="en-US" sz="16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
                      </a: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months</a:t>
                      </a:r>
                    </a:p>
                  </a:txBody>
                  <a:tcPr marL="19050" marR="19050" marT="9525" marB="0" anchor="ct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marL="0" marR="0" algn="ctr">
                        <a:lnSpc>
                          <a:spcPct val="107000"/>
                        </a:lnSpc>
                        <a:spcBef>
                          <a:spcPts val="300"/>
                        </a:spcBef>
                        <a:spcAft>
                          <a:spcPts val="30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 (5.5, 16.4)</a:t>
                      </a:r>
                    </a:p>
                  </a:txBody>
                  <a:tcPr marL="19050" marR="19050"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9EC"/>
                    </a:solidFill>
                  </a:tcPr>
                </a:tc>
                <a:tc>
                  <a:txBody>
                    <a:bodyPr/>
                    <a:lstStyle/>
                    <a:p>
                      <a:pPr algn="ctr"/>
                      <a:r>
                        <a:rPr lang="en-US" sz="1600" dirty="0">
                          <a:solidFill>
                            <a:srgbClr val="000000"/>
                          </a:solidFill>
                          <a:latin typeface="Calibri" panose="020F0502020204030204" pitchFamily="34" charset="0"/>
                          <a:cs typeface="Calibri" panose="020F0502020204030204" pitchFamily="34" charset="0"/>
                        </a:rPr>
                        <a:t>3.0 (3.0, 10.3)</a:t>
                      </a:r>
                    </a:p>
                  </a:txBody>
                  <a:tcPr marL="19050" marR="19050" marT="9525" marB="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7E9EC"/>
                    </a:solidFill>
                  </a:tcPr>
                </a:tc>
                <a:extLst>
                  <a:ext uri="{0D108BD9-81ED-4DB2-BD59-A6C34878D82A}">
                    <a16:rowId xmlns:a16="http://schemas.microsoft.com/office/drawing/2014/main" val="1344202007"/>
                  </a:ext>
                </a:extLst>
              </a:tr>
              <a:tr h="839460">
                <a:tc gridSpan="3">
                  <a:txBody>
                    <a:bodyPr/>
                    <a:lstStyle/>
                    <a:p>
                      <a:pPr marL="40005" marR="0" algn="l">
                        <a:lnSpc>
                          <a:spcPct val="100000"/>
                        </a:lnSpc>
                        <a:spcBef>
                          <a:spcPts val="0"/>
                        </a:spcBef>
                        <a:spcAft>
                          <a:spcPts val="0"/>
                        </a:spcAft>
                      </a:pPr>
                      <a:r>
                        <a:rPr lang="en-US" sz="1000" dirty="0">
                          <a:solidFill>
                            <a:schemeClr val="bg2">
                              <a:lumMod val="25000"/>
                            </a:schemeClr>
                          </a:solidFill>
                          <a:effectLst/>
                          <a:latin typeface="Calibri" panose="020F0502020204030204" pitchFamily="34" charset="0"/>
                          <a:ea typeface="Times New Roman" panose="02020603050405020304" pitchFamily="18" charset="0"/>
                          <a:cs typeface="Calibri" panose="020F0502020204030204" pitchFamily="34" charset="0"/>
                        </a:rPr>
                        <a:t>(a) Confirmed Best overall response assessed per RECIST 1.1. (b) Subjects with no post-baseline response assessments. (c) Two-sided 95% exact confidence interval, computed using the Clopper-Pearson method (1934). (d Cochran-Mantel-Haenszel test controlling for stratification factors (ECOG performance status: 0/1, and Region of world: North America/Rest of World) at randomization. (e) As estimated using Kaplan-Meier methods. (f) Calculated using the complementary log-log transformation method (Collett, 1994).</a:t>
                      </a:r>
                      <a:endParaRPr lang="en-US" sz="1050" dirty="0">
                        <a:solidFill>
                          <a:schemeClr val="bg2">
                            <a:lumMod val="25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7000"/>
                        </a:lnSpc>
                        <a:spcBef>
                          <a:spcPts val="300"/>
                        </a:spcBef>
                        <a:spcAft>
                          <a:spcPts val="300"/>
                        </a:spcAft>
                      </a:pPr>
                      <a:endParaRPr lang="en-US" sz="1600" dirty="0">
                        <a:solidFill>
                          <a:srgbClr val="113468"/>
                        </a:solidFill>
                        <a:effectLst/>
                        <a:latin typeface="Calibri" panose="020F0502020204030204" pitchFamily="34" charset="0"/>
                        <a:ea typeface="Times New Roman" panose="02020603050405020304" pitchFamily="18" charset="0"/>
                        <a:cs typeface="Calibri" panose="020F0502020204030204" pitchFamily="34" charset="0"/>
                      </a:endParaRPr>
                    </a:p>
                  </a:txBody>
                  <a:tcPr marL="19050" marR="19050" marT="9525"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229447332"/>
                  </a:ext>
                </a:extLst>
              </a:tr>
            </a:tbl>
          </a:graphicData>
        </a:graphic>
      </p:graphicFrame>
      <p:sp>
        <p:nvSpPr>
          <p:cNvPr id="7" name="Rectangle 6">
            <a:extLst>
              <a:ext uri="{FF2B5EF4-FFF2-40B4-BE49-F238E27FC236}">
                <a16:creationId xmlns:a16="http://schemas.microsoft.com/office/drawing/2014/main" id="{D8E3BA1C-96EC-4265-89E3-E5660DB24F1D}"/>
              </a:ext>
            </a:extLst>
          </p:cNvPr>
          <p:cNvSpPr/>
          <p:nvPr/>
        </p:nvSpPr>
        <p:spPr>
          <a:xfrm>
            <a:off x="362064" y="6003051"/>
            <a:ext cx="2736647" cy="246221"/>
          </a:xfrm>
          <a:prstGeom prst="rect">
            <a:avLst/>
          </a:prstGeom>
        </p:spPr>
        <p:txBody>
          <a:bodyPr wrap="none">
            <a:spAutoFit/>
          </a:bodyPr>
          <a:lstStyle/>
          <a:p>
            <a:r>
              <a:rPr lang="en-US" sz="1000" dirty="0">
                <a:solidFill>
                  <a:schemeClr val="bg2">
                    <a:lumMod val="25000"/>
                  </a:schemeClr>
                </a:solidFill>
              </a:rPr>
              <a:t>*Stratified Cochran-Mantel-Haenszel P value</a:t>
            </a:r>
          </a:p>
        </p:txBody>
      </p:sp>
      <p:sp>
        <p:nvSpPr>
          <p:cNvPr id="6" name="Text Placeholder 7">
            <a:extLst>
              <a:ext uri="{FF2B5EF4-FFF2-40B4-BE49-F238E27FC236}">
                <a16:creationId xmlns:a16="http://schemas.microsoft.com/office/drawing/2014/main" id="{351F372B-E288-4AEC-B8D8-3C8DC893EB2A}"/>
              </a:ext>
            </a:extLst>
          </p:cNvPr>
          <p:cNvSpPr txBox="1">
            <a:spLocks/>
          </p:cNvSpPr>
          <p:nvPr/>
        </p:nvSpPr>
        <p:spPr>
          <a:xfrm>
            <a:off x="898124" y="1714266"/>
            <a:ext cx="3686760" cy="52934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1" dirty="0">
                <a:solidFill>
                  <a:srgbClr val="133D60"/>
                </a:solidFill>
              </a:rPr>
              <a:t>Confirmed Objective Response Rate (RECIST 1.1)</a:t>
            </a:r>
          </a:p>
        </p:txBody>
      </p:sp>
      <p:sp>
        <p:nvSpPr>
          <p:cNvPr id="14" name="TextBox 13">
            <a:extLst>
              <a:ext uri="{FF2B5EF4-FFF2-40B4-BE49-F238E27FC236}">
                <a16:creationId xmlns:a16="http://schemas.microsoft.com/office/drawing/2014/main" id="{6ACF27C1-EDE1-F79F-5CA2-87976D4C4321}"/>
              </a:ext>
            </a:extLst>
          </p:cNvPr>
          <p:cNvSpPr txBox="1"/>
          <p:nvPr/>
        </p:nvSpPr>
        <p:spPr>
          <a:xfrm>
            <a:off x="362064" y="6242228"/>
            <a:ext cx="3681071" cy="307777"/>
          </a:xfrm>
          <a:prstGeom prst="rect">
            <a:avLst/>
          </a:prstGeom>
          <a:noFill/>
        </p:spPr>
        <p:txBody>
          <a:bodyPr wrap="square" rtlCol="0">
            <a:spAutoFit/>
          </a:bodyPr>
          <a:lstStyle/>
          <a:p>
            <a:r>
              <a:rPr lang="en-US" sz="1400" dirty="0"/>
              <a:t>Lin et al. </a:t>
            </a:r>
            <a:r>
              <a:rPr lang="en-US" sz="1400" i="1" dirty="0"/>
              <a:t>J Clin Oncol</a:t>
            </a:r>
            <a:r>
              <a:rPr lang="en-US" sz="1400" dirty="0"/>
              <a:t>. 2020;38(23):2610-2619.</a:t>
            </a:r>
          </a:p>
        </p:txBody>
      </p:sp>
      <p:sp>
        <p:nvSpPr>
          <p:cNvPr id="15" name="Oval 14">
            <a:extLst>
              <a:ext uri="{FF2B5EF4-FFF2-40B4-BE49-F238E27FC236}">
                <a16:creationId xmlns:a16="http://schemas.microsoft.com/office/drawing/2014/main" id="{208256CE-0E65-2A93-9745-C7ED600590A4}"/>
              </a:ext>
            </a:extLst>
          </p:cNvPr>
          <p:cNvSpPr/>
          <p:nvPr/>
        </p:nvSpPr>
        <p:spPr>
          <a:xfrm>
            <a:off x="8811492" y="2641468"/>
            <a:ext cx="1199407" cy="875112"/>
          </a:xfrm>
          <a:prstGeom prst="ellipse">
            <a:avLst/>
          </a:prstGeom>
          <a:noFill/>
          <a:ln w="38100">
            <a:solidFill>
              <a:srgbClr val="C00000"/>
            </a:solidFill>
          </a:ln>
        </p:spPr>
        <p:style>
          <a:lnRef idx="2">
            <a:schemeClr val="accent6"/>
          </a:lnRef>
          <a:fillRef idx="1001">
            <a:schemeClr val="lt2"/>
          </a:fillRef>
          <a:effectRef idx="0">
            <a:schemeClr val="accent6"/>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2CDE256F-2B5B-B871-35A7-1FD08E0274BC}"/>
              </a:ext>
            </a:extLst>
          </p:cNvPr>
          <p:cNvSpPr/>
          <p:nvPr/>
        </p:nvSpPr>
        <p:spPr>
          <a:xfrm>
            <a:off x="8621486" y="5254831"/>
            <a:ext cx="1389413" cy="570016"/>
          </a:xfrm>
          <a:prstGeom prst="ellipse">
            <a:avLst/>
          </a:prstGeom>
          <a:noFill/>
          <a:ln w="38100">
            <a:solidFill>
              <a:srgbClr val="C00000"/>
            </a:solidFill>
          </a:ln>
        </p:spPr>
        <p:style>
          <a:lnRef idx="2">
            <a:schemeClr val="accent6"/>
          </a:lnRef>
          <a:fillRef idx="1001">
            <a:schemeClr val="lt2"/>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7249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8D6C8-9EF4-4D7F-BCDE-FDA46288DF62}"/>
              </a:ext>
            </a:extLst>
          </p:cNvPr>
          <p:cNvSpPr>
            <a:spLocks noGrp="1"/>
          </p:cNvSpPr>
          <p:nvPr>
            <p:ph type="title" idx="4294967295"/>
          </p:nvPr>
        </p:nvSpPr>
        <p:spPr>
          <a:xfrm>
            <a:off x="1" y="392813"/>
            <a:ext cx="12193792" cy="1087438"/>
          </a:xfrm>
        </p:spPr>
        <p:txBody>
          <a:bodyPr>
            <a:normAutofit/>
          </a:bodyPr>
          <a:lstStyle/>
          <a:p>
            <a:r>
              <a:rPr lang="en-US" sz="3200" b="1" dirty="0"/>
              <a:t>PFS in Patients with Isolated Progression in the Brain </a:t>
            </a:r>
            <a:br>
              <a:rPr lang="en-US" sz="3200" b="1" dirty="0"/>
            </a:br>
            <a:r>
              <a:rPr lang="en-US" sz="3200" b="1" dirty="0"/>
              <a:t>Who Continued with Assigned Study Treatment</a:t>
            </a:r>
          </a:p>
        </p:txBody>
      </p:sp>
      <p:graphicFrame>
        <p:nvGraphicFramePr>
          <p:cNvPr id="8" name="Table 6">
            <a:extLst>
              <a:ext uri="{FF2B5EF4-FFF2-40B4-BE49-F238E27FC236}">
                <a16:creationId xmlns:a16="http://schemas.microsoft.com/office/drawing/2014/main" id="{DFD973F8-694B-4E0A-8B32-2C5962BC56B3}"/>
              </a:ext>
            </a:extLst>
          </p:cNvPr>
          <p:cNvGraphicFramePr>
            <a:graphicFrameLocks noGrp="1"/>
          </p:cNvGraphicFramePr>
          <p:nvPr>
            <p:extLst>
              <p:ext uri="{D42A27DB-BD31-4B8C-83A1-F6EECF244321}">
                <p14:modId xmlns:p14="http://schemas.microsoft.com/office/powerpoint/2010/main" val="2247497976"/>
              </p:ext>
            </p:extLst>
          </p:nvPr>
        </p:nvGraphicFramePr>
        <p:xfrm>
          <a:off x="780642" y="3352949"/>
          <a:ext cx="10630290" cy="2224008"/>
        </p:xfrm>
        <a:graphic>
          <a:graphicData uri="http://schemas.openxmlformats.org/drawingml/2006/table">
            <a:tbl>
              <a:tblPr>
                <a:effectLst>
                  <a:outerShdw blurRad="50800" dist="38100" dir="8100000" algn="tr" rotWithShape="0">
                    <a:prstClr val="black">
                      <a:alpha val="40000"/>
                    </a:prstClr>
                  </a:outerShdw>
                </a:effectLst>
                <a:tableStyleId>{F5AB1C69-6EDB-4FF4-983F-18BD219EF322}</a:tableStyleId>
              </a:tblPr>
              <a:tblGrid>
                <a:gridCol w="1668028">
                  <a:extLst>
                    <a:ext uri="{9D8B030D-6E8A-4147-A177-3AD203B41FA5}">
                      <a16:colId xmlns:a16="http://schemas.microsoft.com/office/drawing/2014/main" val="384489424"/>
                    </a:ext>
                  </a:extLst>
                </a:gridCol>
                <a:gridCol w="2912443">
                  <a:extLst>
                    <a:ext uri="{9D8B030D-6E8A-4147-A177-3AD203B41FA5}">
                      <a16:colId xmlns:a16="http://schemas.microsoft.com/office/drawing/2014/main" val="1955618781"/>
                    </a:ext>
                  </a:extLst>
                </a:gridCol>
                <a:gridCol w="1468583">
                  <a:extLst>
                    <a:ext uri="{9D8B030D-6E8A-4147-A177-3AD203B41FA5}">
                      <a16:colId xmlns:a16="http://schemas.microsoft.com/office/drawing/2014/main" val="2427543806"/>
                    </a:ext>
                  </a:extLst>
                </a:gridCol>
                <a:gridCol w="3115485">
                  <a:extLst>
                    <a:ext uri="{9D8B030D-6E8A-4147-A177-3AD203B41FA5}">
                      <a16:colId xmlns:a16="http://schemas.microsoft.com/office/drawing/2014/main" val="2260615414"/>
                    </a:ext>
                  </a:extLst>
                </a:gridCol>
                <a:gridCol w="1465751">
                  <a:extLst>
                    <a:ext uri="{9D8B030D-6E8A-4147-A177-3AD203B41FA5}">
                      <a16:colId xmlns:a16="http://schemas.microsoft.com/office/drawing/2014/main" val="2880610254"/>
                    </a:ext>
                  </a:extLst>
                </a:gridCol>
              </a:tblGrid>
              <a:tr h="822960">
                <a:tc>
                  <a:txBody>
                    <a:bodyPr/>
                    <a:lstStyle/>
                    <a:p>
                      <a:endParaRPr lang="en-US" sz="1600" dirty="0">
                        <a:solidFill>
                          <a:schemeClr val="bg2">
                            <a:lumMod val="25000"/>
                          </a:schemeClr>
                        </a:solidFill>
                      </a:endParaRPr>
                    </a:p>
                  </a:txBody>
                  <a:tcPr anchor="b">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1" dirty="0">
                          <a:solidFill>
                            <a:schemeClr val="bg1"/>
                          </a:solidFill>
                        </a:rPr>
                        <a:t>Median time from </a:t>
                      </a:r>
                      <a:br>
                        <a:rPr lang="en-US" sz="1600" b="1" dirty="0">
                          <a:solidFill>
                            <a:schemeClr val="bg1"/>
                          </a:solidFill>
                        </a:rPr>
                      </a:br>
                      <a:r>
                        <a:rPr lang="en-US" sz="1600" b="1" dirty="0">
                          <a:solidFill>
                            <a:schemeClr val="bg1"/>
                          </a:solidFill>
                        </a:rPr>
                        <a:t>randomization to </a:t>
                      </a:r>
                      <a:br>
                        <a:rPr lang="en-US" sz="1600" b="1" dirty="0">
                          <a:solidFill>
                            <a:schemeClr val="bg1"/>
                          </a:solidFill>
                        </a:rPr>
                      </a:br>
                      <a:r>
                        <a:rPr lang="en-US" sz="1600" b="1" dirty="0">
                          <a:solidFill>
                            <a:schemeClr val="bg1"/>
                          </a:solidFill>
                        </a:rPr>
                        <a:t>second progression or death </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p>
                      <a:pPr algn="ctr"/>
                      <a:r>
                        <a:rPr lang="en-US" sz="1600" b="1" dirty="0">
                          <a:solidFill>
                            <a:schemeClr val="bg1"/>
                          </a:solidFill>
                        </a:rPr>
                        <a:t>HR</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p>
                      <a:pPr algn="ctr"/>
                      <a:r>
                        <a:rPr lang="en-US" sz="1600" b="1" dirty="0">
                          <a:solidFill>
                            <a:schemeClr val="bg1"/>
                          </a:solidFill>
                        </a:rPr>
                        <a:t>Median time from first CNS progression to second progression or death</a:t>
                      </a: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7A0000"/>
                    </a:solidFill>
                  </a:tcPr>
                </a:tc>
                <a:tc>
                  <a:txBody>
                    <a:bodyPr/>
                    <a:lstStyle/>
                    <a:p>
                      <a:pPr algn="ctr"/>
                      <a:r>
                        <a:rPr lang="en-US" sz="1600" b="1" dirty="0">
                          <a:solidFill>
                            <a:schemeClr val="bg1"/>
                          </a:solidFill>
                        </a:rPr>
                        <a:t>HR</a:t>
                      </a:r>
                    </a:p>
                  </a:txBody>
                  <a:tcPr anchor="b">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7A0000"/>
                    </a:solidFill>
                  </a:tcPr>
                </a:tc>
                <a:extLst>
                  <a:ext uri="{0D108BD9-81ED-4DB2-BD59-A6C34878D82A}">
                    <a16:rowId xmlns:a16="http://schemas.microsoft.com/office/drawing/2014/main" val="2480837950"/>
                  </a:ext>
                </a:extLst>
              </a:tr>
              <a:tr h="700524">
                <a:tc>
                  <a:txBody>
                    <a:bodyPr/>
                    <a:lstStyle/>
                    <a:p>
                      <a:pPr algn="ctr"/>
                      <a:r>
                        <a:rPr lang="en-US" sz="1600" dirty="0" err="1">
                          <a:solidFill>
                            <a:schemeClr val="bg2">
                              <a:lumMod val="25000"/>
                            </a:schemeClr>
                          </a:solidFill>
                        </a:rPr>
                        <a:t>TUC+Tras+Cap</a:t>
                      </a:r>
                      <a:endParaRPr lang="en-US" sz="1600" dirty="0">
                        <a:solidFill>
                          <a:schemeClr val="bg2">
                            <a:lumMod val="25000"/>
                          </a:schemeClr>
                        </a:solidFill>
                      </a:endParaRPr>
                    </a:p>
                    <a:p>
                      <a:pPr algn="ctr"/>
                      <a:r>
                        <a:rPr lang="en-US" sz="1600" dirty="0">
                          <a:solidFill>
                            <a:schemeClr val="bg2">
                              <a:lumMod val="25000"/>
                            </a:schemeClr>
                          </a:solidFill>
                        </a:rPr>
                        <a:t>N=21</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chemeClr val="bg1"/>
                          </a:solidFill>
                        </a:rPr>
                        <a:t>15.9 months</a:t>
                      </a:r>
                    </a:p>
                    <a:p>
                      <a:pPr algn="ctr"/>
                      <a:r>
                        <a:rPr lang="en-US" sz="1600" dirty="0">
                          <a:solidFill>
                            <a:schemeClr val="bg1"/>
                          </a:solidFill>
                        </a:rPr>
                        <a:t>(11.7, 28.2)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546A"/>
                    </a:solidFill>
                  </a:tcPr>
                </a:tc>
                <a:tc rowSpan="2">
                  <a:txBody>
                    <a:bodyPr/>
                    <a:lstStyle/>
                    <a:p>
                      <a:pPr algn="ctr"/>
                      <a:r>
                        <a:rPr lang="en-US" sz="1600" dirty="0">
                          <a:solidFill>
                            <a:schemeClr val="bg1"/>
                          </a:solidFill>
                        </a:rPr>
                        <a:t>0.292</a:t>
                      </a:r>
                    </a:p>
                    <a:p>
                      <a:pPr algn="ctr"/>
                      <a:r>
                        <a:rPr lang="en-US" sz="1600" dirty="0">
                          <a:solidFill>
                            <a:schemeClr val="bg1"/>
                          </a:solidFill>
                        </a:rPr>
                        <a:t>(0.11, 0.77)</a:t>
                      </a:r>
                    </a:p>
                    <a:p>
                      <a:pPr algn="ctr"/>
                      <a:r>
                        <a:rPr lang="en-US" sz="1600" dirty="0">
                          <a:solidFill>
                            <a:schemeClr val="bg1"/>
                          </a:solidFill>
                        </a:rPr>
                        <a:t>P=0.009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p>
                      <a:pPr algn="ctr"/>
                      <a:r>
                        <a:rPr lang="en-US" sz="1600" dirty="0">
                          <a:solidFill>
                            <a:schemeClr val="bg1"/>
                          </a:solidFill>
                        </a:rPr>
                        <a:t>7.6 months</a:t>
                      </a:r>
                    </a:p>
                    <a:p>
                      <a:pPr algn="ctr"/>
                      <a:r>
                        <a:rPr lang="en-US" sz="1600" dirty="0">
                          <a:solidFill>
                            <a:schemeClr val="bg1"/>
                          </a:solidFill>
                        </a:rPr>
                        <a:t>(3.9, 11.3)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A0000"/>
                    </a:solidFill>
                  </a:tcPr>
                </a:tc>
                <a:tc rowSpan="2">
                  <a:txBody>
                    <a:bodyPr/>
                    <a:lstStyle/>
                    <a:p>
                      <a:pPr algn="ctr"/>
                      <a:r>
                        <a:rPr lang="en-US" sz="1600" dirty="0">
                          <a:solidFill>
                            <a:schemeClr val="bg1"/>
                          </a:solidFill>
                        </a:rPr>
                        <a:t>0.332</a:t>
                      </a:r>
                    </a:p>
                    <a:p>
                      <a:pPr algn="ctr"/>
                      <a:r>
                        <a:rPr lang="en-US" sz="1600" dirty="0">
                          <a:solidFill>
                            <a:schemeClr val="bg1"/>
                          </a:solidFill>
                        </a:rPr>
                        <a:t>(0.13, 0.85)</a:t>
                      </a:r>
                    </a:p>
                    <a:p>
                      <a:pPr algn="ctr"/>
                      <a:r>
                        <a:rPr lang="en-US" sz="1600" dirty="0">
                          <a:solidFill>
                            <a:schemeClr val="bg1"/>
                          </a:solidFill>
                        </a:rPr>
                        <a:t>P=0.02</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A0000"/>
                    </a:solidFill>
                  </a:tcPr>
                </a:tc>
                <a:extLst>
                  <a:ext uri="{0D108BD9-81ED-4DB2-BD59-A6C34878D82A}">
                    <a16:rowId xmlns:a16="http://schemas.microsoft.com/office/drawing/2014/main" val="274732754"/>
                  </a:ext>
                </a:extLst>
              </a:tr>
              <a:tr h="700524">
                <a:tc>
                  <a:txBody>
                    <a:bodyPr/>
                    <a:lstStyle/>
                    <a:p>
                      <a:pPr algn="ctr"/>
                      <a:r>
                        <a:rPr lang="en-US" sz="1600" dirty="0" err="1">
                          <a:solidFill>
                            <a:schemeClr val="bg2">
                              <a:lumMod val="25000"/>
                            </a:schemeClr>
                          </a:solidFill>
                        </a:rPr>
                        <a:t>Pbo+Tras+Cap</a:t>
                      </a:r>
                      <a:endParaRPr lang="en-US" sz="1600" dirty="0">
                        <a:solidFill>
                          <a:schemeClr val="bg2">
                            <a:lumMod val="25000"/>
                          </a:schemeClr>
                        </a:solidFill>
                      </a:endParaRPr>
                    </a:p>
                    <a:p>
                      <a:pPr algn="ctr"/>
                      <a:r>
                        <a:rPr lang="en-US" sz="1600" dirty="0">
                          <a:solidFill>
                            <a:schemeClr val="bg2">
                              <a:lumMod val="25000"/>
                            </a:schemeClr>
                          </a:solidFill>
                        </a:rPr>
                        <a:t>N=9</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chemeClr val="bg1"/>
                          </a:solidFill>
                        </a:rPr>
                        <a:t>9.7 months</a:t>
                      </a:r>
                    </a:p>
                    <a:p>
                      <a:pPr algn="ctr"/>
                      <a:r>
                        <a:rPr lang="en-US" sz="1600" dirty="0">
                          <a:solidFill>
                            <a:schemeClr val="bg1"/>
                          </a:solidFill>
                        </a:rPr>
                        <a:t>(4.9, 12.0)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vMerge="1">
                  <a:txBody>
                    <a:bodyPr/>
                    <a:lstStyle/>
                    <a:p>
                      <a:endParaRPr lang="en-US" sz="1600"/>
                    </a:p>
                  </a:txBody>
                  <a:tcPr anchor="ctr"/>
                </a:tc>
                <a:tc>
                  <a:txBody>
                    <a:bodyPr/>
                    <a:lstStyle/>
                    <a:p>
                      <a:pPr algn="ctr"/>
                      <a:r>
                        <a:rPr lang="en-US" sz="1600" dirty="0">
                          <a:solidFill>
                            <a:schemeClr val="bg1"/>
                          </a:solidFill>
                        </a:rPr>
                        <a:t>3.1 months</a:t>
                      </a:r>
                    </a:p>
                    <a:p>
                      <a:pPr algn="ctr"/>
                      <a:r>
                        <a:rPr lang="en-US" sz="1600" dirty="0">
                          <a:solidFill>
                            <a:schemeClr val="bg1"/>
                          </a:solidFill>
                        </a:rPr>
                        <a:t>(1.2, 4.1)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A0000"/>
                    </a:solidFill>
                  </a:tcPr>
                </a:tc>
                <a:tc vMerge="1">
                  <a:txBody>
                    <a:bodyPr/>
                    <a:lstStyle/>
                    <a:p>
                      <a:endParaRPr lang="en-US" sz="1600"/>
                    </a:p>
                  </a:txBody>
                  <a:tcPr anchor="ctr"/>
                </a:tc>
                <a:extLst>
                  <a:ext uri="{0D108BD9-81ED-4DB2-BD59-A6C34878D82A}">
                    <a16:rowId xmlns:a16="http://schemas.microsoft.com/office/drawing/2014/main" val="4053488683"/>
                  </a:ext>
                </a:extLst>
              </a:tr>
            </a:tbl>
          </a:graphicData>
        </a:graphic>
      </p:graphicFrame>
      <p:grpSp>
        <p:nvGrpSpPr>
          <p:cNvPr id="55" name="Group 54">
            <a:extLst>
              <a:ext uri="{FF2B5EF4-FFF2-40B4-BE49-F238E27FC236}">
                <a16:creationId xmlns:a16="http://schemas.microsoft.com/office/drawing/2014/main" id="{DD6AA709-2030-4E86-9BD7-5FC2528F700F}"/>
              </a:ext>
            </a:extLst>
          </p:cNvPr>
          <p:cNvGrpSpPr/>
          <p:nvPr/>
        </p:nvGrpSpPr>
        <p:grpSpPr>
          <a:xfrm>
            <a:off x="549739" y="1426502"/>
            <a:ext cx="11092523" cy="1789147"/>
            <a:chOff x="429900" y="1265980"/>
            <a:chExt cx="11092523" cy="1789146"/>
          </a:xfrm>
        </p:grpSpPr>
        <p:sp>
          <p:nvSpPr>
            <p:cNvPr id="5" name="Rectangle 4">
              <a:extLst>
                <a:ext uri="{FF2B5EF4-FFF2-40B4-BE49-F238E27FC236}">
                  <a16:creationId xmlns:a16="http://schemas.microsoft.com/office/drawing/2014/main" id="{92BBEDA7-EE51-4CDE-9EDA-2EC1B15313BE}"/>
                </a:ext>
              </a:extLst>
            </p:cNvPr>
            <p:cNvSpPr/>
            <p:nvPr/>
          </p:nvSpPr>
          <p:spPr>
            <a:xfrm>
              <a:off x="1662337" y="2029810"/>
              <a:ext cx="8434163" cy="252249"/>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1600" dirty="0">
                  <a:solidFill>
                    <a:srgbClr val="FFFFFF"/>
                  </a:solidFill>
                  <a:latin typeface="Arial"/>
                </a:rPr>
                <a:t>Study treatment</a:t>
              </a:r>
            </a:p>
          </p:txBody>
        </p:sp>
        <p:sp>
          <p:nvSpPr>
            <p:cNvPr id="6" name="Rectangle 5">
              <a:extLst>
                <a:ext uri="{FF2B5EF4-FFF2-40B4-BE49-F238E27FC236}">
                  <a16:creationId xmlns:a16="http://schemas.microsoft.com/office/drawing/2014/main" id="{7935E0C0-A3B6-47F6-96AF-A4B11BA14D07}"/>
                </a:ext>
              </a:extLst>
            </p:cNvPr>
            <p:cNvSpPr/>
            <p:nvPr/>
          </p:nvSpPr>
          <p:spPr>
            <a:xfrm>
              <a:off x="6181723" y="2029810"/>
              <a:ext cx="4669606" cy="252249"/>
            </a:xfrm>
            <a:prstGeom prst="rect">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1600" dirty="0">
                  <a:solidFill>
                    <a:srgbClr val="FFFFFF"/>
                  </a:solidFill>
                  <a:latin typeface="Arial"/>
                </a:rPr>
                <a:t>Continue study treatment</a:t>
              </a:r>
            </a:p>
          </p:txBody>
        </p:sp>
        <p:sp>
          <p:nvSpPr>
            <p:cNvPr id="2" name="TextBox 1">
              <a:extLst>
                <a:ext uri="{FF2B5EF4-FFF2-40B4-BE49-F238E27FC236}">
                  <a16:creationId xmlns:a16="http://schemas.microsoft.com/office/drawing/2014/main" id="{4EB86C42-5C8C-43F8-AC82-B84C2D9A5576}"/>
                </a:ext>
              </a:extLst>
            </p:cNvPr>
            <p:cNvSpPr txBox="1"/>
            <p:nvPr/>
          </p:nvSpPr>
          <p:spPr>
            <a:xfrm>
              <a:off x="429900" y="1314112"/>
              <a:ext cx="1818937" cy="338554"/>
            </a:xfrm>
            <a:prstGeom prst="rect">
              <a:avLst/>
            </a:prstGeom>
            <a:noFill/>
          </p:spPr>
          <p:txBody>
            <a:bodyPr wrap="square" rtlCol="0">
              <a:spAutoFit/>
            </a:bodyPr>
            <a:lstStyle/>
            <a:p>
              <a:pPr defTabSz="914377">
                <a:defRPr/>
              </a:pPr>
              <a:r>
                <a:rPr lang="en-US" sz="1600" dirty="0">
                  <a:solidFill>
                    <a:srgbClr val="00457C"/>
                  </a:solidFill>
                  <a:latin typeface="Trebuchet MS"/>
                </a:rPr>
                <a:t>Randomization</a:t>
              </a:r>
            </a:p>
          </p:txBody>
        </p:sp>
        <p:cxnSp>
          <p:nvCxnSpPr>
            <p:cNvPr id="9" name="Straight Arrow Connector 8">
              <a:extLst>
                <a:ext uri="{FF2B5EF4-FFF2-40B4-BE49-F238E27FC236}">
                  <a16:creationId xmlns:a16="http://schemas.microsoft.com/office/drawing/2014/main" id="{6042E5C4-7EDD-4D71-A7AA-EE1732EEF946}"/>
                </a:ext>
              </a:extLst>
            </p:cNvPr>
            <p:cNvCxnSpPr>
              <a:cxnSpLocks/>
            </p:cNvCxnSpPr>
            <p:nvPr/>
          </p:nvCxnSpPr>
          <p:spPr>
            <a:xfrm>
              <a:off x="1070367" y="1613917"/>
              <a:ext cx="552589" cy="36045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7BCB836-F536-479D-B33C-5473CB6E0A4B}"/>
                </a:ext>
              </a:extLst>
            </p:cNvPr>
            <p:cNvSpPr txBox="1"/>
            <p:nvPr/>
          </p:nvSpPr>
          <p:spPr>
            <a:xfrm>
              <a:off x="5404396" y="1273507"/>
              <a:ext cx="1227415" cy="584775"/>
            </a:xfrm>
            <a:prstGeom prst="rect">
              <a:avLst/>
            </a:prstGeom>
            <a:noFill/>
          </p:spPr>
          <p:txBody>
            <a:bodyPr wrap="square" rtlCol="0">
              <a:spAutoFit/>
            </a:bodyPr>
            <a:lstStyle/>
            <a:p>
              <a:pPr algn="ctr" defTabSz="914377">
                <a:defRPr/>
              </a:pPr>
              <a:r>
                <a:rPr lang="en-US" sz="1600" dirty="0">
                  <a:solidFill>
                    <a:srgbClr val="E7E6E6">
                      <a:lumMod val="25000"/>
                    </a:srgbClr>
                  </a:solidFill>
                  <a:latin typeface="Trebuchet MS"/>
                </a:rPr>
                <a:t>Local Therapy</a:t>
              </a:r>
            </a:p>
          </p:txBody>
        </p:sp>
        <p:sp>
          <p:nvSpPr>
            <p:cNvPr id="15" name="Rectangle 14">
              <a:extLst>
                <a:ext uri="{FF2B5EF4-FFF2-40B4-BE49-F238E27FC236}">
                  <a16:creationId xmlns:a16="http://schemas.microsoft.com/office/drawing/2014/main" id="{E3800001-2A29-472C-83BA-CEE089175A08}"/>
                </a:ext>
              </a:extLst>
            </p:cNvPr>
            <p:cNvSpPr/>
            <p:nvPr/>
          </p:nvSpPr>
          <p:spPr>
            <a:xfrm>
              <a:off x="10755780" y="2049887"/>
              <a:ext cx="191098" cy="189517"/>
            </a:xfrm>
            <a:prstGeom prst="rect">
              <a:avLst/>
            </a:prstGeom>
            <a:solidFill>
              <a:srgbClr val="FF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a:endParaRPr>
            </a:p>
          </p:txBody>
        </p:sp>
        <p:cxnSp>
          <p:nvCxnSpPr>
            <p:cNvPr id="17" name="Straight Arrow Connector 16">
              <a:extLst>
                <a:ext uri="{FF2B5EF4-FFF2-40B4-BE49-F238E27FC236}">
                  <a16:creationId xmlns:a16="http://schemas.microsoft.com/office/drawing/2014/main" id="{DFFFFA54-6F11-46BF-9570-E7417BC40CA8}"/>
                </a:ext>
              </a:extLst>
            </p:cNvPr>
            <p:cNvCxnSpPr>
              <a:cxnSpLocks/>
            </p:cNvCxnSpPr>
            <p:nvPr/>
          </p:nvCxnSpPr>
          <p:spPr>
            <a:xfrm>
              <a:off x="10305238" y="1593852"/>
              <a:ext cx="519039" cy="38563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22ABBF-8042-4D4B-8621-E85B82390571}"/>
                </a:ext>
              </a:extLst>
            </p:cNvPr>
            <p:cNvSpPr txBox="1"/>
            <p:nvPr/>
          </p:nvSpPr>
          <p:spPr>
            <a:xfrm>
              <a:off x="8421774" y="1265980"/>
              <a:ext cx="3100649" cy="584775"/>
            </a:xfrm>
            <a:prstGeom prst="rect">
              <a:avLst/>
            </a:prstGeom>
            <a:noFill/>
          </p:spPr>
          <p:txBody>
            <a:bodyPr wrap="square" rtlCol="0">
              <a:spAutoFit/>
            </a:bodyPr>
            <a:lstStyle/>
            <a:p>
              <a:pPr defTabSz="914377">
                <a:defRPr/>
              </a:pPr>
              <a:r>
                <a:rPr lang="en-US" sz="1600" dirty="0">
                  <a:solidFill>
                    <a:srgbClr val="00457C"/>
                  </a:solidFill>
                  <a:latin typeface="Trebuchet MS"/>
                </a:rPr>
                <a:t>Second Progression (CNS, body or both) or Death </a:t>
              </a:r>
            </a:p>
          </p:txBody>
        </p:sp>
        <p:sp>
          <p:nvSpPr>
            <p:cNvPr id="22" name="TextBox 21">
              <a:extLst>
                <a:ext uri="{FF2B5EF4-FFF2-40B4-BE49-F238E27FC236}">
                  <a16:creationId xmlns:a16="http://schemas.microsoft.com/office/drawing/2014/main" id="{79BDC99C-D7C7-47FF-958A-89B83DCE1B52}"/>
                </a:ext>
              </a:extLst>
            </p:cNvPr>
            <p:cNvSpPr txBox="1"/>
            <p:nvPr/>
          </p:nvSpPr>
          <p:spPr>
            <a:xfrm>
              <a:off x="3444595" y="1351397"/>
              <a:ext cx="2182689" cy="338554"/>
            </a:xfrm>
            <a:prstGeom prst="rect">
              <a:avLst/>
            </a:prstGeom>
            <a:noFill/>
          </p:spPr>
          <p:txBody>
            <a:bodyPr wrap="square" rtlCol="0">
              <a:spAutoFit/>
            </a:bodyPr>
            <a:lstStyle/>
            <a:p>
              <a:pPr algn="ctr" defTabSz="914377">
                <a:defRPr/>
              </a:pPr>
              <a:r>
                <a:rPr lang="en-US" sz="1600" dirty="0">
                  <a:solidFill>
                    <a:srgbClr val="00457C"/>
                  </a:solidFill>
                  <a:latin typeface="Trebuchet MS"/>
                </a:rPr>
                <a:t>First CNS Progression*</a:t>
              </a:r>
            </a:p>
          </p:txBody>
        </p:sp>
        <p:sp>
          <p:nvSpPr>
            <p:cNvPr id="25" name="Left Brace 24">
              <a:extLst>
                <a:ext uri="{FF2B5EF4-FFF2-40B4-BE49-F238E27FC236}">
                  <a16:creationId xmlns:a16="http://schemas.microsoft.com/office/drawing/2014/main" id="{CD8F9670-BD47-4A47-B6F9-5088F1B7A842}"/>
                </a:ext>
              </a:extLst>
            </p:cNvPr>
            <p:cNvSpPr/>
            <p:nvPr/>
          </p:nvSpPr>
          <p:spPr>
            <a:xfrm rot="5400000">
              <a:off x="5895167" y="1730493"/>
              <a:ext cx="161563" cy="411549"/>
            </a:xfrm>
            <a:prstGeom prst="leftBrace">
              <a:avLst>
                <a:gd name="adj1" fmla="val 20468"/>
                <a:gd name="adj2" fmla="val 49223"/>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srgbClr val="000000"/>
                </a:solidFill>
                <a:latin typeface="Arial"/>
              </a:endParaRPr>
            </a:p>
          </p:txBody>
        </p:sp>
        <p:sp>
          <p:nvSpPr>
            <p:cNvPr id="36" name="Rectangle 35">
              <a:extLst>
                <a:ext uri="{FF2B5EF4-FFF2-40B4-BE49-F238E27FC236}">
                  <a16:creationId xmlns:a16="http://schemas.microsoft.com/office/drawing/2014/main" id="{EBE17CA6-88A1-4913-A4B4-EAC786FC8B9E}"/>
                </a:ext>
              </a:extLst>
            </p:cNvPr>
            <p:cNvSpPr/>
            <p:nvPr/>
          </p:nvSpPr>
          <p:spPr>
            <a:xfrm>
              <a:off x="5762016" y="2026921"/>
              <a:ext cx="437394" cy="254771"/>
            </a:xfrm>
            <a:prstGeom prst="rect">
              <a:avLst/>
            </a:prstGeom>
            <a:solidFill>
              <a:schemeClr val="bg1">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rial"/>
              </a:endParaRPr>
            </a:p>
          </p:txBody>
        </p:sp>
        <p:sp>
          <p:nvSpPr>
            <p:cNvPr id="12" name="Rectangle 11">
              <a:extLst>
                <a:ext uri="{FF2B5EF4-FFF2-40B4-BE49-F238E27FC236}">
                  <a16:creationId xmlns:a16="http://schemas.microsoft.com/office/drawing/2014/main" id="{662F5015-3D7A-4EFD-93E4-112010E2BF43}"/>
                </a:ext>
              </a:extLst>
            </p:cNvPr>
            <p:cNvSpPr/>
            <p:nvPr/>
          </p:nvSpPr>
          <p:spPr>
            <a:xfrm rot="2910631">
              <a:off x="5683314" y="2069790"/>
              <a:ext cx="173725" cy="172288"/>
            </a:xfrm>
            <a:prstGeom prst="rect">
              <a:avLst/>
            </a:prstGeom>
            <a:solidFill>
              <a:srgbClr val="FF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a:endParaRPr>
            </a:p>
          </p:txBody>
        </p:sp>
        <p:sp>
          <p:nvSpPr>
            <p:cNvPr id="37" name="Rectangle 36">
              <a:extLst>
                <a:ext uri="{FF2B5EF4-FFF2-40B4-BE49-F238E27FC236}">
                  <a16:creationId xmlns:a16="http://schemas.microsoft.com/office/drawing/2014/main" id="{3E1F5040-2524-4070-A394-5383A25414C7}"/>
                </a:ext>
              </a:extLst>
            </p:cNvPr>
            <p:cNvSpPr/>
            <p:nvPr/>
          </p:nvSpPr>
          <p:spPr>
            <a:xfrm>
              <a:off x="1671573" y="2401065"/>
              <a:ext cx="9188992" cy="252249"/>
            </a:xfrm>
            <a:prstGeom prst="rect">
              <a:avLst/>
            </a:prstGeom>
            <a:solidFill>
              <a:srgbClr val="44546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rial"/>
              </a:endParaRPr>
            </a:p>
          </p:txBody>
        </p:sp>
        <p:sp>
          <p:nvSpPr>
            <p:cNvPr id="38" name="Rectangle 37">
              <a:extLst>
                <a:ext uri="{FF2B5EF4-FFF2-40B4-BE49-F238E27FC236}">
                  <a16:creationId xmlns:a16="http://schemas.microsoft.com/office/drawing/2014/main" id="{2DA2A219-8A3A-44A5-88A6-5B56FEFE166F}"/>
                </a:ext>
              </a:extLst>
            </p:cNvPr>
            <p:cNvSpPr/>
            <p:nvPr/>
          </p:nvSpPr>
          <p:spPr>
            <a:xfrm>
              <a:off x="5770178" y="2761873"/>
              <a:ext cx="5099316" cy="252249"/>
            </a:xfrm>
            <a:prstGeom prst="rect">
              <a:avLst/>
            </a:prstGeom>
            <a:solidFill>
              <a:srgbClr val="7A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latin typeface="Arial"/>
              </a:endParaRPr>
            </a:p>
          </p:txBody>
        </p:sp>
        <p:sp>
          <p:nvSpPr>
            <p:cNvPr id="50" name="TextBox 49">
              <a:extLst>
                <a:ext uri="{FF2B5EF4-FFF2-40B4-BE49-F238E27FC236}">
                  <a16:creationId xmlns:a16="http://schemas.microsoft.com/office/drawing/2014/main" id="{CDA27CDE-1C83-46F3-A29B-56FC3F20D2D6}"/>
                </a:ext>
              </a:extLst>
            </p:cNvPr>
            <p:cNvSpPr txBox="1"/>
            <p:nvPr/>
          </p:nvSpPr>
          <p:spPr>
            <a:xfrm>
              <a:off x="1662337" y="2356957"/>
              <a:ext cx="7079354" cy="338554"/>
            </a:xfrm>
            <a:prstGeom prst="rect">
              <a:avLst/>
            </a:prstGeom>
            <a:noFill/>
          </p:spPr>
          <p:txBody>
            <a:bodyPr wrap="square" rtlCol="0">
              <a:spAutoFit/>
            </a:bodyPr>
            <a:lstStyle/>
            <a:p>
              <a:pPr defTabSz="914377">
                <a:defRPr/>
              </a:pPr>
              <a:r>
                <a:rPr lang="en-US" sz="1600" dirty="0">
                  <a:solidFill>
                    <a:schemeClr val="bg1"/>
                  </a:solidFill>
                  <a:latin typeface="Trebuchet MS"/>
                </a:rPr>
                <a:t>Randomization to second progression or death</a:t>
              </a:r>
              <a:r>
                <a:rPr lang="en-US" sz="1600" baseline="30000" dirty="0">
                  <a:solidFill>
                    <a:schemeClr val="bg1"/>
                  </a:solidFill>
                  <a:latin typeface="Trebuchet MS"/>
                </a:rPr>
                <a:t> †</a:t>
              </a:r>
              <a:endParaRPr lang="en-US" sz="1600" dirty="0">
                <a:solidFill>
                  <a:schemeClr val="bg1"/>
                </a:solidFill>
                <a:latin typeface="Trebuchet MS"/>
              </a:endParaRPr>
            </a:p>
          </p:txBody>
        </p:sp>
        <p:sp>
          <p:nvSpPr>
            <p:cNvPr id="51" name="TextBox 50">
              <a:extLst>
                <a:ext uri="{FF2B5EF4-FFF2-40B4-BE49-F238E27FC236}">
                  <a16:creationId xmlns:a16="http://schemas.microsoft.com/office/drawing/2014/main" id="{9F18F1ED-A21E-4500-BDE7-9FD31086B551}"/>
                </a:ext>
              </a:extLst>
            </p:cNvPr>
            <p:cNvSpPr txBox="1"/>
            <p:nvPr/>
          </p:nvSpPr>
          <p:spPr>
            <a:xfrm>
              <a:off x="5727405" y="2716572"/>
              <a:ext cx="5184861" cy="338554"/>
            </a:xfrm>
            <a:prstGeom prst="rect">
              <a:avLst/>
            </a:prstGeom>
            <a:noFill/>
          </p:spPr>
          <p:txBody>
            <a:bodyPr wrap="square" rtlCol="0">
              <a:spAutoFit/>
            </a:bodyPr>
            <a:lstStyle/>
            <a:p>
              <a:pPr defTabSz="914377">
                <a:defRPr/>
              </a:pPr>
              <a:r>
                <a:rPr lang="en-US" sz="1600" dirty="0">
                  <a:solidFill>
                    <a:schemeClr val="bg1"/>
                  </a:solidFill>
                  <a:latin typeface="Trebuchet MS"/>
                </a:rPr>
                <a:t>First CNS progression to second progression or death</a:t>
              </a:r>
              <a:r>
                <a:rPr lang="en-US" sz="1600" baseline="30000" dirty="0">
                  <a:solidFill>
                    <a:schemeClr val="bg1"/>
                  </a:solidFill>
                  <a:latin typeface="Trebuchet MS"/>
                </a:rPr>
                <a:t>‡</a:t>
              </a:r>
            </a:p>
          </p:txBody>
        </p:sp>
        <p:cxnSp>
          <p:nvCxnSpPr>
            <p:cNvPr id="54" name="Straight Arrow Connector 53">
              <a:extLst>
                <a:ext uri="{FF2B5EF4-FFF2-40B4-BE49-F238E27FC236}">
                  <a16:creationId xmlns:a16="http://schemas.microsoft.com/office/drawing/2014/main" id="{DB1FEE43-FEBA-4375-96B4-23E4960A8F31}"/>
                </a:ext>
              </a:extLst>
            </p:cNvPr>
            <p:cNvCxnSpPr>
              <a:cxnSpLocks/>
            </p:cNvCxnSpPr>
            <p:nvPr/>
          </p:nvCxnSpPr>
          <p:spPr>
            <a:xfrm>
              <a:off x="4954309" y="1651202"/>
              <a:ext cx="763584" cy="36045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63264D73-C397-4D30-BA2B-FD180BB2D86A}"/>
              </a:ext>
            </a:extLst>
          </p:cNvPr>
          <p:cNvSpPr/>
          <p:nvPr/>
        </p:nvSpPr>
        <p:spPr>
          <a:xfrm>
            <a:off x="221561" y="5714257"/>
            <a:ext cx="11748451" cy="600164"/>
          </a:xfrm>
          <a:prstGeom prst="rect">
            <a:avLst/>
          </a:prstGeom>
        </p:spPr>
        <p:txBody>
          <a:bodyPr wrap="square">
            <a:spAutoFit/>
          </a:bodyPr>
          <a:lstStyle/>
          <a:p>
            <a:pPr defTabSz="914377">
              <a:defRPr/>
            </a:pPr>
            <a:r>
              <a:rPr lang="en-US" sz="1100" dirty="0">
                <a:solidFill>
                  <a:srgbClr val="E7E6E6">
                    <a:lumMod val="25000"/>
                  </a:srgbClr>
                </a:solidFill>
                <a:latin typeface="Trebuchet MS"/>
              </a:rPr>
              <a:t>*Note: First CNS progression was captured as a PFS event in the primary analysis.</a:t>
            </a:r>
          </a:p>
          <a:p>
            <a:pPr defTabSz="914377">
              <a:defRPr/>
            </a:pPr>
            <a:r>
              <a:rPr lang="en-US" sz="1100" baseline="30000" dirty="0">
                <a:solidFill>
                  <a:srgbClr val="E7E6E6">
                    <a:lumMod val="25000"/>
                  </a:srgbClr>
                </a:solidFill>
                <a:latin typeface="Trebuchet MS"/>
              </a:rPr>
              <a:t>† </a:t>
            </a:r>
            <a:r>
              <a:rPr lang="en-US" sz="1100" dirty="0">
                <a:solidFill>
                  <a:srgbClr val="E7E6E6">
                    <a:lumMod val="25000"/>
                  </a:srgbClr>
                </a:solidFill>
                <a:latin typeface="Trebuchet MS"/>
              </a:rPr>
              <a:t>Time from randomization to second progression or death among patients who received local therapy and continued study treatment after isolated CNS progression.</a:t>
            </a:r>
          </a:p>
          <a:p>
            <a:pPr defTabSz="914377">
              <a:defRPr/>
            </a:pPr>
            <a:r>
              <a:rPr lang="en-US" sz="1100" baseline="30000" dirty="0">
                <a:solidFill>
                  <a:srgbClr val="E7E6E6">
                    <a:lumMod val="25000"/>
                  </a:srgbClr>
                </a:solidFill>
                <a:latin typeface="Trebuchet MS"/>
              </a:rPr>
              <a:t>‡</a:t>
            </a:r>
            <a:r>
              <a:rPr lang="en-US" sz="1100" dirty="0">
                <a:solidFill>
                  <a:srgbClr val="E7E6E6">
                    <a:lumMod val="25000"/>
                  </a:srgbClr>
                </a:solidFill>
                <a:latin typeface="Trebuchet MS"/>
              </a:rPr>
              <a:t>Time from first isolated CNS progression to second progression or death among patients who received local therapy and continued study treatment after isolated CNS progression.</a:t>
            </a:r>
          </a:p>
        </p:txBody>
      </p:sp>
      <p:sp>
        <p:nvSpPr>
          <p:cNvPr id="7" name="TextBox 6">
            <a:extLst>
              <a:ext uri="{FF2B5EF4-FFF2-40B4-BE49-F238E27FC236}">
                <a16:creationId xmlns:a16="http://schemas.microsoft.com/office/drawing/2014/main" id="{54282B50-B8D3-EB65-309C-22F3998E7237}"/>
              </a:ext>
            </a:extLst>
          </p:cNvPr>
          <p:cNvSpPr txBox="1"/>
          <p:nvPr/>
        </p:nvSpPr>
        <p:spPr>
          <a:xfrm>
            <a:off x="221561" y="6297832"/>
            <a:ext cx="3681071" cy="307777"/>
          </a:xfrm>
          <a:prstGeom prst="rect">
            <a:avLst/>
          </a:prstGeom>
          <a:noFill/>
        </p:spPr>
        <p:txBody>
          <a:bodyPr wrap="square" rtlCol="0">
            <a:spAutoFit/>
          </a:bodyPr>
          <a:lstStyle/>
          <a:p>
            <a:r>
              <a:rPr lang="en-US" sz="1400" dirty="0"/>
              <a:t>Lin et al. </a:t>
            </a:r>
            <a:r>
              <a:rPr lang="en-US" sz="1400" i="1" dirty="0"/>
              <a:t>J Clin Oncol</a:t>
            </a:r>
            <a:r>
              <a:rPr lang="en-US" sz="1400" dirty="0"/>
              <a:t>. 2020;38(23):2610-2619.</a:t>
            </a:r>
          </a:p>
        </p:txBody>
      </p:sp>
    </p:spTree>
    <p:extLst>
      <p:ext uri="{BB962C8B-B14F-4D97-AF65-F5344CB8AC3E}">
        <p14:creationId xmlns:p14="http://schemas.microsoft.com/office/powerpoint/2010/main" val="106482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600" y="609113"/>
            <a:ext cx="4622800" cy="838200"/>
          </a:xfrm>
        </p:spPr>
        <p:txBody>
          <a:bodyPr>
            <a:normAutofit fontScale="90000"/>
          </a:bodyPr>
          <a:lstStyle/>
          <a:p>
            <a:r>
              <a:rPr lang="en-US" sz="4900" b="1" dirty="0">
                <a:latin typeface="+mn-lt"/>
                <a:cs typeface="Arial" panose="020B0604020202020204" pitchFamily="34" charset="0"/>
              </a:rPr>
              <a:t>Neratinib</a:t>
            </a:r>
            <a:br>
              <a:rPr lang="en-US" sz="4900" b="1" dirty="0">
                <a:latin typeface="+mn-lt"/>
                <a:cs typeface="Arial" panose="020B0604020202020204" pitchFamily="34" charset="0"/>
              </a:rPr>
            </a:br>
            <a:endParaRPr lang="en-US" sz="3400" b="1" dirty="0">
              <a:latin typeface="+mn-lt"/>
              <a:cs typeface="Arial" panose="020B0604020202020204" pitchFamily="34" charset="0"/>
            </a:endParaRPr>
          </a:p>
        </p:txBody>
      </p:sp>
      <p:sp>
        <p:nvSpPr>
          <p:cNvPr id="3" name="Content Placeholder 2"/>
          <p:cNvSpPr>
            <a:spLocks noGrp="1"/>
          </p:cNvSpPr>
          <p:nvPr>
            <p:ph idx="1"/>
          </p:nvPr>
        </p:nvSpPr>
        <p:spPr>
          <a:xfrm>
            <a:off x="0" y="1340552"/>
            <a:ext cx="6701911" cy="4753588"/>
          </a:xfrm>
        </p:spPr>
        <p:txBody>
          <a:bodyPr>
            <a:normAutofit/>
          </a:bodyPr>
          <a:lstStyle/>
          <a:p>
            <a:pPr>
              <a:buClr>
                <a:schemeClr val="tx1"/>
              </a:buClr>
            </a:pPr>
            <a:r>
              <a:rPr lang="en-US" sz="2200" dirty="0">
                <a:latin typeface="Arial" panose="020B0604020202020204" pitchFamily="34" charset="0"/>
                <a:cs typeface="Arial" panose="020B0604020202020204" pitchFamily="34" charset="0"/>
              </a:rPr>
              <a:t>Potent, irreversible-binding inhibitor of the </a:t>
            </a:r>
            <a:r>
              <a:rPr lang="en-US" sz="2200" dirty="0" err="1">
                <a:latin typeface="Arial" panose="020B0604020202020204" pitchFamily="34" charset="0"/>
                <a:cs typeface="Arial" panose="020B0604020202020204" pitchFamily="34" charset="0"/>
              </a:rPr>
              <a:t>erbB</a:t>
            </a:r>
            <a:r>
              <a:rPr lang="en-US" sz="2200" dirty="0">
                <a:latin typeface="Arial" panose="020B0604020202020204" pitchFamily="34" charset="0"/>
                <a:cs typeface="Arial" panose="020B0604020202020204" pitchFamily="34" charset="0"/>
              </a:rPr>
              <a:t> family</a:t>
            </a:r>
          </a:p>
          <a:p>
            <a:pPr lvl="1">
              <a:buClr>
                <a:schemeClr val="tx1"/>
              </a:buClr>
            </a:pPr>
            <a:r>
              <a:rPr lang="en-US" sz="2200" dirty="0">
                <a:latin typeface="Arial" panose="020B0604020202020204" pitchFamily="34" charset="0"/>
                <a:cs typeface="Arial" panose="020B0604020202020204" pitchFamily="34" charset="0"/>
              </a:rPr>
              <a:t>Inhibits signal transduction through EGFR, HER2, HER4</a:t>
            </a:r>
          </a:p>
          <a:p>
            <a:pPr>
              <a:buClr>
                <a:schemeClr val="tx1"/>
              </a:buClr>
            </a:pPr>
            <a:r>
              <a:rPr lang="en-US" sz="2200" dirty="0">
                <a:latin typeface="Arial" panose="020B0604020202020204" pitchFamily="34" charset="0"/>
                <a:cs typeface="Arial" panose="020B0604020202020204" pitchFamily="34" charset="0"/>
              </a:rPr>
              <a:t>FDA approved for extended adjuvant therapy of early-stage HR+/HER2+ breast cancer (&lt;1 </a:t>
            </a:r>
            <a:r>
              <a:rPr lang="en-US" sz="2200" dirty="0" err="1">
                <a:latin typeface="Arial" panose="020B0604020202020204" pitchFamily="34" charset="0"/>
                <a:cs typeface="Arial" panose="020B0604020202020204" pitchFamily="34" charset="0"/>
              </a:rPr>
              <a:t>yr</a:t>
            </a:r>
            <a:r>
              <a:rPr lang="en-US" sz="2200" dirty="0">
                <a:latin typeface="Arial" panose="020B0604020202020204" pitchFamily="34" charset="0"/>
                <a:cs typeface="Arial" panose="020B0604020202020204" pitchFamily="34" charset="0"/>
              </a:rPr>
              <a:t> from completion of prior adjuvant trastuzumab</a:t>
            </a:r>
          </a:p>
          <a:p>
            <a:pPr>
              <a:buClr>
                <a:schemeClr val="tx1"/>
              </a:buClr>
            </a:pPr>
            <a:r>
              <a:rPr lang="en-US" sz="2200" dirty="0">
                <a:latin typeface="Arial" panose="020B0604020202020204" pitchFamily="34" charset="0"/>
                <a:cs typeface="Arial" panose="020B0604020202020204" pitchFamily="34" charset="0"/>
              </a:rPr>
              <a:t>Active systemically alone or when combined with chemotherapy</a:t>
            </a:r>
            <a:r>
              <a:rPr lang="en-US" sz="2200" baseline="30000" dirty="0">
                <a:latin typeface="Arial" panose="020B0604020202020204" pitchFamily="34" charset="0"/>
                <a:cs typeface="Arial" panose="020B0604020202020204" pitchFamily="34" charset="0"/>
              </a:rPr>
              <a:t>1-7</a:t>
            </a:r>
          </a:p>
          <a:p>
            <a:pPr>
              <a:buClr>
                <a:schemeClr val="tx1"/>
              </a:buClr>
            </a:pPr>
            <a:r>
              <a:rPr lang="en-US" sz="2200" dirty="0">
                <a:latin typeface="Arial" panose="020B0604020202020204" pitchFamily="34" charset="0"/>
                <a:cs typeface="Arial" panose="020B0604020202020204" pitchFamily="34" charset="0"/>
              </a:rPr>
              <a:t>On NCCN guidelines for treatment of metastatic disease in combination with capecitabine </a:t>
            </a:r>
          </a:p>
          <a:p>
            <a:pPr marL="0" indent="0">
              <a:buClr>
                <a:schemeClr val="tx1"/>
              </a:buClr>
              <a:buNone/>
            </a:pPr>
            <a:endParaRPr lang="en-US" sz="22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p:txBody>
      </p:sp>
      <p:sp>
        <p:nvSpPr>
          <p:cNvPr id="11" name="TextBox 10"/>
          <p:cNvSpPr txBox="1"/>
          <p:nvPr/>
        </p:nvSpPr>
        <p:spPr bwMode="auto">
          <a:xfrm>
            <a:off x="208280" y="5931627"/>
            <a:ext cx="11775440" cy="461665"/>
          </a:xfrm>
          <a:prstGeom prst="rect">
            <a:avLst/>
          </a:prstGeom>
          <a:noFill/>
          <a:ln w="9525">
            <a:noFill/>
            <a:miter lim="800000"/>
            <a:headEnd/>
            <a:tailEnd/>
          </a:ln>
        </p:spPr>
        <p:txBody>
          <a:bodyPr wrap="square" rtlCol="0" anchor="ctr">
            <a:spAutoFit/>
          </a:bodyPr>
          <a:lstStyle/>
          <a:p>
            <a:pPr eaLnBrk="0" hangingPunct="0"/>
            <a:r>
              <a:rPr lang="en-US" sz="1200" baseline="30000" dirty="0">
                <a:latin typeface="Arial" pitchFamily="34" charset="0"/>
                <a:cs typeface="Arial" pitchFamily="34" charset="0"/>
              </a:rPr>
              <a:t>1</a:t>
            </a:r>
            <a:r>
              <a:rPr lang="en-US" sz="1200" dirty="0">
                <a:latin typeface="Arial" pitchFamily="34" charset="0"/>
                <a:cs typeface="Arial" pitchFamily="34" charset="0"/>
              </a:rPr>
              <a:t>Burstein et al. </a:t>
            </a:r>
            <a:r>
              <a:rPr lang="en-US" sz="1200" i="1" dirty="0">
                <a:latin typeface="Arial" pitchFamily="34" charset="0"/>
                <a:cs typeface="Arial" pitchFamily="34" charset="0"/>
              </a:rPr>
              <a:t>J Clin Oncol</a:t>
            </a:r>
            <a:r>
              <a:rPr lang="en-US" sz="1200" dirty="0">
                <a:latin typeface="Arial" pitchFamily="34" charset="0"/>
                <a:cs typeface="Arial" pitchFamily="34" charset="0"/>
              </a:rPr>
              <a:t> 2010; </a:t>
            </a:r>
            <a:r>
              <a:rPr lang="en-US" sz="1200" baseline="30000" dirty="0">
                <a:latin typeface="Arial" pitchFamily="34" charset="0"/>
                <a:cs typeface="Arial" pitchFamily="34" charset="0"/>
              </a:rPr>
              <a:t>2</a:t>
            </a:r>
            <a:r>
              <a:rPr lang="en-US" sz="1200" dirty="0">
                <a:latin typeface="Arial" pitchFamily="34" charset="0"/>
                <a:cs typeface="Arial" pitchFamily="34" charset="0"/>
              </a:rPr>
              <a:t>Awada A et al. </a:t>
            </a:r>
            <a:r>
              <a:rPr lang="en-US" sz="1200" i="1" dirty="0">
                <a:latin typeface="Arial" pitchFamily="34" charset="0"/>
                <a:cs typeface="Arial" pitchFamily="34" charset="0"/>
              </a:rPr>
              <a:t>JAMA Oncol </a:t>
            </a:r>
            <a:r>
              <a:rPr lang="en-US" sz="1200" dirty="0">
                <a:latin typeface="Arial" pitchFamily="34" charset="0"/>
                <a:cs typeface="Arial" pitchFamily="34" charset="0"/>
              </a:rPr>
              <a:t>2016; </a:t>
            </a:r>
            <a:r>
              <a:rPr lang="en-US" sz="1200" baseline="30000" dirty="0">
                <a:latin typeface="Arial" pitchFamily="34" charset="0"/>
                <a:cs typeface="Arial" pitchFamily="34" charset="0"/>
              </a:rPr>
              <a:t>3</a:t>
            </a:r>
            <a:r>
              <a:rPr lang="en-US" sz="1200" dirty="0">
                <a:latin typeface="Arial" pitchFamily="34" charset="0"/>
                <a:cs typeface="Arial" pitchFamily="34" charset="0"/>
              </a:rPr>
              <a:t>Chow LW et al </a:t>
            </a:r>
            <a:r>
              <a:rPr lang="en-US" sz="1200" i="1" dirty="0">
                <a:latin typeface="Arial" pitchFamily="34" charset="0"/>
                <a:cs typeface="Arial" pitchFamily="34" charset="0"/>
              </a:rPr>
              <a:t>Br J Cancer </a:t>
            </a:r>
            <a:r>
              <a:rPr lang="en-US" sz="1200" dirty="0">
                <a:latin typeface="Arial" pitchFamily="34" charset="0"/>
                <a:cs typeface="Arial" pitchFamily="34" charset="0"/>
              </a:rPr>
              <a:t>2013, </a:t>
            </a:r>
            <a:r>
              <a:rPr lang="en-US" sz="1200" baseline="30000" dirty="0">
                <a:latin typeface="Arial" pitchFamily="34" charset="0"/>
                <a:cs typeface="Arial" pitchFamily="34" charset="0"/>
              </a:rPr>
              <a:t>4</a:t>
            </a:r>
            <a:r>
              <a:rPr lang="en-US" sz="1200" dirty="0">
                <a:latin typeface="Arial" pitchFamily="34" charset="0"/>
                <a:cs typeface="Arial" pitchFamily="34" charset="0"/>
              </a:rPr>
              <a:t>Awada A et al. </a:t>
            </a:r>
            <a:r>
              <a:rPr lang="en-US" sz="1200" i="1" dirty="0">
                <a:latin typeface="Arial" pitchFamily="34" charset="0"/>
                <a:cs typeface="Arial" pitchFamily="34" charset="0"/>
              </a:rPr>
              <a:t>Ann Oncol </a:t>
            </a:r>
            <a:r>
              <a:rPr lang="en-US" sz="1200" dirty="0">
                <a:latin typeface="Arial" pitchFamily="34" charset="0"/>
                <a:cs typeface="Arial" pitchFamily="34" charset="0"/>
              </a:rPr>
              <a:t>2013; </a:t>
            </a:r>
            <a:r>
              <a:rPr lang="en-US" sz="1200" baseline="30000" dirty="0">
                <a:latin typeface="Arial" pitchFamily="34" charset="0"/>
                <a:cs typeface="Arial" pitchFamily="34" charset="0"/>
              </a:rPr>
              <a:t>5</a:t>
            </a:r>
            <a:r>
              <a:rPr lang="en-US" sz="1200" dirty="0">
                <a:latin typeface="Arial" pitchFamily="34" charset="0"/>
                <a:cs typeface="Arial" pitchFamily="34" charset="0"/>
              </a:rPr>
              <a:t>Saura C et al. </a:t>
            </a:r>
            <a:r>
              <a:rPr lang="en-US" sz="1200" i="1" dirty="0">
                <a:latin typeface="Arial" pitchFamily="34" charset="0"/>
                <a:cs typeface="Arial" pitchFamily="34" charset="0"/>
              </a:rPr>
              <a:t>J Clin Oncol</a:t>
            </a:r>
            <a:r>
              <a:rPr lang="en-US" sz="1200" dirty="0">
                <a:latin typeface="Arial" pitchFamily="34" charset="0"/>
                <a:cs typeface="Arial" pitchFamily="34" charset="0"/>
              </a:rPr>
              <a:t> 2014; </a:t>
            </a:r>
            <a:r>
              <a:rPr lang="en-US" sz="1200" baseline="30000" dirty="0">
                <a:latin typeface="Arial" pitchFamily="34" charset="0"/>
                <a:cs typeface="Arial" pitchFamily="34" charset="0"/>
              </a:rPr>
              <a:t>6</a:t>
            </a:r>
            <a:r>
              <a:rPr lang="en-US" sz="1200" dirty="0">
                <a:latin typeface="Arial" pitchFamily="34" charset="0"/>
                <a:cs typeface="Arial" pitchFamily="34" charset="0"/>
              </a:rPr>
              <a:t> Awada A et al. </a:t>
            </a:r>
            <a:r>
              <a:rPr lang="en-US" sz="1200" i="1" dirty="0">
                <a:latin typeface="Arial" pitchFamily="34" charset="0"/>
                <a:cs typeface="Arial" pitchFamily="34" charset="0"/>
              </a:rPr>
              <a:t>JAMA Oncol </a:t>
            </a:r>
            <a:r>
              <a:rPr lang="en-US" sz="1200" dirty="0">
                <a:latin typeface="Arial" pitchFamily="34" charset="0"/>
                <a:cs typeface="Arial" pitchFamily="34" charset="0"/>
              </a:rPr>
              <a:t>2016; </a:t>
            </a:r>
            <a:r>
              <a:rPr lang="en-US" sz="1200" baseline="30000" dirty="0">
                <a:latin typeface="Arial" pitchFamily="34" charset="0"/>
                <a:cs typeface="Arial" pitchFamily="34" charset="0"/>
              </a:rPr>
              <a:t>7</a:t>
            </a:r>
            <a:r>
              <a:rPr lang="en-US" sz="1200" dirty="0">
                <a:latin typeface="Arial" pitchFamily="34" charset="0"/>
                <a:cs typeface="Arial" pitchFamily="34" charset="0"/>
              </a:rPr>
              <a:t>Saura C et al. </a:t>
            </a:r>
            <a:r>
              <a:rPr lang="en-US" sz="1200" i="1" dirty="0">
                <a:latin typeface="Arial" pitchFamily="34" charset="0"/>
                <a:cs typeface="Arial" pitchFamily="34" charset="0"/>
              </a:rPr>
              <a:t>J Clin Oncol </a:t>
            </a:r>
            <a:r>
              <a:rPr lang="en-US" sz="1200" dirty="0">
                <a:latin typeface="Arial" pitchFamily="34" charset="0"/>
                <a:cs typeface="Arial" pitchFamily="34" charset="0"/>
              </a:rPr>
              <a:t>2020</a:t>
            </a:r>
          </a:p>
        </p:txBody>
      </p:sp>
      <p:sp>
        <p:nvSpPr>
          <p:cNvPr id="4" name="TextBox 3"/>
          <p:cNvSpPr txBox="1"/>
          <p:nvPr/>
        </p:nvSpPr>
        <p:spPr bwMode="auto">
          <a:xfrm>
            <a:off x="-1036583" y="2649162"/>
            <a:ext cx="184730" cy="400110"/>
          </a:xfrm>
          <a:prstGeom prst="rect">
            <a:avLst/>
          </a:prstGeom>
          <a:noFill/>
          <a:ln w="9525">
            <a:solidFill>
              <a:srgbClr val="000000"/>
            </a:solidFill>
            <a:miter lim="800000"/>
            <a:headEnd/>
            <a:tailEnd/>
          </a:ln>
        </p:spPr>
        <p:txBody>
          <a:bodyPr wrap="none" rtlCol="0" anchor="ctr">
            <a:spAutoFit/>
          </a:bodyPr>
          <a:lstStyle/>
          <a:p>
            <a:pPr algn="ctr" eaLnBrk="0" hangingPunct="0"/>
            <a:endParaRPr lang="en-US" sz="2000" b="1" dirty="0">
              <a:latin typeface="Arial" pitchFamily="34" charset="0"/>
              <a:cs typeface="Arial" pitchFamily="34" charset="0"/>
            </a:endParaRPr>
          </a:p>
        </p:txBody>
      </p:sp>
      <p:pic>
        <p:nvPicPr>
          <p:cNvPr id="8" name="Picture 7">
            <a:extLst>
              <a:ext uri="{FF2B5EF4-FFF2-40B4-BE49-F238E27FC236}">
                <a16:creationId xmlns:a16="http://schemas.microsoft.com/office/drawing/2014/main" id="{1D326C23-DEEF-45FF-B1D4-79DBBAE8DD8F}"/>
              </a:ext>
            </a:extLst>
          </p:cNvPr>
          <p:cNvPicPr>
            <a:picLocks noChangeAspect="1"/>
          </p:cNvPicPr>
          <p:nvPr/>
        </p:nvPicPr>
        <p:blipFill>
          <a:blip r:embed="rId3"/>
          <a:stretch>
            <a:fillRect/>
          </a:stretch>
        </p:blipFill>
        <p:spPr>
          <a:xfrm>
            <a:off x="6701911" y="1139093"/>
            <a:ext cx="5490089" cy="4579813"/>
          </a:xfrm>
          <a:prstGeom prst="rect">
            <a:avLst/>
          </a:prstGeom>
        </p:spPr>
      </p:pic>
    </p:spTree>
    <p:extLst>
      <p:ext uri="{BB962C8B-B14F-4D97-AF65-F5344CB8AC3E}">
        <p14:creationId xmlns:p14="http://schemas.microsoft.com/office/powerpoint/2010/main" val="149673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80" y="516012"/>
            <a:ext cx="11229641" cy="838200"/>
          </a:xfrm>
        </p:spPr>
        <p:txBody>
          <a:bodyPr>
            <a:noAutofit/>
          </a:bodyPr>
          <a:lstStyle/>
          <a:p>
            <a:pPr algn="ctr"/>
            <a:r>
              <a:rPr lang="en-US" sz="2400" b="1" dirty="0">
                <a:latin typeface="+mn-lt"/>
                <a:ea typeface="Tahoma" panose="020B0604030504040204" pitchFamily="34" charset="0"/>
                <a:cs typeface="Arial" panose="020B0604020202020204" pitchFamily="34" charset="0"/>
              </a:rPr>
              <a:t>TBCRC 022: A Phase II Trial of Neratinib for Patients With Human Epidermal Growth Factor Receptor 2-Positive Breast Cancer and Brain Metastases</a:t>
            </a:r>
          </a:p>
        </p:txBody>
      </p:sp>
      <p:sp>
        <p:nvSpPr>
          <p:cNvPr id="3" name="Rounded Rectangle 2"/>
          <p:cNvSpPr/>
          <p:nvPr/>
        </p:nvSpPr>
        <p:spPr>
          <a:xfrm>
            <a:off x="1045991" y="2220800"/>
            <a:ext cx="2270011" cy="1787951"/>
          </a:xfrm>
          <a:prstGeom prst="roundRect">
            <a:avLst/>
          </a:prstGeom>
          <a:solidFill>
            <a:schemeClr val="bg1">
              <a:lumMod val="6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4" name="Rectangle 3"/>
          <p:cNvSpPr/>
          <p:nvPr/>
        </p:nvSpPr>
        <p:spPr>
          <a:xfrm>
            <a:off x="7924800" y="1752601"/>
            <a:ext cx="2590800" cy="468199"/>
          </a:xfrm>
          <a:prstGeom prst="rect">
            <a:avLst/>
          </a:prstGeom>
          <a:solidFill>
            <a:schemeClr val="bg1">
              <a:lumMod val="6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Neratinib</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 (240 mg/day)</a:t>
            </a:r>
          </a:p>
        </p:txBody>
      </p:sp>
      <p:sp>
        <p:nvSpPr>
          <p:cNvPr id="5" name="Oval 4"/>
          <p:cNvSpPr/>
          <p:nvPr/>
        </p:nvSpPr>
        <p:spPr>
          <a:xfrm>
            <a:off x="3581859" y="1423501"/>
            <a:ext cx="1883732" cy="892342"/>
          </a:xfrm>
          <a:prstGeom prst="ellipse">
            <a:avLst/>
          </a:prstGeom>
          <a:solidFill>
            <a:schemeClr val="bg1"/>
          </a:solidFill>
          <a:ln w="28575">
            <a:solidFill>
              <a:srgbClr val="7A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68580" rtlCol="0" anchor="ctr"/>
          <a:lstStyle/>
          <a:p>
            <a:pPr algn="ctr">
              <a:spcBef>
                <a:spcPts val="450"/>
              </a:spcBef>
            </a:pPr>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Progressive brain mets</a:t>
            </a:r>
          </a:p>
        </p:txBody>
      </p:sp>
      <p:sp>
        <p:nvSpPr>
          <p:cNvPr id="6" name="TextBox 5"/>
          <p:cNvSpPr txBox="1"/>
          <p:nvPr/>
        </p:nvSpPr>
        <p:spPr>
          <a:xfrm>
            <a:off x="1045991" y="2545715"/>
            <a:ext cx="2365377" cy="923330"/>
          </a:xfrm>
          <a:prstGeom prst="rect">
            <a:avLst/>
          </a:prstGeom>
          <a:noFill/>
        </p:spPr>
        <p:txBody>
          <a:bodyPr wrap="square" rtlCol="0">
            <a:spAutoFit/>
          </a:bodyPr>
          <a:lstStyle/>
          <a:p>
            <a:pPr algn="ctr"/>
            <a:r>
              <a:rPr lang="en-US" b="1" dirty="0">
                <a:latin typeface="Arial" panose="020B0604020202020204" pitchFamily="34" charset="0"/>
                <a:ea typeface="Tahoma" panose="020B0604030504040204" pitchFamily="34" charset="0"/>
                <a:cs typeface="Arial" panose="020B0604020202020204" pitchFamily="34" charset="0"/>
              </a:rPr>
              <a:t>HER2+ Breast Cancer and </a:t>
            </a:r>
            <a:br>
              <a:rPr lang="en-US" b="1" dirty="0">
                <a:latin typeface="Arial" panose="020B0604020202020204" pitchFamily="34" charset="0"/>
                <a:ea typeface="Tahoma" panose="020B0604030504040204" pitchFamily="34" charset="0"/>
                <a:cs typeface="Arial" panose="020B0604020202020204" pitchFamily="34" charset="0"/>
              </a:rPr>
            </a:br>
            <a:r>
              <a:rPr lang="en-US" b="1" dirty="0">
                <a:latin typeface="Arial" panose="020B0604020202020204" pitchFamily="34" charset="0"/>
                <a:ea typeface="Tahoma" panose="020B0604030504040204" pitchFamily="34" charset="0"/>
                <a:cs typeface="Arial" panose="020B0604020202020204" pitchFamily="34" charset="0"/>
              </a:rPr>
              <a:t>Brain Mets</a:t>
            </a:r>
          </a:p>
        </p:txBody>
      </p:sp>
      <p:sp>
        <p:nvSpPr>
          <p:cNvPr id="8" name="Oval 7"/>
          <p:cNvSpPr/>
          <p:nvPr/>
        </p:nvSpPr>
        <p:spPr>
          <a:xfrm>
            <a:off x="3581862" y="2583028"/>
            <a:ext cx="1883731" cy="783627"/>
          </a:xfrm>
          <a:prstGeom prst="ellipse">
            <a:avLst/>
          </a:prstGeom>
          <a:solidFill>
            <a:schemeClr val="bg1"/>
          </a:solidFill>
          <a:ln w="28575">
            <a:solidFill>
              <a:srgbClr val="7A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68580" rtlCol="0" anchor="ctr"/>
          <a:lstStyle/>
          <a:p>
            <a:pPr algn="ctr"/>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Craniotomy Candidates</a:t>
            </a:r>
          </a:p>
        </p:txBody>
      </p:sp>
      <p:sp>
        <p:nvSpPr>
          <p:cNvPr id="9" name="TextBox 8"/>
          <p:cNvSpPr txBox="1"/>
          <p:nvPr/>
        </p:nvSpPr>
        <p:spPr>
          <a:xfrm>
            <a:off x="5583321" y="1498602"/>
            <a:ext cx="2341481" cy="430887"/>
          </a:xfrm>
          <a:prstGeom prst="rect">
            <a:avLst/>
          </a:prstGeom>
          <a:noFill/>
        </p:spPr>
        <p:txBody>
          <a:bodyPr wrap="square" rtlCol="0">
            <a:spAutoFit/>
          </a:bodyPr>
          <a:lstStyle/>
          <a:p>
            <a:r>
              <a:rPr lang="en-CA" sz="2200" b="1" dirty="0">
                <a:latin typeface="Arial" panose="020B0604020202020204" pitchFamily="34" charset="0"/>
                <a:ea typeface="Tahoma" panose="020B0604030504040204" pitchFamily="34" charset="0"/>
                <a:cs typeface="Arial" panose="020B0604020202020204" pitchFamily="34" charset="0"/>
              </a:rPr>
              <a:t>Cohort 1 (n=40)</a:t>
            </a:r>
          </a:p>
        </p:txBody>
      </p:sp>
      <p:sp>
        <p:nvSpPr>
          <p:cNvPr id="10" name="Rectangle 9"/>
          <p:cNvSpPr/>
          <p:nvPr/>
        </p:nvSpPr>
        <p:spPr>
          <a:xfrm>
            <a:off x="7924800" y="2463487"/>
            <a:ext cx="2590800" cy="866195"/>
          </a:xfrm>
          <a:prstGeom prst="rect">
            <a:avLst/>
          </a:prstGeom>
          <a:solidFill>
            <a:schemeClr val="bg1">
              <a:lumMod val="6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Neratinib</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 (240 mg/day) until </a:t>
            </a:r>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surgical resection</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 then </a:t>
            </a:r>
          </a:p>
          <a:p>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Neratinib </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(240 mg/day)</a:t>
            </a:r>
          </a:p>
        </p:txBody>
      </p:sp>
      <p:sp>
        <p:nvSpPr>
          <p:cNvPr id="12" name="TextBox 11"/>
          <p:cNvSpPr txBox="1"/>
          <p:nvPr/>
        </p:nvSpPr>
        <p:spPr>
          <a:xfrm>
            <a:off x="5583320" y="2339757"/>
            <a:ext cx="2189080" cy="369332"/>
          </a:xfrm>
          <a:prstGeom prst="rect">
            <a:avLst/>
          </a:prstGeom>
          <a:noFill/>
        </p:spPr>
        <p:txBody>
          <a:bodyPr wrap="square" rtlCol="0">
            <a:spAutoFit/>
          </a:bodyPr>
          <a:lstStyle/>
          <a:p>
            <a:r>
              <a:rPr lang="en-CA" b="1" dirty="0">
                <a:latin typeface="Arial" panose="020B0604020202020204" pitchFamily="34" charset="0"/>
                <a:ea typeface="Tahoma" panose="020B0604030504040204" pitchFamily="34" charset="0"/>
                <a:cs typeface="Arial" panose="020B0604020202020204" pitchFamily="34" charset="0"/>
              </a:rPr>
              <a:t>Cohort  2 (n=5)</a:t>
            </a:r>
          </a:p>
        </p:txBody>
      </p:sp>
      <p:sp>
        <p:nvSpPr>
          <p:cNvPr id="14" name="TextBox 13"/>
          <p:cNvSpPr txBox="1"/>
          <p:nvPr/>
        </p:nvSpPr>
        <p:spPr>
          <a:xfrm>
            <a:off x="5583320" y="3783168"/>
            <a:ext cx="2189080" cy="338554"/>
          </a:xfrm>
          <a:prstGeom prst="rect">
            <a:avLst/>
          </a:prstGeom>
          <a:noFill/>
        </p:spPr>
        <p:txBody>
          <a:bodyPr wrap="square" rtlCol="0">
            <a:spAutoFit/>
          </a:bodyPr>
          <a:lstStyle/>
          <a:p>
            <a:r>
              <a:rPr lang="en-CA" sz="1600" b="1" dirty="0">
                <a:latin typeface="Arial" panose="020B0604020202020204" pitchFamily="34" charset="0"/>
                <a:ea typeface="Tahoma" panose="020B0604030504040204" pitchFamily="34" charset="0"/>
                <a:cs typeface="Arial" panose="020B0604020202020204" pitchFamily="34" charset="0"/>
              </a:rPr>
              <a:t>Cohort 3A (n=37)</a:t>
            </a:r>
          </a:p>
        </p:txBody>
      </p:sp>
      <p:sp>
        <p:nvSpPr>
          <p:cNvPr id="15" name="Rectangle 14"/>
          <p:cNvSpPr/>
          <p:nvPr/>
        </p:nvSpPr>
        <p:spPr>
          <a:xfrm>
            <a:off x="7924800" y="3507510"/>
            <a:ext cx="2590800" cy="1390075"/>
          </a:xfrm>
          <a:prstGeom prst="rect">
            <a:avLst/>
          </a:prstGeom>
          <a:solidFill>
            <a:schemeClr val="bg1">
              <a:lumMod val="6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Neratinib</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 (240 mg/day) and </a:t>
            </a:r>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Capecitabine</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 </a:t>
            </a:r>
          </a:p>
          <a:p>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(750 mg/m</a:t>
            </a:r>
            <a:r>
              <a:rPr lang="en-US" sz="1400" baseline="30000" dirty="0">
                <a:solidFill>
                  <a:schemeClr val="tx1"/>
                </a:solidFill>
                <a:latin typeface="Arial" panose="020B0604020202020204" pitchFamily="34" charset="0"/>
                <a:ea typeface="Tahoma" panose="020B0604030504040204" pitchFamily="34" charset="0"/>
                <a:cs typeface="Arial" panose="020B0604020202020204" pitchFamily="34" charset="0"/>
              </a:rPr>
              <a:t>2</a:t>
            </a:r>
            <a:r>
              <a:rPr lang="en-US" sz="1400" dirty="0">
                <a:solidFill>
                  <a:schemeClr val="tx1"/>
                </a:solidFill>
                <a:latin typeface="Arial" panose="020B0604020202020204" pitchFamily="34" charset="0"/>
                <a:ea typeface="Tahoma" panose="020B0604030504040204" pitchFamily="34" charset="0"/>
                <a:cs typeface="Arial" panose="020B0604020202020204" pitchFamily="34" charset="0"/>
              </a:rPr>
              <a:t> D1-14 of 3 week cycle)</a:t>
            </a:r>
          </a:p>
        </p:txBody>
      </p:sp>
      <p:sp>
        <p:nvSpPr>
          <p:cNvPr id="16" name="Oval 15"/>
          <p:cNvSpPr/>
          <p:nvPr/>
        </p:nvSpPr>
        <p:spPr>
          <a:xfrm>
            <a:off x="3620802" y="3460476"/>
            <a:ext cx="1921448" cy="1637393"/>
          </a:xfrm>
          <a:prstGeom prst="ellipse">
            <a:avLst/>
          </a:prstGeom>
          <a:solidFill>
            <a:schemeClr val="bg1"/>
          </a:solidFill>
          <a:ln w="28575">
            <a:solidFill>
              <a:srgbClr val="7A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68580" rtlCol="0" anchor="ctr"/>
          <a:lstStyle/>
          <a:p>
            <a:pPr algn="ctr"/>
            <a:endParaRPr lang="en-US" sz="140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algn="ctr"/>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Progressive</a:t>
            </a:r>
            <a:b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br>
            <a:r>
              <a:rPr lang="en-US" sz="1400" b="1" dirty="0">
                <a:solidFill>
                  <a:schemeClr val="tx1"/>
                </a:solidFill>
                <a:latin typeface="Arial" panose="020B0604020202020204" pitchFamily="34" charset="0"/>
                <a:ea typeface="Tahoma" panose="020B0604030504040204" pitchFamily="34" charset="0"/>
                <a:cs typeface="Arial" panose="020B0604020202020204" pitchFamily="34" charset="0"/>
              </a:rPr>
              <a:t>brain mets </a:t>
            </a:r>
          </a:p>
          <a:p>
            <a:pPr algn="ct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No prior lapatinib   (3A)</a:t>
            </a:r>
          </a:p>
          <a:p>
            <a:pPr algn="ct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Prior lapatinib (3B)</a:t>
            </a:r>
          </a:p>
        </p:txBody>
      </p:sp>
      <p:sp>
        <p:nvSpPr>
          <p:cNvPr id="18" name="TextBox 17"/>
          <p:cNvSpPr txBox="1"/>
          <p:nvPr/>
        </p:nvSpPr>
        <p:spPr>
          <a:xfrm>
            <a:off x="5583320" y="4295787"/>
            <a:ext cx="2036680" cy="338554"/>
          </a:xfrm>
          <a:prstGeom prst="rect">
            <a:avLst/>
          </a:prstGeom>
          <a:noFill/>
        </p:spPr>
        <p:txBody>
          <a:bodyPr wrap="square" rtlCol="0">
            <a:spAutoFit/>
          </a:bodyPr>
          <a:lstStyle/>
          <a:p>
            <a:r>
              <a:rPr lang="en-CA" sz="1600" b="1" dirty="0">
                <a:latin typeface="Arial" panose="020B0604020202020204" pitchFamily="34" charset="0"/>
                <a:ea typeface="Tahoma" panose="020B0604030504040204" pitchFamily="34" charset="0"/>
                <a:cs typeface="Arial" panose="020B0604020202020204" pitchFamily="34" charset="0"/>
              </a:rPr>
              <a:t>Cohort 3B (n=12)</a:t>
            </a:r>
          </a:p>
        </p:txBody>
      </p:sp>
      <p:cxnSp>
        <p:nvCxnSpPr>
          <p:cNvPr id="13" name="Straight Arrow Connector 12"/>
          <p:cNvCxnSpPr/>
          <p:nvPr/>
        </p:nvCxnSpPr>
        <p:spPr>
          <a:xfrm>
            <a:off x="5488854" y="1961362"/>
            <a:ext cx="2382550" cy="0"/>
          </a:xfrm>
          <a:prstGeom prst="straightConnector1">
            <a:avLst/>
          </a:prstGeom>
          <a:ln>
            <a:solidFill>
              <a:srgbClr val="7A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88854" y="2938142"/>
            <a:ext cx="2382550" cy="0"/>
          </a:xfrm>
          <a:prstGeom prst="straightConnector1">
            <a:avLst/>
          </a:prstGeom>
          <a:ln>
            <a:solidFill>
              <a:srgbClr val="7A0000"/>
            </a:solidFill>
            <a:tailEnd type="arrow"/>
          </a:ln>
        </p:spPr>
        <p:style>
          <a:lnRef idx="1">
            <a:schemeClr val="accent1"/>
          </a:lnRef>
          <a:fillRef idx="0">
            <a:schemeClr val="accent1"/>
          </a:fillRef>
          <a:effectRef idx="0">
            <a:schemeClr val="accent1"/>
          </a:effectRef>
          <a:fontRef idx="minor">
            <a:schemeClr val="tx1"/>
          </a:fontRef>
        </p:style>
      </p:cxnSp>
      <p:sp>
        <p:nvSpPr>
          <p:cNvPr id="23" name="Right Arrow 22"/>
          <p:cNvSpPr/>
          <p:nvPr/>
        </p:nvSpPr>
        <p:spPr>
          <a:xfrm>
            <a:off x="5583320" y="4098159"/>
            <a:ext cx="2288084" cy="210597"/>
          </a:xfrm>
          <a:prstGeom prst="rightArrow">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0" y="5226314"/>
            <a:ext cx="6435437" cy="1380656"/>
          </a:xfrm>
          <a:prstGeom prst="ellipse">
            <a:avLst/>
          </a:prstGeom>
          <a:noFill/>
          <a:ln w="28575">
            <a:solidFill>
              <a:srgbClr val="7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7928" y="5458691"/>
            <a:ext cx="6068290" cy="923330"/>
          </a:xfrm>
          <a:prstGeom prst="rect">
            <a:avLst/>
          </a:prstGeom>
          <a:noFill/>
        </p:spPr>
        <p:txBody>
          <a:bodyPr wrap="square" rtlCol="0">
            <a:spAutoFit/>
          </a:bodyPr>
          <a:lstStyle/>
          <a:p>
            <a:r>
              <a:rPr lang="en-US" dirty="0"/>
              <a:t>4A: Previously untreated CNS disease, no prior T-DM1 (20)</a:t>
            </a:r>
          </a:p>
          <a:p>
            <a:r>
              <a:rPr lang="en-US" dirty="0"/>
              <a:t>4B: Progressive CNS disease, no prior T-DM1 (n=20)</a:t>
            </a:r>
          </a:p>
          <a:p>
            <a:r>
              <a:rPr lang="en-US" dirty="0"/>
              <a:t>4C: Progressive HER2+ CNS disease AND prior T-DM1 (n=23)</a:t>
            </a:r>
          </a:p>
        </p:txBody>
      </p:sp>
      <p:pic>
        <p:nvPicPr>
          <p:cNvPr id="17" name="Picture 16"/>
          <p:cNvPicPr>
            <a:picLocks noChangeAspect="1"/>
          </p:cNvPicPr>
          <p:nvPr/>
        </p:nvPicPr>
        <p:blipFill>
          <a:blip r:embed="rId2">
            <a:duotone>
              <a:prstClr val="black"/>
              <a:srgbClr val="7A0000">
                <a:tint val="45000"/>
                <a:satMod val="400000"/>
              </a:srgbClr>
            </a:duotone>
          </a:blip>
          <a:stretch>
            <a:fillRect/>
          </a:stretch>
        </p:blipFill>
        <p:spPr>
          <a:xfrm>
            <a:off x="6636327" y="5700107"/>
            <a:ext cx="1209976" cy="410229"/>
          </a:xfrm>
          <a:prstGeom prst="rect">
            <a:avLst/>
          </a:prstGeom>
        </p:spPr>
      </p:pic>
      <p:sp>
        <p:nvSpPr>
          <p:cNvPr id="22" name="Rectangle 21"/>
          <p:cNvSpPr/>
          <p:nvPr/>
        </p:nvSpPr>
        <p:spPr>
          <a:xfrm>
            <a:off x="7924800" y="5237018"/>
            <a:ext cx="2590800" cy="1343891"/>
          </a:xfrm>
          <a:prstGeom prst="rect">
            <a:avLst/>
          </a:prstGeom>
          <a:solidFill>
            <a:srgbClr val="44546A"/>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936358" y="5458691"/>
            <a:ext cx="2579242" cy="584775"/>
          </a:xfrm>
          <a:prstGeom prst="rect">
            <a:avLst/>
          </a:prstGeom>
          <a:noFill/>
        </p:spPr>
        <p:txBody>
          <a:bodyPr wrap="square" rtlCol="0">
            <a:spAutoFit/>
          </a:bodyPr>
          <a:lstStyle/>
          <a:p>
            <a:r>
              <a:rPr lang="en-US" sz="1600" b="1" dirty="0">
                <a:solidFill>
                  <a:schemeClr val="bg1"/>
                </a:solidFill>
              </a:rPr>
              <a:t>Neratinib</a:t>
            </a:r>
            <a:r>
              <a:rPr lang="en-US" sz="1600" dirty="0">
                <a:solidFill>
                  <a:schemeClr val="bg1"/>
                </a:solidFill>
              </a:rPr>
              <a:t> (160 mg/day) and </a:t>
            </a:r>
          </a:p>
          <a:p>
            <a:r>
              <a:rPr lang="en-US" sz="1600" b="1" dirty="0">
                <a:solidFill>
                  <a:schemeClr val="bg1"/>
                </a:solidFill>
              </a:rPr>
              <a:t>T-DM1</a:t>
            </a:r>
            <a:r>
              <a:rPr lang="en-US" sz="1600" dirty="0">
                <a:solidFill>
                  <a:schemeClr val="bg1"/>
                </a:solidFill>
              </a:rPr>
              <a:t> 3.6 mg/kg q 3wks</a:t>
            </a:r>
          </a:p>
        </p:txBody>
      </p:sp>
    </p:spTree>
    <p:extLst>
      <p:ext uri="{BB962C8B-B14F-4D97-AF65-F5344CB8AC3E}">
        <p14:creationId xmlns:p14="http://schemas.microsoft.com/office/powerpoint/2010/main" val="427948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62100" y="419771"/>
            <a:ext cx="9067800" cy="490675"/>
          </a:xfrm>
          <a:prstGeom prst="rect">
            <a:avLst/>
          </a:prstGeom>
        </p:spPr>
        <p:txBody>
          <a:bodyPr/>
          <a:lstStyle>
            <a:lvl1pPr algn="l" defTabSz="457200" rtl="0" eaLnBrk="0" fontAlgn="base" hangingPunct="0">
              <a:spcBef>
                <a:spcPct val="0"/>
              </a:spcBef>
              <a:spcAft>
                <a:spcPct val="0"/>
              </a:spcAft>
              <a:defRPr sz="4200" b="1" kern="1200">
                <a:solidFill>
                  <a:schemeClr val="bg1"/>
                </a:solidFill>
                <a:latin typeface="Arial"/>
                <a:ea typeface="ＭＳ Ｐゴシック" pitchFamily="80" charset="-128"/>
                <a:cs typeface="ＭＳ Ｐゴシック" pitchFamily="80" charset="-128"/>
              </a:defRPr>
            </a:lvl1pPr>
            <a:lvl2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2pPr>
            <a:lvl3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3pPr>
            <a:lvl4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4pPr>
            <a:lvl5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5pPr>
            <a:lvl6pPr marL="4572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44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716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88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a:lstStyle>
          <a:p>
            <a:pPr algn="ctr"/>
            <a:r>
              <a:rPr lang="en-US" sz="3400" dirty="0">
                <a:solidFill>
                  <a:schemeClr val="tx1"/>
                </a:solidFill>
                <a:latin typeface="+mn-lt"/>
                <a:cs typeface="Arial" panose="020B0604020202020204" pitchFamily="34" charset="0"/>
              </a:rPr>
              <a:t>TBCRC22 Cohort 2 – </a:t>
            </a:r>
            <a:r>
              <a:rPr lang="en-US" sz="3000" dirty="0">
                <a:solidFill>
                  <a:schemeClr val="tx1"/>
                </a:solidFill>
                <a:latin typeface="+mn-lt"/>
                <a:cs typeface="Arial" panose="020B0604020202020204" pitchFamily="34" charset="0"/>
              </a:rPr>
              <a:t>Neratinib/Capecitabine </a:t>
            </a:r>
          </a:p>
        </p:txBody>
      </p:sp>
      <p:sp>
        <p:nvSpPr>
          <p:cNvPr id="4" name="TextBox 3"/>
          <p:cNvSpPr txBox="1"/>
          <p:nvPr/>
        </p:nvSpPr>
        <p:spPr bwMode="auto">
          <a:xfrm rot="16200000">
            <a:off x="912037" y="3392096"/>
            <a:ext cx="4865269" cy="288541"/>
          </a:xfrm>
          <a:prstGeom prst="rect">
            <a:avLst/>
          </a:prstGeom>
          <a:noFill/>
          <a:ln w="9525">
            <a:noFill/>
            <a:miter lim="800000"/>
            <a:headEnd/>
            <a:tailEnd/>
          </a:ln>
        </p:spPr>
        <p:txBody>
          <a:bodyPr wrap="square" rtlCol="0" anchor="ctr">
            <a:spAutoFit/>
          </a:bodyPr>
          <a:lstStyle/>
          <a:p>
            <a:pPr algn="ctr" eaLnBrk="0" hangingPunct="0"/>
            <a:r>
              <a:rPr lang="en-US" sz="1275" b="1" dirty="0">
                <a:solidFill>
                  <a:schemeClr val="bg1"/>
                </a:solidFill>
                <a:latin typeface="Arial" pitchFamily="34" charset="0"/>
                <a:cs typeface="Arial" pitchFamily="34" charset="0"/>
              </a:rPr>
              <a:t>% reduction in volume of CNS lesions</a:t>
            </a:r>
          </a:p>
        </p:txBody>
      </p:sp>
      <p:sp>
        <p:nvSpPr>
          <p:cNvPr id="5" name="TextBox 4"/>
          <p:cNvSpPr txBox="1"/>
          <p:nvPr/>
        </p:nvSpPr>
        <p:spPr bwMode="auto">
          <a:xfrm>
            <a:off x="160369" y="5892316"/>
            <a:ext cx="7720985" cy="630942"/>
          </a:xfrm>
          <a:prstGeom prst="rect">
            <a:avLst/>
          </a:prstGeom>
          <a:noFill/>
          <a:ln w="9525">
            <a:solidFill>
              <a:schemeClr val="bg1"/>
            </a:solidFill>
            <a:miter lim="800000"/>
            <a:headEnd/>
            <a:tailEnd/>
          </a:ln>
        </p:spPr>
        <p:txBody>
          <a:bodyPr wrap="square" rtlCol="0" anchor="ctr">
            <a:spAutoFit/>
          </a:bodyPr>
          <a:lstStyle/>
          <a:p>
            <a:pPr eaLnBrk="0" hangingPunct="0"/>
            <a:r>
              <a:rPr lang="en-US" sz="1100" b="1" dirty="0">
                <a:solidFill>
                  <a:schemeClr val="bg1"/>
                </a:solidFill>
                <a:latin typeface="Arial" pitchFamily="34" charset="0"/>
                <a:cs typeface="Arial" pitchFamily="34" charset="0"/>
              </a:rPr>
              <a:t>* 6 patients did not reach first re-staging evaluation and are categorized as ‘0’</a:t>
            </a:r>
          </a:p>
          <a:p>
            <a:pPr eaLnBrk="0" hangingPunct="0"/>
            <a:r>
              <a:rPr lang="en-US" sz="1100" b="1" dirty="0">
                <a:latin typeface="Arial" pitchFamily="34" charset="0"/>
                <a:cs typeface="Arial" pitchFamily="34" charset="0"/>
              </a:rPr>
              <a:t>┼ </a:t>
            </a:r>
            <a:r>
              <a:rPr lang="en-US" sz="1200" b="1" dirty="0">
                <a:latin typeface="Arial" pitchFamily="34" charset="0"/>
                <a:cs typeface="Arial" pitchFamily="34" charset="0"/>
              </a:rPr>
              <a:t>No patient had clear increase in steroid use, non-target lesions, non-CNS lesions, </a:t>
            </a:r>
          </a:p>
          <a:p>
            <a:pPr eaLnBrk="0" hangingPunct="0"/>
            <a:r>
              <a:rPr lang="en-US" sz="1200" b="1" dirty="0">
                <a:latin typeface="Arial" pitchFamily="34" charset="0"/>
                <a:cs typeface="Arial" pitchFamily="34" charset="0"/>
              </a:rPr>
              <a:t>or worsening neurological symptoms at time </a:t>
            </a:r>
            <a:r>
              <a:rPr lang="en-US" sz="1100" b="1" dirty="0">
                <a:solidFill>
                  <a:schemeClr val="bg1"/>
                </a:solidFill>
                <a:latin typeface="Arial" pitchFamily="34" charset="0"/>
                <a:cs typeface="Arial" pitchFamily="34" charset="0"/>
              </a:rPr>
              <a:t>of radiographic response</a:t>
            </a:r>
          </a:p>
        </p:txBody>
      </p:sp>
      <p:sp>
        <p:nvSpPr>
          <p:cNvPr id="8" name="TextBox 7"/>
          <p:cNvSpPr txBox="1"/>
          <p:nvPr/>
        </p:nvSpPr>
        <p:spPr bwMode="auto">
          <a:xfrm>
            <a:off x="1255403" y="5284751"/>
            <a:ext cx="3657600" cy="346249"/>
          </a:xfrm>
          <a:prstGeom prst="rect">
            <a:avLst/>
          </a:prstGeom>
          <a:solidFill>
            <a:srgbClr val="FFFF00"/>
          </a:solidFill>
          <a:ln w="9525">
            <a:solidFill>
              <a:srgbClr val="000000"/>
            </a:solidFill>
            <a:miter lim="800000"/>
            <a:headEnd/>
            <a:tailEnd/>
          </a:ln>
        </p:spPr>
        <p:txBody>
          <a:bodyPr wrap="square" rtlCol="0" anchor="ctr">
            <a:spAutoFit/>
          </a:bodyPr>
          <a:lstStyle/>
          <a:p>
            <a:pPr algn="ctr" eaLnBrk="0" hangingPunct="0"/>
            <a:r>
              <a:rPr lang="en-US" sz="1650" b="1" dirty="0">
                <a:latin typeface="Arial" panose="020B0604020202020204" pitchFamily="34" charset="0"/>
                <a:cs typeface="Arial" panose="020B0604020202020204" pitchFamily="34" charset="0"/>
              </a:rPr>
              <a:t>CNS ORR = 49% (n=37)</a:t>
            </a:r>
          </a:p>
        </p:txBody>
      </p:sp>
      <p:sp>
        <p:nvSpPr>
          <p:cNvPr id="2" name="TextBox 1"/>
          <p:cNvSpPr txBox="1"/>
          <p:nvPr/>
        </p:nvSpPr>
        <p:spPr>
          <a:xfrm>
            <a:off x="8012461" y="6053899"/>
            <a:ext cx="4179539" cy="307777"/>
          </a:xfrm>
          <a:prstGeom prst="rect">
            <a:avLst/>
          </a:prstGeom>
          <a:noFill/>
        </p:spPr>
        <p:txBody>
          <a:bodyPr wrap="square" rtlCol="0">
            <a:spAutoFit/>
          </a:bodyPr>
          <a:lstStyle/>
          <a:p>
            <a:r>
              <a:rPr lang="en-US" sz="1400" dirty="0"/>
              <a:t>Freedman et al. </a:t>
            </a:r>
            <a:r>
              <a:rPr lang="en-US" sz="1400" i="1" dirty="0"/>
              <a:t>J Clin Oncol </a:t>
            </a:r>
            <a:r>
              <a:rPr lang="en-US" sz="1400" dirty="0"/>
              <a:t>2019;37(13):1081-1089</a:t>
            </a:r>
          </a:p>
        </p:txBody>
      </p:sp>
      <p:sp>
        <p:nvSpPr>
          <p:cNvPr id="12" name="TextBox 11">
            <a:extLst>
              <a:ext uri="{FF2B5EF4-FFF2-40B4-BE49-F238E27FC236}">
                <a16:creationId xmlns:a16="http://schemas.microsoft.com/office/drawing/2014/main" id="{4F4119AA-FC52-4B37-8BDC-8A3195A6C297}"/>
              </a:ext>
            </a:extLst>
          </p:cNvPr>
          <p:cNvSpPr txBox="1"/>
          <p:nvPr/>
        </p:nvSpPr>
        <p:spPr>
          <a:xfrm>
            <a:off x="7854596" y="5291408"/>
            <a:ext cx="2661004" cy="369332"/>
          </a:xfrm>
          <a:prstGeom prst="rect">
            <a:avLst/>
          </a:prstGeom>
          <a:solidFill>
            <a:srgbClr val="FFFF00"/>
          </a:solidFill>
          <a:ln>
            <a:solidFill>
              <a:schemeClr val="tx1"/>
            </a:solidFill>
          </a:ln>
        </p:spPr>
        <p:txBody>
          <a:bodyPr wrap="square" rtlCol="0">
            <a:spAutoFit/>
          </a:bodyPr>
          <a:lstStyle/>
          <a:p>
            <a:r>
              <a:rPr lang="fr-FR" b="1" dirty="0"/>
              <a:t>CNS ORR = 33% (n=12)</a:t>
            </a:r>
          </a:p>
        </p:txBody>
      </p:sp>
      <p:pic>
        <p:nvPicPr>
          <p:cNvPr id="17" name="Picture 16">
            <a:extLst>
              <a:ext uri="{FF2B5EF4-FFF2-40B4-BE49-F238E27FC236}">
                <a16:creationId xmlns:a16="http://schemas.microsoft.com/office/drawing/2014/main" id="{D15BA82F-BE0E-4013-32E8-97EE88C7FCD5}"/>
              </a:ext>
            </a:extLst>
          </p:cNvPr>
          <p:cNvPicPr>
            <a:picLocks noChangeAspect="1"/>
          </p:cNvPicPr>
          <p:nvPr/>
        </p:nvPicPr>
        <p:blipFill>
          <a:blip r:embed="rId3"/>
          <a:stretch>
            <a:fillRect/>
          </a:stretch>
        </p:blipFill>
        <p:spPr>
          <a:xfrm>
            <a:off x="160369" y="1723788"/>
            <a:ext cx="5582429" cy="3370726"/>
          </a:xfrm>
          <a:prstGeom prst="rect">
            <a:avLst/>
          </a:prstGeom>
        </p:spPr>
      </p:pic>
      <p:sp>
        <p:nvSpPr>
          <p:cNvPr id="18" name="TextBox 17">
            <a:extLst>
              <a:ext uri="{FF2B5EF4-FFF2-40B4-BE49-F238E27FC236}">
                <a16:creationId xmlns:a16="http://schemas.microsoft.com/office/drawing/2014/main" id="{0F6A6E2B-FE92-14F1-EC68-D508DAB68D2C}"/>
              </a:ext>
            </a:extLst>
          </p:cNvPr>
          <p:cNvSpPr txBox="1"/>
          <p:nvPr/>
        </p:nvSpPr>
        <p:spPr>
          <a:xfrm>
            <a:off x="874314" y="1276791"/>
            <a:ext cx="3853329" cy="461665"/>
          </a:xfrm>
          <a:prstGeom prst="rect">
            <a:avLst/>
          </a:prstGeom>
          <a:noFill/>
        </p:spPr>
        <p:txBody>
          <a:bodyPr wrap="square" rtlCol="0">
            <a:spAutoFit/>
          </a:bodyPr>
          <a:lstStyle/>
          <a:p>
            <a:r>
              <a:rPr lang="en-US" sz="2400" b="1" dirty="0">
                <a:solidFill>
                  <a:srgbClr val="FF0000"/>
                </a:solidFill>
              </a:rPr>
              <a:t>Cohort 3A (lapatinib naïve) </a:t>
            </a:r>
          </a:p>
        </p:txBody>
      </p:sp>
      <p:sp>
        <p:nvSpPr>
          <p:cNvPr id="19" name="TextBox 18">
            <a:extLst>
              <a:ext uri="{FF2B5EF4-FFF2-40B4-BE49-F238E27FC236}">
                <a16:creationId xmlns:a16="http://schemas.microsoft.com/office/drawing/2014/main" id="{F7E775A1-3567-9779-674F-5B60FA27538B}"/>
              </a:ext>
            </a:extLst>
          </p:cNvPr>
          <p:cNvSpPr txBox="1"/>
          <p:nvPr/>
        </p:nvSpPr>
        <p:spPr>
          <a:xfrm>
            <a:off x="6456743" y="1361028"/>
            <a:ext cx="4282793" cy="461665"/>
          </a:xfrm>
          <a:prstGeom prst="rect">
            <a:avLst/>
          </a:prstGeom>
          <a:noFill/>
        </p:spPr>
        <p:txBody>
          <a:bodyPr wrap="square" rtlCol="0">
            <a:spAutoFit/>
          </a:bodyPr>
          <a:lstStyle/>
          <a:p>
            <a:r>
              <a:rPr lang="en-US" sz="2400" b="1" dirty="0">
                <a:solidFill>
                  <a:srgbClr val="FF0000"/>
                </a:solidFill>
              </a:rPr>
              <a:t>Cohort 3A (lapatinib exposed) </a:t>
            </a:r>
          </a:p>
        </p:txBody>
      </p:sp>
      <p:pic>
        <p:nvPicPr>
          <p:cNvPr id="21" name="Picture 20">
            <a:extLst>
              <a:ext uri="{FF2B5EF4-FFF2-40B4-BE49-F238E27FC236}">
                <a16:creationId xmlns:a16="http://schemas.microsoft.com/office/drawing/2014/main" id="{F5E95D68-D9EF-C90C-82CC-41ED5CC36929}"/>
              </a:ext>
            </a:extLst>
          </p:cNvPr>
          <p:cNvPicPr>
            <a:picLocks noChangeAspect="1"/>
          </p:cNvPicPr>
          <p:nvPr/>
        </p:nvPicPr>
        <p:blipFill>
          <a:blip r:embed="rId4"/>
          <a:stretch>
            <a:fillRect/>
          </a:stretch>
        </p:blipFill>
        <p:spPr>
          <a:xfrm>
            <a:off x="6097213" y="1760043"/>
            <a:ext cx="5239481" cy="3410426"/>
          </a:xfrm>
          <a:prstGeom prst="rect">
            <a:avLst/>
          </a:prstGeom>
        </p:spPr>
      </p:pic>
    </p:spTree>
    <p:extLst>
      <p:ext uri="{BB962C8B-B14F-4D97-AF65-F5344CB8AC3E}">
        <p14:creationId xmlns:p14="http://schemas.microsoft.com/office/powerpoint/2010/main" val="230190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F344-CF20-DDDF-515B-9332696CC97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FA17AC-B9A2-A061-1F2A-A4E4C2BD24AF}"/>
              </a:ext>
            </a:extLst>
          </p:cNvPr>
          <p:cNvSpPr txBox="1">
            <a:spLocks/>
          </p:cNvSpPr>
          <p:nvPr/>
        </p:nvSpPr>
        <p:spPr>
          <a:xfrm>
            <a:off x="1562100" y="289508"/>
            <a:ext cx="9067800" cy="490675"/>
          </a:xfrm>
          <a:prstGeom prst="rect">
            <a:avLst/>
          </a:prstGeom>
        </p:spPr>
        <p:txBody>
          <a:bodyPr/>
          <a:lstStyle>
            <a:lvl1pPr algn="l" defTabSz="457200" rtl="0" eaLnBrk="0" fontAlgn="base" hangingPunct="0">
              <a:spcBef>
                <a:spcPct val="0"/>
              </a:spcBef>
              <a:spcAft>
                <a:spcPct val="0"/>
              </a:spcAft>
              <a:defRPr sz="4200" b="1" kern="1200">
                <a:solidFill>
                  <a:schemeClr val="bg1"/>
                </a:solidFill>
                <a:latin typeface="Arial"/>
                <a:ea typeface="ＭＳ Ｐゴシック" pitchFamily="80" charset="-128"/>
                <a:cs typeface="ＭＳ Ｐゴシック" pitchFamily="80" charset="-128"/>
              </a:defRPr>
            </a:lvl1pPr>
            <a:lvl2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2pPr>
            <a:lvl3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3pPr>
            <a:lvl4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4pPr>
            <a:lvl5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5pPr>
            <a:lvl6pPr marL="4572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44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716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88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a:lstStyle>
          <a:p>
            <a:pPr algn="ctr"/>
            <a:r>
              <a:rPr lang="en-US" sz="3400" dirty="0">
                <a:solidFill>
                  <a:schemeClr val="tx1"/>
                </a:solidFill>
                <a:latin typeface="+mn-lt"/>
                <a:cs typeface="Arial" panose="020B0604020202020204" pitchFamily="34" charset="0"/>
              </a:rPr>
              <a:t>TBCRC 022 Cohort 4 – </a:t>
            </a:r>
            <a:r>
              <a:rPr lang="en-US" sz="3000" dirty="0">
                <a:solidFill>
                  <a:schemeClr val="tx1"/>
                </a:solidFill>
                <a:latin typeface="+mn-lt"/>
                <a:cs typeface="Arial" panose="020B0604020202020204" pitchFamily="34" charset="0"/>
              </a:rPr>
              <a:t>Neratinib/T-DM1</a:t>
            </a:r>
          </a:p>
        </p:txBody>
      </p:sp>
      <p:sp>
        <p:nvSpPr>
          <p:cNvPr id="4" name="TextBox 3">
            <a:extLst>
              <a:ext uri="{FF2B5EF4-FFF2-40B4-BE49-F238E27FC236}">
                <a16:creationId xmlns:a16="http://schemas.microsoft.com/office/drawing/2014/main" id="{CE0E4CE0-A2F2-DCB3-2C7C-459BE04AA621}"/>
              </a:ext>
            </a:extLst>
          </p:cNvPr>
          <p:cNvSpPr txBox="1"/>
          <p:nvPr/>
        </p:nvSpPr>
        <p:spPr bwMode="auto">
          <a:xfrm rot="16200000">
            <a:off x="912037" y="3392096"/>
            <a:ext cx="4865269" cy="288541"/>
          </a:xfrm>
          <a:prstGeom prst="rect">
            <a:avLst/>
          </a:prstGeom>
          <a:noFill/>
          <a:ln w="9525">
            <a:noFill/>
            <a:miter lim="800000"/>
            <a:headEnd/>
            <a:tailEnd/>
          </a:ln>
        </p:spPr>
        <p:txBody>
          <a:bodyPr wrap="square" rtlCol="0" anchor="ctr">
            <a:spAutoFit/>
          </a:bodyPr>
          <a:lstStyle/>
          <a:p>
            <a:pPr algn="ctr" eaLnBrk="0" hangingPunct="0"/>
            <a:r>
              <a:rPr lang="en-US" sz="1275" b="1" dirty="0">
                <a:solidFill>
                  <a:schemeClr val="bg1"/>
                </a:solidFill>
                <a:latin typeface="Arial" pitchFamily="34" charset="0"/>
                <a:cs typeface="Arial" pitchFamily="34" charset="0"/>
              </a:rPr>
              <a:t>% reduction in volume of CNS lesions</a:t>
            </a:r>
          </a:p>
        </p:txBody>
      </p:sp>
      <p:sp>
        <p:nvSpPr>
          <p:cNvPr id="5" name="TextBox 4">
            <a:extLst>
              <a:ext uri="{FF2B5EF4-FFF2-40B4-BE49-F238E27FC236}">
                <a16:creationId xmlns:a16="http://schemas.microsoft.com/office/drawing/2014/main" id="{C1AA10E1-95FA-5534-C165-C11DABE761FF}"/>
              </a:ext>
            </a:extLst>
          </p:cNvPr>
          <p:cNvSpPr txBox="1"/>
          <p:nvPr/>
        </p:nvSpPr>
        <p:spPr bwMode="auto">
          <a:xfrm>
            <a:off x="244586" y="5948419"/>
            <a:ext cx="6313167" cy="738664"/>
          </a:xfrm>
          <a:prstGeom prst="rect">
            <a:avLst/>
          </a:prstGeom>
          <a:noFill/>
          <a:ln w="9525">
            <a:solidFill>
              <a:schemeClr val="bg1"/>
            </a:solidFill>
            <a:miter lim="800000"/>
            <a:headEnd/>
            <a:tailEnd/>
          </a:ln>
        </p:spPr>
        <p:txBody>
          <a:bodyPr wrap="square" rtlCol="0" anchor="ctr">
            <a:spAutoFit/>
          </a:bodyPr>
          <a:lstStyle/>
          <a:p>
            <a:pPr eaLnBrk="0" hangingPunct="0"/>
            <a:r>
              <a:rPr lang="en-US" sz="1400" dirty="0"/>
              <a:t>Cohort 4A—previously untreated BCBM </a:t>
            </a:r>
          </a:p>
          <a:p>
            <a:pPr eaLnBrk="0" hangingPunct="0"/>
            <a:r>
              <a:rPr lang="en-US" sz="1400" dirty="0"/>
              <a:t>Cohorts 4B and 4C—BCBM progressing after local CNS-directed therapy </a:t>
            </a:r>
            <a:r>
              <a:rPr lang="en-US" sz="1400" i="1" dirty="0"/>
              <a:t>without</a:t>
            </a:r>
            <a:r>
              <a:rPr lang="en-US" sz="1400" dirty="0"/>
              <a:t> (4B and </a:t>
            </a:r>
            <a:r>
              <a:rPr lang="en-US" sz="1400" i="1" dirty="0"/>
              <a:t>with</a:t>
            </a:r>
            <a:r>
              <a:rPr lang="en-US" sz="1400" dirty="0"/>
              <a:t> (4C) prior exposure to TDM-1</a:t>
            </a:r>
            <a:endParaRPr lang="en-US" sz="1000" b="1" dirty="0">
              <a:solidFill>
                <a:schemeClr val="bg1"/>
              </a:solidFill>
              <a:latin typeface="Arial" pitchFamily="34" charset="0"/>
              <a:cs typeface="Arial" pitchFamily="34" charset="0"/>
            </a:endParaRPr>
          </a:p>
        </p:txBody>
      </p:sp>
      <p:sp>
        <p:nvSpPr>
          <p:cNvPr id="8" name="TextBox 7">
            <a:extLst>
              <a:ext uri="{FF2B5EF4-FFF2-40B4-BE49-F238E27FC236}">
                <a16:creationId xmlns:a16="http://schemas.microsoft.com/office/drawing/2014/main" id="{A91BD933-5A74-740B-DB65-EB7A7F397633}"/>
              </a:ext>
            </a:extLst>
          </p:cNvPr>
          <p:cNvSpPr txBox="1"/>
          <p:nvPr/>
        </p:nvSpPr>
        <p:spPr bwMode="auto">
          <a:xfrm>
            <a:off x="6119930" y="5456521"/>
            <a:ext cx="5701140" cy="346249"/>
          </a:xfrm>
          <a:prstGeom prst="rect">
            <a:avLst/>
          </a:prstGeom>
          <a:solidFill>
            <a:srgbClr val="FFFF00"/>
          </a:solidFill>
          <a:ln w="9525">
            <a:solidFill>
              <a:srgbClr val="000000"/>
            </a:solidFill>
            <a:miter lim="800000"/>
            <a:headEnd/>
            <a:tailEnd/>
          </a:ln>
        </p:spPr>
        <p:txBody>
          <a:bodyPr wrap="square" rtlCol="0" anchor="ctr">
            <a:spAutoFit/>
          </a:bodyPr>
          <a:lstStyle/>
          <a:p>
            <a:pPr algn="ctr" eaLnBrk="0" hangingPunct="0"/>
            <a:r>
              <a:rPr lang="en-US" sz="1650" b="1" dirty="0">
                <a:latin typeface="Arial" panose="020B0604020202020204" pitchFamily="34" charset="0"/>
                <a:cs typeface="Arial" panose="020B0604020202020204" pitchFamily="34" charset="0"/>
              </a:rPr>
              <a:t>CNS ORR = 33.3% (4A), 25.3% (4B), 28.6% (4C)</a:t>
            </a:r>
          </a:p>
        </p:txBody>
      </p:sp>
      <p:sp>
        <p:nvSpPr>
          <p:cNvPr id="12" name="TextBox 11">
            <a:extLst>
              <a:ext uri="{FF2B5EF4-FFF2-40B4-BE49-F238E27FC236}">
                <a16:creationId xmlns:a16="http://schemas.microsoft.com/office/drawing/2014/main" id="{DD759791-DAC4-DAFA-1E50-269CCBE88FE8}"/>
              </a:ext>
            </a:extLst>
          </p:cNvPr>
          <p:cNvSpPr txBox="1"/>
          <p:nvPr/>
        </p:nvSpPr>
        <p:spPr>
          <a:xfrm>
            <a:off x="6650266" y="5949329"/>
            <a:ext cx="4746280" cy="369332"/>
          </a:xfrm>
          <a:prstGeom prst="rect">
            <a:avLst/>
          </a:prstGeom>
          <a:solidFill>
            <a:srgbClr val="FFFF00"/>
          </a:solidFill>
          <a:ln>
            <a:solidFill>
              <a:schemeClr val="tx1"/>
            </a:solidFill>
          </a:ln>
        </p:spPr>
        <p:txBody>
          <a:bodyPr wrap="square" rtlCol="0">
            <a:spAutoFit/>
          </a:bodyPr>
          <a:lstStyle/>
          <a:p>
            <a:r>
              <a:rPr lang="fr-FR" b="1" dirty="0"/>
              <a:t>OS = 30.2 mo (4A), 23.3 mo (4B, 20.9 mo (4C)</a:t>
            </a:r>
          </a:p>
        </p:txBody>
      </p:sp>
      <p:sp>
        <p:nvSpPr>
          <p:cNvPr id="6" name="TextBox 5">
            <a:extLst>
              <a:ext uri="{FF2B5EF4-FFF2-40B4-BE49-F238E27FC236}">
                <a16:creationId xmlns:a16="http://schemas.microsoft.com/office/drawing/2014/main" id="{3812A018-2661-E1F3-797A-60E79E5F0F2F}"/>
              </a:ext>
            </a:extLst>
          </p:cNvPr>
          <p:cNvSpPr txBox="1"/>
          <p:nvPr/>
        </p:nvSpPr>
        <p:spPr>
          <a:xfrm>
            <a:off x="7461045" y="6353444"/>
            <a:ext cx="4360025" cy="246221"/>
          </a:xfrm>
          <a:prstGeom prst="rect">
            <a:avLst/>
          </a:prstGeom>
          <a:noFill/>
        </p:spPr>
        <p:txBody>
          <a:bodyPr wrap="square" rtlCol="0">
            <a:spAutoFit/>
          </a:bodyPr>
          <a:lstStyle/>
          <a:p>
            <a:r>
              <a:rPr lang="en-US" sz="1000" dirty="0"/>
              <a:t>Freedman RA et al. </a:t>
            </a:r>
            <a:r>
              <a:rPr lang="en-US" sz="1000" i="1" dirty="0"/>
              <a:t>Annals of Oncol </a:t>
            </a:r>
            <a:r>
              <a:rPr lang="en-US" sz="1000" dirty="0"/>
              <a:t>2024; 35(11) : 993-1002</a:t>
            </a:r>
            <a:endParaRPr lang="en-US" sz="1000" dirty="0">
              <a:cs typeface="Helvetica" panose="020B0604020202020204" pitchFamily="34" charset="0"/>
            </a:endParaRPr>
          </a:p>
        </p:txBody>
      </p:sp>
      <p:pic>
        <p:nvPicPr>
          <p:cNvPr id="9" name="Picture 8">
            <a:extLst>
              <a:ext uri="{FF2B5EF4-FFF2-40B4-BE49-F238E27FC236}">
                <a16:creationId xmlns:a16="http://schemas.microsoft.com/office/drawing/2014/main" id="{E57E681E-9D39-0050-AF18-EB2171629FFA}"/>
              </a:ext>
            </a:extLst>
          </p:cNvPr>
          <p:cNvPicPr>
            <a:picLocks noChangeAspect="1"/>
          </p:cNvPicPr>
          <p:nvPr/>
        </p:nvPicPr>
        <p:blipFill>
          <a:blip r:embed="rId3"/>
          <a:stretch>
            <a:fillRect/>
          </a:stretch>
        </p:blipFill>
        <p:spPr>
          <a:xfrm>
            <a:off x="227669" y="2254415"/>
            <a:ext cx="5615570" cy="1792391"/>
          </a:xfrm>
          <a:prstGeom prst="rect">
            <a:avLst/>
          </a:prstGeom>
        </p:spPr>
      </p:pic>
      <p:pic>
        <p:nvPicPr>
          <p:cNvPr id="10" name="Picture 9">
            <a:extLst>
              <a:ext uri="{FF2B5EF4-FFF2-40B4-BE49-F238E27FC236}">
                <a16:creationId xmlns:a16="http://schemas.microsoft.com/office/drawing/2014/main" id="{96AB9740-5DF0-9810-0683-E9D1A3269D07}"/>
              </a:ext>
            </a:extLst>
          </p:cNvPr>
          <p:cNvPicPr>
            <a:picLocks noChangeAspect="1"/>
          </p:cNvPicPr>
          <p:nvPr/>
        </p:nvPicPr>
        <p:blipFill>
          <a:blip r:embed="rId4"/>
          <a:stretch>
            <a:fillRect/>
          </a:stretch>
        </p:blipFill>
        <p:spPr>
          <a:xfrm>
            <a:off x="226974" y="4055470"/>
            <a:ext cx="5845098" cy="1942343"/>
          </a:xfrm>
          <a:prstGeom prst="rect">
            <a:avLst/>
          </a:prstGeom>
        </p:spPr>
      </p:pic>
      <p:pic>
        <p:nvPicPr>
          <p:cNvPr id="11" name="Picture 10">
            <a:extLst>
              <a:ext uri="{FF2B5EF4-FFF2-40B4-BE49-F238E27FC236}">
                <a16:creationId xmlns:a16="http://schemas.microsoft.com/office/drawing/2014/main" id="{304C3423-963C-AC83-7613-55AD1772606F}"/>
              </a:ext>
            </a:extLst>
          </p:cNvPr>
          <p:cNvPicPr>
            <a:picLocks noChangeAspect="1"/>
          </p:cNvPicPr>
          <p:nvPr/>
        </p:nvPicPr>
        <p:blipFill>
          <a:blip r:embed="rId5"/>
          <a:stretch>
            <a:fillRect/>
          </a:stretch>
        </p:blipFill>
        <p:spPr>
          <a:xfrm>
            <a:off x="6790514" y="814039"/>
            <a:ext cx="4454952" cy="4562671"/>
          </a:xfrm>
          <a:prstGeom prst="rect">
            <a:avLst/>
          </a:prstGeom>
        </p:spPr>
      </p:pic>
      <p:pic>
        <p:nvPicPr>
          <p:cNvPr id="14" name="Picture 13">
            <a:extLst>
              <a:ext uri="{FF2B5EF4-FFF2-40B4-BE49-F238E27FC236}">
                <a16:creationId xmlns:a16="http://schemas.microsoft.com/office/drawing/2014/main" id="{68CFA10F-C848-0D74-5766-B97697E0CFD0}"/>
              </a:ext>
            </a:extLst>
          </p:cNvPr>
          <p:cNvPicPr>
            <a:picLocks noChangeAspect="1"/>
          </p:cNvPicPr>
          <p:nvPr/>
        </p:nvPicPr>
        <p:blipFill>
          <a:blip r:embed="rId6"/>
          <a:stretch>
            <a:fillRect/>
          </a:stretch>
        </p:blipFill>
        <p:spPr>
          <a:xfrm>
            <a:off x="227320" y="814039"/>
            <a:ext cx="5174167" cy="1621020"/>
          </a:xfrm>
          <a:prstGeom prst="rect">
            <a:avLst/>
          </a:prstGeom>
        </p:spPr>
      </p:pic>
    </p:spTree>
    <p:extLst>
      <p:ext uri="{BB962C8B-B14F-4D97-AF65-F5344CB8AC3E}">
        <p14:creationId xmlns:p14="http://schemas.microsoft.com/office/powerpoint/2010/main" val="231821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981200" y="306663"/>
            <a:ext cx="8229600" cy="1143000"/>
          </a:xfrm>
        </p:spPr>
        <p:txBody>
          <a:bodyPr>
            <a:normAutofit/>
          </a:bodyPr>
          <a:lstStyle/>
          <a:p>
            <a:pPr algn="ctr"/>
            <a:r>
              <a:rPr lang="en-US" altLang="en-US" b="1" dirty="0">
                <a:latin typeface="+mn-lt"/>
              </a:rPr>
              <a:t>Overview of presentation</a:t>
            </a:r>
            <a:endParaRPr lang="en-US" altLang="en-US" b="1" dirty="0"/>
          </a:p>
        </p:txBody>
      </p:sp>
      <p:sp>
        <p:nvSpPr>
          <p:cNvPr id="34819" name="Content Placeholder 2"/>
          <p:cNvSpPr>
            <a:spLocks noGrp="1"/>
          </p:cNvSpPr>
          <p:nvPr>
            <p:ph idx="1"/>
          </p:nvPr>
        </p:nvSpPr>
        <p:spPr>
          <a:xfrm>
            <a:off x="873760" y="1559560"/>
            <a:ext cx="10850708" cy="4724400"/>
          </a:xfrm>
        </p:spPr>
        <p:txBody>
          <a:bodyPr>
            <a:normAutofit lnSpcReduction="10000"/>
          </a:bodyPr>
          <a:lstStyle/>
          <a:p>
            <a:pPr>
              <a:buClr>
                <a:schemeClr val="tx1"/>
              </a:buClr>
            </a:pPr>
            <a:r>
              <a:rPr lang="en-US" altLang="en-US" sz="3200" dirty="0"/>
              <a:t>Epidemiology and Prognosis</a:t>
            </a:r>
          </a:p>
          <a:p>
            <a:pPr>
              <a:buClr>
                <a:schemeClr val="tx1"/>
              </a:buClr>
            </a:pPr>
            <a:endParaRPr lang="en-US" altLang="en-US" sz="3200" dirty="0"/>
          </a:p>
          <a:p>
            <a:pPr>
              <a:buClr>
                <a:schemeClr val="tx1"/>
              </a:buClr>
            </a:pPr>
            <a:r>
              <a:rPr lang="en-US" altLang="en-US" sz="3200" dirty="0"/>
              <a:t>Guidelines and the role of radiation in 2025</a:t>
            </a:r>
          </a:p>
          <a:p>
            <a:pPr>
              <a:buClr>
                <a:schemeClr val="tx1"/>
              </a:buClr>
            </a:pPr>
            <a:endParaRPr lang="en-US" altLang="en-US" sz="3200" dirty="0"/>
          </a:p>
          <a:p>
            <a:pPr>
              <a:buClr>
                <a:schemeClr val="tx1"/>
              </a:buClr>
            </a:pPr>
            <a:r>
              <a:rPr lang="en-US" altLang="en-US" sz="3200" dirty="0"/>
              <a:t>Systemic approaches for Parenchymal Brain Metastases</a:t>
            </a:r>
          </a:p>
          <a:p>
            <a:pPr marL="457200" lvl="1" indent="0">
              <a:buClr>
                <a:schemeClr val="tx1"/>
              </a:buClr>
              <a:buNone/>
            </a:pPr>
            <a:endParaRPr lang="en-US" altLang="en-US" dirty="0"/>
          </a:p>
          <a:p>
            <a:pPr>
              <a:buClr>
                <a:schemeClr val="tx1"/>
              </a:buClr>
            </a:pPr>
            <a:r>
              <a:rPr lang="en-US" altLang="en-US" sz="3200" dirty="0"/>
              <a:t>Leptomeningeal Disease</a:t>
            </a:r>
          </a:p>
          <a:p>
            <a:pPr>
              <a:buClr>
                <a:schemeClr val="tx1"/>
              </a:buClr>
            </a:pPr>
            <a:endParaRPr lang="en-US" altLang="en-US" sz="3200" dirty="0"/>
          </a:p>
          <a:p>
            <a:pPr>
              <a:buClr>
                <a:schemeClr val="tx1"/>
              </a:buClr>
            </a:pPr>
            <a:r>
              <a:rPr lang="en-US" altLang="en-US" sz="3200" dirty="0"/>
              <a:t>Clinical Trials and Research Directions</a:t>
            </a:r>
          </a:p>
          <a:p>
            <a:pPr lvl="1">
              <a:buClr>
                <a:schemeClr val="tx1"/>
              </a:buClr>
            </a:pPr>
            <a:endParaRPr lang="en-US" altLang="en-US" sz="2000" dirty="0"/>
          </a:p>
          <a:p>
            <a:pPr marL="0" indent="0">
              <a:buNone/>
            </a:pPr>
            <a:endParaRPr lang="en-US" altLang="en-US" dirty="0"/>
          </a:p>
        </p:txBody>
      </p:sp>
    </p:spTree>
    <p:extLst>
      <p:ext uri="{BB962C8B-B14F-4D97-AF65-F5344CB8AC3E}">
        <p14:creationId xmlns:p14="http://schemas.microsoft.com/office/powerpoint/2010/main" val="268547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6060" y="1814283"/>
            <a:ext cx="5495925" cy="4533900"/>
          </a:xfrm>
          <a:prstGeom prst="rect">
            <a:avLst/>
          </a:prstGeom>
        </p:spPr>
      </p:pic>
      <p:sp>
        <p:nvSpPr>
          <p:cNvPr id="2" name="Title 1"/>
          <p:cNvSpPr>
            <a:spLocks noGrp="1"/>
          </p:cNvSpPr>
          <p:nvPr>
            <p:ph type="title" idx="4294967295"/>
          </p:nvPr>
        </p:nvSpPr>
        <p:spPr>
          <a:xfrm>
            <a:off x="838200" y="506693"/>
            <a:ext cx="10515600" cy="931863"/>
          </a:xfrm>
        </p:spPr>
        <p:txBody>
          <a:bodyPr>
            <a:noAutofit/>
          </a:bodyPr>
          <a:lstStyle/>
          <a:p>
            <a:r>
              <a:rPr lang="en-US" sz="3200" b="1" dirty="0">
                <a:solidFill>
                  <a:schemeClr val="tx1"/>
                </a:solidFill>
                <a:latin typeface="+mn-lt"/>
              </a:rPr>
              <a:t>KAMILLA: Phase </a:t>
            </a:r>
            <a:r>
              <a:rPr lang="en-US" sz="3200" b="1" dirty="0" err="1">
                <a:solidFill>
                  <a:schemeClr val="tx1"/>
                </a:solidFill>
                <a:latin typeface="+mn-lt"/>
              </a:rPr>
              <a:t>IIIb</a:t>
            </a:r>
            <a:r>
              <a:rPr lang="en-US" sz="3200" b="1" dirty="0">
                <a:solidFill>
                  <a:schemeClr val="tx1"/>
                </a:solidFill>
                <a:latin typeface="+mn-lt"/>
              </a:rPr>
              <a:t> study of T-DM1 in Patients with </a:t>
            </a:r>
            <a:br>
              <a:rPr lang="en-US" sz="3200" b="1" dirty="0">
                <a:solidFill>
                  <a:schemeClr val="tx1"/>
                </a:solidFill>
                <a:latin typeface="+mn-lt"/>
              </a:rPr>
            </a:br>
            <a:r>
              <a:rPr lang="en-US" sz="3200" b="1" dirty="0">
                <a:solidFill>
                  <a:schemeClr val="tx1"/>
                </a:solidFill>
                <a:latin typeface="+mn-lt"/>
              </a:rPr>
              <a:t>HER2-positive Breast Cancer Brain Metastases </a:t>
            </a:r>
          </a:p>
        </p:txBody>
      </p:sp>
      <p:sp>
        <p:nvSpPr>
          <p:cNvPr id="5" name="TextBox 4"/>
          <p:cNvSpPr txBox="1"/>
          <p:nvPr/>
        </p:nvSpPr>
        <p:spPr>
          <a:xfrm>
            <a:off x="224801" y="1434327"/>
            <a:ext cx="10843097" cy="461665"/>
          </a:xfrm>
          <a:prstGeom prst="rect">
            <a:avLst/>
          </a:prstGeom>
          <a:noFill/>
        </p:spPr>
        <p:txBody>
          <a:bodyPr wrap="none" rtlCol="0">
            <a:spAutoFit/>
          </a:bodyPr>
          <a:lstStyle/>
          <a:p>
            <a:r>
              <a:rPr lang="en-US" sz="2400" dirty="0"/>
              <a:t>N = 398 (n = 126 with measureable) brain </a:t>
            </a:r>
            <a:r>
              <a:rPr lang="en-US" sz="2400" dirty="0" err="1"/>
              <a:t>mets</a:t>
            </a:r>
            <a:r>
              <a:rPr lang="en-US" sz="2400" dirty="0"/>
              <a:t> of 2,002 enrolled; all received T-DM1.  </a:t>
            </a:r>
          </a:p>
        </p:txBody>
      </p:sp>
      <p:sp>
        <p:nvSpPr>
          <p:cNvPr id="8" name="TextBox 7"/>
          <p:cNvSpPr txBox="1"/>
          <p:nvPr/>
        </p:nvSpPr>
        <p:spPr>
          <a:xfrm>
            <a:off x="1248140" y="2430015"/>
            <a:ext cx="2207656" cy="1569660"/>
          </a:xfrm>
          <a:prstGeom prst="rect">
            <a:avLst/>
          </a:prstGeom>
          <a:noFill/>
        </p:spPr>
        <p:txBody>
          <a:bodyPr wrap="none" rtlCol="0">
            <a:spAutoFit/>
          </a:bodyPr>
          <a:lstStyle/>
          <a:p>
            <a:r>
              <a:rPr lang="en-US" sz="2400" dirty="0"/>
              <a:t>CNS ORR: 21.4%</a:t>
            </a:r>
          </a:p>
          <a:p>
            <a:r>
              <a:rPr lang="en-US" sz="2400" dirty="0"/>
              <a:t>CNS CBR: 42.9%</a:t>
            </a:r>
          </a:p>
          <a:p>
            <a:r>
              <a:rPr lang="en-US" sz="2400" dirty="0"/>
              <a:t>PFS: 5.5 </a:t>
            </a:r>
            <a:r>
              <a:rPr lang="en-US" sz="2400" dirty="0" err="1"/>
              <a:t>mos</a:t>
            </a:r>
            <a:endParaRPr lang="en-US" sz="2400" dirty="0"/>
          </a:p>
          <a:p>
            <a:r>
              <a:rPr lang="en-US" sz="2400" dirty="0"/>
              <a:t>OS: 18.9 </a:t>
            </a:r>
            <a:r>
              <a:rPr lang="en-US" sz="2400" dirty="0" err="1"/>
              <a:t>mos</a:t>
            </a:r>
            <a:endParaRPr lang="en-US" sz="2400" dirty="0"/>
          </a:p>
        </p:txBody>
      </p:sp>
      <p:grpSp>
        <p:nvGrpSpPr>
          <p:cNvPr id="10" name="Group 9"/>
          <p:cNvGrpSpPr/>
          <p:nvPr/>
        </p:nvGrpSpPr>
        <p:grpSpPr>
          <a:xfrm>
            <a:off x="6352518" y="2023104"/>
            <a:ext cx="5419727" cy="3188315"/>
            <a:chOff x="6352518" y="2262219"/>
            <a:chExt cx="5419726" cy="3188315"/>
          </a:xfrm>
        </p:grpSpPr>
        <p:pic>
          <p:nvPicPr>
            <p:cNvPr id="6" name="Picture 5"/>
            <p:cNvPicPr>
              <a:picLocks noChangeAspect="1"/>
            </p:cNvPicPr>
            <p:nvPr/>
          </p:nvPicPr>
          <p:blipFill>
            <a:blip r:embed="rId4"/>
            <a:stretch>
              <a:fillRect/>
            </a:stretch>
          </p:blipFill>
          <p:spPr>
            <a:xfrm>
              <a:off x="6352519" y="3247624"/>
              <a:ext cx="5419725" cy="1781175"/>
            </a:xfrm>
            <a:prstGeom prst="rect">
              <a:avLst/>
            </a:prstGeom>
          </p:spPr>
        </p:pic>
        <p:pic>
          <p:nvPicPr>
            <p:cNvPr id="7" name="Picture 6"/>
            <p:cNvPicPr>
              <a:picLocks noChangeAspect="1"/>
            </p:cNvPicPr>
            <p:nvPr/>
          </p:nvPicPr>
          <p:blipFill>
            <a:blip r:embed="rId5"/>
            <a:stretch>
              <a:fillRect/>
            </a:stretch>
          </p:blipFill>
          <p:spPr>
            <a:xfrm>
              <a:off x="6352519" y="2262219"/>
              <a:ext cx="5419725" cy="985405"/>
            </a:xfrm>
            <a:prstGeom prst="rect">
              <a:avLst/>
            </a:prstGeom>
          </p:spPr>
        </p:pic>
        <p:pic>
          <p:nvPicPr>
            <p:cNvPr id="9" name="Picture 8"/>
            <p:cNvPicPr>
              <a:picLocks noChangeAspect="1"/>
            </p:cNvPicPr>
            <p:nvPr/>
          </p:nvPicPr>
          <p:blipFill>
            <a:blip r:embed="rId6"/>
            <a:stretch>
              <a:fillRect/>
            </a:stretch>
          </p:blipFill>
          <p:spPr>
            <a:xfrm>
              <a:off x="6352518" y="5028800"/>
              <a:ext cx="5419725" cy="421734"/>
            </a:xfrm>
            <a:prstGeom prst="rect">
              <a:avLst/>
            </a:prstGeom>
          </p:spPr>
        </p:pic>
      </p:grpSp>
      <p:sp>
        <p:nvSpPr>
          <p:cNvPr id="11" name="TextBox 10"/>
          <p:cNvSpPr txBox="1"/>
          <p:nvPr/>
        </p:nvSpPr>
        <p:spPr>
          <a:xfrm>
            <a:off x="6352518" y="5423673"/>
            <a:ext cx="5005562" cy="646331"/>
          </a:xfrm>
          <a:prstGeom prst="rect">
            <a:avLst/>
          </a:prstGeom>
          <a:noFill/>
        </p:spPr>
        <p:txBody>
          <a:bodyPr wrap="square" rtlCol="0">
            <a:spAutoFit/>
          </a:bodyPr>
          <a:lstStyle/>
          <a:p>
            <a:r>
              <a:rPr lang="en-US" dirty="0"/>
              <a:t>Combination strategies with T-DM1 + HER2 TKI’s are ongoing</a:t>
            </a:r>
          </a:p>
        </p:txBody>
      </p:sp>
      <p:sp>
        <p:nvSpPr>
          <p:cNvPr id="12" name="TextBox 11"/>
          <p:cNvSpPr txBox="1"/>
          <p:nvPr/>
        </p:nvSpPr>
        <p:spPr>
          <a:xfrm>
            <a:off x="6310017" y="6244099"/>
            <a:ext cx="4180055" cy="307777"/>
          </a:xfrm>
          <a:prstGeom prst="rect">
            <a:avLst/>
          </a:prstGeom>
          <a:noFill/>
        </p:spPr>
        <p:txBody>
          <a:bodyPr wrap="none" rtlCol="0">
            <a:spAutoFit/>
          </a:bodyPr>
          <a:lstStyle/>
          <a:p>
            <a:r>
              <a:rPr lang="en-US" sz="1400" dirty="0" err="1"/>
              <a:t>Montemurro</a:t>
            </a:r>
            <a:r>
              <a:rPr lang="en-US" sz="1400" dirty="0"/>
              <a:t> et al. </a:t>
            </a:r>
            <a:r>
              <a:rPr lang="en-US" sz="1400" i="1" dirty="0"/>
              <a:t>Ann Oncol</a:t>
            </a:r>
            <a:r>
              <a:rPr lang="en-US" sz="1400" dirty="0"/>
              <a:t>. 2020;31(10):1350-1358.</a:t>
            </a:r>
          </a:p>
        </p:txBody>
      </p:sp>
    </p:spTree>
    <p:extLst>
      <p:ext uri="{BB962C8B-B14F-4D97-AF65-F5344CB8AC3E}">
        <p14:creationId xmlns:p14="http://schemas.microsoft.com/office/powerpoint/2010/main" val="384782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AD12-E0DE-53C5-8915-44D11BB037CC}"/>
              </a:ext>
            </a:extLst>
          </p:cNvPr>
          <p:cNvSpPr>
            <a:spLocks noGrp="1"/>
          </p:cNvSpPr>
          <p:nvPr>
            <p:ph type="title"/>
          </p:nvPr>
        </p:nvSpPr>
        <p:spPr>
          <a:xfrm>
            <a:off x="838200" y="1860492"/>
            <a:ext cx="10515600" cy="752475"/>
          </a:xfrm>
        </p:spPr>
        <p:txBody>
          <a:bodyPr>
            <a:normAutofit fontScale="90000"/>
          </a:bodyPr>
          <a:lstStyle/>
          <a:p>
            <a:r>
              <a:rPr lang="en-US" sz="3600" dirty="0"/>
              <a:t>Trastuzumab </a:t>
            </a:r>
            <a:r>
              <a:rPr lang="en-US" sz="3600" dirty="0" err="1"/>
              <a:t>deruxtecan</a:t>
            </a:r>
            <a:r>
              <a:rPr lang="en-US" sz="3600" dirty="0"/>
              <a:t> in patients</a:t>
            </a:r>
            <a:br>
              <a:rPr lang="en-US" sz="3600" dirty="0"/>
            </a:br>
            <a:r>
              <a:rPr lang="en-US" sz="3600" dirty="0"/>
              <a:t>with HER2+ advanced/metastatic breast cancer with or without brain metastases: </a:t>
            </a:r>
            <a:r>
              <a:rPr lang="en-US" sz="3600" dirty="0">
                <a:solidFill>
                  <a:srgbClr val="7A0000"/>
                </a:solidFill>
              </a:rPr>
              <a:t>DESTINY-Breast12</a:t>
            </a:r>
            <a:r>
              <a:rPr lang="en-US" sz="3600" dirty="0"/>
              <a:t> primary results</a:t>
            </a:r>
            <a:br>
              <a:rPr lang="en-US" sz="3600" dirty="0"/>
            </a:br>
            <a:endParaRPr lang="en-US" dirty="0"/>
          </a:p>
        </p:txBody>
      </p:sp>
      <p:sp>
        <p:nvSpPr>
          <p:cNvPr id="3" name="Content Placeholder 2">
            <a:extLst>
              <a:ext uri="{FF2B5EF4-FFF2-40B4-BE49-F238E27FC236}">
                <a16:creationId xmlns:a16="http://schemas.microsoft.com/office/drawing/2014/main" id="{7BA9DC32-57A7-686D-8465-3F1913E2C8A3}"/>
              </a:ext>
            </a:extLst>
          </p:cNvPr>
          <p:cNvSpPr>
            <a:spLocks noGrp="1"/>
          </p:cNvSpPr>
          <p:nvPr>
            <p:ph idx="1"/>
          </p:nvPr>
        </p:nvSpPr>
        <p:spPr>
          <a:xfrm>
            <a:off x="1004454" y="3318495"/>
            <a:ext cx="10515600" cy="4449763"/>
          </a:xfrm>
        </p:spPr>
        <p:txBody>
          <a:bodyPr/>
          <a:lstStyle/>
          <a:p>
            <a:pPr marL="0" indent="0">
              <a:buNone/>
            </a:pPr>
            <a:r>
              <a:rPr lang="en-US" dirty="0"/>
              <a:t>Nancy U Lin, </a:t>
            </a:r>
            <a:r>
              <a:rPr lang="en-US" sz="2800" b="0" dirty="0">
                <a:solidFill>
                  <a:schemeClr val="tx1"/>
                </a:solidFill>
              </a:rPr>
              <a:t>Eva </a:t>
            </a:r>
            <a:r>
              <a:rPr lang="en-US" sz="2800" b="0" dirty="0" err="1">
                <a:solidFill>
                  <a:schemeClr val="tx1"/>
                </a:solidFill>
              </a:rPr>
              <a:t>Ciruelos</a:t>
            </a:r>
            <a:r>
              <a:rPr lang="en-US" sz="2800" b="0" dirty="0">
                <a:solidFill>
                  <a:schemeClr val="tx1"/>
                </a:solidFill>
              </a:rPr>
              <a:t>; Guy Jerusalem; </a:t>
            </a:r>
            <a:r>
              <a:rPr lang="en-US" sz="2800" b="0" dirty="0" err="1">
                <a:solidFill>
                  <a:schemeClr val="tx1"/>
                </a:solidFill>
              </a:rPr>
              <a:t>Volkmar</a:t>
            </a:r>
            <a:r>
              <a:rPr lang="en-US" sz="2800" b="0" dirty="0">
                <a:solidFill>
                  <a:schemeClr val="tx1"/>
                </a:solidFill>
              </a:rPr>
              <a:t> Müller; </a:t>
            </a:r>
            <a:br>
              <a:rPr lang="en-US" sz="2800" b="0" dirty="0">
                <a:solidFill>
                  <a:schemeClr val="tx1"/>
                </a:solidFill>
              </a:rPr>
            </a:br>
            <a:r>
              <a:rPr lang="en-US" sz="2800" b="0" dirty="0">
                <a:solidFill>
                  <a:schemeClr val="tx1"/>
                </a:solidFill>
              </a:rPr>
              <a:t>Naoki </a:t>
            </a:r>
            <a:r>
              <a:rPr lang="en-US" sz="2800" b="0" dirty="0" err="1">
                <a:solidFill>
                  <a:schemeClr val="tx1"/>
                </a:solidFill>
              </a:rPr>
              <a:t>Niikura</a:t>
            </a:r>
            <a:r>
              <a:rPr lang="en-US" sz="2800" b="0" dirty="0">
                <a:solidFill>
                  <a:schemeClr val="tx1"/>
                </a:solidFill>
              </a:rPr>
              <a:t>; Giuseppe </a:t>
            </a:r>
            <a:r>
              <a:rPr lang="en-US" sz="2800" b="0" dirty="0" err="1">
                <a:solidFill>
                  <a:schemeClr val="tx1"/>
                </a:solidFill>
              </a:rPr>
              <a:t>Viale</a:t>
            </a:r>
            <a:r>
              <a:rPr lang="en-US" sz="2800" b="0" dirty="0">
                <a:solidFill>
                  <a:schemeClr val="tx1"/>
                </a:solidFill>
              </a:rPr>
              <a:t>; Rupert Bartsch; Christian </a:t>
            </a:r>
            <a:r>
              <a:rPr lang="en-US" sz="2800" b="0" dirty="0" err="1">
                <a:solidFill>
                  <a:schemeClr val="tx1"/>
                </a:solidFill>
              </a:rPr>
              <a:t>Kurzeder</a:t>
            </a:r>
            <a:r>
              <a:rPr lang="en-US" sz="2800" b="0" dirty="0">
                <a:solidFill>
                  <a:schemeClr val="tx1"/>
                </a:solidFill>
              </a:rPr>
              <a:t>; </a:t>
            </a:r>
            <a:br>
              <a:rPr lang="en-US" sz="2800" b="0" dirty="0">
                <a:solidFill>
                  <a:schemeClr val="tx1"/>
                </a:solidFill>
              </a:rPr>
            </a:br>
            <a:r>
              <a:rPr lang="en-US" sz="2800" b="0" dirty="0">
                <a:solidFill>
                  <a:schemeClr val="tx1"/>
                </a:solidFill>
              </a:rPr>
              <a:t>Roisin M Connolly; Sally Baron-Hay; María </a:t>
            </a:r>
            <a:r>
              <a:rPr lang="en-US" sz="2800" b="0" dirty="0" err="1">
                <a:solidFill>
                  <a:schemeClr val="tx1"/>
                </a:solidFill>
              </a:rPr>
              <a:t>Gión</a:t>
            </a:r>
            <a:r>
              <a:rPr lang="en-US" sz="2800" b="0" dirty="0">
                <a:solidFill>
                  <a:schemeClr val="tx1"/>
                </a:solidFill>
              </a:rPr>
              <a:t>; Valentina Guarneri; Giampaolo </a:t>
            </a:r>
            <a:r>
              <a:rPr lang="en-US" sz="2800" b="0" dirty="0" err="1">
                <a:solidFill>
                  <a:schemeClr val="tx1"/>
                </a:solidFill>
              </a:rPr>
              <a:t>Bianchini</a:t>
            </a:r>
            <a:r>
              <a:rPr lang="en-US" sz="2800" b="0" dirty="0">
                <a:solidFill>
                  <a:schemeClr val="tx1"/>
                </a:solidFill>
              </a:rPr>
              <a:t>; Hans </a:t>
            </a:r>
            <a:r>
              <a:rPr lang="en-US" sz="2800" b="0" dirty="0" err="1">
                <a:solidFill>
                  <a:schemeClr val="tx1"/>
                </a:solidFill>
              </a:rPr>
              <a:t>Wildiers</a:t>
            </a:r>
            <a:r>
              <a:rPr lang="en-US" sz="2800" b="0" dirty="0">
                <a:solidFill>
                  <a:schemeClr val="tx1"/>
                </a:solidFill>
              </a:rPr>
              <a:t>; Santiago Escrivá-de-</a:t>
            </a:r>
            <a:r>
              <a:rPr lang="en-US" sz="2800" b="0" dirty="0" err="1">
                <a:solidFill>
                  <a:schemeClr val="tx1"/>
                </a:solidFill>
              </a:rPr>
              <a:t>Romaní</a:t>
            </a:r>
            <a:r>
              <a:rPr lang="en-US" sz="2800" b="0" dirty="0">
                <a:solidFill>
                  <a:schemeClr val="tx1"/>
                </a:solidFill>
              </a:rPr>
              <a:t>; Manoj </a:t>
            </a:r>
            <a:r>
              <a:rPr lang="en-US" sz="2800" b="0" dirty="0" err="1">
                <a:solidFill>
                  <a:schemeClr val="tx1"/>
                </a:solidFill>
              </a:rPr>
              <a:t>Prahladan</a:t>
            </a:r>
            <a:r>
              <a:rPr lang="en-US" sz="2800" b="0" dirty="0">
                <a:solidFill>
                  <a:schemeClr val="tx1"/>
                </a:solidFill>
              </a:rPr>
              <a:t>; Helen Bridge; Sunil Verma; Nadia </a:t>
            </a:r>
            <a:r>
              <a:rPr lang="en-US" sz="2800" b="0" dirty="0" err="1">
                <a:solidFill>
                  <a:schemeClr val="tx1"/>
                </a:solidFill>
              </a:rPr>
              <a:t>Harbeck</a:t>
            </a:r>
            <a:r>
              <a:rPr lang="en-US" dirty="0"/>
              <a:t>. </a:t>
            </a:r>
            <a:r>
              <a:rPr lang="en-US" sz="2800" b="0" dirty="0"/>
              <a:t>On behalf of the DESTINY-Breast12 investigators</a:t>
            </a:r>
          </a:p>
          <a:p>
            <a:pPr marL="0" indent="0">
              <a:buNone/>
            </a:pPr>
            <a:r>
              <a:rPr lang="en-US" dirty="0"/>
              <a:t>Presented at ESMO Sept 13, 2024 </a:t>
            </a:r>
            <a:endParaRPr lang="en-US" sz="2800" b="0" dirty="0"/>
          </a:p>
          <a:p>
            <a:endParaRPr lang="en-US" dirty="0"/>
          </a:p>
        </p:txBody>
      </p:sp>
    </p:spTree>
    <p:extLst>
      <p:ext uri="{BB962C8B-B14F-4D97-AF65-F5344CB8AC3E}">
        <p14:creationId xmlns:p14="http://schemas.microsoft.com/office/powerpoint/2010/main" val="123874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50866F-1716-6EB6-1195-B2BFE6D87E49}"/>
              </a:ext>
            </a:extLst>
          </p:cNvPr>
          <p:cNvSpPr>
            <a:spLocks noGrp="1"/>
          </p:cNvSpPr>
          <p:nvPr>
            <p:ph type="title"/>
          </p:nvPr>
        </p:nvSpPr>
        <p:spPr>
          <a:xfrm>
            <a:off x="623887" y="709509"/>
            <a:ext cx="10944225" cy="579185"/>
          </a:xfrm>
          <a:prstGeom prst="rect">
            <a:avLst/>
          </a:prstGeom>
        </p:spPr>
        <p:txBody>
          <a:bodyPr>
            <a:noAutofit/>
          </a:bodyPr>
          <a:lstStyle/>
          <a:p>
            <a:r>
              <a:rPr lang="en-GB" sz="4400" dirty="0">
                <a:solidFill>
                  <a:schemeClr val="tx1"/>
                </a:solidFill>
                <a:latin typeface="+mn-lt"/>
              </a:rPr>
              <a:t>Current evidence base for T-DXd benefit in </a:t>
            </a:r>
            <a:br>
              <a:rPr lang="en-GB" sz="4400" dirty="0">
                <a:solidFill>
                  <a:schemeClr val="tx1"/>
                </a:solidFill>
                <a:latin typeface="+mn-lt"/>
              </a:rPr>
            </a:br>
            <a:r>
              <a:rPr lang="en-GB" sz="4400" dirty="0">
                <a:solidFill>
                  <a:schemeClr val="tx1"/>
                </a:solidFill>
                <a:latin typeface="+mn-lt"/>
              </a:rPr>
              <a:t>patients with HER2+ </a:t>
            </a:r>
            <a:r>
              <a:rPr lang="en-GB" sz="4400" dirty="0" err="1">
                <a:solidFill>
                  <a:schemeClr val="tx1"/>
                </a:solidFill>
                <a:latin typeface="+mn-lt"/>
              </a:rPr>
              <a:t>mBC</a:t>
            </a:r>
            <a:r>
              <a:rPr lang="en-GB" sz="4400" dirty="0">
                <a:solidFill>
                  <a:schemeClr val="tx1"/>
                </a:solidFill>
                <a:latin typeface="+mn-lt"/>
              </a:rPr>
              <a:t> and BMs</a:t>
            </a:r>
            <a:endParaRPr lang="en-US" sz="4400" dirty="0">
              <a:solidFill>
                <a:schemeClr val="tx1"/>
              </a:solidFill>
              <a:latin typeface="+mn-lt"/>
            </a:endParaRPr>
          </a:p>
        </p:txBody>
      </p:sp>
      <p:sp>
        <p:nvSpPr>
          <p:cNvPr id="5" name="Text Placeholder 4">
            <a:extLst>
              <a:ext uri="{FF2B5EF4-FFF2-40B4-BE49-F238E27FC236}">
                <a16:creationId xmlns:a16="http://schemas.microsoft.com/office/drawing/2014/main" id="{979882A4-03A6-F5B4-7F89-98C12C4D4C2A}"/>
              </a:ext>
            </a:extLst>
          </p:cNvPr>
          <p:cNvSpPr>
            <a:spLocks noGrp="1"/>
          </p:cNvSpPr>
          <p:nvPr>
            <p:ph type="body" sz="quarter" idx="13"/>
          </p:nvPr>
        </p:nvSpPr>
        <p:spPr>
          <a:xfrm>
            <a:off x="623887" y="6007301"/>
            <a:ext cx="10944225" cy="539750"/>
          </a:xfrm>
        </p:spPr>
        <p:txBody>
          <a:bodyPr/>
          <a:lstStyle/>
          <a:p>
            <a:pPr defTabSz="914377">
              <a:buClrTx/>
            </a:pPr>
            <a:r>
              <a:rPr lang="en-US" b="1" kern="1200" dirty="0">
                <a:ea typeface="+mn-ea"/>
                <a:cs typeface="+mn-cs"/>
              </a:rPr>
              <a:t>Active BMs include patients with untreated </a:t>
            </a:r>
            <a:r>
              <a:rPr lang="en-GB" b="1" kern="1200" dirty="0">
                <a:ea typeface="+mn-ea"/>
                <a:cs typeface="+mn-cs"/>
              </a:rPr>
              <a:t>and previously treated / progressing BMs, unless otherwise stated</a:t>
            </a:r>
          </a:p>
          <a:p>
            <a:pPr defTabSz="914377">
              <a:buClrTx/>
            </a:pPr>
            <a:r>
              <a:rPr lang="en-US" b="1" kern="1200" dirty="0">
                <a:ea typeface="+mn-ea"/>
                <a:cs typeface="+mn-cs"/>
              </a:rPr>
              <a:t>*Per RANO-BM; </a:t>
            </a:r>
            <a:r>
              <a:rPr lang="en-US" b="1" kern="1200" baseline="30000" dirty="0">
                <a:ea typeface="+mn-ea"/>
                <a:cs typeface="+mn-cs"/>
              </a:rPr>
              <a:t>†</a:t>
            </a:r>
            <a:r>
              <a:rPr lang="en-US" b="1" kern="1200" dirty="0">
                <a:ea typeface="+mn-ea"/>
                <a:cs typeface="+mn-cs"/>
              </a:rPr>
              <a:t>per independent central review; </a:t>
            </a:r>
            <a:r>
              <a:rPr lang="en-US" b="1" kern="1200" baseline="30000" dirty="0">
                <a:ea typeface="+mn-ea"/>
                <a:cs typeface="+mn-cs"/>
              </a:rPr>
              <a:t>‡</a:t>
            </a:r>
            <a:r>
              <a:rPr lang="en-US" b="1" kern="1200" dirty="0">
                <a:ea typeface="+mn-ea"/>
                <a:cs typeface="+mn-cs"/>
              </a:rPr>
              <a:t>per RECIST 1.1; </a:t>
            </a:r>
            <a:r>
              <a:rPr lang="en-US" b="1" kern="1200" baseline="30000" dirty="0">
                <a:ea typeface="+mn-ea"/>
                <a:cs typeface="+mn-cs"/>
              </a:rPr>
              <a:t>§</a:t>
            </a:r>
            <a:r>
              <a:rPr lang="en-US" b="1" kern="1200" dirty="0">
                <a:ea typeface="+mn-ea"/>
                <a:cs typeface="+mn-cs"/>
              </a:rPr>
              <a:t>per investigator </a:t>
            </a:r>
          </a:p>
          <a:p>
            <a:pPr defTabSz="914377">
              <a:buClrTx/>
            </a:pPr>
            <a:r>
              <a:rPr lang="en-US" b="1" kern="1200" dirty="0">
                <a:ea typeface="+mn-ea"/>
                <a:cs typeface="+mn-cs"/>
              </a:rPr>
              <a:t>1L, first line; 2L, second line; BM, brain metastasis; HER2+, human epidermal growth factor receptor 2–positive; </a:t>
            </a:r>
            <a:r>
              <a:rPr lang="en-US" b="1" kern="1200" dirty="0" err="1">
                <a:ea typeface="+mn-ea"/>
                <a:cs typeface="+mn-cs"/>
              </a:rPr>
              <a:t>mBC</a:t>
            </a:r>
            <a:r>
              <a:rPr lang="en-US" b="1" kern="1200" dirty="0">
                <a:ea typeface="+mn-ea"/>
                <a:cs typeface="+mn-cs"/>
              </a:rPr>
              <a:t>, metastatic breast cancer; ORR, objective response rate; Ph, Phase; RANO-BM, Response Assessment in Neuro-Oncology Brain Metastases; RECIST 1.1, Response Evaluation Criteria in Solid </a:t>
            </a:r>
            <a:r>
              <a:rPr lang="en-GB" b="1" kern="1200" dirty="0">
                <a:ea typeface="+mn-ea"/>
                <a:cs typeface="+mn-cs"/>
              </a:rPr>
              <a:t>Tumours</a:t>
            </a:r>
            <a:r>
              <a:rPr lang="en-US" b="1" kern="1200" dirty="0">
                <a:ea typeface="+mn-ea"/>
                <a:cs typeface="+mn-cs"/>
              </a:rPr>
              <a:t> version 1.1; T-DXd, trastuzumab </a:t>
            </a:r>
            <a:r>
              <a:rPr lang="en-US" b="1" kern="1200" dirty="0" err="1">
                <a:ea typeface="+mn-ea"/>
                <a:cs typeface="+mn-cs"/>
              </a:rPr>
              <a:t>deruxtecan</a:t>
            </a:r>
            <a:endParaRPr lang="en-US" b="1" kern="1200" dirty="0">
              <a:ea typeface="+mn-ea"/>
              <a:cs typeface="+mn-cs"/>
            </a:endParaRPr>
          </a:p>
          <a:p>
            <a:pPr defTabSz="914377">
              <a:buClrTx/>
            </a:pPr>
            <a:r>
              <a:rPr lang="en-US" b="1" kern="1200" dirty="0">
                <a:ea typeface="+mn-ea"/>
                <a:cs typeface="+mn-cs"/>
              </a:rPr>
              <a:t>1. Bartsch R, et al. </a:t>
            </a:r>
            <a:r>
              <a:rPr lang="en-US" b="1" i="1" kern="1200" dirty="0">
                <a:ea typeface="+mn-ea"/>
                <a:cs typeface="+mn-cs"/>
              </a:rPr>
              <a:t>Nat Med</a:t>
            </a:r>
            <a:r>
              <a:rPr lang="en-US" b="1" kern="1200" dirty="0">
                <a:ea typeface="+mn-ea"/>
                <a:cs typeface="+mn-cs"/>
              </a:rPr>
              <a:t>. 2022;28:1840–1847; 2. Anders C, et al. Poster presented at ESMO Breast Cancer 2024 (Abstract FPN 185P); 3. </a:t>
            </a:r>
            <a:r>
              <a:rPr lang="en-US" b="1" kern="1200" dirty="0" err="1">
                <a:ea typeface="+mn-ea"/>
                <a:cs typeface="+mn-cs"/>
              </a:rPr>
              <a:t>Hurvitz</a:t>
            </a:r>
            <a:r>
              <a:rPr lang="en-US" b="1" kern="1200" dirty="0">
                <a:ea typeface="+mn-ea"/>
                <a:cs typeface="+mn-cs"/>
              </a:rPr>
              <a:t> SA, et al. Oral presentation at ESMO 2023 (Abstract 377O); 4. Pérez-García JM, et al. </a:t>
            </a:r>
            <a:r>
              <a:rPr lang="en-US" b="1" i="1" kern="1200" dirty="0">
                <a:ea typeface="+mn-ea"/>
                <a:cs typeface="+mn-cs"/>
              </a:rPr>
              <a:t>Neuro Oncol</a:t>
            </a:r>
            <a:r>
              <a:rPr lang="en-US" b="1" kern="1200" dirty="0">
                <a:ea typeface="+mn-ea"/>
                <a:cs typeface="+mn-cs"/>
              </a:rPr>
              <a:t>. 2023;25:157–166; 5. Niikura N, et al. </a:t>
            </a:r>
            <a:r>
              <a:rPr lang="en-US" b="1" i="1" kern="1200" dirty="0">
                <a:ea typeface="+mn-ea"/>
                <a:cs typeface="+mn-cs"/>
              </a:rPr>
              <a:t>NPJ Breast Cancer</a:t>
            </a:r>
            <a:r>
              <a:rPr lang="en-US" b="1" kern="1200" dirty="0">
                <a:ea typeface="+mn-ea"/>
                <a:cs typeface="+mn-cs"/>
              </a:rPr>
              <a:t>. 2023;9:82; 6. Niikura N, et al. </a:t>
            </a:r>
            <a:r>
              <a:rPr lang="en-US" b="1" i="1" kern="1200" dirty="0">
                <a:ea typeface="+mn-ea"/>
                <a:cs typeface="+mn-cs"/>
              </a:rPr>
              <a:t>NPJ Breast Cancer</a:t>
            </a:r>
            <a:r>
              <a:rPr lang="en-US" b="1" kern="1200" dirty="0">
                <a:ea typeface="+mn-ea"/>
                <a:cs typeface="+mn-cs"/>
              </a:rPr>
              <a:t>. 2023;9:82 (Supplementary Appendix)</a:t>
            </a:r>
          </a:p>
        </p:txBody>
      </p:sp>
      <p:sp>
        <p:nvSpPr>
          <p:cNvPr id="24" name="Text Placeholder 23">
            <a:extLst>
              <a:ext uri="{FF2B5EF4-FFF2-40B4-BE49-F238E27FC236}">
                <a16:creationId xmlns:a16="http://schemas.microsoft.com/office/drawing/2014/main" id="{27666919-1ACC-23F6-8574-0DC1C8E2CC0A}"/>
              </a:ext>
            </a:extLst>
          </p:cNvPr>
          <p:cNvSpPr>
            <a:spLocks noGrp="1"/>
          </p:cNvSpPr>
          <p:nvPr>
            <p:ph type="body" idx="14"/>
          </p:nvPr>
        </p:nvSpPr>
        <p:spPr>
          <a:xfrm>
            <a:off x="9538296" y="5276187"/>
            <a:ext cx="2120854" cy="244620"/>
          </a:xfrm>
        </p:spPr>
        <p:txBody>
          <a:bodyPr/>
          <a:lstStyle/>
          <a:p>
            <a:r>
              <a:rPr lang="en-US" dirty="0"/>
              <a:t>Nancy U Lin, MD ESMO 2024</a:t>
            </a:r>
          </a:p>
        </p:txBody>
      </p:sp>
      <p:sp>
        <p:nvSpPr>
          <p:cNvPr id="167" name="TextBox 166">
            <a:extLst>
              <a:ext uri="{FF2B5EF4-FFF2-40B4-BE49-F238E27FC236}">
                <a16:creationId xmlns:a16="http://schemas.microsoft.com/office/drawing/2014/main" id="{E3EB8362-2714-D9B3-87C5-21C04764B3AC}"/>
              </a:ext>
            </a:extLst>
          </p:cNvPr>
          <p:cNvSpPr txBox="1"/>
          <p:nvPr/>
        </p:nvSpPr>
        <p:spPr>
          <a:xfrm>
            <a:off x="1471152" y="2191583"/>
            <a:ext cx="9264576" cy="360000"/>
          </a:xfrm>
          <a:prstGeom prst="rect">
            <a:avLst/>
          </a:prstGeom>
          <a:noFill/>
        </p:spPr>
        <p:txBody>
          <a:bodyPr wrap="square" rtlCol="0">
            <a:spAutoFit/>
          </a:bodyPr>
          <a:lstStyle/>
          <a:p>
            <a:pPr algn="ctr"/>
            <a:r>
              <a:rPr lang="en-GB" b="1"/>
              <a:t>Intracranial ORR</a:t>
            </a:r>
          </a:p>
        </p:txBody>
      </p:sp>
      <p:graphicFrame>
        <p:nvGraphicFramePr>
          <p:cNvPr id="289" name="Chart 288">
            <a:extLst>
              <a:ext uri="{FF2B5EF4-FFF2-40B4-BE49-F238E27FC236}">
                <a16:creationId xmlns:a16="http://schemas.microsoft.com/office/drawing/2014/main" id="{24C1DCBB-F5F4-5782-3792-25EC1B7D62AE}"/>
              </a:ext>
            </a:extLst>
          </p:cNvPr>
          <p:cNvGraphicFramePr/>
          <p:nvPr>
            <p:extLst>
              <p:ext uri="{D42A27DB-BD31-4B8C-83A1-F6EECF244321}">
                <p14:modId xmlns:p14="http://schemas.microsoft.com/office/powerpoint/2010/main" val="2414439052"/>
              </p:ext>
            </p:extLst>
          </p:nvPr>
        </p:nvGraphicFramePr>
        <p:xfrm>
          <a:off x="-83126" y="2713709"/>
          <a:ext cx="12268042" cy="2766945"/>
        </p:xfrm>
        <a:graphic>
          <a:graphicData uri="http://schemas.openxmlformats.org/drawingml/2006/chart">
            <c:chart xmlns:c="http://schemas.openxmlformats.org/drawingml/2006/chart" xmlns:r="http://schemas.openxmlformats.org/officeDocument/2006/relationships" r:id="rId3"/>
          </a:graphicData>
        </a:graphic>
      </p:graphicFrame>
      <p:sp>
        <p:nvSpPr>
          <p:cNvPr id="290" name="TextBox 289">
            <a:extLst>
              <a:ext uri="{FF2B5EF4-FFF2-40B4-BE49-F238E27FC236}">
                <a16:creationId xmlns:a16="http://schemas.microsoft.com/office/drawing/2014/main" id="{4F52BD17-A616-8CC1-A0C4-22287ECED472}"/>
              </a:ext>
            </a:extLst>
          </p:cNvPr>
          <p:cNvSpPr txBox="1"/>
          <p:nvPr/>
        </p:nvSpPr>
        <p:spPr>
          <a:xfrm>
            <a:off x="1302392" y="2781362"/>
            <a:ext cx="1409999" cy="523220"/>
          </a:xfrm>
          <a:prstGeom prst="rect">
            <a:avLst/>
          </a:prstGeom>
          <a:noFill/>
        </p:spPr>
        <p:txBody>
          <a:bodyPr wrap="square" lIns="0" rIns="0" rtlCol="0">
            <a:spAutoFit/>
          </a:bodyPr>
          <a:lstStyle/>
          <a:p>
            <a:pPr algn="ctr"/>
            <a:r>
              <a:rPr lang="en-US" sz="1400" b="1" dirty="0">
                <a:latin typeface="+mn-lt"/>
              </a:rPr>
              <a:t>Ph 2 TUXEDO-1</a:t>
            </a:r>
            <a:r>
              <a:rPr lang="en-US" sz="1400" b="1" baseline="30000" dirty="0">
                <a:latin typeface="+mn-lt"/>
              </a:rPr>
              <a:t>1</a:t>
            </a:r>
            <a:endParaRPr lang="en-US" sz="1400" b="1" dirty="0">
              <a:latin typeface="+mn-lt"/>
            </a:endParaRPr>
          </a:p>
          <a:p>
            <a:pPr algn="ctr"/>
            <a:r>
              <a:rPr lang="en-US" sz="1400" b="1" dirty="0">
                <a:latin typeface="+mn-lt"/>
              </a:rPr>
              <a:t>(≥2L)</a:t>
            </a:r>
          </a:p>
        </p:txBody>
      </p:sp>
      <p:grpSp>
        <p:nvGrpSpPr>
          <p:cNvPr id="291" name="Group 290">
            <a:extLst>
              <a:ext uri="{FF2B5EF4-FFF2-40B4-BE49-F238E27FC236}">
                <a16:creationId xmlns:a16="http://schemas.microsoft.com/office/drawing/2014/main" id="{4E96DBF8-DDD0-AB72-91A4-2045537B1C8D}"/>
              </a:ext>
            </a:extLst>
          </p:cNvPr>
          <p:cNvGrpSpPr/>
          <p:nvPr/>
        </p:nvGrpSpPr>
        <p:grpSpPr>
          <a:xfrm>
            <a:off x="1551471" y="3297871"/>
            <a:ext cx="887778" cy="51784"/>
            <a:chOff x="3867150" y="2520950"/>
            <a:chExt cx="875886" cy="51784"/>
          </a:xfrm>
        </p:grpSpPr>
        <p:cxnSp>
          <p:nvCxnSpPr>
            <p:cNvPr id="292" name="Straight Connector 291">
              <a:extLst>
                <a:ext uri="{FF2B5EF4-FFF2-40B4-BE49-F238E27FC236}">
                  <a16:creationId xmlns:a16="http://schemas.microsoft.com/office/drawing/2014/main" id="{82C11D4C-A0A9-C3C2-067E-3AD07AEDE01C}"/>
                </a:ext>
              </a:extLst>
            </p:cNvPr>
            <p:cNvCxnSpPr>
              <a:cxnSpLocks/>
            </p:cNvCxnSpPr>
            <p:nvPr/>
          </p:nvCxnSpPr>
          <p:spPr>
            <a:xfrm>
              <a:off x="3867150" y="2520950"/>
              <a:ext cx="8636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8649D30-63F0-8CDE-CE3D-59082664B52F}"/>
                </a:ext>
              </a:extLst>
            </p:cNvPr>
            <p:cNvCxnSpPr>
              <a:cxnSpLocks/>
            </p:cNvCxnSpPr>
            <p:nvPr/>
          </p:nvCxnSpPr>
          <p:spPr>
            <a:xfrm>
              <a:off x="4743036"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6E515C1-91C7-8AD7-D568-EFE712A7E7AC}"/>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6" name="TextBox 295">
            <a:extLst>
              <a:ext uri="{FF2B5EF4-FFF2-40B4-BE49-F238E27FC236}">
                <a16:creationId xmlns:a16="http://schemas.microsoft.com/office/drawing/2014/main" id="{6DF4AA0F-9624-6B6D-0E1A-A9E6A37308BE}"/>
              </a:ext>
            </a:extLst>
          </p:cNvPr>
          <p:cNvSpPr txBox="1"/>
          <p:nvPr/>
        </p:nvSpPr>
        <p:spPr>
          <a:xfrm>
            <a:off x="2902350" y="3515560"/>
            <a:ext cx="693809" cy="216000"/>
          </a:xfrm>
          <a:prstGeom prst="rect">
            <a:avLst/>
          </a:prstGeom>
          <a:noFill/>
        </p:spPr>
        <p:txBody>
          <a:bodyPr wrap="none" rtlCol="0">
            <a:noAutofit/>
          </a:bodyPr>
          <a:lstStyle/>
          <a:p>
            <a:pPr algn="ctr"/>
            <a:r>
              <a:rPr lang="en-GB" sz="1200">
                <a:solidFill>
                  <a:prstClr val="black"/>
                </a:solidFill>
              </a:rPr>
              <a:t>*</a:t>
            </a:r>
            <a:r>
              <a:rPr lang="en-GB" sz="1200" baseline="30000">
                <a:solidFill>
                  <a:prstClr val="black"/>
                </a:solidFill>
              </a:rPr>
              <a:t>†</a:t>
            </a:r>
            <a:endParaRPr lang="en-GB" sz="1200" baseline="30000"/>
          </a:p>
        </p:txBody>
      </p:sp>
      <p:sp>
        <p:nvSpPr>
          <p:cNvPr id="297" name="TextBox 296">
            <a:extLst>
              <a:ext uri="{FF2B5EF4-FFF2-40B4-BE49-F238E27FC236}">
                <a16:creationId xmlns:a16="http://schemas.microsoft.com/office/drawing/2014/main" id="{CAAE1AB2-114E-51E4-C263-F7F9AA2C403A}"/>
              </a:ext>
            </a:extLst>
          </p:cNvPr>
          <p:cNvSpPr txBox="1"/>
          <p:nvPr/>
        </p:nvSpPr>
        <p:spPr>
          <a:xfrm>
            <a:off x="2494004" y="2920308"/>
            <a:ext cx="1510501" cy="646331"/>
          </a:xfrm>
          <a:prstGeom prst="rect">
            <a:avLst/>
          </a:prstGeom>
          <a:noFill/>
        </p:spPr>
        <p:txBody>
          <a:bodyPr wrap="square" rtlCol="0">
            <a:spAutoFit/>
          </a:bodyPr>
          <a:lstStyle/>
          <a:p>
            <a:pPr algn="ctr"/>
            <a:r>
              <a:rPr lang="en-US" sz="1200" b="1" dirty="0">
                <a:latin typeface="+mn-lt"/>
              </a:rPr>
              <a:t>Ph 1b/2 </a:t>
            </a:r>
            <a:br>
              <a:rPr lang="en-US" sz="1200" b="1" dirty="0">
                <a:latin typeface="+mn-lt"/>
              </a:rPr>
            </a:br>
            <a:r>
              <a:rPr lang="en-US" sz="1200" b="1" dirty="0">
                <a:latin typeface="+mn-lt"/>
              </a:rPr>
              <a:t>DESTINY-Breast07</a:t>
            </a:r>
            <a:r>
              <a:rPr lang="en-US" sz="1200" b="1" baseline="30000" dirty="0">
                <a:latin typeface="+mn-lt"/>
              </a:rPr>
              <a:t>2</a:t>
            </a:r>
          </a:p>
          <a:p>
            <a:pPr algn="ctr"/>
            <a:r>
              <a:rPr lang="en-US" sz="1200" b="1" dirty="0">
                <a:latin typeface="+mn-lt"/>
              </a:rPr>
              <a:t>(1–2L)</a:t>
            </a:r>
            <a:endParaRPr lang="en-US" sz="1000" b="1" dirty="0">
              <a:latin typeface="+mn-lt"/>
            </a:endParaRPr>
          </a:p>
        </p:txBody>
      </p:sp>
      <p:grpSp>
        <p:nvGrpSpPr>
          <p:cNvPr id="298" name="Group 297">
            <a:extLst>
              <a:ext uri="{FF2B5EF4-FFF2-40B4-BE49-F238E27FC236}">
                <a16:creationId xmlns:a16="http://schemas.microsoft.com/office/drawing/2014/main" id="{B572684D-3CC8-4042-3329-0AA3CC21300B}"/>
              </a:ext>
            </a:extLst>
          </p:cNvPr>
          <p:cNvGrpSpPr/>
          <p:nvPr/>
        </p:nvGrpSpPr>
        <p:grpSpPr>
          <a:xfrm>
            <a:off x="2805132" y="3552662"/>
            <a:ext cx="888244" cy="51784"/>
            <a:chOff x="3867150" y="2520950"/>
            <a:chExt cx="870835" cy="51784"/>
          </a:xfrm>
        </p:grpSpPr>
        <p:cxnSp>
          <p:nvCxnSpPr>
            <p:cNvPr id="299" name="Straight Connector 298">
              <a:extLst>
                <a:ext uri="{FF2B5EF4-FFF2-40B4-BE49-F238E27FC236}">
                  <a16:creationId xmlns:a16="http://schemas.microsoft.com/office/drawing/2014/main" id="{29A180B0-4773-B1A5-24B1-AC73ACCDC3D2}"/>
                </a:ext>
              </a:extLst>
            </p:cNvPr>
            <p:cNvCxnSpPr>
              <a:cxnSpLocks/>
            </p:cNvCxnSpPr>
            <p:nvPr/>
          </p:nvCxnSpPr>
          <p:spPr>
            <a:xfrm>
              <a:off x="3867150" y="2520950"/>
              <a:ext cx="8636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2B2FD78D-9E3F-3380-5A61-CD2EED27B56D}"/>
                </a:ext>
              </a:extLst>
            </p:cNvPr>
            <p:cNvCxnSpPr>
              <a:cxnSpLocks/>
            </p:cNvCxnSpPr>
            <p:nvPr/>
          </p:nvCxnSpPr>
          <p:spPr>
            <a:xfrm>
              <a:off x="4737985"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75CCAAD-A427-D856-6FA6-4FDB9BE38C2D}"/>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2" name="TextBox 301">
            <a:extLst>
              <a:ext uri="{FF2B5EF4-FFF2-40B4-BE49-F238E27FC236}">
                <a16:creationId xmlns:a16="http://schemas.microsoft.com/office/drawing/2014/main" id="{0DB7109E-1081-3F98-2A2A-A871E25A395F}"/>
              </a:ext>
            </a:extLst>
          </p:cNvPr>
          <p:cNvSpPr txBox="1"/>
          <p:nvPr/>
        </p:nvSpPr>
        <p:spPr>
          <a:xfrm>
            <a:off x="6676046" y="3695725"/>
            <a:ext cx="693809" cy="216000"/>
          </a:xfrm>
          <a:prstGeom prst="rect">
            <a:avLst/>
          </a:prstGeom>
          <a:noFill/>
        </p:spPr>
        <p:txBody>
          <a:bodyPr wrap="none" rtlCol="0">
            <a:noAutofit/>
          </a:bodyPr>
          <a:lstStyle/>
          <a:p>
            <a:pPr algn="ctr"/>
            <a:r>
              <a:rPr lang="en-GB" sz="1200"/>
              <a:t>*</a:t>
            </a:r>
            <a:r>
              <a:rPr lang="en-GB" sz="1200" baseline="30000"/>
              <a:t>§</a:t>
            </a:r>
          </a:p>
        </p:txBody>
      </p:sp>
      <p:sp>
        <p:nvSpPr>
          <p:cNvPr id="303" name="TextBox 302">
            <a:extLst>
              <a:ext uri="{FF2B5EF4-FFF2-40B4-BE49-F238E27FC236}">
                <a16:creationId xmlns:a16="http://schemas.microsoft.com/office/drawing/2014/main" id="{CFE2FAEF-5F6B-A2A8-F16F-B655B699A6A5}"/>
              </a:ext>
            </a:extLst>
          </p:cNvPr>
          <p:cNvSpPr txBox="1"/>
          <p:nvPr/>
        </p:nvSpPr>
        <p:spPr>
          <a:xfrm>
            <a:off x="7921065" y="3799956"/>
            <a:ext cx="693809" cy="216000"/>
          </a:xfrm>
          <a:prstGeom prst="rect">
            <a:avLst/>
          </a:prstGeom>
          <a:noFill/>
        </p:spPr>
        <p:txBody>
          <a:bodyPr wrap="none" rtlCol="0">
            <a:noAutofit/>
          </a:bodyPr>
          <a:lstStyle/>
          <a:p>
            <a:pPr algn="ctr"/>
            <a:r>
              <a:rPr lang="en-GB" sz="1200" dirty="0"/>
              <a:t>*</a:t>
            </a:r>
            <a:r>
              <a:rPr lang="en-US" sz="1200" kern="1200" baseline="30000" dirty="0">
                <a:ea typeface="+mn-ea"/>
                <a:cs typeface="+mn-cs"/>
              </a:rPr>
              <a:t>§</a:t>
            </a:r>
            <a:endParaRPr lang="en-GB" sz="1200" baseline="30000" dirty="0"/>
          </a:p>
        </p:txBody>
      </p:sp>
      <p:sp>
        <p:nvSpPr>
          <p:cNvPr id="304" name="TextBox 303">
            <a:extLst>
              <a:ext uri="{FF2B5EF4-FFF2-40B4-BE49-F238E27FC236}">
                <a16:creationId xmlns:a16="http://schemas.microsoft.com/office/drawing/2014/main" id="{0872961D-708E-7B14-DCFB-D42A9B7E1775}"/>
              </a:ext>
            </a:extLst>
          </p:cNvPr>
          <p:cNvSpPr txBox="1"/>
          <p:nvPr/>
        </p:nvSpPr>
        <p:spPr>
          <a:xfrm>
            <a:off x="4165552" y="3794237"/>
            <a:ext cx="693809" cy="2160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aseline="30000"/>
              <a:t>†‡</a:t>
            </a:r>
            <a:endParaRPr kumimoji="0" lang="en-GB" sz="1200" b="0" i="0" u="none" strike="noStrike" kern="0" cap="none" spc="0" normalizeH="0" baseline="30000" noProof="0">
              <a:ln>
                <a:noFill/>
              </a:ln>
              <a:solidFill>
                <a:sysClr val="windowText" lastClr="000000"/>
              </a:solidFill>
              <a:effectLst/>
              <a:uLnTx/>
              <a:uFillTx/>
              <a:latin typeface="Arial" panose="020B0604020202020204"/>
              <a:ea typeface="+mn-ea"/>
              <a:cs typeface="Arial"/>
              <a:sym typeface="Arial"/>
            </a:endParaRPr>
          </a:p>
        </p:txBody>
      </p:sp>
      <p:sp>
        <p:nvSpPr>
          <p:cNvPr id="305" name="TextBox 304">
            <a:extLst>
              <a:ext uri="{FF2B5EF4-FFF2-40B4-BE49-F238E27FC236}">
                <a16:creationId xmlns:a16="http://schemas.microsoft.com/office/drawing/2014/main" id="{B469F1C4-178D-DF05-E9E6-5A054E3C5F66}"/>
              </a:ext>
            </a:extLst>
          </p:cNvPr>
          <p:cNvSpPr txBox="1"/>
          <p:nvPr/>
        </p:nvSpPr>
        <p:spPr>
          <a:xfrm>
            <a:off x="5433282" y="3789021"/>
            <a:ext cx="693809" cy="2160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30000" noProof="0" dirty="0">
                <a:ln>
                  <a:noFill/>
                </a:ln>
                <a:solidFill>
                  <a:srgbClr val="000000"/>
                </a:solidFill>
                <a:effectLst/>
                <a:uLnTx/>
                <a:uFillTx/>
                <a:latin typeface="Arial"/>
                <a:cs typeface="Arial"/>
                <a:sym typeface="Arial"/>
              </a:rPr>
              <a:t>†</a:t>
            </a:r>
            <a:r>
              <a:rPr lang="en-GB" sz="1200" baseline="30000" dirty="0"/>
              <a:t>‡</a:t>
            </a:r>
            <a:endParaRPr kumimoji="0" lang="en-GB" sz="1200" b="0" i="0" u="none" strike="noStrike" kern="0" cap="none" spc="0" normalizeH="0" baseline="30000" noProof="0" dirty="0">
              <a:ln>
                <a:noFill/>
              </a:ln>
              <a:solidFill>
                <a:sysClr val="windowText" lastClr="000000"/>
              </a:solidFill>
              <a:effectLst/>
              <a:uLnTx/>
              <a:uFillTx/>
              <a:latin typeface="Arial" panose="020B0604020202020204"/>
              <a:ea typeface="+mn-ea"/>
              <a:cs typeface="Arial"/>
              <a:sym typeface="Arial"/>
            </a:endParaRPr>
          </a:p>
        </p:txBody>
      </p:sp>
      <p:sp>
        <p:nvSpPr>
          <p:cNvPr id="306" name="TextBox 305">
            <a:extLst>
              <a:ext uri="{FF2B5EF4-FFF2-40B4-BE49-F238E27FC236}">
                <a16:creationId xmlns:a16="http://schemas.microsoft.com/office/drawing/2014/main" id="{DE2EB17C-3B2E-8477-31C5-B3CF39C815DE}"/>
              </a:ext>
            </a:extLst>
          </p:cNvPr>
          <p:cNvSpPr txBox="1"/>
          <p:nvPr/>
        </p:nvSpPr>
        <p:spPr>
          <a:xfrm>
            <a:off x="10459524" y="3626606"/>
            <a:ext cx="693809" cy="216000"/>
          </a:xfrm>
          <a:prstGeom prst="rect">
            <a:avLst/>
          </a:prstGeom>
          <a:noFill/>
        </p:spPr>
        <p:txBody>
          <a:bodyPr wrap="non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aseline="30000" dirty="0"/>
              <a:t>†‡</a:t>
            </a:r>
            <a:endParaRPr kumimoji="0" lang="en-GB" sz="1200" b="0" i="0" u="none" strike="noStrike" kern="0" cap="none" spc="0" normalizeH="0" baseline="30000" noProof="0" dirty="0">
              <a:ln>
                <a:noFill/>
              </a:ln>
              <a:solidFill>
                <a:sysClr val="windowText" lastClr="000000"/>
              </a:solidFill>
              <a:effectLst/>
              <a:uLnTx/>
              <a:uFillTx/>
              <a:latin typeface="Arial" panose="020B0604020202020204"/>
              <a:ea typeface="+mn-ea"/>
              <a:cs typeface="Arial"/>
              <a:sym typeface="Arial"/>
            </a:endParaRPr>
          </a:p>
        </p:txBody>
      </p:sp>
      <p:sp>
        <p:nvSpPr>
          <p:cNvPr id="307" name="TextBox 306">
            <a:extLst>
              <a:ext uri="{FF2B5EF4-FFF2-40B4-BE49-F238E27FC236}">
                <a16:creationId xmlns:a16="http://schemas.microsoft.com/office/drawing/2014/main" id="{790DBB38-B1B4-D63D-072C-6CD865C92CF8}"/>
              </a:ext>
            </a:extLst>
          </p:cNvPr>
          <p:cNvSpPr txBox="1"/>
          <p:nvPr/>
        </p:nvSpPr>
        <p:spPr>
          <a:xfrm>
            <a:off x="9191392" y="2773674"/>
            <a:ext cx="693809" cy="2160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aseline="30000" dirty="0"/>
              <a:t>†‡</a:t>
            </a:r>
            <a:endParaRPr kumimoji="0" lang="en-GB" sz="1200" b="0" i="0" u="none" strike="noStrike" kern="0" cap="none" spc="0" normalizeH="0" baseline="30000" noProof="0" dirty="0">
              <a:ln>
                <a:noFill/>
              </a:ln>
              <a:solidFill>
                <a:sysClr val="windowText" lastClr="000000"/>
              </a:solidFill>
              <a:effectLst/>
              <a:uLnTx/>
              <a:uFillTx/>
              <a:latin typeface="Arial" panose="020B0604020202020204"/>
              <a:ea typeface="+mn-ea"/>
              <a:cs typeface="Arial"/>
              <a:sym typeface="Arial"/>
            </a:endParaRPr>
          </a:p>
        </p:txBody>
      </p:sp>
      <p:sp>
        <p:nvSpPr>
          <p:cNvPr id="308" name="TextBox 307">
            <a:extLst>
              <a:ext uri="{FF2B5EF4-FFF2-40B4-BE49-F238E27FC236}">
                <a16:creationId xmlns:a16="http://schemas.microsoft.com/office/drawing/2014/main" id="{869AC69A-CAE7-A2AA-6ABD-22A68D88148F}"/>
              </a:ext>
            </a:extLst>
          </p:cNvPr>
          <p:cNvSpPr txBox="1"/>
          <p:nvPr/>
        </p:nvSpPr>
        <p:spPr>
          <a:xfrm>
            <a:off x="3710507" y="3167375"/>
            <a:ext cx="2900935" cy="553998"/>
          </a:xfrm>
          <a:prstGeom prst="rect">
            <a:avLst/>
          </a:prstGeom>
          <a:noFill/>
        </p:spPr>
        <p:txBody>
          <a:bodyPr wrap="square" rtlCol="0">
            <a:spAutoFit/>
          </a:bodyPr>
          <a:lstStyle/>
          <a:p>
            <a:pPr algn="ctr"/>
            <a:r>
              <a:rPr lang="en-GB" sz="1000">
                <a:latin typeface="+mn-lt"/>
              </a:rPr>
              <a:t>Exploratory pooled analysis</a:t>
            </a:r>
          </a:p>
          <a:p>
            <a:pPr algn="ctr"/>
            <a:r>
              <a:rPr lang="en-GB" sz="1000">
                <a:latin typeface="+mn-lt"/>
              </a:rPr>
              <a:t>DESTINY-Breast01, 02, 03</a:t>
            </a:r>
            <a:r>
              <a:rPr lang="en-GB" sz="1000" baseline="30000">
                <a:latin typeface="+mn-lt"/>
              </a:rPr>
              <a:t>3</a:t>
            </a:r>
          </a:p>
          <a:p>
            <a:pPr algn="ctr"/>
            <a:r>
              <a:rPr lang="en-US" sz="1000">
                <a:latin typeface="+mn-lt"/>
              </a:rPr>
              <a:t>(≥2L)</a:t>
            </a:r>
          </a:p>
        </p:txBody>
      </p:sp>
      <p:grpSp>
        <p:nvGrpSpPr>
          <p:cNvPr id="309" name="Group 308">
            <a:extLst>
              <a:ext uri="{FF2B5EF4-FFF2-40B4-BE49-F238E27FC236}">
                <a16:creationId xmlns:a16="http://schemas.microsoft.com/office/drawing/2014/main" id="{0D8B4179-F8AE-E989-6F58-84FFB8E0FECB}"/>
              </a:ext>
            </a:extLst>
          </p:cNvPr>
          <p:cNvGrpSpPr/>
          <p:nvPr/>
        </p:nvGrpSpPr>
        <p:grpSpPr>
          <a:xfrm>
            <a:off x="4082959" y="3769088"/>
            <a:ext cx="2156030" cy="51784"/>
            <a:chOff x="3867150" y="2520950"/>
            <a:chExt cx="869940" cy="51784"/>
          </a:xfrm>
        </p:grpSpPr>
        <p:cxnSp>
          <p:nvCxnSpPr>
            <p:cNvPr id="310" name="Straight Connector 309">
              <a:extLst>
                <a:ext uri="{FF2B5EF4-FFF2-40B4-BE49-F238E27FC236}">
                  <a16:creationId xmlns:a16="http://schemas.microsoft.com/office/drawing/2014/main" id="{A8A4AE0B-D30B-3646-24F3-B2448D9E09D6}"/>
                </a:ext>
              </a:extLst>
            </p:cNvPr>
            <p:cNvCxnSpPr>
              <a:cxnSpLocks/>
            </p:cNvCxnSpPr>
            <p:nvPr/>
          </p:nvCxnSpPr>
          <p:spPr>
            <a:xfrm>
              <a:off x="3867150" y="2520950"/>
              <a:ext cx="86994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675815B1-DBB2-D220-49D9-27721F63155A}"/>
                </a:ext>
              </a:extLst>
            </p:cNvPr>
            <p:cNvCxnSpPr>
              <a:cxnSpLocks/>
            </p:cNvCxnSpPr>
            <p:nvPr/>
          </p:nvCxnSpPr>
          <p:spPr>
            <a:xfrm>
              <a:off x="473709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F0BB423-3238-4A1D-E853-704D96316F9B}"/>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TextBox 312">
            <a:extLst>
              <a:ext uri="{FF2B5EF4-FFF2-40B4-BE49-F238E27FC236}">
                <a16:creationId xmlns:a16="http://schemas.microsoft.com/office/drawing/2014/main" id="{629E4859-4A0E-D674-E6B2-530E82F0BFED}"/>
              </a:ext>
            </a:extLst>
          </p:cNvPr>
          <p:cNvSpPr txBox="1"/>
          <p:nvPr/>
        </p:nvSpPr>
        <p:spPr>
          <a:xfrm>
            <a:off x="6499841" y="3287127"/>
            <a:ext cx="2285883" cy="432000"/>
          </a:xfrm>
          <a:prstGeom prst="rect">
            <a:avLst/>
          </a:prstGeom>
          <a:noFill/>
        </p:spPr>
        <p:txBody>
          <a:bodyPr wrap="square" rtlCol="0">
            <a:spAutoFit/>
          </a:bodyPr>
          <a:lstStyle/>
          <a:p>
            <a:pPr algn="ctr"/>
            <a:r>
              <a:rPr lang="en-US" sz="1000">
                <a:latin typeface="+mn-lt"/>
              </a:rPr>
              <a:t>Ph 2 DEBBRAH</a:t>
            </a:r>
            <a:r>
              <a:rPr lang="en-US" sz="1000" baseline="30000">
                <a:latin typeface="+mn-lt"/>
              </a:rPr>
              <a:t>4</a:t>
            </a:r>
          </a:p>
          <a:p>
            <a:pPr algn="ctr"/>
            <a:r>
              <a:rPr lang="en-US" sz="1000">
                <a:latin typeface="+mn-lt"/>
              </a:rPr>
              <a:t>(≥2L)</a:t>
            </a:r>
          </a:p>
        </p:txBody>
      </p:sp>
      <p:grpSp>
        <p:nvGrpSpPr>
          <p:cNvPr id="314" name="Group 313">
            <a:extLst>
              <a:ext uri="{FF2B5EF4-FFF2-40B4-BE49-F238E27FC236}">
                <a16:creationId xmlns:a16="http://schemas.microsoft.com/office/drawing/2014/main" id="{1E825E2E-CCDF-6C88-7C6E-5495EE828746}"/>
              </a:ext>
            </a:extLst>
          </p:cNvPr>
          <p:cNvGrpSpPr/>
          <p:nvPr/>
        </p:nvGrpSpPr>
        <p:grpSpPr>
          <a:xfrm>
            <a:off x="6564766" y="3691799"/>
            <a:ext cx="2160365" cy="51784"/>
            <a:chOff x="3867150" y="2520950"/>
            <a:chExt cx="872093" cy="51784"/>
          </a:xfrm>
        </p:grpSpPr>
        <p:cxnSp>
          <p:nvCxnSpPr>
            <p:cNvPr id="315" name="Straight Connector 314">
              <a:extLst>
                <a:ext uri="{FF2B5EF4-FFF2-40B4-BE49-F238E27FC236}">
                  <a16:creationId xmlns:a16="http://schemas.microsoft.com/office/drawing/2014/main" id="{6CC792E2-5015-960E-1972-8433D53C9A4B}"/>
                </a:ext>
              </a:extLst>
            </p:cNvPr>
            <p:cNvCxnSpPr>
              <a:cxnSpLocks/>
            </p:cNvCxnSpPr>
            <p:nvPr/>
          </p:nvCxnSpPr>
          <p:spPr>
            <a:xfrm>
              <a:off x="3867150" y="2520950"/>
              <a:ext cx="870343"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EF451F8A-B35B-A486-71A2-C3CFF1937C2B}"/>
                </a:ext>
              </a:extLst>
            </p:cNvPr>
            <p:cNvCxnSpPr>
              <a:cxnSpLocks/>
            </p:cNvCxnSpPr>
            <p:nvPr/>
          </p:nvCxnSpPr>
          <p:spPr>
            <a:xfrm>
              <a:off x="4739243"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98D8E7A-5A73-E28E-F9F1-1A415E278D15}"/>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8" name="TextBox 317">
            <a:extLst>
              <a:ext uri="{FF2B5EF4-FFF2-40B4-BE49-F238E27FC236}">
                <a16:creationId xmlns:a16="http://schemas.microsoft.com/office/drawing/2014/main" id="{668A170E-D8DF-E5BD-3E97-FC50001B3D92}"/>
              </a:ext>
            </a:extLst>
          </p:cNvPr>
          <p:cNvSpPr txBox="1"/>
          <p:nvPr/>
        </p:nvSpPr>
        <p:spPr>
          <a:xfrm>
            <a:off x="8614874" y="2224036"/>
            <a:ext cx="2860247" cy="584775"/>
          </a:xfrm>
          <a:prstGeom prst="rect">
            <a:avLst/>
          </a:prstGeom>
          <a:noFill/>
        </p:spPr>
        <p:txBody>
          <a:bodyPr wrap="square" rtlCol="0">
            <a:spAutoFit/>
          </a:bodyPr>
          <a:lstStyle/>
          <a:p>
            <a:pPr algn="ctr"/>
            <a:r>
              <a:rPr lang="en-US" sz="1600" b="1" dirty="0">
                <a:latin typeface="+mn-lt"/>
              </a:rPr>
              <a:t>Retrospective ROSET-BM</a:t>
            </a:r>
            <a:r>
              <a:rPr lang="en-US" sz="1600" b="1" baseline="30000" dirty="0">
                <a:latin typeface="+mn-lt"/>
              </a:rPr>
              <a:t>5,6</a:t>
            </a:r>
          </a:p>
          <a:p>
            <a:pPr algn="ctr"/>
            <a:r>
              <a:rPr lang="en-US" sz="1600" b="1" dirty="0">
                <a:latin typeface="+mn-lt"/>
              </a:rPr>
              <a:t>(≥1L)</a:t>
            </a:r>
          </a:p>
        </p:txBody>
      </p:sp>
      <p:grpSp>
        <p:nvGrpSpPr>
          <p:cNvPr id="319" name="Group 318">
            <a:extLst>
              <a:ext uri="{FF2B5EF4-FFF2-40B4-BE49-F238E27FC236}">
                <a16:creationId xmlns:a16="http://schemas.microsoft.com/office/drawing/2014/main" id="{90877431-6223-E67F-B413-A79C02BE2F74}"/>
              </a:ext>
            </a:extLst>
          </p:cNvPr>
          <p:cNvGrpSpPr/>
          <p:nvPr/>
        </p:nvGrpSpPr>
        <p:grpSpPr>
          <a:xfrm>
            <a:off x="9137669" y="2733520"/>
            <a:ext cx="2160794" cy="51784"/>
            <a:chOff x="3867150" y="2520950"/>
            <a:chExt cx="877312" cy="51784"/>
          </a:xfrm>
        </p:grpSpPr>
        <p:cxnSp>
          <p:nvCxnSpPr>
            <p:cNvPr id="320" name="Straight Connector 319">
              <a:extLst>
                <a:ext uri="{FF2B5EF4-FFF2-40B4-BE49-F238E27FC236}">
                  <a16:creationId xmlns:a16="http://schemas.microsoft.com/office/drawing/2014/main" id="{450CACBA-D173-C89C-F0C6-5E097CD5DBCD}"/>
                </a:ext>
              </a:extLst>
            </p:cNvPr>
            <p:cNvCxnSpPr>
              <a:cxnSpLocks/>
            </p:cNvCxnSpPr>
            <p:nvPr/>
          </p:nvCxnSpPr>
          <p:spPr>
            <a:xfrm>
              <a:off x="3867150" y="2520950"/>
              <a:ext cx="875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716DDC78-A243-EA73-099E-91C85076ADB7}"/>
                </a:ext>
              </a:extLst>
            </p:cNvPr>
            <p:cNvCxnSpPr>
              <a:cxnSpLocks/>
            </p:cNvCxnSpPr>
            <p:nvPr/>
          </p:nvCxnSpPr>
          <p:spPr>
            <a:xfrm>
              <a:off x="4744462"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A3213B66-8ABB-F658-17A1-D8D3B3A79836}"/>
                </a:ext>
              </a:extLst>
            </p:cNvPr>
            <p:cNvCxnSpPr>
              <a:cxnSpLocks/>
            </p:cNvCxnSpPr>
            <p:nvPr/>
          </p:nvCxnSpPr>
          <p:spPr>
            <a:xfrm>
              <a:off x="3867150" y="2520950"/>
              <a:ext cx="0" cy="5178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3B71CD5-A991-790B-E91D-CEB85B814353}"/>
              </a:ext>
            </a:extLst>
          </p:cNvPr>
          <p:cNvGrpSpPr/>
          <p:nvPr/>
        </p:nvGrpSpPr>
        <p:grpSpPr>
          <a:xfrm>
            <a:off x="978232" y="2316296"/>
            <a:ext cx="2772648" cy="246222"/>
            <a:chOff x="1242139" y="1674596"/>
            <a:chExt cx="1724451" cy="291893"/>
          </a:xfrm>
        </p:grpSpPr>
        <p:sp>
          <p:nvSpPr>
            <p:cNvPr id="255" name="TextBox 254">
              <a:extLst>
                <a:ext uri="{FF2B5EF4-FFF2-40B4-BE49-F238E27FC236}">
                  <a16:creationId xmlns:a16="http://schemas.microsoft.com/office/drawing/2014/main" id="{9C521C1A-39ED-7637-AF74-B0EAC6EF851F}"/>
                </a:ext>
              </a:extLst>
            </p:cNvPr>
            <p:cNvSpPr txBox="1"/>
            <p:nvPr/>
          </p:nvSpPr>
          <p:spPr>
            <a:xfrm>
              <a:off x="1313728" y="1674597"/>
              <a:ext cx="1051943" cy="291892"/>
            </a:xfrm>
            <a:prstGeom prst="rect">
              <a:avLst/>
            </a:prstGeom>
            <a:noFill/>
          </p:spPr>
          <p:txBody>
            <a:bodyPr wrap="square" rtlCol="0">
              <a:spAutoFit/>
            </a:bodyPr>
            <a:lstStyle/>
            <a:p>
              <a:pPr algn="l">
                <a:spcAft>
                  <a:spcPts val="400"/>
                </a:spcAft>
              </a:pPr>
              <a:r>
                <a:rPr lang="en-GB" sz="1000"/>
                <a:t>Active BMs</a:t>
              </a:r>
            </a:p>
          </p:txBody>
        </p:sp>
        <p:sp>
          <p:nvSpPr>
            <p:cNvPr id="256" name="Rectangle 255">
              <a:extLst>
                <a:ext uri="{FF2B5EF4-FFF2-40B4-BE49-F238E27FC236}">
                  <a16:creationId xmlns:a16="http://schemas.microsoft.com/office/drawing/2014/main" id="{E64999E3-28BD-F6AC-AB79-566E6D56D6AC}"/>
                </a:ext>
              </a:extLst>
            </p:cNvPr>
            <p:cNvSpPr/>
            <p:nvPr/>
          </p:nvSpPr>
          <p:spPr>
            <a:xfrm>
              <a:off x="1242139" y="1735186"/>
              <a:ext cx="89561" cy="1707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257" name="Rectangle 256">
              <a:extLst>
                <a:ext uri="{FF2B5EF4-FFF2-40B4-BE49-F238E27FC236}">
                  <a16:creationId xmlns:a16="http://schemas.microsoft.com/office/drawing/2014/main" id="{B0B1C4EC-D1D1-4526-1EC9-C18E271EFC27}"/>
                </a:ext>
              </a:extLst>
            </p:cNvPr>
            <p:cNvSpPr/>
            <p:nvPr/>
          </p:nvSpPr>
          <p:spPr>
            <a:xfrm>
              <a:off x="1844340" y="1735187"/>
              <a:ext cx="89561" cy="1707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8" name="TextBox 7">
              <a:extLst>
                <a:ext uri="{FF2B5EF4-FFF2-40B4-BE49-F238E27FC236}">
                  <a16:creationId xmlns:a16="http://schemas.microsoft.com/office/drawing/2014/main" id="{715E195C-C460-C5E3-0E12-9BA1A5EE7548}"/>
                </a:ext>
              </a:extLst>
            </p:cNvPr>
            <p:cNvSpPr txBox="1"/>
            <p:nvPr/>
          </p:nvSpPr>
          <p:spPr>
            <a:xfrm>
              <a:off x="1914647" y="1674596"/>
              <a:ext cx="1051943" cy="291892"/>
            </a:xfrm>
            <a:prstGeom prst="rect">
              <a:avLst/>
            </a:prstGeom>
            <a:noFill/>
          </p:spPr>
          <p:txBody>
            <a:bodyPr wrap="square" rtlCol="0">
              <a:spAutoFit/>
            </a:bodyPr>
            <a:lstStyle/>
            <a:p>
              <a:pPr algn="l">
                <a:spcAft>
                  <a:spcPts val="400"/>
                </a:spcAft>
              </a:pPr>
              <a:r>
                <a:rPr lang="en-GB" sz="1000" dirty="0"/>
                <a:t>Stable BMs</a:t>
              </a:r>
            </a:p>
          </p:txBody>
        </p:sp>
      </p:grpSp>
      <p:sp>
        <p:nvSpPr>
          <p:cNvPr id="4" name="Subtitle 2">
            <a:extLst>
              <a:ext uri="{FF2B5EF4-FFF2-40B4-BE49-F238E27FC236}">
                <a16:creationId xmlns:a16="http://schemas.microsoft.com/office/drawing/2014/main" id="{78182FFF-1A6A-BA0D-2C9D-D3527BA8A1E6}"/>
              </a:ext>
            </a:extLst>
          </p:cNvPr>
          <p:cNvSpPr txBox="1">
            <a:spLocks/>
          </p:cNvSpPr>
          <p:nvPr/>
        </p:nvSpPr>
        <p:spPr>
          <a:xfrm>
            <a:off x="530896" y="1499385"/>
            <a:ext cx="10944226" cy="667112"/>
          </a:xfrm>
          <a:prstGeom prst="rect">
            <a:avLst/>
          </a:prstGeom>
          <a:noFill/>
          <a:ln w="12700">
            <a:noFill/>
          </a:ln>
        </p:spPr>
        <p:txBody>
          <a:bodyPr lIns="0" anchor="t" anchorCtr="0">
            <a:noAutofit/>
          </a:bodyPr>
          <a:lstStyle>
            <a:defPPr marR="0" lvl="0" algn="l" rtl="0">
              <a:lnSpc>
                <a:spcPct val="100000"/>
              </a:lnSpc>
              <a:spcBef>
                <a:spcPts val="0"/>
              </a:spcBef>
              <a:spcAft>
                <a:spcPts val="0"/>
              </a:spcAft>
            </a:defPPr>
            <a:lvl1pPr marL="107156" indent="-107156" defTabSz="1625478" latinLnBrk="0">
              <a:buClr>
                <a:schemeClr val="accent6"/>
              </a:buClr>
              <a:buSzTx/>
              <a:buFont typeface="Arial" panose="020B0604020202020204" pitchFamily="34" charset="0"/>
              <a:buChar char="•"/>
              <a:tabLst/>
              <a:defRPr sz="1000" spc="0" baseline="0">
                <a:ln>
                  <a:noFill/>
                </a:ln>
                <a:solidFill>
                  <a:schemeClr val="accent2"/>
                </a:solidFill>
                <a:uFillTx/>
                <a:latin typeface="+mn-lt"/>
                <a:ea typeface="Calibri"/>
                <a:cs typeface="Arial" panose="020B0604020202020204" pitchFamily="34" charset="0"/>
              </a:defRPr>
            </a:lvl1pPr>
            <a:lvl2pPr marL="342900" indent="-3810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2pPr>
            <a:lvl3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3pPr>
            <a:lvl4pPr marL="357188" indent="-225425" defTabSz="1625478" latinLnBrk="0">
              <a:buClr>
                <a:schemeClr val="accent6"/>
              </a:buClr>
              <a:buSzTx/>
              <a:buFont typeface="Arial" panose="020B0604020202020204" pitchFamily="34" charset="0"/>
              <a:buChar char="–"/>
              <a:tabLst/>
              <a:defRPr sz="1000" spc="0" baseline="0">
                <a:ln>
                  <a:noFill/>
                </a:ln>
                <a:solidFill>
                  <a:schemeClr val="accent2"/>
                </a:solidFill>
                <a:uFillTx/>
                <a:latin typeface="+mn-lt"/>
                <a:ea typeface="Calibri"/>
                <a:cs typeface="Arial" panose="020B0604020202020204" pitchFamily="34" charset="0"/>
              </a:defRPr>
            </a:lvl4pPr>
            <a:lvl5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5pPr>
            <a:lvl6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6pPr>
            <a:lvl7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7pPr>
            <a:lvl8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8pPr>
            <a:lvl9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9pPr>
          </a:lstStyle>
          <a:p>
            <a:pPr marL="0" indent="0" defTabSz="2167250">
              <a:spcBef>
                <a:spcPts val="200"/>
              </a:spcBef>
              <a:spcAft>
                <a:spcPts val="200"/>
              </a:spcAft>
              <a:buClr>
                <a:schemeClr val="bg2"/>
              </a:buClr>
              <a:buNone/>
              <a:defRPr/>
            </a:pPr>
            <a:r>
              <a:rPr lang="en-GB" sz="2000" dirty="0">
                <a:solidFill>
                  <a:schemeClr val="tx1"/>
                </a:solidFill>
              </a:rPr>
              <a:t>Promising preliminary evidence of T-</a:t>
            </a:r>
            <a:r>
              <a:rPr lang="en-GB" sz="2000" dirty="0" err="1">
                <a:solidFill>
                  <a:schemeClr val="tx1"/>
                </a:solidFill>
              </a:rPr>
              <a:t>DXd</a:t>
            </a:r>
            <a:r>
              <a:rPr lang="en-GB" sz="2000" dirty="0">
                <a:solidFill>
                  <a:schemeClr val="tx1"/>
                </a:solidFill>
              </a:rPr>
              <a:t> intracranial activity in HER2+ </a:t>
            </a:r>
            <a:r>
              <a:rPr lang="en-GB" sz="2000" dirty="0" err="1">
                <a:solidFill>
                  <a:schemeClr val="tx1"/>
                </a:solidFill>
              </a:rPr>
              <a:t>mBC</a:t>
            </a:r>
            <a:r>
              <a:rPr lang="en-GB" sz="2000" dirty="0">
                <a:solidFill>
                  <a:schemeClr val="tx1"/>
                </a:solidFill>
              </a:rPr>
              <a:t> has been observed in small prospective patient cohorts, retrospective studies, and exploratory analyses:</a:t>
            </a:r>
            <a:r>
              <a:rPr lang="en-GB" sz="2000" baseline="30000" dirty="0">
                <a:solidFill>
                  <a:schemeClr val="tx1"/>
                </a:solidFill>
              </a:rPr>
              <a:t>1–6</a:t>
            </a:r>
          </a:p>
        </p:txBody>
      </p:sp>
      <p:sp>
        <p:nvSpPr>
          <p:cNvPr id="2" name="TextBox 1">
            <a:extLst>
              <a:ext uri="{FF2B5EF4-FFF2-40B4-BE49-F238E27FC236}">
                <a16:creationId xmlns:a16="http://schemas.microsoft.com/office/drawing/2014/main" id="{0F83F259-B585-42F5-4AA7-AAC3385F0A7E}"/>
              </a:ext>
            </a:extLst>
          </p:cNvPr>
          <p:cNvSpPr txBox="1"/>
          <p:nvPr/>
        </p:nvSpPr>
        <p:spPr>
          <a:xfrm>
            <a:off x="1612151" y="4880180"/>
            <a:ext cx="553357" cy="307777"/>
          </a:xfrm>
          <a:prstGeom prst="rect">
            <a:avLst/>
          </a:prstGeom>
          <a:solidFill>
            <a:schemeClr val="bg1"/>
          </a:solidFill>
        </p:spPr>
        <p:txBody>
          <a:bodyPr wrap="none" rtlCol="0">
            <a:spAutoFit/>
          </a:bodyPr>
          <a:lstStyle/>
          <a:p>
            <a:pPr algn="ctr"/>
            <a:r>
              <a:rPr lang="en-GB" sz="1400" b="1" dirty="0"/>
              <a:t>n=15</a:t>
            </a:r>
          </a:p>
        </p:txBody>
      </p:sp>
      <p:sp>
        <p:nvSpPr>
          <p:cNvPr id="6" name="TextBox 5">
            <a:extLst>
              <a:ext uri="{FF2B5EF4-FFF2-40B4-BE49-F238E27FC236}">
                <a16:creationId xmlns:a16="http://schemas.microsoft.com/office/drawing/2014/main" id="{EA41B45C-D2D5-D780-2609-028AFD45714E}"/>
              </a:ext>
            </a:extLst>
          </p:cNvPr>
          <p:cNvSpPr txBox="1"/>
          <p:nvPr/>
        </p:nvSpPr>
        <p:spPr>
          <a:xfrm>
            <a:off x="2992588" y="4880180"/>
            <a:ext cx="502062" cy="276999"/>
          </a:xfrm>
          <a:prstGeom prst="rect">
            <a:avLst/>
          </a:prstGeom>
          <a:solidFill>
            <a:schemeClr val="bg1"/>
          </a:solidFill>
        </p:spPr>
        <p:txBody>
          <a:bodyPr wrap="none" rtlCol="0">
            <a:spAutoFit/>
          </a:bodyPr>
          <a:lstStyle/>
          <a:p>
            <a:pPr algn="ctr"/>
            <a:r>
              <a:rPr lang="en-GB" sz="1200" b="1" dirty="0"/>
              <a:t>n=35</a:t>
            </a:r>
          </a:p>
        </p:txBody>
      </p:sp>
      <p:sp>
        <p:nvSpPr>
          <p:cNvPr id="7" name="TextBox 6">
            <a:extLst>
              <a:ext uri="{FF2B5EF4-FFF2-40B4-BE49-F238E27FC236}">
                <a16:creationId xmlns:a16="http://schemas.microsoft.com/office/drawing/2014/main" id="{60243439-30E9-FE34-EEFE-AE1AAAAC3114}"/>
              </a:ext>
            </a:extLst>
          </p:cNvPr>
          <p:cNvSpPr txBox="1"/>
          <p:nvPr/>
        </p:nvSpPr>
        <p:spPr>
          <a:xfrm>
            <a:off x="4148121" y="4880180"/>
            <a:ext cx="591829" cy="307777"/>
          </a:xfrm>
          <a:prstGeom prst="rect">
            <a:avLst/>
          </a:prstGeom>
          <a:solidFill>
            <a:schemeClr val="bg1"/>
          </a:solidFill>
        </p:spPr>
        <p:txBody>
          <a:bodyPr wrap="none" rtlCol="0">
            <a:spAutoFit/>
          </a:bodyPr>
          <a:lstStyle/>
          <a:p>
            <a:pPr algn="ctr"/>
            <a:r>
              <a:rPr lang="en-GB" sz="1000" b="1" dirty="0"/>
              <a:t>n=</a:t>
            </a:r>
            <a:r>
              <a:rPr lang="en-GB" sz="1400" b="1" dirty="0"/>
              <a:t>104</a:t>
            </a:r>
            <a:endParaRPr lang="en-GB" sz="1000" b="1" dirty="0"/>
          </a:p>
        </p:txBody>
      </p:sp>
      <p:sp>
        <p:nvSpPr>
          <p:cNvPr id="10" name="TextBox 9">
            <a:extLst>
              <a:ext uri="{FF2B5EF4-FFF2-40B4-BE49-F238E27FC236}">
                <a16:creationId xmlns:a16="http://schemas.microsoft.com/office/drawing/2014/main" id="{5F2E1443-4D20-CD40-EBE5-F519EF3F3394}"/>
              </a:ext>
            </a:extLst>
          </p:cNvPr>
          <p:cNvSpPr txBox="1"/>
          <p:nvPr/>
        </p:nvSpPr>
        <p:spPr>
          <a:xfrm>
            <a:off x="5512168" y="4880180"/>
            <a:ext cx="502062" cy="276999"/>
          </a:xfrm>
          <a:prstGeom prst="rect">
            <a:avLst/>
          </a:prstGeom>
          <a:solidFill>
            <a:schemeClr val="bg1"/>
          </a:solidFill>
        </p:spPr>
        <p:txBody>
          <a:bodyPr wrap="none" rtlCol="0">
            <a:spAutoFit/>
          </a:bodyPr>
          <a:lstStyle/>
          <a:p>
            <a:pPr algn="ctr"/>
            <a:r>
              <a:rPr lang="en-GB" sz="1200" b="1" dirty="0"/>
              <a:t>n=44</a:t>
            </a:r>
          </a:p>
        </p:txBody>
      </p:sp>
      <p:sp>
        <p:nvSpPr>
          <p:cNvPr id="11" name="TextBox 10">
            <a:extLst>
              <a:ext uri="{FF2B5EF4-FFF2-40B4-BE49-F238E27FC236}">
                <a16:creationId xmlns:a16="http://schemas.microsoft.com/office/drawing/2014/main" id="{F4E7B955-5E06-AD79-CE45-B2379AD24404}"/>
              </a:ext>
            </a:extLst>
          </p:cNvPr>
          <p:cNvSpPr txBox="1"/>
          <p:nvPr/>
        </p:nvSpPr>
        <p:spPr>
          <a:xfrm>
            <a:off x="6468583" y="4880180"/>
            <a:ext cx="1152881" cy="461665"/>
          </a:xfrm>
          <a:prstGeom prst="rect">
            <a:avLst/>
          </a:prstGeom>
          <a:solidFill>
            <a:schemeClr val="bg1"/>
          </a:solidFill>
        </p:spPr>
        <p:txBody>
          <a:bodyPr wrap="none" rtlCol="0">
            <a:spAutoFit/>
          </a:bodyPr>
          <a:lstStyle/>
          <a:p>
            <a:pPr algn="ctr"/>
            <a:r>
              <a:rPr lang="en-GB" sz="1200" b="1" dirty="0"/>
              <a:t>Untreated BMs</a:t>
            </a:r>
            <a:br>
              <a:rPr lang="en-GB" sz="1200" b="1" dirty="0"/>
            </a:br>
            <a:r>
              <a:rPr lang="en-GB" sz="1200" b="1" dirty="0"/>
              <a:t>(n=4)</a:t>
            </a:r>
          </a:p>
        </p:txBody>
      </p:sp>
      <p:sp>
        <p:nvSpPr>
          <p:cNvPr id="12" name="TextBox 11">
            <a:extLst>
              <a:ext uri="{FF2B5EF4-FFF2-40B4-BE49-F238E27FC236}">
                <a16:creationId xmlns:a16="http://schemas.microsoft.com/office/drawing/2014/main" id="{1B18C446-F951-937B-E06B-8882EF40CF2E}"/>
              </a:ext>
            </a:extLst>
          </p:cNvPr>
          <p:cNvSpPr txBox="1"/>
          <p:nvPr/>
        </p:nvSpPr>
        <p:spPr>
          <a:xfrm>
            <a:off x="7896431" y="4939555"/>
            <a:ext cx="838800" cy="498844"/>
          </a:xfrm>
          <a:prstGeom prst="rect">
            <a:avLst/>
          </a:prstGeom>
          <a:solidFill>
            <a:schemeClr val="bg1"/>
          </a:solidFill>
        </p:spPr>
        <p:txBody>
          <a:bodyPr wrap="none" rtlCol="0">
            <a:noAutofit/>
          </a:bodyPr>
          <a:lstStyle/>
          <a:p>
            <a:pPr algn="ctr"/>
            <a:r>
              <a:rPr lang="en-GB" sz="1200" b="1" dirty="0"/>
              <a:t>Previously treated / </a:t>
            </a:r>
            <a:br>
              <a:rPr lang="en-GB" sz="1200" b="1" dirty="0"/>
            </a:br>
            <a:r>
              <a:rPr lang="en-GB" sz="1200" b="1" dirty="0"/>
              <a:t>progressing BMs</a:t>
            </a:r>
            <a:br>
              <a:rPr lang="en-GB" sz="1200" b="1" dirty="0"/>
            </a:br>
            <a:r>
              <a:rPr lang="en-GB" sz="1200" b="1" dirty="0"/>
              <a:t>(n=9)</a:t>
            </a:r>
          </a:p>
        </p:txBody>
      </p:sp>
      <p:sp>
        <p:nvSpPr>
          <p:cNvPr id="13" name="TextBox 12">
            <a:extLst>
              <a:ext uri="{FF2B5EF4-FFF2-40B4-BE49-F238E27FC236}">
                <a16:creationId xmlns:a16="http://schemas.microsoft.com/office/drawing/2014/main" id="{B9B9AB0E-C19A-2C62-6663-03C530691ABF}"/>
              </a:ext>
            </a:extLst>
          </p:cNvPr>
          <p:cNvSpPr txBox="1"/>
          <p:nvPr/>
        </p:nvSpPr>
        <p:spPr>
          <a:xfrm>
            <a:off x="9338026" y="4880180"/>
            <a:ext cx="409087" cy="246221"/>
          </a:xfrm>
          <a:prstGeom prst="rect">
            <a:avLst/>
          </a:prstGeom>
          <a:solidFill>
            <a:schemeClr val="bg1"/>
          </a:solidFill>
        </p:spPr>
        <p:txBody>
          <a:bodyPr wrap="none" rtlCol="0">
            <a:spAutoFit/>
          </a:bodyPr>
          <a:lstStyle/>
          <a:p>
            <a:pPr algn="ctr"/>
            <a:r>
              <a:rPr lang="en-GB" sz="1000" b="1"/>
              <a:t>n=5</a:t>
            </a:r>
          </a:p>
        </p:txBody>
      </p:sp>
      <p:sp>
        <p:nvSpPr>
          <p:cNvPr id="14" name="TextBox 13">
            <a:extLst>
              <a:ext uri="{FF2B5EF4-FFF2-40B4-BE49-F238E27FC236}">
                <a16:creationId xmlns:a16="http://schemas.microsoft.com/office/drawing/2014/main" id="{4FF64097-39F8-9A21-3CC2-82CE12A7008D}"/>
              </a:ext>
            </a:extLst>
          </p:cNvPr>
          <p:cNvSpPr txBox="1"/>
          <p:nvPr/>
        </p:nvSpPr>
        <p:spPr>
          <a:xfrm>
            <a:off x="10562550" y="4880180"/>
            <a:ext cx="479619" cy="246221"/>
          </a:xfrm>
          <a:prstGeom prst="rect">
            <a:avLst/>
          </a:prstGeom>
          <a:solidFill>
            <a:schemeClr val="bg1"/>
          </a:solidFill>
        </p:spPr>
        <p:txBody>
          <a:bodyPr wrap="none" rtlCol="0">
            <a:spAutoFit/>
          </a:bodyPr>
          <a:lstStyle/>
          <a:p>
            <a:pPr algn="ctr"/>
            <a:r>
              <a:rPr lang="en-GB" sz="1000" b="1"/>
              <a:t>n=37</a:t>
            </a:r>
          </a:p>
        </p:txBody>
      </p:sp>
    </p:spTree>
    <p:extLst>
      <p:ext uri="{BB962C8B-B14F-4D97-AF65-F5344CB8AC3E}">
        <p14:creationId xmlns:p14="http://schemas.microsoft.com/office/powerpoint/2010/main" val="2416587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67E6-8579-FD56-DB50-34315E61B102}"/>
              </a:ext>
            </a:extLst>
          </p:cNvPr>
          <p:cNvSpPr>
            <a:spLocks noGrp="1"/>
          </p:cNvSpPr>
          <p:nvPr>
            <p:ph type="title"/>
          </p:nvPr>
        </p:nvSpPr>
        <p:spPr>
          <a:xfrm>
            <a:off x="623887" y="417081"/>
            <a:ext cx="10944225" cy="579185"/>
          </a:xfrm>
        </p:spPr>
        <p:txBody>
          <a:bodyPr>
            <a:normAutofit fontScale="90000"/>
          </a:bodyPr>
          <a:lstStyle/>
          <a:p>
            <a:r>
              <a:rPr lang="en-US" sz="4000" dirty="0">
                <a:solidFill>
                  <a:schemeClr val="tx1"/>
                </a:solidFill>
                <a:latin typeface="+mn-lt"/>
              </a:rPr>
              <a:t>DESTINY-Breast12 study design</a:t>
            </a:r>
          </a:p>
        </p:txBody>
      </p:sp>
      <p:sp>
        <p:nvSpPr>
          <p:cNvPr id="5" name="Text Placeholder 4">
            <a:extLst>
              <a:ext uri="{FF2B5EF4-FFF2-40B4-BE49-F238E27FC236}">
                <a16:creationId xmlns:a16="http://schemas.microsoft.com/office/drawing/2014/main" id="{532EA28F-399F-E86F-2D2A-146D17DDB509}"/>
              </a:ext>
            </a:extLst>
          </p:cNvPr>
          <p:cNvSpPr>
            <a:spLocks noGrp="1"/>
          </p:cNvSpPr>
          <p:nvPr>
            <p:ph type="body" sz="quarter" idx="13"/>
          </p:nvPr>
        </p:nvSpPr>
        <p:spPr>
          <a:xfrm>
            <a:off x="623887" y="5347723"/>
            <a:ext cx="11059027" cy="819323"/>
          </a:xfrm>
        </p:spPr>
        <p:txBody>
          <a:bodyPr/>
          <a:lstStyle/>
          <a:p>
            <a:pPr defTabSz="914377">
              <a:buClrTx/>
            </a:pPr>
            <a:r>
              <a:rPr lang="en-US" sz="800" kern="1200" dirty="0">
                <a:ea typeface="+mn-ea"/>
                <a:cs typeface="+mn-cs"/>
              </a:rPr>
              <a:t>Data reported for the full analysis set (all patients enrolled in the study who received at least one treatment dose) and safety analysis set (identical to full analysis set). No hypothesis testing or comparison of cohorts. Response and progression assessed by ICR per RECIST 1.1 in both cohorts. Patients were enrolled from Australia, Canada, Europe, Japan, and United States</a:t>
            </a:r>
          </a:p>
          <a:p>
            <a:pPr defTabSz="914377">
              <a:buClrTx/>
            </a:pPr>
            <a:r>
              <a:rPr lang="en-US" sz="800" b="1" kern="1200" dirty="0">
                <a:ea typeface="+mn-ea"/>
                <a:cs typeface="+mn-cs"/>
              </a:rPr>
              <a:t>*Concomitant use of ≤3 mg of dexamethasone daily or equivalent allowed for symptom control of BMs (baseline BMs cohort only)</a:t>
            </a:r>
            <a:r>
              <a:rPr lang="en-US" sz="800" kern="1200" dirty="0">
                <a:ea typeface="+mn-ea"/>
                <a:cs typeface="+mn-cs"/>
              </a:rPr>
              <a:t>; </a:t>
            </a:r>
            <a:r>
              <a:rPr lang="en-US" sz="800" kern="1200" baseline="30000" dirty="0">
                <a:ea typeface="+mn-ea"/>
                <a:cs typeface="+mn-cs"/>
              </a:rPr>
              <a:t>†</a:t>
            </a:r>
            <a:r>
              <a:rPr lang="en-US" sz="800" kern="1200" dirty="0">
                <a:ea typeface="+mn-ea"/>
                <a:cs typeface="+mn-cs"/>
              </a:rPr>
              <a:t>until RECIST 1.1-defined disease progression outside the CNS</a:t>
            </a:r>
          </a:p>
          <a:p>
            <a:pPr defTabSz="914377">
              <a:buClrTx/>
            </a:pPr>
            <a:r>
              <a:rPr lang="en-US" sz="800" kern="1200" dirty="0">
                <a:ea typeface="+mn-ea"/>
                <a:cs typeface="+mn-cs"/>
              </a:rPr>
              <a:t>BC, breast cancer; CNS, central nervous system; ECOG PS, Eastern Cooperative Oncology Group performance status; HER2, human epidermal growth factor receptor 2; HER2+, HER2-positive; ICR, independent central review; IV, intravenous; </a:t>
            </a:r>
            <a:r>
              <a:rPr lang="en-US" sz="800" kern="1200" dirty="0" err="1">
                <a:ea typeface="+mn-ea"/>
                <a:cs typeface="+mn-cs"/>
              </a:rPr>
              <a:t>mBC</a:t>
            </a:r>
            <a:r>
              <a:rPr lang="en-US" sz="800" kern="1200" dirty="0">
                <a:ea typeface="+mn-ea"/>
                <a:cs typeface="+mn-cs"/>
              </a:rPr>
              <a:t>, metastatic breast cancer; ORR, objective response rate; OS, overall survival; PFS, progression-free survival; Q3W, every 3 weeks; RECIST 1.1, Response Evaluation Criteria in Solid </a:t>
            </a:r>
            <a:r>
              <a:rPr lang="en-GB" sz="800" kern="1200" dirty="0">
                <a:ea typeface="+mn-ea"/>
                <a:cs typeface="+mn-cs"/>
              </a:rPr>
              <a:t>Tumours version 1.1</a:t>
            </a:r>
            <a:r>
              <a:rPr lang="en-US" sz="800" kern="1200" dirty="0">
                <a:ea typeface="+mn-ea"/>
                <a:cs typeface="+mn-cs"/>
              </a:rPr>
              <a:t>; T-DXd, trastuzumab deruxtecan</a:t>
            </a:r>
          </a:p>
          <a:p>
            <a:pPr defTabSz="914377">
              <a:buClrTx/>
            </a:pPr>
            <a:r>
              <a:rPr lang="en-US" sz="800" kern="1200" dirty="0">
                <a:ea typeface="+mn-ea"/>
                <a:cs typeface="+mn-cs"/>
              </a:rPr>
              <a:t>NCT04739761. Updated. July 19, 2024. Available from: https://www.clinicaltrials.gov/study/NCT04739761 (Accessed September 9, 2024)</a:t>
            </a:r>
          </a:p>
        </p:txBody>
      </p:sp>
      <p:sp>
        <p:nvSpPr>
          <p:cNvPr id="25" name="Text Placeholder 24">
            <a:extLst>
              <a:ext uri="{FF2B5EF4-FFF2-40B4-BE49-F238E27FC236}">
                <a16:creationId xmlns:a16="http://schemas.microsoft.com/office/drawing/2014/main" id="{5E03C59C-83BD-0D72-21BB-8F7614D9085B}"/>
              </a:ext>
            </a:extLst>
          </p:cNvPr>
          <p:cNvSpPr>
            <a:spLocks noGrp="1"/>
          </p:cNvSpPr>
          <p:nvPr>
            <p:ph type="body" idx="14"/>
          </p:nvPr>
        </p:nvSpPr>
        <p:spPr>
          <a:xfrm>
            <a:off x="8645238" y="5927542"/>
            <a:ext cx="2836718" cy="514162"/>
          </a:xfrm>
        </p:spPr>
        <p:txBody>
          <a:bodyPr/>
          <a:lstStyle/>
          <a:p>
            <a:r>
              <a:rPr lang="en-US" b="0" dirty="0">
                <a:solidFill>
                  <a:schemeClr val="tx1"/>
                </a:solidFill>
                <a:latin typeface="+mn-lt"/>
              </a:rPr>
              <a:t>Lin NU, et al. ESMO 2024. Abstract LBA18.</a:t>
            </a:r>
          </a:p>
        </p:txBody>
      </p:sp>
      <p:sp>
        <p:nvSpPr>
          <p:cNvPr id="7" name="Subtitle 2">
            <a:extLst>
              <a:ext uri="{FF2B5EF4-FFF2-40B4-BE49-F238E27FC236}">
                <a16:creationId xmlns:a16="http://schemas.microsoft.com/office/drawing/2014/main" id="{A3083E94-E428-4D51-2CE4-D51887E096B6}"/>
              </a:ext>
            </a:extLst>
          </p:cNvPr>
          <p:cNvSpPr txBox="1">
            <a:spLocks/>
          </p:cNvSpPr>
          <p:nvPr/>
        </p:nvSpPr>
        <p:spPr>
          <a:xfrm>
            <a:off x="4062439" y="1791139"/>
            <a:ext cx="2743133" cy="1734973"/>
          </a:xfrm>
          <a:prstGeom prst="rect">
            <a:avLst/>
          </a:prstGeom>
          <a:solidFill>
            <a:srgbClr val="27377D"/>
          </a:solidFill>
          <a:ln w="31750">
            <a:noFill/>
          </a:ln>
        </p:spPr>
        <p:txBody>
          <a:bodyPr lIns="180000" anchor="ctr">
            <a:noAutofit/>
          </a:bodyPr>
          <a:lstStyle>
            <a:defPPr marR="0" lvl="0" algn="l" rtl="0">
              <a:lnSpc>
                <a:spcPct val="100000"/>
              </a:lnSpc>
              <a:spcBef>
                <a:spcPts val="0"/>
              </a:spcBef>
              <a:spcAft>
                <a:spcPts val="0"/>
              </a:spcAft>
            </a:defPPr>
            <a:lvl1pPr marL="0" indent="0" defTabSz="1625478" latinLnBrk="0">
              <a:buClrTx/>
              <a:buSzTx/>
              <a:buFontTx/>
              <a:buNone/>
              <a:tabLst/>
              <a:defRPr sz="900" b="1" spc="0" baseline="0">
                <a:ln>
                  <a:noFill/>
                </a:ln>
                <a:solidFill>
                  <a:schemeClr val="bg1"/>
                </a:solidFill>
                <a:uFillTx/>
                <a:latin typeface="+mn-lt"/>
                <a:ea typeface="Calibri"/>
                <a:cs typeface="Arial" panose="020B0604020202020204" pitchFamily="34" charset="0"/>
              </a:defRPr>
            </a:lvl1pPr>
            <a:lvl2pPr marL="342900" indent="-3810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2pPr>
            <a:lvl3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3pPr>
            <a:lvl4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4pPr>
            <a:lvl5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5pPr>
            <a:lvl6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6pPr>
            <a:lvl7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7pPr>
            <a:lvl8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8pPr>
            <a:lvl9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9pPr>
          </a:lstStyle>
          <a:p>
            <a:pPr defTabSz="2167250">
              <a:defRPr/>
            </a:pPr>
            <a:r>
              <a:rPr lang="en-US" sz="1400" dirty="0">
                <a:solidFill>
                  <a:srgbClr val="FFFFFF"/>
                </a:solidFill>
              </a:rPr>
              <a:t>Baseline brain metastases </a:t>
            </a:r>
            <a:br>
              <a:rPr lang="en-US" sz="1400" dirty="0">
                <a:solidFill>
                  <a:srgbClr val="FFFFFF"/>
                </a:solidFill>
              </a:rPr>
            </a:br>
            <a:r>
              <a:rPr lang="en-US" sz="1400" dirty="0">
                <a:solidFill>
                  <a:srgbClr val="FFFFFF"/>
                </a:solidFill>
              </a:rPr>
              <a:t>(N=263)*</a:t>
            </a:r>
          </a:p>
          <a:p>
            <a:pPr marL="143996" indent="-143996" defTabSz="2167250">
              <a:buFont typeface="Arial" panose="020B0604020202020204" pitchFamily="34" charset="0"/>
              <a:buChar char="•"/>
              <a:defRPr/>
            </a:pPr>
            <a:r>
              <a:rPr lang="en-US" sz="1400" b="0" dirty="0">
                <a:solidFill>
                  <a:srgbClr val="FFFFFF"/>
                </a:solidFill>
              </a:rPr>
              <a:t>Stable BMs (previously treated)</a:t>
            </a:r>
          </a:p>
          <a:p>
            <a:pPr marL="143996" indent="-143996" defTabSz="2167250">
              <a:buFont typeface="Arial" panose="020B0604020202020204" pitchFamily="34" charset="0"/>
              <a:buChar char="•"/>
              <a:defRPr/>
            </a:pPr>
            <a:r>
              <a:rPr lang="en-US" sz="1400" b="0" dirty="0">
                <a:solidFill>
                  <a:srgbClr val="FFFFFF"/>
                </a:solidFill>
              </a:rPr>
              <a:t>Active BMs (untreated or previously treated / progressing [not requiring immediate local therapy]) </a:t>
            </a:r>
          </a:p>
        </p:txBody>
      </p:sp>
      <p:sp>
        <p:nvSpPr>
          <p:cNvPr id="11" name="Subtitle 2">
            <a:extLst>
              <a:ext uri="{FF2B5EF4-FFF2-40B4-BE49-F238E27FC236}">
                <a16:creationId xmlns:a16="http://schemas.microsoft.com/office/drawing/2014/main" id="{7794F80E-5D7E-0588-03F6-CE94633442C8}"/>
              </a:ext>
            </a:extLst>
          </p:cNvPr>
          <p:cNvSpPr txBox="1">
            <a:spLocks/>
          </p:cNvSpPr>
          <p:nvPr/>
        </p:nvSpPr>
        <p:spPr>
          <a:xfrm>
            <a:off x="4062439" y="3802244"/>
            <a:ext cx="2743133" cy="1198635"/>
          </a:xfrm>
          <a:prstGeom prst="rect">
            <a:avLst/>
          </a:prstGeom>
          <a:solidFill>
            <a:schemeClr val="accent3"/>
          </a:solidFill>
          <a:ln w="31750">
            <a:noFill/>
          </a:ln>
        </p:spPr>
        <p:txBody>
          <a:bodyPr lIns="180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2167250">
              <a:spcBef>
                <a:spcPts val="0"/>
              </a:spcBef>
              <a:defRPr/>
            </a:pPr>
            <a:r>
              <a:rPr lang="en-US" sz="1400" b="1" dirty="0">
                <a:solidFill>
                  <a:schemeClr val="bg1"/>
                </a:solidFill>
                <a:latin typeface="+mn-lt"/>
                <a:cs typeface="Arial" panose="020B0604020202020204" pitchFamily="34" charset="0"/>
              </a:rPr>
              <a:t>No baseline brain metastases (N=241)</a:t>
            </a:r>
          </a:p>
        </p:txBody>
      </p:sp>
      <p:sp>
        <p:nvSpPr>
          <p:cNvPr id="20" name="Subtitle 2">
            <a:extLst>
              <a:ext uri="{FF2B5EF4-FFF2-40B4-BE49-F238E27FC236}">
                <a16:creationId xmlns:a16="http://schemas.microsoft.com/office/drawing/2014/main" id="{7873BD73-FF2A-762F-7EC3-F5420F274626}"/>
              </a:ext>
            </a:extLst>
          </p:cNvPr>
          <p:cNvSpPr txBox="1">
            <a:spLocks/>
          </p:cNvSpPr>
          <p:nvPr/>
        </p:nvSpPr>
        <p:spPr>
          <a:xfrm>
            <a:off x="8845617" y="3802244"/>
            <a:ext cx="2722492" cy="1198635"/>
          </a:xfrm>
          <a:prstGeom prst="rect">
            <a:avLst/>
          </a:prstGeom>
          <a:solidFill>
            <a:schemeClr val="accent3"/>
          </a:solidFill>
          <a:ln w="31750">
            <a:noFill/>
          </a:ln>
        </p:spPr>
        <p:txBody>
          <a:bodyPr lIns="180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2167250">
              <a:spcBef>
                <a:spcPts val="0"/>
              </a:spcBef>
              <a:defRPr/>
            </a:pPr>
            <a:r>
              <a:rPr lang="en-US" sz="1200" b="1" dirty="0">
                <a:solidFill>
                  <a:schemeClr val="tx1"/>
                </a:solidFill>
                <a:latin typeface="+mn-lt"/>
                <a:cs typeface="Arial" panose="020B0604020202020204" pitchFamily="34" charset="0"/>
              </a:rPr>
              <a:t>Primary endpoint:</a:t>
            </a:r>
            <a:endParaRPr lang="en-US" sz="1200" b="1" baseline="30000" dirty="0">
              <a:solidFill>
                <a:schemeClr val="tx1"/>
              </a:solidFill>
              <a:latin typeface="+mn-lt"/>
              <a:cs typeface="Arial" panose="020B0604020202020204" pitchFamily="34" charset="0"/>
            </a:endParaRPr>
          </a:p>
          <a:p>
            <a:pPr marL="142871" indent="-142871" algn="l" defTabSz="2167250">
              <a:spcBef>
                <a:spcPts val="0"/>
              </a:spcBef>
              <a:buFont typeface="Arial" panose="020B0604020202020204" pitchFamily="34" charset="0"/>
              <a:buChar char="•"/>
              <a:defRPr/>
            </a:pPr>
            <a:r>
              <a:rPr lang="en-US" sz="1200" dirty="0">
                <a:solidFill>
                  <a:schemeClr val="tx1"/>
                </a:solidFill>
                <a:latin typeface="+mn-lt"/>
                <a:cs typeface="Arial" panose="020B0604020202020204" pitchFamily="34" charset="0"/>
              </a:rPr>
              <a:t>ORR </a:t>
            </a:r>
          </a:p>
          <a:p>
            <a:pPr marL="0" indent="0" algn="l" defTabSz="2167250">
              <a:spcBef>
                <a:spcPts val="400"/>
              </a:spcBef>
              <a:buClr>
                <a:srgbClr val="026C72"/>
              </a:buClr>
              <a:defRPr/>
            </a:pPr>
            <a:r>
              <a:rPr lang="en-US" sz="1200" b="1" dirty="0">
                <a:solidFill>
                  <a:schemeClr val="tx1"/>
                </a:solidFill>
                <a:latin typeface="+mn-lt"/>
                <a:cs typeface="Arial" panose="020B0604020202020204" pitchFamily="34" charset="0"/>
              </a:rPr>
              <a:t>Additional endpoints included:</a:t>
            </a:r>
          </a:p>
          <a:p>
            <a:pPr marL="142871" indent="-142871" algn="l" defTabSz="2167250">
              <a:spcBef>
                <a:spcPts val="0"/>
              </a:spcBef>
              <a:buFont typeface="Arial" panose="020B0604020202020204" pitchFamily="34" charset="0"/>
              <a:buChar char="•"/>
              <a:defRPr/>
            </a:pPr>
            <a:r>
              <a:rPr lang="en-US" sz="1200" dirty="0">
                <a:solidFill>
                  <a:schemeClr val="tx1"/>
                </a:solidFill>
                <a:latin typeface="+mn-lt"/>
                <a:cs typeface="Arial" panose="020B0604020202020204" pitchFamily="34" charset="0"/>
              </a:rPr>
              <a:t>OS</a:t>
            </a:r>
          </a:p>
          <a:p>
            <a:pPr marL="142871" indent="-142871" algn="l" defTabSz="2167250">
              <a:spcBef>
                <a:spcPts val="0"/>
              </a:spcBef>
              <a:buFont typeface="Arial" panose="020B0604020202020204" pitchFamily="34" charset="0"/>
              <a:buChar char="•"/>
              <a:defRPr/>
            </a:pPr>
            <a:r>
              <a:rPr lang="en-US" sz="1200" dirty="0">
                <a:solidFill>
                  <a:schemeClr val="tx1"/>
                </a:solidFill>
                <a:latin typeface="+mn-lt"/>
                <a:cs typeface="Arial" panose="020B0604020202020204" pitchFamily="34" charset="0"/>
              </a:rPr>
              <a:t>Safety and tolerability</a:t>
            </a:r>
          </a:p>
        </p:txBody>
      </p:sp>
      <p:sp>
        <p:nvSpPr>
          <p:cNvPr id="22" name="Subtitle 2">
            <a:extLst>
              <a:ext uri="{FF2B5EF4-FFF2-40B4-BE49-F238E27FC236}">
                <a16:creationId xmlns:a16="http://schemas.microsoft.com/office/drawing/2014/main" id="{E6C1118E-8BCF-24CD-621B-BDE0F6376612}"/>
              </a:ext>
            </a:extLst>
          </p:cNvPr>
          <p:cNvSpPr txBox="1">
            <a:spLocks/>
          </p:cNvSpPr>
          <p:nvPr/>
        </p:nvSpPr>
        <p:spPr>
          <a:xfrm>
            <a:off x="8845617" y="1791025"/>
            <a:ext cx="2722492" cy="1735200"/>
          </a:xfrm>
          <a:prstGeom prst="rect">
            <a:avLst/>
          </a:prstGeom>
          <a:solidFill>
            <a:srgbClr val="27377D"/>
          </a:solidFill>
          <a:ln w="31750">
            <a:noFill/>
          </a:ln>
        </p:spPr>
        <p:txBody>
          <a:bodyPr lIns="180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2167250">
              <a:spcBef>
                <a:spcPts val="0"/>
              </a:spcBef>
              <a:defRPr/>
            </a:pPr>
            <a:r>
              <a:rPr lang="en-US" sz="1200" b="1">
                <a:solidFill>
                  <a:srgbClr val="FFFFFF"/>
                </a:solidFill>
                <a:latin typeface="+mn-lt"/>
                <a:cs typeface="Arial" panose="020B0604020202020204" pitchFamily="34" charset="0"/>
              </a:rPr>
              <a:t>Primary endpoint:</a:t>
            </a:r>
            <a:endParaRPr lang="en-US" sz="1200" b="1" baseline="30000">
              <a:solidFill>
                <a:srgbClr val="FFFFFF"/>
              </a:solidFill>
              <a:latin typeface="+mn-lt"/>
              <a:cs typeface="Arial" panose="020B0604020202020204" pitchFamily="34" charset="0"/>
            </a:endParaRPr>
          </a:p>
          <a:p>
            <a:pPr marL="142871" indent="-142871" algn="l" defTabSz="2167250">
              <a:spcBef>
                <a:spcPts val="0"/>
              </a:spcBef>
              <a:buClr>
                <a:srgbClr val="FFFFFF"/>
              </a:buClr>
              <a:buFont typeface="Arial" panose="020B0604020202020204" pitchFamily="34" charset="0"/>
              <a:buChar char="•"/>
              <a:defRPr/>
            </a:pPr>
            <a:r>
              <a:rPr lang="en-US" sz="1200">
                <a:solidFill>
                  <a:srgbClr val="FFFFFF"/>
                </a:solidFill>
                <a:latin typeface="+mn-lt"/>
                <a:cs typeface="Arial" panose="020B0604020202020204" pitchFamily="34" charset="0"/>
              </a:rPr>
              <a:t>PFS </a:t>
            </a:r>
          </a:p>
          <a:p>
            <a:pPr marL="0" indent="0" algn="l" defTabSz="2167250">
              <a:spcBef>
                <a:spcPts val="400"/>
              </a:spcBef>
              <a:buClr>
                <a:srgbClr val="026C72"/>
              </a:buClr>
              <a:defRPr/>
            </a:pPr>
            <a:r>
              <a:rPr lang="en-US" sz="1200" b="1">
                <a:solidFill>
                  <a:srgbClr val="FFFFFF"/>
                </a:solidFill>
                <a:latin typeface="+mn-lt"/>
                <a:cs typeface="Arial" panose="020B0604020202020204" pitchFamily="34" charset="0"/>
              </a:rPr>
              <a:t>Additional endpoints included:</a:t>
            </a:r>
          </a:p>
          <a:p>
            <a:pPr marL="142871" indent="-142871" algn="l" defTabSz="2167250">
              <a:spcBef>
                <a:spcPts val="0"/>
              </a:spcBef>
              <a:buClr>
                <a:srgbClr val="FFFFFF"/>
              </a:buClr>
              <a:buFont typeface="Arial" panose="020B0604020202020204" pitchFamily="34" charset="0"/>
              <a:buChar char="•"/>
              <a:defRPr/>
            </a:pPr>
            <a:r>
              <a:rPr lang="en-US" sz="1200">
                <a:solidFill>
                  <a:srgbClr val="FFFFFF"/>
                </a:solidFill>
                <a:latin typeface="+mn-lt"/>
                <a:cs typeface="Arial" panose="020B0604020202020204" pitchFamily="34" charset="0"/>
              </a:rPr>
              <a:t>CNS PFS </a:t>
            </a:r>
          </a:p>
          <a:p>
            <a:pPr marL="142871" indent="-142871" algn="l" defTabSz="2167250">
              <a:spcBef>
                <a:spcPts val="0"/>
              </a:spcBef>
              <a:buClr>
                <a:srgbClr val="FFFFFF"/>
              </a:buClr>
              <a:buFont typeface="Arial" panose="020B0604020202020204" pitchFamily="34" charset="0"/>
              <a:buChar char="•"/>
              <a:defRPr/>
            </a:pPr>
            <a:r>
              <a:rPr lang="en-US" sz="1200">
                <a:solidFill>
                  <a:srgbClr val="FFFFFF"/>
                </a:solidFill>
                <a:latin typeface="+mn-lt"/>
                <a:cs typeface="Arial" panose="020B0604020202020204" pitchFamily="34" charset="0"/>
              </a:rPr>
              <a:t>OS</a:t>
            </a:r>
          </a:p>
          <a:p>
            <a:pPr marL="142871" indent="-142871" algn="l" defTabSz="2167250">
              <a:spcBef>
                <a:spcPts val="0"/>
              </a:spcBef>
              <a:buClr>
                <a:srgbClr val="FFFFFF"/>
              </a:buClr>
              <a:buFont typeface="Arial" panose="020B0604020202020204" pitchFamily="34" charset="0"/>
              <a:buChar char="•"/>
              <a:defRPr/>
            </a:pPr>
            <a:r>
              <a:rPr lang="en-US" sz="1200">
                <a:solidFill>
                  <a:srgbClr val="FFFFFF"/>
                </a:solidFill>
                <a:latin typeface="+mn-lt"/>
                <a:cs typeface="Arial" panose="020B0604020202020204" pitchFamily="34" charset="0"/>
              </a:rPr>
              <a:t>ORR </a:t>
            </a:r>
          </a:p>
          <a:p>
            <a:pPr marL="142871" indent="-142871" algn="l" defTabSz="2167250">
              <a:spcBef>
                <a:spcPts val="0"/>
              </a:spcBef>
              <a:buClr>
                <a:srgbClr val="FFFFFF"/>
              </a:buClr>
              <a:buFont typeface="Arial" panose="020B0604020202020204" pitchFamily="34" charset="0"/>
              <a:buChar char="•"/>
              <a:defRPr/>
            </a:pPr>
            <a:r>
              <a:rPr lang="en-US" sz="1200">
                <a:solidFill>
                  <a:srgbClr val="FFFFFF"/>
                </a:solidFill>
                <a:latin typeface="+mn-lt"/>
                <a:cs typeface="Arial" panose="020B0604020202020204" pitchFamily="34" charset="0"/>
              </a:rPr>
              <a:t>CNS ORR </a:t>
            </a:r>
          </a:p>
          <a:p>
            <a:pPr marL="142871" indent="-142871" algn="l" defTabSz="2167250">
              <a:spcBef>
                <a:spcPts val="0"/>
              </a:spcBef>
              <a:buClr>
                <a:srgbClr val="FFFFFF"/>
              </a:buClr>
              <a:buFont typeface="Arial" panose="020B0604020202020204" pitchFamily="34" charset="0"/>
              <a:buChar char="•"/>
              <a:defRPr/>
            </a:pPr>
            <a:r>
              <a:rPr lang="en-US" sz="1200">
                <a:solidFill>
                  <a:srgbClr val="FFFFFF"/>
                </a:solidFill>
                <a:latin typeface="+mn-lt"/>
                <a:cs typeface="Arial" panose="020B0604020202020204" pitchFamily="34" charset="0"/>
              </a:rPr>
              <a:t>Safety and tolerability</a:t>
            </a:r>
          </a:p>
        </p:txBody>
      </p:sp>
      <p:sp>
        <p:nvSpPr>
          <p:cNvPr id="26" name="Subtitle 2">
            <a:extLst>
              <a:ext uri="{FF2B5EF4-FFF2-40B4-BE49-F238E27FC236}">
                <a16:creationId xmlns:a16="http://schemas.microsoft.com/office/drawing/2014/main" id="{F0887CBE-244E-16BA-4976-2C79C4F90663}"/>
              </a:ext>
            </a:extLst>
          </p:cNvPr>
          <p:cNvSpPr txBox="1">
            <a:spLocks/>
          </p:cNvSpPr>
          <p:nvPr/>
        </p:nvSpPr>
        <p:spPr>
          <a:xfrm>
            <a:off x="623888" y="1615044"/>
            <a:ext cx="2779158" cy="3385835"/>
          </a:xfrm>
          <a:prstGeom prst="rect">
            <a:avLst/>
          </a:prstGeom>
          <a:noFill/>
          <a:ln w="12700">
            <a:solidFill>
              <a:schemeClr val="tx1"/>
            </a:solidFill>
          </a:ln>
        </p:spPr>
        <p:txBody>
          <a:bodyPr anchor="ctr">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defTabSz="1625539">
              <a:spcAft>
                <a:spcPts val="200"/>
              </a:spcAft>
              <a:defRPr/>
            </a:pPr>
            <a:r>
              <a:rPr lang="en-US" sz="1400" b="1" kern="0" dirty="0">
                <a:solidFill>
                  <a:srgbClr val="000000"/>
                </a:solidFill>
                <a:cs typeface="Arial" panose="020B0604020202020204" pitchFamily="34" charset="0"/>
                <a:sym typeface="Arial"/>
              </a:rPr>
              <a:t>Patient population</a:t>
            </a:r>
            <a:endParaRPr lang="en-US" sz="1400" b="1" kern="0" baseline="30000" dirty="0">
              <a:solidFill>
                <a:srgbClr val="000000"/>
              </a:solidFill>
              <a:cs typeface="Arial" panose="020B0604020202020204" pitchFamily="34" charset="0"/>
              <a:sym typeface="Arial"/>
            </a:endParaRPr>
          </a:p>
          <a:p>
            <a:pPr marL="171450" indent="-171450" defTabSz="2166844">
              <a:spcAft>
                <a:spcPts val="200"/>
              </a:spcAft>
              <a:buClr>
                <a:schemeClr val="bg2"/>
              </a:buClr>
              <a:buFont typeface="Arial" panose="020B0604020202020204" pitchFamily="34" charset="0"/>
              <a:buChar char="•"/>
              <a:defRPr/>
            </a:pPr>
            <a:r>
              <a:rPr lang="en-GB" sz="1400" kern="0" dirty="0">
                <a:cs typeface="Arial"/>
              </a:rPr>
              <a:t>Aged ≥18 years</a:t>
            </a:r>
          </a:p>
          <a:p>
            <a:pPr marL="171450" indent="-171450" defTabSz="2166844">
              <a:spcAft>
                <a:spcPts val="200"/>
              </a:spcAft>
              <a:buClr>
                <a:schemeClr val="bg2"/>
              </a:buClr>
              <a:buFont typeface="Arial" panose="020B0604020202020204" pitchFamily="34" charset="0"/>
              <a:buChar char="•"/>
              <a:defRPr/>
            </a:pPr>
            <a:r>
              <a:rPr lang="en-GB" sz="1400" kern="0" dirty="0">
                <a:cs typeface="Arial"/>
              </a:rPr>
              <a:t>Pathologically documented HER2+ advanced or metastatic BC with or without baseline brain metastases</a:t>
            </a:r>
          </a:p>
          <a:p>
            <a:pPr marL="171450" indent="-171450" defTabSz="2166844">
              <a:spcAft>
                <a:spcPts val="200"/>
              </a:spcAft>
              <a:buClr>
                <a:schemeClr val="bg2"/>
              </a:buClr>
              <a:buFont typeface="Arial" panose="020B0604020202020204" pitchFamily="34" charset="0"/>
              <a:buChar char="•"/>
              <a:defRPr/>
            </a:pPr>
            <a:r>
              <a:rPr lang="en-GB" sz="1400" kern="0" dirty="0">
                <a:cs typeface="Arial"/>
              </a:rPr>
              <a:t>Received ≤2 prior lines of therapy</a:t>
            </a:r>
            <a:br>
              <a:rPr lang="en-GB" sz="1400" kern="0" dirty="0">
                <a:cs typeface="Arial"/>
              </a:rPr>
            </a:br>
            <a:r>
              <a:rPr lang="en-GB" sz="1400" kern="0" dirty="0">
                <a:cs typeface="Arial"/>
              </a:rPr>
              <a:t>in the metastatic setting </a:t>
            </a:r>
            <a:br>
              <a:rPr lang="en-GB" sz="1400" kern="0" dirty="0">
                <a:cs typeface="Arial"/>
              </a:rPr>
            </a:br>
            <a:r>
              <a:rPr lang="en-GB" sz="1400" kern="0" dirty="0">
                <a:cs typeface="Arial"/>
              </a:rPr>
              <a:t>(tucatinib naïve)</a:t>
            </a:r>
          </a:p>
          <a:p>
            <a:pPr marL="171450" indent="-171450" defTabSz="2166844">
              <a:spcAft>
                <a:spcPts val="200"/>
              </a:spcAft>
              <a:buClr>
                <a:schemeClr val="bg2"/>
              </a:buClr>
              <a:buFont typeface="Arial" panose="020B0604020202020204" pitchFamily="34" charset="0"/>
              <a:buChar char="•"/>
              <a:defRPr/>
            </a:pPr>
            <a:r>
              <a:rPr lang="en-GB" sz="1400" kern="0" dirty="0">
                <a:cs typeface="Arial"/>
              </a:rPr>
              <a:t>Disease progression on prior </a:t>
            </a:r>
            <a:br>
              <a:rPr lang="en-GB" sz="1400" kern="0" dirty="0">
                <a:cs typeface="Arial"/>
              </a:rPr>
            </a:br>
            <a:r>
              <a:rPr lang="en-GB" sz="1400" kern="0" dirty="0">
                <a:cs typeface="Arial"/>
              </a:rPr>
              <a:t>HER2-directed regimens </a:t>
            </a:r>
          </a:p>
          <a:p>
            <a:pPr marL="171450" indent="-171450" defTabSz="2166844">
              <a:spcAft>
                <a:spcPts val="200"/>
              </a:spcAft>
              <a:buClr>
                <a:schemeClr val="bg2"/>
              </a:buClr>
              <a:buFont typeface="Arial" panose="020B0604020202020204" pitchFamily="34" charset="0"/>
              <a:buChar char="•"/>
              <a:defRPr/>
            </a:pPr>
            <a:r>
              <a:rPr lang="en-GB" sz="1400" kern="0" dirty="0">
                <a:cs typeface="Arial"/>
              </a:rPr>
              <a:t>ECOG PS 0 or 1</a:t>
            </a:r>
          </a:p>
          <a:p>
            <a:pPr marL="171450" indent="-171450" defTabSz="2166844">
              <a:spcAft>
                <a:spcPts val="200"/>
              </a:spcAft>
              <a:buClr>
                <a:schemeClr val="bg2"/>
              </a:buClr>
              <a:buFont typeface="Arial" panose="020B0604020202020204" pitchFamily="34" charset="0"/>
              <a:buChar char="•"/>
              <a:defRPr/>
            </a:pPr>
            <a:r>
              <a:rPr lang="en-GB" sz="1400" kern="0" dirty="0">
                <a:cs typeface="Arial"/>
              </a:rPr>
              <a:t>No known or suspected leptomeningeal metastases</a:t>
            </a:r>
          </a:p>
        </p:txBody>
      </p:sp>
      <p:cxnSp>
        <p:nvCxnSpPr>
          <p:cNvPr id="28" name="Straight Connector 27">
            <a:extLst>
              <a:ext uri="{FF2B5EF4-FFF2-40B4-BE49-F238E27FC236}">
                <a16:creationId xmlns:a16="http://schemas.microsoft.com/office/drawing/2014/main" id="{DEFBBD72-E2A4-F49F-2D4B-808C35B40C5D}"/>
              </a:ext>
            </a:extLst>
          </p:cNvPr>
          <p:cNvCxnSpPr>
            <a:cxnSpLocks/>
            <a:endCxn id="7" idx="1"/>
          </p:cNvCxnSpPr>
          <p:nvPr/>
        </p:nvCxnSpPr>
        <p:spPr>
          <a:xfrm>
            <a:off x="3403045" y="2658625"/>
            <a:ext cx="659394" cy="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495C84-A857-0238-4E3F-734C21197812}"/>
              </a:ext>
            </a:extLst>
          </p:cNvPr>
          <p:cNvCxnSpPr>
            <a:cxnSpLocks/>
            <a:endCxn id="11" idx="1"/>
          </p:cNvCxnSpPr>
          <p:nvPr/>
        </p:nvCxnSpPr>
        <p:spPr>
          <a:xfrm>
            <a:off x="3403045" y="4401561"/>
            <a:ext cx="659394" cy="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255495A-D90B-862C-CF37-B19769344144}"/>
              </a:ext>
            </a:extLst>
          </p:cNvPr>
          <p:cNvCxnSpPr>
            <a:cxnSpLocks/>
          </p:cNvCxnSpPr>
          <p:nvPr/>
        </p:nvCxnSpPr>
        <p:spPr>
          <a:xfrm flipV="1">
            <a:off x="6805572" y="2658597"/>
            <a:ext cx="2019404" cy="57"/>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1C54300-1EFB-807F-DE46-9340DA8C810C}"/>
              </a:ext>
            </a:extLst>
          </p:cNvPr>
          <p:cNvSpPr>
            <a:spLocks noChangeAspect="1"/>
          </p:cNvSpPr>
          <p:nvPr/>
        </p:nvSpPr>
        <p:spPr>
          <a:xfrm>
            <a:off x="7347285" y="2226625"/>
            <a:ext cx="864000" cy="864000"/>
          </a:xfrm>
          <a:prstGeom prst="ellipse">
            <a:avLst/>
          </a:prstGeom>
          <a:solidFill>
            <a:schemeClr val="tx1"/>
          </a:solidFill>
          <a:ln w="12700" cap="flat" cmpd="sng" algn="ctr">
            <a:solidFill>
              <a:schemeClr val="tx1"/>
            </a:solidFill>
            <a:prstDash val="solid"/>
            <a:miter lim="800000"/>
          </a:ln>
          <a:effectLst/>
        </p:spPr>
        <p:txBody>
          <a:bodyPr lIns="0" tIns="0" rIns="0" bIns="0" rtlCol="0" anchor="ctr"/>
          <a:lstStyle/>
          <a:p>
            <a:pPr algn="ctr" defTabSz="1219170">
              <a:buClrTx/>
              <a:defRPr/>
            </a:pPr>
            <a:r>
              <a:rPr lang="en-US" sz="1100" b="1">
                <a:solidFill>
                  <a:srgbClr val="FFFFFF"/>
                </a:solidFill>
                <a:ea typeface="+mn-ea"/>
                <a:cs typeface="+mn-cs"/>
              </a:rPr>
              <a:t>T-DXd</a:t>
            </a:r>
          </a:p>
          <a:p>
            <a:pPr algn="ctr" defTabSz="1219170">
              <a:buClrTx/>
              <a:defRPr/>
            </a:pPr>
            <a:r>
              <a:rPr lang="en-US" sz="1050">
                <a:solidFill>
                  <a:srgbClr val="FFFFFF"/>
                </a:solidFill>
                <a:ea typeface="+mn-ea"/>
                <a:cs typeface="+mn-cs"/>
              </a:rPr>
              <a:t>5.4 mg/kg IV Q3W</a:t>
            </a:r>
            <a:r>
              <a:rPr lang="en-US" sz="1050" baseline="30000">
                <a:solidFill>
                  <a:srgbClr val="FFFFFF"/>
                </a:solidFill>
                <a:ea typeface="+mn-ea"/>
                <a:cs typeface="+mn-cs"/>
              </a:rPr>
              <a:t>†</a:t>
            </a:r>
          </a:p>
        </p:txBody>
      </p:sp>
      <p:cxnSp>
        <p:nvCxnSpPr>
          <p:cNvPr id="10" name="Straight Connector 9">
            <a:extLst>
              <a:ext uri="{FF2B5EF4-FFF2-40B4-BE49-F238E27FC236}">
                <a16:creationId xmlns:a16="http://schemas.microsoft.com/office/drawing/2014/main" id="{2C69E786-4004-A5F6-3574-8F4EA913780C}"/>
              </a:ext>
            </a:extLst>
          </p:cNvPr>
          <p:cNvCxnSpPr>
            <a:cxnSpLocks/>
          </p:cNvCxnSpPr>
          <p:nvPr/>
        </p:nvCxnSpPr>
        <p:spPr>
          <a:xfrm flipV="1">
            <a:off x="6805572" y="4397608"/>
            <a:ext cx="2019404" cy="7907"/>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1DB7C5B-32D8-7931-6436-70B2E056BDC1}"/>
              </a:ext>
            </a:extLst>
          </p:cNvPr>
          <p:cNvSpPr>
            <a:spLocks noChangeAspect="1"/>
          </p:cNvSpPr>
          <p:nvPr/>
        </p:nvSpPr>
        <p:spPr>
          <a:xfrm>
            <a:off x="7347285" y="3969561"/>
            <a:ext cx="864000" cy="864000"/>
          </a:xfrm>
          <a:prstGeom prst="ellipse">
            <a:avLst/>
          </a:prstGeom>
          <a:solidFill>
            <a:schemeClr val="tx1"/>
          </a:solidFill>
          <a:ln w="12700" cap="flat" cmpd="sng" algn="ctr">
            <a:solidFill>
              <a:schemeClr val="tx1"/>
            </a:solidFill>
            <a:prstDash val="solid"/>
            <a:miter lim="800000"/>
          </a:ln>
          <a:effectLst/>
        </p:spPr>
        <p:txBody>
          <a:bodyPr lIns="0" tIns="0" rIns="0" bIns="0" rtlCol="0" anchor="ctr"/>
          <a:lstStyle/>
          <a:p>
            <a:pPr algn="ctr" defTabSz="1219170">
              <a:buClrTx/>
              <a:defRPr/>
            </a:pPr>
            <a:r>
              <a:rPr lang="en-US" sz="1100" b="1">
                <a:solidFill>
                  <a:srgbClr val="FFFFFF"/>
                </a:solidFill>
                <a:ea typeface="+mn-ea"/>
                <a:cs typeface="+mn-cs"/>
              </a:rPr>
              <a:t>T-DXd</a:t>
            </a:r>
          </a:p>
          <a:p>
            <a:pPr algn="ctr" defTabSz="1219170">
              <a:buClrTx/>
              <a:defRPr/>
            </a:pPr>
            <a:r>
              <a:rPr lang="en-US" sz="1050">
                <a:solidFill>
                  <a:srgbClr val="FFFFFF"/>
                </a:solidFill>
                <a:ea typeface="+mn-ea"/>
                <a:cs typeface="+mn-cs"/>
              </a:rPr>
              <a:t>5.4 mg/kg IV Q3W</a:t>
            </a:r>
            <a:r>
              <a:rPr lang="en-US" sz="1050" baseline="30000">
                <a:solidFill>
                  <a:srgbClr val="FFFFFF"/>
                </a:solidFill>
                <a:ea typeface="+mn-ea"/>
                <a:cs typeface="+mn-cs"/>
              </a:rPr>
              <a:t>†</a:t>
            </a:r>
          </a:p>
        </p:txBody>
      </p:sp>
      <p:sp>
        <p:nvSpPr>
          <p:cNvPr id="2" name="Subtitle 1">
            <a:extLst>
              <a:ext uri="{FF2B5EF4-FFF2-40B4-BE49-F238E27FC236}">
                <a16:creationId xmlns:a16="http://schemas.microsoft.com/office/drawing/2014/main" id="{7189FB38-E644-0825-DFD2-D540A4785840}"/>
              </a:ext>
            </a:extLst>
          </p:cNvPr>
          <p:cNvSpPr>
            <a:spLocks noGrp="1"/>
          </p:cNvSpPr>
          <p:nvPr>
            <p:ph type="subTitle" idx="2"/>
          </p:nvPr>
        </p:nvSpPr>
        <p:spPr>
          <a:xfrm>
            <a:off x="623887" y="944311"/>
            <a:ext cx="10944226" cy="540002"/>
          </a:xfrm>
        </p:spPr>
        <p:txBody>
          <a:bodyPr/>
          <a:lstStyle/>
          <a:p>
            <a:r>
              <a:rPr lang="en-US" sz="1700" b="1" dirty="0">
                <a:solidFill>
                  <a:schemeClr val="tx1"/>
                </a:solidFill>
              </a:rPr>
              <a:t>Phase 3b/4, multicenter, single-arm, two-cohort, open-label study of T-</a:t>
            </a:r>
            <a:r>
              <a:rPr lang="en-US" sz="1700" b="1" dirty="0" err="1">
                <a:solidFill>
                  <a:schemeClr val="tx1"/>
                </a:solidFill>
              </a:rPr>
              <a:t>DXd</a:t>
            </a:r>
            <a:r>
              <a:rPr lang="en-US" sz="1700" b="1" dirty="0">
                <a:solidFill>
                  <a:schemeClr val="tx1"/>
                </a:solidFill>
              </a:rPr>
              <a:t> in previously treated HER2+ </a:t>
            </a:r>
            <a:r>
              <a:rPr lang="en-US" sz="1700" b="1" dirty="0" err="1">
                <a:solidFill>
                  <a:schemeClr val="tx1"/>
                </a:solidFill>
              </a:rPr>
              <a:t>mBC</a:t>
            </a:r>
            <a:r>
              <a:rPr lang="en-US" sz="1700" b="1" dirty="0">
                <a:solidFill>
                  <a:schemeClr val="tx1"/>
                </a:solidFill>
              </a:rPr>
              <a:t> with and without brain metastases (BMs); the largest prospective study of T-</a:t>
            </a:r>
            <a:r>
              <a:rPr lang="en-US" sz="1700" b="1" dirty="0" err="1">
                <a:solidFill>
                  <a:schemeClr val="tx1"/>
                </a:solidFill>
              </a:rPr>
              <a:t>DXd</a:t>
            </a:r>
            <a:r>
              <a:rPr lang="en-US" sz="1700" b="1" dirty="0">
                <a:solidFill>
                  <a:schemeClr val="tx1"/>
                </a:solidFill>
              </a:rPr>
              <a:t> in patients with stable or active BMs</a:t>
            </a:r>
          </a:p>
        </p:txBody>
      </p:sp>
    </p:spTree>
    <p:extLst>
      <p:ext uri="{BB962C8B-B14F-4D97-AF65-F5344CB8AC3E}">
        <p14:creationId xmlns:p14="http://schemas.microsoft.com/office/powerpoint/2010/main" val="265791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0FE8F69-8337-1357-A5EE-8E5E0E1B5D64}"/>
              </a:ext>
            </a:extLst>
          </p:cNvPr>
          <p:cNvSpPr txBox="1">
            <a:spLocks/>
          </p:cNvSpPr>
          <p:nvPr/>
        </p:nvSpPr>
        <p:spPr>
          <a:xfrm>
            <a:off x="640556" y="2317179"/>
            <a:ext cx="5310186" cy="2628000"/>
          </a:xfrm>
          <a:prstGeom prst="rect">
            <a:avLst/>
          </a:prstGeom>
          <a:solidFill>
            <a:schemeClr val="bg1"/>
          </a:solidFill>
          <a:ln w="12700">
            <a:solidFill>
              <a:srgbClr val="27377D"/>
            </a:solidFill>
          </a:ln>
        </p:spPr>
        <p:txBody>
          <a:bodyPr lIns="180000" tIns="72000" anchor="t"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2167250">
              <a:spcBef>
                <a:spcPts val="0"/>
              </a:spcBef>
              <a:spcAft>
                <a:spcPts val="200"/>
              </a:spcAft>
              <a:buClr>
                <a:schemeClr val="accent1"/>
              </a:buClr>
              <a:defRPr/>
            </a:pPr>
            <a:r>
              <a:rPr lang="en-US" sz="1400" b="1" dirty="0">
                <a:solidFill>
                  <a:schemeClr val="tx1"/>
                </a:solidFill>
                <a:latin typeface="+mn-lt"/>
                <a:cs typeface="Arial" panose="020B0604020202020204" pitchFamily="34" charset="0"/>
              </a:rPr>
              <a:t>Discontinued T-DXd (55.1%)</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PD (30.8%)</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AE (11.8%)</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Patient decision (3.4%)</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Death (2.7%)</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Consent withdrawal (2.7%)</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Subjective disease progression (2.3%)</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COVID-19 pandemic (1.1%)</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Investigator decision (0.4%)</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Patient lost to follow up (0.4%)</a:t>
            </a:r>
          </a:p>
          <a:p>
            <a:pPr marL="171450" lvl="3" indent="-171450" algn="l" defTabSz="2167250">
              <a:spcBef>
                <a:spcPts val="0"/>
              </a:spcBef>
              <a:spcAft>
                <a:spcPts val="200"/>
              </a:spcAft>
              <a:buClr>
                <a:srgbClr val="27377D"/>
              </a:buClr>
              <a:buFont typeface="Arial" panose="020B0604020202020204" pitchFamily="34" charset="0"/>
              <a:buChar char="•"/>
              <a:defRPr/>
            </a:pPr>
            <a:r>
              <a:rPr lang="en-US" sz="1200" dirty="0">
                <a:solidFill>
                  <a:schemeClr val="tx1"/>
                </a:solidFill>
                <a:latin typeface="+mn-lt"/>
                <a:cs typeface="Arial" panose="020B0604020202020204" pitchFamily="34" charset="0"/>
                <a:sym typeface="Arial"/>
              </a:rPr>
              <a:t>Other (0.8%)</a:t>
            </a:r>
          </a:p>
        </p:txBody>
      </p:sp>
      <p:sp>
        <p:nvSpPr>
          <p:cNvPr id="35" name="Subtitle 2">
            <a:extLst>
              <a:ext uri="{FF2B5EF4-FFF2-40B4-BE49-F238E27FC236}">
                <a16:creationId xmlns:a16="http://schemas.microsoft.com/office/drawing/2014/main" id="{E3F1DAB7-BAE9-0EA7-6CB7-40EBCA1F9812}"/>
              </a:ext>
            </a:extLst>
          </p:cNvPr>
          <p:cNvSpPr txBox="1">
            <a:spLocks/>
          </p:cNvSpPr>
          <p:nvPr/>
        </p:nvSpPr>
        <p:spPr>
          <a:xfrm>
            <a:off x="640556" y="1173973"/>
            <a:ext cx="5310187" cy="396000"/>
          </a:xfrm>
          <a:prstGeom prst="rect">
            <a:avLst/>
          </a:prstGeom>
          <a:solidFill>
            <a:srgbClr val="27377D"/>
          </a:solidFill>
          <a:ln w="12700">
            <a:solidFill>
              <a:srgbClr val="27377D"/>
            </a:solidFill>
          </a:ln>
        </p:spPr>
        <p:txBody>
          <a:bodyPr lIns="180000" tIns="72000" anchor="ctr"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defTabSz="2167250">
              <a:spcBef>
                <a:spcPts val="0"/>
              </a:spcBef>
              <a:spcAft>
                <a:spcPts val="200"/>
              </a:spcAft>
              <a:buClr>
                <a:srgbClr val="000000"/>
              </a:buClr>
              <a:defRPr/>
            </a:pPr>
            <a:r>
              <a:rPr lang="en-US" sz="1800" b="1" dirty="0">
                <a:solidFill>
                  <a:srgbClr val="FFFFFF"/>
                </a:solidFill>
                <a:latin typeface="+mn-lt"/>
                <a:cs typeface="Arial" panose="020B0604020202020204" pitchFamily="34" charset="0"/>
                <a:sym typeface="Arial"/>
              </a:rPr>
              <a:t>Baseline BMs (N=263)</a:t>
            </a:r>
          </a:p>
        </p:txBody>
      </p:sp>
      <p:sp>
        <p:nvSpPr>
          <p:cNvPr id="11" name="Subtitle 2">
            <a:extLst>
              <a:ext uri="{FF2B5EF4-FFF2-40B4-BE49-F238E27FC236}">
                <a16:creationId xmlns:a16="http://schemas.microsoft.com/office/drawing/2014/main" id="{5767E162-3589-FC28-85E0-BC02D36B7328}"/>
              </a:ext>
            </a:extLst>
          </p:cNvPr>
          <p:cNvSpPr txBox="1">
            <a:spLocks/>
          </p:cNvSpPr>
          <p:nvPr/>
        </p:nvSpPr>
        <p:spPr>
          <a:xfrm>
            <a:off x="2385095" y="1857889"/>
            <a:ext cx="1741881" cy="457200"/>
          </a:xfrm>
          <a:prstGeom prst="rect">
            <a:avLst/>
          </a:prstGeom>
          <a:solidFill>
            <a:srgbClr val="125AA2">
              <a:alpha val="69804"/>
            </a:srgbClr>
          </a:solidFill>
          <a:ln w="12700">
            <a:solidFill>
              <a:schemeClr val="bg2"/>
            </a:solidFill>
          </a:ln>
        </p:spPr>
        <p:txBody>
          <a:bodyPr lIns="0" tIns="0" rIns="0" bIns="0" anchor="ctr"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defTabSz="2167250">
              <a:spcBef>
                <a:spcPts val="0"/>
              </a:spcBef>
              <a:spcAft>
                <a:spcPts val="200"/>
              </a:spcAft>
              <a:buClr>
                <a:srgbClr val="000000"/>
              </a:buClr>
              <a:defRPr/>
            </a:pPr>
            <a:r>
              <a:rPr lang="en-US" sz="1400" dirty="0">
                <a:solidFill>
                  <a:schemeClr val="bg1"/>
                </a:solidFill>
                <a:latin typeface="+mn-lt"/>
                <a:cs typeface="Arial" panose="020B0604020202020204" pitchFamily="34" charset="0"/>
                <a:sym typeface="Arial"/>
              </a:rPr>
              <a:t>Untreated (n=39)</a:t>
            </a:r>
            <a:r>
              <a:rPr lang="en-US" sz="1400" baseline="30000" dirty="0">
                <a:solidFill>
                  <a:schemeClr val="bg1"/>
                </a:solidFill>
                <a:latin typeface="+mn-lt"/>
                <a:cs typeface="Arial" panose="020B0604020202020204" pitchFamily="34" charset="0"/>
                <a:sym typeface="Arial"/>
              </a:rPr>
              <a:t>†</a:t>
            </a:r>
            <a:endParaRPr lang="en-US" sz="1400" dirty="0">
              <a:solidFill>
                <a:schemeClr val="bg1"/>
              </a:solidFill>
              <a:latin typeface="+mn-lt"/>
              <a:cs typeface="Arial" panose="020B0604020202020204" pitchFamily="34" charset="0"/>
              <a:sym typeface="Arial"/>
            </a:endParaRPr>
          </a:p>
        </p:txBody>
      </p:sp>
      <p:sp>
        <p:nvSpPr>
          <p:cNvPr id="5" name="Subtitle 2">
            <a:extLst>
              <a:ext uri="{FF2B5EF4-FFF2-40B4-BE49-F238E27FC236}">
                <a16:creationId xmlns:a16="http://schemas.microsoft.com/office/drawing/2014/main" id="{C43408ED-8629-8E47-A015-21D5C8253FAD}"/>
              </a:ext>
            </a:extLst>
          </p:cNvPr>
          <p:cNvSpPr txBox="1">
            <a:spLocks/>
          </p:cNvSpPr>
          <p:nvPr/>
        </p:nvSpPr>
        <p:spPr>
          <a:xfrm>
            <a:off x="640556" y="1579815"/>
            <a:ext cx="1743210" cy="735274"/>
          </a:xfrm>
          <a:prstGeom prst="rect">
            <a:avLst/>
          </a:prstGeom>
          <a:solidFill>
            <a:schemeClr val="accent1"/>
          </a:solidFill>
          <a:ln w="12700">
            <a:solidFill>
              <a:schemeClr val="accent1"/>
            </a:solidFill>
          </a:ln>
        </p:spPr>
        <p:txBody>
          <a:bodyPr lIns="0" tIns="0" rIns="0" bIns="0" anchor="ctr"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defTabSz="2167250">
              <a:spcBef>
                <a:spcPts val="0"/>
              </a:spcBef>
              <a:buClr>
                <a:srgbClr val="000000"/>
              </a:buClr>
              <a:defRPr/>
            </a:pPr>
            <a:r>
              <a:rPr lang="en-US" sz="1400" b="1" dirty="0">
                <a:solidFill>
                  <a:schemeClr val="bg1"/>
                </a:solidFill>
                <a:latin typeface="+mn-lt"/>
                <a:cs typeface="Arial" panose="020B0604020202020204" pitchFamily="34" charset="0"/>
                <a:sym typeface="Arial"/>
              </a:rPr>
              <a:t>Stable BMs (n=157)* </a:t>
            </a:r>
          </a:p>
        </p:txBody>
      </p:sp>
      <p:sp>
        <p:nvSpPr>
          <p:cNvPr id="8" name="Subtitle 2">
            <a:extLst>
              <a:ext uri="{FF2B5EF4-FFF2-40B4-BE49-F238E27FC236}">
                <a16:creationId xmlns:a16="http://schemas.microsoft.com/office/drawing/2014/main" id="{8A972253-EABC-AB1E-2505-2ED7A446F88C}"/>
              </a:ext>
            </a:extLst>
          </p:cNvPr>
          <p:cNvSpPr txBox="1">
            <a:spLocks/>
          </p:cNvSpPr>
          <p:nvPr/>
        </p:nvSpPr>
        <p:spPr>
          <a:xfrm>
            <a:off x="640742" y="1170951"/>
            <a:ext cx="5310000" cy="1152000"/>
          </a:xfrm>
          <a:prstGeom prst="rect">
            <a:avLst/>
          </a:prstGeom>
          <a:noFill/>
          <a:ln w="12700">
            <a:solidFill>
              <a:srgbClr val="27377D"/>
            </a:solidFill>
          </a:ln>
        </p:spPr>
        <p:txBody>
          <a:bodyPr lIns="180000" anchor="t"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algn="l" defTabSz="2167250">
              <a:spcBef>
                <a:spcPts val="0"/>
              </a:spcBef>
              <a:spcAft>
                <a:spcPts val="200"/>
              </a:spcAft>
              <a:buClr>
                <a:schemeClr val="accent1"/>
              </a:buClr>
              <a:defRPr/>
            </a:pPr>
            <a:endParaRPr lang="en-US" sz="1200" dirty="0">
              <a:solidFill>
                <a:schemeClr val="tx1"/>
              </a:solidFill>
              <a:latin typeface="+mn-lt"/>
              <a:cs typeface="Arial" panose="020B0604020202020204" pitchFamily="34" charset="0"/>
              <a:sym typeface="Arial"/>
            </a:endParaRPr>
          </a:p>
        </p:txBody>
      </p:sp>
      <p:sp>
        <p:nvSpPr>
          <p:cNvPr id="10" name="Subtitle 2">
            <a:extLst>
              <a:ext uri="{FF2B5EF4-FFF2-40B4-BE49-F238E27FC236}">
                <a16:creationId xmlns:a16="http://schemas.microsoft.com/office/drawing/2014/main" id="{3B6F6209-1D9E-5D72-A1E0-00901BF3D1E1}"/>
              </a:ext>
            </a:extLst>
          </p:cNvPr>
          <p:cNvSpPr txBox="1">
            <a:spLocks/>
          </p:cNvSpPr>
          <p:nvPr/>
        </p:nvSpPr>
        <p:spPr>
          <a:xfrm>
            <a:off x="4126977" y="1857889"/>
            <a:ext cx="1823765" cy="457200"/>
          </a:xfrm>
          <a:prstGeom prst="rect">
            <a:avLst/>
          </a:prstGeom>
          <a:solidFill>
            <a:schemeClr val="bg2">
              <a:alpha val="70000"/>
            </a:schemeClr>
          </a:solidFill>
          <a:ln w="12700">
            <a:solidFill>
              <a:schemeClr val="bg2"/>
            </a:solidFill>
          </a:ln>
        </p:spPr>
        <p:txBody>
          <a:bodyPr lIns="0" tIns="0" rIns="0" bIns="0" anchor="ctr"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defTabSz="2167250">
              <a:spcBef>
                <a:spcPts val="0"/>
              </a:spcBef>
              <a:spcAft>
                <a:spcPts val="200"/>
              </a:spcAft>
              <a:buClr>
                <a:srgbClr val="000000"/>
              </a:buClr>
              <a:defRPr/>
            </a:pPr>
            <a:r>
              <a:rPr lang="en-GB" sz="1400" b="1" dirty="0">
                <a:solidFill>
                  <a:schemeClr val="tx1"/>
                </a:solidFill>
                <a:latin typeface="+mn-lt"/>
                <a:cs typeface="Arial" panose="020B0604020202020204" pitchFamily="34" charset="0"/>
                <a:sym typeface="Arial"/>
              </a:rPr>
              <a:t>Previously treated / progressing (n=67)</a:t>
            </a:r>
            <a:r>
              <a:rPr lang="en-GB" sz="1400" b="1" baseline="30000" dirty="0">
                <a:solidFill>
                  <a:schemeClr val="tx1"/>
                </a:solidFill>
                <a:latin typeface="+mn-lt"/>
                <a:cs typeface="Arial" panose="020B0604020202020204" pitchFamily="34" charset="0"/>
                <a:sym typeface="Arial"/>
              </a:rPr>
              <a:t>‡</a:t>
            </a:r>
            <a:endParaRPr lang="en-US" sz="1400" b="1" baseline="30000" dirty="0">
              <a:solidFill>
                <a:schemeClr val="tx1"/>
              </a:solidFill>
              <a:latin typeface="+mn-lt"/>
              <a:cs typeface="Arial" panose="020B0604020202020204" pitchFamily="34" charset="0"/>
              <a:sym typeface="Arial"/>
            </a:endParaRPr>
          </a:p>
        </p:txBody>
      </p:sp>
      <p:sp>
        <p:nvSpPr>
          <p:cNvPr id="4" name="Subtitle 2">
            <a:extLst>
              <a:ext uri="{FF2B5EF4-FFF2-40B4-BE49-F238E27FC236}">
                <a16:creationId xmlns:a16="http://schemas.microsoft.com/office/drawing/2014/main" id="{8AE88B69-B1F3-E539-A0F3-2F7DE8B46612}"/>
              </a:ext>
            </a:extLst>
          </p:cNvPr>
          <p:cNvSpPr txBox="1">
            <a:spLocks/>
          </p:cNvSpPr>
          <p:nvPr/>
        </p:nvSpPr>
        <p:spPr>
          <a:xfrm>
            <a:off x="2383766" y="1579815"/>
            <a:ext cx="3566976" cy="272677"/>
          </a:xfrm>
          <a:prstGeom prst="rect">
            <a:avLst/>
          </a:prstGeom>
          <a:solidFill>
            <a:schemeClr val="bg2"/>
          </a:solidFill>
          <a:ln w="12700">
            <a:solidFill>
              <a:schemeClr val="bg2"/>
            </a:solidFill>
          </a:ln>
        </p:spPr>
        <p:txBody>
          <a:bodyPr lIns="0" tIns="0" rIns="0" bIns="0" anchor="ctr"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defTabSz="2167250">
              <a:spcBef>
                <a:spcPts val="0"/>
              </a:spcBef>
              <a:spcAft>
                <a:spcPts val="200"/>
              </a:spcAft>
              <a:buClr>
                <a:srgbClr val="000000"/>
              </a:buClr>
              <a:defRPr/>
            </a:pPr>
            <a:r>
              <a:rPr lang="en-US" sz="1400" b="1" dirty="0">
                <a:solidFill>
                  <a:schemeClr val="tx1"/>
                </a:solidFill>
                <a:latin typeface="+mn-lt"/>
                <a:cs typeface="Arial" panose="020B0604020202020204" pitchFamily="34" charset="0"/>
                <a:sym typeface="Arial"/>
              </a:rPr>
              <a:t>Active BMs (n=106)</a:t>
            </a:r>
            <a:r>
              <a:rPr lang="en-US" sz="1400" b="1" baseline="30000" dirty="0">
                <a:solidFill>
                  <a:schemeClr val="tx1"/>
                </a:solidFill>
                <a:latin typeface="+mn-lt"/>
                <a:cs typeface="Arial" panose="020B0604020202020204" pitchFamily="34" charset="0"/>
                <a:sym typeface="Arial"/>
              </a:rPr>
              <a:t> </a:t>
            </a:r>
            <a:endParaRPr lang="en-US" sz="1400" baseline="30000" dirty="0">
              <a:solidFill>
                <a:schemeClr val="tx1"/>
              </a:solidFill>
              <a:latin typeface="+mn-lt"/>
              <a:cs typeface="Arial" panose="020B0604020202020204" pitchFamily="34" charset="0"/>
              <a:sym typeface="Arial"/>
            </a:endParaRPr>
          </a:p>
        </p:txBody>
      </p:sp>
      <p:sp>
        <p:nvSpPr>
          <p:cNvPr id="3" name="Title 2">
            <a:extLst>
              <a:ext uri="{FF2B5EF4-FFF2-40B4-BE49-F238E27FC236}">
                <a16:creationId xmlns:a16="http://schemas.microsoft.com/office/drawing/2014/main" id="{62CC54F0-E094-C93C-77BC-93930B270358}"/>
              </a:ext>
            </a:extLst>
          </p:cNvPr>
          <p:cNvSpPr>
            <a:spLocks noGrp="1"/>
          </p:cNvSpPr>
          <p:nvPr>
            <p:ph type="title"/>
          </p:nvPr>
        </p:nvSpPr>
        <p:spPr>
          <a:xfrm>
            <a:off x="623887" y="365126"/>
            <a:ext cx="10944225" cy="735274"/>
          </a:xfrm>
        </p:spPr>
        <p:txBody>
          <a:bodyPr/>
          <a:lstStyle/>
          <a:p>
            <a:r>
              <a:rPr lang="en-US" dirty="0">
                <a:solidFill>
                  <a:schemeClr val="tx1"/>
                </a:solidFill>
                <a:latin typeface="+mn-lt"/>
              </a:rPr>
              <a:t>Patient disposition</a:t>
            </a:r>
          </a:p>
        </p:txBody>
      </p:sp>
      <p:sp>
        <p:nvSpPr>
          <p:cNvPr id="9" name="Text Placeholder 8">
            <a:extLst>
              <a:ext uri="{FF2B5EF4-FFF2-40B4-BE49-F238E27FC236}">
                <a16:creationId xmlns:a16="http://schemas.microsoft.com/office/drawing/2014/main" id="{FDE149F7-4541-1024-611A-96EE02D25C85}"/>
              </a:ext>
            </a:extLst>
          </p:cNvPr>
          <p:cNvSpPr>
            <a:spLocks noGrp="1"/>
          </p:cNvSpPr>
          <p:nvPr>
            <p:ph type="body" sz="quarter" idx="13"/>
          </p:nvPr>
        </p:nvSpPr>
        <p:spPr>
          <a:xfrm>
            <a:off x="623887" y="6042931"/>
            <a:ext cx="10944225" cy="539750"/>
          </a:xfrm>
        </p:spPr>
        <p:txBody>
          <a:bodyPr/>
          <a:lstStyle/>
          <a:p>
            <a:r>
              <a:rPr lang="en-US" sz="1050" b="1" dirty="0"/>
              <a:t>Final DCO: Feb 8, 2024. </a:t>
            </a:r>
            <a:r>
              <a:rPr lang="en-GB" sz="1050" b="1" dirty="0"/>
              <a:t>Patients may have more than one reason for discontinuation</a:t>
            </a:r>
            <a:endParaRPr lang="en-US" sz="1050" b="1" dirty="0"/>
          </a:p>
          <a:p>
            <a:r>
              <a:rPr lang="en-US" sz="1050" b="1" dirty="0"/>
              <a:t>*Stable BMs: radiographically stable for ≥4 weeks since completion of treatment; </a:t>
            </a:r>
            <a:r>
              <a:rPr lang="en-US" sz="1050" b="1" baseline="30000" dirty="0"/>
              <a:t>†</a:t>
            </a:r>
            <a:r>
              <a:rPr lang="en-US" sz="1050" b="1" dirty="0"/>
              <a:t>untreated BMs with lesions ≤2.0 cm; </a:t>
            </a:r>
            <a:r>
              <a:rPr lang="en-US" sz="1050" b="1" baseline="30000" dirty="0"/>
              <a:t>‡</a:t>
            </a:r>
            <a:r>
              <a:rPr lang="en-US" sz="1050" b="1" dirty="0"/>
              <a:t>previously treated BMs that had progressed since local CNS therapy, with no clinical indication for immediate retreatment with local therapy</a:t>
            </a:r>
          </a:p>
          <a:p>
            <a:r>
              <a:rPr lang="en-US" sz="1050" b="1" dirty="0"/>
              <a:t>AE, adverse event; BM, brain metastasis; CNS, central nervous system; DCO, data cutoff; PD, progressive disease; T-DXd, trastuzumab deruxtecan</a:t>
            </a:r>
          </a:p>
        </p:txBody>
      </p:sp>
      <p:sp>
        <p:nvSpPr>
          <p:cNvPr id="6" name="Subtitle 2">
            <a:extLst>
              <a:ext uri="{FF2B5EF4-FFF2-40B4-BE49-F238E27FC236}">
                <a16:creationId xmlns:a16="http://schemas.microsoft.com/office/drawing/2014/main" id="{E75AB101-2EBC-FBEC-17E7-375FB6143619}"/>
              </a:ext>
            </a:extLst>
          </p:cNvPr>
          <p:cNvSpPr txBox="1">
            <a:spLocks/>
          </p:cNvSpPr>
          <p:nvPr/>
        </p:nvSpPr>
        <p:spPr>
          <a:xfrm>
            <a:off x="6259429" y="2317179"/>
            <a:ext cx="5310188" cy="2628000"/>
          </a:xfrm>
          <a:prstGeom prst="rect">
            <a:avLst/>
          </a:prstGeom>
          <a:solidFill>
            <a:schemeClr val="bg1"/>
          </a:solidFill>
          <a:ln w="12700">
            <a:solidFill>
              <a:schemeClr val="accent3"/>
            </a:solidFill>
          </a:ln>
        </p:spPr>
        <p:txBody>
          <a:bodyPr lIns="180000" tIns="72000" anchor="t" anchorCtr="0">
            <a:noAutofit/>
          </a:bodyPr>
          <a:lstStyle>
            <a:defPPr marR="0" lvl="0" algn="l" rtl="0">
              <a:lnSpc>
                <a:spcPct val="100000"/>
              </a:lnSpc>
              <a:spcBef>
                <a:spcPts val="0"/>
              </a:spcBef>
              <a:spcAft>
                <a:spcPts val="0"/>
              </a:spcAft>
            </a:defPPr>
            <a:lvl1pPr marL="107156" indent="-107156" defTabSz="1625478" latinLnBrk="0">
              <a:buClr>
                <a:schemeClr val="accent6"/>
              </a:buClr>
              <a:buSzTx/>
              <a:buFont typeface="Arial" panose="020B0604020202020204" pitchFamily="34" charset="0"/>
              <a:buChar char="•"/>
              <a:tabLst/>
              <a:defRPr sz="1000" spc="0" baseline="0">
                <a:ln>
                  <a:noFill/>
                </a:ln>
                <a:solidFill>
                  <a:schemeClr val="accent2"/>
                </a:solidFill>
                <a:uFillTx/>
                <a:latin typeface="+mn-lt"/>
                <a:ea typeface="Calibri"/>
                <a:cs typeface="Arial" panose="020B0604020202020204" pitchFamily="34" charset="0"/>
              </a:defRPr>
            </a:lvl1pPr>
            <a:lvl2pPr marL="342900" indent="-3810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2pPr>
            <a:lvl3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3pPr>
            <a:lvl4pPr marL="357188" indent="-225425" defTabSz="1625478" latinLnBrk="0">
              <a:buClr>
                <a:schemeClr val="accent6"/>
              </a:buClr>
              <a:buSzTx/>
              <a:buFont typeface="Arial" panose="020B0604020202020204" pitchFamily="34" charset="0"/>
              <a:buChar char="–"/>
              <a:tabLst/>
              <a:defRPr sz="1000" spc="0" baseline="0">
                <a:ln>
                  <a:noFill/>
                </a:ln>
                <a:solidFill>
                  <a:schemeClr val="accent2"/>
                </a:solidFill>
                <a:uFillTx/>
                <a:latin typeface="+mn-lt"/>
                <a:ea typeface="Calibri"/>
                <a:cs typeface="Arial" panose="020B0604020202020204" pitchFamily="34" charset="0"/>
              </a:defRPr>
            </a:lvl4pPr>
            <a:lvl5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5pPr>
            <a:lvl6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6pPr>
            <a:lvl7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7pPr>
            <a:lvl8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8pPr>
            <a:lvl9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9pPr>
          </a:lstStyle>
          <a:p>
            <a:pPr marL="0" indent="0" defTabSz="2167250">
              <a:spcAft>
                <a:spcPts val="200"/>
              </a:spcAft>
              <a:buClr>
                <a:schemeClr val="accent1">
                  <a:lumMod val="60000"/>
                  <a:lumOff val="40000"/>
                </a:schemeClr>
              </a:buClr>
              <a:buNone/>
              <a:defRPr/>
            </a:pPr>
            <a:r>
              <a:rPr lang="en-US" sz="1400" b="1" dirty="0">
                <a:solidFill>
                  <a:schemeClr val="tx1"/>
                </a:solidFill>
              </a:rPr>
              <a:t>Discontinued T-DXd (60.6%)</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PD (35.7%)</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AE (7.5%)</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Patient decision (6.2%)</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Investigator decision (2.9%)</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Subjective disease progression (2.9%)</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Death (1.2%)</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Consent withdrawal (1.2%)</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Patient lost to follow up (0.8%)</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Severe non-compliance to protocol (0.4%)</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COVID-19 pandemic (0.4%)</a:t>
            </a:r>
          </a:p>
          <a:p>
            <a:pPr marL="171450" lvl="3" indent="-171450" defTabSz="2167250">
              <a:spcAft>
                <a:spcPts val="200"/>
              </a:spcAft>
              <a:buClr>
                <a:schemeClr val="accent3"/>
              </a:buClr>
              <a:buFont typeface="Arial" panose="020B0604020202020204" pitchFamily="34" charset="0"/>
              <a:buChar char="•"/>
              <a:defRPr/>
            </a:pPr>
            <a:r>
              <a:rPr lang="en-US" sz="1200" dirty="0">
                <a:solidFill>
                  <a:schemeClr val="tx1"/>
                </a:solidFill>
              </a:rPr>
              <a:t>Other (1.7%)</a:t>
            </a:r>
          </a:p>
        </p:txBody>
      </p:sp>
      <p:sp>
        <p:nvSpPr>
          <p:cNvPr id="14" name="TextBox 13">
            <a:extLst>
              <a:ext uri="{FF2B5EF4-FFF2-40B4-BE49-F238E27FC236}">
                <a16:creationId xmlns:a16="http://schemas.microsoft.com/office/drawing/2014/main" id="{5037EFC4-7753-FD69-9836-83D84ED67221}"/>
              </a:ext>
            </a:extLst>
          </p:cNvPr>
          <p:cNvSpPr txBox="1"/>
          <p:nvPr/>
        </p:nvSpPr>
        <p:spPr>
          <a:xfrm>
            <a:off x="640556" y="4982524"/>
            <a:ext cx="5310186" cy="612000"/>
          </a:xfrm>
          <a:prstGeom prst="rect">
            <a:avLst/>
          </a:prstGeom>
          <a:solidFill>
            <a:srgbClr val="27377D"/>
          </a:solidFill>
          <a:ln w="12700">
            <a:solidFill>
              <a:srgbClr val="27377D"/>
            </a:solidFill>
          </a:ln>
        </p:spPr>
        <p:txBody>
          <a:bodyPr wrap="square" lIns="0" tIns="0" rIns="0" bIns="0" anchor="ctr" anchorCtr="0">
            <a:noAutofit/>
          </a:bodyPr>
          <a:lstStyle/>
          <a:p>
            <a:pPr algn="ctr" defTabSz="1219170">
              <a:lnSpc>
                <a:spcPct val="110000"/>
              </a:lnSpc>
              <a:buClrTx/>
              <a:defRPr/>
            </a:pPr>
            <a:r>
              <a:rPr lang="en-US" sz="1400">
                <a:solidFill>
                  <a:schemeClr val="bg1"/>
                </a:solidFill>
                <a:latin typeface="+mn-lt"/>
              </a:rPr>
              <a:t>Median follow-up duration: </a:t>
            </a:r>
            <a:r>
              <a:rPr lang="en-US" sz="1400" b="1">
                <a:solidFill>
                  <a:schemeClr val="bg1"/>
                </a:solidFill>
                <a:latin typeface="+mn-lt"/>
              </a:rPr>
              <a:t>15.4 months (range, 0.1–30.0)</a:t>
            </a:r>
          </a:p>
          <a:p>
            <a:pPr algn="ctr" defTabSz="1219170">
              <a:lnSpc>
                <a:spcPct val="110000"/>
              </a:lnSpc>
              <a:buClrTx/>
              <a:defRPr/>
            </a:pPr>
            <a:r>
              <a:rPr lang="en-US" sz="1400">
                <a:solidFill>
                  <a:schemeClr val="bg1"/>
                </a:solidFill>
                <a:latin typeface="+mn-lt"/>
              </a:rPr>
              <a:t>Patients on T-DXd at DCO: </a:t>
            </a:r>
            <a:r>
              <a:rPr lang="en-US" sz="1400" b="1">
                <a:solidFill>
                  <a:schemeClr val="bg1"/>
                </a:solidFill>
                <a:latin typeface="+mn-lt"/>
              </a:rPr>
              <a:t>118 (44.9%)</a:t>
            </a:r>
          </a:p>
        </p:txBody>
      </p:sp>
      <p:sp>
        <p:nvSpPr>
          <p:cNvPr id="2" name="TextBox 1">
            <a:extLst>
              <a:ext uri="{FF2B5EF4-FFF2-40B4-BE49-F238E27FC236}">
                <a16:creationId xmlns:a16="http://schemas.microsoft.com/office/drawing/2014/main" id="{D4FA157C-E0B8-DAEB-369C-5CA40E28207E}"/>
              </a:ext>
            </a:extLst>
          </p:cNvPr>
          <p:cNvSpPr txBox="1"/>
          <p:nvPr/>
        </p:nvSpPr>
        <p:spPr>
          <a:xfrm>
            <a:off x="6257925" y="4982524"/>
            <a:ext cx="5310189" cy="612000"/>
          </a:xfrm>
          <a:prstGeom prst="rect">
            <a:avLst/>
          </a:prstGeom>
          <a:solidFill>
            <a:schemeClr val="accent3"/>
          </a:solidFill>
          <a:ln w="12700">
            <a:solidFill>
              <a:schemeClr val="accent3"/>
            </a:solidFill>
          </a:ln>
        </p:spPr>
        <p:txBody>
          <a:bodyPr wrap="square" lIns="0" tIns="0" rIns="0" bIns="0" anchor="ctr" anchorCtr="0">
            <a:noAutofit/>
          </a:bodyPr>
          <a:lstStyle/>
          <a:p>
            <a:pPr algn="ctr" defTabSz="1219170">
              <a:lnSpc>
                <a:spcPct val="110000"/>
              </a:lnSpc>
              <a:buClrTx/>
              <a:defRPr/>
            </a:pPr>
            <a:r>
              <a:rPr lang="en-US" sz="1400">
                <a:solidFill>
                  <a:schemeClr val="tx1"/>
                </a:solidFill>
                <a:latin typeface="+mn-lt"/>
              </a:rPr>
              <a:t>Median follow-up duration: </a:t>
            </a:r>
            <a:r>
              <a:rPr lang="en-US" sz="1400" b="1">
                <a:solidFill>
                  <a:schemeClr val="tx1"/>
                </a:solidFill>
                <a:latin typeface="+mn-lt"/>
              </a:rPr>
              <a:t>16.1 months (range, 0.8–28.4)</a:t>
            </a:r>
            <a:br>
              <a:rPr lang="en-US" sz="1400" b="1">
                <a:solidFill>
                  <a:schemeClr val="tx1"/>
                </a:solidFill>
                <a:latin typeface="+mn-lt"/>
              </a:rPr>
            </a:br>
            <a:r>
              <a:rPr lang="en-US" sz="1400">
                <a:solidFill>
                  <a:schemeClr val="tx1"/>
                </a:solidFill>
                <a:latin typeface="+mn-lt"/>
              </a:rPr>
              <a:t>Patients on T-DXd at DCO: </a:t>
            </a:r>
            <a:r>
              <a:rPr lang="en-US" sz="1400" b="1">
                <a:solidFill>
                  <a:schemeClr val="tx1"/>
                </a:solidFill>
                <a:latin typeface="+mn-lt"/>
              </a:rPr>
              <a:t>95 (39.4%)</a:t>
            </a:r>
          </a:p>
        </p:txBody>
      </p:sp>
      <p:sp>
        <p:nvSpPr>
          <p:cNvPr id="29" name="Subtitle 2">
            <a:extLst>
              <a:ext uri="{FF2B5EF4-FFF2-40B4-BE49-F238E27FC236}">
                <a16:creationId xmlns:a16="http://schemas.microsoft.com/office/drawing/2014/main" id="{F7887924-EE74-6B14-C209-8E09F6CEE0E6}"/>
              </a:ext>
            </a:extLst>
          </p:cNvPr>
          <p:cNvSpPr txBox="1">
            <a:spLocks/>
          </p:cNvSpPr>
          <p:nvPr/>
        </p:nvSpPr>
        <p:spPr>
          <a:xfrm>
            <a:off x="6258113" y="1160463"/>
            <a:ext cx="5310000" cy="1152000"/>
          </a:xfrm>
          <a:prstGeom prst="rect">
            <a:avLst/>
          </a:prstGeom>
          <a:solidFill>
            <a:schemeClr val="accent3"/>
          </a:solidFill>
          <a:ln w="12700">
            <a:solidFill>
              <a:schemeClr val="accent3"/>
            </a:solidFill>
          </a:ln>
        </p:spPr>
        <p:txBody>
          <a:bodyPr lIns="180000" tIns="72000" anchor="ctr" anchorCtr="0">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indent="0" defTabSz="2167250">
              <a:spcBef>
                <a:spcPts val="0"/>
              </a:spcBef>
              <a:defRPr/>
            </a:pPr>
            <a:r>
              <a:rPr lang="en-US" sz="1800" b="1" dirty="0">
                <a:solidFill>
                  <a:schemeClr val="tx1"/>
                </a:solidFill>
                <a:latin typeface="+mn-lt"/>
                <a:cs typeface="Arial" panose="020B0604020202020204" pitchFamily="34" charset="0"/>
              </a:rPr>
              <a:t>No baseline BMs (N=241)</a:t>
            </a:r>
          </a:p>
        </p:txBody>
      </p:sp>
      <p:sp>
        <p:nvSpPr>
          <p:cNvPr id="16" name="Text Placeholder 24">
            <a:extLst>
              <a:ext uri="{FF2B5EF4-FFF2-40B4-BE49-F238E27FC236}">
                <a16:creationId xmlns:a16="http://schemas.microsoft.com/office/drawing/2014/main" id="{8CB754DD-62C0-EF3E-F165-2C170D7436DF}"/>
              </a:ext>
            </a:extLst>
          </p:cNvPr>
          <p:cNvSpPr txBox="1">
            <a:spLocks/>
          </p:cNvSpPr>
          <p:nvPr/>
        </p:nvSpPr>
        <p:spPr>
          <a:xfrm>
            <a:off x="8731394" y="6120356"/>
            <a:ext cx="2836718" cy="514162"/>
          </a:xfrm>
          <a:prstGeom prst="rect">
            <a:avLst/>
          </a:prstGeom>
          <a:noFill/>
          <a:ln>
            <a:noFill/>
          </a:ln>
        </p:spPr>
        <p:txBody>
          <a:bodyPr spcFirstLastPara="1" vert="horz" wrap="square" lIns="0" tIns="0" rIns="0" bIns="0" rtlCol="0" anchor="ctr" anchorCtr="0">
            <a:noAutofit/>
          </a:bodyPr>
          <a:lstStyle>
            <a:lvl1pPr marL="0" marR="0" lvl="0" indent="0" algn="l" defTabSz="914400" rtl="0" eaLnBrk="1" latinLnBrk="0" hangingPunct="1">
              <a:lnSpc>
                <a:spcPct val="100000"/>
              </a:lnSpc>
              <a:spcBef>
                <a:spcPts val="427"/>
              </a:spcBef>
              <a:spcAft>
                <a:spcPts val="0"/>
              </a:spcAft>
              <a:buClr>
                <a:srgbClr val="05416B"/>
              </a:buClr>
              <a:buSzPts val="1600"/>
              <a:buFont typeface="Noto Sans Symbols"/>
              <a:buNone/>
              <a:defRPr sz="1200" b="1" i="0" u="none" strike="noStrike" kern="1200" cap="none">
                <a:solidFill>
                  <a:srgbClr val="AB0C23"/>
                </a:solidFill>
                <a:latin typeface="+mj-lt"/>
                <a:ea typeface="Arial Narrow"/>
                <a:cs typeface="Arial Narrow"/>
                <a:sym typeface="Arial Narrow"/>
              </a:defRPr>
            </a:lvl1pPr>
            <a:lvl2pPr marL="1219170" marR="0" lvl="1"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2pPr>
            <a:lvl3pPr marL="1828754" marR="0" lvl="2"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3pPr>
            <a:lvl4pPr marL="2438339" marR="0" lvl="3"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4pPr>
            <a:lvl5pPr marL="3047924" marR="0" lvl="4"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r>
              <a:rPr lang="en-US" b="0">
                <a:solidFill>
                  <a:schemeClr val="tx1"/>
                </a:solidFill>
                <a:latin typeface="+mn-lt"/>
              </a:rPr>
              <a:t>Lin NU, et al. ESMO 2024. Abstract LBA18.</a:t>
            </a:r>
            <a:endParaRPr lang="en-US" b="0" dirty="0">
              <a:solidFill>
                <a:schemeClr val="tx1"/>
              </a:solidFill>
              <a:latin typeface="+mn-lt"/>
            </a:endParaRPr>
          </a:p>
        </p:txBody>
      </p:sp>
    </p:spTree>
    <p:extLst>
      <p:ext uri="{BB962C8B-B14F-4D97-AF65-F5344CB8AC3E}">
        <p14:creationId xmlns:p14="http://schemas.microsoft.com/office/powerpoint/2010/main" val="108605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9FD6EB-19B3-5EA8-B262-6CBD580A1048}"/>
              </a:ext>
            </a:extLst>
          </p:cNvPr>
          <p:cNvSpPr>
            <a:spLocks noGrp="1"/>
          </p:cNvSpPr>
          <p:nvPr>
            <p:ph type="title"/>
          </p:nvPr>
        </p:nvSpPr>
        <p:spPr/>
        <p:txBody>
          <a:bodyPr>
            <a:normAutofit fontScale="90000"/>
          </a:bodyPr>
          <a:lstStyle/>
          <a:p>
            <a:r>
              <a:rPr lang="en-US" sz="4000" dirty="0">
                <a:solidFill>
                  <a:schemeClr val="tx1"/>
                </a:solidFill>
                <a:latin typeface="+mn-lt"/>
              </a:rPr>
              <a:t>Demographics and baseline characteristics</a:t>
            </a:r>
          </a:p>
        </p:txBody>
      </p:sp>
      <p:sp>
        <p:nvSpPr>
          <p:cNvPr id="5" name="Text Placeholder 4">
            <a:extLst>
              <a:ext uri="{FF2B5EF4-FFF2-40B4-BE49-F238E27FC236}">
                <a16:creationId xmlns:a16="http://schemas.microsoft.com/office/drawing/2014/main" id="{089AF1EC-9EFC-000F-B34F-E2ADE787AC00}"/>
              </a:ext>
            </a:extLst>
          </p:cNvPr>
          <p:cNvSpPr>
            <a:spLocks noGrp="1"/>
          </p:cNvSpPr>
          <p:nvPr>
            <p:ph type="body" sz="quarter" idx="13"/>
          </p:nvPr>
        </p:nvSpPr>
        <p:spPr>
          <a:xfrm>
            <a:off x="623887" y="5734076"/>
            <a:ext cx="10944225" cy="824854"/>
          </a:xfrm>
        </p:spPr>
        <p:txBody>
          <a:bodyPr/>
          <a:lstStyle/>
          <a:p>
            <a:r>
              <a:rPr lang="en-US" sz="1050" b="1" dirty="0"/>
              <a:t>*Specific HER2 status unknown; †HR status positive if either or both of ER/PR status had a positive result; ‡</a:t>
            </a:r>
            <a:r>
              <a:rPr lang="en-GB" sz="1050" b="1" dirty="0"/>
              <a:t>the two patients with prior tucatinib use were recorded as protocol deviations; </a:t>
            </a:r>
            <a:r>
              <a:rPr lang="en-US" sz="1050" b="1" dirty="0"/>
              <a:t>§lapatinib and neratinib; ¶</a:t>
            </a:r>
            <a:r>
              <a:rPr lang="en-GB" sz="1050" b="1" dirty="0"/>
              <a:t>the type of intracranial radiotherapy was not always recorded by investigators, and only w</a:t>
            </a:r>
            <a:r>
              <a:rPr lang="en-US" sz="1050" b="1" dirty="0"/>
              <a:t>hole brain radiation therapy</a:t>
            </a:r>
            <a:r>
              <a:rPr lang="en-GB" sz="1050" b="1" dirty="0"/>
              <a:t> and stereotactic radiosurgery were reported</a:t>
            </a:r>
            <a:endParaRPr lang="en-US" sz="1050" b="1" dirty="0"/>
          </a:p>
          <a:p>
            <a:r>
              <a:rPr lang="en-US" sz="1050" b="1" dirty="0"/>
              <a:t>BM, brain metastasis; ECOG PS, Eastern Cooperative Oncology Group performance status; ER, estrogen receptor; HER2, human epidermal growth factor receptor 2; HR, hormone receptor;  PR, progesterone receptor; T-DM1, trastuzumab emtansine; T-</a:t>
            </a:r>
            <a:r>
              <a:rPr lang="en-US" sz="1050" b="1" dirty="0" err="1"/>
              <a:t>DXd</a:t>
            </a:r>
            <a:r>
              <a:rPr lang="en-US" sz="1050" b="1" dirty="0"/>
              <a:t>, trastuzumab </a:t>
            </a:r>
            <a:r>
              <a:rPr lang="en-US" sz="1050" b="1" dirty="0" err="1"/>
              <a:t>deruxtecan</a:t>
            </a:r>
            <a:r>
              <a:rPr lang="en-US" sz="1050" b="1" dirty="0"/>
              <a:t>; TKI, tyrosine kinase inhibitor </a:t>
            </a:r>
          </a:p>
        </p:txBody>
      </p:sp>
      <p:graphicFrame>
        <p:nvGraphicFramePr>
          <p:cNvPr id="6" name="Table 5">
            <a:extLst>
              <a:ext uri="{FF2B5EF4-FFF2-40B4-BE49-F238E27FC236}">
                <a16:creationId xmlns:a16="http://schemas.microsoft.com/office/drawing/2014/main" id="{B78B65A5-5AC2-18ED-CF2B-DC8FCA41611E}"/>
              </a:ext>
            </a:extLst>
          </p:cNvPr>
          <p:cNvGraphicFramePr>
            <a:graphicFrameLocks noGrp="1"/>
          </p:cNvGraphicFramePr>
          <p:nvPr>
            <p:extLst>
              <p:ext uri="{D42A27DB-BD31-4B8C-83A1-F6EECF244321}">
                <p14:modId xmlns:p14="http://schemas.microsoft.com/office/powerpoint/2010/main" val="3016340760"/>
              </p:ext>
            </p:extLst>
          </p:nvPr>
        </p:nvGraphicFramePr>
        <p:xfrm>
          <a:off x="623890" y="1055232"/>
          <a:ext cx="5062537" cy="4471543"/>
        </p:xfrm>
        <a:graphic>
          <a:graphicData uri="http://schemas.openxmlformats.org/drawingml/2006/table">
            <a:tbl>
              <a:tblPr firstRow="1" bandRow="1"/>
              <a:tblGrid>
                <a:gridCol w="2229351">
                  <a:extLst>
                    <a:ext uri="{9D8B030D-6E8A-4147-A177-3AD203B41FA5}">
                      <a16:colId xmlns:a16="http://schemas.microsoft.com/office/drawing/2014/main" val="2968048765"/>
                    </a:ext>
                  </a:extLst>
                </a:gridCol>
                <a:gridCol w="1416593">
                  <a:extLst>
                    <a:ext uri="{9D8B030D-6E8A-4147-A177-3AD203B41FA5}">
                      <a16:colId xmlns:a16="http://schemas.microsoft.com/office/drawing/2014/main" val="4219771658"/>
                    </a:ext>
                  </a:extLst>
                </a:gridCol>
                <a:gridCol w="1416593">
                  <a:extLst>
                    <a:ext uri="{9D8B030D-6E8A-4147-A177-3AD203B41FA5}">
                      <a16:colId xmlns:a16="http://schemas.microsoft.com/office/drawing/2014/main" val="2271131748"/>
                    </a:ext>
                  </a:extLst>
                </a:gridCol>
              </a:tblGrid>
              <a:tr h="45077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endParaRPr lang="en-US" sz="1100" b="1" i="0" noProof="0">
                        <a:solidFill>
                          <a:schemeClr val="bg1"/>
                        </a:solidFill>
                        <a:effectLst/>
                        <a:latin typeface="+mn-lt"/>
                        <a:ea typeface="MS Mincho" panose="02020609040205080304" pitchFamily="49" charset="-128"/>
                        <a:cs typeface="Arial" panose="020B0604020202020204" pitchFamily="34" charset="0"/>
                      </a:endParaRPr>
                    </a:p>
                  </a:txBody>
                  <a:tcPr marL="22857" marR="72000" marT="35995" marB="359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i="0" noProof="0">
                          <a:solidFill>
                            <a:schemeClr val="bg1"/>
                          </a:solidFill>
                          <a:effectLst/>
                          <a:latin typeface="+mn-lt"/>
                          <a:ea typeface="MS Mincho" panose="02020609040205080304" pitchFamily="49" charset="-128"/>
                          <a:cs typeface="Arial" panose="020B0604020202020204" pitchFamily="34" charset="0"/>
                        </a:rPr>
                        <a:t>Baseline BMs </a:t>
                      </a:r>
                      <a:br>
                        <a:rPr lang="en-US" sz="1100" b="1" i="0" noProof="0">
                          <a:solidFill>
                            <a:schemeClr val="bg1"/>
                          </a:solidFill>
                          <a:effectLst/>
                          <a:latin typeface="+mn-lt"/>
                          <a:ea typeface="MS Mincho" panose="02020609040205080304" pitchFamily="49" charset="-128"/>
                          <a:cs typeface="Arial" panose="020B0604020202020204" pitchFamily="34" charset="0"/>
                        </a:rPr>
                      </a:br>
                      <a:r>
                        <a:rPr lang="en-US" sz="1100" b="1" i="0" noProof="0">
                          <a:solidFill>
                            <a:schemeClr val="bg1"/>
                          </a:solidFill>
                          <a:effectLst/>
                          <a:latin typeface="+mn-lt"/>
                          <a:ea typeface="MS Mincho" panose="02020609040205080304" pitchFamily="49" charset="-128"/>
                          <a:cs typeface="Arial" panose="020B0604020202020204" pitchFamily="34" charset="0"/>
                        </a:rPr>
                        <a:t>(N=263)</a:t>
                      </a:r>
                    </a:p>
                  </a:txBody>
                  <a:tcPr marL="22857" marR="72000" marT="35995" marB="359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100" b="1" i="0" noProof="0" dirty="0">
                          <a:solidFill>
                            <a:schemeClr val="tx1"/>
                          </a:solidFill>
                          <a:effectLst/>
                          <a:latin typeface="+mn-lt"/>
                          <a:ea typeface="MS Mincho" panose="02020609040205080304" pitchFamily="49" charset="-128"/>
                          <a:cs typeface="Arial" panose="020B0604020202020204" pitchFamily="34" charset="0"/>
                        </a:rPr>
                        <a:t>No baseline BMs (N=241)</a:t>
                      </a:r>
                      <a:endParaRPr lang="en-US" sz="1300" b="1" i="0" noProof="0" dirty="0">
                        <a:solidFill>
                          <a:schemeClr val="tx1"/>
                        </a:solidFill>
                        <a:effectLst/>
                        <a:latin typeface="+mn-lt"/>
                        <a:ea typeface="MS Mincho" panose="02020609040205080304" pitchFamily="49" charset="-128"/>
                        <a:cs typeface="Arial" panose="020B0604020202020204" pitchFamily="34" charset="0"/>
                      </a:endParaRPr>
                    </a:p>
                  </a:txBody>
                  <a:tcPr marL="22857" marR="72000" marT="35995" marB="359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04189290"/>
                  </a:ext>
                </a:extLst>
              </a:tr>
              <a:tr h="40084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indent="0" algn="l" defTabSz="914400" rtl="0" eaLnBrk="1" latinLnBrk="0" hangingPunct="1">
                        <a:lnSpc>
                          <a:spcPct val="100000"/>
                        </a:lnSpc>
                        <a:spcBef>
                          <a:spcPts val="0"/>
                        </a:spcBef>
                        <a:spcAft>
                          <a:spcPts val="0"/>
                        </a:spcAft>
                      </a:pPr>
                      <a:r>
                        <a:rPr lang="en-US" sz="1050" b="1" i="0" kern="1200" noProof="0" dirty="0">
                          <a:solidFill>
                            <a:schemeClr val="tx1"/>
                          </a:solidFill>
                          <a:effectLst/>
                          <a:latin typeface="+mn-lt"/>
                          <a:ea typeface="+mn-ea"/>
                          <a:cs typeface="Arial" panose="020B0604020202020204" pitchFamily="34" charset="0"/>
                        </a:rPr>
                        <a:t>Age, median (range), years</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52 (28–86)</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54 (24–87)</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2169548691"/>
                  </a:ext>
                </a:extLst>
              </a:tr>
              <a:tr h="40084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indent="0" algn="l" defTabSz="914400" rtl="0" eaLnBrk="1" latinLnBrk="0" hangingPunct="1">
                        <a:lnSpc>
                          <a:spcPct val="100000"/>
                        </a:lnSpc>
                        <a:spcBef>
                          <a:spcPts val="0"/>
                        </a:spcBef>
                        <a:spcAft>
                          <a:spcPts val="0"/>
                        </a:spcAft>
                      </a:pPr>
                      <a:r>
                        <a:rPr lang="en-US" sz="1050" b="1" i="0" kern="1200" noProof="0">
                          <a:solidFill>
                            <a:schemeClr val="tx1"/>
                          </a:solidFill>
                          <a:effectLst/>
                          <a:latin typeface="+mn-lt"/>
                          <a:ea typeface="+mn-ea"/>
                          <a:cs typeface="Arial" panose="020B0604020202020204" pitchFamily="34" charset="0"/>
                        </a:rPr>
                        <a:t>Female, n (%)</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u="none" strike="noStrike" cap="none" noProof="0">
                          <a:solidFill>
                            <a:schemeClr val="tx1"/>
                          </a:solidFill>
                          <a:effectLst/>
                          <a:latin typeface="+mn-lt"/>
                          <a:ea typeface="+mn-ea"/>
                          <a:cs typeface="Arial" panose="020B0604020202020204" pitchFamily="34" charset="0"/>
                          <a:sym typeface="Arial"/>
                        </a:rPr>
                        <a:t>263 (100.0)</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241 (100.0)</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4284731063"/>
                  </a:ext>
                </a:extLst>
              </a:tr>
              <a:tr h="2458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indent="0" algn="l" defTabSz="914400" rtl="0" eaLnBrk="1" latinLnBrk="0" hangingPunct="1">
                        <a:lnSpc>
                          <a:spcPct val="100000"/>
                        </a:lnSpc>
                        <a:spcBef>
                          <a:spcPts val="0"/>
                        </a:spcBef>
                        <a:spcAft>
                          <a:spcPts val="0"/>
                        </a:spcAft>
                      </a:pPr>
                      <a:r>
                        <a:rPr lang="en-US" sz="1050" b="1" i="0" kern="1200" noProof="0" dirty="0">
                          <a:solidFill>
                            <a:schemeClr val="tx1"/>
                          </a:solidFill>
                          <a:effectLst/>
                          <a:latin typeface="+mn-lt"/>
                          <a:ea typeface="+mn-ea"/>
                          <a:cs typeface="Arial" panose="020B0604020202020204" pitchFamily="34" charset="0"/>
                        </a:rPr>
                        <a:t>ECOG PS at baseline, n (%)</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50" b="0" i="0" noProof="0">
                        <a:solidFill>
                          <a:schemeClr val="bg1"/>
                        </a:solidFill>
                        <a:effectLst/>
                        <a:latin typeface="+mn-lt"/>
                        <a:cs typeface="Arial" panose="020B0604020202020204" pitchFamily="34" charset="0"/>
                      </a:endParaRP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50" b="0" i="0" noProof="0">
                        <a:solidFill>
                          <a:schemeClr val="bg1"/>
                        </a:solidFill>
                        <a:effectLst/>
                        <a:latin typeface="+mn-lt"/>
                        <a:cs typeface="Arial" panose="020B0604020202020204" pitchFamily="34" charset="0"/>
                      </a:endParaRP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7113487"/>
                  </a:ext>
                </a:extLst>
              </a:tr>
              <a:tr h="431495">
                <a:tc>
                  <a:txBody>
                    <a:bodyPr/>
                    <a:lstStyle/>
                    <a:p>
                      <a:pPr marL="176213"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0</a:t>
                      </a:r>
                    </a:p>
                    <a:p>
                      <a:pPr marL="176213"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1</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163 (62.0)</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100 (38.0)</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194 (80.5)</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47 (19.5)</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046005386"/>
                  </a:ext>
                </a:extLst>
              </a:tr>
              <a:tr h="24589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kern="1200" noProof="0">
                          <a:solidFill>
                            <a:schemeClr val="tx1"/>
                          </a:solidFill>
                          <a:effectLst/>
                          <a:latin typeface="+mn-lt"/>
                          <a:ea typeface="+mn-ea"/>
                          <a:cs typeface="Arial" panose="020B0604020202020204" pitchFamily="34" charset="0"/>
                        </a:rPr>
                        <a:t>HER2 status, n (%)</a:t>
                      </a:r>
                      <a:endParaRPr lang="en-US" sz="1050" b="0" i="0" kern="1200" noProof="0">
                        <a:solidFill>
                          <a:schemeClr val="tx1"/>
                        </a:solidFill>
                        <a:effectLst/>
                        <a:latin typeface="+mn-lt"/>
                        <a:ea typeface="+mn-ea"/>
                        <a:cs typeface="Arial" panose="020B0604020202020204" pitchFamily="34" charset="0"/>
                      </a:endParaRP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50" b="0" i="0" noProof="0">
                        <a:solidFill>
                          <a:schemeClr val="bg1"/>
                        </a:solidFill>
                        <a:effectLst/>
                        <a:latin typeface="+mn-lt"/>
                        <a:cs typeface="Arial" panose="020B0604020202020204" pitchFamily="34" charset="0"/>
                      </a:endParaRP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50" b="0" i="0" noProof="0" dirty="0">
                        <a:solidFill>
                          <a:schemeClr val="tx1"/>
                        </a:solidFill>
                        <a:effectLst/>
                        <a:latin typeface="+mn-lt"/>
                        <a:cs typeface="Arial" panose="020B0604020202020204" pitchFamily="34" charset="0"/>
                      </a:endParaRP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01958197"/>
                  </a:ext>
                </a:extLst>
              </a:tr>
              <a:tr h="607619">
                <a:tc>
                  <a:txBody>
                    <a:bodyP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2+</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3+</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Positive*</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2 (0.8)</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187 (71.1)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74 (28.1)</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5 (2.1)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141 (58.5)</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95 (39.4)</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91918330"/>
                  </a:ext>
                </a:extLst>
              </a:tr>
              <a:tr h="245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kern="1200" noProof="0">
                          <a:solidFill>
                            <a:schemeClr val="tx1"/>
                          </a:solidFill>
                          <a:effectLst/>
                          <a:latin typeface="+mn-lt"/>
                          <a:ea typeface="+mn-ea"/>
                          <a:cs typeface="Arial" panose="020B0604020202020204" pitchFamily="34" charset="0"/>
                        </a:rPr>
                        <a:t>HR status, n (%)</a:t>
                      </a:r>
                      <a:endParaRPr lang="en-US" sz="1050" b="0" i="0" kern="1200" baseline="30000" noProof="0">
                        <a:solidFill>
                          <a:schemeClr val="tx1"/>
                        </a:solidFill>
                        <a:effectLst/>
                        <a:latin typeface="+mn-lt"/>
                        <a:ea typeface="+mn-ea"/>
                        <a:cs typeface="Arial" panose="020B0604020202020204" pitchFamily="34" charset="0"/>
                      </a:endParaRP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chemeClr val="bg1"/>
                        </a:solidFill>
                        <a:effectLst/>
                        <a:uLnTx/>
                        <a:uFillTx/>
                        <a:latin typeface="+mn-lt"/>
                        <a:ea typeface="+mn-ea"/>
                        <a:cs typeface="Arial" panose="020B0604020202020204" pitchFamily="34" charset="0"/>
                      </a:endParaRP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44003722"/>
                  </a:ext>
                </a:extLst>
              </a:tr>
              <a:tr h="24513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Positive</a:t>
                      </a:r>
                      <a:r>
                        <a:rPr lang="en-US" sz="1050" b="0" i="0" kern="1200" baseline="30000" noProof="0">
                          <a:solidFill>
                            <a:schemeClr val="tx1"/>
                          </a:solidFill>
                          <a:effectLst/>
                          <a:latin typeface="+mn-lt"/>
                          <a:ea typeface="+mn-ea"/>
                          <a:cs typeface="Arial" panose="020B0604020202020204" pitchFamily="34" charset="0"/>
                        </a:rPr>
                        <a:t>†</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Arial" panose="020B0604020202020204" pitchFamily="34" charset="0"/>
                        </a:rPr>
                        <a:t>165 (62.7)</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Arial" panose="020B0604020202020204" pitchFamily="34" charset="0"/>
                        </a:rPr>
                        <a:t>150 (62.2)</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277689176"/>
                  </a:ext>
                </a:extLst>
              </a:tr>
              <a:tr h="39904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kern="1200" noProof="0">
                          <a:solidFill>
                            <a:schemeClr val="tx1"/>
                          </a:solidFill>
                          <a:effectLst/>
                          <a:latin typeface="+mn-lt"/>
                          <a:ea typeface="+mn-ea"/>
                          <a:cs typeface="Arial" panose="020B0604020202020204" pitchFamily="34" charset="0"/>
                        </a:rPr>
                        <a:t>Liver metastases, n (%)</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58 (22.1)</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66 (27.4)</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951266164"/>
                  </a:ext>
                </a:extLst>
              </a:tr>
              <a:tr h="39904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kern="1200" noProof="0">
                          <a:solidFill>
                            <a:schemeClr val="tx1"/>
                          </a:solidFill>
                          <a:effectLst/>
                          <a:latin typeface="+mn-lt"/>
                          <a:ea typeface="+mn-ea"/>
                          <a:cs typeface="Arial" panose="020B0604020202020204" pitchFamily="34" charset="0"/>
                        </a:rPr>
                        <a:t>Lung metastases, n (%)</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67 (25.5)</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67 (27.8)</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434609407"/>
                  </a:ext>
                </a:extLst>
              </a:tr>
              <a:tr h="39904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kern="1200" noProof="0" dirty="0">
                          <a:solidFill>
                            <a:schemeClr val="tx1"/>
                          </a:solidFill>
                          <a:effectLst/>
                          <a:latin typeface="+mn-lt"/>
                          <a:ea typeface="+mn-ea"/>
                          <a:cs typeface="Arial" panose="020B0604020202020204" pitchFamily="34" charset="0"/>
                        </a:rPr>
                        <a:t>Measurable disease, n (%)</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dirty="0">
                          <a:solidFill>
                            <a:schemeClr val="tx1"/>
                          </a:solidFill>
                          <a:effectLst/>
                          <a:latin typeface="+mn-lt"/>
                          <a:cs typeface="Arial" panose="020B0604020202020204" pitchFamily="34" charset="0"/>
                        </a:rPr>
                        <a:t>198 (75.3)</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050" b="0" i="0" noProof="0" dirty="0">
                          <a:solidFill>
                            <a:schemeClr val="tx1"/>
                          </a:solidFill>
                          <a:effectLst/>
                          <a:latin typeface="+mn-lt"/>
                          <a:cs typeface="Arial" panose="020B0604020202020204" pitchFamily="34" charset="0"/>
                        </a:rPr>
                        <a:t>215 (89.2)</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010860372"/>
                  </a:ext>
                </a:extLst>
              </a:tr>
            </a:tbl>
          </a:graphicData>
        </a:graphic>
      </p:graphicFrame>
      <p:graphicFrame>
        <p:nvGraphicFramePr>
          <p:cNvPr id="7" name="Table 6">
            <a:extLst>
              <a:ext uri="{FF2B5EF4-FFF2-40B4-BE49-F238E27FC236}">
                <a16:creationId xmlns:a16="http://schemas.microsoft.com/office/drawing/2014/main" id="{9D680138-A884-63A3-445A-066184BD12B1}"/>
              </a:ext>
            </a:extLst>
          </p:cNvPr>
          <p:cNvGraphicFramePr>
            <a:graphicFrameLocks noGrp="1"/>
          </p:cNvGraphicFramePr>
          <p:nvPr>
            <p:extLst>
              <p:ext uri="{D42A27DB-BD31-4B8C-83A1-F6EECF244321}">
                <p14:modId xmlns:p14="http://schemas.microsoft.com/office/powerpoint/2010/main" val="1925656275"/>
              </p:ext>
            </p:extLst>
          </p:nvPr>
        </p:nvGraphicFramePr>
        <p:xfrm>
          <a:off x="6095998" y="1067107"/>
          <a:ext cx="5479260" cy="4472305"/>
        </p:xfrm>
        <a:graphic>
          <a:graphicData uri="http://schemas.openxmlformats.org/drawingml/2006/table">
            <a:tbl>
              <a:tblPr firstRow="1" bandRow="1"/>
              <a:tblGrid>
                <a:gridCol w="2792764">
                  <a:extLst>
                    <a:ext uri="{9D8B030D-6E8A-4147-A177-3AD203B41FA5}">
                      <a16:colId xmlns:a16="http://schemas.microsoft.com/office/drawing/2014/main" val="2968048765"/>
                    </a:ext>
                  </a:extLst>
                </a:gridCol>
                <a:gridCol w="1343248">
                  <a:extLst>
                    <a:ext uri="{9D8B030D-6E8A-4147-A177-3AD203B41FA5}">
                      <a16:colId xmlns:a16="http://schemas.microsoft.com/office/drawing/2014/main" val="4219771658"/>
                    </a:ext>
                  </a:extLst>
                </a:gridCol>
                <a:gridCol w="1343248">
                  <a:extLst>
                    <a:ext uri="{9D8B030D-6E8A-4147-A177-3AD203B41FA5}">
                      <a16:colId xmlns:a16="http://schemas.microsoft.com/office/drawing/2014/main" val="326171832"/>
                    </a:ext>
                  </a:extLst>
                </a:gridCol>
              </a:tblGrid>
              <a:tr h="4500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endParaRPr lang="en-US" sz="1100" b="1" i="0" noProof="0">
                        <a:solidFill>
                          <a:schemeClr val="bg1"/>
                        </a:solidFill>
                        <a:effectLst/>
                        <a:latin typeface="+mn-lt"/>
                        <a:ea typeface="MS Mincho" panose="02020609040205080304" pitchFamily="49" charset="-128"/>
                        <a:cs typeface="Arial" panose="020B0604020202020204" pitchFamily="34" charset="0"/>
                      </a:endParaRPr>
                    </a:p>
                  </a:txBody>
                  <a:tcPr marL="22857" marR="72000" marT="35995" marB="359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i="0" noProof="0">
                          <a:solidFill>
                            <a:schemeClr val="bg1"/>
                          </a:solidFill>
                          <a:effectLst/>
                          <a:latin typeface="+mn-lt"/>
                          <a:ea typeface="MS Mincho" panose="02020609040205080304" pitchFamily="49" charset="-128"/>
                          <a:cs typeface="Arial" panose="020B0604020202020204" pitchFamily="34" charset="0"/>
                        </a:rPr>
                        <a:t>Baseline BMs (N=263)</a:t>
                      </a:r>
                    </a:p>
                  </a:txBody>
                  <a:tcPr marL="22857" marR="72000" marT="35995" marB="359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100" b="1" i="0" noProof="0" dirty="0">
                          <a:solidFill>
                            <a:schemeClr val="tx1"/>
                          </a:solidFill>
                          <a:effectLst/>
                          <a:latin typeface="+mn-lt"/>
                          <a:ea typeface="MS Mincho" panose="02020609040205080304" pitchFamily="49" charset="-128"/>
                          <a:cs typeface="Arial" panose="020B0604020202020204" pitchFamily="34" charset="0"/>
                        </a:rPr>
                        <a:t>No baseline BMs (N=241)</a:t>
                      </a:r>
                      <a:endParaRPr lang="en-US" sz="1300" b="1" i="0" noProof="0" dirty="0">
                        <a:solidFill>
                          <a:schemeClr val="tx1"/>
                        </a:solidFill>
                        <a:effectLst/>
                        <a:latin typeface="+mn-lt"/>
                        <a:ea typeface="MS Mincho" panose="02020609040205080304" pitchFamily="49" charset="-128"/>
                        <a:cs typeface="Arial" panose="020B0604020202020204" pitchFamily="34" charset="0"/>
                      </a:endParaRPr>
                    </a:p>
                  </a:txBody>
                  <a:tcPr marL="22857" marR="72000" marT="35995" marB="359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304189290"/>
                  </a:ext>
                </a:extLst>
              </a:tr>
              <a:tr h="230874">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indent="0" algn="l" defTabSz="914400" rtl="0" eaLnBrk="1" latinLnBrk="0" hangingPunct="1">
                        <a:lnSpc>
                          <a:spcPct val="100000"/>
                        </a:lnSpc>
                        <a:spcBef>
                          <a:spcPts val="0"/>
                        </a:spcBef>
                        <a:spcAft>
                          <a:spcPts val="0"/>
                        </a:spcAft>
                      </a:pPr>
                      <a:r>
                        <a:rPr lang="en-US" sz="1050" b="1" i="0" kern="1200" noProof="0">
                          <a:solidFill>
                            <a:schemeClr val="tx1"/>
                          </a:solidFill>
                          <a:effectLst/>
                          <a:latin typeface="+mn-lt"/>
                          <a:ea typeface="+mn-ea"/>
                          <a:cs typeface="Arial" panose="020B0604020202020204" pitchFamily="34" charset="0"/>
                        </a:rPr>
                        <a:t>Prior regimens of anticancer therapies for metastatic disease</a:t>
                      </a:r>
                      <a:endParaRPr lang="en-US" sz="1050" b="0" i="0" kern="1200" noProof="0">
                        <a:solidFill>
                          <a:schemeClr val="tx1"/>
                        </a:solidFill>
                        <a:effectLst/>
                        <a:latin typeface="+mn-lt"/>
                        <a:ea typeface="+mn-ea"/>
                        <a:cs typeface="Arial" panose="020B0604020202020204" pitchFamily="34" charset="0"/>
                      </a:endParaRPr>
                    </a:p>
                  </a:txBody>
                  <a:tcPr marL="72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endParaRPr lang="en-US" sz="1050" b="0" i="0" noProof="0">
                        <a:solidFill>
                          <a:schemeClr val="tx1"/>
                        </a:solidFill>
                        <a:effectLst/>
                        <a:latin typeface="+mn-lt"/>
                        <a:cs typeface="Arial" panose="020B0604020202020204" pitchFamily="34" charset="0"/>
                      </a:endParaRP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endParaRPr lang="en-US" sz="1050" b="0" i="0" noProof="0">
                        <a:solidFill>
                          <a:schemeClr val="tx1"/>
                        </a:solidFill>
                        <a:effectLst/>
                        <a:latin typeface="+mn-lt"/>
                        <a:cs typeface="Arial" panose="020B0604020202020204" pitchFamily="34" charset="0"/>
                      </a:endParaRP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69548691"/>
                  </a:ext>
                </a:extLst>
              </a:tr>
              <a:tr h="230874">
                <a:tc>
                  <a:txBody>
                    <a:bodyP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Number of regimens, median (range)</a:t>
                      </a: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noProof="0">
                          <a:solidFill>
                            <a:schemeClr val="tx1"/>
                          </a:solidFill>
                          <a:effectLst/>
                          <a:latin typeface="+mn-lt"/>
                          <a:cs typeface="Arial" panose="020B0604020202020204" pitchFamily="34" charset="0"/>
                        </a:rPr>
                        <a:t>1.0 (0–4)</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1.0 (0–4)</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799212380"/>
                  </a:ext>
                </a:extLst>
              </a:tr>
              <a:tr h="864000">
                <a:tc>
                  <a:txBody>
                    <a:bodyP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Number of regimens, n (%)</a:t>
                      </a:r>
                    </a:p>
                    <a:p>
                      <a:pPr marL="36195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0</a:t>
                      </a:r>
                    </a:p>
                    <a:p>
                      <a:pPr marL="36195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1</a:t>
                      </a:r>
                    </a:p>
                    <a:p>
                      <a:pPr marL="36195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2</a:t>
                      </a:r>
                    </a:p>
                    <a:p>
                      <a:pPr marL="36195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tx1"/>
                          </a:solidFill>
                          <a:effectLst/>
                          <a:latin typeface="+mn-lt"/>
                          <a:ea typeface="+mn-ea"/>
                          <a:cs typeface="Arial" panose="020B0604020202020204" pitchFamily="34" charset="0"/>
                        </a:rPr>
                        <a:t>≥3</a:t>
                      </a: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050" b="0" i="0" noProof="0">
                        <a:solidFill>
                          <a:schemeClr val="tx1"/>
                        </a:solidFill>
                        <a:effectLst/>
                        <a:latin typeface="+mn-lt"/>
                        <a:cs typeface="Arial" panose="020B0604020202020204" pitchFamily="34" charset="0"/>
                      </a:endParaRP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20 (7.6)</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132 (50.2)</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109 (41.4)</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2 (0.8)</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algn="ctr">
                        <a:lnSpc>
                          <a:spcPct val="100000"/>
                        </a:lnSpc>
                        <a:spcBef>
                          <a:spcPts val="0"/>
                        </a:spcBef>
                        <a:spcAft>
                          <a:spcPts val="0"/>
                        </a:spcAft>
                      </a:pPr>
                      <a:endParaRPr lang="en-US" sz="1050" b="0" i="0" noProof="0">
                        <a:solidFill>
                          <a:schemeClr val="tx1"/>
                        </a:solidFill>
                        <a:effectLst/>
                        <a:latin typeface="+mn-lt"/>
                        <a:cs typeface="Arial" panose="020B0604020202020204" pitchFamily="34" charset="0"/>
                      </a:endParaRP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18 (7.5)</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124 (51.5)</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96 (39.8)</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3 (1.2)</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85507595"/>
                  </a:ext>
                </a:extLst>
              </a:tr>
              <a:tr h="230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50" b="1" i="0" u="none" strike="noStrike" kern="1200" cap="none" noProof="0">
                          <a:solidFill>
                            <a:schemeClr val="tx1"/>
                          </a:solidFill>
                          <a:effectLst/>
                          <a:latin typeface="Arial"/>
                          <a:ea typeface="+mn-ea"/>
                          <a:cs typeface="Arial" panose="020B0604020202020204" pitchFamily="34" charset="0"/>
                          <a:sym typeface="Arial"/>
                        </a:rPr>
                        <a:t>Prior HER2 inhibitor agents, n (%)</a:t>
                      </a:r>
                      <a:endParaRPr lang="en-US" sz="1050" b="0" i="0" kern="1200" noProof="0">
                        <a:solidFill>
                          <a:schemeClr val="tx1"/>
                        </a:solidFill>
                        <a:effectLst/>
                        <a:latin typeface="+mn-lt"/>
                        <a:ea typeface="+mn-ea"/>
                        <a:cs typeface="Arial" panose="020B0604020202020204" pitchFamily="34" charset="0"/>
                      </a:endParaRP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u="none" strike="noStrike" cap="none" noProof="0">
                          <a:solidFill>
                            <a:schemeClr val="tx1"/>
                          </a:solidFill>
                          <a:effectLst/>
                          <a:latin typeface="Arial"/>
                          <a:ea typeface="+mn-ea"/>
                          <a:cs typeface="Arial" panose="020B0604020202020204" pitchFamily="34" charset="0"/>
                          <a:sym typeface="Arial"/>
                        </a:rPr>
                        <a:t>262 (99.6)</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050" b="0" i="0" u="none" strike="noStrike" cap="none" noProof="0">
                          <a:solidFill>
                            <a:schemeClr val="tx1"/>
                          </a:solidFill>
                          <a:effectLst/>
                          <a:latin typeface="Arial"/>
                          <a:ea typeface="+mn-ea"/>
                          <a:cs typeface="Arial" panose="020B0604020202020204" pitchFamily="34" charset="0"/>
                          <a:sym typeface="Arial"/>
                        </a:rPr>
                        <a:t>240 (99.6)</a:t>
                      </a:r>
                      <a:endParaRPr lang="en-US" sz="1050" b="0" i="0" noProof="0">
                        <a:solidFill>
                          <a:schemeClr val="tx1"/>
                        </a:solidFill>
                        <a:effectLst/>
                        <a:latin typeface="+mn-lt"/>
                        <a:cs typeface="Arial" panose="020B0604020202020204" pitchFamily="34" charset="0"/>
                      </a:endParaRP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84731063"/>
                  </a:ext>
                </a:extLst>
              </a:tr>
              <a:tr h="1206025">
                <a:tc>
                  <a:txBody>
                    <a:bodyPr/>
                    <a:lstStyle/>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Trastuzumab</a:t>
                      </a:r>
                    </a:p>
                    <a:p>
                      <a:pPr marL="177800" marR="0" indent="0" algn="l" defTabSz="914400" rtl="0" eaLnBrk="1" latinLnBrk="0" hangingPunct="1">
                        <a:lnSpc>
                          <a:spcPct val="100000"/>
                        </a:lnSpc>
                        <a:spcBef>
                          <a:spcPts val="0"/>
                        </a:spcBef>
                        <a:spcAft>
                          <a:spcPts val="0"/>
                        </a:spcAft>
                      </a:pPr>
                      <a:r>
                        <a:rPr lang="en-US" sz="1050" b="0" i="0" kern="1200" noProof="0" err="1">
                          <a:solidFill>
                            <a:schemeClr val="tx1"/>
                          </a:solidFill>
                          <a:effectLst/>
                          <a:latin typeface="+mn-lt"/>
                          <a:ea typeface="+mn-ea"/>
                          <a:cs typeface="Arial" panose="020B0604020202020204" pitchFamily="34" charset="0"/>
                        </a:rPr>
                        <a:t>Pertuzumab</a:t>
                      </a:r>
                      <a:endParaRPr lang="en-US" sz="1050" b="0" i="0" kern="1200" noProof="0">
                        <a:solidFill>
                          <a:schemeClr val="tx1"/>
                        </a:solidFill>
                        <a:effectLst/>
                        <a:latin typeface="+mn-lt"/>
                        <a:ea typeface="+mn-ea"/>
                        <a:cs typeface="Arial" panose="020B0604020202020204" pitchFamily="34" charset="0"/>
                      </a:endParaRPr>
                    </a:p>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T-DM1</a:t>
                      </a:r>
                    </a:p>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Tucatinib</a:t>
                      </a:r>
                      <a:r>
                        <a:rPr lang="en-US" sz="1050" b="0" i="0" u="none" strike="noStrike" kern="1200" cap="none" baseline="30000" noProof="0">
                          <a:solidFill>
                            <a:schemeClr val="tx1"/>
                          </a:solidFill>
                          <a:effectLst/>
                          <a:latin typeface="+mn-lt"/>
                          <a:ea typeface="+mn-ea"/>
                          <a:cs typeface="Arial" panose="020B0604020202020204" pitchFamily="34" charset="0"/>
                          <a:sym typeface="Arial"/>
                        </a:rPr>
                        <a:t>‡</a:t>
                      </a:r>
                      <a:endParaRPr lang="en-US" sz="1050" b="0" i="0" kern="1200" noProof="0">
                        <a:solidFill>
                          <a:schemeClr val="tx1"/>
                        </a:solidFill>
                        <a:effectLst/>
                        <a:latin typeface="+mn-lt"/>
                        <a:ea typeface="+mn-ea"/>
                        <a:cs typeface="Arial" panose="020B0604020202020204" pitchFamily="34" charset="0"/>
                      </a:endParaRPr>
                    </a:p>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Other TKIs</a:t>
                      </a:r>
                      <a:r>
                        <a:rPr lang="en-US" sz="1050" b="0" i="0" u="none" strike="noStrike" kern="1200" cap="none" baseline="30000" noProof="0">
                          <a:solidFill>
                            <a:schemeClr val="tx1"/>
                          </a:solidFill>
                          <a:effectLst/>
                          <a:latin typeface="+mn-lt"/>
                          <a:ea typeface="+mn-ea"/>
                          <a:cs typeface="Arial" panose="020B0604020202020204" pitchFamily="34" charset="0"/>
                          <a:sym typeface="Arial"/>
                        </a:rPr>
                        <a:t>§</a:t>
                      </a:r>
                      <a:endParaRPr lang="en-US" sz="1050" b="0" i="0" kern="1200" noProof="0">
                        <a:solidFill>
                          <a:schemeClr val="tx1"/>
                        </a:solidFill>
                        <a:effectLst/>
                        <a:latin typeface="+mn-lt"/>
                        <a:ea typeface="+mn-ea"/>
                        <a:cs typeface="Arial" panose="020B0604020202020204" pitchFamily="34" charset="0"/>
                      </a:endParaRPr>
                    </a:p>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T-DXd</a:t>
                      </a:r>
                    </a:p>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Specific agent not reported</a:t>
                      </a: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258 (98.1)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228 (86.7)</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106 (40.3)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2 (0.8)</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15 (5.7)</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 (0.4)</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 (0.4)</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233 (96.7)</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207 (85.9)</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94 (39.0)</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0</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15 (6.2)</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0</a:t>
                      </a:r>
                    </a:p>
                    <a:p>
                      <a:pPr marL="0" marR="0" algn="ctr">
                        <a:lnSpc>
                          <a:spcPct val="100000"/>
                        </a:lnSpc>
                        <a:spcBef>
                          <a:spcPts val="0"/>
                        </a:spcBef>
                        <a:spcAft>
                          <a:spcPts val="0"/>
                        </a:spcAft>
                      </a:pPr>
                      <a:r>
                        <a:rPr lang="en-US" sz="1050" b="0" i="0" noProof="0">
                          <a:solidFill>
                            <a:schemeClr val="tx1"/>
                          </a:solidFill>
                          <a:effectLst/>
                          <a:latin typeface="+mn-lt"/>
                          <a:cs typeface="Arial" panose="020B0604020202020204" pitchFamily="34" charset="0"/>
                        </a:rPr>
                        <a:t>0</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744372323"/>
                  </a:ext>
                </a:extLst>
              </a:tr>
              <a:tr h="23087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indent="0" algn="l" defTabSz="914400" rtl="0" eaLnBrk="1" latinLnBrk="0" hangingPunct="1">
                        <a:lnSpc>
                          <a:spcPct val="100000"/>
                        </a:lnSpc>
                        <a:spcBef>
                          <a:spcPts val="0"/>
                        </a:spcBef>
                        <a:spcAft>
                          <a:spcPts val="0"/>
                        </a:spcAft>
                      </a:pPr>
                      <a:r>
                        <a:rPr lang="en-US" sz="1050" b="1" i="0" kern="1200" noProof="0">
                          <a:solidFill>
                            <a:schemeClr val="tx1"/>
                          </a:solidFill>
                          <a:effectLst/>
                          <a:latin typeface="+mn-lt"/>
                          <a:ea typeface="+mn-ea"/>
                          <a:cs typeface="Arial" panose="020B0604020202020204" pitchFamily="34" charset="0"/>
                        </a:rPr>
                        <a:t>Prior therapies for BMs, n (%)</a:t>
                      </a: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50" b="0" i="0" noProof="0">
                        <a:solidFill>
                          <a:schemeClr val="bg1"/>
                        </a:solidFill>
                        <a:effectLst/>
                        <a:latin typeface="+mn-lt"/>
                        <a:cs typeface="Arial" panose="020B0604020202020204" pitchFamily="34" charset="0"/>
                      </a:endParaRP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50" b="0" i="0" noProof="0">
                        <a:solidFill>
                          <a:schemeClr val="bg1"/>
                        </a:solidFill>
                        <a:effectLst/>
                        <a:latin typeface="+mn-lt"/>
                        <a:cs typeface="Arial" panose="020B0604020202020204" pitchFamily="34" charset="0"/>
                      </a:endParaRP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77113487"/>
                  </a:ext>
                </a:extLst>
              </a:tr>
              <a:tr h="230874">
                <a:tc>
                  <a:txBody>
                    <a:bodyPr/>
                    <a:lstStyle/>
                    <a:p>
                      <a:pPr marL="177800"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Intracranial radiotherapy</a:t>
                      </a:r>
                      <a:r>
                        <a:rPr kumimoji="0" lang="en-GB" sz="1050" b="0" i="0" u="none" strike="noStrike" kern="0" cap="none" spc="0" normalizeH="0" baseline="30000" noProof="0">
                          <a:ln>
                            <a:noFill/>
                          </a:ln>
                          <a:solidFill>
                            <a:schemeClr val="tx1"/>
                          </a:solidFill>
                          <a:effectLst/>
                          <a:uLnTx/>
                          <a:uFillTx/>
                          <a:latin typeface="+mn-lt"/>
                          <a:ea typeface="+mn-ea"/>
                          <a:cs typeface="+mn-cs"/>
                        </a:rPr>
                        <a:t>¶</a:t>
                      </a:r>
                      <a:endParaRPr lang="en-US" sz="1050" b="0" i="0" kern="1200" noProof="0">
                        <a:solidFill>
                          <a:schemeClr val="tx1"/>
                        </a:solidFill>
                        <a:effectLst/>
                        <a:latin typeface="+mn-lt"/>
                        <a:ea typeface="+mn-ea"/>
                        <a:cs typeface="Arial" panose="020B0604020202020204" pitchFamily="34" charset="0"/>
                      </a:endParaRP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158 (60.1)</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842283124"/>
                  </a:ext>
                </a:extLst>
              </a:tr>
              <a:tr h="391268">
                <a:tc>
                  <a:txBody>
                    <a:bodyPr/>
                    <a:lstStyle/>
                    <a:p>
                      <a:pPr marL="357188"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Whole brain radiation therapy</a:t>
                      </a:r>
                    </a:p>
                    <a:p>
                      <a:pPr marL="357188" marR="0" indent="0" algn="l" defTabSz="914400" rtl="0" eaLnBrk="1" latinLnBrk="0" hangingPunct="1">
                        <a:lnSpc>
                          <a:spcPct val="100000"/>
                        </a:lnSpc>
                        <a:spcBef>
                          <a:spcPts val="0"/>
                        </a:spcBef>
                        <a:spcAft>
                          <a:spcPts val="0"/>
                        </a:spcAft>
                      </a:pPr>
                      <a:r>
                        <a:rPr lang="en-US" sz="1050" b="0" i="0" kern="1200" noProof="0">
                          <a:solidFill>
                            <a:schemeClr val="tx1"/>
                          </a:solidFill>
                          <a:effectLst/>
                          <a:latin typeface="+mn-lt"/>
                          <a:ea typeface="+mn-ea"/>
                          <a:cs typeface="Arial" panose="020B0604020202020204" pitchFamily="34" charset="0"/>
                        </a:rPr>
                        <a:t>Stereotactic radiosurgery</a:t>
                      </a:r>
                    </a:p>
                  </a:txBody>
                  <a:tcPr marL="72000" marR="36000" marT="36000" marB="36000">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40 (15.2)</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15 (5.7)</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a:t>
                      </a:r>
                    </a:p>
                  </a:txBody>
                  <a:tcPr marL="72000" marR="36000" marT="36000" marB="36000">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992362865"/>
                  </a:ext>
                </a:extLst>
              </a:tr>
              <a:tr h="390104">
                <a:tc>
                  <a:txBody>
                    <a:bodyPr/>
                    <a:lstStyle/>
                    <a:p>
                      <a:pPr marL="0" marR="0" indent="0" algn="l" defTabSz="914400" rtl="0" eaLnBrk="1" latinLnBrk="0" hangingPunct="1">
                        <a:lnSpc>
                          <a:spcPct val="100000"/>
                        </a:lnSpc>
                        <a:spcBef>
                          <a:spcPts val="0"/>
                        </a:spcBef>
                        <a:spcAft>
                          <a:spcPts val="0"/>
                        </a:spcAft>
                      </a:pPr>
                      <a:r>
                        <a:rPr lang="en-US" sz="1050" b="1" i="0" kern="1200" noProof="0">
                          <a:solidFill>
                            <a:schemeClr val="tx1"/>
                          </a:solidFill>
                          <a:effectLst/>
                          <a:latin typeface="+mn-lt"/>
                          <a:ea typeface="+mn-ea"/>
                          <a:cs typeface="Arial" panose="020B0604020202020204" pitchFamily="34" charset="0"/>
                        </a:rPr>
                        <a:t>Time from last intracranial radiotherapy to treatment initiation, median (range), days </a:t>
                      </a:r>
                    </a:p>
                  </a:txBody>
                  <a:tcPr marL="72000" marR="36000" marT="36000" marB="3600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a:solidFill>
                            <a:schemeClr val="tx1"/>
                          </a:solidFill>
                          <a:effectLst/>
                          <a:latin typeface="+mn-lt"/>
                          <a:cs typeface="Arial" panose="020B0604020202020204" pitchFamily="34" charset="0"/>
                        </a:rPr>
                        <a:t>164 (9–2115)</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b="0" i="0" noProof="0" dirty="0">
                          <a:solidFill>
                            <a:schemeClr val="tx1"/>
                          </a:solidFill>
                          <a:effectLst/>
                          <a:latin typeface="+mn-lt"/>
                          <a:cs typeface="Arial" panose="020B0604020202020204" pitchFamily="34" charset="0"/>
                        </a:rPr>
                        <a:t>–</a:t>
                      </a:r>
                    </a:p>
                  </a:txBody>
                  <a:tcPr marL="72000" marR="36000" marT="36000" marB="3600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2110825576"/>
                  </a:ext>
                </a:extLst>
              </a:tr>
            </a:tbl>
          </a:graphicData>
        </a:graphic>
      </p:graphicFrame>
      <p:sp>
        <p:nvSpPr>
          <p:cNvPr id="2" name="Rectangle 1">
            <a:extLst>
              <a:ext uri="{FF2B5EF4-FFF2-40B4-BE49-F238E27FC236}">
                <a16:creationId xmlns:a16="http://schemas.microsoft.com/office/drawing/2014/main" id="{5876C854-E65A-50CC-3BCE-6F72F61755B6}"/>
              </a:ext>
            </a:extLst>
          </p:cNvPr>
          <p:cNvSpPr/>
          <p:nvPr/>
        </p:nvSpPr>
        <p:spPr>
          <a:xfrm>
            <a:off x="6095998" y="3148014"/>
            <a:ext cx="5464524" cy="510388"/>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4" name="Rectangle 3">
            <a:extLst>
              <a:ext uri="{FF2B5EF4-FFF2-40B4-BE49-F238E27FC236}">
                <a16:creationId xmlns:a16="http://schemas.microsoft.com/office/drawing/2014/main" id="{0D95BEBA-FDA8-4C76-3ED3-838BFD752813}"/>
              </a:ext>
            </a:extLst>
          </p:cNvPr>
          <p:cNvSpPr/>
          <p:nvPr/>
        </p:nvSpPr>
        <p:spPr>
          <a:xfrm>
            <a:off x="6095998" y="5199927"/>
            <a:ext cx="5464523" cy="398097"/>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8" name="Rectangle 7">
            <a:extLst>
              <a:ext uri="{FF2B5EF4-FFF2-40B4-BE49-F238E27FC236}">
                <a16:creationId xmlns:a16="http://schemas.microsoft.com/office/drawing/2014/main" id="{E9C43505-67EE-5684-094B-732110448FB9}"/>
              </a:ext>
            </a:extLst>
          </p:cNvPr>
          <p:cNvSpPr/>
          <p:nvPr/>
        </p:nvSpPr>
        <p:spPr>
          <a:xfrm>
            <a:off x="6095998" y="2031261"/>
            <a:ext cx="5464524" cy="882000"/>
          </a:xfrm>
          <a:prstGeom prst="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9" name="Text Placeholder 24">
            <a:extLst>
              <a:ext uri="{FF2B5EF4-FFF2-40B4-BE49-F238E27FC236}">
                <a16:creationId xmlns:a16="http://schemas.microsoft.com/office/drawing/2014/main" id="{47D583EE-6114-4194-FE17-3CC82AFE8C79}"/>
              </a:ext>
            </a:extLst>
          </p:cNvPr>
          <p:cNvSpPr>
            <a:spLocks noGrp="1"/>
          </p:cNvSpPr>
          <p:nvPr>
            <p:ph type="body" idx="14"/>
          </p:nvPr>
        </p:nvSpPr>
        <p:spPr>
          <a:xfrm>
            <a:off x="8572502" y="6222836"/>
            <a:ext cx="2836718" cy="514162"/>
          </a:xfrm>
        </p:spPr>
        <p:txBody>
          <a:bodyPr/>
          <a:lstStyle/>
          <a:p>
            <a:r>
              <a:rPr lang="en-US" b="0" dirty="0">
                <a:solidFill>
                  <a:schemeClr val="tx1"/>
                </a:solidFill>
                <a:latin typeface="+mn-lt"/>
              </a:rPr>
              <a:t>Lin NU, et al. ESMO 2024. Abstract LBA18.</a:t>
            </a:r>
          </a:p>
        </p:txBody>
      </p:sp>
    </p:spTree>
    <p:extLst>
      <p:ext uri="{BB962C8B-B14F-4D97-AF65-F5344CB8AC3E}">
        <p14:creationId xmlns:p14="http://schemas.microsoft.com/office/powerpoint/2010/main" val="3850591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3" name="Group 1562">
            <a:extLst>
              <a:ext uri="{FF2B5EF4-FFF2-40B4-BE49-F238E27FC236}">
                <a16:creationId xmlns:a16="http://schemas.microsoft.com/office/drawing/2014/main" id="{C77D4948-A010-70B5-656E-A13C67B1D129}"/>
              </a:ext>
            </a:extLst>
          </p:cNvPr>
          <p:cNvGrpSpPr/>
          <p:nvPr/>
        </p:nvGrpSpPr>
        <p:grpSpPr>
          <a:xfrm>
            <a:off x="1247537" y="1240401"/>
            <a:ext cx="9840546" cy="1435652"/>
            <a:chOff x="1247537" y="1304925"/>
            <a:chExt cx="9840546" cy="1767068"/>
          </a:xfrm>
        </p:grpSpPr>
        <p:sp>
          <p:nvSpPr>
            <p:cNvPr id="666" name="Freeform 1000">
              <a:extLst>
                <a:ext uri="{FF2B5EF4-FFF2-40B4-BE49-F238E27FC236}">
                  <a16:creationId xmlns:a16="http://schemas.microsoft.com/office/drawing/2014/main" id="{02805171-3B0E-B8AD-43CC-0C15D1C5A1DB}"/>
                </a:ext>
              </a:extLst>
            </p:cNvPr>
            <p:cNvSpPr>
              <a:spLocks/>
            </p:cNvSpPr>
            <p:nvPr/>
          </p:nvSpPr>
          <p:spPr bwMode="auto">
            <a:xfrm>
              <a:off x="1254204" y="1362331"/>
              <a:ext cx="9833879" cy="1654755"/>
            </a:xfrm>
            <a:custGeom>
              <a:avLst/>
              <a:gdLst>
                <a:gd name="T0" fmla="*/ 76 w 2950"/>
                <a:gd name="T1" fmla="*/ 4 h 663"/>
                <a:gd name="T2" fmla="*/ 136 w 2950"/>
                <a:gd name="T3" fmla="*/ 8 h 663"/>
                <a:gd name="T4" fmla="*/ 155 w 2950"/>
                <a:gd name="T5" fmla="*/ 31 h 663"/>
                <a:gd name="T6" fmla="*/ 243 w 2950"/>
                <a:gd name="T7" fmla="*/ 37 h 663"/>
                <a:gd name="T8" fmla="*/ 279 w 2950"/>
                <a:gd name="T9" fmla="*/ 41 h 663"/>
                <a:gd name="T10" fmla="*/ 285 w 2950"/>
                <a:gd name="T11" fmla="*/ 49 h 663"/>
                <a:gd name="T12" fmla="*/ 299 w 2950"/>
                <a:gd name="T13" fmla="*/ 53 h 663"/>
                <a:gd name="T14" fmla="*/ 307 w 2950"/>
                <a:gd name="T15" fmla="*/ 62 h 663"/>
                <a:gd name="T16" fmla="*/ 330 w 2950"/>
                <a:gd name="T17" fmla="*/ 64 h 663"/>
                <a:gd name="T18" fmla="*/ 344 w 2950"/>
                <a:gd name="T19" fmla="*/ 76 h 663"/>
                <a:gd name="T20" fmla="*/ 447 w 2950"/>
                <a:gd name="T21" fmla="*/ 90 h 663"/>
                <a:gd name="T22" fmla="*/ 464 w 2950"/>
                <a:gd name="T23" fmla="*/ 99 h 663"/>
                <a:gd name="T24" fmla="*/ 493 w 2950"/>
                <a:gd name="T25" fmla="*/ 115 h 663"/>
                <a:gd name="T26" fmla="*/ 501 w 2950"/>
                <a:gd name="T27" fmla="*/ 125 h 663"/>
                <a:gd name="T28" fmla="*/ 509 w 2950"/>
                <a:gd name="T29" fmla="*/ 129 h 663"/>
                <a:gd name="T30" fmla="*/ 520 w 2950"/>
                <a:gd name="T31" fmla="*/ 138 h 663"/>
                <a:gd name="T32" fmla="*/ 555 w 2950"/>
                <a:gd name="T33" fmla="*/ 142 h 663"/>
                <a:gd name="T34" fmla="*/ 561 w 2950"/>
                <a:gd name="T35" fmla="*/ 150 h 663"/>
                <a:gd name="T36" fmla="*/ 616 w 2950"/>
                <a:gd name="T37" fmla="*/ 154 h 663"/>
                <a:gd name="T38" fmla="*/ 625 w 2950"/>
                <a:gd name="T39" fmla="*/ 162 h 663"/>
                <a:gd name="T40" fmla="*/ 641 w 2950"/>
                <a:gd name="T41" fmla="*/ 169 h 663"/>
                <a:gd name="T42" fmla="*/ 647 w 2950"/>
                <a:gd name="T43" fmla="*/ 189 h 663"/>
                <a:gd name="T44" fmla="*/ 699 w 2950"/>
                <a:gd name="T45" fmla="*/ 193 h 663"/>
                <a:gd name="T46" fmla="*/ 707 w 2950"/>
                <a:gd name="T47" fmla="*/ 201 h 663"/>
                <a:gd name="T48" fmla="*/ 769 w 2950"/>
                <a:gd name="T49" fmla="*/ 204 h 663"/>
                <a:gd name="T50" fmla="*/ 773 w 2950"/>
                <a:gd name="T51" fmla="*/ 212 h 663"/>
                <a:gd name="T52" fmla="*/ 806 w 2950"/>
                <a:gd name="T53" fmla="*/ 224 h 663"/>
                <a:gd name="T54" fmla="*/ 847 w 2950"/>
                <a:gd name="T55" fmla="*/ 232 h 663"/>
                <a:gd name="T56" fmla="*/ 930 w 2950"/>
                <a:gd name="T57" fmla="*/ 245 h 663"/>
                <a:gd name="T58" fmla="*/ 957 w 2950"/>
                <a:gd name="T59" fmla="*/ 247 h 663"/>
                <a:gd name="T60" fmla="*/ 977 w 2950"/>
                <a:gd name="T61" fmla="*/ 267 h 663"/>
                <a:gd name="T62" fmla="*/ 1045 w 2950"/>
                <a:gd name="T63" fmla="*/ 270 h 663"/>
                <a:gd name="T64" fmla="*/ 1072 w 2950"/>
                <a:gd name="T65" fmla="*/ 280 h 663"/>
                <a:gd name="T66" fmla="*/ 1113 w 2950"/>
                <a:gd name="T67" fmla="*/ 284 h 663"/>
                <a:gd name="T68" fmla="*/ 1124 w 2950"/>
                <a:gd name="T69" fmla="*/ 307 h 663"/>
                <a:gd name="T70" fmla="*/ 1136 w 2950"/>
                <a:gd name="T71" fmla="*/ 325 h 663"/>
                <a:gd name="T72" fmla="*/ 1163 w 2950"/>
                <a:gd name="T73" fmla="*/ 331 h 663"/>
                <a:gd name="T74" fmla="*/ 1190 w 2950"/>
                <a:gd name="T75" fmla="*/ 342 h 663"/>
                <a:gd name="T76" fmla="*/ 1255 w 2950"/>
                <a:gd name="T77" fmla="*/ 350 h 663"/>
                <a:gd name="T78" fmla="*/ 1293 w 2950"/>
                <a:gd name="T79" fmla="*/ 362 h 663"/>
                <a:gd name="T80" fmla="*/ 1427 w 2950"/>
                <a:gd name="T81" fmla="*/ 368 h 663"/>
                <a:gd name="T82" fmla="*/ 1503 w 2950"/>
                <a:gd name="T83" fmla="*/ 389 h 663"/>
                <a:gd name="T84" fmla="*/ 1521 w 2950"/>
                <a:gd name="T85" fmla="*/ 401 h 663"/>
                <a:gd name="T86" fmla="*/ 1532 w 2950"/>
                <a:gd name="T87" fmla="*/ 405 h 663"/>
                <a:gd name="T88" fmla="*/ 1542 w 2950"/>
                <a:gd name="T89" fmla="*/ 418 h 663"/>
                <a:gd name="T90" fmla="*/ 1695 w 2950"/>
                <a:gd name="T91" fmla="*/ 426 h 663"/>
                <a:gd name="T92" fmla="*/ 1756 w 2950"/>
                <a:gd name="T93" fmla="*/ 436 h 663"/>
                <a:gd name="T94" fmla="*/ 1876 w 2950"/>
                <a:gd name="T95" fmla="*/ 455 h 663"/>
                <a:gd name="T96" fmla="*/ 1936 w 2950"/>
                <a:gd name="T97" fmla="*/ 467 h 663"/>
                <a:gd name="T98" fmla="*/ 1983 w 2950"/>
                <a:gd name="T99" fmla="*/ 488 h 663"/>
                <a:gd name="T100" fmla="*/ 2169 w 2950"/>
                <a:gd name="T101" fmla="*/ 502 h 663"/>
                <a:gd name="T102" fmla="*/ 2434 w 2950"/>
                <a:gd name="T103" fmla="*/ 521 h 663"/>
                <a:gd name="T104" fmla="*/ 2445 w 2950"/>
                <a:gd name="T105" fmla="*/ 552 h 663"/>
                <a:gd name="T106" fmla="*/ 2536 w 2950"/>
                <a:gd name="T107" fmla="*/ 603 h 663"/>
                <a:gd name="T108" fmla="*/ 2950 w 2950"/>
                <a:gd name="T109" fmla="*/ 663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50" h="663">
                  <a:moveTo>
                    <a:pt x="0" y="0"/>
                  </a:moveTo>
                  <a:lnTo>
                    <a:pt x="76" y="0"/>
                  </a:lnTo>
                  <a:lnTo>
                    <a:pt x="76" y="4"/>
                  </a:lnTo>
                  <a:lnTo>
                    <a:pt x="93" y="4"/>
                  </a:lnTo>
                  <a:lnTo>
                    <a:pt x="93" y="8"/>
                  </a:lnTo>
                  <a:lnTo>
                    <a:pt x="136" y="8"/>
                  </a:lnTo>
                  <a:lnTo>
                    <a:pt x="136" y="18"/>
                  </a:lnTo>
                  <a:lnTo>
                    <a:pt x="155" y="18"/>
                  </a:lnTo>
                  <a:lnTo>
                    <a:pt x="155" y="31"/>
                  </a:lnTo>
                  <a:lnTo>
                    <a:pt x="163" y="31"/>
                  </a:lnTo>
                  <a:lnTo>
                    <a:pt x="163" y="37"/>
                  </a:lnTo>
                  <a:lnTo>
                    <a:pt x="243" y="37"/>
                  </a:lnTo>
                  <a:lnTo>
                    <a:pt x="243" y="41"/>
                  </a:lnTo>
                  <a:lnTo>
                    <a:pt x="278" y="41"/>
                  </a:lnTo>
                  <a:lnTo>
                    <a:pt x="279" y="41"/>
                  </a:lnTo>
                  <a:lnTo>
                    <a:pt x="279" y="45"/>
                  </a:lnTo>
                  <a:lnTo>
                    <a:pt x="285" y="45"/>
                  </a:lnTo>
                  <a:lnTo>
                    <a:pt x="285" y="49"/>
                  </a:lnTo>
                  <a:lnTo>
                    <a:pt x="291" y="49"/>
                  </a:lnTo>
                  <a:lnTo>
                    <a:pt x="291" y="53"/>
                  </a:lnTo>
                  <a:lnTo>
                    <a:pt x="299" y="53"/>
                  </a:lnTo>
                  <a:lnTo>
                    <a:pt x="299" y="57"/>
                  </a:lnTo>
                  <a:lnTo>
                    <a:pt x="307" y="57"/>
                  </a:lnTo>
                  <a:lnTo>
                    <a:pt x="307" y="62"/>
                  </a:lnTo>
                  <a:lnTo>
                    <a:pt x="318" y="62"/>
                  </a:lnTo>
                  <a:lnTo>
                    <a:pt x="318" y="64"/>
                  </a:lnTo>
                  <a:lnTo>
                    <a:pt x="330" y="64"/>
                  </a:lnTo>
                  <a:lnTo>
                    <a:pt x="330" y="68"/>
                  </a:lnTo>
                  <a:lnTo>
                    <a:pt x="344" y="68"/>
                  </a:lnTo>
                  <a:lnTo>
                    <a:pt x="344" y="76"/>
                  </a:lnTo>
                  <a:lnTo>
                    <a:pt x="355" y="76"/>
                  </a:lnTo>
                  <a:lnTo>
                    <a:pt x="355" y="90"/>
                  </a:lnTo>
                  <a:lnTo>
                    <a:pt x="447" y="90"/>
                  </a:lnTo>
                  <a:lnTo>
                    <a:pt x="447" y="94"/>
                  </a:lnTo>
                  <a:lnTo>
                    <a:pt x="464" y="94"/>
                  </a:lnTo>
                  <a:lnTo>
                    <a:pt x="464" y="99"/>
                  </a:lnTo>
                  <a:lnTo>
                    <a:pt x="470" y="99"/>
                  </a:lnTo>
                  <a:lnTo>
                    <a:pt x="470" y="115"/>
                  </a:lnTo>
                  <a:lnTo>
                    <a:pt x="493" y="115"/>
                  </a:lnTo>
                  <a:lnTo>
                    <a:pt x="493" y="121"/>
                  </a:lnTo>
                  <a:lnTo>
                    <a:pt x="501" y="121"/>
                  </a:lnTo>
                  <a:lnTo>
                    <a:pt x="501" y="125"/>
                  </a:lnTo>
                  <a:lnTo>
                    <a:pt x="507" y="125"/>
                  </a:lnTo>
                  <a:lnTo>
                    <a:pt x="507" y="129"/>
                  </a:lnTo>
                  <a:lnTo>
                    <a:pt x="509" y="129"/>
                  </a:lnTo>
                  <a:lnTo>
                    <a:pt x="509" y="134"/>
                  </a:lnTo>
                  <a:lnTo>
                    <a:pt x="520" y="134"/>
                  </a:lnTo>
                  <a:lnTo>
                    <a:pt x="520" y="138"/>
                  </a:lnTo>
                  <a:lnTo>
                    <a:pt x="542" y="138"/>
                  </a:lnTo>
                  <a:lnTo>
                    <a:pt x="542" y="142"/>
                  </a:lnTo>
                  <a:lnTo>
                    <a:pt x="555" y="142"/>
                  </a:lnTo>
                  <a:lnTo>
                    <a:pt x="555" y="146"/>
                  </a:lnTo>
                  <a:lnTo>
                    <a:pt x="561" y="146"/>
                  </a:lnTo>
                  <a:lnTo>
                    <a:pt x="561" y="150"/>
                  </a:lnTo>
                  <a:lnTo>
                    <a:pt x="604" y="150"/>
                  </a:lnTo>
                  <a:lnTo>
                    <a:pt x="604" y="154"/>
                  </a:lnTo>
                  <a:lnTo>
                    <a:pt x="616" y="154"/>
                  </a:lnTo>
                  <a:lnTo>
                    <a:pt x="616" y="158"/>
                  </a:lnTo>
                  <a:lnTo>
                    <a:pt x="625" y="158"/>
                  </a:lnTo>
                  <a:lnTo>
                    <a:pt x="625" y="162"/>
                  </a:lnTo>
                  <a:lnTo>
                    <a:pt x="635" y="162"/>
                  </a:lnTo>
                  <a:lnTo>
                    <a:pt x="635" y="169"/>
                  </a:lnTo>
                  <a:lnTo>
                    <a:pt x="641" y="169"/>
                  </a:lnTo>
                  <a:lnTo>
                    <a:pt x="641" y="187"/>
                  </a:lnTo>
                  <a:lnTo>
                    <a:pt x="647" y="187"/>
                  </a:lnTo>
                  <a:lnTo>
                    <a:pt x="647" y="189"/>
                  </a:lnTo>
                  <a:lnTo>
                    <a:pt x="662" y="189"/>
                  </a:lnTo>
                  <a:lnTo>
                    <a:pt x="662" y="193"/>
                  </a:lnTo>
                  <a:lnTo>
                    <a:pt x="699" y="193"/>
                  </a:lnTo>
                  <a:lnTo>
                    <a:pt x="699" y="197"/>
                  </a:lnTo>
                  <a:lnTo>
                    <a:pt x="707" y="197"/>
                  </a:lnTo>
                  <a:lnTo>
                    <a:pt x="707" y="201"/>
                  </a:lnTo>
                  <a:lnTo>
                    <a:pt x="746" y="201"/>
                  </a:lnTo>
                  <a:lnTo>
                    <a:pt x="746" y="204"/>
                  </a:lnTo>
                  <a:lnTo>
                    <a:pt x="769" y="204"/>
                  </a:lnTo>
                  <a:lnTo>
                    <a:pt x="769" y="208"/>
                  </a:lnTo>
                  <a:lnTo>
                    <a:pt x="773" y="208"/>
                  </a:lnTo>
                  <a:lnTo>
                    <a:pt x="773" y="212"/>
                  </a:lnTo>
                  <a:lnTo>
                    <a:pt x="796" y="212"/>
                  </a:lnTo>
                  <a:lnTo>
                    <a:pt x="796" y="224"/>
                  </a:lnTo>
                  <a:lnTo>
                    <a:pt x="806" y="224"/>
                  </a:lnTo>
                  <a:lnTo>
                    <a:pt x="806" y="228"/>
                  </a:lnTo>
                  <a:lnTo>
                    <a:pt x="847" y="228"/>
                  </a:lnTo>
                  <a:lnTo>
                    <a:pt x="847" y="232"/>
                  </a:lnTo>
                  <a:lnTo>
                    <a:pt x="847" y="232"/>
                  </a:lnTo>
                  <a:lnTo>
                    <a:pt x="930" y="232"/>
                  </a:lnTo>
                  <a:lnTo>
                    <a:pt x="930" y="245"/>
                  </a:lnTo>
                  <a:lnTo>
                    <a:pt x="953" y="245"/>
                  </a:lnTo>
                  <a:lnTo>
                    <a:pt x="953" y="247"/>
                  </a:lnTo>
                  <a:lnTo>
                    <a:pt x="957" y="247"/>
                  </a:lnTo>
                  <a:lnTo>
                    <a:pt x="957" y="259"/>
                  </a:lnTo>
                  <a:lnTo>
                    <a:pt x="977" y="259"/>
                  </a:lnTo>
                  <a:lnTo>
                    <a:pt x="977" y="267"/>
                  </a:lnTo>
                  <a:lnTo>
                    <a:pt x="1033" y="267"/>
                  </a:lnTo>
                  <a:lnTo>
                    <a:pt x="1033" y="270"/>
                  </a:lnTo>
                  <a:lnTo>
                    <a:pt x="1045" y="270"/>
                  </a:lnTo>
                  <a:lnTo>
                    <a:pt x="1045" y="274"/>
                  </a:lnTo>
                  <a:lnTo>
                    <a:pt x="1072" y="274"/>
                  </a:lnTo>
                  <a:lnTo>
                    <a:pt x="1072" y="280"/>
                  </a:lnTo>
                  <a:lnTo>
                    <a:pt x="1093" y="280"/>
                  </a:lnTo>
                  <a:lnTo>
                    <a:pt x="1093" y="284"/>
                  </a:lnTo>
                  <a:lnTo>
                    <a:pt x="1113" y="284"/>
                  </a:lnTo>
                  <a:lnTo>
                    <a:pt x="1113" y="300"/>
                  </a:lnTo>
                  <a:lnTo>
                    <a:pt x="1113" y="307"/>
                  </a:lnTo>
                  <a:lnTo>
                    <a:pt x="1124" y="307"/>
                  </a:lnTo>
                  <a:lnTo>
                    <a:pt x="1124" y="317"/>
                  </a:lnTo>
                  <a:lnTo>
                    <a:pt x="1136" y="317"/>
                  </a:lnTo>
                  <a:lnTo>
                    <a:pt x="1136" y="325"/>
                  </a:lnTo>
                  <a:lnTo>
                    <a:pt x="1155" y="325"/>
                  </a:lnTo>
                  <a:lnTo>
                    <a:pt x="1155" y="331"/>
                  </a:lnTo>
                  <a:lnTo>
                    <a:pt x="1163" y="331"/>
                  </a:lnTo>
                  <a:lnTo>
                    <a:pt x="1163" y="337"/>
                  </a:lnTo>
                  <a:lnTo>
                    <a:pt x="1190" y="337"/>
                  </a:lnTo>
                  <a:lnTo>
                    <a:pt x="1190" y="342"/>
                  </a:lnTo>
                  <a:lnTo>
                    <a:pt x="1243" y="342"/>
                  </a:lnTo>
                  <a:lnTo>
                    <a:pt x="1243" y="350"/>
                  </a:lnTo>
                  <a:lnTo>
                    <a:pt x="1255" y="350"/>
                  </a:lnTo>
                  <a:lnTo>
                    <a:pt x="1255" y="358"/>
                  </a:lnTo>
                  <a:lnTo>
                    <a:pt x="1293" y="358"/>
                  </a:lnTo>
                  <a:lnTo>
                    <a:pt x="1293" y="362"/>
                  </a:lnTo>
                  <a:lnTo>
                    <a:pt x="1334" y="362"/>
                  </a:lnTo>
                  <a:lnTo>
                    <a:pt x="1334" y="368"/>
                  </a:lnTo>
                  <a:lnTo>
                    <a:pt x="1427" y="368"/>
                  </a:lnTo>
                  <a:lnTo>
                    <a:pt x="1427" y="374"/>
                  </a:lnTo>
                  <a:lnTo>
                    <a:pt x="1503" y="374"/>
                  </a:lnTo>
                  <a:lnTo>
                    <a:pt x="1503" y="389"/>
                  </a:lnTo>
                  <a:lnTo>
                    <a:pt x="1511" y="389"/>
                  </a:lnTo>
                  <a:lnTo>
                    <a:pt x="1511" y="401"/>
                  </a:lnTo>
                  <a:lnTo>
                    <a:pt x="1521" y="401"/>
                  </a:lnTo>
                  <a:lnTo>
                    <a:pt x="1521" y="405"/>
                  </a:lnTo>
                  <a:lnTo>
                    <a:pt x="1521" y="405"/>
                  </a:lnTo>
                  <a:lnTo>
                    <a:pt x="1532" y="405"/>
                  </a:lnTo>
                  <a:lnTo>
                    <a:pt x="1532" y="414"/>
                  </a:lnTo>
                  <a:lnTo>
                    <a:pt x="1542" y="414"/>
                  </a:lnTo>
                  <a:lnTo>
                    <a:pt x="1542" y="418"/>
                  </a:lnTo>
                  <a:lnTo>
                    <a:pt x="1643" y="418"/>
                  </a:lnTo>
                  <a:lnTo>
                    <a:pt x="1695" y="418"/>
                  </a:lnTo>
                  <a:lnTo>
                    <a:pt x="1695" y="426"/>
                  </a:lnTo>
                  <a:lnTo>
                    <a:pt x="1752" y="426"/>
                  </a:lnTo>
                  <a:lnTo>
                    <a:pt x="1752" y="436"/>
                  </a:lnTo>
                  <a:lnTo>
                    <a:pt x="1756" y="436"/>
                  </a:lnTo>
                  <a:lnTo>
                    <a:pt x="1756" y="445"/>
                  </a:lnTo>
                  <a:lnTo>
                    <a:pt x="1876" y="445"/>
                  </a:lnTo>
                  <a:lnTo>
                    <a:pt x="1876" y="455"/>
                  </a:lnTo>
                  <a:lnTo>
                    <a:pt x="1925" y="455"/>
                  </a:lnTo>
                  <a:lnTo>
                    <a:pt x="1925" y="467"/>
                  </a:lnTo>
                  <a:lnTo>
                    <a:pt x="1936" y="467"/>
                  </a:lnTo>
                  <a:lnTo>
                    <a:pt x="1936" y="475"/>
                  </a:lnTo>
                  <a:lnTo>
                    <a:pt x="1983" y="475"/>
                  </a:lnTo>
                  <a:lnTo>
                    <a:pt x="1983" y="488"/>
                  </a:lnTo>
                  <a:lnTo>
                    <a:pt x="2016" y="488"/>
                  </a:lnTo>
                  <a:lnTo>
                    <a:pt x="2016" y="502"/>
                  </a:lnTo>
                  <a:lnTo>
                    <a:pt x="2169" y="502"/>
                  </a:lnTo>
                  <a:lnTo>
                    <a:pt x="2241" y="502"/>
                  </a:lnTo>
                  <a:lnTo>
                    <a:pt x="2241" y="521"/>
                  </a:lnTo>
                  <a:lnTo>
                    <a:pt x="2434" y="521"/>
                  </a:lnTo>
                  <a:lnTo>
                    <a:pt x="2434" y="541"/>
                  </a:lnTo>
                  <a:lnTo>
                    <a:pt x="2445" y="541"/>
                  </a:lnTo>
                  <a:lnTo>
                    <a:pt x="2445" y="552"/>
                  </a:lnTo>
                  <a:lnTo>
                    <a:pt x="2445" y="562"/>
                  </a:lnTo>
                  <a:lnTo>
                    <a:pt x="2536" y="562"/>
                  </a:lnTo>
                  <a:lnTo>
                    <a:pt x="2536" y="603"/>
                  </a:lnTo>
                  <a:lnTo>
                    <a:pt x="2686" y="603"/>
                  </a:lnTo>
                  <a:lnTo>
                    <a:pt x="2686" y="663"/>
                  </a:lnTo>
                  <a:lnTo>
                    <a:pt x="2950" y="663"/>
                  </a:lnTo>
                </a:path>
              </a:pathLst>
            </a:custGeom>
            <a:noFill/>
            <a:ln w="19050" cap="flat">
              <a:solidFill>
                <a:srgbClr val="2737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7" name="Line 1001">
              <a:extLst>
                <a:ext uri="{FF2B5EF4-FFF2-40B4-BE49-F238E27FC236}">
                  <a16:creationId xmlns:a16="http://schemas.microsoft.com/office/drawing/2014/main" id="{2962E58D-056E-BA10-DDF8-4B0166167F99}"/>
                </a:ext>
              </a:extLst>
            </p:cNvPr>
            <p:cNvSpPr>
              <a:spLocks noChangeShapeType="1"/>
            </p:cNvSpPr>
            <p:nvPr/>
          </p:nvSpPr>
          <p:spPr bwMode="auto">
            <a:xfrm>
              <a:off x="1247537" y="1304925"/>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8" name="Line 1002">
              <a:extLst>
                <a:ext uri="{FF2B5EF4-FFF2-40B4-BE49-F238E27FC236}">
                  <a16:creationId xmlns:a16="http://schemas.microsoft.com/office/drawing/2014/main" id="{D2CEAEF7-793A-B114-01DD-638A4065FAC9}"/>
                </a:ext>
              </a:extLst>
            </p:cNvPr>
            <p:cNvSpPr>
              <a:spLocks noChangeShapeType="1"/>
            </p:cNvSpPr>
            <p:nvPr/>
          </p:nvSpPr>
          <p:spPr bwMode="auto">
            <a:xfrm>
              <a:off x="1494218" y="1304925"/>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9" name="Line 1003">
              <a:extLst>
                <a:ext uri="{FF2B5EF4-FFF2-40B4-BE49-F238E27FC236}">
                  <a16:creationId xmlns:a16="http://schemas.microsoft.com/office/drawing/2014/main" id="{DB77C376-6C8C-689A-01F4-B0BF536B9EE2}"/>
                </a:ext>
              </a:extLst>
            </p:cNvPr>
            <p:cNvSpPr>
              <a:spLocks noChangeShapeType="1"/>
            </p:cNvSpPr>
            <p:nvPr/>
          </p:nvSpPr>
          <p:spPr bwMode="auto">
            <a:xfrm>
              <a:off x="1734231" y="135234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0" name="Line 1004">
              <a:extLst>
                <a:ext uri="{FF2B5EF4-FFF2-40B4-BE49-F238E27FC236}">
                  <a16:creationId xmlns:a16="http://schemas.microsoft.com/office/drawing/2014/main" id="{448DDB62-F502-12B6-EAC5-D78838A945D2}"/>
                </a:ext>
              </a:extLst>
            </p:cNvPr>
            <p:cNvSpPr>
              <a:spLocks noChangeShapeType="1"/>
            </p:cNvSpPr>
            <p:nvPr/>
          </p:nvSpPr>
          <p:spPr bwMode="auto">
            <a:xfrm>
              <a:off x="1797569" y="139727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1" name="Line 1005">
              <a:extLst>
                <a:ext uri="{FF2B5EF4-FFF2-40B4-BE49-F238E27FC236}">
                  <a16:creationId xmlns:a16="http://schemas.microsoft.com/office/drawing/2014/main" id="{26151FD2-0A00-05B9-2081-F537246D1E1E}"/>
                </a:ext>
              </a:extLst>
            </p:cNvPr>
            <p:cNvSpPr>
              <a:spLocks noChangeShapeType="1"/>
            </p:cNvSpPr>
            <p:nvPr/>
          </p:nvSpPr>
          <p:spPr bwMode="auto">
            <a:xfrm>
              <a:off x="1860905" y="139727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2" name="Line 1006">
              <a:extLst>
                <a:ext uri="{FF2B5EF4-FFF2-40B4-BE49-F238E27FC236}">
                  <a16:creationId xmlns:a16="http://schemas.microsoft.com/office/drawing/2014/main" id="{2FECEAB2-616E-EC88-4A30-7732A8D24451}"/>
                </a:ext>
              </a:extLst>
            </p:cNvPr>
            <p:cNvSpPr>
              <a:spLocks noChangeShapeType="1"/>
            </p:cNvSpPr>
            <p:nvPr/>
          </p:nvSpPr>
          <p:spPr bwMode="auto">
            <a:xfrm>
              <a:off x="2284263" y="145467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3" name="Line 1007">
              <a:extLst>
                <a:ext uri="{FF2B5EF4-FFF2-40B4-BE49-F238E27FC236}">
                  <a16:creationId xmlns:a16="http://schemas.microsoft.com/office/drawing/2014/main" id="{B8F2ABE8-E84B-642D-6E3C-71D756EDFF56}"/>
                </a:ext>
              </a:extLst>
            </p:cNvPr>
            <p:cNvSpPr>
              <a:spLocks noChangeShapeType="1"/>
            </p:cNvSpPr>
            <p:nvPr/>
          </p:nvSpPr>
          <p:spPr bwMode="auto">
            <a:xfrm>
              <a:off x="2347598" y="146466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4" name="Line 1008">
              <a:extLst>
                <a:ext uri="{FF2B5EF4-FFF2-40B4-BE49-F238E27FC236}">
                  <a16:creationId xmlns:a16="http://schemas.microsoft.com/office/drawing/2014/main" id="{7A1C455D-D5C4-7D18-C010-A9A3FF2E5BA5}"/>
                </a:ext>
              </a:extLst>
            </p:cNvPr>
            <p:cNvSpPr>
              <a:spLocks noChangeShapeType="1"/>
            </p:cNvSpPr>
            <p:nvPr/>
          </p:nvSpPr>
          <p:spPr bwMode="auto">
            <a:xfrm>
              <a:off x="2400935" y="1489619"/>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5" name="Line 1010">
              <a:extLst>
                <a:ext uri="{FF2B5EF4-FFF2-40B4-BE49-F238E27FC236}">
                  <a16:creationId xmlns:a16="http://schemas.microsoft.com/office/drawing/2014/main" id="{201B50B8-70CB-FAAA-DAFF-4E2631F85AA0}"/>
                </a:ext>
              </a:extLst>
            </p:cNvPr>
            <p:cNvSpPr>
              <a:spLocks noChangeShapeType="1"/>
            </p:cNvSpPr>
            <p:nvPr/>
          </p:nvSpPr>
          <p:spPr bwMode="auto">
            <a:xfrm>
              <a:off x="2437604" y="153204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6" name="Line 1011">
              <a:extLst>
                <a:ext uri="{FF2B5EF4-FFF2-40B4-BE49-F238E27FC236}">
                  <a16:creationId xmlns:a16="http://schemas.microsoft.com/office/drawing/2014/main" id="{CE6CE03E-4CBB-83FA-63F7-0587087E21D2}"/>
                </a:ext>
              </a:extLst>
            </p:cNvPr>
            <p:cNvSpPr>
              <a:spLocks noChangeShapeType="1"/>
            </p:cNvSpPr>
            <p:nvPr/>
          </p:nvSpPr>
          <p:spPr bwMode="auto">
            <a:xfrm>
              <a:off x="2490941" y="153204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7" name="Line 1012">
              <a:extLst>
                <a:ext uri="{FF2B5EF4-FFF2-40B4-BE49-F238E27FC236}">
                  <a16:creationId xmlns:a16="http://schemas.microsoft.com/office/drawing/2014/main" id="{18DFAB0D-E3CA-653F-278D-E29EBF6451EC}"/>
                </a:ext>
              </a:extLst>
            </p:cNvPr>
            <p:cNvSpPr>
              <a:spLocks noChangeShapeType="1"/>
            </p:cNvSpPr>
            <p:nvPr/>
          </p:nvSpPr>
          <p:spPr bwMode="auto">
            <a:xfrm>
              <a:off x="2854293" y="156699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8" name="Line 1013">
              <a:extLst>
                <a:ext uri="{FF2B5EF4-FFF2-40B4-BE49-F238E27FC236}">
                  <a16:creationId xmlns:a16="http://schemas.microsoft.com/office/drawing/2014/main" id="{0AB8D6FC-D7DD-0D93-D462-97FDBFD95CF3}"/>
                </a:ext>
              </a:extLst>
            </p:cNvPr>
            <p:cNvSpPr>
              <a:spLocks noChangeShapeType="1"/>
            </p:cNvSpPr>
            <p:nvPr/>
          </p:nvSpPr>
          <p:spPr bwMode="auto">
            <a:xfrm>
              <a:off x="3337654" y="1711749"/>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9" name="Line 1014">
              <a:extLst>
                <a:ext uri="{FF2B5EF4-FFF2-40B4-BE49-F238E27FC236}">
                  <a16:creationId xmlns:a16="http://schemas.microsoft.com/office/drawing/2014/main" id="{7A08C47A-56A2-D350-747A-053AEF725F20}"/>
                </a:ext>
              </a:extLst>
            </p:cNvPr>
            <p:cNvSpPr>
              <a:spLocks noChangeShapeType="1"/>
            </p:cNvSpPr>
            <p:nvPr/>
          </p:nvSpPr>
          <p:spPr bwMode="auto">
            <a:xfrm>
              <a:off x="3420991" y="1746691"/>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0" name="Line 1015">
              <a:extLst>
                <a:ext uri="{FF2B5EF4-FFF2-40B4-BE49-F238E27FC236}">
                  <a16:creationId xmlns:a16="http://schemas.microsoft.com/office/drawing/2014/main" id="{A0B3C19D-B996-8B88-46B1-575B5EC7822F}"/>
                </a:ext>
              </a:extLst>
            </p:cNvPr>
            <p:cNvSpPr>
              <a:spLocks noChangeShapeType="1"/>
            </p:cNvSpPr>
            <p:nvPr/>
          </p:nvSpPr>
          <p:spPr bwMode="auto">
            <a:xfrm>
              <a:off x="3487662" y="178413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1" name="Line 1016">
              <a:extLst>
                <a:ext uri="{FF2B5EF4-FFF2-40B4-BE49-F238E27FC236}">
                  <a16:creationId xmlns:a16="http://schemas.microsoft.com/office/drawing/2014/main" id="{EB032330-AC1C-7BC9-C4BF-B47411C2CF19}"/>
                </a:ext>
              </a:extLst>
            </p:cNvPr>
            <p:cNvSpPr>
              <a:spLocks noChangeShapeType="1"/>
            </p:cNvSpPr>
            <p:nvPr/>
          </p:nvSpPr>
          <p:spPr bwMode="auto">
            <a:xfrm>
              <a:off x="3544333" y="178413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2" name="Line 1017">
              <a:extLst>
                <a:ext uri="{FF2B5EF4-FFF2-40B4-BE49-F238E27FC236}">
                  <a16:creationId xmlns:a16="http://schemas.microsoft.com/office/drawing/2014/main" id="{DB6BE337-DFF1-7309-86B0-3B6CC3724C89}"/>
                </a:ext>
              </a:extLst>
            </p:cNvPr>
            <p:cNvSpPr>
              <a:spLocks noChangeShapeType="1"/>
            </p:cNvSpPr>
            <p:nvPr/>
          </p:nvSpPr>
          <p:spPr bwMode="auto">
            <a:xfrm>
              <a:off x="3934353" y="186649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3" name="Line 1018">
              <a:extLst>
                <a:ext uri="{FF2B5EF4-FFF2-40B4-BE49-F238E27FC236}">
                  <a16:creationId xmlns:a16="http://schemas.microsoft.com/office/drawing/2014/main" id="{3157E2D7-7818-07FE-A38B-6E55C27C0877}"/>
                </a:ext>
              </a:extLst>
            </p:cNvPr>
            <p:cNvSpPr>
              <a:spLocks noChangeShapeType="1"/>
            </p:cNvSpPr>
            <p:nvPr/>
          </p:nvSpPr>
          <p:spPr bwMode="auto">
            <a:xfrm>
              <a:off x="3991024"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4" name="Line 1019">
              <a:extLst>
                <a:ext uri="{FF2B5EF4-FFF2-40B4-BE49-F238E27FC236}">
                  <a16:creationId xmlns:a16="http://schemas.microsoft.com/office/drawing/2014/main" id="{EA918D32-D901-81CB-BB10-1D87C208659D}"/>
                </a:ext>
              </a:extLst>
            </p:cNvPr>
            <p:cNvSpPr>
              <a:spLocks noChangeShapeType="1"/>
            </p:cNvSpPr>
            <p:nvPr/>
          </p:nvSpPr>
          <p:spPr bwMode="auto">
            <a:xfrm>
              <a:off x="4051027"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5" name="Line 1020">
              <a:extLst>
                <a:ext uri="{FF2B5EF4-FFF2-40B4-BE49-F238E27FC236}">
                  <a16:creationId xmlns:a16="http://schemas.microsoft.com/office/drawing/2014/main" id="{1947432F-2FD8-E884-23D9-A3DEF0A115E5}"/>
                </a:ext>
              </a:extLst>
            </p:cNvPr>
            <p:cNvSpPr>
              <a:spLocks noChangeShapeType="1"/>
            </p:cNvSpPr>
            <p:nvPr/>
          </p:nvSpPr>
          <p:spPr bwMode="auto">
            <a:xfrm>
              <a:off x="4051027"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6" name="Line 1021">
              <a:extLst>
                <a:ext uri="{FF2B5EF4-FFF2-40B4-BE49-F238E27FC236}">
                  <a16:creationId xmlns:a16="http://schemas.microsoft.com/office/drawing/2014/main" id="{4A520F66-B4E1-081B-4CD3-1658148672EB}"/>
                </a:ext>
              </a:extLst>
            </p:cNvPr>
            <p:cNvSpPr>
              <a:spLocks noChangeShapeType="1"/>
            </p:cNvSpPr>
            <p:nvPr/>
          </p:nvSpPr>
          <p:spPr bwMode="auto">
            <a:xfrm>
              <a:off x="4224370"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7" name="Line 1022">
              <a:extLst>
                <a:ext uri="{FF2B5EF4-FFF2-40B4-BE49-F238E27FC236}">
                  <a16:creationId xmlns:a16="http://schemas.microsoft.com/office/drawing/2014/main" id="{0FB5AA60-9873-94EC-4A03-485E22FABA3A}"/>
                </a:ext>
              </a:extLst>
            </p:cNvPr>
            <p:cNvSpPr>
              <a:spLocks noChangeShapeType="1"/>
            </p:cNvSpPr>
            <p:nvPr/>
          </p:nvSpPr>
          <p:spPr bwMode="auto">
            <a:xfrm>
              <a:off x="4291041"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8" name="Line 1023">
              <a:extLst>
                <a:ext uri="{FF2B5EF4-FFF2-40B4-BE49-F238E27FC236}">
                  <a16:creationId xmlns:a16="http://schemas.microsoft.com/office/drawing/2014/main" id="{7976008C-B89B-64A7-E105-0DD5C2CCB669}"/>
                </a:ext>
              </a:extLst>
            </p:cNvPr>
            <p:cNvSpPr>
              <a:spLocks noChangeShapeType="1"/>
            </p:cNvSpPr>
            <p:nvPr/>
          </p:nvSpPr>
          <p:spPr bwMode="auto">
            <a:xfrm>
              <a:off x="4291041"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9" name="Line 1024">
              <a:extLst>
                <a:ext uri="{FF2B5EF4-FFF2-40B4-BE49-F238E27FC236}">
                  <a16:creationId xmlns:a16="http://schemas.microsoft.com/office/drawing/2014/main" id="{E94C2B0B-463F-41DF-8C76-57F838B68A08}"/>
                </a:ext>
              </a:extLst>
            </p:cNvPr>
            <p:cNvSpPr>
              <a:spLocks noChangeShapeType="1"/>
            </p:cNvSpPr>
            <p:nvPr/>
          </p:nvSpPr>
          <p:spPr bwMode="auto">
            <a:xfrm>
              <a:off x="4341042"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0" name="Line 1025">
              <a:extLst>
                <a:ext uri="{FF2B5EF4-FFF2-40B4-BE49-F238E27FC236}">
                  <a16:creationId xmlns:a16="http://schemas.microsoft.com/office/drawing/2014/main" id="{EC407F5D-4E96-7DEC-17BD-4E8D3B0C5058}"/>
                </a:ext>
              </a:extLst>
            </p:cNvPr>
            <p:cNvSpPr>
              <a:spLocks noChangeShapeType="1"/>
            </p:cNvSpPr>
            <p:nvPr/>
          </p:nvSpPr>
          <p:spPr bwMode="auto">
            <a:xfrm>
              <a:off x="4341042" y="1876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1" name="Line 1026">
              <a:extLst>
                <a:ext uri="{FF2B5EF4-FFF2-40B4-BE49-F238E27FC236}">
                  <a16:creationId xmlns:a16="http://schemas.microsoft.com/office/drawing/2014/main" id="{444CDA03-41BC-68E1-EA63-85840FD743CF}"/>
                </a:ext>
              </a:extLst>
            </p:cNvPr>
            <p:cNvSpPr>
              <a:spLocks noChangeShapeType="1"/>
            </p:cNvSpPr>
            <p:nvPr/>
          </p:nvSpPr>
          <p:spPr bwMode="auto">
            <a:xfrm>
              <a:off x="4374378" y="1911418"/>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2" name="Line 1027">
              <a:extLst>
                <a:ext uri="{FF2B5EF4-FFF2-40B4-BE49-F238E27FC236}">
                  <a16:creationId xmlns:a16="http://schemas.microsoft.com/office/drawing/2014/main" id="{F41FCED3-2EF7-063C-759D-8DF3A343C0F0}"/>
                </a:ext>
              </a:extLst>
            </p:cNvPr>
            <p:cNvSpPr>
              <a:spLocks noChangeShapeType="1"/>
            </p:cNvSpPr>
            <p:nvPr/>
          </p:nvSpPr>
          <p:spPr bwMode="auto">
            <a:xfrm>
              <a:off x="4407713" y="1936377"/>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3" name="Line 1028">
              <a:extLst>
                <a:ext uri="{FF2B5EF4-FFF2-40B4-BE49-F238E27FC236}">
                  <a16:creationId xmlns:a16="http://schemas.microsoft.com/office/drawing/2014/main" id="{C5C1D952-21C9-5207-B418-23E23638A00E}"/>
                </a:ext>
              </a:extLst>
            </p:cNvPr>
            <p:cNvSpPr>
              <a:spLocks noChangeShapeType="1"/>
            </p:cNvSpPr>
            <p:nvPr/>
          </p:nvSpPr>
          <p:spPr bwMode="auto">
            <a:xfrm>
              <a:off x="4477718" y="194885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4" name="Line 1029">
              <a:extLst>
                <a:ext uri="{FF2B5EF4-FFF2-40B4-BE49-F238E27FC236}">
                  <a16:creationId xmlns:a16="http://schemas.microsoft.com/office/drawing/2014/main" id="{F566F76C-5B1C-5731-216D-B0F644DAF806}"/>
                </a:ext>
              </a:extLst>
            </p:cNvPr>
            <p:cNvSpPr>
              <a:spLocks noChangeShapeType="1"/>
            </p:cNvSpPr>
            <p:nvPr/>
          </p:nvSpPr>
          <p:spPr bwMode="auto">
            <a:xfrm>
              <a:off x="4504386" y="195884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5" name="Line 1030">
              <a:extLst>
                <a:ext uri="{FF2B5EF4-FFF2-40B4-BE49-F238E27FC236}">
                  <a16:creationId xmlns:a16="http://schemas.microsoft.com/office/drawing/2014/main" id="{4A36DA9D-0F10-E418-DED1-EE4E79443B80}"/>
                </a:ext>
              </a:extLst>
            </p:cNvPr>
            <p:cNvSpPr>
              <a:spLocks noChangeShapeType="1"/>
            </p:cNvSpPr>
            <p:nvPr/>
          </p:nvSpPr>
          <p:spPr bwMode="auto">
            <a:xfrm>
              <a:off x="4537721" y="195884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6" name="Line 1031">
              <a:extLst>
                <a:ext uri="{FF2B5EF4-FFF2-40B4-BE49-F238E27FC236}">
                  <a16:creationId xmlns:a16="http://schemas.microsoft.com/office/drawing/2014/main" id="{90CE3D2E-86C5-D6F0-F10A-F84DE71C01E4}"/>
                </a:ext>
              </a:extLst>
            </p:cNvPr>
            <p:cNvSpPr>
              <a:spLocks noChangeShapeType="1"/>
            </p:cNvSpPr>
            <p:nvPr/>
          </p:nvSpPr>
          <p:spPr bwMode="auto">
            <a:xfrm>
              <a:off x="4587723" y="1973815"/>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7" name="Line 1032">
              <a:extLst>
                <a:ext uri="{FF2B5EF4-FFF2-40B4-BE49-F238E27FC236}">
                  <a16:creationId xmlns:a16="http://schemas.microsoft.com/office/drawing/2014/main" id="{B4E0E5B6-7C46-3A19-D149-F7518684A9A2}"/>
                </a:ext>
              </a:extLst>
            </p:cNvPr>
            <p:cNvSpPr>
              <a:spLocks noChangeShapeType="1"/>
            </p:cNvSpPr>
            <p:nvPr/>
          </p:nvSpPr>
          <p:spPr bwMode="auto">
            <a:xfrm>
              <a:off x="4874405" y="2003765"/>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8" name="Line 1033">
              <a:extLst>
                <a:ext uri="{FF2B5EF4-FFF2-40B4-BE49-F238E27FC236}">
                  <a16:creationId xmlns:a16="http://schemas.microsoft.com/office/drawing/2014/main" id="{5EA467D5-354F-E562-125B-E35195306A2C}"/>
                </a:ext>
              </a:extLst>
            </p:cNvPr>
            <p:cNvSpPr>
              <a:spLocks noChangeShapeType="1"/>
            </p:cNvSpPr>
            <p:nvPr/>
          </p:nvSpPr>
          <p:spPr bwMode="auto">
            <a:xfrm>
              <a:off x="4897741" y="2036211"/>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9" name="Line 1034">
              <a:extLst>
                <a:ext uri="{FF2B5EF4-FFF2-40B4-BE49-F238E27FC236}">
                  <a16:creationId xmlns:a16="http://schemas.microsoft.com/office/drawing/2014/main" id="{B7FA02D2-DCEF-1148-735B-37E1AC52F08C}"/>
                </a:ext>
              </a:extLst>
            </p:cNvPr>
            <p:cNvSpPr>
              <a:spLocks noChangeShapeType="1"/>
            </p:cNvSpPr>
            <p:nvPr/>
          </p:nvSpPr>
          <p:spPr bwMode="auto">
            <a:xfrm>
              <a:off x="4944410" y="2036211"/>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0" name="Line 1035">
              <a:extLst>
                <a:ext uri="{FF2B5EF4-FFF2-40B4-BE49-F238E27FC236}">
                  <a16:creationId xmlns:a16="http://schemas.microsoft.com/office/drawing/2014/main" id="{C7D565CC-F1AD-ED3E-CD0A-FF70D61B4AA6}"/>
                </a:ext>
              </a:extLst>
            </p:cNvPr>
            <p:cNvSpPr>
              <a:spLocks noChangeShapeType="1"/>
            </p:cNvSpPr>
            <p:nvPr/>
          </p:nvSpPr>
          <p:spPr bwMode="auto">
            <a:xfrm>
              <a:off x="4971078" y="2076145"/>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1" name="Line 1036">
              <a:extLst>
                <a:ext uri="{FF2B5EF4-FFF2-40B4-BE49-F238E27FC236}">
                  <a16:creationId xmlns:a16="http://schemas.microsoft.com/office/drawing/2014/main" id="{C5C6FB33-9D3A-F460-E854-A7C982B2691E}"/>
                </a:ext>
              </a:extLst>
            </p:cNvPr>
            <p:cNvSpPr>
              <a:spLocks noChangeShapeType="1"/>
            </p:cNvSpPr>
            <p:nvPr/>
          </p:nvSpPr>
          <p:spPr bwMode="auto">
            <a:xfrm>
              <a:off x="5007746" y="210110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2" name="Line 1037">
              <a:extLst>
                <a:ext uri="{FF2B5EF4-FFF2-40B4-BE49-F238E27FC236}">
                  <a16:creationId xmlns:a16="http://schemas.microsoft.com/office/drawing/2014/main" id="{A107E787-58E2-9DBA-2899-A79905F3DBEB}"/>
                </a:ext>
              </a:extLst>
            </p:cNvPr>
            <p:cNvSpPr>
              <a:spLocks noChangeShapeType="1"/>
            </p:cNvSpPr>
            <p:nvPr/>
          </p:nvSpPr>
          <p:spPr bwMode="auto">
            <a:xfrm>
              <a:off x="5034414" y="210110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3" name="Line 1038">
              <a:extLst>
                <a:ext uri="{FF2B5EF4-FFF2-40B4-BE49-F238E27FC236}">
                  <a16:creationId xmlns:a16="http://schemas.microsoft.com/office/drawing/2014/main" id="{C39431FA-3E20-69CB-4DE2-52495DAECB37}"/>
                </a:ext>
              </a:extLst>
            </p:cNvPr>
            <p:cNvSpPr>
              <a:spLocks noChangeShapeType="1"/>
            </p:cNvSpPr>
            <p:nvPr/>
          </p:nvSpPr>
          <p:spPr bwMode="auto">
            <a:xfrm>
              <a:off x="5061082" y="2111087"/>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4" name="Line 1039">
              <a:extLst>
                <a:ext uri="{FF2B5EF4-FFF2-40B4-BE49-F238E27FC236}">
                  <a16:creationId xmlns:a16="http://schemas.microsoft.com/office/drawing/2014/main" id="{EDD6476D-3A1C-350E-41C3-EE660A273B58}"/>
                </a:ext>
              </a:extLst>
            </p:cNvPr>
            <p:cNvSpPr>
              <a:spLocks noChangeShapeType="1"/>
            </p:cNvSpPr>
            <p:nvPr/>
          </p:nvSpPr>
          <p:spPr bwMode="auto">
            <a:xfrm>
              <a:off x="5131087" y="214353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5" name="Line 1040">
              <a:extLst>
                <a:ext uri="{FF2B5EF4-FFF2-40B4-BE49-F238E27FC236}">
                  <a16:creationId xmlns:a16="http://schemas.microsoft.com/office/drawing/2014/main" id="{1C78A6BC-A612-E1EA-6DDA-F3FE892C435A}"/>
                </a:ext>
              </a:extLst>
            </p:cNvPr>
            <p:cNvSpPr>
              <a:spLocks noChangeShapeType="1"/>
            </p:cNvSpPr>
            <p:nvPr/>
          </p:nvSpPr>
          <p:spPr bwMode="auto">
            <a:xfrm>
              <a:off x="5221091" y="2158509"/>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6" name="Line 1041">
              <a:extLst>
                <a:ext uri="{FF2B5EF4-FFF2-40B4-BE49-F238E27FC236}">
                  <a16:creationId xmlns:a16="http://schemas.microsoft.com/office/drawing/2014/main" id="{7334E15A-7307-2127-19D1-821468C61A95}"/>
                </a:ext>
              </a:extLst>
            </p:cNvPr>
            <p:cNvSpPr>
              <a:spLocks noChangeShapeType="1"/>
            </p:cNvSpPr>
            <p:nvPr/>
          </p:nvSpPr>
          <p:spPr bwMode="auto">
            <a:xfrm>
              <a:off x="5357766" y="2158509"/>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7" name="Line 1042">
              <a:extLst>
                <a:ext uri="{FF2B5EF4-FFF2-40B4-BE49-F238E27FC236}">
                  <a16:creationId xmlns:a16="http://schemas.microsoft.com/office/drawing/2014/main" id="{7331D123-B477-02CD-1C5C-964937D5BD4A}"/>
                </a:ext>
              </a:extLst>
            </p:cNvPr>
            <p:cNvSpPr>
              <a:spLocks noChangeShapeType="1"/>
            </p:cNvSpPr>
            <p:nvPr/>
          </p:nvSpPr>
          <p:spPr bwMode="auto">
            <a:xfrm>
              <a:off x="5391102" y="2178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8" name="Line 1043">
              <a:extLst>
                <a:ext uri="{FF2B5EF4-FFF2-40B4-BE49-F238E27FC236}">
                  <a16:creationId xmlns:a16="http://schemas.microsoft.com/office/drawing/2014/main" id="{EA59373E-4DCA-84E4-7924-2A81257E1AE7}"/>
                </a:ext>
              </a:extLst>
            </p:cNvPr>
            <p:cNvSpPr>
              <a:spLocks noChangeShapeType="1"/>
            </p:cNvSpPr>
            <p:nvPr/>
          </p:nvSpPr>
          <p:spPr bwMode="auto">
            <a:xfrm>
              <a:off x="5424437" y="217847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9" name="Line 1044">
              <a:extLst>
                <a:ext uri="{FF2B5EF4-FFF2-40B4-BE49-F238E27FC236}">
                  <a16:creationId xmlns:a16="http://schemas.microsoft.com/office/drawing/2014/main" id="{3E320D42-8307-57E8-E6A8-BBFF6AAD2A43}"/>
                </a:ext>
              </a:extLst>
            </p:cNvPr>
            <p:cNvSpPr>
              <a:spLocks noChangeShapeType="1"/>
            </p:cNvSpPr>
            <p:nvPr/>
          </p:nvSpPr>
          <p:spPr bwMode="auto">
            <a:xfrm>
              <a:off x="5454437" y="2198442"/>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0" name="Line 1045">
              <a:extLst>
                <a:ext uri="{FF2B5EF4-FFF2-40B4-BE49-F238E27FC236}">
                  <a16:creationId xmlns:a16="http://schemas.microsoft.com/office/drawing/2014/main" id="{DE37676F-4FC1-20E0-DC9C-1A751D9C45BC}"/>
                </a:ext>
              </a:extLst>
            </p:cNvPr>
            <p:cNvSpPr>
              <a:spLocks noChangeShapeType="1"/>
            </p:cNvSpPr>
            <p:nvPr/>
          </p:nvSpPr>
          <p:spPr bwMode="auto">
            <a:xfrm>
              <a:off x="5481106" y="2198442"/>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1" name="Line 1046">
              <a:extLst>
                <a:ext uri="{FF2B5EF4-FFF2-40B4-BE49-F238E27FC236}">
                  <a16:creationId xmlns:a16="http://schemas.microsoft.com/office/drawing/2014/main" id="{07047486-4428-9DB1-E936-7E13A0FF66E0}"/>
                </a:ext>
              </a:extLst>
            </p:cNvPr>
            <p:cNvSpPr>
              <a:spLocks noChangeShapeType="1"/>
            </p:cNvSpPr>
            <p:nvPr/>
          </p:nvSpPr>
          <p:spPr bwMode="auto">
            <a:xfrm>
              <a:off x="5514441" y="2198442"/>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2" name="Line 1047">
              <a:extLst>
                <a:ext uri="{FF2B5EF4-FFF2-40B4-BE49-F238E27FC236}">
                  <a16:creationId xmlns:a16="http://schemas.microsoft.com/office/drawing/2014/main" id="{7FEA0C0A-7AA7-8ED1-D535-94D380779A76}"/>
                </a:ext>
              </a:extLst>
            </p:cNvPr>
            <p:cNvSpPr>
              <a:spLocks noChangeShapeType="1"/>
            </p:cNvSpPr>
            <p:nvPr/>
          </p:nvSpPr>
          <p:spPr bwMode="auto">
            <a:xfrm>
              <a:off x="5551111" y="2198442"/>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3" name="Line 1048">
              <a:extLst>
                <a:ext uri="{FF2B5EF4-FFF2-40B4-BE49-F238E27FC236}">
                  <a16:creationId xmlns:a16="http://schemas.microsoft.com/office/drawing/2014/main" id="{F0E426C3-FD7A-6896-797A-AB9D50BF7963}"/>
                </a:ext>
              </a:extLst>
            </p:cNvPr>
            <p:cNvSpPr>
              <a:spLocks noChangeShapeType="1"/>
            </p:cNvSpPr>
            <p:nvPr/>
          </p:nvSpPr>
          <p:spPr bwMode="auto">
            <a:xfrm>
              <a:off x="5584446" y="2210921"/>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4" name="Line 1049">
              <a:extLst>
                <a:ext uri="{FF2B5EF4-FFF2-40B4-BE49-F238E27FC236}">
                  <a16:creationId xmlns:a16="http://schemas.microsoft.com/office/drawing/2014/main" id="{96E46FCB-F0FC-B693-D945-E442611F7878}"/>
                </a:ext>
              </a:extLst>
            </p:cNvPr>
            <p:cNvSpPr>
              <a:spLocks noChangeShapeType="1"/>
            </p:cNvSpPr>
            <p:nvPr/>
          </p:nvSpPr>
          <p:spPr bwMode="auto">
            <a:xfrm>
              <a:off x="5961132" y="2225896"/>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5" name="Line 1050">
              <a:extLst>
                <a:ext uri="{FF2B5EF4-FFF2-40B4-BE49-F238E27FC236}">
                  <a16:creationId xmlns:a16="http://schemas.microsoft.com/office/drawing/2014/main" id="{6A1D606D-78B4-8219-5105-1BF2737D7741}"/>
                </a:ext>
              </a:extLst>
            </p:cNvPr>
            <p:cNvSpPr>
              <a:spLocks noChangeShapeType="1"/>
            </p:cNvSpPr>
            <p:nvPr/>
          </p:nvSpPr>
          <p:spPr bwMode="auto">
            <a:xfrm>
              <a:off x="6084473" y="223588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6" name="Line 1051">
              <a:extLst>
                <a:ext uri="{FF2B5EF4-FFF2-40B4-BE49-F238E27FC236}">
                  <a16:creationId xmlns:a16="http://schemas.microsoft.com/office/drawing/2014/main" id="{D8E8CC35-9EF5-5B18-0022-542A54CC5E03}"/>
                </a:ext>
              </a:extLst>
            </p:cNvPr>
            <p:cNvSpPr>
              <a:spLocks noChangeShapeType="1"/>
            </p:cNvSpPr>
            <p:nvPr/>
          </p:nvSpPr>
          <p:spPr bwMode="auto">
            <a:xfrm>
              <a:off x="6187811" y="223588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7" name="Line 1052">
              <a:extLst>
                <a:ext uri="{FF2B5EF4-FFF2-40B4-BE49-F238E27FC236}">
                  <a16:creationId xmlns:a16="http://schemas.microsoft.com/office/drawing/2014/main" id="{843D6D49-A1D3-4DE8-8074-05F448DEB889}"/>
                </a:ext>
              </a:extLst>
            </p:cNvPr>
            <p:cNvSpPr>
              <a:spLocks noChangeShapeType="1"/>
            </p:cNvSpPr>
            <p:nvPr/>
          </p:nvSpPr>
          <p:spPr bwMode="auto">
            <a:xfrm>
              <a:off x="6244482" y="223588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8" name="Line 1053">
              <a:extLst>
                <a:ext uri="{FF2B5EF4-FFF2-40B4-BE49-F238E27FC236}">
                  <a16:creationId xmlns:a16="http://schemas.microsoft.com/office/drawing/2014/main" id="{C9DA3E62-A4CB-48F7-3F8C-6A3C3709835C}"/>
                </a:ext>
              </a:extLst>
            </p:cNvPr>
            <p:cNvSpPr>
              <a:spLocks noChangeShapeType="1"/>
            </p:cNvSpPr>
            <p:nvPr/>
          </p:nvSpPr>
          <p:spPr bwMode="auto">
            <a:xfrm>
              <a:off x="6277818" y="2280805"/>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9" name="Line 1054">
              <a:extLst>
                <a:ext uri="{FF2B5EF4-FFF2-40B4-BE49-F238E27FC236}">
                  <a16:creationId xmlns:a16="http://schemas.microsoft.com/office/drawing/2014/main" id="{BF97FAF5-F5CC-DC79-8A58-6B880DE82143}"/>
                </a:ext>
              </a:extLst>
            </p:cNvPr>
            <p:cNvSpPr>
              <a:spLocks noChangeShapeType="1"/>
            </p:cNvSpPr>
            <p:nvPr/>
          </p:nvSpPr>
          <p:spPr bwMode="auto">
            <a:xfrm>
              <a:off x="6304486" y="2280805"/>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0" name="Line 1055">
              <a:extLst>
                <a:ext uri="{FF2B5EF4-FFF2-40B4-BE49-F238E27FC236}">
                  <a16:creationId xmlns:a16="http://schemas.microsoft.com/office/drawing/2014/main" id="{DEC55C65-C580-BE39-B69E-3B3CCC261481}"/>
                </a:ext>
              </a:extLst>
            </p:cNvPr>
            <p:cNvSpPr>
              <a:spLocks noChangeShapeType="1"/>
            </p:cNvSpPr>
            <p:nvPr/>
          </p:nvSpPr>
          <p:spPr bwMode="auto">
            <a:xfrm>
              <a:off x="6304486" y="232822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1" name="Line 1056">
              <a:extLst>
                <a:ext uri="{FF2B5EF4-FFF2-40B4-BE49-F238E27FC236}">
                  <a16:creationId xmlns:a16="http://schemas.microsoft.com/office/drawing/2014/main" id="{5A1E133C-9A47-F4F5-CFAD-4FB1AAE56D65}"/>
                </a:ext>
              </a:extLst>
            </p:cNvPr>
            <p:cNvSpPr>
              <a:spLocks noChangeShapeType="1"/>
            </p:cNvSpPr>
            <p:nvPr/>
          </p:nvSpPr>
          <p:spPr bwMode="auto">
            <a:xfrm>
              <a:off x="6337821" y="232822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2" name="Line 1057">
              <a:extLst>
                <a:ext uri="{FF2B5EF4-FFF2-40B4-BE49-F238E27FC236}">
                  <a16:creationId xmlns:a16="http://schemas.microsoft.com/office/drawing/2014/main" id="{4BE12CA4-2CCE-F8C4-F383-EA536A7BD292}"/>
                </a:ext>
              </a:extLst>
            </p:cNvPr>
            <p:cNvSpPr>
              <a:spLocks noChangeShapeType="1"/>
            </p:cNvSpPr>
            <p:nvPr/>
          </p:nvSpPr>
          <p:spPr bwMode="auto">
            <a:xfrm>
              <a:off x="6367821" y="232822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3" name="Line 1058">
              <a:extLst>
                <a:ext uri="{FF2B5EF4-FFF2-40B4-BE49-F238E27FC236}">
                  <a16:creationId xmlns:a16="http://schemas.microsoft.com/office/drawing/2014/main" id="{4AC174CE-E99F-32ED-2ABC-E2954430FE44}"/>
                </a:ext>
              </a:extLst>
            </p:cNvPr>
            <p:cNvSpPr>
              <a:spLocks noChangeShapeType="1"/>
            </p:cNvSpPr>
            <p:nvPr/>
          </p:nvSpPr>
          <p:spPr bwMode="auto">
            <a:xfrm>
              <a:off x="6434492" y="2328227"/>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4" name="Line 1059">
              <a:extLst>
                <a:ext uri="{FF2B5EF4-FFF2-40B4-BE49-F238E27FC236}">
                  <a16:creationId xmlns:a16="http://schemas.microsoft.com/office/drawing/2014/main" id="{B9412CC7-A913-3704-14A0-BDDE2429E9F4}"/>
                </a:ext>
              </a:extLst>
            </p:cNvPr>
            <p:cNvSpPr>
              <a:spLocks noChangeShapeType="1"/>
            </p:cNvSpPr>
            <p:nvPr/>
          </p:nvSpPr>
          <p:spPr bwMode="auto">
            <a:xfrm>
              <a:off x="6544499" y="234819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5" name="Line 1060">
              <a:extLst>
                <a:ext uri="{FF2B5EF4-FFF2-40B4-BE49-F238E27FC236}">
                  <a16:creationId xmlns:a16="http://schemas.microsoft.com/office/drawing/2014/main" id="{146DA77B-6972-055E-C74D-0B0D1D5E01AD}"/>
                </a:ext>
              </a:extLst>
            </p:cNvPr>
            <p:cNvSpPr>
              <a:spLocks noChangeShapeType="1"/>
            </p:cNvSpPr>
            <p:nvPr/>
          </p:nvSpPr>
          <p:spPr bwMode="auto">
            <a:xfrm>
              <a:off x="6627836" y="234819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6" name="Line 1061">
              <a:extLst>
                <a:ext uri="{FF2B5EF4-FFF2-40B4-BE49-F238E27FC236}">
                  <a16:creationId xmlns:a16="http://schemas.microsoft.com/office/drawing/2014/main" id="{6B92F48D-58E7-C044-7480-A36FC14A2A67}"/>
                </a:ext>
              </a:extLst>
            </p:cNvPr>
            <p:cNvSpPr>
              <a:spLocks noChangeShapeType="1"/>
            </p:cNvSpPr>
            <p:nvPr/>
          </p:nvSpPr>
          <p:spPr bwMode="auto">
            <a:xfrm>
              <a:off x="6807846" y="234819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7" name="Line 1062">
              <a:extLst>
                <a:ext uri="{FF2B5EF4-FFF2-40B4-BE49-F238E27FC236}">
                  <a16:creationId xmlns:a16="http://schemas.microsoft.com/office/drawing/2014/main" id="{349C7E36-C3CD-DA57-0EB7-5923BFF514D6}"/>
                </a:ext>
              </a:extLst>
            </p:cNvPr>
            <p:cNvSpPr>
              <a:spLocks noChangeShapeType="1"/>
            </p:cNvSpPr>
            <p:nvPr/>
          </p:nvSpPr>
          <p:spPr bwMode="auto">
            <a:xfrm>
              <a:off x="6911186" y="2368161"/>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8" name="Line 1063">
              <a:extLst>
                <a:ext uri="{FF2B5EF4-FFF2-40B4-BE49-F238E27FC236}">
                  <a16:creationId xmlns:a16="http://schemas.microsoft.com/office/drawing/2014/main" id="{8C47453E-5A61-091E-97F3-29F2A5CE2157}"/>
                </a:ext>
              </a:extLst>
            </p:cNvPr>
            <p:cNvSpPr>
              <a:spLocks noChangeShapeType="1"/>
            </p:cNvSpPr>
            <p:nvPr/>
          </p:nvSpPr>
          <p:spPr bwMode="auto">
            <a:xfrm>
              <a:off x="6964522" y="2368161"/>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9" name="Line 1064">
              <a:extLst>
                <a:ext uri="{FF2B5EF4-FFF2-40B4-BE49-F238E27FC236}">
                  <a16:creationId xmlns:a16="http://schemas.microsoft.com/office/drawing/2014/main" id="{0329BFEF-7E2D-523C-500D-8A7ECFB62058}"/>
                </a:ext>
              </a:extLst>
            </p:cNvPr>
            <p:cNvSpPr>
              <a:spLocks noChangeShapeType="1"/>
            </p:cNvSpPr>
            <p:nvPr/>
          </p:nvSpPr>
          <p:spPr bwMode="auto">
            <a:xfrm>
              <a:off x="7011192" y="2368161"/>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0" name="Line 1065">
              <a:extLst>
                <a:ext uri="{FF2B5EF4-FFF2-40B4-BE49-F238E27FC236}">
                  <a16:creationId xmlns:a16="http://schemas.microsoft.com/office/drawing/2014/main" id="{AD480A90-8661-7E35-1549-89BDCD05F540}"/>
                </a:ext>
              </a:extLst>
            </p:cNvPr>
            <p:cNvSpPr>
              <a:spLocks noChangeShapeType="1"/>
            </p:cNvSpPr>
            <p:nvPr/>
          </p:nvSpPr>
          <p:spPr bwMode="auto">
            <a:xfrm>
              <a:off x="7041192" y="2368161"/>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1" name="Line 1066">
              <a:extLst>
                <a:ext uri="{FF2B5EF4-FFF2-40B4-BE49-F238E27FC236}">
                  <a16:creationId xmlns:a16="http://schemas.microsoft.com/office/drawing/2014/main" id="{3F66E1E5-C98C-0B5B-F1F8-F2203A67B930}"/>
                </a:ext>
              </a:extLst>
            </p:cNvPr>
            <p:cNvSpPr>
              <a:spLocks noChangeShapeType="1"/>
            </p:cNvSpPr>
            <p:nvPr/>
          </p:nvSpPr>
          <p:spPr bwMode="auto">
            <a:xfrm>
              <a:off x="7067860" y="2368161"/>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2" name="Line 1067">
              <a:extLst>
                <a:ext uri="{FF2B5EF4-FFF2-40B4-BE49-F238E27FC236}">
                  <a16:creationId xmlns:a16="http://schemas.microsoft.com/office/drawing/2014/main" id="{79088E87-84A7-1034-E761-5BF47A0BFE66}"/>
                </a:ext>
              </a:extLst>
            </p:cNvPr>
            <p:cNvSpPr>
              <a:spLocks noChangeShapeType="1"/>
            </p:cNvSpPr>
            <p:nvPr/>
          </p:nvSpPr>
          <p:spPr bwMode="auto">
            <a:xfrm>
              <a:off x="7101195" y="2368161"/>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3" name="Line 1068">
              <a:extLst>
                <a:ext uri="{FF2B5EF4-FFF2-40B4-BE49-F238E27FC236}">
                  <a16:creationId xmlns:a16="http://schemas.microsoft.com/office/drawing/2014/main" id="{9AB54B57-26C7-27C3-E78B-6AE4FAA0DC96}"/>
                </a:ext>
              </a:extLst>
            </p:cNvPr>
            <p:cNvSpPr>
              <a:spLocks noChangeShapeType="1"/>
            </p:cNvSpPr>
            <p:nvPr/>
          </p:nvSpPr>
          <p:spPr bwMode="auto">
            <a:xfrm>
              <a:off x="7131198" y="239062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4" name="Line 1069">
              <a:extLst>
                <a:ext uri="{FF2B5EF4-FFF2-40B4-BE49-F238E27FC236}">
                  <a16:creationId xmlns:a16="http://schemas.microsoft.com/office/drawing/2014/main" id="{11D509D7-207F-92BC-7C50-9B4F1F9AE8C5}"/>
                </a:ext>
              </a:extLst>
            </p:cNvPr>
            <p:cNvSpPr>
              <a:spLocks noChangeShapeType="1"/>
            </p:cNvSpPr>
            <p:nvPr/>
          </p:nvSpPr>
          <p:spPr bwMode="auto">
            <a:xfrm>
              <a:off x="7164533" y="242057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5" name="Line 1070">
              <a:extLst>
                <a:ext uri="{FF2B5EF4-FFF2-40B4-BE49-F238E27FC236}">
                  <a16:creationId xmlns:a16="http://schemas.microsoft.com/office/drawing/2014/main" id="{300BD1EB-8DE7-02BD-9A87-47EE66831B7B}"/>
                </a:ext>
              </a:extLst>
            </p:cNvPr>
            <p:cNvSpPr>
              <a:spLocks noChangeShapeType="1"/>
            </p:cNvSpPr>
            <p:nvPr/>
          </p:nvSpPr>
          <p:spPr bwMode="auto">
            <a:xfrm>
              <a:off x="7231204" y="242057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6" name="Line 1071">
              <a:extLst>
                <a:ext uri="{FF2B5EF4-FFF2-40B4-BE49-F238E27FC236}">
                  <a16:creationId xmlns:a16="http://schemas.microsoft.com/office/drawing/2014/main" id="{B92ED26A-0A95-FC12-DCB6-BE0E448EA394}"/>
                </a:ext>
              </a:extLst>
            </p:cNvPr>
            <p:cNvSpPr>
              <a:spLocks noChangeShapeType="1"/>
            </p:cNvSpPr>
            <p:nvPr/>
          </p:nvSpPr>
          <p:spPr bwMode="auto">
            <a:xfrm>
              <a:off x="7357877" y="242057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7" name="Line 1072">
              <a:extLst>
                <a:ext uri="{FF2B5EF4-FFF2-40B4-BE49-F238E27FC236}">
                  <a16:creationId xmlns:a16="http://schemas.microsoft.com/office/drawing/2014/main" id="{C43028F7-2FA6-5EFC-BDA1-23E5237547B5}"/>
                </a:ext>
              </a:extLst>
            </p:cNvPr>
            <p:cNvSpPr>
              <a:spLocks noChangeShapeType="1"/>
            </p:cNvSpPr>
            <p:nvPr/>
          </p:nvSpPr>
          <p:spPr bwMode="auto">
            <a:xfrm>
              <a:off x="7631226" y="244054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8" name="Line 1073">
              <a:extLst>
                <a:ext uri="{FF2B5EF4-FFF2-40B4-BE49-F238E27FC236}">
                  <a16:creationId xmlns:a16="http://schemas.microsoft.com/office/drawing/2014/main" id="{27DBAA65-D191-0FFD-BA86-256F3A0A6F05}"/>
                </a:ext>
              </a:extLst>
            </p:cNvPr>
            <p:cNvSpPr>
              <a:spLocks noChangeShapeType="1"/>
            </p:cNvSpPr>
            <p:nvPr/>
          </p:nvSpPr>
          <p:spPr bwMode="auto">
            <a:xfrm>
              <a:off x="7684562" y="246549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9" name="Line 1074">
              <a:extLst>
                <a:ext uri="{FF2B5EF4-FFF2-40B4-BE49-F238E27FC236}">
                  <a16:creationId xmlns:a16="http://schemas.microsoft.com/office/drawing/2014/main" id="{83EA5A20-E557-96BA-D78E-241EC3A4AB92}"/>
                </a:ext>
              </a:extLst>
            </p:cNvPr>
            <p:cNvSpPr>
              <a:spLocks noChangeShapeType="1"/>
            </p:cNvSpPr>
            <p:nvPr/>
          </p:nvSpPr>
          <p:spPr bwMode="auto">
            <a:xfrm>
              <a:off x="7734564" y="249295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0" name="Line 1075">
              <a:extLst>
                <a:ext uri="{FF2B5EF4-FFF2-40B4-BE49-F238E27FC236}">
                  <a16:creationId xmlns:a16="http://schemas.microsoft.com/office/drawing/2014/main" id="{E678D7B6-013F-63ED-3575-313C8AF52C9B}"/>
                </a:ext>
              </a:extLst>
            </p:cNvPr>
            <p:cNvSpPr>
              <a:spLocks noChangeShapeType="1"/>
            </p:cNvSpPr>
            <p:nvPr/>
          </p:nvSpPr>
          <p:spPr bwMode="auto">
            <a:xfrm>
              <a:off x="7787900" y="249295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1" name="Line 1076">
              <a:extLst>
                <a:ext uri="{FF2B5EF4-FFF2-40B4-BE49-F238E27FC236}">
                  <a16:creationId xmlns:a16="http://schemas.microsoft.com/office/drawing/2014/main" id="{02F8D06E-BA49-214A-61CA-534CF7327639}"/>
                </a:ext>
              </a:extLst>
            </p:cNvPr>
            <p:cNvSpPr>
              <a:spLocks noChangeShapeType="1"/>
            </p:cNvSpPr>
            <p:nvPr/>
          </p:nvSpPr>
          <p:spPr bwMode="auto">
            <a:xfrm>
              <a:off x="7817903" y="249295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2" name="Line 1077">
              <a:extLst>
                <a:ext uri="{FF2B5EF4-FFF2-40B4-BE49-F238E27FC236}">
                  <a16:creationId xmlns:a16="http://schemas.microsoft.com/office/drawing/2014/main" id="{CC2BC298-E6DF-697B-D1A4-219BD30BFE3D}"/>
                </a:ext>
              </a:extLst>
            </p:cNvPr>
            <p:cNvSpPr>
              <a:spLocks noChangeShapeType="1"/>
            </p:cNvSpPr>
            <p:nvPr/>
          </p:nvSpPr>
          <p:spPr bwMode="auto">
            <a:xfrm>
              <a:off x="7851238" y="249295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3" name="Line 1078">
              <a:extLst>
                <a:ext uri="{FF2B5EF4-FFF2-40B4-BE49-F238E27FC236}">
                  <a16:creationId xmlns:a16="http://schemas.microsoft.com/office/drawing/2014/main" id="{A4955EE0-390E-AEFD-CAE0-108EA004E9F8}"/>
                </a:ext>
              </a:extLst>
            </p:cNvPr>
            <p:cNvSpPr>
              <a:spLocks noChangeShapeType="1"/>
            </p:cNvSpPr>
            <p:nvPr/>
          </p:nvSpPr>
          <p:spPr bwMode="auto">
            <a:xfrm>
              <a:off x="7877906" y="249295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4" name="Line 1079">
              <a:extLst>
                <a:ext uri="{FF2B5EF4-FFF2-40B4-BE49-F238E27FC236}">
                  <a16:creationId xmlns:a16="http://schemas.microsoft.com/office/drawing/2014/main" id="{473E0119-6362-C72B-B694-7F83E02BDCE0}"/>
                </a:ext>
              </a:extLst>
            </p:cNvPr>
            <p:cNvSpPr>
              <a:spLocks noChangeShapeType="1"/>
            </p:cNvSpPr>
            <p:nvPr/>
          </p:nvSpPr>
          <p:spPr bwMode="auto">
            <a:xfrm>
              <a:off x="7884573" y="2532888"/>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5" name="Line 1080">
              <a:extLst>
                <a:ext uri="{FF2B5EF4-FFF2-40B4-BE49-F238E27FC236}">
                  <a16:creationId xmlns:a16="http://schemas.microsoft.com/office/drawing/2014/main" id="{9E962540-AC36-466F-6862-7551F9475F64}"/>
                </a:ext>
              </a:extLst>
            </p:cNvPr>
            <p:cNvSpPr>
              <a:spLocks noChangeShapeType="1"/>
            </p:cNvSpPr>
            <p:nvPr/>
          </p:nvSpPr>
          <p:spPr bwMode="auto">
            <a:xfrm>
              <a:off x="7947909" y="2532888"/>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6" name="Line 1081">
              <a:extLst>
                <a:ext uri="{FF2B5EF4-FFF2-40B4-BE49-F238E27FC236}">
                  <a16:creationId xmlns:a16="http://schemas.microsoft.com/office/drawing/2014/main" id="{6ECC1303-BF47-2480-3BE1-0DB05160C887}"/>
                </a:ext>
              </a:extLst>
            </p:cNvPr>
            <p:cNvSpPr>
              <a:spLocks noChangeShapeType="1"/>
            </p:cNvSpPr>
            <p:nvPr/>
          </p:nvSpPr>
          <p:spPr bwMode="auto">
            <a:xfrm>
              <a:off x="8161254" y="256533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7" name="Line 1082">
              <a:extLst>
                <a:ext uri="{FF2B5EF4-FFF2-40B4-BE49-F238E27FC236}">
                  <a16:creationId xmlns:a16="http://schemas.microsoft.com/office/drawing/2014/main" id="{A8FA1629-DD80-6111-AA46-CB106B4AB3AB}"/>
                </a:ext>
              </a:extLst>
            </p:cNvPr>
            <p:cNvSpPr>
              <a:spLocks noChangeShapeType="1"/>
            </p:cNvSpPr>
            <p:nvPr/>
          </p:nvSpPr>
          <p:spPr bwMode="auto">
            <a:xfrm>
              <a:off x="8221258" y="256533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8" name="Line 1083">
              <a:extLst>
                <a:ext uri="{FF2B5EF4-FFF2-40B4-BE49-F238E27FC236}">
                  <a16:creationId xmlns:a16="http://schemas.microsoft.com/office/drawing/2014/main" id="{67123D16-1095-256E-7A8E-3995840213FD}"/>
                </a:ext>
              </a:extLst>
            </p:cNvPr>
            <p:cNvSpPr>
              <a:spLocks noChangeShapeType="1"/>
            </p:cNvSpPr>
            <p:nvPr/>
          </p:nvSpPr>
          <p:spPr bwMode="auto">
            <a:xfrm>
              <a:off x="8471273" y="256533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9" name="Line 1084">
              <a:extLst>
                <a:ext uri="{FF2B5EF4-FFF2-40B4-BE49-F238E27FC236}">
                  <a16:creationId xmlns:a16="http://schemas.microsoft.com/office/drawing/2014/main" id="{E86D4B82-136F-217B-3477-533B7BC2E213}"/>
                </a:ext>
              </a:extLst>
            </p:cNvPr>
            <p:cNvSpPr>
              <a:spLocks noChangeShapeType="1"/>
            </p:cNvSpPr>
            <p:nvPr/>
          </p:nvSpPr>
          <p:spPr bwMode="auto">
            <a:xfrm>
              <a:off x="8557944" y="256533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0" name="Line 1085">
              <a:extLst>
                <a:ext uri="{FF2B5EF4-FFF2-40B4-BE49-F238E27FC236}">
                  <a16:creationId xmlns:a16="http://schemas.microsoft.com/office/drawing/2014/main" id="{742FB3D1-ECEB-9EDA-3E66-82095DF1419D}"/>
                </a:ext>
              </a:extLst>
            </p:cNvPr>
            <p:cNvSpPr>
              <a:spLocks noChangeShapeType="1"/>
            </p:cNvSpPr>
            <p:nvPr/>
          </p:nvSpPr>
          <p:spPr bwMode="auto">
            <a:xfrm>
              <a:off x="8647948" y="256533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1" name="Line 1086">
              <a:extLst>
                <a:ext uri="{FF2B5EF4-FFF2-40B4-BE49-F238E27FC236}">
                  <a16:creationId xmlns:a16="http://schemas.microsoft.com/office/drawing/2014/main" id="{69B7EBCC-CB0E-D92B-5316-7F142AFE2E29}"/>
                </a:ext>
              </a:extLst>
            </p:cNvPr>
            <p:cNvSpPr>
              <a:spLocks noChangeShapeType="1"/>
            </p:cNvSpPr>
            <p:nvPr/>
          </p:nvSpPr>
          <p:spPr bwMode="auto">
            <a:xfrm>
              <a:off x="8694617" y="2565333"/>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2" name="Line 1087">
              <a:extLst>
                <a:ext uri="{FF2B5EF4-FFF2-40B4-BE49-F238E27FC236}">
                  <a16:creationId xmlns:a16="http://schemas.microsoft.com/office/drawing/2014/main" id="{38D064DE-C326-D85D-F53A-E6CD3D23A180}"/>
                </a:ext>
              </a:extLst>
            </p:cNvPr>
            <p:cNvSpPr>
              <a:spLocks noChangeShapeType="1"/>
            </p:cNvSpPr>
            <p:nvPr/>
          </p:nvSpPr>
          <p:spPr bwMode="auto">
            <a:xfrm>
              <a:off x="8724620" y="261525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3" name="Line 1088">
              <a:extLst>
                <a:ext uri="{FF2B5EF4-FFF2-40B4-BE49-F238E27FC236}">
                  <a16:creationId xmlns:a16="http://schemas.microsoft.com/office/drawing/2014/main" id="{F045B2D2-CECB-97CB-C05A-FE6CCA1E63B7}"/>
                </a:ext>
              </a:extLst>
            </p:cNvPr>
            <p:cNvSpPr>
              <a:spLocks noChangeShapeType="1"/>
            </p:cNvSpPr>
            <p:nvPr/>
          </p:nvSpPr>
          <p:spPr bwMode="auto">
            <a:xfrm>
              <a:off x="9327986" y="2615250"/>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4" name="Line 1089">
              <a:extLst>
                <a:ext uri="{FF2B5EF4-FFF2-40B4-BE49-F238E27FC236}">
                  <a16:creationId xmlns:a16="http://schemas.microsoft.com/office/drawing/2014/main" id="{37D87F09-27D6-FAFD-071F-3EA722D93C66}"/>
                </a:ext>
              </a:extLst>
            </p:cNvPr>
            <p:cNvSpPr>
              <a:spLocks noChangeShapeType="1"/>
            </p:cNvSpPr>
            <p:nvPr/>
          </p:nvSpPr>
          <p:spPr bwMode="auto">
            <a:xfrm>
              <a:off x="9367988" y="266267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5" name="Line 1090">
              <a:extLst>
                <a:ext uri="{FF2B5EF4-FFF2-40B4-BE49-F238E27FC236}">
                  <a16:creationId xmlns:a16="http://schemas.microsoft.com/office/drawing/2014/main" id="{4222463A-D579-E1A0-E2D8-09C47793638D}"/>
                </a:ext>
              </a:extLst>
            </p:cNvPr>
            <p:cNvSpPr>
              <a:spLocks noChangeShapeType="1"/>
            </p:cNvSpPr>
            <p:nvPr/>
          </p:nvSpPr>
          <p:spPr bwMode="auto">
            <a:xfrm>
              <a:off x="9431326" y="271258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6" name="Line 1091">
              <a:extLst>
                <a:ext uri="{FF2B5EF4-FFF2-40B4-BE49-F238E27FC236}">
                  <a16:creationId xmlns:a16="http://schemas.microsoft.com/office/drawing/2014/main" id="{048A6E66-4C00-FA2D-EF43-8A679861B56E}"/>
                </a:ext>
              </a:extLst>
            </p:cNvPr>
            <p:cNvSpPr>
              <a:spLocks noChangeShapeType="1"/>
            </p:cNvSpPr>
            <p:nvPr/>
          </p:nvSpPr>
          <p:spPr bwMode="auto">
            <a:xfrm>
              <a:off x="9457994" y="271258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7" name="Line 1092">
              <a:extLst>
                <a:ext uri="{FF2B5EF4-FFF2-40B4-BE49-F238E27FC236}">
                  <a16:creationId xmlns:a16="http://schemas.microsoft.com/office/drawing/2014/main" id="{62F023E2-C30D-190E-EF73-A88749998DC3}"/>
                </a:ext>
              </a:extLst>
            </p:cNvPr>
            <p:cNvSpPr>
              <a:spLocks noChangeShapeType="1"/>
            </p:cNvSpPr>
            <p:nvPr/>
          </p:nvSpPr>
          <p:spPr bwMode="auto">
            <a:xfrm>
              <a:off x="9521330" y="271258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8" name="Line 1093">
              <a:extLst>
                <a:ext uri="{FF2B5EF4-FFF2-40B4-BE49-F238E27FC236}">
                  <a16:creationId xmlns:a16="http://schemas.microsoft.com/office/drawing/2014/main" id="{54A1B472-D971-C42A-07B5-F3BA87071E71}"/>
                </a:ext>
              </a:extLst>
            </p:cNvPr>
            <p:cNvSpPr>
              <a:spLocks noChangeShapeType="1"/>
            </p:cNvSpPr>
            <p:nvPr/>
          </p:nvSpPr>
          <p:spPr bwMode="auto">
            <a:xfrm>
              <a:off x="9574666" y="271258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9" name="Line 1094">
              <a:extLst>
                <a:ext uri="{FF2B5EF4-FFF2-40B4-BE49-F238E27FC236}">
                  <a16:creationId xmlns:a16="http://schemas.microsoft.com/office/drawing/2014/main" id="{BEE0EDA3-CF7A-313A-2350-D1DA5400FD12}"/>
                </a:ext>
              </a:extLst>
            </p:cNvPr>
            <p:cNvSpPr>
              <a:spLocks noChangeShapeType="1"/>
            </p:cNvSpPr>
            <p:nvPr/>
          </p:nvSpPr>
          <p:spPr bwMode="auto">
            <a:xfrm>
              <a:off x="9611336" y="271258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0" name="Line 1095">
              <a:extLst>
                <a:ext uri="{FF2B5EF4-FFF2-40B4-BE49-F238E27FC236}">
                  <a16:creationId xmlns:a16="http://schemas.microsoft.com/office/drawing/2014/main" id="{E70C73F1-88E7-1331-7333-12B130582F19}"/>
                </a:ext>
              </a:extLst>
            </p:cNvPr>
            <p:cNvSpPr>
              <a:spLocks noChangeShapeType="1"/>
            </p:cNvSpPr>
            <p:nvPr/>
          </p:nvSpPr>
          <p:spPr bwMode="auto">
            <a:xfrm>
              <a:off x="9691340" y="2712589"/>
              <a:ext cx="0" cy="99834"/>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1" name="Line 1096">
              <a:extLst>
                <a:ext uri="{FF2B5EF4-FFF2-40B4-BE49-F238E27FC236}">
                  <a16:creationId xmlns:a16="http://schemas.microsoft.com/office/drawing/2014/main" id="{E5C1F954-150C-0AD9-8322-48D2771DAEA7}"/>
                </a:ext>
              </a:extLst>
            </p:cNvPr>
            <p:cNvSpPr>
              <a:spLocks noChangeShapeType="1"/>
            </p:cNvSpPr>
            <p:nvPr/>
          </p:nvSpPr>
          <p:spPr bwMode="auto">
            <a:xfrm>
              <a:off x="10021358" y="281242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2" name="Line 1097">
              <a:extLst>
                <a:ext uri="{FF2B5EF4-FFF2-40B4-BE49-F238E27FC236}">
                  <a16:creationId xmlns:a16="http://schemas.microsoft.com/office/drawing/2014/main" id="{745A1194-527F-1187-AEAE-815D4312A8B0}"/>
                </a:ext>
              </a:extLst>
            </p:cNvPr>
            <p:cNvSpPr>
              <a:spLocks noChangeShapeType="1"/>
            </p:cNvSpPr>
            <p:nvPr/>
          </p:nvSpPr>
          <p:spPr bwMode="auto">
            <a:xfrm>
              <a:off x="10131365" y="281242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3" name="Line 1098">
              <a:extLst>
                <a:ext uri="{FF2B5EF4-FFF2-40B4-BE49-F238E27FC236}">
                  <a16:creationId xmlns:a16="http://schemas.microsoft.com/office/drawing/2014/main" id="{1A109CD9-B5AA-9D94-8AFF-868E1439BAEA}"/>
                </a:ext>
              </a:extLst>
            </p:cNvPr>
            <p:cNvSpPr>
              <a:spLocks noChangeShapeType="1"/>
            </p:cNvSpPr>
            <p:nvPr/>
          </p:nvSpPr>
          <p:spPr bwMode="auto">
            <a:xfrm>
              <a:off x="10194700" y="2812424"/>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4" name="Line 1099">
              <a:extLst>
                <a:ext uri="{FF2B5EF4-FFF2-40B4-BE49-F238E27FC236}">
                  <a16:creationId xmlns:a16="http://schemas.microsoft.com/office/drawing/2014/main" id="{1078C936-3B55-228E-8567-D075CA8BD70E}"/>
                </a:ext>
              </a:extLst>
            </p:cNvPr>
            <p:cNvSpPr>
              <a:spLocks noChangeShapeType="1"/>
            </p:cNvSpPr>
            <p:nvPr/>
          </p:nvSpPr>
          <p:spPr bwMode="auto">
            <a:xfrm>
              <a:off x="10228036" y="296966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5" name="Line 1100">
              <a:extLst>
                <a:ext uri="{FF2B5EF4-FFF2-40B4-BE49-F238E27FC236}">
                  <a16:creationId xmlns:a16="http://schemas.microsoft.com/office/drawing/2014/main" id="{AB0524AB-267D-0526-5522-DCD8F1E01113}"/>
                </a:ext>
              </a:extLst>
            </p:cNvPr>
            <p:cNvSpPr>
              <a:spLocks noChangeShapeType="1"/>
            </p:cNvSpPr>
            <p:nvPr/>
          </p:nvSpPr>
          <p:spPr bwMode="auto">
            <a:xfrm>
              <a:off x="10254704" y="296966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6" name="Line 1101">
              <a:extLst>
                <a:ext uri="{FF2B5EF4-FFF2-40B4-BE49-F238E27FC236}">
                  <a16:creationId xmlns:a16="http://schemas.microsoft.com/office/drawing/2014/main" id="{99BDC83E-7EEC-BED1-67D7-927C55238F49}"/>
                </a:ext>
              </a:extLst>
            </p:cNvPr>
            <p:cNvSpPr>
              <a:spLocks noChangeShapeType="1"/>
            </p:cNvSpPr>
            <p:nvPr/>
          </p:nvSpPr>
          <p:spPr bwMode="auto">
            <a:xfrm>
              <a:off x="10304708" y="296966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7" name="Line 1102">
              <a:extLst>
                <a:ext uri="{FF2B5EF4-FFF2-40B4-BE49-F238E27FC236}">
                  <a16:creationId xmlns:a16="http://schemas.microsoft.com/office/drawing/2014/main" id="{6447CF74-28CE-2C4A-1B43-64D466CD7F83}"/>
                </a:ext>
              </a:extLst>
            </p:cNvPr>
            <p:cNvSpPr>
              <a:spLocks noChangeShapeType="1"/>
            </p:cNvSpPr>
            <p:nvPr/>
          </p:nvSpPr>
          <p:spPr bwMode="auto">
            <a:xfrm>
              <a:off x="10901406" y="296966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8" name="Line 1103">
              <a:extLst>
                <a:ext uri="{FF2B5EF4-FFF2-40B4-BE49-F238E27FC236}">
                  <a16:creationId xmlns:a16="http://schemas.microsoft.com/office/drawing/2014/main" id="{1E3EF9DC-225A-B22C-20C3-AF7672E5B006}"/>
                </a:ext>
              </a:extLst>
            </p:cNvPr>
            <p:cNvSpPr>
              <a:spLocks noChangeShapeType="1"/>
            </p:cNvSpPr>
            <p:nvPr/>
          </p:nvSpPr>
          <p:spPr bwMode="auto">
            <a:xfrm>
              <a:off x="11088083" y="2969662"/>
              <a:ext cx="0" cy="102331"/>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3" name="Title 2">
            <a:extLst>
              <a:ext uri="{FF2B5EF4-FFF2-40B4-BE49-F238E27FC236}">
                <a16:creationId xmlns:a16="http://schemas.microsoft.com/office/drawing/2014/main" id="{6079BEF0-4F90-3540-8CF5-9AC8F597B221}"/>
              </a:ext>
            </a:extLst>
          </p:cNvPr>
          <p:cNvSpPr>
            <a:spLocks noGrp="1"/>
          </p:cNvSpPr>
          <p:nvPr>
            <p:ph type="title"/>
          </p:nvPr>
        </p:nvSpPr>
        <p:spPr>
          <a:xfrm>
            <a:off x="623887" y="365126"/>
            <a:ext cx="10944225" cy="579185"/>
          </a:xfrm>
        </p:spPr>
        <p:txBody>
          <a:bodyPr/>
          <a:lstStyle/>
          <a:p>
            <a:r>
              <a:rPr lang="en-US" dirty="0">
                <a:solidFill>
                  <a:schemeClr val="tx1"/>
                </a:solidFill>
                <a:latin typeface="+mn-lt"/>
              </a:rPr>
              <a:t>Baseline BMs: PFS (primary endpoint)</a:t>
            </a:r>
          </a:p>
        </p:txBody>
      </p:sp>
      <p:sp>
        <p:nvSpPr>
          <p:cNvPr id="5" name="Text Placeholder 4">
            <a:extLst>
              <a:ext uri="{FF2B5EF4-FFF2-40B4-BE49-F238E27FC236}">
                <a16:creationId xmlns:a16="http://schemas.microsoft.com/office/drawing/2014/main" id="{ED1C3808-85B8-3F23-AD42-3A47D4075002}"/>
              </a:ext>
            </a:extLst>
          </p:cNvPr>
          <p:cNvSpPr>
            <a:spLocks noGrp="1"/>
          </p:cNvSpPr>
          <p:nvPr>
            <p:ph type="body" sz="quarter" idx="13"/>
          </p:nvPr>
        </p:nvSpPr>
        <p:spPr>
          <a:xfrm>
            <a:off x="623887" y="6007305"/>
            <a:ext cx="10944225" cy="539750"/>
          </a:xfrm>
        </p:spPr>
        <p:txBody>
          <a:bodyPr/>
          <a:lstStyle/>
          <a:p>
            <a:r>
              <a:rPr lang="en-US" b="1" kern="1200" dirty="0">
                <a:ea typeface="+mn-ea"/>
                <a:cs typeface="+mn-cs"/>
              </a:rPr>
              <a:t>PFS assessed by ICR per RECIST 1.1 </a:t>
            </a:r>
          </a:p>
          <a:p>
            <a:r>
              <a:rPr lang="en-US" b="1" dirty="0"/>
              <a:t>BM, brain metastasis; CI, confidence interval; </a:t>
            </a:r>
            <a:r>
              <a:rPr lang="en-US" b="1" kern="1200" dirty="0">
                <a:ea typeface="+mn-ea"/>
                <a:cs typeface="+mn-cs"/>
              </a:rPr>
              <a:t>ICR, independent central review; </a:t>
            </a:r>
            <a:r>
              <a:rPr lang="en-US" b="1" dirty="0"/>
              <a:t>KM, Kaplan-Meier; </a:t>
            </a:r>
            <a:r>
              <a:rPr lang="en-GB" b="1" dirty="0"/>
              <a:t>no., number of; </a:t>
            </a:r>
            <a:r>
              <a:rPr lang="en-US" b="1" dirty="0"/>
              <a:t>PFS, progression-free survival; </a:t>
            </a:r>
            <a:r>
              <a:rPr lang="en-GB" b="1" dirty="0"/>
              <a:t>RECIST 1.1, Response Evaluation Criteria in Solid Tumours version 1.1; </a:t>
            </a:r>
            <a:br>
              <a:rPr lang="en-GB" b="1" dirty="0"/>
            </a:br>
            <a:r>
              <a:rPr lang="en-US" b="1" dirty="0"/>
              <a:t>T-DXd, trastuzumab deruxtecan</a:t>
            </a:r>
          </a:p>
        </p:txBody>
      </p:sp>
      <p:graphicFrame>
        <p:nvGraphicFramePr>
          <p:cNvPr id="4" name="Table 3">
            <a:extLst>
              <a:ext uri="{FF2B5EF4-FFF2-40B4-BE49-F238E27FC236}">
                <a16:creationId xmlns:a16="http://schemas.microsoft.com/office/drawing/2014/main" id="{080D4B4D-6FF8-ED7F-DE2E-37FBEF80DC91}"/>
              </a:ext>
            </a:extLst>
          </p:cNvPr>
          <p:cNvGraphicFramePr>
            <a:graphicFrameLocks noGrp="1"/>
          </p:cNvGraphicFramePr>
          <p:nvPr>
            <p:extLst>
              <p:ext uri="{D42A27DB-BD31-4B8C-83A1-F6EECF244321}">
                <p14:modId xmlns:p14="http://schemas.microsoft.com/office/powerpoint/2010/main" val="643980607"/>
              </p:ext>
            </p:extLst>
          </p:nvPr>
        </p:nvGraphicFramePr>
        <p:xfrm>
          <a:off x="614054" y="3944064"/>
          <a:ext cx="10944224" cy="1518199"/>
        </p:xfrm>
        <a:graphic>
          <a:graphicData uri="http://schemas.openxmlformats.org/drawingml/2006/table">
            <a:tbl>
              <a:tblPr firstRow="1"/>
              <a:tblGrid>
                <a:gridCol w="2026709">
                  <a:extLst>
                    <a:ext uri="{9D8B030D-6E8A-4147-A177-3AD203B41FA5}">
                      <a16:colId xmlns:a16="http://schemas.microsoft.com/office/drawing/2014/main" val="1199054052"/>
                    </a:ext>
                  </a:extLst>
                </a:gridCol>
                <a:gridCol w="1783503">
                  <a:extLst>
                    <a:ext uri="{9D8B030D-6E8A-4147-A177-3AD203B41FA5}">
                      <a16:colId xmlns:a16="http://schemas.microsoft.com/office/drawing/2014/main" val="3356355802"/>
                    </a:ext>
                  </a:extLst>
                </a:gridCol>
                <a:gridCol w="1783503">
                  <a:extLst>
                    <a:ext uri="{9D8B030D-6E8A-4147-A177-3AD203B41FA5}">
                      <a16:colId xmlns:a16="http://schemas.microsoft.com/office/drawing/2014/main" val="1212989260"/>
                    </a:ext>
                  </a:extLst>
                </a:gridCol>
                <a:gridCol w="1783503">
                  <a:extLst>
                    <a:ext uri="{9D8B030D-6E8A-4147-A177-3AD203B41FA5}">
                      <a16:colId xmlns:a16="http://schemas.microsoft.com/office/drawing/2014/main" val="460555448"/>
                    </a:ext>
                  </a:extLst>
                </a:gridCol>
                <a:gridCol w="1783503">
                  <a:extLst>
                    <a:ext uri="{9D8B030D-6E8A-4147-A177-3AD203B41FA5}">
                      <a16:colId xmlns:a16="http://schemas.microsoft.com/office/drawing/2014/main" val="2113978547"/>
                    </a:ext>
                  </a:extLst>
                </a:gridCol>
                <a:gridCol w="1783503">
                  <a:extLst>
                    <a:ext uri="{9D8B030D-6E8A-4147-A177-3AD203B41FA5}">
                      <a16:colId xmlns:a16="http://schemas.microsoft.com/office/drawing/2014/main" val="338942747"/>
                    </a:ext>
                  </a:extLst>
                </a:gridCol>
              </a:tblGrid>
              <a:tr h="235113">
                <a:tc gridSpan="3">
                  <a:txBody>
                    <a:bodyPr/>
                    <a:lstStyle/>
                    <a:p>
                      <a:pPr marL="0" algn="l">
                        <a:lnSpc>
                          <a:spcPct val="100000"/>
                        </a:lnSpc>
                        <a:spcAft>
                          <a:spcPts val="800"/>
                        </a:spcAft>
                      </a:pPr>
                      <a:endParaRPr kumimoji="1" lang="en-US" sz="1050" b="1" kern="1200" baseline="0" noProof="0" dirty="0">
                        <a:solidFill>
                          <a:schemeClr val="tx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Aft>
                          <a:spcPts val="800"/>
                        </a:spcAft>
                      </a:pPr>
                      <a:endParaRPr kumimoji="1" lang="en-US" sz="900" b="1" kern="1200" baseline="0" noProof="0">
                        <a:solidFill>
                          <a:schemeClr val="bg1"/>
                        </a:solidFill>
                        <a:latin typeface="+mn-lt"/>
                        <a:ea typeface="+mn-ea"/>
                        <a:cs typeface="+mn-cs"/>
                      </a:endParaRPr>
                    </a:p>
                  </a:txBody>
                  <a:tcPr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900" b="1" kern="1200" baseline="0" noProof="0">
                        <a:solidFill>
                          <a:schemeClr val="bg1"/>
                        </a:solidFill>
                        <a:latin typeface="+mn-lt"/>
                        <a:ea typeface="+mn-ea"/>
                        <a:cs typeface="+mn-cs"/>
                      </a:endParaRPr>
                    </a:p>
                  </a:txBody>
                  <a:tcPr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44546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a:solidFill>
                          <a:schemeClr val="bg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1" kern="1200" baseline="0" noProof="0" dirty="0">
                          <a:solidFill>
                            <a:schemeClr val="tx1"/>
                          </a:solidFill>
                          <a:latin typeface="+mn-lt"/>
                          <a:ea typeface="+mn-ea"/>
                          <a:cs typeface="+mn-cs"/>
                        </a:rPr>
                        <a:t>Active BM subgroups</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a:solidFill>
                          <a:schemeClr val="bg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685717346"/>
                  </a:ext>
                </a:extLst>
              </a:tr>
              <a:tr h="489881">
                <a:tc>
                  <a:txBody>
                    <a:bodyPr/>
                    <a:lstStyle/>
                    <a:p>
                      <a:pPr marL="0" algn="l">
                        <a:lnSpc>
                          <a:spcPct val="100000"/>
                        </a:lnSpc>
                        <a:spcAft>
                          <a:spcPts val="800"/>
                        </a:spcAft>
                      </a:pPr>
                      <a:endParaRPr kumimoji="1" lang="en-US" sz="1050" b="1" kern="1200" baseline="0" noProof="0">
                        <a:solidFill>
                          <a:schemeClr val="bg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1" kern="1200" baseline="0" noProof="0">
                          <a:solidFill>
                            <a:schemeClr val="bg1"/>
                          </a:solidFill>
                          <a:latin typeface="+mn-lt"/>
                          <a:ea typeface="+mn-ea"/>
                          <a:cs typeface="+mn-cs"/>
                        </a:rPr>
                        <a:t>Overall population (N=263)</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1" kern="1200" baseline="0" noProof="0" dirty="0">
                          <a:solidFill>
                            <a:schemeClr val="bg1"/>
                          </a:solidFill>
                          <a:latin typeface="+mn-lt"/>
                          <a:ea typeface="+mn-ea"/>
                          <a:cs typeface="+mn-cs"/>
                        </a:rPr>
                        <a:t>Stable BMs</a:t>
                      </a:r>
                      <a:br>
                        <a:rPr kumimoji="1" lang="en-US" sz="1400" b="1" kern="1200" baseline="0" noProof="0" dirty="0">
                          <a:solidFill>
                            <a:schemeClr val="bg1"/>
                          </a:solidFill>
                          <a:latin typeface="+mn-lt"/>
                          <a:ea typeface="+mn-ea"/>
                          <a:cs typeface="+mn-cs"/>
                        </a:rPr>
                      </a:br>
                      <a:r>
                        <a:rPr kumimoji="1" lang="en-US" sz="1400" b="1" kern="1200" baseline="0" noProof="0" dirty="0">
                          <a:solidFill>
                            <a:schemeClr val="bg1"/>
                          </a:solidFill>
                          <a:latin typeface="+mn-lt"/>
                          <a:ea typeface="+mn-ea"/>
                          <a:cs typeface="+mn-cs"/>
                        </a:rPr>
                        <a:t>(n=157)</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1" kern="1200" baseline="0" noProof="0" dirty="0">
                          <a:solidFill>
                            <a:schemeClr val="tx1"/>
                          </a:solidFill>
                          <a:latin typeface="+mn-lt"/>
                          <a:ea typeface="+mn-ea"/>
                          <a:cs typeface="+mn-cs"/>
                        </a:rPr>
                        <a:t>Active BMs </a:t>
                      </a:r>
                      <a:br>
                        <a:rPr kumimoji="1" lang="en-US" sz="1400" b="1" kern="1200" baseline="0" noProof="0" dirty="0">
                          <a:solidFill>
                            <a:schemeClr val="tx1"/>
                          </a:solidFill>
                          <a:latin typeface="+mn-lt"/>
                          <a:ea typeface="+mn-ea"/>
                          <a:cs typeface="+mn-cs"/>
                        </a:rPr>
                      </a:br>
                      <a:r>
                        <a:rPr kumimoji="1" lang="en-US" sz="1400" b="1" kern="1200" baseline="0" noProof="0" dirty="0">
                          <a:solidFill>
                            <a:schemeClr val="tx1"/>
                          </a:solidFill>
                          <a:latin typeface="+mn-lt"/>
                          <a:ea typeface="+mn-ea"/>
                          <a:cs typeface="+mn-cs"/>
                        </a:rPr>
                        <a:t>(n=106)</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0" kern="1200" baseline="0" noProof="0" dirty="0">
                          <a:solidFill>
                            <a:schemeClr val="bg1"/>
                          </a:solidFill>
                          <a:latin typeface="+mn-lt"/>
                          <a:ea typeface="+mn-ea"/>
                          <a:cs typeface="+mn-cs"/>
                        </a:rPr>
                        <a:t>Untreated (n=39)</a:t>
                      </a:r>
                      <a:br>
                        <a:rPr kumimoji="1" lang="en-US" sz="1400" b="0" kern="1200" baseline="0" noProof="0" dirty="0">
                          <a:solidFill>
                            <a:schemeClr val="bg1"/>
                          </a:solidFill>
                          <a:latin typeface="+mn-lt"/>
                          <a:ea typeface="+mn-ea"/>
                          <a:cs typeface="+mn-cs"/>
                        </a:rPr>
                      </a:br>
                      <a:r>
                        <a:rPr kumimoji="1" lang="en-US" sz="1400" b="0" i="1" kern="1200" baseline="0" noProof="0" dirty="0">
                          <a:solidFill>
                            <a:schemeClr val="bg1"/>
                          </a:solidFill>
                          <a:latin typeface="+mn-lt"/>
                          <a:ea typeface="+mn-ea"/>
                          <a:cs typeface="+mn-cs"/>
                        </a:rPr>
                        <a:t>Post-hoc analysis</a:t>
                      </a:r>
                      <a:endParaRPr kumimoji="1" lang="en-US" sz="1400" b="0" i="1" kern="1200" baseline="30000" noProof="0" dirty="0">
                        <a:solidFill>
                          <a:schemeClr val="bg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alpha val="69804"/>
                      </a:srgbClr>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0" kern="1200" baseline="0" noProof="0" dirty="0">
                          <a:solidFill>
                            <a:schemeClr val="tx1"/>
                          </a:solidFill>
                          <a:latin typeface="+mn-lt"/>
                          <a:ea typeface="+mn-ea"/>
                          <a:cs typeface="+mn-cs"/>
                        </a:rPr>
                        <a:t>Previously treated / progressing (n=67)</a:t>
                      </a:r>
                      <a:r>
                        <a:rPr kumimoji="1" lang="en-US" sz="1400" b="0" i="1" kern="1200" baseline="0" noProof="0" dirty="0">
                          <a:solidFill>
                            <a:schemeClr val="tx1"/>
                          </a:solidFill>
                          <a:latin typeface="+mn-lt"/>
                          <a:ea typeface="+mn-ea"/>
                          <a:cs typeface="+mn-cs"/>
                        </a:rPr>
                        <a:t> </a:t>
                      </a:r>
                      <a:br>
                        <a:rPr kumimoji="1" lang="en-US" sz="1400" b="0" i="1" kern="1200" baseline="0" noProof="0" dirty="0">
                          <a:solidFill>
                            <a:schemeClr val="tx1"/>
                          </a:solidFill>
                          <a:latin typeface="+mn-lt"/>
                          <a:ea typeface="+mn-ea"/>
                          <a:cs typeface="+mn-cs"/>
                        </a:rPr>
                      </a:br>
                      <a:r>
                        <a:rPr kumimoji="1" lang="en-US" sz="1400" b="0" i="1" u="none" strike="noStrike" kern="1200" cap="none" baseline="0" noProof="0" dirty="0">
                          <a:solidFill>
                            <a:schemeClr val="tx1"/>
                          </a:solidFill>
                          <a:latin typeface="+mn-lt"/>
                          <a:ea typeface="+mn-ea"/>
                          <a:cs typeface="+mn-cs"/>
                          <a:sym typeface="Arial"/>
                        </a:rPr>
                        <a:t>Post-hoc analysis</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extLst>
                  <a:ext uri="{0D108BD9-81ED-4DB2-BD59-A6C34878D82A}">
                    <a16:rowId xmlns:a16="http://schemas.microsoft.com/office/drawing/2014/main" val="412359356"/>
                  </a:ext>
                </a:extLst>
              </a:tr>
              <a:tr h="259941">
                <a:tc>
                  <a:txBody>
                    <a:bodyPr/>
                    <a:lstStyle/>
                    <a:p>
                      <a:pPr marL="0" algn="l">
                        <a:lnSpc>
                          <a:spcPct val="100000"/>
                        </a:lnSpc>
                        <a:spcAft>
                          <a:spcPts val="800"/>
                        </a:spcAft>
                      </a:pPr>
                      <a:r>
                        <a:rPr kumimoji="1" lang="en-US" sz="1050" b="1" kern="1200" baseline="0" noProof="0">
                          <a:solidFill>
                            <a:schemeClr val="tx1"/>
                          </a:solidFill>
                          <a:latin typeface="+mn-lt"/>
                          <a:ea typeface="+mn-ea"/>
                          <a:cs typeface="+mn-cs"/>
                        </a:rPr>
                        <a:t>Overall no. events</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1" kern="1200" baseline="0" noProof="0">
                          <a:solidFill>
                            <a:schemeClr val="tx1"/>
                          </a:solidFill>
                          <a:latin typeface="+mn-lt"/>
                          <a:ea typeface="+mn-ea"/>
                          <a:cs typeface="+mn-cs"/>
                        </a:rPr>
                        <a:t>111</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64</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47</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20</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27</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929141"/>
                  </a:ext>
                </a:extLst>
              </a:tr>
              <a:tr h="383065">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marL="0" algn="l">
                        <a:lnSpc>
                          <a:spcPct val="100000"/>
                        </a:lnSpc>
                        <a:spcAft>
                          <a:spcPts val="800"/>
                        </a:spcAft>
                      </a:pPr>
                      <a:r>
                        <a:rPr kumimoji="1" lang="en-US" sz="1050" b="1" kern="1200" baseline="0" noProof="0">
                          <a:solidFill>
                            <a:schemeClr val="tx1"/>
                          </a:solidFill>
                          <a:latin typeface="+mn-lt"/>
                          <a:ea typeface="+mn-ea"/>
                          <a:cs typeface="+mn-cs"/>
                        </a:rPr>
                        <a:t>12-month PFS, % </a:t>
                      </a:r>
                      <a:br>
                        <a:rPr kumimoji="1" lang="en-US" sz="1050" b="1" kern="1200" baseline="0" noProof="0">
                          <a:solidFill>
                            <a:schemeClr val="tx1"/>
                          </a:solidFill>
                          <a:latin typeface="+mn-lt"/>
                          <a:ea typeface="+mn-ea"/>
                          <a:cs typeface="+mn-cs"/>
                        </a:rPr>
                      </a:br>
                      <a:r>
                        <a:rPr kumimoji="1" lang="en-US" sz="1050" b="1" kern="1200" baseline="0" noProof="0">
                          <a:solidFill>
                            <a:schemeClr val="tx1"/>
                          </a:solidFill>
                          <a:latin typeface="+mn-lt"/>
                          <a:ea typeface="+mn-ea"/>
                          <a:cs typeface="+mn-cs"/>
                        </a:rPr>
                        <a:t>(95% CI)</a:t>
                      </a:r>
                    </a:p>
                  </a:txBody>
                  <a:tcPr marL="121920" marR="121920" marT="0" marB="0" anchor="ctr">
                    <a:lnL w="12700" cmpd="sng">
                      <a:noFill/>
                    </a:lnL>
                    <a:lnR w="12700" cmpd="sng">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algn="ctr">
                        <a:lnSpc>
                          <a:spcPct val="100000"/>
                        </a:lnSpc>
                        <a:spcAft>
                          <a:spcPts val="800"/>
                        </a:spcAft>
                      </a:pPr>
                      <a:r>
                        <a:rPr kumimoji="1" lang="en-US" sz="1050" b="1" kern="1200" baseline="0" noProof="0">
                          <a:solidFill>
                            <a:schemeClr val="tx1"/>
                          </a:solidFill>
                          <a:latin typeface="+mn-lt"/>
                          <a:ea typeface="+mn-ea"/>
                          <a:cs typeface="+mn-cs"/>
                        </a:rPr>
                        <a:t>61.6 </a:t>
                      </a:r>
                      <a:br>
                        <a:rPr kumimoji="1" lang="en-US" sz="1050" b="1" kern="1200" baseline="0" noProof="0">
                          <a:solidFill>
                            <a:schemeClr val="tx1"/>
                          </a:solidFill>
                          <a:latin typeface="+mn-lt"/>
                          <a:ea typeface="+mn-ea"/>
                          <a:cs typeface="+mn-cs"/>
                        </a:rPr>
                      </a:br>
                      <a:r>
                        <a:rPr kumimoji="1" lang="en-US" sz="1050" b="1" kern="1200" baseline="0" noProof="0">
                          <a:solidFill>
                            <a:schemeClr val="tx1"/>
                          </a:solidFill>
                          <a:latin typeface="+mn-lt"/>
                          <a:ea typeface="+mn-ea"/>
                          <a:cs typeface="+mn-cs"/>
                        </a:rPr>
                        <a:t>(54.9, 67.6)</a:t>
                      </a:r>
                    </a:p>
                  </a:txBody>
                  <a:tcPr marL="121920" marR="121920" marT="0" marB="0" anchor="ctr">
                    <a:lnL w="12700" cmpd="sng">
                      <a:noFill/>
                    </a:lnL>
                    <a:lnR w="12700" cmpd="sng">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050" b="1" kern="1200" baseline="0" noProof="0" dirty="0">
                          <a:solidFill>
                            <a:schemeClr val="tx1"/>
                          </a:solidFill>
                          <a:latin typeface="+mn-lt"/>
                          <a:ea typeface="+mn-ea"/>
                          <a:cs typeface="+mn-cs"/>
                        </a:rPr>
                        <a:t>62.9 </a:t>
                      </a:r>
                      <a:br>
                        <a:rPr kumimoji="1" lang="en-US" sz="1050" b="1" kern="1200" baseline="0" noProof="0" dirty="0">
                          <a:solidFill>
                            <a:schemeClr val="tx1"/>
                          </a:solidFill>
                          <a:latin typeface="+mn-lt"/>
                          <a:ea typeface="+mn-ea"/>
                          <a:cs typeface="+mn-cs"/>
                        </a:rPr>
                      </a:br>
                      <a:r>
                        <a:rPr kumimoji="1" lang="en-US" sz="1050" b="1" kern="1200" baseline="0" noProof="0" dirty="0">
                          <a:solidFill>
                            <a:schemeClr val="tx1"/>
                          </a:solidFill>
                          <a:latin typeface="+mn-lt"/>
                          <a:ea typeface="+mn-ea"/>
                          <a:cs typeface="+mn-cs"/>
                        </a:rPr>
                        <a:t>(54.0, 70.5)</a:t>
                      </a:r>
                    </a:p>
                  </a:txBody>
                  <a:tcPr marL="121920" marR="121920" marT="0" marB="0" anchor="ctr">
                    <a:lnL w="12700" cmpd="sng">
                      <a:noFill/>
                    </a:lnL>
                    <a:lnR w="12700" cmpd="sng">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050" b="1" kern="1200" baseline="0" noProof="0" dirty="0">
                          <a:solidFill>
                            <a:schemeClr val="tx1"/>
                          </a:solidFill>
                          <a:latin typeface="+mn-lt"/>
                          <a:ea typeface="+mn-ea"/>
                          <a:cs typeface="+mn-cs"/>
                        </a:rPr>
                        <a:t>59.6 </a:t>
                      </a:r>
                      <a:br>
                        <a:rPr kumimoji="1" lang="en-US" sz="1050" b="1" kern="1200" baseline="0" noProof="0" dirty="0">
                          <a:solidFill>
                            <a:schemeClr val="tx1"/>
                          </a:solidFill>
                          <a:latin typeface="+mn-lt"/>
                          <a:ea typeface="+mn-ea"/>
                          <a:cs typeface="+mn-cs"/>
                        </a:rPr>
                      </a:br>
                      <a:r>
                        <a:rPr kumimoji="1" lang="en-US" sz="1050" b="1" kern="1200" baseline="0" noProof="0" dirty="0">
                          <a:solidFill>
                            <a:schemeClr val="tx1"/>
                          </a:solidFill>
                          <a:latin typeface="+mn-lt"/>
                          <a:ea typeface="+mn-ea"/>
                          <a:cs typeface="+mn-cs"/>
                        </a:rPr>
                        <a:t>(49.0, 68.7)</a:t>
                      </a:r>
                    </a:p>
                  </a:txBody>
                  <a:tcPr marL="121920" marR="121920" marT="0" marB="0" anchor="ctr">
                    <a:lnL w="12700" cmpd="sng">
                      <a:noFill/>
                    </a:lnL>
                    <a:lnR w="12700" cmpd="sng">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050" b="1" kern="1200" baseline="0" noProof="0" dirty="0">
                          <a:solidFill>
                            <a:schemeClr val="tx1"/>
                          </a:solidFill>
                          <a:latin typeface="+mn-lt"/>
                          <a:ea typeface="+mn-ea"/>
                          <a:cs typeface="+mn-cs"/>
                        </a:rPr>
                        <a:t>47.0 </a:t>
                      </a:r>
                      <a:br>
                        <a:rPr kumimoji="1" lang="en-US" sz="1050" b="1" kern="1200" baseline="0" noProof="0" dirty="0">
                          <a:solidFill>
                            <a:schemeClr val="tx1"/>
                          </a:solidFill>
                          <a:latin typeface="+mn-lt"/>
                          <a:ea typeface="+mn-ea"/>
                          <a:cs typeface="+mn-cs"/>
                        </a:rPr>
                      </a:br>
                      <a:r>
                        <a:rPr kumimoji="1" lang="en-US" sz="1050" b="1" kern="1200" baseline="0" noProof="0" dirty="0">
                          <a:solidFill>
                            <a:schemeClr val="tx1"/>
                          </a:solidFill>
                          <a:latin typeface="+mn-lt"/>
                          <a:ea typeface="+mn-ea"/>
                          <a:cs typeface="+mn-cs"/>
                        </a:rPr>
                        <a:t>(29.6, 62.7)</a:t>
                      </a:r>
                    </a:p>
                  </a:txBody>
                  <a:tcPr marL="121920" marR="121920" marT="0" marB="0" anchor="ctr">
                    <a:lnL w="12700" cmpd="sng">
                      <a:noFill/>
                    </a:lnL>
                    <a:lnR w="12700" cmpd="sng">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050" b="1" kern="1200" baseline="0" noProof="0" dirty="0">
                          <a:solidFill>
                            <a:schemeClr val="tx1"/>
                          </a:solidFill>
                          <a:latin typeface="+mn-lt"/>
                          <a:ea typeface="+mn-ea"/>
                          <a:cs typeface="+mn-cs"/>
                        </a:rPr>
                        <a:t>66.7 </a:t>
                      </a:r>
                      <a:br>
                        <a:rPr kumimoji="1" lang="en-US" sz="1050" b="1" kern="1200" baseline="0" noProof="0" dirty="0">
                          <a:solidFill>
                            <a:schemeClr val="tx1"/>
                          </a:solidFill>
                          <a:latin typeface="+mn-lt"/>
                          <a:ea typeface="+mn-ea"/>
                          <a:cs typeface="+mn-cs"/>
                        </a:rPr>
                      </a:br>
                      <a:r>
                        <a:rPr kumimoji="1" lang="en-US" sz="1050" b="1" kern="1200" baseline="0" noProof="0" dirty="0">
                          <a:solidFill>
                            <a:schemeClr val="tx1"/>
                          </a:solidFill>
                          <a:latin typeface="+mn-lt"/>
                          <a:ea typeface="+mn-ea"/>
                          <a:cs typeface="+mn-cs"/>
                        </a:rPr>
                        <a:t>(53.4, 76.9)</a:t>
                      </a:r>
                    </a:p>
                  </a:txBody>
                  <a:tcPr marL="121920" marR="121920" marT="0" marB="0" anchor="ctr">
                    <a:lnL w="12700" cmpd="sng">
                      <a:noFill/>
                    </a:lnL>
                    <a:lnR w="12700" cmpd="sng">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2405666"/>
                  </a:ext>
                </a:extLst>
              </a:tr>
            </a:tbl>
          </a:graphicData>
        </a:graphic>
      </p:graphicFrame>
      <p:grpSp>
        <p:nvGrpSpPr>
          <p:cNvPr id="1597" name="Group 1596">
            <a:extLst>
              <a:ext uri="{FF2B5EF4-FFF2-40B4-BE49-F238E27FC236}">
                <a16:creationId xmlns:a16="http://schemas.microsoft.com/office/drawing/2014/main" id="{908652BE-559D-8B9C-A8CB-47253BCF6A40}"/>
              </a:ext>
            </a:extLst>
          </p:cNvPr>
          <p:cNvGrpSpPr/>
          <p:nvPr/>
        </p:nvGrpSpPr>
        <p:grpSpPr>
          <a:xfrm>
            <a:off x="623888" y="3603400"/>
            <a:ext cx="10652245" cy="226182"/>
            <a:chOff x="623888" y="4237486"/>
            <a:chExt cx="10652245" cy="226182"/>
          </a:xfrm>
        </p:grpSpPr>
        <p:sp>
          <p:nvSpPr>
            <p:cNvPr id="1568" name="TextBox 1567">
              <a:extLst>
                <a:ext uri="{FF2B5EF4-FFF2-40B4-BE49-F238E27FC236}">
                  <a16:creationId xmlns:a16="http://schemas.microsoft.com/office/drawing/2014/main" id="{4D20E435-230B-231B-7B8C-C097FD77EA5E}"/>
                </a:ext>
              </a:extLst>
            </p:cNvPr>
            <p:cNvSpPr txBox="1"/>
            <p:nvPr/>
          </p:nvSpPr>
          <p:spPr>
            <a:xfrm>
              <a:off x="1160855" y="4237486"/>
              <a:ext cx="178598" cy="226182"/>
            </a:xfrm>
            <a:prstGeom prst="rect">
              <a:avLst/>
            </a:prstGeom>
            <a:noFill/>
          </p:spPr>
          <p:txBody>
            <a:bodyPr wrap="none" rtlCol="0" anchor="t">
              <a:noAutofit/>
            </a:bodyPr>
            <a:lstStyle/>
            <a:p>
              <a:pPr algn="ctr"/>
              <a:r>
                <a:rPr lang="en-GB" sz="800">
                  <a:latin typeface="+mn-lt"/>
                </a:rPr>
                <a:t>263</a:t>
              </a:r>
            </a:p>
          </p:txBody>
        </p:sp>
        <p:sp>
          <p:nvSpPr>
            <p:cNvPr id="1570" name="TextBox 1569">
              <a:extLst>
                <a:ext uri="{FF2B5EF4-FFF2-40B4-BE49-F238E27FC236}">
                  <a16:creationId xmlns:a16="http://schemas.microsoft.com/office/drawing/2014/main" id="{E5EA4277-1D6E-B82E-0BBD-13DF925C5F80}"/>
                </a:ext>
              </a:extLst>
            </p:cNvPr>
            <p:cNvSpPr txBox="1"/>
            <p:nvPr/>
          </p:nvSpPr>
          <p:spPr>
            <a:xfrm>
              <a:off x="10715355" y="4237486"/>
              <a:ext cx="178598" cy="226182"/>
            </a:xfrm>
            <a:prstGeom prst="rect">
              <a:avLst/>
            </a:prstGeom>
            <a:noFill/>
          </p:spPr>
          <p:txBody>
            <a:bodyPr wrap="none" rtlCol="0" anchor="t">
              <a:noAutofit/>
            </a:bodyPr>
            <a:lstStyle/>
            <a:p>
              <a:pPr algn="ctr"/>
              <a:r>
                <a:rPr lang="en-GB" sz="800">
                  <a:latin typeface="+mn-lt"/>
                </a:rPr>
                <a:t>2</a:t>
              </a:r>
            </a:p>
          </p:txBody>
        </p:sp>
        <p:sp>
          <p:nvSpPr>
            <p:cNvPr id="1571" name="TextBox 1570">
              <a:extLst>
                <a:ext uri="{FF2B5EF4-FFF2-40B4-BE49-F238E27FC236}">
                  <a16:creationId xmlns:a16="http://schemas.microsoft.com/office/drawing/2014/main" id="{E6C2DCD2-FC17-F260-82DA-2C0199DDC3CA}"/>
                </a:ext>
              </a:extLst>
            </p:cNvPr>
            <p:cNvSpPr txBox="1"/>
            <p:nvPr/>
          </p:nvSpPr>
          <p:spPr>
            <a:xfrm>
              <a:off x="10333175" y="4237486"/>
              <a:ext cx="178598" cy="226182"/>
            </a:xfrm>
            <a:prstGeom prst="rect">
              <a:avLst/>
            </a:prstGeom>
            <a:noFill/>
          </p:spPr>
          <p:txBody>
            <a:bodyPr wrap="none" rtlCol="0" anchor="t">
              <a:noAutofit/>
            </a:bodyPr>
            <a:lstStyle/>
            <a:p>
              <a:pPr algn="ctr"/>
              <a:r>
                <a:rPr lang="en-GB" sz="800">
                  <a:latin typeface="+mn-lt"/>
                </a:rPr>
                <a:t>2</a:t>
              </a:r>
            </a:p>
          </p:txBody>
        </p:sp>
        <p:sp>
          <p:nvSpPr>
            <p:cNvPr id="1572" name="TextBox 1571">
              <a:extLst>
                <a:ext uri="{FF2B5EF4-FFF2-40B4-BE49-F238E27FC236}">
                  <a16:creationId xmlns:a16="http://schemas.microsoft.com/office/drawing/2014/main" id="{FAB95A52-CFD3-8B31-BFBD-C432D9BE7D71}"/>
                </a:ext>
              </a:extLst>
            </p:cNvPr>
            <p:cNvSpPr txBox="1"/>
            <p:nvPr/>
          </p:nvSpPr>
          <p:spPr>
            <a:xfrm>
              <a:off x="9950995" y="4237486"/>
              <a:ext cx="178598" cy="226182"/>
            </a:xfrm>
            <a:prstGeom prst="rect">
              <a:avLst/>
            </a:prstGeom>
            <a:noFill/>
          </p:spPr>
          <p:txBody>
            <a:bodyPr wrap="none" rtlCol="0" anchor="t">
              <a:noAutofit/>
            </a:bodyPr>
            <a:lstStyle/>
            <a:p>
              <a:pPr algn="ctr"/>
              <a:r>
                <a:rPr lang="en-GB" sz="800">
                  <a:latin typeface="+mn-lt"/>
                </a:rPr>
                <a:t>8</a:t>
              </a:r>
            </a:p>
          </p:txBody>
        </p:sp>
        <p:sp>
          <p:nvSpPr>
            <p:cNvPr id="1573" name="TextBox 1572">
              <a:extLst>
                <a:ext uri="{FF2B5EF4-FFF2-40B4-BE49-F238E27FC236}">
                  <a16:creationId xmlns:a16="http://schemas.microsoft.com/office/drawing/2014/main" id="{30BD529B-56BD-166E-5A02-3D660CD5CE15}"/>
                </a:ext>
              </a:extLst>
            </p:cNvPr>
            <p:cNvSpPr txBox="1"/>
            <p:nvPr/>
          </p:nvSpPr>
          <p:spPr>
            <a:xfrm>
              <a:off x="9568815" y="4237486"/>
              <a:ext cx="178598" cy="226182"/>
            </a:xfrm>
            <a:prstGeom prst="rect">
              <a:avLst/>
            </a:prstGeom>
            <a:noFill/>
          </p:spPr>
          <p:txBody>
            <a:bodyPr wrap="none" rtlCol="0" anchor="t">
              <a:noAutofit/>
            </a:bodyPr>
            <a:lstStyle/>
            <a:p>
              <a:pPr algn="ctr"/>
              <a:r>
                <a:rPr lang="en-GB" sz="800">
                  <a:latin typeface="+mn-lt"/>
                </a:rPr>
                <a:t>11</a:t>
              </a:r>
            </a:p>
          </p:txBody>
        </p:sp>
        <p:sp>
          <p:nvSpPr>
            <p:cNvPr id="1574" name="TextBox 1573">
              <a:extLst>
                <a:ext uri="{FF2B5EF4-FFF2-40B4-BE49-F238E27FC236}">
                  <a16:creationId xmlns:a16="http://schemas.microsoft.com/office/drawing/2014/main" id="{2C8E43A5-A670-1BDB-1C6C-7B543D37F55D}"/>
                </a:ext>
              </a:extLst>
            </p:cNvPr>
            <p:cNvSpPr txBox="1"/>
            <p:nvPr/>
          </p:nvSpPr>
          <p:spPr>
            <a:xfrm>
              <a:off x="9186635" y="4237486"/>
              <a:ext cx="178598" cy="226182"/>
            </a:xfrm>
            <a:prstGeom prst="rect">
              <a:avLst/>
            </a:prstGeom>
            <a:noFill/>
          </p:spPr>
          <p:txBody>
            <a:bodyPr wrap="none" rtlCol="0" anchor="t">
              <a:noAutofit/>
            </a:bodyPr>
            <a:lstStyle/>
            <a:p>
              <a:pPr algn="ctr"/>
              <a:r>
                <a:rPr lang="en-GB" sz="800">
                  <a:latin typeface="+mn-lt"/>
                </a:rPr>
                <a:t>23</a:t>
              </a:r>
            </a:p>
          </p:txBody>
        </p:sp>
        <p:sp>
          <p:nvSpPr>
            <p:cNvPr id="1575" name="TextBox 1574">
              <a:extLst>
                <a:ext uri="{FF2B5EF4-FFF2-40B4-BE49-F238E27FC236}">
                  <a16:creationId xmlns:a16="http://schemas.microsoft.com/office/drawing/2014/main" id="{202DF47A-6A65-7D22-6989-30479FC895CD}"/>
                </a:ext>
              </a:extLst>
            </p:cNvPr>
            <p:cNvSpPr txBox="1"/>
            <p:nvPr/>
          </p:nvSpPr>
          <p:spPr>
            <a:xfrm>
              <a:off x="8804455" y="4237486"/>
              <a:ext cx="178598" cy="226182"/>
            </a:xfrm>
            <a:prstGeom prst="rect">
              <a:avLst/>
            </a:prstGeom>
            <a:noFill/>
          </p:spPr>
          <p:txBody>
            <a:bodyPr wrap="none" rtlCol="0" anchor="t">
              <a:noAutofit/>
            </a:bodyPr>
            <a:lstStyle/>
            <a:p>
              <a:pPr algn="ctr"/>
              <a:r>
                <a:rPr lang="en-GB" sz="800">
                  <a:latin typeface="+mn-lt"/>
                </a:rPr>
                <a:t>23</a:t>
              </a:r>
            </a:p>
          </p:txBody>
        </p:sp>
        <p:sp>
          <p:nvSpPr>
            <p:cNvPr id="1576" name="TextBox 1575">
              <a:extLst>
                <a:ext uri="{FF2B5EF4-FFF2-40B4-BE49-F238E27FC236}">
                  <a16:creationId xmlns:a16="http://schemas.microsoft.com/office/drawing/2014/main" id="{C45FB633-493D-5AAA-0583-322734AA5A97}"/>
                </a:ext>
              </a:extLst>
            </p:cNvPr>
            <p:cNvSpPr txBox="1"/>
            <p:nvPr/>
          </p:nvSpPr>
          <p:spPr>
            <a:xfrm>
              <a:off x="8422275" y="4237486"/>
              <a:ext cx="178598" cy="226182"/>
            </a:xfrm>
            <a:prstGeom prst="rect">
              <a:avLst/>
            </a:prstGeom>
            <a:noFill/>
          </p:spPr>
          <p:txBody>
            <a:bodyPr wrap="none" rtlCol="0" anchor="t">
              <a:noAutofit/>
            </a:bodyPr>
            <a:lstStyle/>
            <a:p>
              <a:pPr algn="ctr"/>
              <a:r>
                <a:rPr lang="en-GB" sz="800">
                  <a:latin typeface="+mn-lt"/>
                </a:rPr>
                <a:t>31</a:t>
              </a:r>
            </a:p>
          </p:txBody>
        </p:sp>
        <p:sp>
          <p:nvSpPr>
            <p:cNvPr id="1577" name="TextBox 1576">
              <a:extLst>
                <a:ext uri="{FF2B5EF4-FFF2-40B4-BE49-F238E27FC236}">
                  <a16:creationId xmlns:a16="http://schemas.microsoft.com/office/drawing/2014/main" id="{BD5624AD-4252-A97D-A490-11B013B23FCB}"/>
                </a:ext>
              </a:extLst>
            </p:cNvPr>
            <p:cNvSpPr txBox="1"/>
            <p:nvPr/>
          </p:nvSpPr>
          <p:spPr>
            <a:xfrm>
              <a:off x="8040095" y="4237486"/>
              <a:ext cx="178598" cy="226182"/>
            </a:xfrm>
            <a:prstGeom prst="rect">
              <a:avLst/>
            </a:prstGeom>
            <a:noFill/>
          </p:spPr>
          <p:txBody>
            <a:bodyPr wrap="none" rtlCol="0" anchor="t">
              <a:noAutofit/>
            </a:bodyPr>
            <a:lstStyle/>
            <a:p>
              <a:pPr algn="ctr"/>
              <a:r>
                <a:rPr lang="en-GB" sz="800">
                  <a:latin typeface="+mn-lt"/>
                </a:rPr>
                <a:t>34</a:t>
              </a:r>
            </a:p>
          </p:txBody>
        </p:sp>
        <p:sp>
          <p:nvSpPr>
            <p:cNvPr id="1578" name="TextBox 1577">
              <a:extLst>
                <a:ext uri="{FF2B5EF4-FFF2-40B4-BE49-F238E27FC236}">
                  <a16:creationId xmlns:a16="http://schemas.microsoft.com/office/drawing/2014/main" id="{1FE447FC-BFB2-BC33-73EE-6724675E90AF}"/>
                </a:ext>
              </a:extLst>
            </p:cNvPr>
            <p:cNvSpPr txBox="1"/>
            <p:nvPr/>
          </p:nvSpPr>
          <p:spPr>
            <a:xfrm>
              <a:off x="7657915" y="4237486"/>
              <a:ext cx="178598" cy="226182"/>
            </a:xfrm>
            <a:prstGeom prst="rect">
              <a:avLst/>
            </a:prstGeom>
            <a:noFill/>
          </p:spPr>
          <p:txBody>
            <a:bodyPr wrap="none" rtlCol="0" anchor="t">
              <a:noAutofit/>
            </a:bodyPr>
            <a:lstStyle/>
            <a:p>
              <a:pPr algn="ctr"/>
              <a:r>
                <a:rPr lang="en-GB" sz="800">
                  <a:latin typeface="+mn-lt"/>
                </a:rPr>
                <a:t>44</a:t>
              </a:r>
            </a:p>
          </p:txBody>
        </p:sp>
        <p:sp>
          <p:nvSpPr>
            <p:cNvPr id="1579" name="TextBox 1578">
              <a:extLst>
                <a:ext uri="{FF2B5EF4-FFF2-40B4-BE49-F238E27FC236}">
                  <a16:creationId xmlns:a16="http://schemas.microsoft.com/office/drawing/2014/main" id="{2037ACBA-32A8-E23F-0642-FD03CEDA30D7}"/>
                </a:ext>
              </a:extLst>
            </p:cNvPr>
            <p:cNvSpPr txBox="1"/>
            <p:nvPr/>
          </p:nvSpPr>
          <p:spPr>
            <a:xfrm>
              <a:off x="7275735" y="4237486"/>
              <a:ext cx="178598" cy="226182"/>
            </a:xfrm>
            <a:prstGeom prst="rect">
              <a:avLst/>
            </a:prstGeom>
            <a:noFill/>
          </p:spPr>
          <p:txBody>
            <a:bodyPr wrap="none" rtlCol="0" anchor="t">
              <a:noAutofit/>
            </a:bodyPr>
            <a:lstStyle/>
            <a:p>
              <a:pPr algn="ctr"/>
              <a:r>
                <a:rPr lang="en-GB" sz="800">
                  <a:latin typeface="+mn-lt"/>
                </a:rPr>
                <a:t>50</a:t>
              </a:r>
            </a:p>
          </p:txBody>
        </p:sp>
        <p:sp>
          <p:nvSpPr>
            <p:cNvPr id="1580" name="TextBox 1579">
              <a:extLst>
                <a:ext uri="{FF2B5EF4-FFF2-40B4-BE49-F238E27FC236}">
                  <a16:creationId xmlns:a16="http://schemas.microsoft.com/office/drawing/2014/main" id="{441C75D2-F362-BD01-9D42-EC86D08164E3}"/>
                </a:ext>
              </a:extLst>
            </p:cNvPr>
            <p:cNvSpPr txBox="1"/>
            <p:nvPr/>
          </p:nvSpPr>
          <p:spPr>
            <a:xfrm>
              <a:off x="6893555" y="4237486"/>
              <a:ext cx="178598" cy="226182"/>
            </a:xfrm>
            <a:prstGeom prst="rect">
              <a:avLst/>
            </a:prstGeom>
            <a:noFill/>
          </p:spPr>
          <p:txBody>
            <a:bodyPr wrap="none" rtlCol="0" anchor="t">
              <a:noAutofit/>
            </a:bodyPr>
            <a:lstStyle/>
            <a:p>
              <a:pPr algn="ctr"/>
              <a:r>
                <a:rPr lang="en-GB" sz="800">
                  <a:latin typeface="+mn-lt"/>
                </a:rPr>
                <a:t>70</a:t>
              </a:r>
            </a:p>
          </p:txBody>
        </p:sp>
        <p:sp>
          <p:nvSpPr>
            <p:cNvPr id="1581" name="TextBox 1580">
              <a:extLst>
                <a:ext uri="{FF2B5EF4-FFF2-40B4-BE49-F238E27FC236}">
                  <a16:creationId xmlns:a16="http://schemas.microsoft.com/office/drawing/2014/main" id="{92EB1F71-9D56-4E24-AF58-53220640662E}"/>
                </a:ext>
              </a:extLst>
            </p:cNvPr>
            <p:cNvSpPr txBox="1"/>
            <p:nvPr/>
          </p:nvSpPr>
          <p:spPr>
            <a:xfrm>
              <a:off x="6511375" y="4237486"/>
              <a:ext cx="178598" cy="226182"/>
            </a:xfrm>
            <a:prstGeom prst="rect">
              <a:avLst/>
            </a:prstGeom>
            <a:noFill/>
          </p:spPr>
          <p:txBody>
            <a:bodyPr wrap="none" rtlCol="0" anchor="t">
              <a:noAutofit/>
            </a:bodyPr>
            <a:lstStyle/>
            <a:p>
              <a:pPr algn="ctr"/>
              <a:r>
                <a:rPr lang="en-GB" sz="800">
                  <a:latin typeface="+mn-lt"/>
                </a:rPr>
                <a:t>76</a:t>
              </a:r>
            </a:p>
          </p:txBody>
        </p:sp>
        <p:sp>
          <p:nvSpPr>
            <p:cNvPr id="1582" name="TextBox 1581">
              <a:extLst>
                <a:ext uri="{FF2B5EF4-FFF2-40B4-BE49-F238E27FC236}">
                  <a16:creationId xmlns:a16="http://schemas.microsoft.com/office/drawing/2014/main" id="{3B430261-E719-5144-82B5-1FCDA6F83BDE}"/>
                </a:ext>
              </a:extLst>
            </p:cNvPr>
            <p:cNvSpPr txBox="1"/>
            <p:nvPr/>
          </p:nvSpPr>
          <p:spPr>
            <a:xfrm>
              <a:off x="6129195" y="4237486"/>
              <a:ext cx="178598" cy="226182"/>
            </a:xfrm>
            <a:prstGeom prst="rect">
              <a:avLst/>
            </a:prstGeom>
            <a:noFill/>
          </p:spPr>
          <p:txBody>
            <a:bodyPr wrap="none" rtlCol="0" anchor="t">
              <a:noAutofit/>
            </a:bodyPr>
            <a:lstStyle/>
            <a:p>
              <a:pPr algn="ctr"/>
              <a:r>
                <a:rPr lang="en-GB" sz="800">
                  <a:latin typeface="+mn-lt"/>
                </a:rPr>
                <a:t>100</a:t>
              </a:r>
            </a:p>
          </p:txBody>
        </p:sp>
        <p:sp>
          <p:nvSpPr>
            <p:cNvPr id="1583" name="TextBox 1582">
              <a:extLst>
                <a:ext uri="{FF2B5EF4-FFF2-40B4-BE49-F238E27FC236}">
                  <a16:creationId xmlns:a16="http://schemas.microsoft.com/office/drawing/2014/main" id="{25F2E636-6E7E-24EF-62E8-2E0A5C685178}"/>
                </a:ext>
              </a:extLst>
            </p:cNvPr>
            <p:cNvSpPr txBox="1"/>
            <p:nvPr/>
          </p:nvSpPr>
          <p:spPr>
            <a:xfrm>
              <a:off x="5747015" y="4237486"/>
              <a:ext cx="178598" cy="226182"/>
            </a:xfrm>
            <a:prstGeom prst="rect">
              <a:avLst/>
            </a:prstGeom>
            <a:noFill/>
          </p:spPr>
          <p:txBody>
            <a:bodyPr wrap="none" rtlCol="0" anchor="t">
              <a:noAutofit/>
            </a:bodyPr>
            <a:lstStyle/>
            <a:p>
              <a:pPr algn="ctr"/>
              <a:r>
                <a:rPr lang="en-GB" sz="800">
                  <a:latin typeface="+mn-lt"/>
                </a:rPr>
                <a:t>105</a:t>
              </a:r>
            </a:p>
          </p:txBody>
        </p:sp>
        <p:sp>
          <p:nvSpPr>
            <p:cNvPr id="1584" name="TextBox 1583">
              <a:extLst>
                <a:ext uri="{FF2B5EF4-FFF2-40B4-BE49-F238E27FC236}">
                  <a16:creationId xmlns:a16="http://schemas.microsoft.com/office/drawing/2014/main" id="{B6D6B02E-DBA9-79B2-B644-A712B260774C}"/>
                </a:ext>
              </a:extLst>
            </p:cNvPr>
            <p:cNvSpPr txBox="1"/>
            <p:nvPr/>
          </p:nvSpPr>
          <p:spPr>
            <a:xfrm>
              <a:off x="5364835" y="4237486"/>
              <a:ext cx="178598" cy="226182"/>
            </a:xfrm>
            <a:prstGeom prst="rect">
              <a:avLst/>
            </a:prstGeom>
            <a:noFill/>
          </p:spPr>
          <p:txBody>
            <a:bodyPr wrap="none" rtlCol="0" anchor="t">
              <a:noAutofit/>
            </a:bodyPr>
            <a:lstStyle/>
            <a:p>
              <a:pPr algn="ctr"/>
              <a:r>
                <a:rPr lang="en-GB" sz="800">
                  <a:latin typeface="+mn-lt"/>
                </a:rPr>
                <a:t>114</a:t>
              </a:r>
            </a:p>
          </p:txBody>
        </p:sp>
        <p:sp>
          <p:nvSpPr>
            <p:cNvPr id="1585" name="TextBox 1584">
              <a:extLst>
                <a:ext uri="{FF2B5EF4-FFF2-40B4-BE49-F238E27FC236}">
                  <a16:creationId xmlns:a16="http://schemas.microsoft.com/office/drawing/2014/main" id="{D8A1C90F-07FB-BF3F-42FA-0D8D8AC6C7A0}"/>
                </a:ext>
              </a:extLst>
            </p:cNvPr>
            <p:cNvSpPr txBox="1"/>
            <p:nvPr/>
          </p:nvSpPr>
          <p:spPr>
            <a:xfrm>
              <a:off x="4982655" y="4237486"/>
              <a:ext cx="178598" cy="226182"/>
            </a:xfrm>
            <a:prstGeom prst="rect">
              <a:avLst/>
            </a:prstGeom>
            <a:noFill/>
          </p:spPr>
          <p:txBody>
            <a:bodyPr wrap="none" rtlCol="0" anchor="t">
              <a:noAutofit/>
            </a:bodyPr>
            <a:lstStyle/>
            <a:p>
              <a:pPr algn="ctr"/>
              <a:r>
                <a:rPr lang="en-GB" sz="800">
                  <a:latin typeface="+mn-lt"/>
                </a:rPr>
                <a:t>130</a:t>
              </a:r>
            </a:p>
          </p:txBody>
        </p:sp>
        <p:sp>
          <p:nvSpPr>
            <p:cNvPr id="1586" name="TextBox 1585">
              <a:extLst>
                <a:ext uri="{FF2B5EF4-FFF2-40B4-BE49-F238E27FC236}">
                  <a16:creationId xmlns:a16="http://schemas.microsoft.com/office/drawing/2014/main" id="{85F2CE8F-A20F-6BB0-EED4-CE42300297B6}"/>
                </a:ext>
              </a:extLst>
            </p:cNvPr>
            <p:cNvSpPr txBox="1"/>
            <p:nvPr/>
          </p:nvSpPr>
          <p:spPr>
            <a:xfrm>
              <a:off x="4600475" y="4237486"/>
              <a:ext cx="178598" cy="226182"/>
            </a:xfrm>
            <a:prstGeom prst="rect">
              <a:avLst/>
            </a:prstGeom>
            <a:noFill/>
          </p:spPr>
          <p:txBody>
            <a:bodyPr wrap="none" rtlCol="0" anchor="t">
              <a:noAutofit/>
            </a:bodyPr>
            <a:lstStyle/>
            <a:p>
              <a:pPr algn="ctr"/>
              <a:r>
                <a:rPr lang="en-GB" sz="800">
                  <a:latin typeface="+mn-lt"/>
                </a:rPr>
                <a:t>159</a:t>
              </a:r>
            </a:p>
          </p:txBody>
        </p:sp>
        <p:sp>
          <p:nvSpPr>
            <p:cNvPr id="1587" name="TextBox 1586">
              <a:extLst>
                <a:ext uri="{FF2B5EF4-FFF2-40B4-BE49-F238E27FC236}">
                  <a16:creationId xmlns:a16="http://schemas.microsoft.com/office/drawing/2014/main" id="{5270F507-CA8E-470F-3AE1-1653A6283C51}"/>
                </a:ext>
              </a:extLst>
            </p:cNvPr>
            <p:cNvSpPr txBox="1"/>
            <p:nvPr/>
          </p:nvSpPr>
          <p:spPr>
            <a:xfrm>
              <a:off x="4218295" y="4237486"/>
              <a:ext cx="178598" cy="226182"/>
            </a:xfrm>
            <a:prstGeom prst="rect">
              <a:avLst/>
            </a:prstGeom>
            <a:noFill/>
          </p:spPr>
          <p:txBody>
            <a:bodyPr wrap="none" rtlCol="0" anchor="t">
              <a:noAutofit/>
            </a:bodyPr>
            <a:lstStyle/>
            <a:p>
              <a:pPr algn="ctr"/>
              <a:r>
                <a:rPr lang="en-GB" sz="800">
                  <a:latin typeface="+mn-lt"/>
                </a:rPr>
                <a:t>177</a:t>
              </a:r>
            </a:p>
          </p:txBody>
        </p:sp>
        <p:sp>
          <p:nvSpPr>
            <p:cNvPr id="1588" name="TextBox 1587">
              <a:extLst>
                <a:ext uri="{FF2B5EF4-FFF2-40B4-BE49-F238E27FC236}">
                  <a16:creationId xmlns:a16="http://schemas.microsoft.com/office/drawing/2014/main" id="{BA9911FC-9C1F-2291-98D1-D44F13E3ED90}"/>
                </a:ext>
              </a:extLst>
            </p:cNvPr>
            <p:cNvSpPr txBox="1"/>
            <p:nvPr/>
          </p:nvSpPr>
          <p:spPr>
            <a:xfrm>
              <a:off x="3836115" y="4237486"/>
              <a:ext cx="178598" cy="226182"/>
            </a:xfrm>
            <a:prstGeom prst="rect">
              <a:avLst/>
            </a:prstGeom>
            <a:noFill/>
          </p:spPr>
          <p:txBody>
            <a:bodyPr wrap="none" rtlCol="0" anchor="t">
              <a:noAutofit/>
            </a:bodyPr>
            <a:lstStyle/>
            <a:p>
              <a:pPr algn="ctr"/>
              <a:r>
                <a:rPr lang="en-GB" sz="800">
                  <a:latin typeface="+mn-lt"/>
                </a:rPr>
                <a:t>185</a:t>
              </a:r>
            </a:p>
          </p:txBody>
        </p:sp>
        <p:sp>
          <p:nvSpPr>
            <p:cNvPr id="1589" name="TextBox 1588">
              <a:extLst>
                <a:ext uri="{FF2B5EF4-FFF2-40B4-BE49-F238E27FC236}">
                  <a16:creationId xmlns:a16="http://schemas.microsoft.com/office/drawing/2014/main" id="{2A7FFB41-A9DF-3B71-2C77-A2ED5263EEE7}"/>
                </a:ext>
              </a:extLst>
            </p:cNvPr>
            <p:cNvSpPr txBox="1"/>
            <p:nvPr/>
          </p:nvSpPr>
          <p:spPr>
            <a:xfrm>
              <a:off x="3453935" y="4237486"/>
              <a:ext cx="178598" cy="226182"/>
            </a:xfrm>
            <a:prstGeom prst="rect">
              <a:avLst/>
            </a:prstGeom>
            <a:noFill/>
          </p:spPr>
          <p:txBody>
            <a:bodyPr wrap="none" rtlCol="0" anchor="t">
              <a:noAutofit/>
            </a:bodyPr>
            <a:lstStyle/>
            <a:p>
              <a:pPr algn="ctr"/>
              <a:r>
                <a:rPr lang="en-GB" sz="800">
                  <a:latin typeface="+mn-lt"/>
                </a:rPr>
                <a:t>193</a:t>
              </a:r>
            </a:p>
          </p:txBody>
        </p:sp>
        <p:sp>
          <p:nvSpPr>
            <p:cNvPr id="1590" name="TextBox 1589">
              <a:extLst>
                <a:ext uri="{FF2B5EF4-FFF2-40B4-BE49-F238E27FC236}">
                  <a16:creationId xmlns:a16="http://schemas.microsoft.com/office/drawing/2014/main" id="{0FFA7870-CCD2-6FF4-7F70-B71CD4D233FA}"/>
                </a:ext>
              </a:extLst>
            </p:cNvPr>
            <p:cNvSpPr txBox="1"/>
            <p:nvPr/>
          </p:nvSpPr>
          <p:spPr>
            <a:xfrm>
              <a:off x="3071755" y="4237486"/>
              <a:ext cx="178598" cy="226182"/>
            </a:xfrm>
            <a:prstGeom prst="rect">
              <a:avLst/>
            </a:prstGeom>
            <a:noFill/>
          </p:spPr>
          <p:txBody>
            <a:bodyPr wrap="none" rtlCol="0" anchor="t">
              <a:noAutofit/>
            </a:bodyPr>
            <a:lstStyle/>
            <a:p>
              <a:pPr algn="ctr"/>
              <a:r>
                <a:rPr lang="en-GB" sz="800">
                  <a:latin typeface="+mn-lt"/>
                </a:rPr>
                <a:t>208</a:t>
              </a:r>
            </a:p>
          </p:txBody>
        </p:sp>
        <p:sp>
          <p:nvSpPr>
            <p:cNvPr id="1591" name="TextBox 1590">
              <a:extLst>
                <a:ext uri="{FF2B5EF4-FFF2-40B4-BE49-F238E27FC236}">
                  <a16:creationId xmlns:a16="http://schemas.microsoft.com/office/drawing/2014/main" id="{D89C9623-BA46-8E1E-C2CB-D30DFD929112}"/>
                </a:ext>
              </a:extLst>
            </p:cNvPr>
            <p:cNvSpPr txBox="1"/>
            <p:nvPr/>
          </p:nvSpPr>
          <p:spPr>
            <a:xfrm>
              <a:off x="2689575" y="4237486"/>
              <a:ext cx="178598" cy="226182"/>
            </a:xfrm>
            <a:prstGeom prst="rect">
              <a:avLst/>
            </a:prstGeom>
            <a:noFill/>
          </p:spPr>
          <p:txBody>
            <a:bodyPr wrap="none" rtlCol="0" anchor="t">
              <a:noAutofit/>
            </a:bodyPr>
            <a:lstStyle/>
            <a:p>
              <a:pPr algn="ctr"/>
              <a:r>
                <a:rPr lang="en-GB" sz="800">
                  <a:latin typeface="+mn-lt"/>
                </a:rPr>
                <a:t>225</a:t>
              </a:r>
            </a:p>
          </p:txBody>
        </p:sp>
        <p:sp>
          <p:nvSpPr>
            <p:cNvPr id="1592" name="TextBox 1591">
              <a:extLst>
                <a:ext uri="{FF2B5EF4-FFF2-40B4-BE49-F238E27FC236}">
                  <a16:creationId xmlns:a16="http://schemas.microsoft.com/office/drawing/2014/main" id="{33D706A0-461B-1C04-9D29-89FA1FE283B1}"/>
                </a:ext>
              </a:extLst>
            </p:cNvPr>
            <p:cNvSpPr txBox="1"/>
            <p:nvPr/>
          </p:nvSpPr>
          <p:spPr>
            <a:xfrm>
              <a:off x="2307395" y="4237486"/>
              <a:ext cx="178598" cy="226182"/>
            </a:xfrm>
            <a:prstGeom prst="rect">
              <a:avLst/>
            </a:prstGeom>
            <a:noFill/>
          </p:spPr>
          <p:txBody>
            <a:bodyPr wrap="none" rtlCol="0" anchor="t">
              <a:noAutofit/>
            </a:bodyPr>
            <a:lstStyle/>
            <a:p>
              <a:pPr algn="ctr"/>
              <a:r>
                <a:rPr lang="en-GB" sz="800">
                  <a:latin typeface="+mn-lt"/>
                </a:rPr>
                <a:t>232</a:t>
              </a:r>
            </a:p>
          </p:txBody>
        </p:sp>
        <p:sp>
          <p:nvSpPr>
            <p:cNvPr id="1593" name="TextBox 1592">
              <a:extLst>
                <a:ext uri="{FF2B5EF4-FFF2-40B4-BE49-F238E27FC236}">
                  <a16:creationId xmlns:a16="http://schemas.microsoft.com/office/drawing/2014/main" id="{600F6AD6-74AE-375B-A96B-5AB971B95D33}"/>
                </a:ext>
              </a:extLst>
            </p:cNvPr>
            <p:cNvSpPr txBox="1"/>
            <p:nvPr/>
          </p:nvSpPr>
          <p:spPr>
            <a:xfrm>
              <a:off x="1925215" y="4237486"/>
              <a:ext cx="178598" cy="226182"/>
            </a:xfrm>
            <a:prstGeom prst="rect">
              <a:avLst/>
            </a:prstGeom>
            <a:noFill/>
          </p:spPr>
          <p:txBody>
            <a:bodyPr wrap="none" rtlCol="0" anchor="t">
              <a:noAutofit/>
            </a:bodyPr>
            <a:lstStyle/>
            <a:p>
              <a:pPr algn="ctr"/>
              <a:r>
                <a:rPr lang="en-GB" sz="800">
                  <a:latin typeface="+mn-lt"/>
                </a:rPr>
                <a:t>246</a:t>
              </a:r>
            </a:p>
          </p:txBody>
        </p:sp>
        <p:sp>
          <p:nvSpPr>
            <p:cNvPr id="1594" name="TextBox 1593">
              <a:extLst>
                <a:ext uri="{FF2B5EF4-FFF2-40B4-BE49-F238E27FC236}">
                  <a16:creationId xmlns:a16="http://schemas.microsoft.com/office/drawing/2014/main" id="{F1DF2494-E3C7-E160-A485-C0854400E38A}"/>
                </a:ext>
              </a:extLst>
            </p:cNvPr>
            <p:cNvSpPr txBox="1"/>
            <p:nvPr/>
          </p:nvSpPr>
          <p:spPr>
            <a:xfrm>
              <a:off x="1543035" y="4237486"/>
              <a:ext cx="178598" cy="226182"/>
            </a:xfrm>
            <a:prstGeom prst="rect">
              <a:avLst/>
            </a:prstGeom>
            <a:noFill/>
          </p:spPr>
          <p:txBody>
            <a:bodyPr wrap="none" rtlCol="0" anchor="t">
              <a:noAutofit/>
            </a:bodyPr>
            <a:lstStyle/>
            <a:p>
              <a:pPr algn="ctr"/>
              <a:r>
                <a:rPr lang="en-GB" sz="800">
                  <a:latin typeface="+mn-lt"/>
                </a:rPr>
                <a:t>257</a:t>
              </a:r>
            </a:p>
          </p:txBody>
        </p:sp>
        <p:sp>
          <p:nvSpPr>
            <p:cNvPr id="1595" name="TextBox 1594">
              <a:extLst>
                <a:ext uri="{FF2B5EF4-FFF2-40B4-BE49-F238E27FC236}">
                  <a16:creationId xmlns:a16="http://schemas.microsoft.com/office/drawing/2014/main" id="{FD363EE9-CB96-54AE-B6D4-A5BE51C096AE}"/>
                </a:ext>
              </a:extLst>
            </p:cNvPr>
            <p:cNvSpPr txBox="1"/>
            <p:nvPr/>
          </p:nvSpPr>
          <p:spPr>
            <a:xfrm>
              <a:off x="11097535" y="4237486"/>
              <a:ext cx="178598" cy="226182"/>
            </a:xfrm>
            <a:prstGeom prst="rect">
              <a:avLst/>
            </a:prstGeom>
            <a:noFill/>
          </p:spPr>
          <p:txBody>
            <a:bodyPr wrap="none" rtlCol="0" anchor="t">
              <a:noAutofit/>
            </a:bodyPr>
            <a:lstStyle/>
            <a:p>
              <a:pPr algn="ctr"/>
              <a:r>
                <a:rPr lang="en-GB" sz="800">
                  <a:latin typeface="+mn-lt"/>
                </a:rPr>
                <a:t>0</a:t>
              </a:r>
            </a:p>
          </p:txBody>
        </p:sp>
        <p:sp>
          <p:nvSpPr>
            <p:cNvPr id="1596" name="TextBox 1595">
              <a:extLst>
                <a:ext uri="{FF2B5EF4-FFF2-40B4-BE49-F238E27FC236}">
                  <a16:creationId xmlns:a16="http://schemas.microsoft.com/office/drawing/2014/main" id="{8A197699-094D-FEED-AC93-3E266F6532BF}"/>
                </a:ext>
              </a:extLst>
            </p:cNvPr>
            <p:cNvSpPr txBox="1"/>
            <p:nvPr/>
          </p:nvSpPr>
          <p:spPr>
            <a:xfrm>
              <a:off x="623888" y="4237486"/>
              <a:ext cx="519111" cy="226182"/>
            </a:xfrm>
            <a:prstGeom prst="rect">
              <a:avLst/>
            </a:prstGeom>
            <a:noFill/>
          </p:spPr>
          <p:txBody>
            <a:bodyPr wrap="none" rtlCol="0" anchor="t">
              <a:noAutofit/>
            </a:bodyPr>
            <a:lstStyle/>
            <a:p>
              <a:pPr algn="r"/>
              <a:r>
                <a:rPr lang="en-GB" sz="800" b="1">
                  <a:latin typeface="+mn-lt"/>
                </a:rPr>
                <a:t>At risk</a:t>
              </a:r>
            </a:p>
          </p:txBody>
        </p:sp>
      </p:grpSp>
      <p:sp>
        <p:nvSpPr>
          <p:cNvPr id="1477" name="TextBox 1476">
            <a:extLst>
              <a:ext uri="{FF2B5EF4-FFF2-40B4-BE49-F238E27FC236}">
                <a16:creationId xmlns:a16="http://schemas.microsoft.com/office/drawing/2014/main" id="{F4B772CC-E7C2-71ED-39E9-587A5CA4C86C}"/>
              </a:ext>
            </a:extLst>
          </p:cNvPr>
          <p:cNvSpPr txBox="1"/>
          <p:nvPr/>
        </p:nvSpPr>
        <p:spPr>
          <a:xfrm>
            <a:off x="897730" y="2980570"/>
            <a:ext cx="350043" cy="118658"/>
          </a:xfrm>
          <a:prstGeom prst="rect">
            <a:avLst/>
          </a:prstGeom>
          <a:noFill/>
        </p:spPr>
        <p:txBody>
          <a:bodyPr wrap="none" rtlCol="0" anchor="ctr">
            <a:noAutofit/>
          </a:bodyPr>
          <a:lstStyle/>
          <a:p>
            <a:pPr algn="r"/>
            <a:r>
              <a:rPr lang="en-GB" sz="1000">
                <a:latin typeface="+mn-lt"/>
              </a:rPr>
              <a:t>0.1</a:t>
            </a:r>
          </a:p>
        </p:txBody>
      </p:sp>
      <p:sp>
        <p:nvSpPr>
          <p:cNvPr id="1478" name="TextBox 1477">
            <a:extLst>
              <a:ext uri="{FF2B5EF4-FFF2-40B4-BE49-F238E27FC236}">
                <a16:creationId xmlns:a16="http://schemas.microsoft.com/office/drawing/2014/main" id="{4885833E-D979-1AF3-39E5-CFEF4AB3E69B}"/>
              </a:ext>
            </a:extLst>
          </p:cNvPr>
          <p:cNvSpPr txBox="1"/>
          <p:nvPr/>
        </p:nvSpPr>
        <p:spPr>
          <a:xfrm rot="16200000">
            <a:off x="-236156" y="2114275"/>
            <a:ext cx="1988814" cy="256545"/>
          </a:xfrm>
          <a:prstGeom prst="rect">
            <a:avLst/>
          </a:prstGeom>
          <a:solidFill>
            <a:schemeClr val="bg1"/>
          </a:solidFill>
        </p:spPr>
        <p:txBody>
          <a:bodyPr wrap="square" rtlCol="0" anchor="ctr" anchorCtr="0">
            <a:spAutoFit/>
          </a:bodyPr>
          <a:lstStyle/>
          <a:p>
            <a:pPr algn="ctr"/>
            <a:r>
              <a:rPr lang="en-US" sz="1050" b="1">
                <a:latin typeface="+mn-lt"/>
              </a:rPr>
              <a:t>Probability of PFS</a:t>
            </a:r>
          </a:p>
        </p:txBody>
      </p:sp>
      <p:sp>
        <p:nvSpPr>
          <p:cNvPr id="1479" name="TextBox 1478">
            <a:extLst>
              <a:ext uri="{FF2B5EF4-FFF2-40B4-BE49-F238E27FC236}">
                <a16:creationId xmlns:a16="http://schemas.microsoft.com/office/drawing/2014/main" id="{0F3E1759-4303-9CA9-40D8-6BAE325EA203}"/>
              </a:ext>
            </a:extLst>
          </p:cNvPr>
          <p:cNvSpPr txBox="1"/>
          <p:nvPr/>
        </p:nvSpPr>
        <p:spPr>
          <a:xfrm>
            <a:off x="1247773" y="3451824"/>
            <a:ext cx="10320339" cy="194988"/>
          </a:xfrm>
          <a:prstGeom prst="rect">
            <a:avLst/>
          </a:prstGeom>
          <a:solidFill>
            <a:schemeClr val="bg1"/>
          </a:solidFill>
        </p:spPr>
        <p:txBody>
          <a:bodyPr wrap="square" rtlCol="0" anchor="ctr" anchorCtr="0">
            <a:noAutofit/>
          </a:bodyPr>
          <a:lstStyle/>
          <a:p>
            <a:pPr algn="ctr"/>
            <a:r>
              <a:rPr lang="en-US" sz="1050" b="1">
                <a:latin typeface="+mn-lt"/>
              </a:rPr>
              <a:t>Months</a:t>
            </a:r>
          </a:p>
        </p:txBody>
      </p:sp>
      <p:sp>
        <p:nvSpPr>
          <p:cNvPr id="1480" name="TextBox 1479">
            <a:extLst>
              <a:ext uri="{FF2B5EF4-FFF2-40B4-BE49-F238E27FC236}">
                <a16:creationId xmlns:a16="http://schemas.microsoft.com/office/drawing/2014/main" id="{9C908677-A612-5381-A99A-152BE2D1A2C9}"/>
              </a:ext>
            </a:extLst>
          </p:cNvPr>
          <p:cNvSpPr txBox="1"/>
          <p:nvPr/>
        </p:nvSpPr>
        <p:spPr>
          <a:xfrm>
            <a:off x="897730" y="1217001"/>
            <a:ext cx="350043" cy="118658"/>
          </a:xfrm>
          <a:prstGeom prst="rect">
            <a:avLst/>
          </a:prstGeom>
          <a:noFill/>
        </p:spPr>
        <p:txBody>
          <a:bodyPr wrap="none" rtlCol="0" anchor="ctr">
            <a:noAutofit/>
          </a:bodyPr>
          <a:lstStyle/>
          <a:p>
            <a:pPr algn="r"/>
            <a:r>
              <a:rPr lang="en-GB" sz="1000">
                <a:latin typeface="+mn-lt"/>
              </a:rPr>
              <a:t>1.0</a:t>
            </a:r>
          </a:p>
        </p:txBody>
      </p:sp>
      <p:sp>
        <p:nvSpPr>
          <p:cNvPr id="1481" name="TextBox 1480">
            <a:extLst>
              <a:ext uri="{FF2B5EF4-FFF2-40B4-BE49-F238E27FC236}">
                <a16:creationId xmlns:a16="http://schemas.microsoft.com/office/drawing/2014/main" id="{42EF6C04-4B59-D558-8178-BEB945860991}"/>
              </a:ext>
            </a:extLst>
          </p:cNvPr>
          <p:cNvSpPr txBox="1"/>
          <p:nvPr/>
        </p:nvSpPr>
        <p:spPr>
          <a:xfrm>
            <a:off x="897730" y="1412953"/>
            <a:ext cx="350043" cy="118658"/>
          </a:xfrm>
          <a:prstGeom prst="rect">
            <a:avLst/>
          </a:prstGeom>
          <a:noFill/>
        </p:spPr>
        <p:txBody>
          <a:bodyPr wrap="none" rtlCol="0" anchor="ctr">
            <a:noAutofit/>
          </a:bodyPr>
          <a:lstStyle/>
          <a:p>
            <a:pPr algn="r"/>
            <a:r>
              <a:rPr lang="en-GB" sz="1000">
                <a:latin typeface="+mn-lt"/>
              </a:rPr>
              <a:t>0.9</a:t>
            </a:r>
          </a:p>
        </p:txBody>
      </p:sp>
      <p:sp>
        <p:nvSpPr>
          <p:cNvPr id="1482" name="TextBox 1481">
            <a:extLst>
              <a:ext uri="{FF2B5EF4-FFF2-40B4-BE49-F238E27FC236}">
                <a16:creationId xmlns:a16="http://schemas.microsoft.com/office/drawing/2014/main" id="{896B79B8-9D97-19A0-9F4B-CDC93698EBC5}"/>
              </a:ext>
            </a:extLst>
          </p:cNvPr>
          <p:cNvSpPr txBox="1"/>
          <p:nvPr/>
        </p:nvSpPr>
        <p:spPr>
          <a:xfrm>
            <a:off x="897730" y="3176522"/>
            <a:ext cx="350043" cy="118658"/>
          </a:xfrm>
          <a:prstGeom prst="rect">
            <a:avLst/>
          </a:prstGeom>
          <a:noFill/>
        </p:spPr>
        <p:txBody>
          <a:bodyPr wrap="none" rtlCol="0" anchor="ctr">
            <a:noAutofit/>
          </a:bodyPr>
          <a:lstStyle/>
          <a:p>
            <a:pPr algn="r"/>
            <a:r>
              <a:rPr lang="en-GB" sz="1000">
                <a:latin typeface="+mn-lt"/>
              </a:rPr>
              <a:t>0.0</a:t>
            </a:r>
          </a:p>
        </p:txBody>
      </p:sp>
      <p:sp>
        <p:nvSpPr>
          <p:cNvPr id="1483" name="TextBox 1482">
            <a:extLst>
              <a:ext uri="{FF2B5EF4-FFF2-40B4-BE49-F238E27FC236}">
                <a16:creationId xmlns:a16="http://schemas.microsoft.com/office/drawing/2014/main" id="{1DBADBD6-0311-4F3F-7D7F-40FA39B6D757}"/>
              </a:ext>
            </a:extLst>
          </p:cNvPr>
          <p:cNvSpPr txBox="1"/>
          <p:nvPr/>
        </p:nvSpPr>
        <p:spPr>
          <a:xfrm>
            <a:off x="897730" y="2784617"/>
            <a:ext cx="350043" cy="118658"/>
          </a:xfrm>
          <a:prstGeom prst="rect">
            <a:avLst/>
          </a:prstGeom>
          <a:noFill/>
        </p:spPr>
        <p:txBody>
          <a:bodyPr wrap="none" rtlCol="0" anchor="ctr">
            <a:noAutofit/>
          </a:bodyPr>
          <a:lstStyle/>
          <a:p>
            <a:pPr algn="r"/>
            <a:r>
              <a:rPr lang="en-GB" sz="1000">
                <a:latin typeface="+mn-lt"/>
              </a:rPr>
              <a:t>0.2</a:t>
            </a:r>
          </a:p>
        </p:txBody>
      </p:sp>
      <p:sp>
        <p:nvSpPr>
          <p:cNvPr id="1484" name="TextBox 1483">
            <a:extLst>
              <a:ext uri="{FF2B5EF4-FFF2-40B4-BE49-F238E27FC236}">
                <a16:creationId xmlns:a16="http://schemas.microsoft.com/office/drawing/2014/main" id="{C1F18EDC-5198-A721-7A9D-502518BD410B}"/>
              </a:ext>
            </a:extLst>
          </p:cNvPr>
          <p:cNvSpPr txBox="1"/>
          <p:nvPr/>
        </p:nvSpPr>
        <p:spPr>
          <a:xfrm>
            <a:off x="897730" y="2588665"/>
            <a:ext cx="350043" cy="118658"/>
          </a:xfrm>
          <a:prstGeom prst="rect">
            <a:avLst/>
          </a:prstGeom>
          <a:noFill/>
        </p:spPr>
        <p:txBody>
          <a:bodyPr wrap="none" rtlCol="0" anchor="ctr">
            <a:noAutofit/>
          </a:bodyPr>
          <a:lstStyle/>
          <a:p>
            <a:pPr algn="r"/>
            <a:r>
              <a:rPr lang="en-GB" sz="1000">
                <a:latin typeface="+mn-lt"/>
              </a:rPr>
              <a:t>0.3</a:t>
            </a:r>
          </a:p>
        </p:txBody>
      </p:sp>
      <p:sp>
        <p:nvSpPr>
          <p:cNvPr id="1485" name="TextBox 1484">
            <a:extLst>
              <a:ext uri="{FF2B5EF4-FFF2-40B4-BE49-F238E27FC236}">
                <a16:creationId xmlns:a16="http://schemas.microsoft.com/office/drawing/2014/main" id="{21ACB8C7-8DD2-F566-78E6-846D8414F214}"/>
              </a:ext>
            </a:extLst>
          </p:cNvPr>
          <p:cNvSpPr txBox="1"/>
          <p:nvPr/>
        </p:nvSpPr>
        <p:spPr>
          <a:xfrm>
            <a:off x="897730" y="2392713"/>
            <a:ext cx="350043" cy="118658"/>
          </a:xfrm>
          <a:prstGeom prst="rect">
            <a:avLst/>
          </a:prstGeom>
          <a:noFill/>
        </p:spPr>
        <p:txBody>
          <a:bodyPr wrap="none" rtlCol="0" anchor="ctr">
            <a:noAutofit/>
          </a:bodyPr>
          <a:lstStyle/>
          <a:p>
            <a:pPr algn="r"/>
            <a:r>
              <a:rPr lang="en-GB" sz="1000">
                <a:latin typeface="+mn-lt"/>
              </a:rPr>
              <a:t>0.4</a:t>
            </a:r>
          </a:p>
        </p:txBody>
      </p:sp>
      <p:sp>
        <p:nvSpPr>
          <p:cNvPr id="1486" name="TextBox 1485">
            <a:extLst>
              <a:ext uri="{FF2B5EF4-FFF2-40B4-BE49-F238E27FC236}">
                <a16:creationId xmlns:a16="http://schemas.microsoft.com/office/drawing/2014/main" id="{8A01A6AF-8C3F-E973-4177-89D0C990B76B}"/>
              </a:ext>
            </a:extLst>
          </p:cNvPr>
          <p:cNvSpPr txBox="1"/>
          <p:nvPr/>
        </p:nvSpPr>
        <p:spPr>
          <a:xfrm>
            <a:off x="897730" y="2196761"/>
            <a:ext cx="350043" cy="118658"/>
          </a:xfrm>
          <a:prstGeom prst="rect">
            <a:avLst/>
          </a:prstGeom>
          <a:noFill/>
        </p:spPr>
        <p:txBody>
          <a:bodyPr wrap="none" rtlCol="0" anchor="ctr">
            <a:noAutofit/>
          </a:bodyPr>
          <a:lstStyle/>
          <a:p>
            <a:pPr algn="r"/>
            <a:r>
              <a:rPr lang="en-GB" sz="1000">
                <a:latin typeface="+mn-lt"/>
              </a:rPr>
              <a:t>0.5</a:t>
            </a:r>
          </a:p>
        </p:txBody>
      </p:sp>
      <p:sp>
        <p:nvSpPr>
          <p:cNvPr id="1488" name="TextBox 1487">
            <a:extLst>
              <a:ext uri="{FF2B5EF4-FFF2-40B4-BE49-F238E27FC236}">
                <a16:creationId xmlns:a16="http://schemas.microsoft.com/office/drawing/2014/main" id="{E558852F-7A3B-7311-50B7-A45375CD7165}"/>
              </a:ext>
            </a:extLst>
          </p:cNvPr>
          <p:cNvSpPr txBox="1"/>
          <p:nvPr/>
        </p:nvSpPr>
        <p:spPr>
          <a:xfrm>
            <a:off x="897730" y="1804857"/>
            <a:ext cx="350043" cy="118658"/>
          </a:xfrm>
          <a:prstGeom prst="rect">
            <a:avLst/>
          </a:prstGeom>
          <a:noFill/>
        </p:spPr>
        <p:txBody>
          <a:bodyPr wrap="none" rtlCol="0" anchor="ctr">
            <a:noAutofit/>
          </a:bodyPr>
          <a:lstStyle/>
          <a:p>
            <a:pPr algn="r"/>
            <a:r>
              <a:rPr lang="en-GB" sz="1000">
                <a:latin typeface="+mn-lt"/>
              </a:rPr>
              <a:t>0.7</a:t>
            </a:r>
          </a:p>
        </p:txBody>
      </p:sp>
      <p:sp>
        <p:nvSpPr>
          <p:cNvPr id="1489" name="TextBox 1488">
            <a:extLst>
              <a:ext uri="{FF2B5EF4-FFF2-40B4-BE49-F238E27FC236}">
                <a16:creationId xmlns:a16="http://schemas.microsoft.com/office/drawing/2014/main" id="{ACAF51D6-A0C3-F6B8-7A74-8A07FCC28E2A}"/>
              </a:ext>
            </a:extLst>
          </p:cNvPr>
          <p:cNvSpPr txBox="1"/>
          <p:nvPr/>
        </p:nvSpPr>
        <p:spPr>
          <a:xfrm>
            <a:off x="897730" y="1608905"/>
            <a:ext cx="350043" cy="118658"/>
          </a:xfrm>
          <a:prstGeom prst="rect">
            <a:avLst/>
          </a:prstGeom>
          <a:noFill/>
        </p:spPr>
        <p:txBody>
          <a:bodyPr wrap="none" rtlCol="0" anchor="ctr">
            <a:noAutofit/>
          </a:bodyPr>
          <a:lstStyle/>
          <a:p>
            <a:pPr algn="r"/>
            <a:r>
              <a:rPr lang="en-GB" sz="1000">
                <a:latin typeface="+mn-lt"/>
              </a:rPr>
              <a:t>0.8</a:t>
            </a:r>
          </a:p>
        </p:txBody>
      </p:sp>
      <p:sp>
        <p:nvSpPr>
          <p:cNvPr id="1490" name="TextBox 1489">
            <a:extLst>
              <a:ext uri="{FF2B5EF4-FFF2-40B4-BE49-F238E27FC236}">
                <a16:creationId xmlns:a16="http://schemas.microsoft.com/office/drawing/2014/main" id="{E5A0B45E-739E-77E9-0BEE-E948430E5324}"/>
              </a:ext>
            </a:extLst>
          </p:cNvPr>
          <p:cNvSpPr txBox="1"/>
          <p:nvPr/>
        </p:nvSpPr>
        <p:spPr>
          <a:xfrm>
            <a:off x="1160855" y="3256664"/>
            <a:ext cx="178598" cy="183761"/>
          </a:xfrm>
          <a:prstGeom prst="rect">
            <a:avLst/>
          </a:prstGeom>
          <a:noFill/>
        </p:spPr>
        <p:txBody>
          <a:bodyPr wrap="none" rtlCol="0" anchor="t">
            <a:noAutofit/>
          </a:bodyPr>
          <a:lstStyle/>
          <a:p>
            <a:pPr algn="ctr"/>
            <a:r>
              <a:rPr lang="en-GB" sz="1000">
                <a:latin typeface="+mn-lt"/>
              </a:rPr>
              <a:t>0</a:t>
            </a:r>
          </a:p>
        </p:txBody>
      </p:sp>
      <p:sp>
        <p:nvSpPr>
          <p:cNvPr id="1491" name="TextBox 1490">
            <a:extLst>
              <a:ext uri="{FF2B5EF4-FFF2-40B4-BE49-F238E27FC236}">
                <a16:creationId xmlns:a16="http://schemas.microsoft.com/office/drawing/2014/main" id="{310DE068-98BF-AEA2-5951-D5EA08BBC9A0}"/>
              </a:ext>
            </a:extLst>
          </p:cNvPr>
          <p:cNvSpPr txBox="1"/>
          <p:nvPr/>
        </p:nvSpPr>
        <p:spPr>
          <a:xfrm>
            <a:off x="11479711" y="3256664"/>
            <a:ext cx="178598" cy="183761"/>
          </a:xfrm>
          <a:prstGeom prst="rect">
            <a:avLst/>
          </a:prstGeom>
          <a:noFill/>
        </p:spPr>
        <p:txBody>
          <a:bodyPr wrap="none" rtlCol="0" anchor="t">
            <a:noAutofit/>
          </a:bodyPr>
          <a:lstStyle/>
          <a:p>
            <a:pPr algn="ctr"/>
            <a:r>
              <a:rPr lang="en-GB" sz="1000">
                <a:latin typeface="+mn-lt"/>
              </a:rPr>
              <a:t>27</a:t>
            </a:r>
          </a:p>
        </p:txBody>
      </p:sp>
      <p:sp>
        <p:nvSpPr>
          <p:cNvPr id="1492" name="TextBox 1491">
            <a:extLst>
              <a:ext uri="{FF2B5EF4-FFF2-40B4-BE49-F238E27FC236}">
                <a16:creationId xmlns:a16="http://schemas.microsoft.com/office/drawing/2014/main" id="{605BFBC5-4978-E97D-670C-1B4E8A0B666E}"/>
              </a:ext>
            </a:extLst>
          </p:cNvPr>
          <p:cNvSpPr txBox="1"/>
          <p:nvPr/>
        </p:nvSpPr>
        <p:spPr>
          <a:xfrm>
            <a:off x="10715355" y="3256664"/>
            <a:ext cx="178598" cy="183761"/>
          </a:xfrm>
          <a:prstGeom prst="rect">
            <a:avLst/>
          </a:prstGeom>
          <a:noFill/>
        </p:spPr>
        <p:txBody>
          <a:bodyPr wrap="none" rtlCol="0" anchor="t">
            <a:noAutofit/>
          </a:bodyPr>
          <a:lstStyle/>
          <a:p>
            <a:pPr algn="ctr"/>
            <a:r>
              <a:rPr lang="en-GB" sz="1000">
                <a:latin typeface="+mn-lt"/>
              </a:rPr>
              <a:t>25</a:t>
            </a:r>
          </a:p>
        </p:txBody>
      </p:sp>
      <p:sp>
        <p:nvSpPr>
          <p:cNvPr id="1493" name="TextBox 1492">
            <a:extLst>
              <a:ext uri="{FF2B5EF4-FFF2-40B4-BE49-F238E27FC236}">
                <a16:creationId xmlns:a16="http://schemas.microsoft.com/office/drawing/2014/main" id="{864D044F-A35F-4F52-E606-7B88E39A503B}"/>
              </a:ext>
            </a:extLst>
          </p:cNvPr>
          <p:cNvSpPr txBox="1"/>
          <p:nvPr/>
        </p:nvSpPr>
        <p:spPr>
          <a:xfrm>
            <a:off x="10333175" y="3256664"/>
            <a:ext cx="178598" cy="183761"/>
          </a:xfrm>
          <a:prstGeom prst="rect">
            <a:avLst/>
          </a:prstGeom>
          <a:noFill/>
        </p:spPr>
        <p:txBody>
          <a:bodyPr wrap="none" rtlCol="0" anchor="t">
            <a:noAutofit/>
          </a:bodyPr>
          <a:lstStyle/>
          <a:p>
            <a:pPr algn="ctr"/>
            <a:r>
              <a:rPr lang="en-GB" sz="1000">
                <a:latin typeface="+mn-lt"/>
              </a:rPr>
              <a:t>24</a:t>
            </a:r>
          </a:p>
        </p:txBody>
      </p:sp>
      <p:sp>
        <p:nvSpPr>
          <p:cNvPr id="1494" name="TextBox 1493">
            <a:extLst>
              <a:ext uri="{FF2B5EF4-FFF2-40B4-BE49-F238E27FC236}">
                <a16:creationId xmlns:a16="http://schemas.microsoft.com/office/drawing/2014/main" id="{6189CD47-30D7-F36B-D5C3-0621C2F5452D}"/>
              </a:ext>
            </a:extLst>
          </p:cNvPr>
          <p:cNvSpPr txBox="1"/>
          <p:nvPr/>
        </p:nvSpPr>
        <p:spPr>
          <a:xfrm>
            <a:off x="9950995" y="3256664"/>
            <a:ext cx="178598" cy="183761"/>
          </a:xfrm>
          <a:prstGeom prst="rect">
            <a:avLst/>
          </a:prstGeom>
          <a:noFill/>
        </p:spPr>
        <p:txBody>
          <a:bodyPr wrap="none" rtlCol="0" anchor="t">
            <a:noAutofit/>
          </a:bodyPr>
          <a:lstStyle/>
          <a:p>
            <a:pPr algn="ctr"/>
            <a:r>
              <a:rPr lang="en-GB" sz="1000">
                <a:latin typeface="+mn-lt"/>
              </a:rPr>
              <a:t>23</a:t>
            </a:r>
          </a:p>
        </p:txBody>
      </p:sp>
      <p:sp>
        <p:nvSpPr>
          <p:cNvPr id="1495" name="TextBox 1494">
            <a:extLst>
              <a:ext uri="{FF2B5EF4-FFF2-40B4-BE49-F238E27FC236}">
                <a16:creationId xmlns:a16="http://schemas.microsoft.com/office/drawing/2014/main" id="{B388F6F6-8429-8CA9-5509-28155EAF3143}"/>
              </a:ext>
            </a:extLst>
          </p:cNvPr>
          <p:cNvSpPr txBox="1"/>
          <p:nvPr/>
        </p:nvSpPr>
        <p:spPr>
          <a:xfrm>
            <a:off x="9568815" y="3256664"/>
            <a:ext cx="178598" cy="183761"/>
          </a:xfrm>
          <a:prstGeom prst="rect">
            <a:avLst/>
          </a:prstGeom>
          <a:noFill/>
        </p:spPr>
        <p:txBody>
          <a:bodyPr wrap="none" rtlCol="0" anchor="t">
            <a:noAutofit/>
          </a:bodyPr>
          <a:lstStyle/>
          <a:p>
            <a:pPr algn="ctr"/>
            <a:r>
              <a:rPr lang="en-GB" sz="1000">
                <a:latin typeface="+mn-lt"/>
              </a:rPr>
              <a:t>22</a:t>
            </a:r>
          </a:p>
        </p:txBody>
      </p:sp>
      <p:sp>
        <p:nvSpPr>
          <p:cNvPr id="1496" name="TextBox 1495">
            <a:extLst>
              <a:ext uri="{FF2B5EF4-FFF2-40B4-BE49-F238E27FC236}">
                <a16:creationId xmlns:a16="http://schemas.microsoft.com/office/drawing/2014/main" id="{EA40AD89-B04F-2AEB-621A-A2ED124A2BF8}"/>
              </a:ext>
            </a:extLst>
          </p:cNvPr>
          <p:cNvSpPr txBox="1"/>
          <p:nvPr/>
        </p:nvSpPr>
        <p:spPr>
          <a:xfrm>
            <a:off x="9186635" y="3256664"/>
            <a:ext cx="178598" cy="183761"/>
          </a:xfrm>
          <a:prstGeom prst="rect">
            <a:avLst/>
          </a:prstGeom>
          <a:noFill/>
        </p:spPr>
        <p:txBody>
          <a:bodyPr wrap="none" rtlCol="0" anchor="t">
            <a:noAutofit/>
          </a:bodyPr>
          <a:lstStyle/>
          <a:p>
            <a:pPr algn="ctr"/>
            <a:r>
              <a:rPr lang="en-GB" sz="1000">
                <a:latin typeface="+mn-lt"/>
              </a:rPr>
              <a:t>21</a:t>
            </a:r>
          </a:p>
        </p:txBody>
      </p:sp>
      <p:sp>
        <p:nvSpPr>
          <p:cNvPr id="1497" name="TextBox 1496">
            <a:extLst>
              <a:ext uri="{FF2B5EF4-FFF2-40B4-BE49-F238E27FC236}">
                <a16:creationId xmlns:a16="http://schemas.microsoft.com/office/drawing/2014/main" id="{FC7C1CFC-84BE-D163-D638-415A44942898}"/>
              </a:ext>
            </a:extLst>
          </p:cNvPr>
          <p:cNvSpPr txBox="1"/>
          <p:nvPr/>
        </p:nvSpPr>
        <p:spPr>
          <a:xfrm>
            <a:off x="8804455" y="3256664"/>
            <a:ext cx="178598" cy="183761"/>
          </a:xfrm>
          <a:prstGeom prst="rect">
            <a:avLst/>
          </a:prstGeom>
          <a:noFill/>
        </p:spPr>
        <p:txBody>
          <a:bodyPr wrap="none" rtlCol="0" anchor="t">
            <a:noAutofit/>
          </a:bodyPr>
          <a:lstStyle/>
          <a:p>
            <a:pPr algn="ctr"/>
            <a:r>
              <a:rPr lang="en-GB" sz="1000">
                <a:latin typeface="+mn-lt"/>
              </a:rPr>
              <a:t>20</a:t>
            </a:r>
          </a:p>
        </p:txBody>
      </p:sp>
      <p:sp>
        <p:nvSpPr>
          <p:cNvPr id="1498" name="TextBox 1497">
            <a:extLst>
              <a:ext uri="{FF2B5EF4-FFF2-40B4-BE49-F238E27FC236}">
                <a16:creationId xmlns:a16="http://schemas.microsoft.com/office/drawing/2014/main" id="{A2E8614C-5352-B139-FD4B-A3382B16D05D}"/>
              </a:ext>
            </a:extLst>
          </p:cNvPr>
          <p:cNvSpPr txBox="1"/>
          <p:nvPr/>
        </p:nvSpPr>
        <p:spPr>
          <a:xfrm>
            <a:off x="8422275" y="3256664"/>
            <a:ext cx="178598" cy="183761"/>
          </a:xfrm>
          <a:prstGeom prst="rect">
            <a:avLst/>
          </a:prstGeom>
          <a:noFill/>
        </p:spPr>
        <p:txBody>
          <a:bodyPr wrap="none" rtlCol="0" anchor="t">
            <a:noAutofit/>
          </a:bodyPr>
          <a:lstStyle/>
          <a:p>
            <a:pPr algn="ctr"/>
            <a:r>
              <a:rPr lang="en-GB" sz="1000">
                <a:latin typeface="+mn-lt"/>
              </a:rPr>
              <a:t>19</a:t>
            </a:r>
          </a:p>
        </p:txBody>
      </p:sp>
      <p:sp>
        <p:nvSpPr>
          <p:cNvPr id="1499" name="TextBox 1498">
            <a:extLst>
              <a:ext uri="{FF2B5EF4-FFF2-40B4-BE49-F238E27FC236}">
                <a16:creationId xmlns:a16="http://schemas.microsoft.com/office/drawing/2014/main" id="{B000B8C5-E7C2-9445-0314-1079F18EA4C2}"/>
              </a:ext>
            </a:extLst>
          </p:cNvPr>
          <p:cNvSpPr txBox="1"/>
          <p:nvPr/>
        </p:nvSpPr>
        <p:spPr>
          <a:xfrm>
            <a:off x="8040095" y="3256664"/>
            <a:ext cx="178598" cy="183761"/>
          </a:xfrm>
          <a:prstGeom prst="rect">
            <a:avLst/>
          </a:prstGeom>
          <a:noFill/>
        </p:spPr>
        <p:txBody>
          <a:bodyPr wrap="none" rtlCol="0" anchor="t">
            <a:noAutofit/>
          </a:bodyPr>
          <a:lstStyle/>
          <a:p>
            <a:pPr algn="ctr"/>
            <a:r>
              <a:rPr lang="en-GB" sz="1000">
                <a:latin typeface="+mn-lt"/>
              </a:rPr>
              <a:t>18</a:t>
            </a:r>
          </a:p>
        </p:txBody>
      </p:sp>
      <p:sp>
        <p:nvSpPr>
          <p:cNvPr id="1500" name="TextBox 1499">
            <a:extLst>
              <a:ext uri="{FF2B5EF4-FFF2-40B4-BE49-F238E27FC236}">
                <a16:creationId xmlns:a16="http://schemas.microsoft.com/office/drawing/2014/main" id="{F07B6EC2-F7B2-9332-75D7-EEDFE21571C5}"/>
              </a:ext>
            </a:extLst>
          </p:cNvPr>
          <p:cNvSpPr txBox="1"/>
          <p:nvPr/>
        </p:nvSpPr>
        <p:spPr>
          <a:xfrm>
            <a:off x="7657915" y="3256664"/>
            <a:ext cx="178598" cy="183761"/>
          </a:xfrm>
          <a:prstGeom prst="rect">
            <a:avLst/>
          </a:prstGeom>
          <a:noFill/>
        </p:spPr>
        <p:txBody>
          <a:bodyPr wrap="none" rtlCol="0" anchor="t">
            <a:noAutofit/>
          </a:bodyPr>
          <a:lstStyle/>
          <a:p>
            <a:pPr algn="ctr"/>
            <a:r>
              <a:rPr lang="en-GB" sz="1000">
                <a:latin typeface="+mn-lt"/>
              </a:rPr>
              <a:t>17</a:t>
            </a:r>
          </a:p>
        </p:txBody>
      </p:sp>
      <p:sp>
        <p:nvSpPr>
          <p:cNvPr id="1501" name="TextBox 1500">
            <a:extLst>
              <a:ext uri="{FF2B5EF4-FFF2-40B4-BE49-F238E27FC236}">
                <a16:creationId xmlns:a16="http://schemas.microsoft.com/office/drawing/2014/main" id="{AACAED6C-41C8-747D-400E-CBA2EDBF7DB1}"/>
              </a:ext>
            </a:extLst>
          </p:cNvPr>
          <p:cNvSpPr txBox="1"/>
          <p:nvPr/>
        </p:nvSpPr>
        <p:spPr>
          <a:xfrm>
            <a:off x="7275735" y="3256664"/>
            <a:ext cx="178598" cy="183761"/>
          </a:xfrm>
          <a:prstGeom prst="rect">
            <a:avLst/>
          </a:prstGeom>
          <a:noFill/>
        </p:spPr>
        <p:txBody>
          <a:bodyPr wrap="none" rtlCol="0" anchor="t">
            <a:noAutofit/>
          </a:bodyPr>
          <a:lstStyle/>
          <a:p>
            <a:pPr algn="ctr"/>
            <a:r>
              <a:rPr lang="en-GB" sz="1000">
                <a:latin typeface="+mn-lt"/>
              </a:rPr>
              <a:t>16</a:t>
            </a:r>
          </a:p>
        </p:txBody>
      </p:sp>
      <p:sp>
        <p:nvSpPr>
          <p:cNvPr id="1502" name="TextBox 1501">
            <a:extLst>
              <a:ext uri="{FF2B5EF4-FFF2-40B4-BE49-F238E27FC236}">
                <a16:creationId xmlns:a16="http://schemas.microsoft.com/office/drawing/2014/main" id="{6D4E0CCB-391E-5EA3-9B2C-EAE5E780CB44}"/>
              </a:ext>
            </a:extLst>
          </p:cNvPr>
          <p:cNvSpPr txBox="1"/>
          <p:nvPr/>
        </p:nvSpPr>
        <p:spPr>
          <a:xfrm>
            <a:off x="6893555" y="3256664"/>
            <a:ext cx="178598" cy="183761"/>
          </a:xfrm>
          <a:prstGeom prst="rect">
            <a:avLst/>
          </a:prstGeom>
          <a:noFill/>
        </p:spPr>
        <p:txBody>
          <a:bodyPr wrap="none" rtlCol="0" anchor="t">
            <a:noAutofit/>
          </a:bodyPr>
          <a:lstStyle/>
          <a:p>
            <a:pPr algn="ctr"/>
            <a:r>
              <a:rPr lang="en-GB" sz="1000">
                <a:latin typeface="+mn-lt"/>
              </a:rPr>
              <a:t>15</a:t>
            </a:r>
          </a:p>
        </p:txBody>
      </p:sp>
      <p:sp>
        <p:nvSpPr>
          <p:cNvPr id="1503" name="TextBox 1502">
            <a:extLst>
              <a:ext uri="{FF2B5EF4-FFF2-40B4-BE49-F238E27FC236}">
                <a16:creationId xmlns:a16="http://schemas.microsoft.com/office/drawing/2014/main" id="{8D68D24D-A24C-8697-91D6-9A0926AF9B11}"/>
              </a:ext>
            </a:extLst>
          </p:cNvPr>
          <p:cNvSpPr txBox="1"/>
          <p:nvPr/>
        </p:nvSpPr>
        <p:spPr>
          <a:xfrm>
            <a:off x="6511375" y="3256664"/>
            <a:ext cx="178598" cy="183761"/>
          </a:xfrm>
          <a:prstGeom prst="rect">
            <a:avLst/>
          </a:prstGeom>
          <a:noFill/>
        </p:spPr>
        <p:txBody>
          <a:bodyPr wrap="none" rtlCol="0" anchor="t">
            <a:noAutofit/>
          </a:bodyPr>
          <a:lstStyle/>
          <a:p>
            <a:pPr algn="ctr"/>
            <a:r>
              <a:rPr lang="en-GB" sz="1000">
                <a:latin typeface="+mn-lt"/>
              </a:rPr>
              <a:t>14</a:t>
            </a:r>
          </a:p>
        </p:txBody>
      </p:sp>
      <p:sp>
        <p:nvSpPr>
          <p:cNvPr id="1504" name="TextBox 1503">
            <a:extLst>
              <a:ext uri="{FF2B5EF4-FFF2-40B4-BE49-F238E27FC236}">
                <a16:creationId xmlns:a16="http://schemas.microsoft.com/office/drawing/2014/main" id="{2F8B4BEE-46B2-DABF-F149-1D26A02D99DA}"/>
              </a:ext>
            </a:extLst>
          </p:cNvPr>
          <p:cNvSpPr txBox="1"/>
          <p:nvPr/>
        </p:nvSpPr>
        <p:spPr>
          <a:xfrm>
            <a:off x="6129195" y="3256664"/>
            <a:ext cx="178598" cy="183761"/>
          </a:xfrm>
          <a:prstGeom prst="rect">
            <a:avLst/>
          </a:prstGeom>
          <a:noFill/>
        </p:spPr>
        <p:txBody>
          <a:bodyPr wrap="none" rtlCol="0" anchor="t">
            <a:noAutofit/>
          </a:bodyPr>
          <a:lstStyle/>
          <a:p>
            <a:pPr algn="ctr"/>
            <a:r>
              <a:rPr lang="en-GB" sz="1000">
                <a:latin typeface="+mn-lt"/>
              </a:rPr>
              <a:t>13</a:t>
            </a:r>
          </a:p>
        </p:txBody>
      </p:sp>
      <p:sp>
        <p:nvSpPr>
          <p:cNvPr id="1505" name="TextBox 1504">
            <a:extLst>
              <a:ext uri="{FF2B5EF4-FFF2-40B4-BE49-F238E27FC236}">
                <a16:creationId xmlns:a16="http://schemas.microsoft.com/office/drawing/2014/main" id="{9975583E-4E72-EDB0-6B20-5963BF62DEDB}"/>
              </a:ext>
            </a:extLst>
          </p:cNvPr>
          <p:cNvSpPr txBox="1"/>
          <p:nvPr/>
        </p:nvSpPr>
        <p:spPr>
          <a:xfrm>
            <a:off x="5747015" y="3256664"/>
            <a:ext cx="178598" cy="183761"/>
          </a:xfrm>
          <a:prstGeom prst="rect">
            <a:avLst/>
          </a:prstGeom>
          <a:noFill/>
        </p:spPr>
        <p:txBody>
          <a:bodyPr wrap="none" rtlCol="0" anchor="t">
            <a:noAutofit/>
          </a:bodyPr>
          <a:lstStyle/>
          <a:p>
            <a:pPr algn="ctr"/>
            <a:r>
              <a:rPr lang="en-GB" sz="1000">
                <a:latin typeface="+mn-lt"/>
              </a:rPr>
              <a:t>12</a:t>
            </a:r>
          </a:p>
        </p:txBody>
      </p:sp>
      <p:sp>
        <p:nvSpPr>
          <p:cNvPr id="1506" name="TextBox 1505">
            <a:extLst>
              <a:ext uri="{FF2B5EF4-FFF2-40B4-BE49-F238E27FC236}">
                <a16:creationId xmlns:a16="http://schemas.microsoft.com/office/drawing/2014/main" id="{1DAF6531-9FFA-5C55-D265-A16C8121127D}"/>
              </a:ext>
            </a:extLst>
          </p:cNvPr>
          <p:cNvSpPr txBox="1"/>
          <p:nvPr/>
        </p:nvSpPr>
        <p:spPr>
          <a:xfrm>
            <a:off x="5364835" y="3256664"/>
            <a:ext cx="178598" cy="183761"/>
          </a:xfrm>
          <a:prstGeom prst="rect">
            <a:avLst/>
          </a:prstGeom>
          <a:noFill/>
        </p:spPr>
        <p:txBody>
          <a:bodyPr wrap="none" rtlCol="0" anchor="t">
            <a:noAutofit/>
          </a:bodyPr>
          <a:lstStyle/>
          <a:p>
            <a:pPr algn="ctr"/>
            <a:r>
              <a:rPr lang="en-GB" sz="1000">
                <a:latin typeface="+mn-lt"/>
              </a:rPr>
              <a:t>11</a:t>
            </a:r>
          </a:p>
        </p:txBody>
      </p:sp>
      <p:sp>
        <p:nvSpPr>
          <p:cNvPr id="1507" name="TextBox 1506">
            <a:extLst>
              <a:ext uri="{FF2B5EF4-FFF2-40B4-BE49-F238E27FC236}">
                <a16:creationId xmlns:a16="http://schemas.microsoft.com/office/drawing/2014/main" id="{8D35C90A-13F3-0796-0C1B-5A6A7B783090}"/>
              </a:ext>
            </a:extLst>
          </p:cNvPr>
          <p:cNvSpPr txBox="1"/>
          <p:nvPr/>
        </p:nvSpPr>
        <p:spPr>
          <a:xfrm>
            <a:off x="4982655" y="3256664"/>
            <a:ext cx="178598" cy="183761"/>
          </a:xfrm>
          <a:prstGeom prst="rect">
            <a:avLst/>
          </a:prstGeom>
          <a:noFill/>
        </p:spPr>
        <p:txBody>
          <a:bodyPr wrap="none" rtlCol="0" anchor="t">
            <a:noAutofit/>
          </a:bodyPr>
          <a:lstStyle/>
          <a:p>
            <a:pPr algn="ctr"/>
            <a:r>
              <a:rPr lang="en-GB" sz="1000">
                <a:latin typeface="+mn-lt"/>
              </a:rPr>
              <a:t>10</a:t>
            </a:r>
          </a:p>
        </p:txBody>
      </p:sp>
      <p:sp>
        <p:nvSpPr>
          <p:cNvPr id="1508" name="TextBox 1507">
            <a:extLst>
              <a:ext uri="{FF2B5EF4-FFF2-40B4-BE49-F238E27FC236}">
                <a16:creationId xmlns:a16="http://schemas.microsoft.com/office/drawing/2014/main" id="{8B8A21C6-F6F4-314F-F400-605C619BF96D}"/>
              </a:ext>
            </a:extLst>
          </p:cNvPr>
          <p:cNvSpPr txBox="1"/>
          <p:nvPr/>
        </p:nvSpPr>
        <p:spPr>
          <a:xfrm>
            <a:off x="4600475" y="3256664"/>
            <a:ext cx="178598" cy="183761"/>
          </a:xfrm>
          <a:prstGeom prst="rect">
            <a:avLst/>
          </a:prstGeom>
          <a:noFill/>
        </p:spPr>
        <p:txBody>
          <a:bodyPr wrap="none" rtlCol="0" anchor="t">
            <a:noAutofit/>
          </a:bodyPr>
          <a:lstStyle/>
          <a:p>
            <a:pPr algn="ctr"/>
            <a:r>
              <a:rPr lang="en-GB" sz="1000">
                <a:latin typeface="+mn-lt"/>
              </a:rPr>
              <a:t>9</a:t>
            </a:r>
          </a:p>
        </p:txBody>
      </p:sp>
      <p:sp>
        <p:nvSpPr>
          <p:cNvPr id="1509" name="TextBox 1508">
            <a:extLst>
              <a:ext uri="{FF2B5EF4-FFF2-40B4-BE49-F238E27FC236}">
                <a16:creationId xmlns:a16="http://schemas.microsoft.com/office/drawing/2014/main" id="{8C318538-6331-3918-F987-96B8D1180350}"/>
              </a:ext>
            </a:extLst>
          </p:cNvPr>
          <p:cNvSpPr txBox="1"/>
          <p:nvPr/>
        </p:nvSpPr>
        <p:spPr>
          <a:xfrm>
            <a:off x="4218295" y="3256664"/>
            <a:ext cx="178598" cy="183761"/>
          </a:xfrm>
          <a:prstGeom prst="rect">
            <a:avLst/>
          </a:prstGeom>
          <a:noFill/>
        </p:spPr>
        <p:txBody>
          <a:bodyPr wrap="none" rtlCol="0" anchor="t">
            <a:noAutofit/>
          </a:bodyPr>
          <a:lstStyle/>
          <a:p>
            <a:pPr algn="ctr"/>
            <a:r>
              <a:rPr lang="en-GB" sz="1000">
                <a:latin typeface="+mn-lt"/>
              </a:rPr>
              <a:t>8</a:t>
            </a:r>
          </a:p>
        </p:txBody>
      </p:sp>
      <p:sp>
        <p:nvSpPr>
          <p:cNvPr id="1510" name="TextBox 1509">
            <a:extLst>
              <a:ext uri="{FF2B5EF4-FFF2-40B4-BE49-F238E27FC236}">
                <a16:creationId xmlns:a16="http://schemas.microsoft.com/office/drawing/2014/main" id="{4475F37E-5CBF-0F20-7473-A332DF942AA4}"/>
              </a:ext>
            </a:extLst>
          </p:cNvPr>
          <p:cNvSpPr txBox="1"/>
          <p:nvPr/>
        </p:nvSpPr>
        <p:spPr>
          <a:xfrm>
            <a:off x="3836115" y="3256664"/>
            <a:ext cx="178598" cy="183761"/>
          </a:xfrm>
          <a:prstGeom prst="rect">
            <a:avLst/>
          </a:prstGeom>
          <a:noFill/>
        </p:spPr>
        <p:txBody>
          <a:bodyPr wrap="none" rtlCol="0" anchor="t">
            <a:noAutofit/>
          </a:bodyPr>
          <a:lstStyle/>
          <a:p>
            <a:pPr algn="ctr"/>
            <a:r>
              <a:rPr lang="en-GB" sz="1000">
                <a:latin typeface="+mn-lt"/>
              </a:rPr>
              <a:t>7</a:t>
            </a:r>
          </a:p>
        </p:txBody>
      </p:sp>
      <p:sp>
        <p:nvSpPr>
          <p:cNvPr id="1511" name="TextBox 1510">
            <a:extLst>
              <a:ext uri="{FF2B5EF4-FFF2-40B4-BE49-F238E27FC236}">
                <a16:creationId xmlns:a16="http://schemas.microsoft.com/office/drawing/2014/main" id="{69952919-E727-BAB6-2E2B-8EEC7766658F}"/>
              </a:ext>
            </a:extLst>
          </p:cNvPr>
          <p:cNvSpPr txBox="1"/>
          <p:nvPr/>
        </p:nvSpPr>
        <p:spPr>
          <a:xfrm>
            <a:off x="3453935" y="3256664"/>
            <a:ext cx="178598" cy="183761"/>
          </a:xfrm>
          <a:prstGeom prst="rect">
            <a:avLst/>
          </a:prstGeom>
          <a:noFill/>
        </p:spPr>
        <p:txBody>
          <a:bodyPr wrap="none" rtlCol="0" anchor="t">
            <a:noAutofit/>
          </a:bodyPr>
          <a:lstStyle/>
          <a:p>
            <a:pPr algn="ctr"/>
            <a:r>
              <a:rPr lang="en-GB" sz="1000">
                <a:latin typeface="+mn-lt"/>
              </a:rPr>
              <a:t>6</a:t>
            </a:r>
          </a:p>
        </p:txBody>
      </p:sp>
      <p:sp>
        <p:nvSpPr>
          <p:cNvPr id="1512" name="TextBox 1511">
            <a:extLst>
              <a:ext uri="{FF2B5EF4-FFF2-40B4-BE49-F238E27FC236}">
                <a16:creationId xmlns:a16="http://schemas.microsoft.com/office/drawing/2014/main" id="{496F4722-B31B-B86B-8E43-FF18446F9794}"/>
              </a:ext>
            </a:extLst>
          </p:cNvPr>
          <p:cNvSpPr txBox="1"/>
          <p:nvPr/>
        </p:nvSpPr>
        <p:spPr>
          <a:xfrm>
            <a:off x="3071755" y="3256664"/>
            <a:ext cx="178598" cy="183761"/>
          </a:xfrm>
          <a:prstGeom prst="rect">
            <a:avLst/>
          </a:prstGeom>
          <a:noFill/>
        </p:spPr>
        <p:txBody>
          <a:bodyPr wrap="none" rtlCol="0" anchor="t">
            <a:noAutofit/>
          </a:bodyPr>
          <a:lstStyle/>
          <a:p>
            <a:pPr algn="ctr"/>
            <a:r>
              <a:rPr lang="en-GB" sz="1000">
                <a:latin typeface="+mn-lt"/>
              </a:rPr>
              <a:t>5</a:t>
            </a:r>
          </a:p>
        </p:txBody>
      </p:sp>
      <p:sp>
        <p:nvSpPr>
          <p:cNvPr id="1513" name="TextBox 1512">
            <a:extLst>
              <a:ext uri="{FF2B5EF4-FFF2-40B4-BE49-F238E27FC236}">
                <a16:creationId xmlns:a16="http://schemas.microsoft.com/office/drawing/2014/main" id="{F9F41CA8-08F6-FDC9-319F-ADE2D8DE0800}"/>
              </a:ext>
            </a:extLst>
          </p:cNvPr>
          <p:cNvSpPr txBox="1"/>
          <p:nvPr/>
        </p:nvSpPr>
        <p:spPr>
          <a:xfrm>
            <a:off x="2689575" y="3256664"/>
            <a:ext cx="178598" cy="183761"/>
          </a:xfrm>
          <a:prstGeom prst="rect">
            <a:avLst/>
          </a:prstGeom>
          <a:noFill/>
        </p:spPr>
        <p:txBody>
          <a:bodyPr wrap="none" rtlCol="0" anchor="t">
            <a:noAutofit/>
          </a:bodyPr>
          <a:lstStyle/>
          <a:p>
            <a:pPr algn="ctr"/>
            <a:r>
              <a:rPr lang="en-GB" sz="1000">
                <a:latin typeface="+mn-lt"/>
              </a:rPr>
              <a:t>4</a:t>
            </a:r>
          </a:p>
        </p:txBody>
      </p:sp>
      <p:sp>
        <p:nvSpPr>
          <p:cNvPr id="1514" name="TextBox 1513">
            <a:extLst>
              <a:ext uri="{FF2B5EF4-FFF2-40B4-BE49-F238E27FC236}">
                <a16:creationId xmlns:a16="http://schemas.microsoft.com/office/drawing/2014/main" id="{C0A6396C-451A-FF02-D83E-0EB88970D5F8}"/>
              </a:ext>
            </a:extLst>
          </p:cNvPr>
          <p:cNvSpPr txBox="1"/>
          <p:nvPr/>
        </p:nvSpPr>
        <p:spPr>
          <a:xfrm>
            <a:off x="2307395" y="3256664"/>
            <a:ext cx="178598" cy="183761"/>
          </a:xfrm>
          <a:prstGeom prst="rect">
            <a:avLst/>
          </a:prstGeom>
          <a:noFill/>
        </p:spPr>
        <p:txBody>
          <a:bodyPr wrap="none" rtlCol="0" anchor="t">
            <a:noAutofit/>
          </a:bodyPr>
          <a:lstStyle/>
          <a:p>
            <a:pPr algn="ctr"/>
            <a:r>
              <a:rPr lang="en-GB" sz="1000">
                <a:latin typeface="+mn-lt"/>
              </a:rPr>
              <a:t>3</a:t>
            </a:r>
          </a:p>
        </p:txBody>
      </p:sp>
      <p:sp>
        <p:nvSpPr>
          <p:cNvPr id="1515" name="TextBox 1514">
            <a:extLst>
              <a:ext uri="{FF2B5EF4-FFF2-40B4-BE49-F238E27FC236}">
                <a16:creationId xmlns:a16="http://schemas.microsoft.com/office/drawing/2014/main" id="{F5A98F2E-0E3B-5D97-8AB8-AB76F463A7AB}"/>
              </a:ext>
            </a:extLst>
          </p:cNvPr>
          <p:cNvSpPr txBox="1"/>
          <p:nvPr/>
        </p:nvSpPr>
        <p:spPr>
          <a:xfrm>
            <a:off x="1925215" y="3256664"/>
            <a:ext cx="178598" cy="183761"/>
          </a:xfrm>
          <a:prstGeom prst="rect">
            <a:avLst/>
          </a:prstGeom>
          <a:noFill/>
        </p:spPr>
        <p:txBody>
          <a:bodyPr wrap="none" rtlCol="0" anchor="t">
            <a:noAutofit/>
          </a:bodyPr>
          <a:lstStyle/>
          <a:p>
            <a:pPr algn="ctr"/>
            <a:r>
              <a:rPr lang="en-GB" sz="1000">
                <a:latin typeface="+mn-lt"/>
              </a:rPr>
              <a:t>2</a:t>
            </a:r>
          </a:p>
        </p:txBody>
      </p:sp>
      <p:sp>
        <p:nvSpPr>
          <p:cNvPr id="1516" name="TextBox 1515">
            <a:extLst>
              <a:ext uri="{FF2B5EF4-FFF2-40B4-BE49-F238E27FC236}">
                <a16:creationId xmlns:a16="http://schemas.microsoft.com/office/drawing/2014/main" id="{C308B2C6-1FD7-ECBA-37A6-C6408F8BB8BE}"/>
              </a:ext>
            </a:extLst>
          </p:cNvPr>
          <p:cNvSpPr txBox="1"/>
          <p:nvPr/>
        </p:nvSpPr>
        <p:spPr>
          <a:xfrm>
            <a:off x="1543035" y="3256664"/>
            <a:ext cx="178598" cy="183761"/>
          </a:xfrm>
          <a:prstGeom prst="rect">
            <a:avLst/>
          </a:prstGeom>
          <a:noFill/>
        </p:spPr>
        <p:txBody>
          <a:bodyPr wrap="none" rtlCol="0" anchor="t">
            <a:noAutofit/>
          </a:bodyPr>
          <a:lstStyle/>
          <a:p>
            <a:pPr algn="ctr"/>
            <a:r>
              <a:rPr lang="en-GB" sz="1000">
                <a:latin typeface="+mn-lt"/>
              </a:rPr>
              <a:t>1</a:t>
            </a:r>
          </a:p>
        </p:txBody>
      </p:sp>
      <p:grpSp>
        <p:nvGrpSpPr>
          <p:cNvPr id="1518" name="Group 1517">
            <a:extLst>
              <a:ext uri="{FF2B5EF4-FFF2-40B4-BE49-F238E27FC236}">
                <a16:creationId xmlns:a16="http://schemas.microsoft.com/office/drawing/2014/main" id="{3F87606A-2ADF-1B9C-BE04-8641F005C47C}"/>
              </a:ext>
            </a:extLst>
          </p:cNvPr>
          <p:cNvGrpSpPr/>
          <p:nvPr/>
        </p:nvGrpSpPr>
        <p:grpSpPr>
          <a:xfrm>
            <a:off x="1193775" y="1248140"/>
            <a:ext cx="10374337" cy="1988814"/>
            <a:chOff x="1193775" y="1067923"/>
            <a:chExt cx="10374337" cy="1988814"/>
          </a:xfrm>
        </p:grpSpPr>
        <p:cxnSp>
          <p:nvCxnSpPr>
            <p:cNvPr id="1548" name="Straight Connector 1547">
              <a:extLst>
                <a:ext uri="{FF2B5EF4-FFF2-40B4-BE49-F238E27FC236}">
                  <a16:creationId xmlns:a16="http://schemas.microsoft.com/office/drawing/2014/main" id="{805B6757-42C3-F85D-A9A3-3D34AD474A0B}"/>
                </a:ext>
              </a:extLst>
            </p:cNvPr>
            <p:cNvCxnSpPr>
              <a:cxnSpLocks/>
            </p:cNvCxnSpPr>
            <p:nvPr/>
          </p:nvCxnSpPr>
          <p:spPr>
            <a:xfrm>
              <a:off x="1250669" y="1067923"/>
              <a:ext cx="0" cy="1988814"/>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9" name="Straight Connector 1548">
              <a:extLst>
                <a:ext uri="{FF2B5EF4-FFF2-40B4-BE49-F238E27FC236}">
                  <a16:creationId xmlns:a16="http://schemas.microsoft.com/office/drawing/2014/main" id="{F2548ADA-8F4D-9F8F-E245-FAA2161EA1F9}"/>
                </a:ext>
              </a:extLst>
            </p:cNvPr>
            <p:cNvCxnSpPr>
              <a:cxnSpLocks/>
            </p:cNvCxnSpPr>
            <p:nvPr/>
          </p:nvCxnSpPr>
          <p:spPr>
            <a:xfrm>
              <a:off x="1247775" y="3056737"/>
              <a:ext cx="10320337"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0" name="Straight Connector 1549">
              <a:extLst>
                <a:ext uri="{FF2B5EF4-FFF2-40B4-BE49-F238E27FC236}">
                  <a16:creationId xmlns:a16="http://schemas.microsoft.com/office/drawing/2014/main" id="{1C37677E-9207-C2AC-07CC-EA9B2C98E7D6}"/>
                </a:ext>
              </a:extLst>
            </p:cNvPr>
            <p:cNvCxnSpPr>
              <a:cxnSpLocks/>
            </p:cNvCxnSpPr>
            <p:nvPr/>
          </p:nvCxnSpPr>
          <p:spPr>
            <a:xfrm>
              <a:off x="1193775" y="3056737"/>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1" name="Straight Connector 1550">
              <a:extLst>
                <a:ext uri="{FF2B5EF4-FFF2-40B4-BE49-F238E27FC236}">
                  <a16:creationId xmlns:a16="http://schemas.microsoft.com/office/drawing/2014/main" id="{AC484336-F7AC-FD12-FB1A-0756B20319E4}"/>
                </a:ext>
              </a:extLst>
            </p:cNvPr>
            <p:cNvCxnSpPr>
              <a:cxnSpLocks/>
            </p:cNvCxnSpPr>
            <p:nvPr/>
          </p:nvCxnSpPr>
          <p:spPr>
            <a:xfrm>
              <a:off x="1193775" y="1094363"/>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2" name="Straight Connector 1551">
              <a:extLst>
                <a:ext uri="{FF2B5EF4-FFF2-40B4-BE49-F238E27FC236}">
                  <a16:creationId xmlns:a16="http://schemas.microsoft.com/office/drawing/2014/main" id="{B9800708-C472-A979-8E90-2C8503E845AB}"/>
                </a:ext>
              </a:extLst>
            </p:cNvPr>
            <p:cNvCxnSpPr>
              <a:cxnSpLocks/>
            </p:cNvCxnSpPr>
            <p:nvPr/>
          </p:nvCxnSpPr>
          <p:spPr>
            <a:xfrm>
              <a:off x="1193775" y="129060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3" name="Straight Connector 1552">
              <a:extLst>
                <a:ext uri="{FF2B5EF4-FFF2-40B4-BE49-F238E27FC236}">
                  <a16:creationId xmlns:a16="http://schemas.microsoft.com/office/drawing/2014/main" id="{8F911F70-EC59-578D-5F9C-DEA2FF105B8D}"/>
                </a:ext>
              </a:extLst>
            </p:cNvPr>
            <p:cNvCxnSpPr>
              <a:cxnSpLocks/>
            </p:cNvCxnSpPr>
            <p:nvPr/>
          </p:nvCxnSpPr>
          <p:spPr>
            <a:xfrm>
              <a:off x="1193775" y="148683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EA56224A-3FA9-462A-6F5A-E2E8F8B04629}"/>
                </a:ext>
              </a:extLst>
            </p:cNvPr>
            <p:cNvCxnSpPr>
              <a:cxnSpLocks/>
            </p:cNvCxnSpPr>
            <p:nvPr/>
          </p:nvCxnSpPr>
          <p:spPr>
            <a:xfrm>
              <a:off x="1193775" y="16830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5" name="Straight Connector 1554">
              <a:extLst>
                <a:ext uri="{FF2B5EF4-FFF2-40B4-BE49-F238E27FC236}">
                  <a16:creationId xmlns:a16="http://schemas.microsoft.com/office/drawing/2014/main" id="{7D96AFB9-E8C2-FECF-A1BC-1481D756BBB8}"/>
                </a:ext>
              </a:extLst>
            </p:cNvPr>
            <p:cNvCxnSpPr>
              <a:cxnSpLocks/>
            </p:cNvCxnSpPr>
            <p:nvPr/>
          </p:nvCxnSpPr>
          <p:spPr>
            <a:xfrm>
              <a:off x="1193775" y="187931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E5739196-702D-7D26-CB90-171043C0B298}"/>
                </a:ext>
              </a:extLst>
            </p:cNvPr>
            <p:cNvCxnSpPr>
              <a:cxnSpLocks/>
            </p:cNvCxnSpPr>
            <p:nvPr/>
          </p:nvCxnSpPr>
          <p:spPr>
            <a:xfrm>
              <a:off x="1193775" y="207555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a:extLst>
                <a:ext uri="{FF2B5EF4-FFF2-40B4-BE49-F238E27FC236}">
                  <a16:creationId xmlns:a16="http://schemas.microsoft.com/office/drawing/2014/main" id="{4F4EAEE7-4131-502A-4197-C8E31DF2790E}"/>
                </a:ext>
              </a:extLst>
            </p:cNvPr>
            <p:cNvCxnSpPr>
              <a:cxnSpLocks/>
            </p:cNvCxnSpPr>
            <p:nvPr/>
          </p:nvCxnSpPr>
          <p:spPr>
            <a:xfrm>
              <a:off x="1193775" y="2271787"/>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8" name="Straight Connector 1557">
              <a:extLst>
                <a:ext uri="{FF2B5EF4-FFF2-40B4-BE49-F238E27FC236}">
                  <a16:creationId xmlns:a16="http://schemas.microsoft.com/office/drawing/2014/main" id="{28B5C40A-06B7-4802-3887-7636D3B67761}"/>
                </a:ext>
              </a:extLst>
            </p:cNvPr>
            <p:cNvCxnSpPr>
              <a:cxnSpLocks/>
            </p:cNvCxnSpPr>
            <p:nvPr/>
          </p:nvCxnSpPr>
          <p:spPr>
            <a:xfrm>
              <a:off x="1193775" y="246802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a:extLst>
                <a:ext uri="{FF2B5EF4-FFF2-40B4-BE49-F238E27FC236}">
                  <a16:creationId xmlns:a16="http://schemas.microsoft.com/office/drawing/2014/main" id="{F7D2BD26-4D93-6FD0-87FA-CE57E55A7017}"/>
                </a:ext>
              </a:extLst>
            </p:cNvPr>
            <p:cNvCxnSpPr>
              <a:cxnSpLocks/>
            </p:cNvCxnSpPr>
            <p:nvPr/>
          </p:nvCxnSpPr>
          <p:spPr>
            <a:xfrm>
              <a:off x="1193775" y="266426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D3B8B3D7-287F-5436-BA49-4E2825D72857}"/>
                </a:ext>
              </a:extLst>
            </p:cNvPr>
            <p:cNvCxnSpPr>
              <a:cxnSpLocks/>
            </p:cNvCxnSpPr>
            <p:nvPr/>
          </p:nvCxnSpPr>
          <p:spPr>
            <a:xfrm>
              <a:off x="1193775" y="286107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9" name="Group 1518">
            <a:extLst>
              <a:ext uri="{FF2B5EF4-FFF2-40B4-BE49-F238E27FC236}">
                <a16:creationId xmlns:a16="http://schemas.microsoft.com/office/drawing/2014/main" id="{4207AEC6-6A28-8E9B-E918-3F09FC0FBC7A}"/>
              </a:ext>
            </a:extLst>
          </p:cNvPr>
          <p:cNvGrpSpPr/>
          <p:nvPr/>
        </p:nvGrpSpPr>
        <p:grpSpPr>
          <a:xfrm>
            <a:off x="1250667" y="3236954"/>
            <a:ext cx="10323232" cy="54000"/>
            <a:chOff x="1250667" y="3762375"/>
            <a:chExt cx="10323232" cy="54000"/>
          </a:xfrm>
        </p:grpSpPr>
        <p:cxnSp>
          <p:nvCxnSpPr>
            <p:cNvPr id="1520" name="Straight Connector 1519">
              <a:extLst>
                <a:ext uri="{FF2B5EF4-FFF2-40B4-BE49-F238E27FC236}">
                  <a16:creationId xmlns:a16="http://schemas.microsoft.com/office/drawing/2014/main" id="{F45AC282-2AC3-2993-C114-9F390E50D37A}"/>
                </a:ext>
              </a:extLst>
            </p:cNvPr>
            <p:cNvCxnSpPr>
              <a:cxnSpLocks/>
            </p:cNvCxnSpPr>
            <p:nvPr/>
          </p:nvCxnSpPr>
          <p:spPr>
            <a:xfrm rot="5400000">
              <a:off x="1223667"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1" name="Straight Connector 1520">
              <a:extLst>
                <a:ext uri="{FF2B5EF4-FFF2-40B4-BE49-F238E27FC236}">
                  <a16:creationId xmlns:a16="http://schemas.microsoft.com/office/drawing/2014/main" id="{79E6893D-AB3B-1A7C-8ED4-12AF3074B672}"/>
                </a:ext>
              </a:extLst>
            </p:cNvPr>
            <p:cNvCxnSpPr>
              <a:cxnSpLocks/>
            </p:cNvCxnSpPr>
            <p:nvPr/>
          </p:nvCxnSpPr>
          <p:spPr>
            <a:xfrm rot="5400000">
              <a:off x="11546899"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2" name="Straight Connector 1521">
              <a:extLst>
                <a:ext uri="{FF2B5EF4-FFF2-40B4-BE49-F238E27FC236}">
                  <a16:creationId xmlns:a16="http://schemas.microsoft.com/office/drawing/2014/main" id="{2F1E78E5-C2FA-529A-ABAF-E42F41BB61B8}"/>
                </a:ext>
              </a:extLst>
            </p:cNvPr>
            <p:cNvCxnSpPr>
              <a:cxnSpLocks/>
            </p:cNvCxnSpPr>
            <p:nvPr/>
          </p:nvCxnSpPr>
          <p:spPr>
            <a:xfrm rot="5400000">
              <a:off x="1077664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3" name="Straight Connector 1522">
              <a:extLst>
                <a:ext uri="{FF2B5EF4-FFF2-40B4-BE49-F238E27FC236}">
                  <a16:creationId xmlns:a16="http://schemas.microsoft.com/office/drawing/2014/main" id="{9A4F1DC8-1070-159F-C979-282AE1C8328F}"/>
                </a:ext>
              </a:extLst>
            </p:cNvPr>
            <p:cNvCxnSpPr>
              <a:cxnSpLocks/>
            </p:cNvCxnSpPr>
            <p:nvPr/>
          </p:nvCxnSpPr>
          <p:spPr>
            <a:xfrm rot="5400000">
              <a:off x="1039441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4" name="Straight Connector 1523">
              <a:extLst>
                <a:ext uri="{FF2B5EF4-FFF2-40B4-BE49-F238E27FC236}">
                  <a16:creationId xmlns:a16="http://schemas.microsoft.com/office/drawing/2014/main" id="{9B04595D-5F6C-09A6-C93E-2C782FCA706D}"/>
                </a:ext>
              </a:extLst>
            </p:cNvPr>
            <p:cNvCxnSpPr>
              <a:cxnSpLocks/>
            </p:cNvCxnSpPr>
            <p:nvPr/>
          </p:nvCxnSpPr>
          <p:spPr>
            <a:xfrm rot="5400000">
              <a:off x="1001217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5" name="Straight Connector 1524">
              <a:extLst>
                <a:ext uri="{FF2B5EF4-FFF2-40B4-BE49-F238E27FC236}">
                  <a16:creationId xmlns:a16="http://schemas.microsoft.com/office/drawing/2014/main" id="{20C1924E-E9CC-E8B2-84A9-487CAE2F4ED7}"/>
                </a:ext>
              </a:extLst>
            </p:cNvPr>
            <p:cNvCxnSpPr>
              <a:cxnSpLocks/>
            </p:cNvCxnSpPr>
            <p:nvPr/>
          </p:nvCxnSpPr>
          <p:spPr>
            <a:xfrm rot="5400000">
              <a:off x="962994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6" name="Straight Connector 1525">
              <a:extLst>
                <a:ext uri="{FF2B5EF4-FFF2-40B4-BE49-F238E27FC236}">
                  <a16:creationId xmlns:a16="http://schemas.microsoft.com/office/drawing/2014/main" id="{5A415618-63E6-C382-AE12-28161F4F08A5}"/>
                </a:ext>
              </a:extLst>
            </p:cNvPr>
            <p:cNvCxnSpPr>
              <a:cxnSpLocks/>
            </p:cNvCxnSpPr>
            <p:nvPr/>
          </p:nvCxnSpPr>
          <p:spPr>
            <a:xfrm rot="5400000">
              <a:off x="924770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7" name="Straight Connector 1526">
              <a:extLst>
                <a:ext uri="{FF2B5EF4-FFF2-40B4-BE49-F238E27FC236}">
                  <a16:creationId xmlns:a16="http://schemas.microsoft.com/office/drawing/2014/main" id="{B968E428-B079-6F71-7D5B-23698BB70894}"/>
                </a:ext>
              </a:extLst>
            </p:cNvPr>
            <p:cNvCxnSpPr>
              <a:cxnSpLocks/>
            </p:cNvCxnSpPr>
            <p:nvPr/>
          </p:nvCxnSpPr>
          <p:spPr>
            <a:xfrm rot="5400000">
              <a:off x="886547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8" name="Straight Connector 1527">
              <a:extLst>
                <a:ext uri="{FF2B5EF4-FFF2-40B4-BE49-F238E27FC236}">
                  <a16:creationId xmlns:a16="http://schemas.microsoft.com/office/drawing/2014/main" id="{A0DB963F-F114-C733-915E-FA4CCB031C58}"/>
                </a:ext>
              </a:extLst>
            </p:cNvPr>
            <p:cNvCxnSpPr>
              <a:cxnSpLocks/>
            </p:cNvCxnSpPr>
            <p:nvPr/>
          </p:nvCxnSpPr>
          <p:spPr>
            <a:xfrm rot="5400000">
              <a:off x="848323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9" name="Straight Connector 1528">
              <a:extLst>
                <a:ext uri="{FF2B5EF4-FFF2-40B4-BE49-F238E27FC236}">
                  <a16:creationId xmlns:a16="http://schemas.microsoft.com/office/drawing/2014/main" id="{BA78912B-8893-1345-1775-B152A537EC5D}"/>
                </a:ext>
              </a:extLst>
            </p:cNvPr>
            <p:cNvCxnSpPr>
              <a:cxnSpLocks/>
            </p:cNvCxnSpPr>
            <p:nvPr/>
          </p:nvCxnSpPr>
          <p:spPr>
            <a:xfrm rot="5400000">
              <a:off x="810100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a:extLst>
                <a:ext uri="{FF2B5EF4-FFF2-40B4-BE49-F238E27FC236}">
                  <a16:creationId xmlns:a16="http://schemas.microsoft.com/office/drawing/2014/main" id="{EFC72BF4-2B78-2731-6D2F-C0D0DF781B71}"/>
                </a:ext>
              </a:extLst>
            </p:cNvPr>
            <p:cNvCxnSpPr>
              <a:cxnSpLocks/>
            </p:cNvCxnSpPr>
            <p:nvPr/>
          </p:nvCxnSpPr>
          <p:spPr>
            <a:xfrm rot="5400000">
              <a:off x="771876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a:extLst>
                <a:ext uri="{FF2B5EF4-FFF2-40B4-BE49-F238E27FC236}">
                  <a16:creationId xmlns:a16="http://schemas.microsoft.com/office/drawing/2014/main" id="{52E4C0F4-3918-7287-E321-63349FEA699F}"/>
                </a:ext>
              </a:extLst>
            </p:cNvPr>
            <p:cNvCxnSpPr>
              <a:cxnSpLocks/>
            </p:cNvCxnSpPr>
            <p:nvPr/>
          </p:nvCxnSpPr>
          <p:spPr>
            <a:xfrm rot="5400000">
              <a:off x="733653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B14305B2-8505-73BB-0A1A-DB9BB1452641}"/>
                </a:ext>
              </a:extLst>
            </p:cNvPr>
            <p:cNvCxnSpPr>
              <a:cxnSpLocks/>
            </p:cNvCxnSpPr>
            <p:nvPr/>
          </p:nvCxnSpPr>
          <p:spPr>
            <a:xfrm rot="5400000">
              <a:off x="695429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3" name="Straight Connector 1532">
              <a:extLst>
                <a:ext uri="{FF2B5EF4-FFF2-40B4-BE49-F238E27FC236}">
                  <a16:creationId xmlns:a16="http://schemas.microsoft.com/office/drawing/2014/main" id="{F6D92198-419E-CBAD-F1CA-30C32FEE2670}"/>
                </a:ext>
              </a:extLst>
            </p:cNvPr>
            <p:cNvCxnSpPr>
              <a:cxnSpLocks/>
            </p:cNvCxnSpPr>
            <p:nvPr/>
          </p:nvCxnSpPr>
          <p:spPr>
            <a:xfrm rot="5400000">
              <a:off x="657206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4" name="Straight Connector 1533">
              <a:extLst>
                <a:ext uri="{FF2B5EF4-FFF2-40B4-BE49-F238E27FC236}">
                  <a16:creationId xmlns:a16="http://schemas.microsoft.com/office/drawing/2014/main" id="{431312E8-9F4F-9AFC-2708-92C8AEEE22AB}"/>
                </a:ext>
              </a:extLst>
            </p:cNvPr>
            <p:cNvCxnSpPr>
              <a:cxnSpLocks/>
            </p:cNvCxnSpPr>
            <p:nvPr/>
          </p:nvCxnSpPr>
          <p:spPr>
            <a:xfrm rot="5400000">
              <a:off x="618982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5" name="Straight Connector 1534">
              <a:extLst>
                <a:ext uri="{FF2B5EF4-FFF2-40B4-BE49-F238E27FC236}">
                  <a16:creationId xmlns:a16="http://schemas.microsoft.com/office/drawing/2014/main" id="{70935C6A-5B71-0168-00A1-4A4F7F5C77E2}"/>
                </a:ext>
              </a:extLst>
            </p:cNvPr>
            <p:cNvCxnSpPr>
              <a:cxnSpLocks/>
            </p:cNvCxnSpPr>
            <p:nvPr/>
          </p:nvCxnSpPr>
          <p:spPr>
            <a:xfrm rot="5400000">
              <a:off x="580759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6" name="Straight Connector 1535">
              <a:extLst>
                <a:ext uri="{FF2B5EF4-FFF2-40B4-BE49-F238E27FC236}">
                  <a16:creationId xmlns:a16="http://schemas.microsoft.com/office/drawing/2014/main" id="{80965AE5-B027-8AF0-B2DD-8CC76FE471C4}"/>
                </a:ext>
              </a:extLst>
            </p:cNvPr>
            <p:cNvCxnSpPr>
              <a:cxnSpLocks/>
            </p:cNvCxnSpPr>
            <p:nvPr/>
          </p:nvCxnSpPr>
          <p:spPr>
            <a:xfrm rot="5400000">
              <a:off x="542535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7" name="Straight Connector 1536">
              <a:extLst>
                <a:ext uri="{FF2B5EF4-FFF2-40B4-BE49-F238E27FC236}">
                  <a16:creationId xmlns:a16="http://schemas.microsoft.com/office/drawing/2014/main" id="{8FF980A9-B4B6-0897-DACB-2B3A49B955F7}"/>
                </a:ext>
              </a:extLst>
            </p:cNvPr>
            <p:cNvCxnSpPr>
              <a:cxnSpLocks/>
            </p:cNvCxnSpPr>
            <p:nvPr/>
          </p:nvCxnSpPr>
          <p:spPr>
            <a:xfrm rot="5400000">
              <a:off x="504312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8" name="Straight Connector 1537">
              <a:extLst>
                <a:ext uri="{FF2B5EF4-FFF2-40B4-BE49-F238E27FC236}">
                  <a16:creationId xmlns:a16="http://schemas.microsoft.com/office/drawing/2014/main" id="{36894A08-C757-55B1-5F6D-9BD30508CB6B}"/>
                </a:ext>
              </a:extLst>
            </p:cNvPr>
            <p:cNvCxnSpPr>
              <a:cxnSpLocks/>
            </p:cNvCxnSpPr>
            <p:nvPr/>
          </p:nvCxnSpPr>
          <p:spPr>
            <a:xfrm rot="5400000">
              <a:off x="466088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9" name="Straight Connector 1538">
              <a:extLst>
                <a:ext uri="{FF2B5EF4-FFF2-40B4-BE49-F238E27FC236}">
                  <a16:creationId xmlns:a16="http://schemas.microsoft.com/office/drawing/2014/main" id="{83265792-FCF6-730A-198B-651DD76BEE77}"/>
                </a:ext>
              </a:extLst>
            </p:cNvPr>
            <p:cNvCxnSpPr>
              <a:cxnSpLocks/>
            </p:cNvCxnSpPr>
            <p:nvPr/>
          </p:nvCxnSpPr>
          <p:spPr>
            <a:xfrm rot="5400000">
              <a:off x="427865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0" name="Straight Connector 1539">
              <a:extLst>
                <a:ext uri="{FF2B5EF4-FFF2-40B4-BE49-F238E27FC236}">
                  <a16:creationId xmlns:a16="http://schemas.microsoft.com/office/drawing/2014/main" id="{4768E45F-0FAE-7BAD-6334-27B1186867E6}"/>
                </a:ext>
              </a:extLst>
            </p:cNvPr>
            <p:cNvCxnSpPr>
              <a:cxnSpLocks/>
            </p:cNvCxnSpPr>
            <p:nvPr/>
          </p:nvCxnSpPr>
          <p:spPr>
            <a:xfrm rot="5400000">
              <a:off x="389641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1" name="Straight Connector 1540">
              <a:extLst>
                <a:ext uri="{FF2B5EF4-FFF2-40B4-BE49-F238E27FC236}">
                  <a16:creationId xmlns:a16="http://schemas.microsoft.com/office/drawing/2014/main" id="{177B3EBD-8198-3B34-7AB1-9EFE21E5F22E}"/>
                </a:ext>
              </a:extLst>
            </p:cNvPr>
            <p:cNvCxnSpPr>
              <a:cxnSpLocks/>
            </p:cNvCxnSpPr>
            <p:nvPr/>
          </p:nvCxnSpPr>
          <p:spPr>
            <a:xfrm rot="5400000">
              <a:off x="351418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a:extLst>
                <a:ext uri="{FF2B5EF4-FFF2-40B4-BE49-F238E27FC236}">
                  <a16:creationId xmlns:a16="http://schemas.microsoft.com/office/drawing/2014/main" id="{85BCD89A-1649-8C11-C682-FD12232FD17E}"/>
                </a:ext>
              </a:extLst>
            </p:cNvPr>
            <p:cNvCxnSpPr>
              <a:cxnSpLocks/>
            </p:cNvCxnSpPr>
            <p:nvPr/>
          </p:nvCxnSpPr>
          <p:spPr>
            <a:xfrm rot="5400000">
              <a:off x="313194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3" name="Straight Connector 1542">
              <a:extLst>
                <a:ext uri="{FF2B5EF4-FFF2-40B4-BE49-F238E27FC236}">
                  <a16:creationId xmlns:a16="http://schemas.microsoft.com/office/drawing/2014/main" id="{0354BF38-0008-3AE9-6379-FBD6472D7EDC}"/>
                </a:ext>
              </a:extLst>
            </p:cNvPr>
            <p:cNvCxnSpPr>
              <a:cxnSpLocks/>
            </p:cNvCxnSpPr>
            <p:nvPr/>
          </p:nvCxnSpPr>
          <p:spPr>
            <a:xfrm rot="5400000">
              <a:off x="274971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a:extLst>
                <a:ext uri="{FF2B5EF4-FFF2-40B4-BE49-F238E27FC236}">
                  <a16:creationId xmlns:a16="http://schemas.microsoft.com/office/drawing/2014/main" id="{80362EC6-6BA5-D3B5-9DC5-354C97C6D23D}"/>
                </a:ext>
              </a:extLst>
            </p:cNvPr>
            <p:cNvCxnSpPr>
              <a:cxnSpLocks/>
            </p:cNvCxnSpPr>
            <p:nvPr/>
          </p:nvCxnSpPr>
          <p:spPr>
            <a:xfrm rot="5400000">
              <a:off x="236747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5" name="Straight Connector 1544">
              <a:extLst>
                <a:ext uri="{FF2B5EF4-FFF2-40B4-BE49-F238E27FC236}">
                  <a16:creationId xmlns:a16="http://schemas.microsoft.com/office/drawing/2014/main" id="{E5C61546-81FD-1B5B-AF6D-37FC07C7F069}"/>
                </a:ext>
              </a:extLst>
            </p:cNvPr>
            <p:cNvCxnSpPr>
              <a:cxnSpLocks/>
            </p:cNvCxnSpPr>
            <p:nvPr/>
          </p:nvCxnSpPr>
          <p:spPr>
            <a:xfrm rot="5400000">
              <a:off x="198524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6" name="Straight Connector 1545">
              <a:extLst>
                <a:ext uri="{FF2B5EF4-FFF2-40B4-BE49-F238E27FC236}">
                  <a16:creationId xmlns:a16="http://schemas.microsoft.com/office/drawing/2014/main" id="{2C7D0694-BC1A-59D3-E286-3D2BD292C022}"/>
                </a:ext>
              </a:extLst>
            </p:cNvPr>
            <p:cNvCxnSpPr>
              <a:cxnSpLocks/>
            </p:cNvCxnSpPr>
            <p:nvPr/>
          </p:nvCxnSpPr>
          <p:spPr>
            <a:xfrm rot="5400000">
              <a:off x="160300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7" name="Straight Connector 1546">
              <a:extLst>
                <a:ext uri="{FF2B5EF4-FFF2-40B4-BE49-F238E27FC236}">
                  <a16:creationId xmlns:a16="http://schemas.microsoft.com/office/drawing/2014/main" id="{3F0A9AE9-1DE0-A323-71B0-E48F2EA1DF67}"/>
                </a:ext>
              </a:extLst>
            </p:cNvPr>
            <p:cNvCxnSpPr>
              <a:cxnSpLocks/>
            </p:cNvCxnSpPr>
            <p:nvPr/>
          </p:nvCxnSpPr>
          <p:spPr>
            <a:xfrm rot="5400000">
              <a:off x="1115888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61" name="TextBox 1560">
            <a:extLst>
              <a:ext uri="{FF2B5EF4-FFF2-40B4-BE49-F238E27FC236}">
                <a16:creationId xmlns:a16="http://schemas.microsoft.com/office/drawing/2014/main" id="{367987D6-24CA-D0A5-BFE6-DCAA3D471CA5}"/>
              </a:ext>
            </a:extLst>
          </p:cNvPr>
          <p:cNvSpPr txBox="1"/>
          <p:nvPr/>
        </p:nvSpPr>
        <p:spPr>
          <a:xfrm>
            <a:off x="11097535" y="3256664"/>
            <a:ext cx="178598" cy="183761"/>
          </a:xfrm>
          <a:prstGeom prst="rect">
            <a:avLst/>
          </a:prstGeom>
          <a:noFill/>
        </p:spPr>
        <p:txBody>
          <a:bodyPr wrap="none" rtlCol="0" anchor="t">
            <a:noAutofit/>
          </a:bodyPr>
          <a:lstStyle/>
          <a:p>
            <a:pPr algn="ctr"/>
            <a:r>
              <a:rPr lang="en-GB" sz="1000">
                <a:latin typeface="+mn-lt"/>
              </a:rPr>
              <a:t>26</a:t>
            </a:r>
          </a:p>
        </p:txBody>
      </p:sp>
      <p:sp>
        <p:nvSpPr>
          <p:cNvPr id="1598" name="TextBox 1597">
            <a:extLst>
              <a:ext uri="{FF2B5EF4-FFF2-40B4-BE49-F238E27FC236}">
                <a16:creationId xmlns:a16="http://schemas.microsoft.com/office/drawing/2014/main" id="{76D183DC-FC13-8F49-4621-F90744943122}"/>
              </a:ext>
            </a:extLst>
          </p:cNvPr>
          <p:cNvSpPr txBox="1"/>
          <p:nvPr/>
        </p:nvSpPr>
        <p:spPr>
          <a:xfrm>
            <a:off x="1247739" y="1152343"/>
            <a:ext cx="10320374" cy="584775"/>
          </a:xfrm>
          <a:prstGeom prst="rect">
            <a:avLst/>
          </a:prstGeom>
          <a:noFill/>
        </p:spPr>
        <p:txBody>
          <a:bodyPr wrap="square" rtlCol="0">
            <a:spAutoFit/>
          </a:bodyPr>
          <a:lstStyle/>
          <a:p>
            <a:pPr algn="ctr"/>
            <a:r>
              <a:rPr lang="en-GB" sz="1800" b="1" dirty="0">
                <a:latin typeface="+mn-lt"/>
              </a:rPr>
              <a:t>Overall population (KM analysis)</a:t>
            </a:r>
          </a:p>
          <a:p>
            <a:pPr algn="ctr"/>
            <a:r>
              <a:rPr lang="en-GB" sz="1400" b="1" dirty="0">
                <a:latin typeface="+mn-lt"/>
              </a:rPr>
              <a:t>N=263</a:t>
            </a:r>
          </a:p>
        </p:txBody>
      </p:sp>
      <p:sp>
        <p:nvSpPr>
          <p:cNvPr id="2" name="TextBox 1">
            <a:extLst>
              <a:ext uri="{FF2B5EF4-FFF2-40B4-BE49-F238E27FC236}">
                <a16:creationId xmlns:a16="http://schemas.microsoft.com/office/drawing/2014/main" id="{A9261050-9D2C-38BE-4920-744C5C9F6948}"/>
              </a:ext>
            </a:extLst>
          </p:cNvPr>
          <p:cNvSpPr txBox="1"/>
          <p:nvPr/>
        </p:nvSpPr>
        <p:spPr>
          <a:xfrm>
            <a:off x="623888" y="5468884"/>
            <a:ext cx="10944225" cy="374400"/>
          </a:xfrm>
          <a:prstGeom prst="rect">
            <a:avLst/>
          </a:prstGeom>
          <a:solidFill>
            <a:srgbClr val="D5E7FF"/>
          </a:solidFill>
          <a:ln w="19050">
            <a:noFill/>
          </a:ln>
        </p:spPr>
        <p:txBody>
          <a:bodyPr wrap="square" lIns="0" tIns="0" rIns="0"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lnSpc>
                <a:spcPct val="110000"/>
              </a:lnSpc>
              <a:buClrTx/>
              <a:buSzTx/>
              <a:buFontTx/>
              <a:buNone/>
              <a:tabLst/>
              <a:defRPr kumimoji="0" sz="1400" b="1" kern="0" spc="0" normalizeH="0" baseline="0">
                <a:ln>
                  <a:noFill/>
                </a:ln>
                <a:solidFill>
                  <a:schemeClr val="bg2">
                    <a:lumMod val="75000"/>
                  </a:schemeClr>
                </a:solidFill>
                <a:effectLst/>
                <a:uLnTx/>
                <a:uFillTx/>
                <a:latin typeface="+mn-lt"/>
              </a:defRPr>
            </a:lvl1pPr>
          </a:lstStyle>
          <a:p>
            <a:r>
              <a:rPr lang="en-US" sz="1600" dirty="0">
                <a:solidFill>
                  <a:schemeClr val="tx1"/>
                </a:solidFill>
              </a:rPr>
              <a:t>T-</a:t>
            </a:r>
            <a:r>
              <a:rPr lang="en-US" sz="1600" dirty="0" err="1">
                <a:solidFill>
                  <a:schemeClr val="tx1"/>
                </a:solidFill>
              </a:rPr>
              <a:t>DXd</a:t>
            </a:r>
            <a:r>
              <a:rPr lang="en-US" sz="1600" dirty="0">
                <a:solidFill>
                  <a:schemeClr val="tx1"/>
                </a:solidFill>
              </a:rPr>
              <a:t> showed consistent 12-month PFS in patients with stable and active BMs</a:t>
            </a:r>
          </a:p>
        </p:txBody>
      </p:sp>
      <p:cxnSp>
        <p:nvCxnSpPr>
          <p:cNvPr id="14" name="Straight Connector 13">
            <a:extLst>
              <a:ext uri="{FF2B5EF4-FFF2-40B4-BE49-F238E27FC236}">
                <a16:creationId xmlns:a16="http://schemas.microsoft.com/office/drawing/2014/main" id="{22C0F993-5C72-C545-E681-3E9B2E662C71}"/>
              </a:ext>
            </a:extLst>
          </p:cNvPr>
          <p:cNvCxnSpPr>
            <a:cxnSpLocks/>
          </p:cNvCxnSpPr>
          <p:nvPr/>
        </p:nvCxnSpPr>
        <p:spPr>
          <a:xfrm flipV="1">
            <a:off x="5834593" y="2033253"/>
            <a:ext cx="0" cy="12052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268D3E-37EF-8A61-C167-4780792A5005}"/>
              </a:ext>
            </a:extLst>
          </p:cNvPr>
          <p:cNvSpPr txBox="1"/>
          <p:nvPr/>
        </p:nvSpPr>
        <p:spPr>
          <a:xfrm>
            <a:off x="5138219" y="2346245"/>
            <a:ext cx="1402766" cy="604504"/>
          </a:xfrm>
          <a:prstGeom prst="rect">
            <a:avLst/>
          </a:prstGeom>
          <a:solidFill>
            <a:srgbClr val="FFFFFF">
              <a:alpha val="74902"/>
            </a:srgbClr>
          </a:solid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1" kern="1200" dirty="0">
                <a:solidFill>
                  <a:schemeClr val="tx1"/>
                </a:solidFill>
                <a:latin typeface="+mn-lt"/>
                <a:ea typeface="+mn-ea"/>
              </a:rPr>
              <a:t>12-month PFS:</a:t>
            </a:r>
          </a:p>
          <a:p>
            <a:pPr algn="ctr">
              <a:buClrTx/>
            </a:pPr>
            <a:r>
              <a:rPr lang="en-GB" b="1" kern="1200" dirty="0">
                <a:solidFill>
                  <a:schemeClr val="tx1"/>
                </a:solidFill>
                <a:latin typeface="+mn-lt"/>
                <a:ea typeface="+mn-ea"/>
              </a:rPr>
              <a:t>61.6%</a:t>
            </a:r>
            <a:br>
              <a:rPr lang="en-GB" b="1" kern="1200" dirty="0">
                <a:solidFill>
                  <a:schemeClr val="tx1"/>
                </a:solidFill>
                <a:latin typeface="+mn-lt"/>
                <a:ea typeface="+mn-ea"/>
              </a:rPr>
            </a:br>
            <a:r>
              <a:rPr lang="en-GB" sz="1400" b="1" kern="1200" dirty="0">
                <a:solidFill>
                  <a:schemeClr val="tx1"/>
                </a:solidFill>
                <a:latin typeface="+mn-lt"/>
                <a:ea typeface="+mn-ea"/>
              </a:rPr>
              <a:t>(95% CI 54</a:t>
            </a:r>
            <a:r>
              <a:rPr lang="en-US" sz="1400" b="1" kern="1200" dirty="0">
                <a:solidFill>
                  <a:schemeClr val="tx1"/>
                </a:solidFill>
                <a:latin typeface="+mn-lt"/>
                <a:ea typeface="+mn-ea"/>
              </a:rPr>
              <a:t>.9, 67.6)</a:t>
            </a:r>
            <a:endParaRPr lang="en-GB" sz="1400" b="1" kern="1200" dirty="0">
              <a:solidFill>
                <a:schemeClr val="tx1"/>
              </a:solidFill>
              <a:latin typeface="+mn-lt"/>
              <a:ea typeface="+mn-ea"/>
            </a:endParaRPr>
          </a:p>
        </p:txBody>
      </p:sp>
      <p:sp>
        <p:nvSpPr>
          <p:cNvPr id="6" name="TextBox 5">
            <a:extLst>
              <a:ext uri="{FF2B5EF4-FFF2-40B4-BE49-F238E27FC236}">
                <a16:creationId xmlns:a16="http://schemas.microsoft.com/office/drawing/2014/main" id="{260DBC3E-E5BB-6C26-7A84-677B58A288A4}"/>
              </a:ext>
            </a:extLst>
          </p:cNvPr>
          <p:cNvSpPr txBox="1"/>
          <p:nvPr/>
        </p:nvSpPr>
        <p:spPr>
          <a:xfrm>
            <a:off x="897730" y="2001724"/>
            <a:ext cx="350043" cy="118658"/>
          </a:xfrm>
          <a:prstGeom prst="rect">
            <a:avLst/>
          </a:prstGeom>
          <a:noFill/>
        </p:spPr>
        <p:txBody>
          <a:bodyPr wrap="none" rtlCol="0" anchor="ctr">
            <a:noAutofit/>
          </a:bodyPr>
          <a:lstStyle/>
          <a:p>
            <a:pPr algn="r"/>
            <a:r>
              <a:rPr lang="en-GB" sz="1000">
                <a:latin typeface="+mn-lt"/>
              </a:rPr>
              <a:t>0.6</a:t>
            </a:r>
          </a:p>
        </p:txBody>
      </p:sp>
      <p:sp>
        <p:nvSpPr>
          <p:cNvPr id="8" name="Text Placeholder 8">
            <a:extLst>
              <a:ext uri="{FF2B5EF4-FFF2-40B4-BE49-F238E27FC236}">
                <a16:creationId xmlns:a16="http://schemas.microsoft.com/office/drawing/2014/main" id="{9D0C88FD-7BAA-75D4-FA8F-A06CE98A1323}"/>
              </a:ext>
            </a:extLst>
          </p:cNvPr>
          <p:cNvSpPr txBox="1">
            <a:spLocks/>
          </p:cNvSpPr>
          <p:nvPr/>
        </p:nvSpPr>
        <p:spPr>
          <a:xfrm>
            <a:off x="7827486" y="1369667"/>
            <a:ext cx="3621102" cy="519380"/>
          </a:xfrm>
          <a:prstGeom prst="rect">
            <a:avLst/>
          </a:prstGeom>
          <a:noFill/>
          <a:ln>
            <a:noFill/>
          </a:ln>
        </p:spPr>
        <p:txBody>
          <a:bodyPr lIns="0" tIns="0" rIns="0" bIns="0"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r" defTabSz="914377">
              <a:spcBef>
                <a:spcPts val="300"/>
              </a:spcBef>
              <a:buClr>
                <a:srgbClr val="026C72"/>
              </a:buClr>
              <a:buNone/>
              <a:defRPr/>
            </a:pPr>
            <a:r>
              <a:rPr lang="en-US" sz="1600" b="1" dirty="0">
                <a:solidFill>
                  <a:schemeClr val="tx1"/>
                </a:solidFill>
                <a:latin typeface="Arial"/>
              </a:rPr>
              <a:t>Data maturity: 42.2% </a:t>
            </a:r>
          </a:p>
          <a:p>
            <a:pPr marL="0" indent="0" algn="r" defTabSz="914377">
              <a:spcBef>
                <a:spcPts val="600"/>
              </a:spcBef>
              <a:buClr>
                <a:srgbClr val="026C72"/>
              </a:buClr>
              <a:buNone/>
              <a:defRPr/>
            </a:pPr>
            <a:r>
              <a:rPr lang="en-GB" sz="1600" b="1" dirty="0">
                <a:solidFill>
                  <a:schemeClr val="tx1"/>
                </a:solidFill>
                <a:latin typeface="Arial"/>
              </a:rPr>
              <a:t>Median PFS (</a:t>
            </a:r>
            <a:r>
              <a:rPr lang="en-GB" sz="1600" b="1" i="1" dirty="0">
                <a:solidFill>
                  <a:schemeClr val="tx1"/>
                </a:solidFill>
                <a:latin typeface="Arial"/>
              </a:rPr>
              <a:t>post-hoc analysis</a:t>
            </a:r>
            <a:r>
              <a:rPr lang="en-GB" sz="1600" b="1" dirty="0">
                <a:solidFill>
                  <a:schemeClr val="tx1"/>
                </a:solidFill>
                <a:latin typeface="Arial"/>
              </a:rPr>
              <a:t>):  </a:t>
            </a:r>
            <a:br>
              <a:rPr lang="en-GB" sz="1600" b="1" dirty="0">
                <a:solidFill>
                  <a:schemeClr val="tx1"/>
                </a:solidFill>
                <a:latin typeface="Arial"/>
              </a:rPr>
            </a:br>
            <a:r>
              <a:rPr lang="en-GB" sz="1600" b="1" dirty="0">
                <a:solidFill>
                  <a:schemeClr val="tx1"/>
                </a:solidFill>
                <a:latin typeface="Arial"/>
              </a:rPr>
              <a:t>17.3 months (95% CI 13.7, 22.1</a:t>
            </a:r>
            <a:r>
              <a:rPr lang="en-GB" sz="1200" dirty="0">
                <a:solidFill>
                  <a:schemeClr val="tx1"/>
                </a:solidFill>
                <a:latin typeface="Arial"/>
              </a:rPr>
              <a:t>)</a:t>
            </a:r>
            <a:endParaRPr lang="en-US" sz="1200" b="1" dirty="0">
              <a:solidFill>
                <a:schemeClr val="tx1"/>
              </a:solidFill>
              <a:latin typeface="Arial"/>
            </a:endParaRPr>
          </a:p>
        </p:txBody>
      </p:sp>
      <p:sp>
        <p:nvSpPr>
          <p:cNvPr id="7" name="Rectangle 6">
            <a:extLst>
              <a:ext uri="{FF2B5EF4-FFF2-40B4-BE49-F238E27FC236}">
                <a16:creationId xmlns:a16="http://schemas.microsoft.com/office/drawing/2014/main" id="{EA393181-23A5-F109-7894-00E633B984FA}"/>
              </a:ext>
            </a:extLst>
          </p:cNvPr>
          <p:cNvSpPr/>
          <p:nvPr/>
        </p:nvSpPr>
        <p:spPr>
          <a:xfrm>
            <a:off x="6190867" y="3962539"/>
            <a:ext cx="5351283" cy="870692"/>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12" name="Text Placeholder 24">
            <a:extLst>
              <a:ext uri="{FF2B5EF4-FFF2-40B4-BE49-F238E27FC236}">
                <a16:creationId xmlns:a16="http://schemas.microsoft.com/office/drawing/2014/main" id="{EB18ABC5-A133-9AC3-CC19-B9012E20241B}"/>
              </a:ext>
            </a:extLst>
          </p:cNvPr>
          <p:cNvSpPr txBox="1">
            <a:spLocks/>
          </p:cNvSpPr>
          <p:nvPr/>
        </p:nvSpPr>
        <p:spPr>
          <a:xfrm>
            <a:off x="8350116" y="6111147"/>
            <a:ext cx="2836718" cy="514162"/>
          </a:xfrm>
          <a:prstGeom prst="rect">
            <a:avLst/>
          </a:prstGeom>
          <a:noFill/>
          <a:ln>
            <a:noFill/>
          </a:ln>
        </p:spPr>
        <p:txBody>
          <a:bodyPr spcFirstLastPara="1" vert="horz" wrap="square" lIns="0" tIns="0" rIns="0" bIns="0" rtlCol="0" anchor="ctr" anchorCtr="0">
            <a:noAutofit/>
          </a:bodyPr>
          <a:lstStyle>
            <a:lvl1pPr marL="0" marR="0" lvl="0" indent="0" algn="l" defTabSz="914400" rtl="0" eaLnBrk="1" latinLnBrk="0" hangingPunct="1">
              <a:lnSpc>
                <a:spcPct val="100000"/>
              </a:lnSpc>
              <a:spcBef>
                <a:spcPts val="427"/>
              </a:spcBef>
              <a:spcAft>
                <a:spcPts val="0"/>
              </a:spcAft>
              <a:buClr>
                <a:srgbClr val="05416B"/>
              </a:buClr>
              <a:buSzPts val="1600"/>
              <a:buFont typeface="Noto Sans Symbols"/>
              <a:buNone/>
              <a:defRPr sz="1200" b="1" i="0" u="none" strike="noStrike" kern="1200" cap="none">
                <a:solidFill>
                  <a:srgbClr val="AB0C23"/>
                </a:solidFill>
                <a:latin typeface="+mj-lt"/>
                <a:ea typeface="Arial Narrow"/>
                <a:cs typeface="Arial Narrow"/>
                <a:sym typeface="Arial Narrow"/>
              </a:defRPr>
            </a:lvl1pPr>
            <a:lvl2pPr marL="1219170" marR="0" lvl="1"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2pPr>
            <a:lvl3pPr marL="1828754" marR="0" lvl="2"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3pPr>
            <a:lvl4pPr marL="2438339" marR="0" lvl="3"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4pPr>
            <a:lvl5pPr marL="3047924" marR="0" lvl="4"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r>
              <a:rPr lang="en-US" b="0">
                <a:solidFill>
                  <a:schemeClr val="tx1"/>
                </a:solidFill>
                <a:latin typeface="+mn-lt"/>
              </a:rPr>
              <a:t>Lin NU, et al. ESMO 2024. Abstract LBA18.</a:t>
            </a:r>
            <a:endParaRPr lang="en-US" b="0" dirty="0">
              <a:solidFill>
                <a:schemeClr val="tx1"/>
              </a:solidFill>
              <a:latin typeface="+mn-lt"/>
            </a:endParaRPr>
          </a:p>
        </p:txBody>
      </p:sp>
    </p:spTree>
    <p:extLst>
      <p:ext uri="{BB962C8B-B14F-4D97-AF65-F5344CB8AC3E}">
        <p14:creationId xmlns:p14="http://schemas.microsoft.com/office/powerpoint/2010/main" val="58686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CBFEBE-7781-AB9C-4B2D-5B9491AF88D8}"/>
              </a:ext>
            </a:extLst>
          </p:cNvPr>
          <p:cNvSpPr txBox="1"/>
          <p:nvPr/>
        </p:nvSpPr>
        <p:spPr>
          <a:xfrm>
            <a:off x="1247739" y="1152343"/>
            <a:ext cx="10320374" cy="584775"/>
          </a:xfrm>
          <a:prstGeom prst="rect">
            <a:avLst/>
          </a:prstGeom>
          <a:noFill/>
        </p:spPr>
        <p:txBody>
          <a:bodyPr wrap="square" rtlCol="0">
            <a:spAutoFit/>
          </a:bodyPr>
          <a:lstStyle/>
          <a:p>
            <a:pPr algn="ctr"/>
            <a:r>
              <a:rPr lang="en-GB" sz="1800" b="1">
                <a:latin typeface="+mn-lt"/>
              </a:rPr>
              <a:t>Overall population (KM analysis)</a:t>
            </a:r>
          </a:p>
          <a:p>
            <a:pPr algn="ctr"/>
            <a:r>
              <a:rPr lang="en-GB" sz="1400" b="1">
                <a:latin typeface="+mn-lt"/>
              </a:rPr>
              <a:t>N=263</a:t>
            </a:r>
          </a:p>
        </p:txBody>
      </p:sp>
      <p:cxnSp>
        <p:nvCxnSpPr>
          <p:cNvPr id="1733" name="Straight Connector 1732">
            <a:extLst>
              <a:ext uri="{FF2B5EF4-FFF2-40B4-BE49-F238E27FC236}">
                <a16:creationId xmlns:a16="http://schemas.microsoft.com/office/drawing/2014/main" id="{71019CAD-E76A-93C9-6B30-DA7A92FF0B42}"/>
              </a:ext>
            </a:extLst>
          </p:cNvPr>
          <p:cNvCxnSpPr>
            <a:cxnSpLocks/>
          </p:cNvCxnSpPr>
          <p:nvPr/>
        </p:nvCxnSpPr>
        <p:spPr>
          <a:xfrm flipV="1">
            <a:off x="5832940" y="2072460"/>
            <a:ext cx="0" cy="116377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28" name="Group 1727">
            <a:extLst>
              <a:ext uri="{FF2B5EF4-FFF2-40B4-BE49-F238E27FC236}">
                <a16:creationId xmlns:a16="http://schemas.microsoft.com/office/drawing/2014/main" id="{B5549334-A653-47EC-212E-0F9DE61DDDA3}"/>
              </a:ext>
            </a:extLst>
          </p:cNvPr>
          <p:cNvGrpSpPr/>
          <p:nvPr/>
        </p:nvGrpSpPr>
        <p:grpSpPr>
          <a:xfrm>
            <a:off x="1245431" y="1234814"/>
            <a:ext cx="9765641" cy="1153282"/>
            <a:chOff x="1245431" y="1296987"/>
            <a:chExt cx="9765641" cy="1422461"/>
          </a:xfrm>
        </p:grpSpPr>
        <p:sp>
          <p:nvSpPr>
            <p:cNvPr id="1606" name="Freeform 1145">
              <a:extLst>
                <a:ext uri="{FF2B5EF4-FFF2-40B4-BE49-F238E27FC236}">
                  <a16:creationId xmlns:a16="http://schemas.microsoft.com/office/drawing/2014/main" id="{5E380009-9A20-2110-E0A5-A1CA21873FD6}"/>
                </a:ext>
              </a:extLst>
            </p:cNvPr>
            <p:cNvSpPr>
              <a:spLocks/>
            </p:cNvSpPr>
            <p:nvPr/>
          </p:nvSpPr>
          <p:spPr bwMode="auto">
            <a:xfrm>
              <a:off x="1247812" y="1354385"/>
              <a:ext cx="9763260" cy="1310161"/>
            </a:xfrm>
            <a:custGeom>
              <a:avLst/>
              <a:gdLst>
                <a:gd name="T0" fmla="*/ 95 w 2927"/>
                <a:gd name="T1" fmla="*/ 0 h 525"/>
                <a:gd name="T2" fmla="*/ 153 w 2927"/>
                <a:gd name="T3" fmla="*/ 16 h 525"/>
                <a:gd name="T4" fmla="*/ 173 w 2927"/>
                <a:gd name="T5" fmla="*/ 26 h 525"/>
                <a:gd name="T6" fmla="*/ 184 w 2927"/>
                <a:gd name="T7" fmla="*/ 39 h 525"/>
                <a:gd name="T8" fmla="*/ 245 w 2927"/>
                <a:gd name="T9" fmla="*/ 45 h 525"/>
                <a:gd name="T10" fmla="*/ 289 w 2927"/>
                <a:gd name="T11" fmla="*/ 49 h 525"/>
                <a:gd name="T12" fmla="*/ 313 w 2927"/>
                <a:gd name="T13" fmla="*/ 59 h 525"/>
                <a:gd name="T14" fmla="*/ 462 w 2927"/>
                <a:gd name="T15" fmla="*/ 72 h 525"/>
                <a:gd name="T16" fmla="*/ 468 w 2927"/>
                <a:gd name="T17" fmla="*/ 86 h 525"/>
                <a:gd name="T18" fmla="*/ 517 w 2927"/>
                <a:gd name="T19" fmla="*/ 104 h 525"/>
                <a:gd name="T20" fmla="*/ 542 w 2927"/>
                <a:gd name="T21" fmla="*/ 113 h 525"/>
                <a:gd name="T22" fmla="*/ 561 w 2927"/>
                <a:gd name="T23" fmla="*/ 115 h 525"/>
                <a:gd name="T24" fmla="*/ 629 w 2927"/>
                <a:gd name="T25" fmla="*/ 119 h 525"/>
                <a:gd name="T26" fmla="*/ 639 w 2927"/>
                <a:gd name="T27" fmla="*/ 135 h 525"/>
                <a:gd name="T28" fmla="*/ 660 w 2927"/>
                <a:gd name="T29" fmla="*/ 140 h 525"/>
                <a:gd name="T30" fmla="*/ 664 w 2927"/>
                <a:gd name="T31" fmla="*/ 150 h 525"/>
                <a:gd name="T32" fmla="*/ 752 w 2927"/>
                <a:gd name="T33" fmla="*/ 152 h 525"/>
                <a:gd name="T34" fmla="*/ 769 w 2927"/>
                <a:gd name="T35" fmla="*/ 162 h 525"/>
                <a:gd name="T36" fmla="*/ 783 w 2927"/>
                <a:gd name="T37" fmla="*/ 177 h 525"/>
                <a:gd name="T38" fmla="*/ 821 w 2927"/>
                <a:gd name="T39" fmla="*/ 185 h 525"/>
                <a:gd name="T40" fmla="*/ 843 w 2927"/>
                <a:gd name="T41" fmla="*/ 207 h 525"/>
                <a:gd name="T42" fmla="*/ 919 w 2927"/>
                <a:gd name="T43" fmla="*/ 214 h 525"/>
                <a:gd name="T44" fmla="*/ 922 w 2927"/>
                <a:gd name="T45" fmla="*/ 224 h 525"/>
                <a:gd name="T46" fmla="*/ 932 w 2927"/>
                <a:gd name="T47" fmla="*/ 232 h 525"/>
                <a:gd name="T48" fmla="*/ 936 w 2927"/>
                <a:gd name="T49" fmla="*/ 243 h 525"/>
                <a:gd name="T50" fmla="*/ 944 w 2927"/>
                <a:gd name="T51" fmla="*/ 253 h 525"/>
                <a:gd name="T52" fmla="*/ 957 w 2927"/>
                <a:gd name="T53" fmla="*/ 269 h 525"/>
                <a:gd name="T54" fmla="*/ 963 w 2927"/>
                <a:gd name="T55" fmla="*/ 294 h 525"/>
                <a:gd name="T56" fmla="*/ 975 w 2927"/>
                <a:gd name="T57" fmla="*/ 300 h 525"/>
                <a:gd name="T58" fmla="*/ 1031 w 2927"/>
                <a:gd name="T59" fmla="*/ 310 h 525"/>
                <a:gd name="T60" fmla="*/ 1041 w 2927"/>
                <a:gd name="T61" fmla="*/ 321 h 525"/>
                <a:gd name="T62" fmla="*/ 1099 w 2927"/>
                <a:gd name="T63" fmla="*/ 331 h 525"/>
                <a:gd name="T64" fmla="*/ 1113 w 2927"/>
                <a:gd name="T65" fmla="*/ 335 h 525"/>
                <a:gd name="T66" fmla="*/ 1130 w 2927"/>
                <a:gd name="T67" fmla="*/ 362 h 525"/>
                <a:gd name="T68" fmla="*/ 1167 w 2927"/>
                <a:gd name="T69" fmla="*/ 364 h 525"/>
                <a:gd name="T70" fmla="*/ 1189 w 2927"/>
                <a:gd name="T71" fmla="*/ 374 h 525"/>
                <a:gd name="T72" fmla="*/ 1276 w 2927"/>
                <a:gd name="T73" fmla="*/ 380 h 525"/>
                <a:gd name="T74" fmla="*/ 1293 w 2927"/>
                <a:gd name="T75" fmla="*/ 393 h 525"/>
                <a:gd name="T76" fmla="*/ 1493 w 2927"/>
                <a:gd name="T77" fmla="*/ 397 h 525"/>
                <a:gd name="T78" fmla="*/ 1505 w 2927"/>
                <a:gd name="T79" fmla="*/ 415 h 525"/>
                <a:gd name="T80" fmla="*/ 1732 w 2927"/>
                <a:gd name="T81" fmla="*/ 420 h 525"/>
                <a:gd name="T82" fmla="*/ 1752 w 2927"/>
                <a:gd name="T83" fmla="*/ 432 h 525"/>
                <a:gd name="T84" fmla="*/ 1771 w 2927"/>
                <a:gd name="T85" fmla="*/ 467 h 525"/>
                <a:gd name="T86" fmla="*/ 1845 w 2927"/>
                <a:gd name="T87" fmla="*/ 483 h 525"/>
                <a:gd name="T88" fmla="*/ 2280 w 2927"/>
                <a:gd name="T89"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27" h="525">
                  <a:moveTo>
                    <a:pt x="0" y="0"/>
                  </a:moveTo>
                  <a:lnTo>
                    <a:pt x="0" y="0"/>
                  </a:lnTo>
                  <a:lnTo>
                    <a:pt x="95" y="0"/>
                  </a:lnTo>
                  <a:lnTo>
                    <a:pt x="95" y="4"/>
                  </a:lnTo>
                  <a:lnTo>
                    <a:pt x="153" y="4"/>
                  </a:lnTo>
                  <a:lnTo>
                    <a:pt x="153" y="16"/>
                  </a:lnTo>
                  <a:lnTo>
                    <a:pt x="161" y="16"/>
                  </a:lnTo>
                  <a:lnTo>
                    <a:pt x="161" y="26"/>
                  </a:lnTo>
                  <a:lnTo>
                    <a:pt x="173" y="26"/>
                  </a:lnTo>
                  <a:lnTo>
                    <a:pt x="173" y="32"/>
                  </a:lnTo>
                  <a:lnTo>
                    <a:pt x="184" y="32"/>
                  </a:lnTo>
                  <a:lnTo>
                    <a:pt x="184" y="39"/>
                  </a:lnTo>
                  <a:lnTo>
                    <a:pt x="184" y="41"/>
                  </a:lnTo>
                  <a:lnTo>
                    <a:pt x="245" y="41"/>
                  </a:lnTo>
                  <a:lnTo>
                    <a:pt x="245" y="45"/>
                  </a:lnTo>
                  <a:lnTo>
                    <a:pt x="280" y="45"/>
                  </a:lnTo>
                  <a:lnTo>
                    <a:pt x="280" y="49"/>
                  </a:lnTo>
                  <a:lnTo>
                    <a:pt x="289" y="49"/>
                  </a:lnTo>
                  <a:lnTo>
                    <a:pt x="289" y="55"/>
                  </a:lnTo>
                  <a:lnTo>
                    <a:pt x="313" y="55"/>
                  </a:lnTo>
                  <a:lnTo>
                    <a:pt x="313" y="59"/>
                  </a:lnTo>
                  <a:lnTo>
                    <a:pt x="332" y="59"/>
                  </a:lnTo>
                  <a:lnTo>
                    <a:pt x="332" y="72"/>
                  </a:lnTo>
                  <a:lnTo>
                    <a:pt x="462" y="72"/>
                  </a:lnTo>
                  <a:lnTo>
                    <a:pt x="462" y="82"/>
                  </a:lnTo>
                  <a:lnTo>
                    <a:pt x="468" y="82"/>
                  </a:lnTo>
                  <a:lnTo>
                    <a:pt x="468" y="86"/>
                  </a:lnTo>
                  <a:lnTo>
                    <a:pt x="470" y="86"/>
                  </a:lnTo>
                  <a:lnTo>
                    <a:pt x="470" y="104"/>
                  </a:lnTo>
                  <a:lnTo>
                    <a:pt x="517" y="104"/>
                  </a:lnTo>
                  <a:lnTo>
                    <a:pt x="517" y="107"/>
                  </a:lnTo>
                  <a:lnTo>
                    <a:pt x="542" y="107"/>
                  </a:lnTo>
                  <a:lnTo>
                    <a:pt x="542" y="113"/>
                  </a:lnTo>
                  <a:lnTo>
                    <a:pt x="561" y="113"/>
                  </a:lnTo>
                  <a:lnTo>
                    <a:pt x="561" y="115"/>
                  </a:lnTo>
                  <a:lnTo>
                    <a:pt x="561" y="115"/>
                  </a:lnTo>
                  <a:lnTo>
                    <a:pt x="623" y="115"/>
                  </a:lnTo>
                  <a:lnTo>
                    <a:pt x="623" y="119"/>
                  </a:lnTo>
                  <a:lnTo>
                    <a:pt x="629" y="119"/>
                  </a:lnTo>
                  <a:lnTo>
                    <a:pt x="629" y="123"/>
                  </a:lnTo>
                  <a:lnTo>
                    <a:pt x="639" y="123"/>
                  </a:lnTo>
                  <a:lnTo>
                    <a:pt x="639" y="135"/>
                  </a:lnTo>
                  <a:lnTo>
                    <a:pt x="654" y="135"/>
                  </a:lnTo>
                  <a:lnTo>
                    <a:pt x="654" y="140"/>
                  </a:lnTo>
                  <a:lnTo>
                    <a:pt x="660" y="140"/>
                  </a:lnTo>
                  <a:lnTo>
                    <a:pt x="660" y="144"/>
                  </a:lnTo>
                  <a:lnTo>
                    <a:pt x="664" y="144"/>
                  </a:lnTo>
                  <a:lnTo>
                    <a:pt x="664" y="150"/>
                  </a:lnTo>
                  <a:lnTo>
                    <a:pt x="684" y="150"/>
                  </a:lnTo>
                  <a:lnTo>
                    <a:pt x="684" y="152"/>
                  </a:lnTo>
                  <a:lnTo>
                    <a:pt x="752" y="152"/>
                  </a:lnTo>
                  <a:lnTo>
                    <a:pt x="752" y="156"/>
                  </a:lnTo>
                  <a:lnTo>
                    <a:pt x="769" y="156"/>
                  </a:lnTo>
                  <a:lnTo>
                    <a:pt x="769" y="162"/>
                  </a:lnTo>
                  <a:lnTo>
                    <a:pt x="783" y="162"/>
                  </a:lnTo>
                  <a:lnTo>
                    <a:pt x="783" y="175"/>
                  </a:lnTo>
                  <a:lnTo>
                    <a:pt x="783" y="177"/>
                  </a:lnTo>
                  <a:lnTo>
                    <a:pt x="816" y="177"/>
                  </a:lnTo>
                  <a:lnTo>
                    <a:pt x="816" y="185"/>
                  </a:lnTo>
                  <a:lnTo>
                    <a:pt x="821" y="185"/>
                  </a:lnTo>
                  <a:lnTo>
                    <a:pt x="821" y="201"/>
                  </a:lnTo>
                  <a:lnTo>
                    <a:pt x="843" y="201"/>
                  </a:lnTo>
                  <a:lnTo>
                    <a:pt x="843" y="207"/>
                  </a:lnTo>
                  <a:lnTo>
                    <a:pt x="849" y="207"/>
                  </a:lnTo>
                  <a:lnTo>
                    <a:pt x="849" y="214"/>
                  </a:lnTo>
                  <a:lnTo>
                    <a:pt x="919" y="214"/>
                  </a:lnTo>
                  <a:lnTo>
                    <a:pt x="919" y="220"/>
                  </a:lnTo>
                  <a:lnTo>
                    <a:pt x="922" y="220"/>
                  </a:lnTo>
                  <a:lnTo>
                    <a:pt x="922" y="224"/>
                  </a:lnTo>
                  <a:lnTo>
                    <a:pt x="926" y="224"/>
                  </a:lnTo>
                  <a:lnTo>
                    <a:pt x="926" y="232"/>
                  </a:lnTo>
                  <a:lnTo>
                    <a:pt x="932" y="232"/>
                  </a:lnTo>
                  <a:lnTo>
                    <a:pt x="932" y="240"/>
                  </a:lnTo>
                  <a:lnTo>
                    <a:pt x="936" y="240"/>
                  </a:lnTo>
                  <a:lnTo>
                    <a:pt x="936" y="243"/>
                  </a:lnTo>
                  <a:lnTo>
                    <a:pt x="936" y="245"/>
                  </a:lnTo>
                  <a:lnTo>
                    <a:pt x="944" y="245"/>
                  </a:lnTo>
                  <a:lnTo>
                    <a:pt x="944" y="253"/>
                  </a:lnTo>
                  <a:lnTo>
                    <a:pt x="950" y="253"/>
                  </a:lnTo>
                  <a:lnTo>
                    <a:pt x="950" y="269"/>
                  </a:lnTo>
                  <a:lnTo>
                    <a:pt x="957" y="269"/>
                  </a:lnTo>
                  <a:lnTo>
                    <a:pt x="957" y="284"/>
                  </a:lnTo>
                  <a:lnTo>
                    <a:pt x="963" y="284"/>
                  </a:lnTo>
                  <a:lnTo>
                    <a:pt x="963" y="294"/>
                  </a:lnTo>
                  <a:lnTo>
                    <a:pt x="967" y="294"/>
                  </a:lnTo>
                  <a:lnTo>
                    <a:pt x="967" y="300"/>
                  </a:lnTo>
                  <a:lnTo>
                    <a:pt x="975" y="300"/>
                  </a:lnTo>
                  <a:lnTo>
                    <a:pt x="979" y="300"/>
                  </a:lnTo>
                  <a:lnTo>
                    <a:pt x="979" y="310"/>
                  </a:lnTo>
                  <a:lnTo>
                    <a:pt x="1031" y="310"/>
                  </a:lnTo>
                  <a:lnTo>
                    <a:pt x="1031" y="317"/>
                  </a:lnTo>
                  <a:lnTo>
                    <a:pt x="1041" y="317"/>
                  </a:lnTo>
                  <a:lnTo>
                    <a:pt x="1041" y="321"/>
                  </a:lnTo>
                  <a:lnTo>
                    <a:pt x="1082" y="321"/>
                  </a:lnTo>
                  <a:lnTo>
                    <a:pt x="1082" y="331"/>
                  </a:lnTo>
                  <a:lnTo>
                    <a:pt x="1099" y="331"/>
                  </a:lnTo>
                  <a:lnTo>
                    <a:pt x="1099" y="335"/>
                  </a:lnTo>
                  <a:lnTo>
                    <a:pt x="1107" y="335"/>
                  </a:lnTo>
                  <a:lnTo>
                    <a:pt x="1113" y="335"/>
                  </a:lnTo>
                  <a:lnTo>
                    <a:pt x="1113" y="352"/>
                  </a:lnTo>
                  <a:lnTo>
                    <a:pt x="1130" y="352"/>
                  </a:lnTo>
                  <a:lnTo>
                    <a:pt x="1130" y="362"/>
                  </a:lnTo>
                  <a:lnTo>
                    <a:pt x="1159" y="362"/>
                  </a:lnTo>
                  <a:lnTo>
                    <a:pt x="1159" y="364"/>
                  </a:lnTo>
                  <a:lnTo>
                    <a:pt x="1167" y="364"/>
                  </a:lnTo>
                  <a:lnTo>
                    <a:pt x="1167" y="368"/>
                  </a:lnTo>
                  <a:lnTo>
                    <a:pt x="1189" y="368"/>
                  </a:lnTo>
                  <a:lnTo>
                    <a:pt x="1189" y="374"/>
                  </a:lnTo>
                  <a:lnTo>
                    <a:pt x="1243" y="374"/>
                  </a:lnTo>
                  <a:lnTo>
                    <a:pt x="1243" y="380"/>
                  </a:lnTo>
                  <a:lnTo>
                    <a:pt x="1276" y="380"/>
                  </a:lnTo>
                  <a:lnTo>
                    <a:pt x="1276" y="387"/>
                  </a:lnTo>
                  <a:lnTo>
                    <a:pt x="1293" y="387"/>
                  </a:lnTo>
                  <a:lnTo>
                    <a:pt x="1293" y="393"/>
                  </a:lnTo>
                  <a:lnTo>
                    <a:pt x="1478" y="393"/>
                  </a:lnTo>
                  <a:lnTo>
                    <a:pt x="1478" y="397"/>
                  </a:lnTo>
                  <a:lnTo>
                    <a:pt x="1493" y="397"/>
                  </a:lnTo>
                  <a:lnTo>
                    <a:pt x="1493" y="409"/>
                  </a:lnTo>
                  <a:lnTo>
                    <a:pt x="1505" y="409"/>
                  </a:lnTo>
                  <a:lnTo>
                    <a:pt x="1505" y="415"/>
                  </a:lnTo>
                  <a:lnTo>
                    <a:pt x="1521" y="415"/>
                  </a:lnTo>
                  <a:lnTo>
                    <a:pt x="1521" y="420"/>
                  </a:lnTo>
                  <a:lnTo>
                    <a:pt x="1732" y="420"/>
                  </a:lnTo>
                  <a:lnTo>
                    <a:pt x="1740" y="420"/>
                  </a:lnTo>
                  <a:lnTo>
                    <a:pt x="1740" y="432"/>
                  </a:lnTo>
                  <a:lnTo>
                    <a:pt x="1752" y="432"/>
                  </a:lnTo>
                  <a:lnTo>
                    <a:pt x="1752" y="453"/>
                  </a:lnTo>
                  <a:lnTo>
                    <a:pt x="1771" y="453"/>
                  </a:lnTo>
                  <a:lnTo>
                    <a:pt x="1771" y="467"/>
                  </a:lnTo>
                  <a:lnTo>
                    <a:pt x="1775" y="467"/>
                  </a:lnTo>
                  <a:lnTo>
                    <a:pt x="1775" y="483"/>
                  </a:lnTo>
                  <a:lnTo>
                    <a:pt x="1845" y="483"/>
                  </a:lnTo>
                  <a:lnTo>
                    <a:pt x="1845" y="496"/>
                  </a:lnTo>
                  <a:lnTo>
                    <a:pt x="2280" y="496"/>
                  </a:lnTo>
                  <a:lnTo>
                    <a:pt x="2280" y="525"/>
                  </a:lnTo>
                  <a:lnTo>
                    <a:pt x="2925" y="525"/>
                  </a:lnTo>
                  <a:lnTo>
                    <a:pt x="2927" y="525"/>
                  </a:lnTo>
                </a:path>
              </a:pathLst>
            </a:custGeom>
            <a:noFill/>
            <a:ln w="19050" cap="flat">
              <a:solidFill>
                <a:srgbClr val="27377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8" name="Line 1147">
              <a:extLst>
                <a:ext uri="{FF2B5EF4-FFF2-40B4-BE49-F238E27FC236}">
                  <a16:creationId xmlns:a16="http://schemas.microsoft.com/office/drawing/2014/main" id="{A290DF96-873A-949A-C664-66DBA1F72952}"/>
                </a:ext>
              </a:extLst>
            </p:cNvPr>
            <p:cNvSpPr>
              <a:spLocks noChangeShapeType="1"/>
            </p:cNvSpPr>
            <p:nvPr/>
          </p:nvSpPr>
          <p:spPr bwMode="auto">
            <a:xfrm>
              <a:off x="1507987" y="129698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9" name="Line 1148">
              <a:extLst>
                <a:ext uri="{FF2B5EF4-FFF2-40B4-BE49-F238E27FC236}">
                  <a16:creationId xmlns:a16="http://schemas.microsoft.com/office/drawing/2014/main" id="{08956486-D7B7-855B-9127-7AD700393029}"/>
                </a:ext>
              </a:extLst>
            </p:cNvPr>
            <p:cNvSpPr>
              <a:spLocks noChangeShapeType="1"/>
            </p:cNvSpPr>
            <p:nvPr/>
          </p:nvSpPr>
          <p:spPr bwMode="auto">
            <a:xfrm>
              <a:off x="1738144" y="131695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0" name="Line 1149">
              <a:extLst>
                <a:ext uri="{FF2B5EF4-FFF2-40B4-BE49-F238E27FC236}">
                  <a16:creationId xmlns:a16="http://schemas.microsoft.com/office/drawing/2014/main" id="{C8F65DA9-8433-4A5C-1AE9-8C43E4E336C5}"/>
                </a:ext>
              </a:extLst>
            </p:cNvPr>
            <p:cNvSpPr>
              <a:spLocks noChangeShapeType="1"/>
            </p:cNvSpPr>
            <p:nvPr/>
          </p:nvSpPr>
          <p:spPr bwMode="auto">
            <a:xfrm>
              <a:off x="1791513" y="136436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1" name="Line 1150">
              <a:extLst>
                <a:ext uri="{FF2B5EF4-FFF2-40B4-BE49-F238E27FC236}">
                  <a16:creationId xmlns:a16="http://schemas.microsoft.com/office/drawing/2014/main" id="{257D0E31-215C-D575-9C7E-F1258E62163E}"/>
                </a:ext>
              </a:extLst>
            </p:cNvPr>
            <p:cNvSpPr>
              <a:spLocks noChangeShapeType="1"/>
            </p:cNvSpPr>
            <p:nvPr/>
          </p:nvSpPr>
          <p:spPr bwMode="auto">
            <a:xfrm>
              <a:off x="1844883" y="137934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2" name="Line 1151">
              <a:extLst>
                <a:ext uri="{FF2B5EF4-FFF2-40B4-BE49-F238E27FC236}">
                  <a16:creationId xmlns:a16="http://schemas.microsoft.com/office/drawing/2014/main" id="{5B33DD8E-3E79-565D-C2E0-3C70DA334E55}"/>
                </a:ext>
              </a:extLst>
            </p:cNvPr>
            <p:cNvSpPr>
              <a:spLocks noChangeShapeType="1"/>
            </p:cNvSpPr>
            <p:nvPr/>
          </p:nvSpPr>
          <p:spPr bwMode="auto">
            <a:xfrm>
              <a:off x="2101722" y="140928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3" name="Line 1152">
              <a:extLst>
                <a:ext uri="{FF2B5EF4-FFF2-40B4-BE49-F238E27FC236}">
                  <a16:creationId xmlns:a16="http://schemas.microsoft.com/office/drawing/2014/main" id="{A26185E9-FC46-7C2D-6A6B-27EA5C2B2C04}"/>
                </a:ext>
              </a:extLst>
            </p:cNvPr>
            <p:cNvSpPr>
              <a:spLocks noChangeShapeType="1"/>
            </p:cNvSpPr>
            <p:nvPr/>
          </p:nvSpPr>
          <p:spPr bwMode="auto">
            <a:xfrm>
              <a:off x="2251824" y="1429252"/>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4" name="Line 1153">
              <a:extLst>
                <a:ext uri="{FF2B5EF4-FFF2-40B4-BE49-F238E27FC236}">
                  <a16:creationId xmlns:a16="http://schemas.microsoft.com/office/drawing/2014/main" id="{1B06D6D3-579C-1CD3-02E0-15EB0484D9B4}"/>
                </a:ext>
              </a:extLst>
            </p:cNvPr>
            <p:cNvSpPr>
              <a:spLocks noChangeShapeType="1"/>
            </p:cNvSpPr>
            <p:nvPr/>
          </p:nvSpPr>
          <p:spPr bwMode="auto">
            <a:xfrm>
              <a:off x="2301857" y="144672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5" name="Line 1154">
              <a:extLst>
                <a:ext uri="{FF2B5EF4-FFF2-40B4-BE49-F238E27FC236}">
                  <a16:creationId xmlns:a16="http://schemas.microsoft.com/office/drawing/2014/main" id="{930E086C-D87E-0393-C788-6ACA75513FEB}"/>
                </a:ext>
              </a:extLst>
            </p:cNvPr>
            <p:cNvSpPr>
              <a:spLocks noChangeShapeType="1"/>
            </p:cNvSpPr>
            <p:nvPr/>
          </p:nvSpPr>
          <p:spPr bwMode="auto">
            <a:xfrm>
              <a:off x="2381911" y="146169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6" name="Line 1155">
              <a:extLst>
                <a:ext uri="{FF2B5EF4-FFF2-40B4-BE49-F238E27FC236}">
                  <a16:creationId xmlns:a16="http://schemas.microsoft.com/office/drawing/2014/main" id="{B5BE36AB-0334-F393-F973-C4F7B2657E02}"/>
                </a:ext>
              </a:extLst>
            </p:cNvPr>
            <p:cNvSpPr>
              <a:spLocks noChangeShapeType="1"/>
            </p:cNvSpPr>
            <p:nvPr/>
          </p:nvSpPr>
          <p:spPr bwMode="auto">
            <a:xfrm>
              <a:off x="2418603" y="146169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7" name="Line 1156">
              <a:extLst>
                <a:ext uri="{FF2B5EF4-FFF2-40B4-BE49-F238E27FC236}">
                  <a16:creationId xmlns:a16="http://schemas.microsoft.com/office/drawing/2014/main" id="{5B656D4D-80C1-138E-CE22-9B91548BDB5F}"/>
                </a:ext>
              </a:extLst>
            </p:cNvPr>
            <p:cNvSpPr>
              <a:spLocks noChangeShapeType="1"/>
            </p:cNvSpPr>
            <p:nvPr/>
          </p:nvSpPr>
          <p:spPr bwMode="auto">
            <a:xfrm>
              <a:off x="2478644" y="1486648"/>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8" name="Line 1157">
              <a:extLst>
                <a:ext uri="{FF2B5EF4-FFF2-40B4-BE49-F238E27FC236}">
                  <a16:creationId xmlns:a16="http://schemas.microsoft.com/office/drawing/2014/main" id="{F2AA3D77-ECB5-3195-5C25-8C696E36263C}"/>
                </a:ext>
              </a:extLst>
            </p:cNvPr>
            <p:cNvSpPr>
              <a:spLocks noChangeShapeType="1"/>
            </p:cNvSpPr>
            <p:nvPr/>
          </p:nvSpPr>
          <p:spPr bwMode="auto">
            <a:xfrm>
              <a:off x="2802195" y="1516595"/>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19" name="Line 1158">
              <a:extLst>
                <a:ext uri="{FF2B5EF4-FFF2-40B4-BE49-F238E27FC236}">
                  <a16:creationId xmlns:a16="http://schemas.microsoft.com/office/drawing/2014/main" id="{B760B183-5B10-B2C1-A639-7579EABC333C}"/>
                </a:ext>
              </a:extLst>
            </p:cNvPr>
            <p:cNvSpPr>
              <a:spLocks noChangeShapeType="1"/>
            </p:cNvSpPr>
            <p:nvPr/>
          </p:nvSpPr>
          <p:spPr bwMode="auto">
            <a:xfrm>
              <a:off x="2822208" y="152907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0" name="Line 1159">
              <a:extLst>
                <a:ext uri="{FF2B5EF4-FFF2-40B4-BE49-F238E27FC236}">
                  <a16:creationId xmlns:a16="http://schemas.microsoft.com/office/drawing/2014/main" id="{7FACAC37-AF37-B076-FBCD-C411338AA452}"/>
                </a:ext>
              </a:extLst>
            </p:cNvPr>
            <p:cNvSpPr>
              <a:spLocks noChangeShapeType="1"/>
            </p:cNvSpPr>
            <p:nvPr/>
          </p:nvSpPr>
          <p:spPr bwMode="auto">
            <a:xfrm>
              <a:off x="2842222" y="155902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1" name="Line 1160">
              <a:extLst>
                <a:ext uri="{FF2B5EF4-FFF2-40B4-BE49-F238E27FC236}">
                  <a16:creationId xmlns:a16="http://schemas.microsoft.com/office/drawing/2014/main" id="{F18BD310-9E1A-47CB-B7D2-A2BA7DF545AA}"/>
                </a:ext>
              </a:extLst>
            </p:cNvPr>
            <p:cNvSpPr>
              <a:spLocks noChangeShapeType="1"/>
            </p:cNvSpPr>
            <p:nvPr/>
          </p:nvSpPr>
          <p:spPr bwMode="auto">
            <a:xfrm>
              <a:off x="2885585" y="155902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2" name="Line 1161">
              <a:extLst>
                <a:ext uri="{FF2B5EF4-FFF2-40B4-BE49-F238E27FC236}">
                  <a16:creationId xmlns:a16="http://schemas.microsoft.com/office/drawing/2014/main" id="{0C89604E-9852-7011-4A79-CFF87CA9B3D7}"/>
                </a:ext>
              </a:extLst>
            </p:cNvPr>
            <p:cNvSpPr>
              <a:spLocks noChangeShapeType="1"/>
            </p:cNvSpPr>
            <p:nvPr/>
          </p:nvSpPr>
          <p:spPr bwMode="auto">
            <a:xfrm>
              <a:off x="2932283" y="155902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3" name="Line 1162">
              <a:extLst>
                <a:ext uri="{FF2B5EF4-FFF2-40B4-BE49-F238E27FC236}">
                  <a16:creationId xmlns:a16="http://schemas.microsoft.com/office/drawing/2014/main" id="{DE4F3890-1E4D-BCF3-4DA6-833F3A0E88AE}"/>
                </a:ext>
              </a:extLst>
            </p:cNvPr>
            <p:cNvSpPr>
              <a:spLocks noChangeShapeType="1"/>
            </p:cNvSpPr>
            <p:nvPr/>
          </p:nvSpPr>
          <p:spPr bwMode="auto">
            <a:xfrm>
              <a:off x="3179117" y="158896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4" name="Line 1163">
              <a:extLst>
                <a:ext uri="{FF2B5EF4-FFF2-40B4-BE49-F238E27FC236}">
                  <a16:creationId xmlns:a16="http://schemas.microsoft.com/office/drawing/2014/main" id="{BD6F4410-4463-509B-474D-F79AFABC519D}"/>
                </a:ext>
              </a:extLst>
            </p:cNvPr>
            <p:cNvSpPr>
              <a:spLocks noChangeShapeType="1"/>
            </p:cNvSpPr>
            <p:nvPr/>
          </p:nvSpPr>
          <p:spPr bwMode="auto">
            <a:xfrm>
              <a:off x="3269176" y="158896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5" name="Line 1164">
              <a:extLst>
                <a:ext uri="{FF2B5EF4-FFF2-40B4-BE49-F238E27FC236}">
                  <a16:creationId xmlns:a16="http://schemas.microsoft.com/office/drawing/2014/main" id="{A84DA977-8675-B461-5D5E-729689B2D099}"/>
                </a:ext>
              </a:extLst>
            </p:cNvPr>
            <p:cNvSpPr>
              <a:spLocks noChangeShapeType="1"/>
            </p:cNvSpPr>
            <p:nvPr/>
          </p:nvSpPr>
          <p:spPr bwMode="auto">
            <a:xfrm>
              <a:off x="3352567" y="1608931"/>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6" name="Line 1165">
              <a:extLst>
                <a:ext uri="{FF2B5EF4-FFF2-40B4-BE49-F238E27FC236}">
                  <a16:creationId xmlns:a16="http://schemas.microsoft.com/office/drawing/2014/main" id="{DDD9C6BF-6E6C-A150-F03F-F516E3C1A6DD}"/>
                </a:ext>
              </a:extLst>
            </p:cNvPr>
            <p:cNvSpPr>
              <a:spLocks noChangeShapeType="1"/>
            </p:cNvSpPr>
            <p:nvPr/>
          </p:nvSpPr>
          <p:spPr bwMode="auto">
            <a:xfrm>
              <a:off x="3269176" y="158896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7" name="Line 1166">
              <a:extLst>
                <a:ext uri="{FF2B5EF4-FFF2-40B4-BE49-F238E27FC236}">
                  <a16:creationId xmlns:a16="http://schemas.microsoft.com/office/drawing/2014/main" id="{9BA33093-AF8E-4631-2474-CEA29AF283BD}"/>
                </a:ext>
              </a:extLst>
            </p:cNvPr>
            <p:cNvSpPr>
              <a:spLocks noChangeShapeType="1"/>
            </p:cNvSpPr>
            <p:nvPr/>
          </p:nvSpPr>
          <p:spPr bwMode="auto">
            <a:xfrm>
              <a:off x="3435956" y="1656345"/>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8" name="Line 1167">
              <a:extLst>
                <a:ext uri="{FF2B5EF4-FFF2-40B4-BE49-F238E27FC236}">
                  <a16:creationId xmlns:a16="http://schemas.microsoft.com/office/drawing/2014/main" id="{C31CB020-F052-7BA9-AE50-2A36CBCD97A6}"/>
                </a:ext>
              </a:extLst>
            </p:cNvPr>
            <p:cNvSpPr>
              <a:spLocks noChangeShapeType="1"/>
            </p:cNvSpPr>
            <p:nvPr/>
          </p:nvSpPr>
          <p:spPr bwMode="auto">
            <a:xfrm>
              <a:off x="3482654" y="167131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9" name="Line 1168">
              <a:extLst>
                <a:ext uri="{FF2B5EF4-FFF2-40B4-BE49-F238E27FC236}">
                  <a16:creationId xmlns:a16="http://schemas.microsoft.com/office/drawing/2014/main" id="{7470C1BB-671F-E8B5-B6E9-7BA998A6C1E1}"/>
                </a:ext>
              </a:extLst>
            </p:cNvPr>
            <p:cNvSpPr>
              <a:spLocks noChangeShapeType="1"/>
            </p:cNvSpPr>
            <p:nvPr/>
          </p:nvSpPr>
          <p:spPr bwMode="auto">
            <a:xfrm>
              <a:off x="3546031" y="168130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0" name="Line 1169">
              <a:extLst>
                <a:ext uri="{FF2B5EF4-FFF2-40B4-BE49-F238E27FC236}">
                  <a16:creationId xmlns:a16="http://schemas.microsoft.com/office/drawing/2014/main" id="{528CBC39-8283-EFB7-8A63-723D642A6466}"/>
                </a:ext>
              </a:extLst>
            </p:cNvPr>
            <p:cNvSpPr>
              <a:spLocks noChangeShapeType="1"/>
            </p:cNvSpPr>
            <p:nvPr/>
          </p:nvSpPr>
          <p:spPr bwMode="auto">
            <a:xfrm>
              <a:off x="3696131" y="168130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1" name="Line 1170">
              <a:extLst>
                <a:ext uri="{FF2B5EF4-FFF2-40B4-BE49-F238E27FC236}">
                  <a16:creationId xmlns:a16="http://schemas.microsoft.com/office/drawing/2014/main" id="{F2252D27-C11A-7075-D98C-A653976EE2B2}"/>
                </a:ext>
              </a:extLst>
            </p:cNvPr>
            <p:cNvSpPr>
              <a:spLocks noChangeShapeType="1"/>
            </p:cNvSpPr>
            <p:nvPr/>
          </p:nvSpPr>
          <p:spPr bwMode="auto">
            <a:xfrm>
              <a:off x="3812878" y="1691283"/>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2" name="Line 1171">
              <a:extLst>
                <a:ext uri="{FF2B5EF4-FFF2-40B4-BE49-F238E27FC236}">
                  <a16:creationId xmlns:a16="http://schemas.microsoft.com/office/drawing/2014/main" id="{B70B5CE8-D316-FABA-F332-2662AF451C1F}"/>
                </a:ext>
              </a:extLst>
            </p:cNvPr>
            <p:cNvSpPr>
              <a:spLocks noChangeShapeType="1"/>
            </p:cNvSpPr>
            <p:nvPr/>
          </p:nvSpPr>
          <p:spPr bwMode="auto">
            <a:xfrm>
              <a:off x="3839563" y="170376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3" name="Line 1172">
              <a:extLst>
                <a:ext uri="{FF2B5EF4-FFF2-40B4-BE49-F238E27FC236}">
                  <a16:creationId xmlns:a16="http://schemas.microsoft.com/office/drawing/2014/main" id="{360CECB1-4596-2314-859C-D02CFCCB6695}"/>
                </a:ext>
              </a:extLst>
            </p:cNvPr>
            <p:cNvSpPr>
              <a:spLocks noChangeShapeType="1"/>
            </p:cNvSpPr>
            <p:nvPr/>
          </p:nvSpPr>
          <p:spPr bwMode="auto">
            <a:xfrm>
              <a:off x="3869582" y="1718735"/>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4" name="Line 1173">
              <a:extLst>
                <a:ext uri="{FF2B5EF4-FFF2-40B4-BE49-F238E27FC236}">
                  <a16:creationId xmlns:a16="http://schemas.microsoft.com/office/drawing/2014/main" id="{2EB690A2-B3AE-768D-8029-619F8765EB51}"/>
                </a:ext>
              </a:extLst>
            </p:cNvPr>
            <p:cNvSpPr>
              <a:spLocks noChangeShapeType="1"/>
            </p:cNvSpPr>
            <p:nvPr/>
          </p:nvSpPr>
          <p:spPr bwMode="auto">
            <a:xfrm>
              <a:off x="3896267" y="1763654"/>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5" name="Line 1174">
              <a:extLst>
                <a:ext uri="{FF2B5EF4-FFF2-40B4-BE49-F238E27FC236}">
                  <a16:creationId xmlns:a16="http://schemas.microsoft.com/office/drawing/2014/main" id="{77B714F6-04FA-B3BC-8061-ABD96E4286CA}"/>
                </a:ext>
              </a:extLst>
            </p:cNvPr>
            <p:cNvSpPr>
              <a:spLocks noChangeShapeType="1"/>
            </p:cNvSpPr>
            <p:nvPr/>
          </p:nvSpPr>
          <p:spPr bwMode="auto">
            <a:xfrm>
              <a:off x="3956307" y="1763654"/>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6" name="Line 1175">
              <a:extLst>
                <a:ext uri="{FF2B5EF4-FFF2-40B4-BE49-F238E27FC236}">
                  <a16:creationId xmlns:a16="http://schemas.microsoft.com/office/drawing/2014/main" id="{F05511DD-CD10-E5D5-D1E8-0D83F9FE7186}"/>
                </a:ext>
              </a:extLst>
            </p:cNvPr>
            <p:cNvSpPr>
              <a:spLocks noChangeShapeType="1"/>
            </p:cNvSpPr>
            <p:nvPr/>
          </p:nvSpPr>
          <p:spPr bwMode="auto">
            <a:xfrm>
              <a:off x="3929622" y="1763654"/>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7" name="Line 1176">
              <a:extLst>
                <a:ext uri="{FF2B5EF4-FFF2-40B4-BE49-F238E27FC236}">
                  <a16:creationId xmlns:a16="http://schemas.microsoft.com/office/drawing/2014/main" id="{4BCDE566-F26D-7F1D-75B2-63AD3BF806AD}"/>
                </a:ext>
              </a:extLst>
            </p:cNvPr>
            <p:cNvSpPr>
              <a:spLocks noChangeShapeType="1"/>
            </p:cNvSpPr>
            <p:nvPr/>
          </p:nvSpPr>
          <p:spPr bwMode="auto">
            <a:xfrm>
              <a:off x="4019684" y="180108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8" name="Line 1177">
              <a:extLst>
                <a:ext uri="{FF2B5EF4-FFF2-40B4-BE49-F238E27FC236}">
                  <a16:creationId xmlns:a16="http://schemas.microsoft.com/office/drawing/2014/main" id="{62FF122C-60A0-C42D-16D7-57822ED695D4}"/>
                </a:ext>
              </a:extLst>
            </p:cNvPr>
            <p:cNvSpPr>
              <a:spLocks noChangeShapeType="1"/>
            </p:cNvSpPr>
            <p:nvPr/>
          </p:nvSpPr>
          <p:spPr bwMode="auto">
            <a:xfrm>
              <a:off x="4109744" y="1836024"/>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39" name="Line 1178">
              <a:extLst>
                <a:ext uri="{FF2B5EF4-FFF2-40B4-BE49-F238E27FC236}">
                  <a16:creationId xmlns:a16="http://schemas.microsoft.com/office/drawing/2014/main" id="{E33AA0B8-400E-5DE0-3608-855C94A2F79E}"/>
                </a:ext>
              </a:extLst>
            </p:cNvPr>
            <p:cNvSpPr>
              <a:spLocks noChangeShapeType="1"/>
            </p:cNvSpPr>
            <p:nvPr/>
          </p:nvSpPr>
          <p:spPr bwMode="auto">
            <a:xfrm>
              <a:off x="4363248" y="1898414"/>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0" name="Line 1179">
              <a:extLst>
                <a:ext uri="{FF2B5EF4-FFF2-40B4-BE49-F238E27FC236}">
                  <a16:creationId xmlns:a16="http://schemas.microsoft.com/office/drawing/2014/main" id="{E1743C44-8585-20D6-3041-58FD90598D43}"/>
                </a:ext>
              </a:extLst>
            </p:cNvPr>
            <p:cNvSpPr>
              <a:spLocks noChangeShapeType="1"/>
            </p:cNvSpPr>
            <p:nvPr/>
          </p:nvSpPr>
          <p:spPr bwMode="auto">
            <a:xfrm>
              <a:off x="4389933" y="192336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1" name="Line 1180">
              <a:extLst>
                <a:ext uri="{FF2B5EF4-FFF2-40B4-BE49-F238E27FC236}">
                  <a16:creationId xmlns:a16="http://schemas.microsoft.com/office/drawing/2014/main" id="{507CD855-AFB9-37BD-A166-2FEDDA148942}"/>
                </a:ext>
              </a:extLst>
            </p:cNvPr>
            <p:cNvSpPr>
              <a:spLocks noChangeShapeType="1"/>
            </p:cNvSpPr>
            <p:nvPr/>
          </p:nvSpPr>
          <p:spPr bwMode="auto">
            <a:xfrm>
              <a:off x="4416618" y="1948325"/>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2" name="Line 1181">
              <a:extLst>
                <a:ext uri="{FF2B5EF4-FFF2-40B4-BE49-F238E27FC236}">
                  <a16:creationId xmlns:a16="http://schemas.microsoft.com/office/drawing/2014/main" id="{15E41C0E-D4CD-5395-0A6E-A279DE9D0478}"/>
                </a:ext>
              </a:extLst>
            </p:cNvPr>
            <p:cNvSpPr>
              <a:spLocks noChangeShapeType="1"/>
            </p:cNvSpPr>
            <p:nvPr/>
          </p:nvSpPr>
          <p:spPr bwMode="auto">
            <a:xfrm>
              <a:off x="4433297" y="200572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3" name="Line 1182">
              <a:extLst>
                <a:ext uri="{FF2B5EF4-FFF2-40B4-BE49-F238E27FC236}">
                  <a16:creationId xmlns:a16="http://schemas.microsoft.com/office/drawing/2014/main" id="{323AE87E-FA2A-23D8-4BAC-AF03AF7AD7E3}"/>
                </a:ext>
              </a:extLst>
            </p:cNvPr>
            <p:cNvSpPr>
              <a:spLocks noChangeShapeType="1"/>
            </p:cNvSpPr>
            <p:nvPr/>
          </p:nvSpPr>
          <p:spPr bwMode="auto">
            <a:xfrm>
              <a:off x="4453310" y="204814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4" name="Line 1183">
              <a:extLst>
                <a:ext uri="{FF2B5EF4-FFF2-40B4-BE49-F238E27FC236}">
                  <a16:creationId xmlns:a16="http://schemas.microsoft.com/office/drawing/2014/main" id="{A6CBA688-DE08-2FCA-6E72-C89364CD15FE}"/>
                </a:ext>
              </a:extLst>
            </p:cNvPr>
            <p:cNvSpPr>
              <a:spLocks noChangeShapeType="1"/>
            </p:cNvSpPr>
            <p:nvPr/>
          </p:nvSpPr>
          <p:spPr bwMode="auto">
            <a:xfrm>
              <a:off x="4543370" y="2073102"/>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5" name="Line 1184">
              <a:extLst>
                <a:ext uri="{FF2B5EF4-FFF2-40B4-BE49-F238E27FC236}">
                  <a16:creationId xmlns:a16="http://schemas.microsoft.com/office/drawing/2014/main" id="{55C7D773-5CCC-788A-D0C1-39A42F4378FF}"/>
                </a:ext>
              </a:extLst>
            </p:cNvPr>
            <p:cNvSpPr>
              <a:spLocks noChangeShapeType="1"/>
            </p:cNvSpPr>
            <p:nvPr/>
          </p:nvSpPr>
          <p:spPr bwMode="auto">
            <a:xfrm>
              <a:off x="4686801" y="209306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6" name="Line 1185">
              <a:extLst>
                <a:ext uri="{FF2B5EF4-FFF2-40B4-BE49-F238E27FC236}">
                  <a16:creationId xmlns:a16="http://schemas.microsoft.com/office/drawing/2014/main" id="{1B8204D5-D841-5234-BE15-ADDA179C15B7}"/>
                </a:ext>
              </a:extLst>
            </p:cNvPr>
            <p:cNvSpPr>
              <a:spLocks noChangeShapeType="1"/>
            </p:cNvSpPr>
            <p:nvPr/>
          </p:nvSpPr>
          <p:spPr bwMode="auto">
            <a:xfrm>
              <a:off x="4870257" y="2128004"/>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7" name="Line 1186">
              <a:extLst>
                <a:ext uri="{FF2B5EF4-FFF2-40B4-BE49-F238E27FC236}">
                  <a16:creationId xmlns:a16="http://schemas.microsoft.com/office/drawing/2014/main" id="{34613A89-D2DA-23A2-AD07-5A0690FEBBEB}"/>
                </a:ext>
              </a:extLst>
            </p:cNvPr>
            <p:cNvSpPr>
              <a:spLocks noChangeShapeType="1"/>
            </p:cNvSpPr>
            <p:nvPr/>
          </p:nvSpPr>
          <p:spPr bwMode="auto">
            <a:xfrm>
              <a:off x="4946977" y="218040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8" name="Line 1187">
              <a:extLst>
                <a:ext uri="{FF2B5EF4-FFF2-40B4-BE49-F238E27FC236}">
                  <a16:creationId xmlns:a16="http://schemas.microsoft.com/office/drawing/2014/main" id="{BB261564-8EE4-0CE7-856A-A0E66351340F}"/>
                </a:ext>
              </a:extLst>
            </p:cNvPr>
            <p:cNvSpPr>
              <a:spLocks noChangeShapeType="1"/>
            </p:cNvSpPr>
            <p:nvPr/>
          </p:nvSpPr>
          <p:spPr bwMode="auto">
            <a:xfrm>
              <a:off x="4966991" y="218040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9" name="Line 1188">
              <a:extLst>
                <a:ext uri="{FF2B5EF4-FFF2-40B4-BE49-F238E27FC236}">
                  <a16:creationId xmlns:a16="http://schemas.microsoft.com/office/drawing/2014/main" id="{82FAE4CA-5B9D-70C0-B52D-AD1DC8B25824}"/>
                </a:ext>
              </a:extLst>
            </p:cNvPr>
            <p:cNvSpPr>
              <a:spLocks noChangeShapeType="1"/>
            </p:cNvSpPr>
            <p:nvPr/>
          </p:nvSpPr>
          <p:spPr bwMode="auto">
            <a:xfrm>
              <a:off x="5003681" y="218040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0" name="Line 1189">
              <a:extLst>
                <a:ext uri="{FF2B5EF4-FFF2-40B4-BE49-F238E27FC236}">
                  <a16:creationId xmlns:a16="http://schemas.microsoft.com/office/drawing/2014/main" id="{0FF031CE-D291-8107-05FE-B5451F17510B}"/>
                </a:ext>
              </a:extLst>
            </p:cNvPr>
            <p:cNvSpPr>
              <a:spLocks noChangeShapeType="1"/>
            </p:cNvSpPr>
            <p:nvPr/>
          </p:nvSpPr>
          <p:spPr bwMode="auto">
            <a:xfrm>
              <a:off x="5023694" y="2205365"/>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1" name="Line 1190">
              <a:extLst>
                <a:ext uri="{FF2B5EF4-FFF2-40B4-BE49-F238E27FC236}">
                  <a16:creationId xmlns:a16="http://schemas.microsoft.com/office/drawing/2014/main" id="{80E7297A-305C-CB27-9931-F6A6B35868A8}"/>
                </a:ext>
              </a:extLst>
            </p:cNvPr>
            <p:cNvSpPr>
              <a:spLocks noChangeShapeType="1"/>
            </p:cNvSpPr>
            <p:nvPr/>
          </p:nvSpPr>
          <p:spPr bwMode="auto">
            <a:xfrm>
              <a:off x="5043708" y="2205365"/>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2" name="Line 1191">
              <a:extLst>
                <a:ext uri="{FF2B5EF4-FFF2-40B4-BE49-F238E27FC236}">
                  <a16:creationId xmlns:a16="http://schemas.microsoft.com/office/drawing/2014/main" id="{22B3141E-F015-D328-568B-1861EBE06142}"/>
                </a:ext>
              </a:extLst>
            </p:cNvPr>
            <p:cNvSpPr>
              <a:spLocks noChangeShapeType="1"/>
            </p:cNvSpPr>
            <p:nvPr/>
          </p:nvSpPr>
          <p:spPr bwMode="auto">
            <a:xfrm>
              <a:off x="4987004" y="218040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3" name="Line 1192">
              <a:extLst>
                <a:ext uri="{FF2B5EF4-FFF2-40B4-BE49-F238E27FC236}">
                  <a16:creationId xmlns:a16="http://schemas.microsoft.com/office/drawing/2014/main" id="{6CDBB459-3EFC-3611-936D-BF7CE6F7C50C}"/>
                </a:ext>
              </a:extLst>
            </p:cNvPr>
            <p:cNvSpPr>
              <a:spLocks noChangeShapeType="1"/>
            </p:cNvSpPr>
            <p:nvPr/>
          </p:nvSpPr>
          <p:spPr bwMode="auto">
            <a:xfrm>
              <a:off x="5127099" y="221784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4" name="Line 1193">
              <a:extLst>
                <a:ext uri="{FF2B5EF4-FFF2-40B4-BE49-F238E27FC236}">
                  <a16:creationId xmlns:a16="http://schemas.microsoft.com/office/drawing/2014/main" id="{179F02FB-A304-2D89-E03D-9459567AEB6D}"/>
                </a:ext>
              </a:extLst>
            </p:cNvPr>
            <p:cNvSpPr>
              <a:spLocks noChangeShapeType="1"/>
            </p:cNvSpPr>
            <p:nvPr/>
          </p:nvSpPr>
          <p:spPr bwMode="auto">
            <a:xfrm>
              <a:off x="5180468" y="221784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5" name="Line 1194">
              <a:extLst>
                <a:ext uri="{FF2B5EF4-FFF2-40B4-BE49-F238E27FC236}">
                  <a16:creationId xmlns:a16="http://schemas.microsoft.com/office/drawing/2014/main" id="{E6374135-2422-5D44-EA14-822F2A17FE38}"/>
                </a:ext>
              </a:extLst>
            </p:cNvPr>
            <p:cNvSpPr>
              <a:spLocks noChangeShapeType="1"/>
            </p:cNvSpPr>
            <p:nvPr/>
          </p:nvSpPr>
          <p:spPr bwMode="auto">
            <a:xfrm>
              <a:off x="5333905" y="2237808"/>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6" name="Line 1195">
              <a:extLst>
                <a:ext uri="{FF2B5EF4-FFF2-40B4-BE49-F238E27FC236}">
                  <a16:creationId xmlns:a16="http://schemas.microsoft.com/office/drawing/2014/main" id="{F14EB70C-E1EA-DE02-DE1F-826E8A893D94}"/>
                </a:ext>
              </a:extLst>
            </p:cNvPr>
            <p:cNvSpPr>
              <a:spLocks noChangeShapeType="1"/>
            </p:cNvSpPr>
            <p:nvPr/>
          </p:nvSpPr>
          <p:spPr bwMode="auto">
            <a:xfrm>
              <a:off x="5360590" y="2237808"/>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7" name="Line 1196">
              <a:extLst>
                <a:ext uri="{FF2B5EF4-FFF2-40B4-BE49-F238E27FC236}">
                  <a16:creationId xmlns:a16="http://schemas.microsoft.com/office/drawing/2014/main" id="{30E67D54-7220-BCEA-679A-4E5B778E65C6}"/>
                </a:ext>
              </a:extLst>
            </p:cNvPr>
            <p:cNvSpPr>
              <a:spLocks noChangeShapeType="1"/>
            </p:cNvSpPr>
            <p:nvPr/>
          </p:nvSpPr>
          <p:spPr bwMode="auto">
            <a:xfrm>
              <a:off x="5393945" y="224779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8" name="Line 1197">
              <a:extLst>
                <a:ext uri="{FF2B5EF4-FFF2-40B4-BE49-F238E27FC236}">
                  <a16:creationId xmlns:a16="http://schemas.microsoft.com/office/drawing/2014/main" id="{97E13A0E-799A-ECB1-58F4-EADF009D3ABF}"/>
                </a:ext>
              </a:extLst>
            </p:cNvPr>
            <p:cNvSpPr>
              <a:spLocks noChangeShapeType="1"/>
            </p:cNvSpPr>
            <p:nvPr/>
          </p:nvSpPr>
          <p:spPr bwMode="auto">
            <a:xfrm>
              <a:off x="5427301" y="224779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59" name="Line 1198">
              <a:extLst>
                <a:ext uri="{FF2B5EF4-FFF2-40B4-BE49-F238E27FC236}">
                  <a16:creationId xmlns:a16="http://schemas.microsoft.com/office/drawing/2014/main" id="{3037A4DD-2644-7E01-9003-A8617B93F4A9}"/>
                </a:ext>
              </a:extLst>
            </p:cNvPr>
            <p:cNvSpPr>
              <a:spLocks noChangeShapeType="1"/>
            </p:cNvSpPr>
            <p:nvPr/>
          </p:nvSpPr>
          <p:spPr bwMode="auto">
            <a:xfrm>
              <a:off x="5463992" y="224779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0" name="Line 1199">
              <a:extLst>
                <a:ext uri="{FF2B5EF4-FFF2-40B4-BE49-F238E27FC236}">
                  <a16:creationId xmlns:a16="http://schemas.microsoft.com/office/drawing/2014/main" id="{700DC480-63EF-CE58-3974-947F2F6750D5}"/>
                </a:ext>
              </a:extLst>
            </p:cNvPr>
            <p:cNvSpPr>
              <a:spLocks noChangeShapeType="1"/>
            </p:cNvSpPr>
            <p:nvPr/>
          </p:nvSpPr>
          <p:spPr bwMode="auto">
            <a:xfrm>
              <a:off x="5497348" y="224779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1" name="Line 1200">
              <a:extLst>
                <a:ext uri="{FF2B5EF4-FFF2-40B4-BE49-F238E27FC236}">
                  <a16:creationId xmlns:a16="http://schemas.microsoft.com/office/drawing/2014/main" id="{7BA230A8-1FA8-831A-A2B6-1F030602028B}"/>
                </a:ext>
              </a:extLst>
            </p:cNvPr>
            <p:cNvSpPr>
              <a:spLocks noChangeShapeType="1"/>
            </p:cNvSpPr>
            <p:nvPr/>
          </p:nvSpPr>
          <p:spPr bwMode="auto">
            <a:xfrm>
              <a:off x="5530703" y="2257772"/>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2" name="Line 1201">
              <a:extLst>
                <a:ext uri="{FF2B5EF4-FFF2-40B4-BE49-F238E27FC236}">
                  <a16:creationId xmlns:a16="http://schemas.microsoft.com/office/drawing/2014/main" id="{4BFFA64E-AA20-3B66-54CC-C248CE847645}"/>
                </a:ext>
              </a:extLst>
            </p:cNvPr>
            <p:cNvSpPr>
              <a:spLocks noChangeShapeType="1"/>
            </p:cNvSpPr>
            <p:nvPr/>
          </p:nvSpPr>
          <p:spPr bwMode="auto">
            <a:xfrm>
              <a:off x="5600752" y="227773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3" name="Line 1202">
              <a:extLst>
                <a:ext uri="{FF2B5EF4-FFF2-40B4-BE49-F238E27FC236}">
                  <a16:creationId xmlns:a16="http://schemas.microsoft.com/office/drawing/2014/main" id="{7288DFAF-E231-9E3B-819A-7D6423FA8AF7}"/>
                </a:ext>
              </a:extLst>
            </p:cNvPr>
            <p:cNvSpPr>
              <a:spLocks noChangeShapeType="1"/>
            </p:cNvSpPr>
            <p:nvPr/>
          </p:nvSpPr>
          <p:spPr bwMode="auto">
            <a:xfrm>
              <a:off x="5677469" y="227773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4" name="Line 1203">
              <a:extLst>
                <a:ext uri="{FF2B5EF4-FFF2-40B4-BE49-F238E27FC236}">
                  <a16:creationId xmlns:a16="http://schemas.microsoft.com/office/drawing/2014/main" id="{3F095EA3-E6B8-E072-8E13-257F0CD9564E}"/>
                </a:ext>
              </a:extLst>
            </p:cNvPr>
            <p:cNvSpPr>
              <a:spLocks noChangeShapeType="1"/>
            </p:cNvSpPr>
            <p:nvPr/>
          </p:nvSpPr>
          <p:spPr bwMode="auto">
            <a:xfrm>
              <a:off x="6054391" y="227773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5" name="Line 1204">
              <a:extLst>
                <a:ext uri="{FF2B5EF4-FFF2-40B4-BE49-F238E27FC236}">
                  <a16:creationId xmlns:a16="http://schemas.microsoft.com/office/drawing/2014/main" id="{404C937F-429E-4D7D-3C4C-D0DCCC45CA75}"/>
                </a:ext>
              </a:extLst>
            </p:cNvPr>
            <p:cNvSpPr>
              <a:spLocks noChangeShapeType="1"/>
            </p:cNvSpPr>
            <p:nvPr/>
          </p:nvSpPr>
          <p:spPr bwMode="auto">
            <a:xfrm>
              <a:off x="6094418" y="227773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6" name="Line 1205">
              <a:extLst>
                <a:ext uri="{FF2B5EF4-FFF2-40B4-BE49-F238E27FC236}">
                  <a16:creationId xmlns:a16="http://schemas.microsoft.com/office/drawing/2014/main" id="{C74C21C3-A153-D5D9-041A-DF3DA46496A4}"/>
                </a:ext>
              </a:extLst>
            </p:cNvPr>
            <p:cNvSpPr>
              <a:spLocks noChangeShapeType="1"/>
            </p:cNvSpPr>
            <p:nvPr/>
          </p:nvSpPr>
          <p:spPr bwMode="auto">
            <a:xfrm>
              <a:off x="6184478" y="2297701"/>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7" name="Line 1206">
              <a:extLst>
                <a:ext uri="{FF2B5EF4-FFF2-40B4-BE49-F238E27FC236}">
                  <a16:creationId xmlns:a16="http://schemas.microsoft.com/office/drawing/2014/main" id="{4E74BB74-3669-0FD6-DF56-4539EEFE2562}"/>
                </a:ext>
              </a:extLst>
            </p:cNvPr>
            <p:cNvSpPr>
              <a:spLocks noChangeShapeType="1"/>
            </p:cNvSpPr>
            <p:nvPr/>
          </p:nvSpPr>
          <p:spPr bwMode="auto">
            <a:xfrm>
              <a:off x="6227842" y="2315169"/>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8" name="Line 1207">
              <a:extLst>
                <a:ext uri="{FF2B5EF4-FFF2-40B4-BE49-F238E27FC236}">
                  <a16:creationId xmlns:a16="http://schemas.microsoft.com/office/drawing/2014/main" id="{205D8642-D024-D0F7-3038-4531D327F560}"/>
                </a:ext>
              </a:extLst>
            </p:cNvPr>
            <p:cNvSpPr>
              <a:spLocks noChangeShapeType="1"/>
            </p:cNvSpPr>
            <p:nvPr/>
          </p:nvSpPr>
          <p:spPr bwMode="auto">
            <a:xfrm>
              <a:off x="6281211" y="233513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9" name="Line 1208">
              <a:extLst>
                <a:ext uri="{FF2B5EF4-FFF2-40B4-BE49-F238E27FC236}">
                  <a16:creationId xmlns:a16="http://schemas.microsoft.com/office/drawing/2014/main" id="{681A7B0C-F182-3B96-1AFC-A468D4B77D84}"/>
                </a:ext>
              </a:extLst>
            </p:cNvPr>
            <p:cNvSpPr>
              <a:spLocks noChangeShapeType="1"/>
            </p:cNvSpPr>
            <p:nvPr/>
          </p:nvSpPr>
          <p:spPr bwMode="auto">
            <a:xfrm>
              <a:off x="6334581" y="2335133"/>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0" name="Line 1209">
              <a:extLst>
                <a:ext uri="{FF2B5EF4-FFF2-40B4-BE49-F238E27FC236}">
                  <a16:creationId xmlns:a16="http://schemas.microsoft.com/office/drawing/2014/main" id="{93148C02-3571-60EE-9632-59D0841BC214}"/>
                </a:ext>
              </a:extLst>
            </p:cNvPr>
            <p:cNvSpPr>
              <a:spLocks noChangeShapeType="1"/>
            </p:cNvSpPr>
            <p:nvPr/>
          </p:nvSpPr>
          <p:spPr bwMode="auto">
            <a:xfrm>
              <a:off x="6411298"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1" name="Line 1211">
              <a:extLst>
                <a:ext uri="{FF2B5EF4-FFF2-40B4-BE49-F238E27FC236}">
                  <a16:creationId xmlns:a16="http://schemas.microsoft.com/office/drawing/2014/main" id="{66D2A24E-2052-87A3-5B7B-56130A19FFD9}"/>
                </a:ext>
              </a:extLst>
            </p:cNvPr>
            <p:cNvSpPr>
              <a:spLocks noChangeShapeType="1"/>
            </p:cNvSpPr>
            <p:nvPr/>
          </p:nvSpPr>
          <p:spPr bwMode="auto">
            <a:xfrm>
              <a:off x="6444654"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2" name="Line 1212">
              <a:extLst>
                <a:ext uri="{FF2B5EF4-FFF2-40B4-BE49-F238E27FC236}">
                  <a16:creationId xmlns:a16="http://schemas.microsoft.com/office/drawing/2014/main" id="{4E4A60B5-D46E-F87C-D627-9CFF66097F3A}"/>
                </a:ext>
              </a:extLst>
            </p:cNvPr>
            <p:cNvSpPr>
              <a:spLocks noChangeShapeType="1"/>
            </p:cNvSpPr>
            <p:nvPr/>
          </p:nvSpPr>
          <p:spPr bwMode="auto">
            <a:xfrm>
              <a:off x="6541387"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3" name="Line 1213">
              <a:extLst>
                <a:ext uri="{FF2B5EF4-FFF2-40B4-BE49-F238E27FC236}">
                  <a16:creationId xmlns:a16="http://schemas.microsoft.com/office/drawing/2014/main" id="{2CCEB331-2751-9D22-9043-C3D6966777B8}"/>
                </a:ext>
              </a:extLst>
            </p:cNvPr>
            <p:cNvSpPr>
              <a:spLocks noChangeShapeType="1"/>
            </p:cNvSpPr>
            <p:nvPr/>
          </p:nvSpPr>
          <p:spPr bwMode="auto">
            <a:xfrm>
              <a:off x="6618104"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4" name="Line 1214">
              <a:extLst>
                <a:ext uri="{FF2B5EF4-FFF2-40B4-BE49-F238E27FC236}">
                  <a16:creationId xmlns:a16="http://schemas.microsoft.com/office/drawing/2014/main" id="{3D617AB5-9A5F-5C76-2FDD-C0CB471FEBC5}"/>
                </a:ext>
              </a:extLst>
            </p:cNvPr>
            <p:cNvSpPr>
              <a:spLocks noChangeShapeType="1"/>
            </p:cNvSpPr>
            <p:nvPr/>
          </p:nvSpPr>
          <p:spPr bwMode="auto">
            <a:xfrm>
              <a:off x="6791555"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5" name="Line 1215">
              <a:extLst>
                <a:ext uri="{FF2B5EF4-FFF2-40B4-BE49-F238E27FC236}">
                  <a16:creationId xmlns:a16="http://schemas.microsoft.com/office/drawing/2014/main" id="{F9FDE919-DB15-E0C8-5578-7EAEF2643AD4}"/>
                </a:ext>
              </a:extLst>
            </p:cNvPr>
            <p:cNvSpPr>
              <a:spLocks noChangeShapeType="1"/>
            </p:cNvSpPr>
            <p:nvPr/>
          </p:nvSpPr>
          <p:spPr bwMode="auto">
            <a:xfrm>
              <a:off x="6901630"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6" name="Line 1216">
              <a:extLst>
                <a:ext uri="{FF2B5EF4-FFF2-40B4-BE49-F238E27FC236}">
                  <a16:creationId xmlns:a16="http://schemas.microsoft.com/office/drawing/2014/main" id="{77A3909A-53F8-1EA1-2363-CD2395B91112}"/>
                </a:ext>
              </a:extLst>
            </p:cNvPr>
            <p:cNvSpPr>
              <a:spLocks noChangeShapeType="1"/>
            </p:cNvSpPr>
            <p:nvPr/>
          </p:nvSpPr>
          <p:spPr bwMode="auto">
            <a:xfrm>
              <a:off x="6928315"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7" name="Line 1217">
              <a:extLst>
                <a:ext uri="{FF2B5EF4-FFF2-40B4-BE49-F238E27FC236}">
                  <a16:creationId xmlns:a16="http://schemas.microsoft.com/office/drawing/2014/main" id="{7AA7AD95-0C57-014A-7A09-BC558030F32C}"/>
                </a:ext>
              </a:extLst>
            </p:cNvPr>
            <p:cNvSpPr>
              <a:spLocks noChangeShapeType="1"/>
            </p:cNvSpPr>
            <p:nvPr/>
          </p:nvSpPr>
          <p:spPr bwMode="auto">
            <a:xfrm>
              <a:off x="6954999"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8" name="Line 1218">
              <a:extLst>
                <a:ext uri="{FF2B5EF4-FFF2-40B4-BE49-F238E27FC236}">
                  <a16:creationId xmlns:a16="http://schemas.microsoft.com/office/drawing/2014/main" id="{4AB8B745-B5EC-722D-8460-A063DDA55BA2}"/>
                </a:ext>
              </a:extLst>
            </p:cNvPr>
            <p:cNvSpPr>
              <a:spLocks noChangeShapeType="1"/>
            </p:cNvSpPr>
            <p:nvPr/>
          </p:nvSpPr>
          <p:spPr bwMode="auto">
            <a:xfrm>
              <a:off x="6981684"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79" name="Line 1219">
              <a:extLst>
                <a:ext uri="{FF2B5EF4-FFF2-40B4-BE49-F238E27FC236}">
                  <a16:creationId xmlns:a16="http://schemas.microsoft.com/office/drawing/2014/main" id="{51FFD8D0-A3EE-B704-18B7-969CD731122B}"/>
                </a:ext>
              </a:extLst>
            </p:cNvPr>
            <p:cNvSpPr>
              <a:spLocks noChangeShapeType="1"/>
            </p:cNvSpPr>
            <p:nvPr/>
          </p:nvSpPr>
          <p:spPr bwMode="auto">
            <a:xfrm>
              <a:off x="7015040"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0" name="Line 1220">
              <a:extLst>
                <a:ext uri="{FF2B5EF4-FFF2-40B4-BE49-F238E27FC236}">
                  <a16:creationId xmlns:a16="http://schemas.microsoft.com/office/drawing/2014/main" id="{CEE8B50C-5EFD-A9BE-4DE4-EA5FE89F9A25}"/>
                </a:ext>
              </a:extLst>
            </p:cNvPr>
            <p:cNvSpPr>
              <a:spLocks noChangeShapeType="1"/>
            </p:cNvSpPr>
            <p:nvPr/>
          </p:nvSpPr>
          <p:spPr bwMode="auto">
            <a:xfrm>
              <a:off x="7038388" y="235509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1" name="Line 1221">
              <a:extLst>
                <a:ext uri="{FF2B5EF4-FFF2-40B4-BE49-F238E27FC236}">
                  <a16:creationId xmlns:a16="http://schemas.microsoft.com/office/drawing/2014/main" id="{92A9B0F7-F2DC-D6A8-1F25-C87E1226326E}"/>
                </a:ext>
              </a:extLst>
            </p:cNvPr>
            <p:cNvSpPr>
              <a:spLocks noChangeShapeType="1"/>
            </p:cNvSpPr>
            <p:nvPr/>
          </p:nvSpPr>
          <p:spPr bwMode="auto">
            <a:xfrm>
              <a:off x="7065073" y="2380053"/>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2" name="Line 1222">
              <a:extLst>
                <a:ext uri="{FF2B5EF4-FFF2-40B4-BE49-F238E27FC236}">
                  <a16:creationId xmlns:a16="http://schemas.microsoft.com/office/drawing/2014/main" id="{EC9CE206-872B-3F51-AA59-2AA8CAB6EF7D}"/>
                </a:ext>
              </a:extLst>
            </p:cNvPr>
            <p:cNvSpPr>
              <a:spLocks noChangeShapeType="1"/>
            </p:cNvSpPr>
            <p:nvPr/>
          </p:nvSpPr>
          <p:spPr bwMode="auto">
            <a:xfrm>
              <a:off x="7091757" y="243745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3" name="Line 1223">
              <a:extLst>
                <a:ext uri="{FF2B5EF4-FFF2-40B4-BE49-F238E27FC236}">
                  <a16:creationId xmlns:a16="http://schemas.microsoft.com/office/drawing/2014/main" id="{28592123-CA98-0B1B-9CA2-D0D352E70C91}"/>
                </a:ext>
              </a:extLst>
            </p:cNvPr>
            <p:cNvSpPr>
              <a:spLocks noChangeShapeType="1"/>
            </p:cNvSpPr>
            <p:nvPr/>
          </p:nvSpPr>
          <p:spPr bwMode="auto">
            <a:xfrm>
              <a:off x="7125113" y="2437451"/>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4" name="Line 1224">
              <a:extLst>
                <a:ext uri="{FF2B5EF4-FFF2-40B4-BE49-F238E27FC236}">
                  <a16:creationId xmlns:a16="http://schemas.microsoft.com/office/drawing/2014/main" id="{48805056-D6BE-98A7-44FA-420AC36CACCA}"/>
                </a:ext>
              </a:extLst>
            </p:cNvPr>
            <p:cNvSpPr>
              <a:spLocks noChangeShapeType="1"/>
            </p:cNvSpPr>
            <p:nvPr/>
          </p:nvSpPr>
          <p:spPr bwMode="auto">
            <a:xfrm>
              <a:off x="7155135" y="247738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5" name="Line 1225">
              <a:extLst>
                <a:ext uri="{FF2B5EF4-FFF2-40B4-BE49-F238E27FC236}">
                  <a16:creationId xmlns:a16="http://schemas.microsoft.com/office/drawing/2014/main" id="{FE7E72AF-0DC4-87AB-B02B-108F0A0C05A0}"/>
                </a:ext>
              </a:extLst>
            </p:cNvPr>
            <p:cNvSpPr>
              <a:spLocks noChangeShapeType="1"/>
            </p:cNvSpPr>
            <p:nvPr/>
          </p:nvSpPr>
          <p:spPr bwMode="auto">
            <a:xfrm>
              <a:off x="7215175" y="25048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6" name="Line 1226">
              <a:extLst>
                <a:ext uri="{FF2B5EF4-FFF2-40B4-BE49-F238E27FC236}">
                  <a16:creationId xmlns:a16="http://schemas.microsoft.com/office/drawing/2014/main" id="{CEC542DC-899B-51B7-F9B2-FC4EE1A3A0CD}"/>
                </a:ext>
              </a:extLst>
            </p:cNvPr>
            <p:cNvSpPr>
              <a:spLocks noChangeShapeType="1"/>
            </p:cNvSpPr>
            <p:nvPr/>
          </p:nvSpPr>
          <p:spPr bwMode="auto">
            <a:xfrm>
              <a:off x="7351933" y="25048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7" name="Line 1227">
              <a:extLst>
                <a:ext uri="{FF2B5EF4-FFF2-40B4-BE49-F238E27FC236}">
                  <a16:creationId xmlns:a16="http://schemas.microsoft.com/office/drawing/2014/main" id="{1628AB2F-81CE-42B2-3F7F-6D424316227D}"/>
                </a:ext>
              </a:extLst>
            </p:cNvPr>
            <p:cNvSpPr>
              <a:spLocks noChangeShapeType="1"/>
            </p:cNvSpPr>
            <p:nvPr/>
          </p:nvSpPr>
          <p:spPr bwMode="auto">
            <a:xfrm>
              <a:off x="7622116"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8" name="Line 1228">
              <a:extLst>
                <a:ext uri="{FF2B5EF4-FFF2-40B4-BE49-F238E27FC236}">
                  <a16:creationId xmlns:a16="http://schemas.microsoft.com/office/drawing/2014/main" id="{F9FA865E-A49F-2006-D61E-9BA0CD733D41}"/>
                </a:ext>
              </a:extLst>
            </p:cNvPr>
            <p:cNvSpPr>
              <a:spLocks noChangeShapeType="1"/>
            </p:cNvSpPr>
            <p:nvPr/>
          </p:nvSpPr>
          <p:spPr bwMode="auto">
            <a:xfrm>
              <a:off x="7732190"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9" name="Line 1229">
              <a:extLst>
                <a:ext uri="{FF2B5EF4-FFF2-40B4-BE49-F238E27FC236}">
                  <a16:creationId xmlns:a16="http://schemas.microsoft.com/office/drawing/2014/main" id="{320BB828-0B17-A47F-CAE9-F273BA939F90}"/>
                </a:ext>
              </a:extLst>
            </p:cNvPr>
            <p:cNvSpPr>
              <a:spLocks noChangeShapeType="1"/>
            </p:cNvSpPr>
            <p:nvPr/>
          </p:nvSpPr>
          <p:spPr bwMode="auto">
            <a:xfrm>
              <a:off x="7758874"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0" name="Line 1230">
              <a:extLst>
                <a:ext uri="{FF2B5EF4-FFF2-40B4-BE49-F238E27FC236}">
                  <a16:creationId xmlns:a16="http://schemas.microsoft.com/office/drawing/2014/main" id="{E4244157-8C4D-7878-C104-CA25AA2412CC}"/>
                </a:ext>
              </a:extLst>
            </p:cNvPr>
            <p:cNvSpPr>
              <a:spLocks noChangeShapeType="1"/>
            </p:cNvSpPr>
            <p:nvPr/>
          </p:nvSpPr>
          <p:spPr bwMode="auto">
            <a:xfrm>
              <a:off x="7778888"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1" name="Line 1231">
              <a:extLst>
                <a:ext uri="{FF2B5EF4-FFF2-40B4-BE49-F238E27FC236}">
                  <a16:creationId xmlns:a16="http://schemas.microsoft.com/office/drawing/2014/main" id="{B1454830-5C0C-7528-D54C-D258B1378533}"/>
                </a:ext>
              </a:extLst>
            </p:cNvPr>
            <p:cNvSpPr>
              <a:spLocks noChangeShapeType="1"/>
            </p:cNvSpPr>
            <p:nvPr/>
          </p:nvSpPr>
          <p:spPr bwMode="auto">
            <a:xfrm>
              <a:off x="7828923"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2" name="Line 1232">
              <a:extLst>
                <a:ext uri="{FF2B5EF4-FFF2-40B4-BE49-F238E27FC236}">
                  <a16:creationId xmlns:a16="http://schemas.microsoft.com/office/drawing/2014/main" id="{8A2AC19D-C7C5-4AEE-4993-F21D2CC49B46}"/>
                </a:ext>
              </a:extLst>
            </p:cNvPr>
            <p:cNvSpPr>
              <a:spLocks noChangeShapeType="1"/>
            </p:cNvSpPr>
            <p:nvPr/>
          </p:nvSpPr>
          <p:spPr bwMode="auto">
            <a:xfrm>
              <a:off x="7932325"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3" name="Line 1233">
              <a:extLst>
                <a:ext uri="{FF2B5EF4-FFF2-40B4-BE49-F238E27FC236}">
                  <a16:creationId xmlns:a16="http://schemas.microsoft.com/office/drawing/2014/main" id="{52CFDE53-2611-DEEE-BF8E-2D4BC9538A7A}"/>
                </a:ext>
              </a:extLst>
            </p:cNvPr>
            <p:cNvSpPr>
              <a:spLocks noChangeShapeType="1"/>
            </p:cNvSpPr>
            <p:nvPr/>
          </p:nvSpPr>
          <p:spPr bwMode="auto">
            <a:xfrm>
              <a:off x="8472690"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4" name="Line 1234">
              <a:extLst>
                <a:ext uri="{FF2B5EF4-FFF2-40B4-BE49-F238E27FC236}">
                  <a16:creationId xmlns:a16="http://schemas.microsoft.com/office/drawing/2014/main" id="{1EA3E454-B7F8-F70F-5649-0E4FDE146DFF}"/>
                </a:ext>
              </a:extLst>
            </p:cNvPr>
            <p:cNvSpPr>
              <a:spLocks noChangeShapeType="1"/>
            </p:cNvSpPr>
            <p:nvPr/>
          </p:nvSpPr>
          <p:spPr bwMode="auto">
            <a:xfrm>
              <a:off x="8542738"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5" name="Line 1235">
              <a:extLst>
                <a:ext uri="{FF2B5EF4-FFF2-40B4-BE49-F238E27FC236}">
                  <a16:creationId xmlns:a16="http://schemas.microsoft.com/office/drawing/2014/main" id="{EB993EC3-CC10-8255-311F-591F6BE4278F}"/>
                </a:ext>
              </a:extLst>
            </p:cNvPr>
            <p:cNvSpPr>
              <a:spLocks noChangeShapeType="1"/>
            </p:cNvSpPr>
            <p:nvPr/>
          </p:nvSpPr>
          <p:spPr bwMode="auto">
            <a:xfrm>
              <a:off x="8646140"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6" name="Line 1236">
              <a:extLst>
                <a:ext uri="{FF2B5EF4-FFF2-40B4-BE49-F238E27FC236}">
                  <a16:creationId xmlns:a16="http://schemas.microsoft.com/office/drawing/2014/main" id="{961D96B5-F590-D7D7-084F-053D122CFE74}"/>
                </a:ext>
              </a:extLst>
            </p:cNvPr>
            <p:cNvSpPr>
              <a:spLocks noChangeShapeType="1"/>
            </p:cNvSpPr>
            <p:nvPr/>
          </p:nvSpPr>
          <p:spPr bwMode="auto">
            <a:xfrm>
              <a:off x="8736202"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7" name="Line 1237">
              <a:extLst>
                <a:ext uri="{FF2B5EF4-FFF2-40B4-BE49-F238E27FC236}">
                  <a16:creationId xmlns:a16="http://schemas.microsoft.com/office/drawing/2014/main" id="{60D5E1A4-14FC-255E-193C-3BA80C19BA67}"/>
                </a:ext>
              </a:extLst>
            </p:cNvPr>
            <p:cNvSpPr>
              <a:spLocks noChangeShapeType="1"/>
            </p:cNvSpPr>
            <p:nvPr/>
          </p:nvSpPr>
          <p:spPr bwMode="auto">
            <a:xfrm>
              <a:off x="8762887"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8" name="Line 1238">
              <a:extLst>
                <a:ext uri="{FF2B5EF4-FFF2-40B4-BE49-F238E27FC236}">
                  <a16:creationId xmlns:a16="http://schemas.microsoft.com/office/drawing/2014/main" id="{3F50296C-FC25-549F-2C9B-4C93EADD24AC}"/>
                </a:ext>
              </a:extLst>
            </p:cNvPr>
            <p:cNvSpPr>
              <a:spLocks noChangeShapeType="1"/>
            </p:cNvSpPr>
            <p:nvPr/>
          </p:nvSpPr>
          <p:spPr bwMode="auto">
            <a:xfrm>
              <a:off x="8996378"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99" name="Line 1239">
              <a:extLst>
                <a:ext uri="{FF2B5EF4-FFF2-40B4-BE49-F238E27FC236}">
                  <a16:creationId xmlns:a16="http://schemas.microsoft.com/office/drawing/2014/main" id="{A89B36DC-D0F5-2F68-E525-D092F3F982C7}"/>
                </a:ext>
              </a:extLst>
            </p:cNvPr>
            <p:cNvSpPr>
              <a:spLocks noChangeShapeType="1"/>
            </p:cNvSpPr>
            <p:nvPr/>
          </p:nvSpPr>
          <p:spPr bwMode="auto">
            <a:xfrm>
              <a:off x="9319928"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0" name="Line 1240">
              <a:extLst>
                <a:ext uri="{FF2B5EF4-FFF2-40B4-BE49-F238E27FC236}">
                  <a16:creationId xmlns:a16="http://schemas.microsoft.com/office/drawing/2014/main" id="{C1C69BD7-71BB-7A63-5131-B87B4100ACE7}"/>
                </a:ext>
              </a:extLst>
            </p:cNvPr>
            <p:cNvSpPr>
              <a:spLocks noChangeShapeType="1"/>
            </p:cNvSpPr>
            <p:nvPr/>
          </p:nvSpPr>
          <p:spPr bwMode="auto">
            <a:xfrm>
              <a:off x="9359955"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1" name="Line 1241">
              <a:extLst>
                <a:ext uri="{FF2B5EF4-FFF2-40B4-BE49-F238E27FC236}">
                  <a16:creationId xmlns:a16="http://schemas.microsoft.com/office/drawing/2014/main" id="{F7AE8123-BF91-319A-A98E-C78688A996B8}"/>
                </a:ext>
              </a:extLst>
            </p:cNvPr>
            <p:cNvSpPr>
              <a:spLocks noChangeShapeType="1"/>
            </p:cNvSpPr>
            <p:nvPr/>
          </p:nvSpPr>
          <p:spPr bwMode="auto">
            <a:xfrm>
              <a:off x="9430004"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2" name="Line 1242">
              <a:extLst>
                <a:ext uri="{FF2B5EF4-FFF2-40B4-BE49-F238E27FC236}">
                  <a16:creationId xmlns:a16="http://schemas.microsoft.com/office/drawing/2014/main" id="{EA3E05A3-AE89-849D-E4EA-F165B6F41B22}"/>
                </a:ext>
              </a:extLst>
            </p:cNvPr>
            <p:cNvSpPr>
              <a:spLocks noChangeShapeType="1"/>
            </p:cNvSpPr>
            <p:nvPr/>
          </p:nvSpPr>
          <p:spPr bwMode="auto">
            <a:xfrm>
              <a:off x="9506721"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3" name="Line 1243">
              <a:extLst>
                <a:ext uri="{FF2B5EF4-FFF2-40B4-BE49-F238E27FC236}">
                  <a16:creationId xmlns:a16="http://schemas.microsoft.com/office/drawing/2014/main" id="{39E35EF8-A7BC-6FEE-6751-B459A9D19D9A}"/>
                </a:ext>
              </a:extLst>
            </p:cNvPr>
            <p:cNvSpPr>
              <a:spLocks noChangeShapeType="1"/>
            </p:cNvSpPr>
            <p:nvPr/>
          </p:nvSpPr>
          <p:spPr bwMode="auto">
            <a:xfrm>
              <a:off x="9566762"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4" name="Line 1244">
              <a:extLst>
                <a:ext uri="{FF2B5EF4-FFF2-40B4-BE49-F238E27FC236}">
                  <a16:creationId xmlns:a16="http://schemas.microsoft.com/office/drawing/2014/main" id="{B6A7B7B4-E43B-269C-87D0-210F40CD7DEF}"/>
                </a:ext>
              </a:extLst>
            </p:cNvPr>
            <p:cNvSpPr>
              <a:spLocks noChangeShapeType="1"/>
            </p:cNvSpPr>
            <p:nvPr/>
          </p:nvSpPr>
          <p:spPr bwMode="auto">
            <a:xfrm>
              <a:off x="9600118"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5" name="Line 1245">
              <a:extLst>
                <a:ext uri="{FF2B5EF4-FFF2-40B4-BE49-F238E27FC236}">
                  <a16:creationId xmlns:a16="http://schemas.microsoft.com/office/drawing/2014/main" id="{1F3A353B-C23C-3166-6B6E-D608A154211A}"/>
                </a:ext>
              </a:extLst>
            </p:cNvPr>
            <p:cNvSpPr>
              <a:spLocks noChangeShapeType="1"/>
            </p:cNvSpPr>
            <p:nvPr/>
          </p:nvSpPr>
          <p:spPr bwMode="auto">
            <a:xfrm>
              <a:off x="9676837"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6" name="Line 1246">
              <a:extLst>
                <a:ext uri="{FF2B5EF4-FFF2-40B4-BE49-F238E27FC236}">
                  <a16:creationId xmlns:a16="http://schemas.microsoft.com/office/drawing/2014/main" id="{EC4DA13C-7EB3-F70E-45EE-08D80E3D3A52}"/>
                </a:ext>
              </a:extLst>
            </p:cNvPr>
            <p:cNvSpPr>
              <a:spLocks noChangeShapeType="1"/>
            </p:cNvSpPr>
            <p:nvPr/>
          </p:nvSpPr>
          <p:spPr bwMode="auto">
            <a:xfrm>
              <a:off x="10123806"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7" name="Line 1247">
              <a:extLst>
                <a:ext uri="{FF2B5EF4-FFF2-40B4-BE49-F238E27FC236}">
                  <a16:creationId xmlns:a16="http://schemas.microsoft.com/office/drawing/2014/main" id="{33BEF613-5DDD-7C80-A669-B509DDF2BE80}"/>
                </a:ext>
              </a:extLst>
            </p:cNvPr>
            <p:cNvSpPr>
              <a:spLocks noChangeShapeType="1"/>
            </p:cNvSpPr>
            <p:nvPr/>
          </p:nvSpPr>
          <p:spPr bwMode="auto">
            <a:xfrm>
              <a:off x="10220536"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8" name="Line 1248">
              <a:extLst>
                <a:ext uri="{FF2B5EF4-FFF2-40B4-BE49-F238E27FC236}">
                  <a16:creationId xmlns:a16="http://schemas.microsoft.com/office/drawing/2014/main" id="{3ECE41AA-8BED-7B3B-DEB7-E92E9FE5E9AD}"/>
                </a:ext>
              </a:extLst>
            </p:cNvPr>
            <p:cNvSpPr>
              <a:spLocks noChangeShapeType="1"/>
            </p:cNvSpPr>
            <p:nvPr/>
          </p:nvSpPr>
          <p:spPr bwMode="auto">
            <a:xfrm>
              <a:off x="10887654"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9" name="Line 1249">
              <a:extLst>
                <a:ext uri="{FF2B5EF4-FFF2-40B4-BE49-F238E27FC236}">
                  <a16:creationId xmlns:a16="http://schemas.microsoft.com/office/drawing/2014/main" id="{7755624E-211A-445B-2438-63FDE8246224}"/>
                </a:ext>
              </a:extLst>
            </p:cNvPr>
            <p:cNvSpPr>
              <a:spLocks noChangeShapeType="1"/>
            </p:cNvSpPr>
            <p:nvPr/>
          </p:nvSpPr>
          <p:spPr bwMode="auto">
            <a:xfrm>
              <a:off x="11011071" y="261713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0" name="Line 1250">
              <a:extLst>
                <a:ext uri="{FF2B5EF4-FFF2-40B4-BE49-F238E27FC236}">
                  <a16:creationId xmlns:a16="http://schemas.microsoft.com/office/drawing/2014/main" id="{C46B56BA-D037-5C35-C7D0-BCDB04C984BD}"/>
                </a:ext>
              </a:extLst>
            </p:cNvPr>
            <p:cNvSpPr>
              <a:spLocks noChangeShapeType="1"/>
            </p:cNvSpPr>
            <p:nvPr/>
          </p:nvSpPr>
          <p:spPr bwMode="auto">
            <a:xfrm>
              <a:off x="4533364" y="2073102"/>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1" name="Line 1251">
              <a:extLst>
                <a:ext uri="{FF2B5EF4-FFF2-40B4-BE49-F238E27FC236}">
                  <a16:creationId xmlns:a16="http://schemas.microsoft.com/office/drawing/2014/main" id="{71E71F12-31DE-ACDC-AF84-6BD897841C9C}"/>
                </a:ext>
              </a:extLst>
            </p:cNvPr>
            <p:cNvSpPr>
              <a:spLocks noChangeShapeType="1"/>
            </p:cNvSpPr>
            <p:nvPr/>
          </p:nvSpPr>
          <p:spPr bwMode="auto">
            <a:xfrm>
              <a:off x="4520022" y="2073102"/>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2" name="Line 1252">
              <a:extLst>
                <a:ext uri="{FF2B5EF4-FFF2-40B4-BE49-F238E27FC236}">
                  <a16:creationId xmlns:a16="http://schemas.microsoft.com/office/drawing/2014/main" id="{817E6687-3FE8-8B7B-BBE4-7024325F6E2A}"/>
                </a:ext>
              </a:extLst>
            </p:cNvPr>
            <p:cNvSpPr>
              <a:spLocks noChangeShapeType="1"/>
            </p:cNvSpPr>
            <p:nvPr/>
          </p:nvSpPr>
          <p:spPr bwMode="auto">
            <a:xfrm>
              <a:off x="4500009" y="2073102"/>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3" name="Line 1253">
              <a:extLst>
                <a:ext uri="{FF2B5EF4-FFF2-40B4-BE49-F238E27FC236}">
                  <a16:creationId xmlns:a16="http://schemas.microsoft.com/office/drawing/2014/main" id="{119A8910-6F10-6D51-4544-4CC08CE2200D}"/>
                </a:ext>
              </a:extLst>
            </p:cNvPr>
            <p:cNvSpPr>
              <a:spLocks noChangeShapeType="1"/>
            </p:cNvSpPr>
            <p:nvPr/>
          </p:nvSpPr>
          <p:spPr bwMode="auto">
            <a:xfrm>
              <a:off x="4466653" y="204814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4" name="Line 1254">
              <a:extLst>
                <a:ext uri="{FF2B5EF4-FFF2-40B4-BE49-F238E27FC236}">
                  <a16:creationId xmlns:a16="http://schemas.microsoft.com/office/drawing/2014/main" id="{3B4E8B62-B436-08E9-3EF4-C6C8BD5EED0E}"/>
                </a:ext>
              </a:extLst>
            </p:cNvPr>
            <p:cNvSpPr>
              <a:spLocks noChangeShapeType="1"/>
            </p:cNvSpPr>
            <p:nvPr/>
          </p:nvSpPr>
          <p:spPr bwMode="auto">
            <a:xfrm>
              <a:off x="4486666" y="2048146"/>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5" name="Line 1255">
              <a:extLst>
                <a:ext uri="{FF2B5EF4-FFF2-40B4-BE49-F238E27FC236}">
                  <a16:creationId xmlns:a16="http://schemas.microsoft.com/office/drawing/2014/main" id="{5B7A305B-98A8-EB6E-16D1-C47D6A7913B3}"/>
                </a:ext>
              </a:extLst>
            </p:cNvPr>
            <p:cNvSpPr>
              <a:spLocks noChangeShapeType="1"/>
            </p:cNvSpPr>
            <p:nvPr/>
          </p:nvSpPr>
          <p:spPr bwMode="auto">
            <a:xfrm>
              <a:off x="2265166" y="1439234"/>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6" name="Line 1256">
              <a:extLst>
                <a:ext uri="{FF2B5EF4-FFF2-40B4-BE49-F238E27FC236}">
                  <a16:creationId xmlns:a16="http://schemas.microsoft.com/office/drawing/2014/main" id="{B051626D-E571-402A-40A3-4D21EC96FE6F}"/>
                </a:ext>
              </a:extLst>
            </p:cNvPr>
            <p:cNvSpPr>
              <a:spLocks noChangeShapeType="1"/>
            </p:cNvSpPr>
            <p:nvPr/>
          </p:nvSpPr>
          <p:spPr bwMode="auto">
            <a:xfrm>
              <a:off x="2278509" y="1439234"/>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7" name="Line 1257">
              <a:extLst>
                <a:ext uri="{FF2B5EF4-FFF2-40B4-BE49-F238E27FC236}">
                  <a16:creationId xmlns:a16="http://schemas.microsoft.com/office/drawing/2014/main" id="{2C3D3E7C-9BF0-4D94-7982-CE94BB8B5426}"/>
                </a:ext>
              </a:extLst>
            </p:cNvPr>
            <p:cNvSpPr>
              <a:spLocks noChangeShapeType="1"/>
            </p:cNvSpPr>
            <p:nvPr/>
          </p:nvSpPr>
          <p:spPr bwMode="auto">
            <a:xfrm>
              <a:off x="2265166" y="1434243"/>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8" name="Line 1258">
              <a:extLst>
                <a:ext uri="{FF2B5EF4-FFF2-40B4-BE49-F238E27FC236}">
                  <a16:creationId xmlns:a16="http://schemas.microsoft.com/office/drawing/2014/main" id="{02FF6BC4-345E-0EA7-0AF5-2DCFDE123E3A}"/>
                </a:ext>
              </a:extLst>
            </p:cNvPr>
            <p:cNvSpPr>
              <a:spLocks noChangeShapeType="1"/>
            </p:cNvSpPr>
            <p:nvPr/>
          </p:nvSpPr>
          <p:spPr bwMode="auto">
            <a:xfrm>
              <a:off x="5407288" y="224779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9" name="Line 1259">
              <a:extLst>
                <a:ext uri="{FF2B5EF4-FFF2-40B4-BE49-F238E27FC236}">
                  <a16:creationId xmlns:a16="http://schemas.microsoft.com/office/drawing/2014/main" id="{ABA1F46E-165D-E621-2A1B-59765E26E733}"/>
                </a:ext>
              </a:extLst>
            </p:cNvPr>
            <p:cNvSpPr>
              <a:spLocks noChangeShapeType="1"/>
            </p:cNvSpPr>
            <p:nvPr/>
          </p:nvSpPr>
          <p:spPr bwMode="auto">
            <a:xfrm>
              <a:off x="5380603" y="2247790"/>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0" name="Line 1260">
              <a:extLst>
                <a:ext uri="{FF2B5EF4-FFF2-40B4-BE49-F238E27FC236}">
                  <a16:creationId xmlns:a16="http://schemas.microsoft.com/office/drawing/2014/main" id="{84351FF5-04C0-3B2B-444F-D51CDEEC61F9}"/>
                </a:ext>
              </a:extLst>
            </p:cNvPr>
            <p:cNvSpPr>
              <a:spLocks noChangeShapeType="1"/>
            </p:cNvSpPr>
            <p:nvPr/>
          </p:nvSpPr>
          <p:spPr bwMode="auto">
            <a:xfrm>
              <a:off x="7868950"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1" name="Line 1261">
              <a:extLst>
                <a:ext uri="{FF2B5EF4-FFF2-40B4-BE49-F238E27FC236}">
                  <a16:creationId xmlns:a16="http://schemas.microsoft.com/office/drawing/2014/main" id="{8F9286AB-0959-7078-0902-732CFF7D2A2A}"/>
                </a:ext>
              </a:extLst>
            </p:cNvPr>
            <p:cNvSpPr>
              <a:spLocks noChangeShapeType="1"/>
            </p:cNvSpPr>
            <p:nvPr/>
          </p:nvSpPr>
          <p:spPr bwMode="auto">
            <a:xfrm>
              <a:off x="7888963"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2" name="Line 1262">
              <a:extLst>
                <a:ext uri="{FF2B5EF4-FFF2-40B4-BE49-F238E27FC236}">
                  <a16:creationId xmlns:a16="http://schemas.microsoft.com/office/drawing/2014/main" id="{CB4436A8-E338-730B-642E-66DBCE062CA3}"/>
                </a:ext>
              </a:extLst>
            </p:cNvPr>
            <p:cNvSpPr>
              <a:spLocks noChangeShapeType="1"/>
            </p:cNvSpPr>
            <p:nvPr/>
          </p:nvSpPr>
          <p:spPr bwMode="auto">
            <a:xfrm>
              <a:off x="7855607"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3" name="Line 1263">
              <a:extLst>
                <a:ext uri="{FF2B5EF4-FFF2-40B4-BE49-F238E27FC236}">
                  <a16:creationId xmlns:a16="http://schemas.microsoft.com/office/drawing/2014/main" id="{F9603F34-E646-ABC6-58E8-A2A21288B147}"/>
                </a:ext>
              </a:extLst>
            </p:cNvPr>
            <p:cNvSpPr>
              <a:spLocks noChangeShapeType="1"/>
            </p:cNvSpPr>
            <p:nvPr/>
          </p:nvSpPr>
          <p:spPr bwMode="auto">
            <a:xfrm>
              <a:off x="8709517"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4" name="Line 1264">
              <a:extLst>
                <a:ext uri="{FF2B5EF4-FFF2-40B4-BE49-F238E27FC236}">
                  <a16:creationId xmlns:a16="http://schemas.microsoft.com/office/drawing/2014/main" id="{71EE8050-93E1-7B63-2946-53CCD19C795C}"/>
                </a:ext>
              </a:extLst>
            </p:cNvPr>
            <p:cNvSpPr>
              <a:spLocks noChangeShapeType="1"/>
            </p:cNvSpPr>
            <p:nvPr/>
          </p:nvSpPr>
          <p:spPr bwMode="auto">
            <a:xfrm>
              <a:off x="7792230"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5" name="Line 1265">
              <a:extLst>
                <a:ext uri="{FF2B5EF4-FFF2-40B4-BE49-F238E27FC236}">
                  <a16:creationId xmlns:a16="http://schemas.microsoft.com/office/drawing/2014/main" id="{32231F47-A4F0-6823-C0EE-F8F444ED7B52}"/>
                </a:ext>
              </a:extLst>
            </p:cNvPr>
            <p:cNvSpPr>
              <a:spLocks noChangeShapeType="1"/>
            </p:cNvSpPr>
            <p:nvPr/>
          </p:nvSpPr>
          <p:spPr bwMode="auto">
            <a:xfrm>
              <a:off x="7808909" y="2549750"/>
              <a:ext cx="0" cy="99822"/>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6" name="Line 1266">
              <a:extLst>
                <a:ext uri="{FF2B5EF4-FFF2-40B4-BE49-F238E27FC236}">
                  <a16:creationId xmlns:a16="http://schemas.microsoft.com/office/drawing/2014/main" id="{9CB8174A-131A-1D9D-C229-143FE4290E06}"/>
                </a:ext>
              </a:extLst>
            </p:cNvPr>
            <p:cNvSpPr>
              <a:spLocks noChangeShapeType="1"/>
            </p:cNvSpPr>
            <p:nvPr/>
          </p:nvSpPr>
          <p:spPr bwMode="auto">
            <a:xfrm>
              <a:off x="6261198" y="2330142"/>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7" name="Line 1146">
              <a:extLst>
                <a:ext uri="{FF2B5EF4-FFF2-40B4-BE49-F238E27FC236}">
                  <a16:creationId xmlns:a16="http://schemas.microsoft.com/office/drawing/2014/main" id="{3DAA34AD-421A-2F11-38A8-80B08DF9947F}"/>
                </a:ext>
              </a:extLst>
            </p:cNvPr>
            <p:cNvSpPr>
              <a:spLocks noChangeShapeType="1"/>
            </p:cNvSpPr>
            <p:nvPr/>
          </p:nvSpPr>
          <p:spPr bwMode="auto">
            <a:xfrm>
              <a:off x="1245431" y="1296987"/>
              <a:ext cx="0" cy="102318"/>
            </a:xfrm>
            <a:prstGeom prst="line">
              <a:avLst/>
            </a:prstGeom>
            <a:noFill/>
            <a:ln w="19050" cap="flat">
              <a:solidFill>
                <a:srgbClr val="27377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3" name="Title 2">
            <a:extLst>
              <a:ext uri="{FF2B5EF4-FFF2-40B4-BE49-F238E27FC236}">
                <a16:creationId xmlns:a16="http://schemas.microsoft.com/office/drawing/2014/main" id="{6079BEF0-4F90-3540-8CF5-9AC8F597B221}"/>
              </a:ext>
            </a:extLst>
          </p:cNvPr>
          <p:cNvSpPr>
            <a:spLocks noGrp="1"/>
          </p:cNvSpPr>
          <p:nvPr>
            <p:ph type="title"/>
          </p:nvPr>
        </p:nvSpPr>
        <p:spPr/>
        <p:txBody>
          <a:bodyPr>
            <a:normAutofit fontScale="90000"/>
          </a:bodyPr>
          <a:lstStyle/>
          <a:p>
            <a:r>
              <a:rPr lang="en-US" sz="4000" dirty="0">
                <a:solidFill>
                  <a:schemeClr val="tx1"/>
                </a:solidFill>
                <a:latin typeface="+mn-lt"/>
              </a:rPr>
              <a:t>Baseline BMs: CNS PFS</a:t>
            </a:r>
          </a:p>
        </p:txBody>
      </p:sp>
      <p:sp>
        <p:nvSpPr>
          <p:cNvPr id="5" name="Text Placeholder 4">
            <a:extLst>
              <a:ext uri="{FF2B5EF4-FFF2-40B4-BE49-F238E27FC236}">
                <a16:creationId xmlns:a16="http://schemas.microsoft.com/office/drawing/2014/main" id="{ED1C3808-85B8-3F23-AD42-3A47D4075002}"/>
              </a:ext>
            </a:extLst>
          </p:cNvPr>
          <p:cNvSpPr>
            <a:spLocks noGrp="1"/>
          </p:cNvSpPr>
          <p:nvPr>
            <p:ph type="body" sz="quarter" idx="13"/>
          </p:nvPr>
        </p:nvSpPr>
        <p:spPr>
          <a:xfrm>
            <a:off x="623887" y="5841051"/>
            <a:ext cx="10944225" cy="539750"/>
          </a:xfrm>
        </p:spPr>
        <p:txBody>
          <a:bodyPr/>
          <a:lstStyle/>
          <a:p>
            <a:r>
              <a:rPr lang="en-GB" dirty="0"/>
              <a:t>Patients who had systemic progression, but no CNS progression, were censored at the time of the progression assessment; the analysis did not account for systemic progression as a competing event. CNS </a:t>
            </a:r>
            <a:r>
              <a:rPr lang="en-US" kern="1200" dirty="0">
                <a:ea typeface="+mn-ea"/>
                <a:cs typeface="+mn-cs"/>
              </a:rPr>
              <a:t>PFS assessed by ICR  per RECIST 1.1 </a:t>
            </a:r>
            <a:endParaRPr lang="en-GB" dirty="0"/>
          </a:p>
          <a:p>
            <a:r>
              <a:rPr lang="en-GB" dirty="0"/>
              <a:t>BM, brain metastasis; CI, confidence interval; CNS, central nervous system; </a:t>
            </a:r>
            <a:r>
              <a:rPr lang="en-US" kern="1200" dirty="0">
                <a:ea typeface="+mn-ea"/>
                <a:cs typeface="+mn-cs"/>
              </a:rPr>
              <a:t>ICR, independent central review; </a:t>
            </a:r>
            <a:r>
              <a:rPr lang="en-GB" dirty="0"/>
              <a:t>KM, Kaplan-Meier; no., number of; PFS, progression-free survival; </a:t>
            </a:r>
            <a:br>
              <a:rPr lang="en-GB" dirty="0"/>
            </a:br>
            <a:r>
              <a:rPr lang="en-GB" dirty="0"/>
              <a:t>RECIST 1.1, Response Evaluation Criteria in Solid Tumours version 1.1; </a:t>
            </a:r>
            <a:r>
              <a:rPr lang="en-US" dirty="0"/>
              <a:t>T-</a:t>
            </a:r>
            <a:r>
              <a:rPr lang="en-US" dirty="0" err="1"/>
              <a:t>DXd</a:t>
            </a:r>
            <a:r>
              <a:rPr lang="en-US" dirty="0"/>
              <a:t>, trastuzumab </a:t>
            </a:r>
            <a:r>
              <a:rPr lang="en-US" dirty="0" err="1"/>
              <a:t>deruxtecan</a:t>
            </a:r>
            <a:endParaRPr lang="en-GB" dirty="0"/>
          </a:p>
        </p:txBody>
      </p:sp>
      <p:graphicFrame>
        <p:nvGraphicFramePr>
          <p:cNvPr id="4" name="Table 3">
            <a:extLst>
              <a:ext uri="{FF2B5EF4-FFF2-40B4-BE49-F238E27FC236}">
                <a16:creationId xmlns:a16="http://schemas.microsoft.com/office/drawing/2014/main" id="{8EF4F16D-0558-1161-DD0F-EC273FDB8CDF}"/>
              </a:ext>
            </a:extLst>
          </p:cNvPr>
          <p:cNvGraphicFramePr>
            <a:graphicFrameLocks noGrp="1"/>
          </p:cNvGraphicFramePr>
          <p:nvPr>
            <p:extLst>
              <p:ext uri="{D42A27DB-BD31-4B8C-83A1-F6EECF244321}">
                <p14:modId xmlns:p14="http://schemas.microsoft.com/office/powerpoint/2010/main" val="4003243315"/>
              </p:ext>
            </p:extLst>
          </p:nvPr>
        </p:nvGraphicFramePr>
        <p:xfrm>
          <a:off x="624418" y="4090434"/>
          <a:ext cx="10943695" cy="1016316"/>
        </p:xfrm>
        <a:graphic>
          <a:graphicData uri="http://schemas.openxmlformats.org/drawingml/2006/table">
            <a:tbl>
              <a:tblPr firstRow="1"/>
              <a:tblGrid>
                <a:gridCol w="3006511">
                  <a:extLst>
                    <a:ext uri="{9D8B030D-6E8A-4147-A177-3AD203B41FA5}">
                      <a16:colId xmlns:a16="http://schemas.microsoft.com/office/drawing/2014/main" val="1199054052"/>
                    </a:ext>
                  </a:extLst>
                </a:gridCol>
                <a:gridCol w="2645728">
                  <a:extLst>
                    <a:ext uri="{9D8B030D-6E8A-4147-A177-3AD203B41FA5}">
                      <a16:colId xmlns:a16="http://schemas.microsoft.com/office/drawing/2014/main" val="3356355802"/>
                    </a:ext>
                  </a:extLst>
                </a:gridCol>
                <a:gridCol w="2645728">
                  <a:extLst>
                    <a:ext uri="{9D8B030D-6E8A-4147-A177-3AD203B41FA5}">
                      <a16:colId xmlns:a16="http://schemas.microsoft.com/office/drawing/2014/main" val="1212989260"/>
                    </a:ext>
                  </a:extLst>
                </a:gridCol>
                <a:gridCol w="2645728">
                  <a:extLst>
                    <a:ext uri="{9D8B030D-6E8A-4147-A177-3AD203B41FA5}">
                      <a16:colId xmlns:a16="http://schemas.microsoft.com/office/drawing/2014/main" val="460555448"/>
                    </a:ext>
                  </a:extLst>
                </a:gridCol>
              </a:tblGrid>
              <a:tr h="386316">
                <a:tc>
                  <a:txBody>
                    <a:bodyPr/>
                    <a:lstStyle/>
                    <a:p>
                      <a:pPr marL="0" algn="l">
                        <a:lnSpc>
                          <a:spcPct val="100000"/>
                        </a:lnSpc>
                        <a:spcAft>
                          <a:spcPts val="800"/>
                        </a:spcAft>
                      </a:pPr>
                      <a:endParaRPr kumimoji="1" lang="en-US" sz="1050" b="1" kern="1200" baseline="0" noProof="0">
                        <a:solidFill>
                          <a:schemeClr val="bg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1" kern="1200" baseline="0" noProof="0">
                          <a:solidFill>
                            <a:schemeClr val="bg1"/>
                          </a:solidFill>
                          <a:latin typeface="+mn-lt"/>
                          <a:ea typeface="+mn-ea"/>
                          <a:cs typeface="+mn-cs"/>
                        </a:rPr>
                        <a:t>Overall population (N=263)</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050" b="1" kern="1200" baseline="0" noProof="0">
                          <a:solidFill>
                            <a:schemeClr val="bg1"/>
                          </a:solidFill>
                          <a:latin typeface="+mn-lt"/>
                          <a:ea typeface="+mn-ea"/>
                          <a:cs typeface="+mn-cs"/>
                        </a:rPr>
                        <a:t>Stable BMs (n=157)</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050" b="1" kern="1200" baseline="0" noProof="0" dirty="0">
                          <a:solidFill>
                            <a:schemeClr val="tx1"/>
                          </a:solidFill>
                          <a:latin typeface="+mn-lt"/>
                          <a:ea typeface="+mn-ea"/>
                          <a:cs typeface="+mn-cs"/>
                        </a:rPr>
                        <a:t>Active BMs (n=106)</a:t>
                      </a:r>
                    </a:p>
                  </a:txBody>
                  <a:tcPr marL="121920" marR="12192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2359356"/>
                  </a:ext>
                </a:extLst>
              </a:tr>
              <a:tr h="255600">
                <a:tc>
                  <a:txBody>
                    <a:bodyPr/>
                    <a:lstStyle/>
                    <a:p>
                      <a:pPr marL="0" algn="l">
                        <a:lnSpc>
                          <a:spcPct val="100000"/>
                        </a:lnSpc>
                        <a:spcAft>
                          <a:spcPts val="800"/>
                        </a:spcAft>
                      </a:pPr>
                      <a:r>
                        <a:rPr kumimoji="1" lang="en-US" sz="1050" b="1" kern="1200" baseline="0" noProof="0">
                          <a:solidFill>
                            <a:schemeClr val="tx1"/>
                          </a:solidFill>
                          <a:latin typeface="+mn-lt"/>
                          <a:ea typeface="+mn-ea"/>
                          <a:cs typeface="+mn-cs"/>
                        </a:rPr>
                        <a:t>Overall no. events</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1" kern="1200" baseline="0" noProof="0">
                          <a:solidFill>
                            <a:schemeClr val="tx1"/>
                          </a:solidFill>
                          <a:latin typeface="+mn-lt"/>
                          <a:ea typeface="+mn-ea"/>
                          <a:cs typeface="+mn-cs"/>
                        </a:rPr>
                        <a:t>101</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61</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40</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929141"/>
                  </a:ext>
                </a:extLst>
              </a:tr>
              <a:tr h="374400">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marL="0" algn="l">
                        <a:lnSpc>
                          <a:spcPct val="100000"/>
                        </a:lnSpc>
                        <a:spcAft>
                          <a:spcPts val="800"/>
                        </a:spcAft>
                      </a:pPr>
                      <a:r>
                        <a:rPr kumimoji="1" lang="en-US" sz="1050" b="1" kern="1200" baseline="0" noProof="0">
                          <a:solidFill>
                            <a:schemeClr val="tx1"/>
                          </a:solidFill>
                          <a:latin typeface="+mn-lt"/>
                          <a:ea typeface="+mn-ea"/>
                          <a:cs typeface="+mn-cs"/>
                        </a:rPr>
                        <a:t>12-month CNS PFS, % </a:t>
                      </a:r>
                      <a:br>
                        <a:rPr kumimoji="1" lang="en-US" sz="1050" b="1" kern="1200" baseline="0" noProof="0">
                          <a:solidFill>
                            <a:schemeClr val="tx1"/>
                          </a:solidFill>
                          <a:latin typeface="+mn-lt"/>
                          <a:ea typeface="+mn-ea"/>
                          <a:cs typeface="+mn-cs"/>
                        </a:rPr>
                      </a:br>
                      <a:r>
                        <a:rPr kumimoji="1" lang="en-US" sz="1050" b="1" kern="1200" baseline="0" noProof="0">
                          <a:solidFill>
                            <a:schemeClr val="tx1"/>
                          </a:solidFill>
                          <a:latin typeface="+mn-lt"/>
                          <a:ea typeface="+mn-ea"/>
                          <a:cs typeface="+mn-cs"/>
                        </a:rPr>
                        <a:t>(95% CI)</a:t>
                      </a:r>
                    </a:p>
                  </a:txBody>
                  <a:tcPr marL="121920" marR="121920" marT="0" marB="0" anchor="ctr">
                    <a:lnL w="12700" cmpd="sng">
                      <a:noFill/>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algn="ctr">
                        <a:lnSpc>
                          <a:spcPct val="100000"/>
                        </a:lnSpc>
                        <a:spcAft>
                          <a:spcPts val="800"/>
                        </a:spcAft>
                      </a:pPr>
                      <a:r>
                        <a:rPr kumimoji="1" lang="en-US" sz="1050" b="1" kern="1200" baseline="0" noProof="0">
                          <a:solidFill>
                            <a:schemeClr val="tx1"/>
                          </a:solidFill>
                          <a:latin typeface="+mn-lt"/>
                          <a:ea typeface="+mn-ea"/>
                          <a:cs typeface="+mn-cs"/>
                        </a:rPr>
                        <a:t>58.9</a:t>
                      </a:r>
                      <a:br>
                        <a:rPr kumimoji="1" lang="en-US" sz="1050" b="1" kern="1200" baseline="0" noProof="0">
                          <a:solidFill>
                            <a:schemeClr val="tx1"/>
                          </a:solidFill>
                          <a:latin typeface="+mn-lt"/>
                          <a:ea typeface="+mn-ea"/>
                          <a:cs typeface="+mn-cs"/>
                        </a:rPr>
                      </a:br>
                      <a:r>
                        <a:rPr kumimoji="1" lang="en-US" sz="1050" b="1" kern="1200" baseline="0" noProof="0">
                          <a:solidFill>
                            <a:schemeClr val="tx1"/>
                          </a:solidFill>
                          <a:latin typeface="+mn-lt"/>
                          <a:ea typeface="+mn-ea"/>
                          <a:cs typeface="+mn-cs"/>
                        </a:rPr>
                        <a:t>(51.9, 65.3)</a:t>
                      </a:r>
                    </a:p>
                  </a:txBody>
                  <a:tcPr marL="121920" marR="121920" marT="0" marB="0" anchor="ctr">
                    <a:lnL w="12700" cmpd="sng">
                      <a:noFill/>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050" b="0" kern="1200" baseline="0" noProof="0">
                          <a:solidFill>
                            <a:schemeClr val="tx1"/>
                          </a:solidFill>
                          <a:latin typeface="+mn-lt"/>
                          <a:ea typeface="+mn-ea"/>
                          <a:cs typeface="+mn-cs"/>
                        </a:rPr>
                        <a:t>57.8 </a:t>
                      </a:r>
                      <a:br>
                        <a:rPr kumimoji="1" lang="en-US" sz="1050" b="0" kern="1200" baseline="0" noProof="0">
                          <a:solidFill>
                            <a:schemeClr val="tx1"/>
                          </a:solidFill>
                          <a:latin typeface="+mn-lt"/>
                          <a:ea typeface="+mn-ea"/>
                          <a:cs typeface="+mn-cs"/>
                        </a:rPr>
                      </a:br>
                      <a:r>
                        <a:rPr kumimoji="1" lang="en-US" sz="1050" b="0" kern="1200" baseline="0" noProof="0">
                          <a:solidFill>
                            <a:schemeClr val="tx1"/>
                          </a:solidFill>
                          <a:latin typeface="+mn-lt"/>
                          <a:ea typeface="+mn-ea"/>
                          <a:cs typeface="+mn-cs"/>
                        </a:rPr>
                        <a:t>(48.2, 66.1)</a:t>
                      </a:r>
                    </a:p>
                  </a:txBody>
                  <a:tcPr marL="121920" marR="121920" marT="0" marB="0" anchor="ctr">
                    <a:lnL w="12700" cmpd="sng">
                      <a:noFill/>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050" b="0" kern="1200" baseline="0" noProof="0" dirty="0">
                          <a:solidFill>
                            <a:schemeClr val="tx1"/>
                          </a:solidFill>
                          <a:latin typeface="+mn-lt"/>
                          <a:ea typeface="+mn-ea"/>
                          <a:cs typeface="+mn-cs"/>
                        </a:rPr>
                        <a:t>60.1 </a:t>
                      </a:r>
                      <a:br>
                        <a:rPr kumimoji="1" lang="en-US" sz="1050" b="0" kern="1200" baseline="0" noProof="0" dirty="0">
                          <a:solidFill>
                            <a:schemeClr val="tx1"/>
                          </a:solidFill>
                          <a:latin typeface="+mn-lt"/>
                          <a:ea typeface="+mn-ea"/>
                          <a:cs typeface="+mn-cs"/>
                        </a:rPr>
                      </a:br>
                      <a:r>
                        <a:rPr kumimoji="1" lang="en-US" sz="1050" b="0" kern="1200" baseline="0" noProof="0" dirty="0">
                          <a:solidFill>
                            <a:schemeClr val="tx1"/>
                          </a:solidFill>
                          <a:latin typeface="+mn-lt"/>
                          <a:ea typeface="+mn-ea"/>
                          <a:cs typeface="+mn-cs"/>
                        </a:rPr>
                        <a:t>(49.2, 69.4)</a:t>
                      </a:r>
                    </a:p>
                  </a:txBody>
                  <a:tcPr marL="121920" marR="121920" marT="0" marB="0" anchor="ctr">
                    <a:lnL w="12700" cmpd="sng">
                      <a:noFill/>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2405666"/>
                  </a:ext>
                </a:extLst>
              </a:tr>
            </a:tbl>
          </a:graphicData>
        </a:graphic>
      </p:graphicFrame>
      <p:grpSp>
        <p:nvGrpSpPr>
          <p:cNvPr id="1730" name="Group 1729">
            <a:extLst>
              <a:ext uri="{FF2B5EF4-FFF2-40B4-BE49-F238E27FC236}">
                <a16:creationId xmlns:a16="http://schemas.microsoft.com/office/drawing/2014/main" id="{1E697AF3-D0C1-F68B-1474-DFB042B1D08B}"/>
              </a:ext>
            </a:extLst>
          </p:cNvPr>
          <p:cNvGrpSpPr/>
          <p:nvPr/>
        </p:nvGrpSpPr>
        <p:grpSpPr>
          <a:xfrm>
            <a:off x="623888" y="3604315"/>
            <a:ext cx="10652245" cy="226182"/>
            <a:chOff x="623888" y="4237486"/>
            <a:chExt cx="10652245" cy="226182"/>
          </a:xfrm>
        </p:grpSpPr>
        <p:sp>
          <p:nvSpPr>
            <p:cNvPr id="1536" name="TextBox 1535">
              <a:extLst>
                <a:ext uri="{FF2B5EF4-FFF2-40B4-BE49-F238E27FC236}">
                  <a16:creationId xmlns:a16="http://schemas.microsoft.com/office/drawing/2014/main" id="{6F79425B-8A1C-5F7A-E193-6ED6D48FDE73}"/>
                </a:ext>
              </a:extLst>
            </p:cNvPr>
            <p:cNvSpPr txBox="1"/>
            <p:nvPr/>
          </p:nvSpPr>
          <p:spPr>
            <a:xfrm>
              <a:off x="1160855" y="4237486"/>
              <a:ext cx="178598" cy="226182"/>
            </a:xfrm>
            <a:prstGeom prst="rect">
              <a:avLst/>
            </a:prstGeom>
            <a:noFill/>
          </p:spPr>
          <p:txBody>
            <a:bodyPr wrap="none" rtlCol="0" anchor="t">
              <a:noAutofit/>
            </a:bodyPr>
            <a:lstStyle/>
            <a:p>
              <a:pPr algn="ctr"/>
              <a:r>
                <a:rPr lang="en-GB" sz="800">
                  <a:latin typeface="+mn-lt"/>
                </a:rPr>
                <a:t>263</a:t>
              </a:r>
            </a:p>
          </p:txBody>
        </p:sp>
        <p:sp>
          <p:nvSpPr>
            <p:cNvPr id="1538" name="TextBox 1537">
              <a:extLst>
                <a:ext uri="{FF2B5EF4-FFF2-40B4-BE49-F238E27FC236}">
                  <a16:creationId xmlns:a16="http://schemas.microsoft.com/office/drawing/2014/main" id="{E4C29C3F-CFD8-67F0-B669-30F7677DC59A}"/>
                </a:ext>
              </a:extLst>
            </p:cNvPr>
            <p:cNvSpPr txBox="1"/>
            <p:nvPr/>
          </p:nvSpPr>
          <p:spPr>
            <a:xfrm>
              <a:off x="10715355" y="4237486"/>
              <a:ext cx="178598" cy="226182"/>
            </a:xfrm>
            <a:prstGeom prst="rect">
              <a:avLst/>
            </a:prstGeom>
            <a:noFill/>
          </p:spPr>
          <p:txBody>
            <a:bodyPr wrap="none" rtlCol="0" anchor="t">
              <a:noAutofit/>
            </a:bodyPr>
            <a:lstStyle/>
            <a:p>
              <a:pPr algn="ctr"/>
              <a:r>
                <a:rPr lang="en-GB" sz="800">
                  <a:latin typeface="+mn-lt"/>
                </a:rPr>
                <a:t>2</a:t>
              </a:r>
            </a:p>
          </p:txBody>
        </p:sp>
        <p:sp>
          <p:nvSpPr>
            <p:cNvPr id="1539" name="TextBox 1538">
              <a:extLst>
                <a:ext uri="{FF2B5EF4-FFF2-40B4-BE49-F238E27FC236}">
                  <a16:creationId xmlns:a16="http://schemas.microsoft.com/office/drawing/2014/main" id="{01027294-3C0E-008A-C0A0-4595970B8ECA}"/>
                </a:ext>
              </a:extLst>
            </p:cNvPr>
            <p:cNvSpPr txBox="1"/>
            <p:nvPr/>
          </p:nvSpPr>
          <p:spPr>
            <a:xfrm>
              <a:off x="10333175" y="4237486"/>
              <a:ext cx="178598" cy="226182"/>
            </a:xfrm>
            <a:prstGeom prst="rect">
              <a:avLst/>
            </a:prstGeom>
            <a:noFill/>
          </p:spPr>
          <p:txBody>
            <a:bodyPr wrap="none" rtlCol="0" anchor="t">
              <a:noAutofit/>
            </a:bodyPr>
            <a:lstStyle/>
            <a:p>
              <a:pPr algn="ctr"/>
              <a:r>
                <a:rPr lang="en-GB" sz="800">
                  <a:latin typeface="+mn-lt"/>
                </a:rPr>
                <a:t>2</a:t>
              </a:r>
            </a:p>
          </p:txBody>
        </p:sp>
        <p:sp>
          <p:nvSpPr>
            <p:cNvPr id="1540" name="TextBox 1539">
              <a:extLst>
                <a:ext uri="{FF2B5EF4-FFF2-40B4-BE49-F238E27FC236}">
                  <a16:creationId xmlns:a16="http://schemas.microsoft.com/office/drawing/2014/main" id="{9C35658B-DBFF-6AF5-B1A3-C50FD35A2AB3}"/>
                </a:ext>
              </a:extLst>
            </p:cNvPr>
            <p:cNvSpPr txBox="1"/>
            <p:nvPr/>
          </p:nvSpPr>
          <p:spPr>
            <a:xfrm>
              <a:off x="9950995" y="4237486"/>
              <a:ext cx="178598" cy="226182"/>
            </a:xfrm>
            <a:prstGeom prst="rect">
              <a:avLst/>
            </a:prstGeom>
            <a:noFill/>
          </p:spPr>
          <p:txBody>
            <a:bodyPr wrap="none" rtlCol="0" anchor="t">
              <a:noAutofit/>
            </a:bodyPr>
            <a:lstStyle/>
            <a:p>
              <a:pPr algn="ctr"/>
              <a:r>
                <a:rPr lang="en-GB" sz="800">
                  <a:latin typeface="+mn-lt"/>
                </a:rPr>
                <a:t>4</a:t>
              </a:r>
            </a:p>
          </p:txBody>
        </p:sp>
        <p:sp>
          <p:nvSpPr>
            <p:cNvPr id="1541" name="TextBox 1540">
              <a:extLst>
                <a:ext uri="{FF2B5EF4-FFF2-40B4-BE49-F238E27FC236}">
                  <a16:creationId xmlns:a16="http://schemas.microsoft.com/office/drawing/2014/main" id="{A1CC849B-2145-7CFD-1544-28C6D6949632}"/>
                </a:ext>
              </a:extLst>
            </p:cNvPr>
            <p:cNvSpPr txBox="1"/>
            <p:nvPr/>
          </p:nvSpPr>
          <p:spPr>
            <a:xfrm>
              <a:off x="9568815" y="4237486"/>
              <a:ext cx="178598" cy="226182"/>
            </a:xfrm>
            <a:prstGeom prst="rect">
              <a:avLst/>
            </a:prstGeom>
            <a:noFill/>
          </p:spPr>
          <p:txBody>
            <a:bodyPr wrap="none" rtlCol="0" anchor="t">
              <a:noAutofit/>
            </a:bodyPr>
            <a:lstStyle/>
            <a:p>
              <a:pPr algn="ctr"/>
              <a:r>
                <a:rPr lang="en-GB" sz="800">
                  <a:latin typeface="+mn-lt"/>
                </a:rPr>
                <a:t>5</a:t>
              </a:r>
            </a:p>
          </p:txBody>
        </p:sp>
        <p:sp>
          <p:nvSpPr>
            <p:cNvPr id="1542" name="TextBox 1541">
              <a:extLst>
                <a:ext uri="{FF2B5EF4-FFF2-40B4-BE49-F238E27FC236}">
                  <a16:creationId xmlns:a16="http://schemas.microsoft.com/office/drawing/2014/main" id="{5D5E6A17-1A7E-5522-7EBB-BC3002A66634}"/>
                </a:ext>
              </a:extLst>
            </p:cNvPr>
            <p:cNvSpPr txBox="1"/>
            <p:nvPr/>
          </p:nvSpPr>
          <p:spPr>
            <a:xfrm>
              <a:off x="9186635" y="4237486"/>
              <a:ext cx="178598" cy="226182"/>
            </a:xfrm>
            <a:prstGeom prst="rect">
              <a:avLst/>
            </a:prstGeom>
            <a:noFill/>
          </p:spPr>
          <p:txBody>
            <a:bodyPr wrap="none" rtlCol="0" anchor="t">
              <a:noAutofit/>
            </a:bodyPr>
            <a:lstStyle/>
            <a:p>
              <a:pPr algn="ctr"/>
              <a:r>
                <a:rPr lang="en-GB" sz="800">
                  <a:latin typeface="+mn-lt"/>
                </a:rPr>
                <a:t>15</a:t>
              </a:r>
            </a:p>
          </p:txBody>
        </p:sp>
        <p:sp>
          <p:nvSpPr>
            <p:cNvPr id="1543" name="TextBox 1542">
              <a:extLst>
                <a:ext uri="{FF2B5EF4-FFF2-40B4-BE49-F238E27FC236}">
                  <a16:creationId xmlns:a16="http://schemas.microsoft.com/office/drawing/2014/main" id="{9632E8AE-1A6D-3F03-9A60-DF7879B9578D}"/>
                </a:ext>
              </a:extLst>
            </p:cNvPr>
            <p:cNvSpPr txBox="1"/>
            <p:nvPr/>
          </p:nvSpPr>
          <p:spPr>
            <a:xfrm>
              <a:off x="8804455" y="4237486"/>
              <a:ext cx="178598" cy="226182"/>
            </a:xfrm>
            <a:prstGeom prst="rect">
              <a:avLst/>
            </a:prstGeom>
            <a:noFill/>
          </p:spPr>
          <p:txBody>
            <a:bodyPr wrap="none" rtlCol="0" anchor="t">
              <a:noAutofit/>
            </a:bodyPr>
            <a:lstStyle/>
            <a:p>
              <a:pPr algn="ctr"/>
              <a:r>
                <a:rPr lang="en-GB" sz="800">
                  <a:latin typeface="+mn-lt"/>
                </a:rPr>
                <a:t>16</a:t>
              </a:r>
            </a:p>
          </p:txBody>
        </p:sp>
        <p:sp>
          <p:nvSpPr>
            <p:cNvPr id="1544" name="TextBox 1543">
              <a:extLst>
                <a:ext uri="{FF2B5EF4-FFF2-40B4-BE49-F238E27FC236}">
                  <a16:creationId xmlns:a16="http://schemas.microsoft.com/office/drawing/2014/main" id="{47DF60C9-6C9C-6CC2-167A-E135590767F3}"/>
                </a:ext>
              </a:extLst>
            </p:cNvPr>
            <p:cNvSpPr txBox="1"/>
            <p:nvPr/>
          </p:nvSpPr>
          <p:spPr>
            <a:xfrm>
              <a:off x="8422275" y="4237486"/>
              <a:ext cx="178598" cy="226182"/>
            </a:xfrm>
            <a:prstGeom prst="rect">
              <a:avLst/>
            </a:prstGeom>
            <a:noFill/>
          </p:spPr>
          <p:txBody>
            <a:bodyPr wrap="none" rtlCol="0" anchor="t">
              <a:noAutofit/>
            </a:bodyPr>
            <a:lstStyle/>
            <a:p>
              <a:pPr algn="ctr"/>
              <a:r>
                <a:rPr lang="en-GB" sz="800">
                  <a:latin typeface="+mn-lt"/>
                </a:rPr>
                <a:t>23</a:t>
              </a:r>
            </a:p>
          </p:txBody>
        </p:sp>
        <p:sp>
          <p:nvSpPr>
            <p:cNvPr id="1545" name="TextBox 1544">
              <a:extLst>
                <a:ext uri="{FF2B5EF4-FFF2-40B4-BE49-F238E27FC236}">
                  <a16:creationId xmlns:a16="http://schemas.microsoft.com/office/drawing/2014/main" id="{3879A941-9F29-B1CA-DF59-49B430C08380}"/>
                </a:ext>
              </a:extLst>
            </p:cNvPr>
            <p:cNvSpPr txBox="1"/>
            <p:nvPr/>
          </p:nvSpPr>
          <p:spPr>
            <a:xfrm>
              <a:off x="8040095" y="4237486"/>
              <a:ext cx="178598" cy="226182"/>
            </a:xfrm>
            <a:prstGeom prst="rect">
              <a:avLst/>
            </a:prstGeom>
            <a:noFill/>
          </p:spPr>
          <p:txBody>
            <a:bodyPr wrap="none" rtlCol="0" anchor="t">
              <a:noAutofit/>
            </a:bodyPr>
            <a:lstStyle/>
            <a:p>
              <a:pPr algn="ctr"/>
              <a:r>
                <a:rPr lang="en-GB" sz="800">
                  <a:latin typeface="+mn-lt"/>
                </a:rPr>
                <a:t>24</a:t>
              </a:r>
            </a:p>
          </p:txBody>
        </p:sp>
        <p:sp>
          <p:nvSpPr>
            <p:cNvPr id="1546" name="TextBox 1545">
              <a:extLst>
                <a:ext uri="{FF2B5EF4-FFF2-40B4-BE49-F238E27FC236}">
                  <a16:creationId xmlns:a16="http://schemas.microsoft.com/office/drawing/2014/main" id="{9F2902E0-0BB1-1AD4-4951-230FFCE09990}"/>
                </a:ext>
              </a:extLst>
            </p:cNvPr>
            <p:cNvSpPr txBox="1"/>
            <p:nvPr/>
          </p:nvSpPr>
          <p:spPr>
            <a:xfrm>
              <a:off x="7657915" y="4237486"/>
              <a:ext cx="178598" cy="226182"/>
            </a:xfrm>
            <a:prstGeom prst="rect">
              <a:avLst/>
            </a:prstGeom>
            <a:noFill/>
          </p:spPr>
          <p:txBody>
            <a:bodyPr wrap="none" rtlCol="0" anchor="t">
              <a:noAutofit/>
            </a:bodyPr>
            <a:lstStyle/>
            <a:p>
              <a:pPr algn="ctr"/>
              <a:r>
                <a:rPr lang="en-GB" sz="800">
                  <a:latin typeface="+mn-lt"/>
                </a:rPr>
                <a:t>30</a:t>
              </a:r>
            </a:p>
          </p:txBody>
        </p:sp>
        <p:sp>
          <p:nvSpPr>
            <p:cNvPr id="1547" name="TextBox 1546">
              <a:extLst>
                <a:ext uri="{FF2B5EF4-FFF2-40B4-BE49-F238E27FC236}">
                  <a16:creationId xmlns:a16="http://schemas.microsoft.com/office/drawing/2014/main" id="{A49D9EB5-70E3-F773-A0FC-3FF4EC766AC4}"/>
                </a:ext>
              </a:extLst>
            </p:cNvPr>
            <p:cNvSpPr txBox="1"/>
            <p:nvPr/>
          </p:nvSpPr>
          <p:spPr>
            <a:xfrm>
              <a:off x="7275735" y="4237486"/>
              <a:ext cx="178598" cy="226182"/>
            </a:xfrm>
            <a:prstGeom prst="rect">
              <a:avLst/>
            </a:prstGeom>
            <a:noFill/>
          </p:spPr>
          <p:txBody>
            <a:bodyPr wrap="none" rtlCol="0" anchor="t">
              <a:noAutofit/>
            </a:bodyPr>
            <a:lstStyle/>
            <a:p>
              <a:pPr algn="ctr"/>
              <a:r>
                <a:rPr lang="en-GB" sz="800">
                  <a:latin typeface="+mn-lt"/>
                </a:rPr>
                <a:t>33</a:t>
              </a:r>
            </a:p>
          </p:txBody>
        </p:sp>
        <p:sp>
          <p:nvSpPr>
            <p:cNvPr id="1548" name="TextBox 1547">
              <a:extLst>
                <a:ext uri="{FF2B5EF4-FFF2-40B4-BE49-F238E27FC236}">
                  <a16:creationId xmlns:a16="http://schemas.microsoft.com/office/drawing/2014/main" id="{AA559F10-5206-5B70-0512-4AC916D23730}"/>
                </a:ext>
              </a:extLst>
            </p:cNvPr>
            <p:cNvSpPr txBox="1"/>
            <p:nvPr/>
          </p:nvSpPr>
          <p:spPr>
            <a:xfrm>
              <a:off x="6893555" y="4237486"/>
              <a:ext cx="178598" cy="226182"/>
            </a:xfrm>
            <a:prstGeom prst="rect">
              <a:avLst/>
            </a:prstGeom>
            <a:noFill/>
          </p:spPr>
          <p:txBody>
            <a:bodyPr wrap="none" rtlCol="0" anchor="t">
              <a:noAutofit/>
            </a:bodyPr>
            <a:lstStyle/>
            <a:p>
              <a:pPr algn="ctr"/>
              <a:r>
                <a:rPr lang="en-GB" sz="800">
                  <a:latin typeface="+mn-lt"/>
                </a:rPr>
                <a:t>52</a:t>
              </a:r>
            </a:p>
          </p:txBody>
        </p:sp>
        <p:sp>
          <p:nvSpPr>
            <p:cNvPr id="1549" name="TextBox 1548">
              <a:extLst>
                <a:ext uri="{FF2B5EF4-FFF2-40B4-BE49-F238E27FC236}">
                  <a16:creationId xmlns:a16="http://schemas.microsoft.com/office/drawing/2014/main" id="{199B1DBA-FC56-C40E-73A4-344A4612FC72}"/>
                </a:ext>
              </a:extLst>
            </p:cNvPr>
            <p:cNvSpPr txBox="1"/>
            <p:nvPr/>
          </p:nvSpPr>
          <p:spPr>
            <a:xfrm>
              <a:off x="6511375" y="4237486"/>
              <a:ext cx="178598" cy="226182"/>
            </a:xfrm>
            <a:prstGeom prst="rect">
              <a:avLst/>
            </a:prstGeom>
            <a:noFill/>
          </p:spPr>
          <p:txBody>
            <a:bodyPr wrap="none" rtlCol="0" anchor="t">
              <a:noAutofit/>
            </a:bodyPr>
            <a:lstStyle/>
            <a:p>
              <a:pPr algn="ctr"/>
              <a:r>
                <a:rPr lang="en-GB" sz="800">
                  <a:latin typeface="+mn-lt"/>
                </a:rPr>
                <a:t>59</a:t>
              </a:r>
            </a:p>
          </p:txBody>
        </p:sp>
        <p:sp>
          <p:nvSpPr>
            <p:cNvPr id="1550" name="TextBox 1549">
              <a:extLst>
                <a:ext uri="{FF2B5EF4-FFF2-40B4-BE49-F238E27FC236}">
                  <a16:creationId xmlns:a16="http://schemas.microsoft.com/office/drawing/2014/main" id="{1ACFFC0B-38E7-5EC5-5B18-E3D6CC1A8BE0}"/>
                </a:ext>
              </a:extLst>
            </p:cNvPr>
            <p:cNvSpPr txBox="1"/>
            <p:nvPr/>
          </p:nvSpPr>
          <p:spPr>
            <a:xfrm>
              <a:off x="6129195" y="4237486"/>
              <a:ext cx="178598" cy="226182"/>
            </a:xfrm>
            <a:prstGeom prst="rect">
              <a:avLst/>
            </a:prstGeom>
            <a:noFill/>
          </p:spPr>
          <p:txBody>
            <a:bodyPr wrap="none" rtlCol="0" anchor="t">
              <a:noAutofit/>
            </a:bodyPr>
            <a:lstStyle/>
            <a:p>
              <a:pPr algn="ctr"/>
              <a:r>
                <a:rPr lang="en-GB" sz="800">
                  <a:latin typeface="+mn-lt"/>
                </a:rPr>
                <a:t>79</a:t>
              </a:r>
            </a:p>
          </p:txBody>
        </p:sp>
        <p:sp>
          <p:nvSpPr>
            <p:cNvPr id="1551" name="TextBox 1550">
              <a:extLst>
                <a:ext uri="{FF2B5EF4-FFF2-40B4-BE49-F238E27FC236}">
                  <a16:creationId xmlns:a16="http://schemas.microsoft.com/office/drawing/2014/main" id="{32148CED-3D0B-8FBC-AE66-D62A9C6DD489}"/>
                </a:ext>
              </a:extLst>
            </p:cNvPr>
            <p:cNvSpPr txBox="1"/>
            <p:nvPr/>
          </p:nvSpPr>
          <p:spPr>
            <a:xfrm>
              <a:off x="5747015" y="4237486"/>
              <a:ext cx="178598" cy="226182"/>
            </a:xfrm>
            <a:prstGeom prst="rect">
              <a:avLst/>
            </a:prstGeom>
            <a:noFill/>
          </p:spPr>
          <p:txBody>
            <a:bodyPr wrap="none" rtlCol="0" anchor="t">
              <a:noAutofit/>
            </a:bodyPr>
            <a:lstStyle/>
            <a:p>
              <a:pPr algn="ctr"/>
              <a:r>
                <a:rPr lang="en-GB" sz="800">
                  <a:latin typeface="+mn-lt"/>
                </a:rPr>
                <a:t>85</a:t>
              </a:r>
            </a:p>
          </p:txBody>
        </p:sp>
        <p:sp>
          <p:nvSpPr>
            <p:cNvPr id="1552" name="TextBox 1551">
              <a:extLst>
                <a:ext uri="{FF2B5EF4-FFF2-40B4-BE49-F238E27FC236}">
                  <a16:creationId xmlns:a16="http://schemas.microsoft.com/office/drawing/2014/main" id="{E3B1CE99-EB1C-C453-868B-D64995FA8C83}"/>
                </a:ext>
              </a:extLst>
            </p:cNvPr>
            <p:cNvSpPr txBox="1"/>
            <p:nvPr/>
          </p:nvSpPr>
          <p:spPr>
            <a:xfrm>
              <a:off x="5364835" y="4237486"/>
              <a:ext cx="178598" cy="226182"/>
            </a:xfrm>
            <a:prstGeom prst="rect">
              <a:avLst/>
            </a:prstGeom>
            <a:noFill/>
          </p:spPr>
          <p:txBody>
            <a:bodyPr wrap="none" rtlCol="0" anchor="t">
              <a:noAutofit/>
            </a:bodyPr>
            <a:lstStyle/>
            <a:p>
              <a:pPr algn="ctr"/>
              <a:r>
                <a:rPr lang="en-GB" sz="800">
                  <a:latin typeface="+mn-lt"/>
                </a:rPr>
                <a:t>95</a:t>
              </a:r>
            </a:p>
          </p:txBody>
        </p:sp>
        <p:sp>
          <p:nvSpPr>
            <p:cNvPr id="1553" name="TextBox 1552">
              <a:extLst>
                <a:ext uri="{FF2B5EF4-FFF2-40B4-BE49-F238E27FC236}">
                  <a16:creationId xmlns:a16="http://schemas.microsoft.com/office/drawing/2014/main" id="{D9599AF7-2A36-384A-8AE0-F5FFC54701EC}"/>
                </a:ext>
              </a:extLst>
            </p:cNvPr>
            <p:cNvSpPr txBox="1"/>
            <p:nvPr/>
          </p:nvSpPr>
          <p:spPr>
            <a:xfrm>
              <a:off x="4982655" y="4237486"/>
              <a:ext cx="178598" cy="226182"/>
            </a:xfrm>
            <a:prstGeom prst="rect">
              <a:avLst/>
            </a:prstGeom>
            <a:noFill/>
          </p:spPr>
          <p:txBody>
            <a:bodyPr wrap="none" rtlCol="0" anchor="t">
              <a:noAutofit/>
            </a:bodyPr>
            <a:lstStyle/>
            <a:p>
              <a:pPr algn="ctr"/>
              <a:r>
                <a:rPr lang="en-GB" sz="800">
                  <a:latin typeface="+mn-lt"/>
                </a:rPr>
                <a:t>107</a:t>
              </a:r>
            </a:p>
          </p:txBody>
        </p:sp>
        <p:sp>
          <p:nvSpPr>
            <p:cNvPr id="1554" name="TextBox 1553">
              <a:extLst>
                <a:ext uri="{FF2B5EF4-FFF2-40B4-BE49-F238E27FC236}">
                  <a16:creationId xmlns:a16="http://schemas.microsoft.com/office/drawing/2014/main" id="{E332C82F-5677-A572-65A7-9ABB1DF7AE9A}"/>
                </a:ext>
              </a:extLst>
            </p:cNvPr>
            <p:cNvSpPr txBox="1"/>
            <p:nvPr/>
          </p:nvSpPr>
          <p:spPr>
            <a:xfrm>
              <a:off x="4600475" y="4237486"/>
              <a:ext cx="178598" cy="226182"/>
            </a:xfrm>
            <a:prstGeom prst="rect">
              <a:avLst/>
            </a:prstGeom>
            <a:noFill/>
          </p:spPr>
          <p:txBody>
            <a:bodyPr wrap="none" rtlCol="0" anchor="t">
              <a:noAutofit/>
            </a:bodyPr>
            <a:lstStyle/>
            <a:p>
              <a:pPr algn="ctr"/>
              <a:r>
                <a:rPr lang="en-GB" sz="800">
                  <a:latin typeface="+mn-lt"/>
                </a:rPr>
                <a:t>132</a:t>
              </a:r>
            </a:p>
          </p:txBody>
        </p:sp>
        <p:sp>
          <p:nvSpPr>
            <p:cNvPr id="1555" name="TextBox 1554">
              <a:extLst>
                <a:ext uri="{FF2B5EF4-FFF2-40B4-BE49-F238E27FC236}">
                  <a16:creationId xmlns:a16="http://schemas.microsoft.com/office/drawing/2014/main" id="{CC99EA98-8484-F5F0-1388-EDD1CB929B2C}"/>
                </a:ext>
              </a:extLst>
            </p:cNvPr>
            <p:cNvSpPr txBox="1"/>
            <p:nvPr/>
          </p:nvSpPr>
          <p:spPr>
            <a:xfrm>
              <a:off x="4218295" y="4237486"/>
              <a:ext cx="178598" cy="226182"/>
            </a:xfrm>
            <a:prstGeom prst="rect">
              <a:avLst/>
            </a:prstGeom>
            <a:noFill/>
          </p:spPr>
          <p:txBody>
            <a:bodyPr wrap="none" rtlCol="0" anchor="t">
              <a:noAutofit/>
            </a:bodyPr>
            <a:lstStyle/>
            <a:p>
              <a:pPr algn="ctr"/>
              <a:r>
                <a:rPr lang="en-GB" sz="800">
                  <a:latin typeface="+mn-lt"/>
                </a:rPr>
                <a:t>166</a:t>
              </a:r>
            </a:p>
          </p:txBody>
        </p:sp>
        <p:sp>
          <p:nvSpPr>
            <p:cNvPr id="1556" name="TextBox 1555">
              <a:extLst>
                <a:ext uri="{FF2B5EF4-FFF2-40B4-BE49-F238E27FC236}">
                  <a16:creationId xmlns:a16="http://schemas.microsoft.com/office/drawing/2014/main" id="{2270D2E8-FEBD-FE5A-65D3-0CCAAF859935}"/>
                </a:ext>
              </a:extLst>
            </p:cNvPr>
            <p:cNvSpPr txBox="1"/>
            <p:nvPr/>
          </p:nvSpPr>
          <p:spPr>
            <a:xfrm>
              <a:off x="3836115" y="4237486"/>
              <a:ext cx="178598" cy="226182"/>
            </a:xfrm>
            <a:prstGeom prst="rect">
              <a:avLst/>
            </a:prstGeom>
            <a:noFill/>
          </p:spPr>
          <p:txBody>
            <a:bodyPr wrap="none" rtlCol="0" anchor="t">
              <a:noAutofit/>
            </a:bodyPr>
            <a:lstStyle/>
            <a:p>
              <a:pPr algn="ctr"/>
              <a:r>
                <a:rPr lang="en-GB" sz="800">
                  <a:latin typeface="+mn-lt"/>
                </a:rPr>
                <a:t>178</a:t>
              </a:r>
            </a:p>
          </p:txBody>
        </p:sp>
        <p:sp>
          <p:nvSpPr>
            <p:cNvPr id="1557" name="TextBox 1556">
              <a:extLst>
                <a:ext uri="{FF2B5EF4-FFF2-40B4-BE49-F238E27FC236}">
                  <a16:creationId xmlns:a16="http://schemas.microsoft.com/office/drawing/2014/main" id="{E76438F9-6641-DF96-34DA-3B007DF90536}"/>
                </a:ext>
              </a:extLst>
            </p:cNvPr>
            <p:cNvSpPr txBox="1"/>
            <p:nvPr/>
          </p:nvSpPr>
          <p:spPr>
            <a:xfrm>
              <a:off x="3453935" y="4237486"/>
              <a:ext cx="178598" cy="226182"/>
            </a:xfrm>
            <a:prstGeom prst="rect">
              <a:avLst/>
            </a:prstGeom>
            <a:noFill/>
          </p:spPr>
          <p:txBody>
            <a:bodyPr wrap="none" rtlCol="0" anchor="t">
              <a:noAutofit/>
            </a:bodyPr>
            <a:lstStyle/>
            <a:p>
              <a:pPr algn="ctr"/>
              <a:r>
                <a:rPr lang="en-GB" sz="800">
                  <a:latin typeface="+mn-lt"/>
                </a:rPr>
                <a:t>192</a:t>
              </a:r>
            </a:p>
          </p:txBody>
        </p:sp>
        <p:sp>
          <p:nvSpPr>
            <p:cNvPr id="1558" name="TextBox 1557">
              <a:extLst>
                <a:ext uri="{FF2B5EF4-FFF2-40B4-BE49-F238E27FC236}">
                  <a16:creationId xmlns:a16="http://schemas.microsoft.com/office/drawing/2014/main" id="{F9D2C263-05B9-CECE-1925-2C73AD58F880}"/>
                </a:ext>
              </a:extLst>
            </p:cNvPr>
            <p:cNvSpPr txBox="1"/>
            <p:nvPr/>
          </p:nvSpPr>
          <p:spPr>
            <a:xfrm>
              <a:off x="3071755" y="4237486"/>
              <a:ext cx="178598" cy="226182"/>
            </a:xfrm>
            <a:prstGeom prst="rect">
              <a:avLst/>
            </a:prstGeom>
            <a:noFill/>
          </p:spPr>
          <p:txBody>
            <a:bodyPr wrap="none" rtlCol="0" anchor="t">
              <a:noAutofit/>
            </a:bodyPr>
            <a:lstStyle/>
            <a:p>
              <a:pPr algn="ctr"/>
              <a:r>
                <a:rPr lang="en-GB" sz="800">
                  <a:latin typeface="+mn-lt"/>
                </a:rPr>
                <a:t>208</a:t>
              </a:r>
            </a:p>
          </p:txBody>
        </p:sp>
        <p:sp>
          <p:nvSpPr>
            <p:cNvPr id="1559" name="TextBox 1558">
              <a:extLst>
                <a:ext uri="{FF2B5EF4-FFF2-40B4-BE49-F238E27FC236}">
                  <a16:creationId xmlns:a16="http://schemas.microsoft.com/office/drawing/2014/main" id="{DD911EB8-1BB1-8E75-5EB4-6DD266D2FE0B}"/>
                </a:ext>
              </a:extLst>
            </p:cNvPr>
            <p:cNvSpPr txBox="1"/>
            <p:nvPr/>
          </p:nvSpPr>
          <p:spPr>
            <a:xfrm>
              <a:off x="2689575" y="4237486"/>
              <a:ext cx="178598" cy="226182"/>
            </a:xfrm>
            <a:prstGeom prst="rect">
              <a:avLst/>
            </a:prstGeom>
            <a:noFill/>
          </p:spPr>
          <p:txBody>
            <a:bodyPr wrap="none" rtlCol="0" anchor="t">
              <a:noAutofit/>
            </a:bodyPr>
            <a:lstStyle/>
            <a:p>
              <a:pPr algn="ctr"/>
              <a:r>
                <a:rPr lang="en-GB" sz="800">
                  <a:latin typeface="+mn-lt"/>
                </a:rPr>
                <a:t>224</a:t>
              </a:r>
            </a:p>
          </p:txBody>
        </p:sp>
        <p:sp>
          <p:nvSpPr>
            <p:cNvPr id="1560" name="TextBox 1559">
              <a:extLst>
                <a:ext uri="{FF2B5EF4-FFF2-40B4-BE49-F238E27FC236}">
                  <a16:creationId xmlns:a16="http://schemas.microsoft.com/office/drawing/2014/main" id="{D522549E-E984-165C-9133-61CEFAC72E7F}"/>
                </a:ext>
              </a:extLst>
            </p:cNvPr>
            <p:cNvSpPr txBox="1"/>
            <p:nvPr/>
          </p:nvSpPr>
          <p:spPr>
            <a:xfrm>
              <a:off x="2307395" y="4237486"/>
              <a:ext cx="178598" cy="226182"/>
            </a:xfrm>
            <a:prstGeom prst="rect">
              <a:avLst/>
            </a:prstGeom>
            <a:noFill/>
          </p:spPr>
          <p:txBody>
            <a:bodyPr wrap="none" rtlCol="0" anchor="t">
              <a:noAutofit/>
            </a:bodyPr>
            <a:lstStyle/>
            <a:p>
              <a:pPr algn="ctr"/>
              <a:r>
                <a:rPr lang="en-GB" sz="800">
                  <a:latin typeface="+mn-lt"/>
                </a:rPr>
                <a:t>229</a:t>
              </a:r>
            </a:p>
          </p:txBody>
        </p:sp>
        <p:sp>
          <p:nvSpPr>
            <p:cNvPr id="1561" name="TextBox 1560">
              <a:extLst>
                <a:ext uri="{FF2B5EF4-FFF2-40B4-BE49-F238E27FC236}">
                  <a16:creationId xmlns:a16="http://schemas.microsoft.com/office/drawing/2014/main" id="{CF1A5F11-9653-F201-19DF-02464C4395C8}"/>
                </a:ext>
              </a:extLst>
            </p:cNvPr>
            <p:cNvSpPr txBox="1"/>
            <p:nvPr/>
          </p:nvSpPr>
          <p:spPr>
            <a:xfrm>
              <a:off x="1925215" y="4237486"/>
              <a:ext cx="178598" cy="226182"/>
            </a:xfrm>
            <a:prstGeom prst="rect">
              <a:avLst/>
            </a:prstGeom>
            <a:noFill/>
          </p:spPr>
          <p:txBody>
            <a:bodyPr wrap="none" rtlCol="0" anchor="t">
              <a:noAutofit/>
            </a:bodyPr>
            <a:lstStyle/>
            <a:p>
              <a:pPr algn="ctr"/>
              <a:r>
                <a:rPr lang="en-GB" sz="800">
                  <a:latin typeface="+mn-lt"/>
                </a:rPr>
                <a:t>242</a:t>
              </a:r>
            </a:p>
          </p:txBody>
        </p:sp>
        <p:sp>
          <p:nvSpPr>
            <p:cNvPr id="1562" name="TextBox 1561">
              <a:extLst>
                <a:ext uri="{FF2B5EF4-FFF2-40B4-BE49-F238E27FC236}">
                  <a16:creationId xmlns:a16="http://schemas.microsoft.com/office/drawing/2014/main" id="{DC5EE3F5-7A4B-8687-D171-A4A71D4477B5}"/>
                </a:ext>
              </a:extLst>
            </p:cNvPr>
            <p:cNvSpPr txBox="1"/>
            <p:nvPr/>
          </p:nvSpPr>
          <p:spPr>
            <a:xfrm>
              <a:off x="1543035" y="4237486"/>
              <a:ext cx="178598" cy="226182"/>
            </a:xfrm>
            <a:prstGeom prst="rect">
              <a:avLst/>
            </a:prstGeom>
            <a:noFill/>
          </p:spPr>
          <p:txBody>
            <a:bodyPr wrap="none" rtlCol="0" anchor="t">
              <a:noAutofit/>
            </a:bodyPr>
            <a:lstStyle/>
            <a:p>
              <a:pPr algn="ctr"/>
              <a:r>
                <a:rPr lang="en-GB" sz="800">
                  <a:latin typeface="+mn-lt"/>
                </a:rPr>
                <a:t>258</a:t>
              </a:r>
            </a:p>
          </p:txBody>
        </p:sp>
        <p:sp>
          <p:nvSpPr>
            <p:cNvPr id="1563" name="TextBox 1562">
              <a:extLst>
                <a:ext uri="{FF2B5EF4-FFF2-40B4-BE49-F238E27FC236}">
                  <a16:creationId xmlns:a16="http://schemas.microsoft.com/office/drawing/2014/main" id="{BB91808D-DFC0-F47A-13A0-445CF7D6E9C6}"/>
                </a:ext>
              </a:extLst>
            </p:cNvPr>
            <p:cNvSpPr txBox="1"/>
            <p:nvPr/>
          </p:nvSpPr>
          <p:spPr>
            <a:xfrm>
              <a:off x="11097535" y="4237486"/>
              <a:ext cx="178598" cy="226182"/>
            </a:xfrm>
            <a:prstGeom prst="rect">
              <a:avLst/>
            </a:prstGeom>
            <a:noFill/>
          </p:spPr>
          <p:txBody>
            <a:bodyPr wrap="none" rtlCol="0" anchor="t">
              <a:noAutofit/>
            </a:bodyPr>
            <a:lstStyle/>
            <a:p>
              <a:pPr algn="ctr"/>
              <a:r>
                <a:rPr lang="en-GB" sz="800">
                  <a:latin typeface="+mn-lt"/>
                </a:rPr>
                <a:t>0</a:t>
              </a:r>
            </a:p>
          </p:txBody>
        </p:sp>
        <p:sp>
          <p:nvSpPr>
            <p:cNvPr id="1729" name="TextBox 1728">
              <a:extLst>
                <a:ext uri="{FF2B5EF4-FFF2-40B4-BE49-F238E27FC236}">
                  <a16:creationId xmlns:a16="http://schemas.microsoft.com/office/drawing/2014/main" id="{06727CE6-4DA7-421D-4C8F-291745C92883}"/>
                </a:ext>
              </a:extLst>
            </p:cNvPr>
            <p:cNvSpPr txBox="1"/>
            <p:nvPr/>
          </p:nvSpPr>
          <p:spPr>
            <a:xfrm>
              <a:off x="623888" y="4237486"/>
              <a:ext cx="519111" cy="226182"/>
            </a:xfrm>
            <a:prstGeom prst="rect">
              <a:avLst/>
            </a:prstGeom>
            <a:noFill/>
          </p:spPr>
          <p:txBody>
            <a:bodyPr wrap="none" rtlCol="0" anchor="t">
              <a:noAutofit/>
            </a:bodyPr>
            <a:lstStyle/>
            <a:p>
              <a:pPr algn="r"/>
              <a:r>
                <a:rPr lang="en-GB" sz="800" b="1">
                  <a:latin typeface="+mn-lt"/>
                </a:rPr>
                <a:t>At risk</a:t>
              </a:r>
            </a:p>
          </p:txBody>
        </p:sp>
      </p:grpSp>
      <p:sp>
        <p:nvSpPr>
          <p:cNvPr id="1472" name="TextBox 1471">
            <a:extLst>
              <a:ext uri="{FF2B5EF4-FFF2-40B4-BE49-F238E27FC236}">
                <a16:creationId xmlns:a16="http://schemas.microsoft.com/office/drawing/2014/main" id="{C3ED77E1-4B8B-4C01-F86E-677A7DACDAA4}"/>
              </a:ext>
            </a:extLst>
          </p:cNvPr>
          <p:cNvSpPr txBox="1"/>
          <p:nvPr/>
        </p:nvSpPr>
        <p:spPr>
          <a:xfrm>
            <a:off x="897730" y="2981485"/>
            <a:ext cx="350043" cy="118658"/>
          </a:xfrm>
          <a:prstGeom prst="rect">
            <a:avLst/>
          </a:prstGeom>
          <a:noFill/>
        </p:spPr>
        <p:txBody>
          <a:bodyPr wrap="none" rtlCol="0" anchor="ctr">
            <a:noAutofit/>
          </a:bodyPr>
          <a:lstStyle/>
          <a:p>
            <a:pPr algn="r"/>
            <a:r>
              <a:rPr lang="en-GB" sz="1000">
                <a:latin typeface="+mn-lt"/>
              </a:rPr>
              <a:t>0.1</a:t>
            </a:r>
          </a:p>
        </p:txBody>
      </p:sp>
      <p:sp>
        <p:nvSpPr>
          <p:cNvPr id="1473" name="TextBox 1472">
            <a:extLst>
              <a:ext uri="{FF2B5EF4-FFF2-40B4-BE49-F238E27FC236}">
                <a16:creationId xmlns:a16="http://schemas.microsoft.com/office/drawing/2014/main" id="{0999D9CE-6534-E04F-31F2-530AC48665FD}"/>
              </a:ext>
            </a:extLst>
          </p:cNvPr>
          <p:cNvSpPr txBox="1"/>
          <p:nvPr/>
        </p:nvSpPr>
        <p:spPr>
          <a:xfrm>
            <a:off x="897730" y="1217916"/>
            <a:ext cx="350043" cy="118658"/>
          </a:xfrm>
          <a:prstGeom prst="rect">
            <a:avLst/>
          </a:prstGeom>
          <a:noFill/>
        </p:spPr>
        <p:txBody>
          <a:bodyPr wrap="none" rtlCol="0" anchor="ctr">
            <a:noAutofit/>
          </a:bodyPr>
          <a:lstStyle/>
          <a:p>
            <a:pPr algn="r"/>
            <a:r>
              <a:rPr lang="en-GB" sz="1000">
                <a:latin typeface="+mn-lt"/>
              </a:rPr>
              <a:t>1.0</a:t>
            </a:r>
          </a:p>
        </p:txBody>
      </p:sp>
      <p:sp>
        <p:nvSpPr>
          <p:cNvPr id="1727" name="TextBox 1726">
            <a:extLst>
              <a:ext uri="{FF2B5EF4-FFF2-40B4-BE49-F238E27FC236}">
                <a16:creationId xmlns:a16="http://schemas.microsoft.com/office/drawing/2014/main" id="{74B044E3-8E6C-7BF9-8FAD-3FBF9C39B712}"/>
              </a:ext>
            </a:extLst>
          </p:cNvPr>
          <p:cNvSpPr txBox="1"/>
          <p:nvPr/>
        </p:nvSpPr>
        <p:spPr>
          <a:xfrm>
            <a:off x="897730" y="1413868"/>
            <a:ext cx="350043" cy="118658"/>
          </a:xfrm>
          <a:prstGeom prst="rect">
            <a:avLst/>
          </a:prstGeom>
          <a:noFill/>
        </p:spPr>
        <p:txBody>
          <a:bodyPr wrap="none" rtlCol="0" anchor="ctr">
            <a:noAutofit/>
          </a:bodyPr>
          <a:lstStyle/>
          <a:p>
            <a:pPr algn="r"/>
            <a:r>
              <a:rPr lang="en-GB" sz="1000">
                <a:latin typeface="+mn-lt"/>
              </a:rPr>
              <a:t>0.9</a:t>
            </a:r>
          </a:p>
        </p:txBody>
      </p:sp>
      <p:sp>
        <p:nvSpPr>
          <p:cNvPr id="1515" name="TextBox 1514">
            <a:extLst>
              <a:ext uri="{FF2B5EF4-FFF2-40B4-BE49-F238E27FC236}">
                <a16:creationId xmlns:a16="http://schemas.microsoft.com/office/drawing/2014/main" id="{60FAA603-EB79-3309-1416-31E6FDB1D434}"/>
              </a:ext>
            </a:extLst>
          </p:cNvPr>
          <p:cNvSpPr txBox="1"/>
          <p:nvPr/>
        </p:nvSpPr>
        <p:spPr>
          <a:xfrm>
            <a:off x="897730" y="3177437"/>
            <a:ext cx="350043" cy="118658"/>
          </a:xfrm>
          <a:prstGeom prst="rect">
            <a:avLst/>
          </a:prstGeom>
          <a:noFill/>
        </p:spPr>
        <p:txBody>
          <a:bodyPr wrap="none" rtlCol="0" anchor="ctr">
            <a:noAutofit/>
          </a:bodyPr>
          <a:lstStyle/>
          <a:p>
            <a:pPr algn="r"/>
            <a:r>
              <a:rPr lang="en-GB" sz="1000">
                <a:latin typeface="+mn-lt"/>
              </a:rPr>
              <a:t>0.0</a:t>
            </a:r>
          </a:p>
        </p:txBody>
      </p:sp>
      <p:sp>
        <p:nvSpPr>
          <p:cNvPr id="1516" name="TextBox 1515">
            <a:extLst>
              <a:ext uri="{FF2B5EF4-FFF2-40B4-BE49-F238E27FC236}">
                <a16:creationId xmlns:a16="http://schemas.microsoft.com/office/drawing/2014/main" id="{FF4FB4CE-D82F-418D-C173-3B0A9F7552F2}"/>
              </a:ext>
            </a:extLst>
          </p:cNvPr>
          <p:cNvSpPr txBox="1"/>
          <p:nvPr/>
        </p:nvSpPr>
        <p:spPr>
          <a:xfrm>
            <a:off x="897730" y="2785532"/>
            <a:ext cx="350043" cy="118658"/>
          </a:xfrm>
          <a:prstGeom prst="rect">
            <a:avLst/>
          </a:prstGeom>
          <a:noFill/>
        </p:spPr>
        <p:txBody>
          <a:bodyPr wrap="none" rtlCol="0" anchor="ctr">
            <a:noAutofit/>
          </a:bodyPr>
          <a:lstStyle/>
          <a:p>
            <a:pPr algn="r"/>
            <a:r>
              <a:rPr lang="en-GB" sz="1000">
                <a:latin typeface="+mn-lt"/>
              </a:rPr>
              <a:t>0.2</a:t>
            </a:r>
          </a:p>
        </p:txBody>
      </p:sp>
      <p:sp>
        <p:nvSpPr>
          <p:cNvPr id="1531" name="TextBox 1530">
            <a:extLst>
              <a:ext uri="{FF2B5EF4-FFF2-40B4-BE49-F238E27FC236}">
                <a16:creationId xmlns:a16="http://schemas.microsoft.com/office/drawing/2014/main" id="{343F692F-EF71-8ADD-A2C4-C011155ABD01}"/>
              </a:ext>
            </a:extLst>
          </p:cNvPr>
          <p:cNvSpPr txBox="1"/>
          <p:nvPr/>
        </p:nvSpPr>
        <p:spPr>
          <a:xfrm>
            <a:off x="897730" y="2589580"/>
            <a:ext cx="350043" cy="118658"/>
          </a:xfrm>
          <a:prstGeom prst="rect">
            <a:avLst/>
          </a:prstGeom>
          <a:noFill/>
        </p:spPr>
        <p:txBody>
          <a:bodyPr wrap="none" rtlCol="0" anchor="ctr">
            <a:noAutofit/>
          </a:bodyPr>
          <a:lstStyle/>
          <a:p>
            <a:pPr algn="r"/>
            <a:r>
              <a:rPr lang="en-GB" sz="1000">
                <a:latin typeface="+mn-lt"/>
              </a:rPr>
              <a:t>0.3</a:t>
            </a:r>
          </a:p>
        </p:txBody>
      </p:sp>
      <p:sp>
        <p:nvSpPr>
          <p:cNvPr id="1735" name="TextBox 1734">
            <a:extLst>
              <a:ext uri="{FF2B5EF4-FFF2-40B4-BE49-F238E27FC236}">
                <a16:creationId xmlns:a16="http://schemas.microsoft.com/office/drawing/2014/main" id="{AE7F0635-EEA2-286B-4659-29711C727831}"/>
              </a:ext>
            </a:extLst>
          </p:cNvPr>
          <p:cNvSpPr txBox="1"/>
          <p:nvPr/>
        </p:nvSpPr>
        <p:spPr>
          <a:xfrm>
            <a:off x="897730" y="2393628"/>
            <a:ext cx="350043" cy="118658"/>
          </a:xfrm>
          <a:prstGeom prst="rect">
            <a:avLst/>
          </a:prstGeom>
          <a:noFill/>
        </p:spPr>
        <p:txBody>
          <a:bodyPr wrap="none" rtlCol="0" anchor="ctr">
            <a:noAutofit/>
          </a:bodyPr>
          <a:lstStyle/>
          <a:p>
            <a:pPr algn="r"/>
            <a:r>
              <a:rPr lang="en-GB" sz="1000">
                <a:latin typeface="+mn-lt"/>
              </a:rPr>
              <a:t>0.4</a:t>
            </a:r>
          </a:p>
        </p:txBody>
      </p:sp>
      <p:sp>
        <p:nvSpPr>
          <p:cNvPr id="1737" name="TextBox 1736">
            <a:extLst>
              <a:ext uri="{FF2B5EF4-FFF2-40B4-BE49-F238E27FC236}">
                <a16:creationId xmlns:a16="http://schemas.microsoft.com/office/drawing/2014/main" id="{AF644D9D-83B1-D1D5-2E95-71B262AED0DD}"/>
              </a:ext>
            </a:extLst>
          </p:cNvPr>
          <p:cNvSpPr txBox="1"/>
          <p:nvPr/>
        </p:nvSpPr>
        <p:spPr>
          <a:xfrm>
            <a:off x="897730" y="2197676"/>
            <a:ext cx="350043" cy="118658"/>
          </a:xfrm>
          <a:prstGeom prst="rect">
            <a:avLst/>
          </a:prstGeom>
          <a:noFill/>
        </p:spPr>
        <p:txBody>
          <a:bodyPr wrap="none" rtlCol="0" anchor="ctr">
            <a:noAutofit/>
          </a:bodyPr>
          <a:lstStyle/>
          <a:p>
            <a:pPr algn="r"/>
            <a:r>
              <a:rPr lang="en-GB" sz="1000">
                <a:latin typeface="+mn-lt"/>
              </a:rPr>
              <a:t>0.5</a:t>
            </a:r>
          </a:p>
        </p:txBody>
      </p:sp>
      <p:sp>
        <p:nvSpPr>
          <p:cNvPr id="1738" name="TextBox 1737">
            <a:extLst>
              <a:ext uri="{FF2B5EF4-FFF2-40B4-BE49-F238E27FC236}">
                <a16:creationId xmlns:a16="http://schemas.microsoft.com/office/drawing/2014/main" id="{D28868E3-6D39-7A53-399A-940CA2C70965}"/>
              </a:ext>
            </a:extLst>
          </p:cNvPr>
          <p:cNvSpPr txBox="1"/>
          <p:nvPr/>
        </p:nvSpPr>
        <p:spPr>
          <a:xfrm>
            <a:off x="897730" y="2001724"/>
            <a:ext cx="350043" cy="118658"/>
          </a:xfrm>
          <a:prstGeom prst="rect">
            <a:avLst/>
          </a:prstGeom>
          <a:noFill/>
        </p:spPr>
        <p:txBody>
          <a:bodyPr wrap="none" rtlCol="0" anchor="ctr">
            <a:noAutofit/>
          </a:bodyPr>
          <a:lstStyle/>
          <a:p>
            <a:pPr algn="r"/>
            <a:r>
              <a:rPr lang="en-GB" sz="1000">
                <a:latin typeface="+mn-lt"/>
              </a:rPr>
              <a:t>0.6</a:t>
            </a:r>
          </a:p>
        </p:txBody>
      </p:sp>
      <p:sp>
        <p:nvSpPr>
          <p:cNvPr id="1739" name="TextBox 1738">
            <a:extLst>
              <a:ext uri="{FF2B5EF4-FFF2-40B4-BE49-F238E27FC236}">
                <a16:creationId xmlns:a16="http://schemas.microsoft.com/office/drawing/2014/main" id="{E8B30E3C-A47C-4C5C-3352-A67A1F82DE15}"/>
              </a:ext>
            </a:extLst>
          </p:cNvPr>
          <p:cNvSpPr txBox="1"/>
          <p:nvPr/>
        </p:nvSpPr>
        <p:spPr>
          <a:xfrm>
            <a:off x="897730" y="1805772"/>
            <a:ext cx="350043" cy="118658"/>
          </a:xfrm>
          <a:prstGeom prst="rect">
            <a:avLst/>
          </a:prstGeom>
          <a:noFill/>
        </p:spPr>
        <p:txBody>
          <a:bodyPr wrap="none" rtlCol="0" anchor="ctr">
            <a:noAutofit/>
          </a:bodyPr>
          <a:lstStyle/>
          <a:p>
            <a:pPr algn="r"/>
            <a:r>
              <a:rPr lang="en-GB" sz="1000">
                <a:latin typeface="+mn-lt"/>
              </a:rPr>
              <a:t>0.7</a:t>
            </a:r>
          </a:p>
        </p:txBody>
      </p:sp>
      <p:sp>
        <p:nvSpPr>
          <p:cNvPr id="1740" name="TextBox 1739">
            <a:extLst>
              <a:ext uri="{FF2B5EF4-FFF2-40B4-BE49-F238E27FC236}">
                <a16:creationId xmlns:a16="http://schemas.microsoft.com/office/drawing/2014/main" id="{3C501F54-97F5-0F2E-7D2D-B06A0FB22727}"/>
              </a:ext>
            </a:extLst>
          </p:cNvPr>
          <p:cNvSpPr txBox="1"/>
          <p:nvPr/>
        </p:nvSpPr>
        <p:spPr>
          <a:xfrm>
            <a:off x="897730" y="1609820"/>
            <a:ext cx="350043" cy="118658"/>
          </a:xfrm>
          <a:prstGeom prst="rect">
            <a:avLst/>
          </a:prstGeom>
          <a:noFill/>
        </p:spPr>
        <p:txBody>
          <a:bodyPr wrap="none" rtlCol="0" anchor="ctr">
            <a:noAutofit/>
          </a:bodyPr>
          <a:lstStyle/>
          <a:p>
            <a:pPr algn="r"/>
            <a:r>
              <a:rPr lang="en-GB" sz="1000">
                <a:latin typeface="+mn-lt"/>
              </a:rPr>
              <a:t>0.8</a:t>
            </a:r>
          </a:p>
        </p:txBody>
      </p:sp>
      <p:sp>
        <p:nvSpPr>
          <p:cNvPr id="1741" name="TextBox 1740">
            <a:extLst>
              <a:ext uri="{FF2B5EF4-FFF2-40B4-BE49-F238E27FC236}">
                <a16:creationId xmlns:a16="http://schemas.microsoft.com/office/drawing/2014/main" id="{D1B4851B-8CB3-1BA3-E1F7-AE3448E4D78E}"/>
              </a:ext>
            </a:extLst>
          </p:cNvPr>
          <p:cNvSpPr txBox="1"/>
          <p:nvPr/>
        </p:nvSpPr>
        <p:spPr>
          <a:xfrm>
            <a:off x="1160855" y="3257579"/>
            <a:ext cx="178598" cy="183761"/>
          </a:xfrm>
          <a:prstGeom prst="rect">
            <a:avLst/>
          </a:prstGeom>
          <a:noFill/>
        </p:spPr>
        <p:txBody>
          <a:bodyPr wrap="none" rtlCol="0" anchor="t">
            <a:noAutofit/>
          </a:bodyPr>
          <a:lstStyle/>
          <a:p>
            <a:pPr algn="ctr"/>
            <a:r>
              <a:rPr lang="en-GB" sz="1000">
                <a:latin typeface="+mn-lt"/>
              </a:rPr>
              <a:t>0</a:t>
            </a:r>
          </a:p>
        </p:txBody>
      </p:sp>
      <p:sp>
        <p:nvSpPr>
          <p:cNvPr id="1742" name="TextBox 1741">
            <a:extLst>
              <a:ext uri="{FF2B5EF4-FFF2-40B4-BE49-F238E27FC236}">
                <a16:creationId xmlns:a16="http://schemas.microsoft.com/office/drawing/2014/main" id="{618AF8B4-AE5A-560B-00C4-EE230326AEA8}"/>
              </a:ext>
            </a:extLst>
          </p:cNvPr>
          <p:cNvSpPr txBox="1"/>
          <p:nvPr/>
        </p:nvSpPr>
        <p:spPr>
          <a:xfrm>
            <a:off x="11479711" y="3257579"/>
            <a:ext cx="178598" cy="183761"/>
          </a:xfrm>
          <a:prstGeom prst="rect">
            <a:avLst/>
          </a:prstGeom>
          <a:noFill/>
        </p:spPr>
        <p:txBody>
          <a:bodyPr wrap="none" rtlCol="0" anchor="t">
            <a:noAutofit/>
          </a:bodyPr>
          <a:lstStyle/>
          <a:p>
            <a:pPr algn="ctr"/>
            <a:r>
              <a:rPr lang="en-GB" sz="1000">
                <a:latin typeface="+mn-lt"/>
              </a:rPr>
              <a:t>27</a:t>
            </a:r>
          </a:p>
        </p:txBody>
      </p:sp>
      <p:sp>
        <p:nvSpPr>
          <p:cNvPr id="1743" name="TextBox 1742">
            <a:extLst>
              <a:ext uri="{FF2B5EF4-FFF2-40B4-BE49-F238E27FC236}">
                <a16:creationId xmlns:a16="http://schemas.microsoft.com/office/drawing/2014/main" id="{21D42415-F824-D511-F9F2-0C5DBD0E46D9}"/>
              </a:ext>
            </a:extLst>
          </p:cNvPr>
          <p:cNvSpPr txBox="1"/>
          <p:nvPr/>
        </p:nvSpPr>
        <p:spPr>
          <a:xfrm>
            <a:off x="10715355" y="3257579"/>
            <a:ext cx="178598" cy="183761"/>
          </a:xfrm>
          <a:prstGeom prst="rect">
            <a:avLst/>
          </a:prstGeom>
          <a:noFill/>
        </p:spPr>
        <p:txBody>
          <a:bodyPr wrap="none" rtlCol="0" anchor="t">
            <a:noAutofit/>
          </a:bodyPr>
          <a:lstStyle/>
          <a:p>
            <a:pPr algn="ctr"/>
            <a:r>
              <a:rPr lang="en-GB" sz="1000">
                <a:latin typeface="+mn-lt"/>
              </a:rPr>
              <a:t>25</a:t>
            </a:r>
          </a:p>
        </p:txBody>
      </p:sp>
      <p:sp>
        <p:nvSpPr>
          <p:cNvPr id="1744" name="TextBox 1743">
            <a:extLst>
              <a:ext uri="{FF2B5EF4-FFF2-40B4-BE49-F238E27FC236}">
                <a16:creationId xmlns:a16="http://schemas.microsoft.com/office/drawing/2014/main" id="{F0FBDEF7-A59B-435B-E694-8359EDC0821E}"/>
              </a:ext>
            </a:extLst>
          </p:cNvPr>
          <p:cNvSpPr txBox="1"/>
          <p:nvPr/>
        </p:nvSpPr>
        <p:spPr>
          <a:xfrm>
            <a:off x="10333175" y="3257579"/>
            <a:ext cx="178598" cy="183761"/>
          </a:xfrm>
          <a:prstGeom prst="rect">
            <a:avLst/>
          </a:prstGeom>
          <a:noFill/>
        </p:spPr>
        <p:txBody>
          <a:bodyPr wrap="none" rtlCol="0" anchor="t">
            <a:noAutofit/>
          </a:bodyPr>
          <a:lstStyle/>
          <a:p>
            <a:pPr algn="ctr"/>
            <a:r>
              <a:rPr lang="en-GB" sz="1000">
                <a:latin typeface="+mn-lt"/>
              </a:rPr>
              <a:t>24</a:t>
            </a:r>
          </a:p>
        </p:txBody>
      </p:sp>
      <p:sp>
        <p:nvSpPr>
          <p:cNvPr id="1745" name="TextBox 1744">
            <a:extLst>
              <a:ext uri="{FF2B5EF4-FFF2-40B4-BE49-F238E27FC236}">
                <a16:creationId xmlns:a16="http://schemas.microsoft.com/office/drawing/2014/main" id="{66F364AE-9A4A-8C0F-F7EE-C299C6318DA1}"/>
              </a:ext>
            </a:extLst>
          </p:cNvPr>
          <p:cNvSpPr txBox="1"/>
          <p:nvPr/>
        </p:nvSpPr>
        <p:spPr>
          <a:xfrm>
            <a:off x="9950995" y="3257579"/>
            <a:ext cx="178598" cy="183761"/>
          </a:xfrm>
          <a:prstGeom prst="rect">
            <a:avLst/>
          </a:prstGeom>
          <a:noFill/>
        </p:spPr>
        <p:txBody>
          <a:bodyPr wrap="none" rtlCol="0" anchor="t">
            <a:noAutofit/>
          </a:bodyPr>
          <a:lstStyle/>
          <a:p>
            <a:pPr algn="ctr"/>
            <a:r>
              <a:rPr lang="en-GB" sz="1000">
                <a:latin typeface="+mn-lt"/>
              </a:rPr>
              <a:t>23</a:t>
            </a:r>
          </a:p>
        </p:txBody>
      </p:sp>
      <p:sp>
        <p:nvSpPr>
          <p:cNvPr id="1746" name="TextBox 1745">
            <a:extLst>
              <a:ext uri="{FF2B5EF4-FFF2-40B4-BE49-F238E27FC236}">
                <a16:creationId xmlns:a16="http://schemas.microsoft.com/office/drawing/2014/main" id="{20570B3F-95F9-D595-300D-74AA1515F77D}"/>
              </a:ext>
            </a:extLst>
          </p:cNvPr>
          <p:cNvSpPr txBox="1"/>
          <p:nvPr/>
        </p:nvSpPr>
        <p:spPr>
          <a:xfrm>
            <a:off x="9568815" y="3257579"/>
            <a:ext cx="178598" cy="183761"/>
          </a:xfrm>
          <a:prstGeom prst="rect">
            <a:avLst/>
          </a:prstGeom>
          <a:noFill/>
        </p:spPr>
        <p:txBody>
          <a:bodyPr wrap="none" rtlCol="0" anchor="t">
            <a:noAutofit/>
          </a:bodyPr>
          <a:lstStyle/>
          <a:p>
            <a:pPr algn="ctr"/>
            <a:r>
              <a:rPr lang="en-GB" sz="1000">
                <a:latin typeface="+mn-lt"/>
              </a:rPr>
              <a:t>22</a:t>
            </a:r>
          </a:p>
        </p:txBody>
      </p:sp>
      <p:sp>
        <p:nvSpPr>
          <p:cNvPr id="1747" name="TextBox 1746">
            <a:extLst>
              <a:ext uri="{FF2B5EF4-FFF2-40B4-BE49-F238E27FC236}">
                <a16:creationId xmlns:a16="http://schemas.microsoft.com/office/drawing/2014/main" id="{F057F94B-D8EA-776D-5F62-4D4EA42CCCB3}"/>
              </a:ext>
            </a:extLst>
          </p:cNvPr>
          <p:cNvSpPr txBox="1"/>
          <p:nvPr/>
        </p:nvSpPr>
        <p:spPr>
          <a:xfrm>
            <a:off x="9186635" y="3257579"/>
            <a:ext cx="178598" cy="183761"/>
          </a:xfrm>
          <a:prstGeom prst="rect">
            <a:avLst/>
          </a:prstGeom>
          <a:noFill/>
        </p:spPr>
        <p:txBody>
          <a:bodyPr wrap="none" rtlCol="0" anchor="t">
            <a:noAutofit/>
          </a:bodyPr>
          <a:lstStyle/>
          <a:p>
            <a:pPr algn="ctr"/>
            <a:r>
              <a:rPr lang="en-GB" sz="1000">
                <a:latin typeface="+mn-lt"/>
              </a:rPr>
              <a:t>21</a:t>
            </a:r>
          </a:p>
        </p:txBody>
      </p:sp>
      <p:sp>
        <p:nvSpPr>
          <p:cNvPr id="1748" name="TextBox 1747">
            <a:extLst>
              <a:ext uri="{FF2B5EF4-FFF2-40B4-BE49-F238E27FC236}">
                <a16:creationId xmlns:a16="http://schemas.microsoft.com/office/drawing/2014/main" id="{54DE8264-23B6-4608-0305-46168A28FD0B}"/>
              </a:ext>
            </a:extLst>
          </p:cNvPr>
          <p:cNvSpPr txBox="1"/>
          <p:nvPr/>
        </p:nvSpPr>
        <p:spPr>
          <a:xfrm>
            <a:off x="8804455" y="3257579"/>
            <a:ext cx="178598" cy="183761"/>
          </a:xfrm>
          <a:prstGeom prst="rect">
            <a:avLst/>
          </a:prstGeom>
          <a:noFill/>
        </p:spPr>
        <p:txBody>
          <a:bodyPr wrap="none" rtlCol="0" anchor="t">
            <a:noAutofit/>
          </a:bodyPr>
          <a:lstStyle/>
          <a:p>
            <a:pPr algn="ctr"/>
            <a:r>
              <a:rPr lang="en-GB" sz="1000">
                <a:latin typeface="+mn-lt"/>
              </a:rPr>
              <a:t>20</a:t>
            </a:r>
          </a:p>
        </p:txBody>
      </p:sp>
      <p:sp>
        <p:nvSpPr>
          <p:cNvPr id="1749" name="TextBox 1748">
            <a:extLst>
              <a:ext uri="{FF2B5EF4-FFF2-40B4-BE49-F238E27FC236}">
                <a16:creationId xmlns:a16="http://schemas.microsoft.com/office/drawing/2014/main" id="{900AB1E6-80B1-7B05-9F75-E2DE7FBFF53B}"/>
              </a:ext>
            </a:extLst>
          </p:cNvPr>
          <p:cNvSpPr txBox="1"/>
          <p:nvPr/>
        </p:nvSpPr>
        <p:spPr>
          <a:xfrm>
            <a:off x="8422275" y="3257579"/>
            <a:ext cx="178598" cy="183761"/>
          </a:xfrm>
          <a:prstGeom prst="rect">
            <a:avLst/>
          </a:prstGeom>
          <a:noFill/>
        </p:spPr>
        <p:txBody>
          <a:bodyPr wrap="none" rtlCol="0" anchor="t">
            <a:noAutofit/>
          </a:bodyPr>
          <a:lstStyle/>
          <a:p>
            <a:pPr algn="ctr"/>
            <a:r>
              <a:rPr lang="en-GB" sz="1000">
                <a:latin typeface="+mn-lt"/>
              </a:rPr>
              <a:t>19</a:t>
            </a:r>
          </a:p>
        </p:txBody>
      </p:sp>
      <p:sp>
        <p:nvSpPr>
          <p:cNvPr id="1750" name="TextBox 1749">
            <a:extLst>
              <a:ext uri="{FF2B5EF4-FFF2-40B4-BE49-F238E27FC236}">
                <a16:creationId xmlns:a16="http://schemas.microsoft.com/office/drawing/2014/main" id="{427E73F4-9167-4820-783B-74E8CFB8806B}"/>
              </a:ext>
            </a:extLst>
          </p:cNvPr>
          <p:cNvSpPr txBox="1"/>
          <p:nvPr/>
        </p:nvSpPr>
        <p:spPr>
          <a:xfrm>
            <a:off x="8040095" y="3257579"/>
            <a:ext cx="178598" cy="183761"/>
          </a:xfrm>
          <a:prstGeom prst="rect">
            <a:avLst/>
          </a:prstGeom>
          <a:noFill/>
        </p:spPr>
        <p:txBody>
          <a:bodyPr wrap="none" rtlCol="0" anchor="t">
            <a:noAutofit/>
          </a:bodyPr>
          <a:lstStyle/>
          <a:p>
            <a:pPr algn="ctr"/>
            <a:r>
              <a:rPr lang="en-GB" sz="1000">
                <a:latin typeface="+mn-lt"/>
              </a:rPr>
              <a:t>18</a:t>
            </a:r>
          </a:p>
        </p:txBody>
      </p:sp>
      <p:sp>
        <p:nvSpPr>
          <p:cNvPr id="1751" name="TextBox 1750">
            <a:extLst>
              <a:ext uri="{FF2B5EF4-FFF2-40B4-BE49-F238E27FC236}">
                <a16:creationId xmlns:a16="http://schemas.microsoft.com/office/drawing/2014/main" id="{EE847023-5A3C-0D61-BF42-161EDE7FF8FE}"/>
              </a:ext>
            </a:extLst>
          </p:cNvPr>
          <p:cNvSpPr txBox="1"/>
          <p:nvPr/>
        </p:nvSpPr>
        <p:spPr>
          <a:xfrm>
            <a:off x="7657915" y="3257579"/>
            <a:ext cx="178598" cy="183761"/>
          </a:xfrm>
          <a:prstGeom prst="rect">
            <a:avLst/>
          </a:prstGeom>
          <a:noFill/>
        </p:spPr>
        <p:txBody>
          <a:bodyPr wrap="none" rtlCol="0" anchor="t">
            <a:noAutofit/>
          </a:bodyPr>
          <a:lstStyle/>
          <a:p>
            <a:pPr algn="ctr"/>
            <a:r>
              <a:rPr lang="en-GB" sz="1000">
                <a:latin typeface="+mn-lt"/>
              </a:rPr>
              <a:t>17</a:t>
            </a:r>
          </a:p>
        </p:txBody>
      </p:sp>
      <p:sp>
        <p:nvSpPr>
          <p:cNvPr id="1752" name="TextBox 1751">
            <a:extLst>
              <a:ext uri="{FF2B5EF4-FFF2-40B4-BE49-F238E27FC236}">
                <a16:creationId xmlns:a16="http://schemas.microsoft.com/office/drawing/2014/main" id="{2EA0F858-7994-B77C-1410-3A8023B2FEE8}"/>
              </a:ext>
            </a:extLst>
          </p:cNvPr>
          <p:cNvSpPr txBox="1"/>
          <p:nvPr/>
        </p:nvSpPr>
        <p:spPr>
          <a:xfrm>
            <a:off x="7275735" y="3257579"/>
            <a:ext cx="178598" cy="183761"/>
          </a:xfrm>
          <a:prstGeom prst="rect">
            <a:avLst/>
          </a:prstGeom>
          <a:noFill/>
        </p:spPr>
        <p:txBody>
          <a:bodyPr wrap="none" rtlCol="0" anchor="t">
            <a:noAutofit/>
          </a:bodyPr>
          <a:lstStyle/>
          <a:p>
            <a:pPr algn="ctr"/>
            <a:r>
              <a:rPr lang="en-GB" sz="1000">
                <a:latin typeface="+mn-lt"/>
              </a:rPr>
              <a:t>16</a:t>
            </a:r>
          </a:p>
        </p:txBody>
      </p:sp>
      <p:sp>
        <p:nvSpPr>
          <p:cNvPr id="1753" name="TextBox 1752">
            <a:extLst>
              <a:ext uri="{FF2B5EF4-FFF2-40B4-BE49-F238E27FC236}">
                <a16:creationId xmlns:a16="http://schemas.microsoft.com/office/drawing/2014/main" id="{D9B8665A-8842-7911-AFDF-0A44BF1ADBCD}"/>
              </a:ext>
            </a:extLst>
          </p:cNvPr>
          <p:cNvSpPr txBox="1"/>
          <p:nvPr/>
        </p:nvSpPr>
        <p:spPr>
          <a:xfrm>
            <a:off x="6893555" y="3257579"/>
            <a:ext cx="178598" cy="183761"/>
          </a:xfrm>
          <a:prstGeom prst="rect">
            <a:avLst/>
          </a:prstGeom>
          <a:noFill/>
        </p:spPr>
        <p:txBody>
          <a:bodyPr wrap="none" rtlCol="0" anchor="t">
            <a:noAutofit/>
          </a:bodyPr>
          <a:lstStyle/>
          <a:p>
            <a:pPr algn="ctr"/>
            <a:r>
              <a:rPr lang="en-GB" sz="1000">
                <a:latin typeface="+mn-lt"/>
              </a:rPr>
              <a:t>15</a:t>
            </a:r>
          </a:p>
        </p:txBody>
      </p:sp>
      <p:sp>
        <p:nvSpPr>
          <p:cNvPr id="1754" name="TextBox 1753">
            <a:extLst>
              <a:ext uri="{FF2B5EF4-FFF2-40B4-BE49-F238E27FC236}">
                <a16:creationId xmlns:a16="http://schemas.microsoft.com/office/drawing/2014/main" id="{AF2CF76E-8EDF-850C-629F-DEA9F6646455}"/>
              </a:ext>
            </a:extLst>
          </p:cNvPr>
          <p:cNvSpPr txBox="1"/>
          <p:nvPr/>
        </p:nvSpPr>
        <p:spPr>
          <a:xfrm>
            <a:off x="6511375" y="3257579"/>
            <a:ext cx="178598" cy="183761"/>
          </a:xfrm>
          <a:prstGeom prst="rect">
            <a:avLst/>
          </a:prstGeom>
          <a:noFill/>
        </p:spPr>
        <p:txBody>
          <a:bodyPr wrap="none" rtlCol="0" anchor="t">
            <a:noAutofit/>
          </a:bodyPr>
          <a:lstStyle/>
          <a:p>
            <a:pPr algn="ctr"/>
            <a:r>
              <a:rPr lang="en-GB" sz="1000">
                <a:latin typeface="+mn-lt"/>
              </a:rPr>
              <a:t>14</a:t>
            </a:r>
          </a:p>
        </p:txBody>
      </p:sp>
      <p:sp>
        <p:nvSpPr>
          <p:cNvPr id="1755" name="TextBox 1754">
            <a:extLst>
              <a:ext uri="{FF2B5EF4-FFF2-40B4-BE49-F238E27FC236}">
                <a16:creationId xmlns:a16="http://schemas.microsoft.com/office/drawing/2014/main" id="{B3E4003F-F177-B644-EF6D-9B91682099E2}"/>
              </a:ext>
            </a:extLst>
          </p:cNvPr>
          <p:cNvSpPr txBox="1"/>
          <p:nvPr/>
        </p:nvSpPr>
        <p:spPr>
          <a:xfrm>
            <a:off x="6129195" y="3257579"/>
            <a:ext cx="178598" cy="183761"/>
          </a:xfrm>
          <a:prstGeom prst="rect">
            <a:avLst/>
          </a:prstGeom>
          <a:noFill/>
        </p:spPr>
        <p:txBody>
          <a:bodyPr wrap="none" rtlCol="0" anchor="t">
            <a:noAutofit/>
          </a:bodyPr>
          <a:lstStyle/>
          <a:p>
            <a:pPr algn="ctr"/>
            <a:r>
              <a:rPr lang="en-GB" sz="1000">
                <a:latin typeface="+mn-lt"/>
              </a:rPr>
              <a:t>13</a:t>
            </a:r>
          </a:p>
        </p:txBody>
      </p:sp>
      <p:sp>
        <p:nvSpPr>
          <p:cNvPr id="1756" name="TextBox 1755">
            <a:extLst>
              <a:ext uri="{FF2B5EF4-FFF2-40B4-BE49-F238E27FC236}">
                <a16:creationId xmlns:a16="http://schemas.microsoft.com/office/drawing/2014/main" id="{F4D7448A-5A19-9740-DE7D-0348E8065BF6}"/>
              </a:ext>
            </a:extLst>
          </p:cNvPr>
          <p:cNvSpPr txBox="1"/>
          <p:nvPr/>
        </p:nvSpPr>
        <p:spPr>
          <a:xfrm>
            <a:off x="5747015" y="3257579"/>
            <a:ext cx="178598" cy="183761"/>
          </a:xfrm>
          <a:prstGeom prst="rect">
            <a:avLst/>
          </a:prstGeom>
          <a:noFill/>
        </p:spPr>
        <p:txBody>
          <a:bodyPr wrap="none" rtlCol="0" anchor="t">
            <a:noAutofit/>
          </a:bodyPr>
          <a:lstStyle/>
          <a:p>
            <a:pPr algn="ctr"/>
            <a:r>
              <a:rPr lang="en-GB" sz="1000">
                <a:latin typeface="+mn-lt"/>
              </a:rPr>
              <a:t>12</a:t>
            </a:r>
          </a:p>
        </p:txBody>
      </p:sp>
      <p:sp>
        <p:nvSpPr>
          <p:cNvPr id="1757" name="TextBox 1756">
            <a:extLst>
              <a:ext uri="{FF2B5EF4-FFF2-40B4-BE49-F238E27FC236}">
                <a16:creationId xmlns:a16="http://schemas.microsoft.com/office/drawing/2014/main" id="{A396EAE5-68DB-7BB0-28F4-D61B2A17774D}"/>
              </a:ext>
            </a:extLst>
          </p:cNvPr>
          <p:cNvSpPr txBox="1"/>
          <p:nvPr/>
        </p:nvSpPr>
        <p:spPr>
          <a:xfrm>
            <a:off x="5364835" y="3257579"/>
            <a:ext cx="178598" cy="183761"/>
          </a:xfrm>
          <a:prstGeom prst="rect">
            <a:avLst/>
          </a:prstGeom>
          <a:noFill/>
        </p:spPr>
        <p:txBody>
          <a:bodyPr wrap="none" rtlCol="0" anchor="t">
            <a:noAutofit/>
          </a:bodyPr>
          <a:lstStyle/>
          <a:p>
            <a:pPr algn="ctr"/>
            <a:r>
              <a:rPr lang="en-GB" sz="1000">
                <a:latin typeface="+mn-lt"/>
              </a:rPr>
              <a:t>11</a:t>
            </a:r>
          </a:p>
        </p:txBody>
      </p:sp>
      <p:sp>
        <p:nvSpPr>
          <p:cNvPr id="1758" name="TextBox 1757">
            <a:extLst>
              <a:ext uri="{FF2B5EF4-FFF2-40B4-BE49-F238E27FC236}">
                <a16:creationId xmlns:a16="http://schemas.microsoft.com/office/drawing/2014/main" id="{652A9114-175E-48BF-CBB4-9CE8DF6F14DE}"/>
              </a:ext>
            </a:extLst>
          </p:cNvPr>
          <p:cNvSpPr txBox="1"/>
          <p:nvPr/>
        </p:nvSpPr>
        <p:spPr>
          <a:xfrm>
            <a:off x="4982655" y="3257579"/>
            <a:ext cx="178598" cy="183761"/>
          </a:xfrm>
          <a:prstGeom prst="rect">
            <a:avLst/>
          </a:prstGeom>
          <a:noFill/>
        </p:spPr>
        <p:txBody>
          <a:bodyPr wrap="none" rtlCol="0" anchor="t">
            <a:noAutofit/>
          </a:bodyPr>
          <a:lstStyle/>
          <a:p>
            <a:pPr algn="ctr"/>
            <a:r>
              <a:rPr lang="en-GB" sz="1000">
                <a:latin typeface="+mn-lt"/>
              </a:rPr>
              <a:t>10</a:t>
            </a:r>
          </a:p>
        </p:txBody>
      </p:sp>
      <p:sp>
        <p:nvSpPr>
          <p:cNvPr id="1759" name="TextBox 1758">
            <a:extLst>
              <a:ext uri="{FF2B5EF4-FFF2-40B4-BE49-F238E27FC236}">
                <a16:creationId xmlns:a16="http://schemas.microsoft.com/office/drawing/2014/main" id="{EA682345-F5E7-3D70-ED6D-FE91E3C50B1E}"/>
              </a:ext>
            </a:extLst>
          </p:cNvPr>
          <p:cNvSpPr txBox="1"/>
          <p:nvPr/>
        </p:nvSpPr>
        <p:spPr>
          <a:xfrm>
            <a:off x="4600475" y="3257579"/>
            <a:ext cx="178598" cy="183761"/>
          </a:xfrm>
          <a:prstGeom prst="rect">
            <a:avLst/>
          </a:prstGeom>
          <a:noFill/>
        </p:spPr>
        <p:txBody>
          <a:bodyPr wrap="none" rtlCol="0" anchor="t">
            <a:noAutofit/>
          </a:bodyPr>
          <a:lstStyle/>
          <a:p>
            <a:pPr algn="ctr"/>
            <a:r>
              <a:rPr lang="en-GB" sz="1000">
                <a:latin typeface="+mn-lt"/>
              </a:rPr>
              <a:t>9</a:t>
            </a:r>
          </a:p>
        </p:txBody>
      </p:sp>
      <p:sp>
        <p:nvSpPr>
          <p:cNvPr id="1537" name="TextBox 1536">
            <a:extLst>
              <a:ext uri="{FF2B5EF4-FFF2-40B4-BE49-F238E27FC236}">
                <a16:creationId xmlns:a16="http://schemas.microsoft.com/office/drawing/2014/main" id="{6F1684D3-2275-5361-988C-1747958A095D}"/>
              </a:ext>
            </a:extLst>
          </p:cNvPr>
          <p:cNvSpPr txBox="1"/>
          <p:nvPr/>
        </p:nvSpPr>
        <p:spPr>
          <a:xfrm>
            <a:off x="4218295" y="3257579"/>
            <a:ext cx="178598" cy="183761"/>
          </a:xfrm>
          <a:prstGeom prst="rect">
            <a:avLst/>
          </a:prstGeom>
          <a:noFill/>
        </p:spPr>
        <p:txBody>
          <a:bodyPr wrap="none" rtlCol="0" anchor="t">
            <a:noAutofit/>
          </a:bodyPr>
          <a:lstStyle/>
          <a:p>
            <a:pPr algn="ctr"/>
            <a:r>
              <a:rPr lang="en-GB" sz="1000">
                <a:latin typeface="+mn-lt"/>
              </a:rPr>
              <a:t>8</a:t>
            </a:r>
          </a:p>
        </p:txBody>
      </p:sp>
      <p:sp>
        <p:nvSpPr>
          <p:cNvPr id="1564" name="TextBox 1563">
            <a:extLst>
              <a:ext uri="{FF2B5EF4-FFF2-40B4-BE49-F238E27FC236}">
                <a16:creationId xmlns:a16="http://schemas.microsoft.com/office/drawing/2014/main" id="{0EBDA6F1-C5F5-94FD-2C1A-DFAE7377E58B}"/>
              </a:ext>
            </a:extLst>
          </p:cNvPr>
          <p:cNvSpPr txBox="1"/>
          <p:nvPr/>
        </p:nvSpPr>
        <p:spPr>
          <a:xfrm>
            <a:off x="3836115" y="3257579"/>
            <a:ext cx="178598" cy="183761"/>
          </a:xfrm>
          <a:prstGeom prst="rect">
            <a:avLst/>
          </a:prstGeom>
          <a:noFill/>
        </p:spPr>
        <p:txBody>
          <a:bodyPr wrap="none" rtlCol="0" anchor="t">
            <a:noAutofit/>
          </a:bodyPr>
          <a:lstStyle/>
          <a:p>
            <a:pPr algn="ctr"/>
            <a:r>
              <a:rPr lang="en-GB" sz="1000">
                <a:latin typeface="+mn-lt"/>
              </a:rPr>
              <a:t>7</a:t>
            </a:r>
          </a:p>
        </p:txBody>
      </p:sp>
      <p:sp>
        <p:nvSpPr>
          <p:cNvPr id="1565" name="TextBox 1564">
            <a:extLst>
              <a:ext uri="{FF2B5EF4-FFF2-40B4-BE49-F238E27FC236}">
                <a16:creationId xmlns:a16="http://schemas.microsoft.com/office/drawing/2014/main" id="{4E4E6A83-0CD0-FCC3-A55C-9A2FB80B30E1}"/>
              </a:ext>
            </a:extLst>
          </p:cNvPr>
          <p:cNvSpPr txBox="1"/>
          <p:nvPr/>
        </p:nvSpPr>
        <p:spPr>
          <a:xfrm>
            <a:off x="3453935" y="3257579"/>
            <a:ext cx="178598" cy="183761"/>
          </a:xfrm>
          <a:prstGeom prst="rect">
            <a:avLst/>
          </a:prstGeom>
          <a:noFill/>
        </p:spPr>
        <p:txBody>
          <a:bodyPr wrap="none" rtlCol="0" anchor="t">
            <a:noAutofit/>
          </a:bodyPr>
          <a:lstStyle/>
          <a:p>
            <a:pPr algn="ctr"/>
            <a:r>
              <a:rPr lang="en-GB" sz="1000">
                <a:latin typeface="+mn-lt"/>
              </a:rPr>
              <a:t>6</a:t>
            </a:r>
          </a:p>
        </p:txBody>
      </p:sp>
      <p:sp>
        <p:nvSpPr>
          <p:cNvPr id="1566" name="TextBox 1565">
            <a:extLst>
              <a:ext uri="{FF2B5EF4-FFF2-40B4-BE49-F238E27FC236}">
                <a16:creationId xmlns:a16="http://schemas.microsoft.com/office/drawing/2014/main" id="{04D7A00D-B276-D08B-F319-06982683DEC2}"/>
              </a:ext>
            </a:extLst>
          </p:cNvPr>
          <p:cNvSpPr txBox="1"/>
          <p:nvPr/>
        </p:nvSpPr>
        <p:spPr>
          <a:xfrm>
            <a:off x="3071755" y="3257579"/>
            <a:ext cx="178598" cy="183761"/>
          </a:xfrm>
          <a:prstGeom prst="rect">
            <a:avLst/>
          </a:prstGeom>
          <a:noFill/>
        </p:spPr>
        <p:txBody>
          <a:bodyPr wrap="none" rtlCol="0" anchor="t">
            <a:noAutofit/>
          </a:bodyPr>
          <a:lstStyle/>
          <a:p>
            <a:pPr algn="ctr"/>
            <a:r>
              <a:rPr lang="en-GB" sz="1000">
                <a:latin typeface="+mn-lt"/>
              </a:rPr>
              <a:t>5</a:t>
            </a:r>
          </a:p>
        </p:txBody>
      </p:sp>
      <p:sp>
        <p:nvSpPr>
          <p:cNvPr id="1567" name="TextBox 1566">
            <a:extLst>
              <a:ext uri="{FF2B5EF4-FFF2-40B4-BE49-F238E27FC236}">
                <a16:creationId xmlns:a16="http://schemas.microsoft.com/office/drawing/2014/main" id="{04EFF3BD-350B-9BAD-5494-66EA4E5C6D07}"/>
              </a:ext>
            </a:extLst>
          </p:cNvPr>
          <p:cNvSpPr txBox="1"/>
          <p:nvPr/>
        </p:nvSpPr>
        <p:spPr>
          <a:xfrm>
            <a:off x="2689575" y="3257579"/>
            <a:ext cx="178598" cy="183761"/>
          </a:xfrm>
          <a:prstGeom prst="rect">
            <a:avLst/>
          </a:prstGeom>
          <a:noFill/>
        </p:spPr>
        <p:txBody>
          <a:bodyPr wrap="none" rtlCol="0" anchor="t">
            <a:noAutofit/>
          </a:bodyPr>
          <a:lstStyle/>
          <a:p>
            <a:pPr algn="ctr"/>
            <a:r>
              <a:rPr lang="en-GB" sz="1000">
                <a:latin typeface="+mn-lt"/>
              </a:rPr>
              <a:t>4</a:t>
            </a:r>
          </a:p>
        </p:txBody>
      </p:sp>
      <p:sp>
        <p:nvSpPr>
          <p:cNvPr id="1760" name="TextBox 1759">
            <a:extLst>
              <a:ext uri="{FF2B5EF4-FFF2-40B4-BE49-F238E27FC236}">
                <a16:creationId xmlns:a16="http://schemas.microsoft.com/office/drawing/2014/main" id="{2E35C3DC-12BF-85CC-C216-E1C12839DD59}"/>
              </a:ext>
            </a:extLst>
          </p:cNvPr>
          <p:cNvSpPr txBox="1"/>
          <p:nvPr/>
        </p:nvSpPr>
        <p:spPr>
          <a:xfrm>
            <a:off x="2307395" y="3257579"/>
            <a:ext cx="178598" cy="183761"/>
          </a:xfrm>
          <a:prstGeom prst="rect">
            <a:avLst/>
          </a:prstGeom>
          <a:noFill/>
        </p:spPr>
        <p:txBody>
          <a:bodyPr wrap="none" rtlCol="0" anchor="t">
            <a:noAutofit/>
          </a:bodyPr>
          <a:lstStyle/>
          <a:p>
            <a:pPr algn="ctr"/>
            <a:r>
              <a:rPr lang="en-GB" sz="1000">
                <a:latin typeface="+mn-lt"/>
              </a:rPr>
              <a:t>3</a:t>
            </a:r>
          </a:p>
        </p:txBody>
      </p:sp>
      <p:sp>
        <p:nvSpPr>
          <p:cNvPr id="1761" name="TextBox 1760">
            <a:extLst>
              <a:ext uri="{FF2B5EF4-FFF2-40B4-BE49-F238E27FC236}">
                <a16:creationId xmlns:a16="http://schemas.microsoft.com/office/drawing/2014/main" id="{EAE21138-3ABD-B664-8C29-E9DE46988CD5}"/>
              </a:ext>
            </a:extLst>
          </p:cNvPr>
          <p:cNvSpPr txBox="1"/>
          <p:nvPr/>
        </p:nvSpPr>
        <p:spPr>
          <a:xfrm>
            <a:off x="1925215" y="3257579"/>
            <a:ext cx="178598" cy="183761"/>
          </a:xfrm>
          <a:prstGeom prst="rect">
            <a:avLst/>
          </a:prstGeom>
          <a:noFill/>
        </p:spPr>
        <p:txBody>
          <a:bodyPr wrap="none" rtlCol="0" anchor="t">
            <a:noAutofit/>
          </a:bodyPr>
          <a:lstStyle/>
          <a:p>
            <a:pPr algn="ctr"/>
            <a:r>
              <a:rPr lang="en-GB" sz="1000">
                <a:latin typeface="+mn-lt"/>
              </a:rPr>
              <a:t>2</a:t>
            </a:r>
          </a:p>
        </p:txBody>
      </p:sp>
      <p:sp>
        <p:nvSpPr>
          <p:cNvPr id="1762" name="TextBox 1761">
            <a:extLst>
              <a:ext uri="{FF2B5EF4-FFF2-40B4-BE49-F238E27FC236}">
                <a16:creationId xmlns:a16="http://schemas.microsoft.com/office/drawing/2014/main" id="{CE4E7FE3-B191-3B2A-23FE-104CEB8D6C86}"/>
              </a:ext>
            </a:extLst>
          </p:cNvPr>
          <p:cNvSpPr txBox="1"/>
          <p:nvPr/>
        </p:nvSpPr>
        <p:spPr>
          <a:xfrm>
            <a:off x="1543035" y="3257579"/>
            <a:ext cx="178598" cy="183761"/>
          </a:xfrm>
          <a:prstGeom prst="rect">
            <a:avLst/>
          </a:prstGeom>
          <a:noFill/>
        </p:spPr>
        <p:txBody>
          <a:bodyPr wrap="none" rtlCol="0" anchor="t">
            <a:noAutofit/>
          </a:bodyPr>
          <a:lstStyle/>
          <a:p>
            <a:pPr algn="ctr"/>
            <a:r>
              <a:rPr lang="en-GB" sz="1000">
                <a:latin typeface="+mn-lt"/>
              </a:rPr>
              <a:t>1</a:t>
            </a:r>
          </a:p>
        </p:txBody>
      </p:sp>
      <p:grpSp>
        <p:nvGrpSpPr>
          <p:cNvPr id="1777" name="Group 1776">
            <a:extLst>
              <a:ext uri="{FF2B5EF4-FFF2-40B4-BE49-F238E27FC236}">
                <a16:creationId xmlns:a16="http://schemas.microsoft.com/office/drawing/2014/main" id="{56830D8F-099D-966C-A490-C76D34D1F1AF}"/>
              </a:ext>
            </a:extLst>
          </p:cNvPr>
          <p:cNvGrpSpPr/>
          <p:nvPr/>
        </p:nvGrpSpPr>
        <p:grpSpPr>
          <a:xfrm>
            <a:off x="1250667" y="3237869"/>
            <a:ext cx="10323232" cy="54000"/>
            <a:chOff x="1250667" y="3762375"/>
            <a:chExt cx="10323232" cy="54000"/>
          </a:xfrm>
        </p:grpSpPr>
        <p:cxnSp>
          <p:nvCxnSpPr>
            <p:cNvPr id="1778" name="Straight Connector 1777">
              <a:extLst>
                <a:ext uri="{FF2B5EF4-FFF2-40B4-BE49-F238E27FC236}">
                  <a16:creationId xmlns:a16="http://schemas.microsoft.com/office/drawing/2014/main" id="{8CE48350-B940-A13B-CEC7-40AAA932BD2A}"/>
                </a:ext>
              </a:extLst>
            </p:cNvPr>
            <p:cNvCxnSpPr>
              <a:cxnSpLocks/>
            </p:cNvCxnSpPr>
            <p:nvPr/>
          </p:nvCxnSpPr>
          <p:spPr>
            <a:xfrm rot="5400000">
              <a:off x="1223667"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9" name="Straight Connector 1778">
              <a:extLst>
                <a:ext uri="{FF2B5EF4-FFF2-40B4-BE49-F238E27FC236}">
                  <a16:creationId xmlns:a16="http://schemas.microsoft.com/office/drawing/2014/main" id="{34C64CA2-C5FD-C53A-957B-9D30405A92E1}"/>
                </a:ext>
              </a:extLst>
            </p:cNvPr>
            <p:cNvCxnSpPr>
              <a:cxnSpLocks/>
            </p:cNvCxnSpPr>
            <p:nvPr/>
          </p:nvCxnSpPr>
          <p:spPr>
            <a:xfrm rot="5400000">
              <a:off x="11546899"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0" name="Straight Connector 1779">
              <a:extLst>
                <a:ext uri="{FF2B5EF4-FFF2-40B4-BE49-F238E27FC236}">
                  <a16:creationId xmlns:a16="http://schemas.microsoft.com/office/drawing/2014/main" id="{66708FAD-D591-9BB9-C4E0-CBAB6DD4AE9C}"/>
                </a:ext>
              </a:extLst>
            </p:cNvPr>
            <p:cNvCxnSpPr>
              <a:cxnSpLocks/>
            </p:cNvCxnSpPr>
            <p:nvPr/>
          </p:nvCxnSpPr>
          <p:spPr>
            <a:xfrm rot="5400000">
              <a:off x="1077664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1" name="Straight Connector 1780">
              <a:extLst>
                <a:ext uri="{FF2B5EF4-FFF2-40B4-BE49-F238E27FC236}">
                  <a16:creationId xmlns:a16="http://schemas.microsoft.com/office/drawing/2014/main" id="{AAC1ACB6-D459-34AB-5D1D-4915A300EC9D}"/>
                </a:ext>
              </a:extLst>
            </p:cNvPr>
            <p:cNvCxnSpPr>
              <a:cxnSpLocks/>
            </p:cNvCxnSpPr>
            <p:nvPr/>
          </p:nvCxnSpPr>
          <p:spPr>
            <a:xfrm rot="5400000">
              <a:off x="1039441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2" name="Straight Connector 1781">
              <a:extLst>
                <a:ext uri="{FF2B5EF4-FFF2-40B4-BE49-F238E27FC236}">
                  <a16:creationId xmlns:a16="http://schemas.microsoft.com/office/drawing/2014/main" id="{A978DBD3-FED8-36E0-DD9A-C1972E9F6513}"/>
                </a:ext>
              </a:extLst>
            </p:cNvPr>
            <p:cNvCxnSpPr>
              <a:cxnSpLocks/>
            </p:cNvCxnSpPr>
            <p:nvPr/>
          </p:nvCxnSpPr>
          <p:spPr>
            <a:xfrm rot="5400000">
              <a:off x="1001217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3" name="Straight Connector 1782">
              <a:extLst>
                <a:ext uri="{FF2B5EF4-FFF2-40B4-BE49-F238E27FC236}">
                  <a16:creationId xmlns:a16="http://schemas.microsoft.com/office/drawing/2014/main" id="{9AFE4B2A-3F28-C0A4-690A-071B8AC501A2}"/>
                </a:ext>
              </a:extLst>
            </p:cNvPr>
            <p:cNvCxnSpPr>
              <a:cxnSpLocks/>
            </p:cNvCxnSpPr>
            <p:nvPr/>
          </p:nvCxnSpPr>
          <p:spPr>
            <a:xfrm rot="5400000">
              <a:off x="962994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4" name="Straight Connector 1783">
              <a:extLst>
                <a:ext uri="{FF2B5EF4-FFF2-40B4-BE49-F238E27FC236}">
                  <a16:creationId xmlns:a16="http://schemas.microsoft.com/office/drawing/2014/main" id="{07695128-3BBF-8E46-7498-819754FAEDD8}"/>
                </a:ext>
              </a:extLst>
            </p:cNvPr>
            <p:cNvCxnSpPr>
              <a:cxnSpLocks/>
            </p:cNvCxnSpPr>
            <p:nvPr/>
          </p:nvCxnSpPr>
          <p:spPr>
            <a:xfrm rot="5400000">
              <a:off x="924770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5" name="Straight Connector 1784">
              <a:extLst>
                <a:ext uri="{FF2B5EF4-FFF2-40B4-BE49-F238E27FC236}">
                  <a16:creationId xmlns:a16="http://schemas.microsoft.com/office/drawing/2014/main" id="{DB51188D-9D67-CDF5-F143-5FDF4495DAE3}"/>
                </a:ext>
              </a:extLst>
            </p:cNvPr>
            <p:cNvCxnSpPr>
              <a:cxnSpLocks/>
            </p:cNvCxnSpPr>
            <p:nvPr/>
          </p:nvCxnSpPr>
          <p:spPr>
            <a:xfrm rot="5400000">
              <a:off x="886547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6" name="Straight Connector 1785">
              <a:extLst>
                <a:ext uri="{FF2B5EF4-FFF2-40B4-BE49-F238E27FC236}">
                  <a16:creationId xmlns:a16="http://schemas.microsoft.com/office/drawing/2014/main" id="{AD3D8F2C-0725-A747-2E9F-39562FB569B1}"/>
                </a:ext>
              </a:extLst>
            </p:cNvPr>
            <p:cNvCxnSpPr>
              <a:cxnSpLocks/>
            </p:cNvCxnSpPr>
            <p:nvPr/>
          </p:nvCxnSpPr>
          <p:spPr>
            <a:xfrm rot="5400000">
              <a:off x="848323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7" name="Straight Connector 1786">
              <a:extLst>
                <a:ext uri="{FF2B5EF4-FFF2-40B4-BE49-F238E27FC236}">
                  <a16:creationId xmlns:a16="http://schemas.microsoft.com/office/drawing/2014/main" id="{1F30FB8E-5BAC-3607-9C4A-CDB227381BBE}"/>
                </a:ext>
              </a:extLst>
            </p:cNvPr>
            <p:cNvCxnSpPr>
              <a:cxnSpLocks/>
            </p:cNvCxnSpPr>
            <p:nvPr/>
          </p:nvCxnSpPr>
          <p:spPr>
            <a:xfrm rot="5400000">
              <a:off x="810100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8" name="Straight Connector 1787">
              <a:extLst>
                <a:ext uri="{FF2B5EF4-FFF2-40B4-BE49-F238E27FC236}">
                  <a16:creationId xmlns:a16="http://schemas.microsoft.com/office/drawing/2014/main" id="{55863A10-CA56-BC4F-AD1A-8BAF3DC20BA4}"/>
                </a:ext>
              </a:extLst>
            </p:cNvPr>
            <p:cNvCxnSpPr>
              <a:cxnSpLocks/>
            </p:cNvCxnSpPr>
            <p:nvPr/>
          </p:nvCxnSpPr>
          <p:spPr>
            <a:xfrm rot="5400000">
              <a:off x="771876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a:extLst>
                <a:ext uri="{FF2B5EF4-FFF2-40B4-BE49-F238E27FC236}">
                  <a16:creationId xmlns:a16="http://schemas.microsoft.com/office/drawing/2014/main" id="{0A2E0566-9037-C072-4D78-E1D794277135}"/>
                </a:ext>
              </a:extLst>
            </p:cNvPr>
            <p:cNvCxnSpPr>
              <a:cxnSpLocks/>
            </p:cNvCxnSpPr>
            <p:nvPr/>
          </p:nvCxnSpPr>
          <p:spPr>
            <a:xfrm rot="5400000">
              <a:off x="733653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1DFA959E-43CF-D8C1-939E-6A548765BBB4}"/>
                </a:ext>
              </a:extLst>
            </p:cNvPr>
            <p:cNvCxnSpPr>
              <a:cxnSpLocks/>
            </p:cNvCxnSpPr>
            <p:nvPr/>
          </p:nvCxnSpPr>
          <p:spPr>
            <a:xfrm rot="5400000">
              <a:off x="695429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1" name="Straight Connector 1790">
              <a:extLst>
                <a:ext uri="{FF2B5EF4-FFF2-40B4-BE49-F238E27FC236}">
                  <a16:creationId xmlns:a16="http://schemas.microsoft.com/office/drawing/2014/main" id="{6046CB48-2462-A280-F903-506694DB2ABC}"/>
                </a:ext>
              </a:extLst>
            </p:cNvPr>
            <p:cNvCxnSpPr>
              <a:cxnSpLocks/>
            </p:cNvCxnSpPr>
            <p:nvPr/>
          </p:nvCxnSpPr>
          <p:spPr>
            <a:xfrm rot="5400000">
              <a:off x="657206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2" name="Straight Connector 1791">
              <a:extLst>
                <a:ext uri="{FF2B5EF4-FFF2-40B4-BE49-F238E27FC236}">
                  <a16:creationId xmlns:a16="http://schemas.microsoft.com/office/drawing/2014/main" id="{863AE50A-54AF-4FFC-8150-8333DAADBF42}"/>
                </a:ext>
              </a:extLst>
            </p:cNvPr>
            <p:cNvCxnSpPr>
              <a:cxnSpLocks/>
            </p:cNvCxnSpPr>
            <p:nvPr/>
          </p:nvCxnSpPr>
          <p:spPr>
            <a:xfrm rot="5400000">
              <a:off x="618982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3" name="Straight Connector 1792">
              <a:extLst>
                <a:ext uri="{FF2B5EF4-FFF2-40B4-BE49-F238E27FC236}">
                  <a16:creationId xmlns:a16="http://schemas.microsoft.com/office/drawing/2014/main" id="{ECD272E5-CAEF-B35B-FF44-5DD2C51A1967}"/>
                </a:ext>
              </a:extLst>
            </p:cNvPr>
            <p:cNvCxnSpPr>
              <a:cxnSpLocks/>
            </p:cNvCxnSpPr>
            <p:nvPr/>
          </p:nvCxnSpPr>
          <p:spPr>
            <a:xfrm rot="5400000">
              <a:off x="580759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4" name="Straight Connector 1793">
              <a:extLst>
                <a:ext uri="{FF2B5EF4-FFF2-40B4-BE49-F238E27FC236}">
                  <a16:creationId xmlns:a16="http://schemas.microsoft.com/office/drawing/2014/main" id="{E75E32CC-310E-D3A9-3640-023CF5937418}"/>
                </a:ext>
              </a:extLst>
            </p:cNvPr>
            <p:cNvCxnSpPr>
              <a:cxnSpLocks/>
            </p:cNvCxnSpPr>
            <p:nvPr/>
          </p:nvCxnSpPr>
          <p:spPr>
            <a:xfrm rot="5400000">
              <a:off x="542535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5" name="Straight Connector 1794">
              <a:extLst>
                <a:ext uri="{FF2B5EF4-FFF2-40B4-BE49-F238E27FC236}">
                  <a16:creationId xmlns:a16="http://schemas.microsoft.com/office/drawing/2014/main" id="{1547A184-D047-769C-C065-52EB196D057B}"/>
                </a:ext>
              </a:extLst>
            </p:cNvPr>
            <p:cNvCxnSpPr>
              <a:cxnSpLocks/>
            </p:cNvCxnSpPr>
            <p:nvPr/>
          </p:nvCxnSpPr>
          <p:spPr>
            <a:xfrm rot="5400000">
              <a:off x="504312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a:extLst>
                <a:ext uri="{FF2B5EF4-FFF2-40B4-BE49-F238E27FC236}">
                  <a16:creationId xmlns:a16="http://schemas.microsoft.com/office/drawing/2014/main" id="{18BD692D-3799-7B50-C68A-BED4DCD18967}"/>
                </a:ext>
              </a:extLst>
            </p:cNvPr>
            <p:cNvCxnSpPr>
              <a:cxnSpLocks/>
            </p:cNvCxnSpPr>
            <p:nvPr/>
          </p:nvCxnSpPr>
          <p:spPr>
            <a:xfrm rot="5400000">
              <a:off x="466088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7" name="Straight Connector 1796">
              <a:extLst>
                <a:ext uri="{FF2B5EF4-FFF2-40B4-BE49-F238E27FC236}">
                  <a16:creationId xmlns:a16="http://schemas.microsoft.com/office/drawing/2014/main" id="{631C6BD1-6763-E31E-2515-53DC58FD0EE1}"/>
                </a:ext>
              </a:extLst>
            </p:cNvPr>
            <p:cNvCxnSpPr>
              <a:cxnSpLocks/>
            </p:cNvCxnSpPr>
            <p:nvPr/>
          </p:nvCxnSpPr>
          <p:spPr>
            <a:xfrm rot="5400000">
              <a:off x="427865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8" name="Straight Connector 1797">
              <a:extLst>
                <a:ext uri="{FF2B5EF4-FFF2-40B4-BE49-F238E27FC236}">
                  <a16:creationId xmlns:a16="http://schemas.microsoft.com/office/drawing/2014/main" id="{9E37BB94-2941-E59A-ED1E-8B8C1D028E0C}"/>
                </a:ext>
              </a:extLst>
            </p:cNvPr>
            <p:cNvCxnSpPr>
              <a:cxnSpLocks/>
            </p:cNvCxnSpPr>
            <p:nvPr/>
          </p:nvCxnSpPr>
          <p:spPr>
            <a:xfrm rot="5400000">
              <a:off x="389641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9" name="Straight Connector 1798">
              <a:extLst>
                <a:ext uri="{FF2B5EF4-FFF2-40B4-BE49-F238E27FC236}">
                  <a16:creationId xmlns:a16="http://schemas.microsoft.com/office/drawing/2014/main" id="{A8FD6659-CD7B-0F21-9C35-DA9A875D7325}"/>
                </a:ext>
              </a:extLst>
            </p:cNvPr>
            <p:cNvCxnSpPr>
              <a:cxnSpLocks/>
            </p:cNvCxnSpPr>
            <p:nvPr/>
          </p:nvCxnSpPr>
          <p:spPr>
            <a:xfrm rot="5400000">
              <a:off x="351418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0" name="Straight Connector 1799">
              <a:extLst>
                <a:ext uri="{FF2B5EF4-FFF2-40B4-BE49-F238E27FC236}">
                  <a16:creationId xmlns:a16="http://schemas.microsoft.com/office/drawing/2014/main" id="{F0DE42A8-13FF-2E44-F23B-75DC8D4FA697}"/>
                </a:ext>
              </a:extLst>
            </p:cNvPr>
            <p:cNvCxnSpPr>
              <a:cxnSpLocks/>
            </p:cNvCxnSpPr>
            <p:nvPr/>
          </p:nvCxnSpPr>
          <p:spPr>
            <a:xfrm rot="5400000">
              <a:off x="313194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1" name="Straight Connector 1800">
              <a:extLst>
                <a:ext uri="{FF2B5EF4-FFF2-40B4-BE49-F238E27FC236}">
                  <a16:creationId xmlns:a16="http://schemas.microsoft.com/office/drawing/2014/main" id="{09F2F612-A99E-4E17-8771-DDF17AA6FAE5}"/>
                </a:ext>
              </a:extLst>
            </p:cNvPr>
            <p:cNvCxnSpPr>
              <a:cxnSpLocks/>
            </p:cNvCxnSpPr>
            <p:nvPr/>
          </p:nvCxnSpPr>
          <p:spPr>
            <a:xfrm rot="5400000">
              <a:off x="274971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2" name="Straight Connector 1801">
              <a:extLst>
                <a:ext uri="{FF2B5EF4-FFF2-40B4-BE49-F238E27FC236}">
                  <a16:creationId xmlns:a16="http://schemas.microsoft.com/office/drawing/2014/main" id="{C429AEBD-C88A-FDEA-D7EE-1021C9456B21}"/>
                </a:ext>
              </a:extLst>
            </p:cNvPr>
            <p:cNvCxnSpPr>
              <a:cxnSpLocks/>
            </p:cNvCxnSpPr>
            <p:nvPr/>
          </p:nvCxnSpPr>
          <p:spPr>
            <a:xfrm rot="5400000">
              <a:off x="236747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3" name="Straight Connector 1802">
              <a:extLst>
                <a:ext uri="{FF2B5EF4-FFF2-40B4-BE49-F238E27FC236}">
                  <a16:creationId xmlns:a16="http://schemas.microsoft.com/office/drawing/2014/main" id="{08B817B7-B29A-A7D1-1504-9509D053526A}"/>
                </a:ext>
              </a:extLst>
            </p:cNvPr>
            <p:cNvCxnSpPr>
              <a:cxnSpLocks/>
            </p:cNvCxnSpPr>
            <p:nvPr/>
          </p:nvCxnSpPr>
          <p:spPr>
            <a:xfrm rot="5400000">
              <a:off x="198524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4" name="Straight Connector 1803">
              <a:extLst>
                <a:ext uri="{FF2B5EF4-FFF2-40B4-BE49-F238E27FC236}">
                  <a16:creationId xmlns:a16="http://schemas.microsoft.com/office/drawing/2014/main" id="{7166D156-C65D-E3C5-6DB7-B248C16FCFC3}"/>
                </a:ext>
              </a:extLst>
            </p:cNvPr>
            <p:cNvCxnSpPr>
              <a:cxnSpLocks/>
            </p:cNvCxnSpPr>
            <p:nvPr/>
          </p:nvCxnSpPr>
          <p:spPr>
            <a:xfrm rot="5400000">
              <a:off x="1603008"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5" name="Straight Connector 1804">
              <a:extLst>
                <a:ext uri="{FF2B5EF4-FFF2-40B4-BE49-F238E27FC236}">
                  <a16:creationId xmlns:a16="http://schemas.microsoft.com/office/drawing/2014/main" id="{646DB013-4E7A-3FD3-F1C0-BD3BEB375E7C}"/>
                </a:ext>
              </a:extLst>
            </p:cNvPr>
            <p:cNvCxnSpPr>
              <a:cxnSpLocks/>
            </p:cNvCxnSpPr>
            <p:nvPr/>
          </p:nvCxnSpPr>
          <p:spPr>
            <a:xfrm rot="5400000">
              <a:off x="11158883" y="3789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06" name="TextBox 1805">
            <a:extLst>
              <a:ext uri="{FF2B5EF4-FFF2-40B4-BE49-F238E27FC236}">
                <a16:creationId xmlns:a16="http://schemas.microsoft.com/office/drawing/2014/main" id="{718D821A-1B6D-0192-3564-3AC01EC17CCF}"/>
              </a:ext>
            </a:extLst>
          </p:cNvPr>
          <p:cNvSpPr txBox="1"/>
          <p:nvPr/>
        </p:nvSpPr>
        <p:spPr>
          <a:xfrm>
            <a:off x="11097535" y="3257579"/>
            <a:ext cx="178598" cy="183761"/>
          </a:xfrm>
          <a:prstGeom prst="rect">
            <a:avLst/>
          </a:prstGeom>
          <a:noFill/>
        </p:spPr>
        <p:txBody>
          <a:bodyPr wrap="none" rtlCol="0" anchor="t">
            <a:noAutofit/>
          </a:bodyPr>
          <a:lstStyle/>
          <a:p>
            <a:pPr algn="ctr"/>
            <a:r>
              <a:rPr lang="en-GB" sz="1000">
                <a:latin typeface="+mn-lt"/>
              </a:rPr>
              <a:t>26</a:t>
            </a:r>
          </a:p>
        </p:txBody>
      </p:sp>
      <p:sp>
        <p:nvSpPr>
          <p:cNvPr id="6" name="TextBox 5">
            <a:extLst>
              <a:ext uri="{FF2B5EF4-FFF2-40B4-BE49-F238E27FC236}">
                <a16:creationId xmlns:a16="http://schemas.microsoft.com/office/drawing/2014/main" id="{C1089D06-6541-9FEA-049B-946C6DA5ACDA}"/>
              </a:ext>
            </a:extLst>
          </p:cNvPr>
          <p:cNvSpPr txBox="1"/>
          <p:nvPr/>
        </p:nvSpPr>
        <p:spPr>
          <a:xfrm>
            <a:off x="5138219" y="2347160"/>
            <a:ext cx="1402766" cy="604504"/>
          </a:xfrm>
          <a:prstGeom prst="rect">
            <a:avLst/>
          </a:prstGeom>
          <a:solidFill>
            <a:srgbClr val="FFFFFF">
              <a:alpha val="74902"/>
            </a:srgbClr>
          </a:solid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1200" dirty="0">
                <a:solidFill>
                  <a:schemeClr val="tx1"/>
                </a:solidFill>
                <a:latin typeface="+mn-lt"/>
                <a:ea typeface="+mn-ea"/>
              </a:rPr>
              <a:t>12-month CNS PFS:</a:t>
            </a:r>
          </a:p>
          <a:p>
            <a:pPr algn="ctr">
              <a:buClrTx/>
            </a:pPr>
            <a:r>
              <a:rPr lang="en-GB" sz="1600" b="1" kern="1200" dirty="0">
                <a:solidFill>
                  <a:schemeClr val="tx1"/>
                </a:solidFill>
                <a:latin typeface="+mn-lt"/>
                <a:ea typeface="+mn-ea"/>
              </a:rPr>
              <a:t>58.9%</a:t>
            </a:r>
            <a:br>
              <a:rPr lang="en-GB" sz="1600" b="1" kern="1200" dirty="0">
                <a:solidFill>
                  <a:schemeClr val="tx1"/>
                </a:solidFill>
                <a:latin typeface="+mn-lt"/>
                <a:ea typeface="+mn-ea"/>
              </a:rPr>
            </a:br>
            <a:r>
              <a:rPr lang="en-GB" sz="1200" b="1" kern="1200" dirty="0">
                <a:solidFill>
                  <a:schemeClr val="tx1"/>
                </a:solidFill>
                <a:latin typeface="+mn-lt"/>
                <a:ea typeface="+mn-ea"/>
              </a:rPr>
              <a:t>(95% CI 51</a:t>
            </a:r>
            <a:r>
              <a:rPr lang="en-US" sz="1200" b="1" kern="1200" dirty="0">
                <a:solidFill>
                  <a:schemeClr val="tx1"/>
                </a:solidFill>
                <a:latin typeface="+mn-lt"/>
                <a:ea typeface="+mn-ea"/>
              </a:rPr>
              <a:t>.9, 65.3)</a:t>
            </a:r>
            <a:endParaRPr lang="en-GB" sz="1200" b="1" kern="1200" dirty="0">
              <a:solidFill>
                <a:schemeClr val="tx1"/>
              </a:solidFill>
              <a:latin typeface="+mn-lt"/>
              <a:ea typeface="+mn-ea"/>
            </a:endParaRPr>
          </a:p>
        </p:txBody>
      </p:sp>
      <p:sp>
        <p:nvSpPr>
          <p:cNvPr id="8" name="TextBox 7">
            <a:extLst>
              <a:ext uri="{FF2B5EF4-FFF2-40B4-BE49-F238E27FC236}">
                <a16:creationId xmlns:a16="http://schemas.microsoft.com/office/drawing/2014/main" id="{E4BB4137-A5C3-21DC-DE49-E61331F1FB1C}"/>
              </a:ext>
            </a:extLst>
          </p:cNvPr>
          <p:cNvSpPr txBox="1"/>
          <p:nvPr/>
        </p:nvSpPr>
        <p:spPr>
          <a:xfrm rot="16200000">
            <a:off x="-236156" y="2114275"/>
            <a:ext cx="1988814" cy="256545"/>
          </a:xfrm>
          <a:prstGeom prst="rect">
            <a:avLst/>
          </a:prstGeom>
          <a:solidFill>
            <a:schemeClr val="bg1"/>
          </a:solidFill>
        </p:spPr>
        <p:txBody>
          <a:bodyPr wrap="square" rtlCol="0" anchor="ctr" anchorCtr="0">
            <a:spAutoFit/>
          </a:bodyPr>
          <a:lstStyle/>
          <a:p>
            <a:pPr algn="ctr"/>
            <a:r>
              <a:rPr lang="en-US" sz="1050" b="1">
                <a:latin typeface="+mn-lt"/>
              </a:rPr>
              <a:t>Probability of CNS PFS</a:t>
            </a:r>
          </a:p>
        </p:txBody>
      </p:sp>
      <p:sp>
        <p:nvSpPr>
          <p:cNvPr id="10" name="TextBox 9">
            <a:extLst>
              <a:ext uri="{FF2B5EF4-FFF2-40B4-BE49-F238E27FC236}">
                <a16:creationId xmlns:a16="http://schemas.microsoft.com/office/drawing/2014/main" id="{9FA784B0-D734-83CB-9033-E1AF2CC82D1C}"/>
              </a:ext>
            </a:extLst>
          </p:cNvPr>
          <p:cNvSpPr txBox="1"/>
          <p:nvPr/>
        </p:nvSpPr>
        <p:spPr>
          <a:xfrm>
            <a:off x="1247773" y="3451824"/>
            <a:ext cx="10320339" cy="194988"/>
          </a:xfrm>
          <a:prstGeom prst="rect">
            <a:avLst/>
          </a:prstGeom>
          <a:solidFill>
            <a:schemeClr val="bg1"/>
          </a:solidFill>
        </p:spPr>
        <p:txBody>
          <a:bodyPr wrap="square" rtlCol="0" anchor="ctr" anchorCtr="0">
            <a:noAutofit/>
          </a:bodyPr>
          <a:lstStyle/>
          <a:p>
            <a:pPr algn="ctr"/>
            <a:r>
              <a:rPr lang="en-US" sz="1050" b="1">
                <a:latin typeface="+mn-lt"/>
              </a:rPr>
              <a:t>Months</a:t>
            </a:r>
          </a:p>
        </p:txBody>
      </p:sp>
      <p:sp>
        <p:nvSpPr>
          <p:cNvPr id="12" name="TextBox 11">
            <a:extLst>
              <a:ext uri="{FF2B5EF4-FFF2-40B4-BE49-F238E27FC236}">
                <a16:creationId xmlns:a16="http://schemas.microsoft.com/office/drawing/2014/main" id="{3B5360B3-95E4-B239-F123-B51DD81775FC}"/>
              </a:ext>
            </a:extLst>
          </p:cNvPr>
          <p:cNvSpPr txBox="1"/>
          <p:nvPr/>
        </p:nvSpPr>
        <p:spPr>
          <a:xfrm>
            <a:off x="623888" y="5229796"/>
            <a:ext cx="10944225" cy="374400"/>
          </a:xfrm>
          <a:prstGeom prst="rect">
            <a:avLst/>
          </a:prstGeom>
          <a:solidFill>
            <a:srgbClr val="D5E7FF"/>
          </a:solidFill>
          <a:ln w="19050">
            <a:noFill/>
          </a:ln>
        </p:spPr>
        <p:txBody>
          <a:bodyPr wrap="square" lIns="0" tIns="0" rIns="0"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lnSpc>
                <a:spcPct val="110000"/>
              </a:lnSpc>
              <a:buClrTx/>
              <a:buSzTx/>
              <a:buFontTx/>
              <a:buNone/>
              <a:tabLst/>
              <a:defRPr kumimoji="0" sz="1400" b="1" kern="0" spc="0" normalizeH="0" baseline="0">
                <a:ln>
                  <a:noFill/>
                </a:ln>
                <a:solidFill>
                  <a:schemeClr val="bg2">
                    <a:lumMod val="75000"/>
                  </a:schemeClr>
                </a:solidFill>
                <a:effectLst/>
                <a:uLnTx/>
                <a:uFillTx/>
                <a:latin typeface="+mn-lt"/>
              </a:defRPr>
            </a:lvl1pPr>
          </a:lstStyle>
          <a:p>
            <a:r>
              <a:rPr lang="en-US" sz="1800" dirty="0">
                <a:solidFill>
                  <a:schemeClr val="tx1"/>
                </a:solidFill>
              </a:rPr>
              <a:t>T-</a:t>
            </a:r>
            <a:r>
              <a:rPr lang="en-US" sz="1800" dirty="0" err="1">
                <a:solidFill>
                  <a:schemeClr val="tx1"/>
                </a:solidFill>
              </a:rPr>
              <a:t>DXd</a:t>
            </a:r>
            <a:r>
              <a:rPr lang="en-US" sz="1800" dirty="0">
                <a:solidFill>
                  <a:schemeClr val="tx1"/>
                </a:solidFill>
              </a:rPr>
              <a:t> showed consistent 12-month CNS PFS in patients with stable and active BMs</a:t>
            </a:r>
          </a:p>
        </p:txBody>
      </p:sp>
      <p:grpSp>
        <p:nvGrpSpPr>
          <p:cNvPr id="11" name="Group 10">
            <a:extLst>
              <a:ext uri="{FF2B5EF4-FFF2-40B4-BE49-F238E27FC236}">
                <a16:creationId xmlns:a16="http://schemas.microsoft.com/office/drawing/2014/main" id="{E0086B66-F043-119F-F629-565BE569D447}"/>
              </a:ext>
            </a:extLst>
          </p:cNvPr>
          <p:cNvGrpSpPr/>
          <p:nvPr/>
        </p:nvGrpSpPr>
        <p:grpSpPr>
          <a:xfrm>
            <a:off x="1193775" y="1249055"/>
            <a:ext cx="10374337" cy="1988814"/>
            <a:chOff x="1193775" y="1249055"/>
            <a:chExt cx="10374337" cy="1988814"/>
          </a:xfrm>
        </p:grpSpPr>
        <p:grpSp>
          <p:nvGrpSpPr>
            <p:cNvPr id="1763" name="Group 1762">
              <a:extLst>
                <a:ext uri="{FF2B5EF4-FFF2-40B4-BE49-F238E27FC236}">
                  <a16:creationId xmlns:a16="http://schemas.microsoft.com/office/drawing/2014/main" id="{BDF2CF50-1610-A64A-8491-70F20788FB0C}"/>
                </a:ext>
              </a:extLst>
            </p:cNvPr>
            <p:cNvGrpSpPr/>
            <p:nvPr/>
          </p:nvGrpSpPr>
          <p:grpSpPr>
            <a:xfrm>
              <a:off x="1193775" y="1249055"/>
              <a:ext cx="10374337" cy="1988814"/>
              <a:chOff x="1193775" y="1314450"/>
              <a:chExt cx="10374337" cy="2447925"/>
            </a:xfrm>
          </p:grpSpPr>
          <p:cxnSp>
            <p:nvCxnSpPr>
              <p:cNvPr id="1764" name="Straight Connector 1763">
                <a:extLst>
                  <a:ext uri="{FF2B5EF4-FFF2-40B4-BE49-F238E27FC236}">
                    <a16:creationId xmlns:a16="http://schemas.microsoft.com/office/drawing/2014/main" id="{A6A54E40-6ECF-AD14-8884-0527694888A0}"/>
                  </a:ext>
                </a:extLst>
              </p:cNvPr>
              <p:cNvCxnSpPr>
                <a:cxnSpLocks/>
              </p:cNvCxnSpPr>
              <p:nvPr/>
            </p:nvCxnSpPr>
            <p:spPr>
              <a:xfrm>
                <a:off x="1250669" y="1314450"/>
                <a:ext cx="0" cy="2447925"/>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28CA6DF3-635B-787B-64E3-A1961FCAAE49}"/>
                  </a:ext>
                </a:extLst>
              </p:cNvPr>
              <p:cNvCxnSpPr>
                <a:cxnSpLocks/>
              </p:cNvCxnSpPr>
              <p:nvPr/>
            </p:nvCxnSpPr>
            <p:spPr>
              <a:xfrm>
                <a:off x="1247775" y="3762375"/>
                <a:ext cx="10320337"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6" name="Straight Connector 1765">
                <a:extLst>
                  <a:ext uri="{FF2B5EF4-FFF2-40B4-BE49-F238E27FC236}">
                    <a16:creationId xmlns:a16="http://schemas.microsoft.com/office/drawing/2014/main" id="{D4F1FE0A-6C6D-6C31-295A-33566C1B2E8F}"/>
                  </a:ext>
                </a:extLst>
              </p:cNvPr>
              <p:cNvCxnSpPr>
                <a:cxnSpLocks/>
              </p:cNvCxnSpPr>
              <p:nvPr/>
            </p:nvCxnSpPr>
            <p:spPr>
              <a:xfrm>
                <a:off x="1193775" y="37623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7" name="Straight Connector 1766">
                <a:extLst>
                  <a:ext uri="{FF2B5EF4-FFF2-40B4-BE49-F238E27FC236}">
                    <a16:creationId xmlns:a16="http://schemas.microsoft.com/office/drawing/2014/main" id="{552D79D0-47CD-BFEE-9B37-C380F2E582E7}"/>
                  </a:ext>
                </a:extLst>
              </p:cNvPr>
              <p:cNvCxnSpPr>
                <a:cxnSpLocks/>
              </p:cNvCxnSpPr>
              <p:nvPr/>
            </p:nvCxnSpPr>
            <p:spPr>
              <a:xfrm>
                <a:off x="1193775" y="134699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8" name="Straight Connector 1767">
                <a:extLst>
                  <a:ext uri="{FF2B5EF4-FFF2-40B4-BE49-F238E27FC236}">
                    <a16:creationId xmlns:a16="http://schemas.microsoft.com/office/drawing/2014/main" id="{502D4EB1-0EB6-6DD4-E863-B9D5F8104DB0}"/>
                  </a:ext>
                </a:extLst>
              </p:cNvPr>
              <p:cNvCxnSpPr>
                <a:cxnSpLocks/>
              </p:cNvCxnSpPr>
              <p:nvPr/>
            </p:nvCxnSpPr>
            <p:spPr>
              <a:xfrm>
                <a:off x="1193775" y="158853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9" name="Straight Connector 1768">
                <a:extLst>
                  <a:ext uri="{FF2B5EF4-FFF2-40B4-BE49-F238E27FC236}">
                    <a16:creationId xmlns:a16="http://schemas.microsoft.com/office/drawing/2014/main" id="{1FCCC7E4-255C-D357-98EB-268220AEF52E}"/>
                  </a:ext>
                </a:extLst>
              </p:cNvPr>
              <p:cNvCxnSpPr>
                <a:cxnSpLocks/>
              </p:cNvCxnSpPr>
              <p:nvPr/>
            </p:nvCxnSpPr>
            <p:spPr>
              <a:xfrm>
                <a:off x="1193775" y="183007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1" name="Straight Connector 1770">
                <a:extLst>
                  <a:ext uri="{FF2B5EF4-FFF2-40B4-BE49-F238E27FC236}">
                    <a16:creationId xmlns:a16="http://schemas.microsoft.com/office/drawing/2014/main" id="{9A1BFCE3-B18C-9701-CD3C-8081D71527B3}"/>
                  </a:ext>
                </a:extLst>
              </p:cNvPr>
              <p:cNvCxnSpPr>
                <a:cxnSpLocks/>
              </p:cNvCxnSpPr>
              <p:nvPr/>
            </p:nvCxnSpPr>
            <p:spPr>
              <a:xfrm>
                <a:off x="1193775" y="231314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2" name="Straight Connector 1771">
                <a:extLst>
                  <a:ext uri="{FF2B5EF4-FFF2-40B4-BE49-F238E27FC236}">
                    <a16:creationId xmlns:a16="http://schemas.microsoft.com/office/drawing/2014/main" id="{D27CFA96-03CF-6584-EF67-CD4EE24B59D5}"/>
                  </a:ext>
                </a:extLst>
              </p:cNvPr>
              <p:cNvCxnSpPr>
                <a:cxnSpLocks/>
              </p:cNvCxnSpPr>
              <p:nvPr/>
            </p:nvCxnSpPr>
            <p:spPr>
              <a:xfrm>
                <a:off x="1193775" y="255468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3" name="Straight Connector 1772">
                <a:extLst>
                  <a:ext uri="{FF2B5EF4-FFF2-40B4-BE49-F238E27FC236}">
                    <a16:creationId xmlns:a16="http://schemas.microsoft.com/office/drawing/2014/main" id="{4FEDAE55-722E-55A9-7463-164D582037C5}"/>
                  </a:ext>
                </a:extLst>
              </p:cNvPr>
              <p:cNvCxnSpPr>
                <a:cxnSpLocks/>
              </p:cNvCxnSpPr>
              <p:nvPr/>
            </p:nvCxnSpPr>
            <p:spPr>
              <a:xfrm>
                <a:off x="1193775" y="279622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4" name="Straight Connector 1773">
                <a:extLst>
                  <a:ext uri="{FF2B5EF4-FFF2-40B4-BE49-F238E27FC236}">
                    <a16:creationId xmlns:a16="http://schemas.microsoft.com/office/drawing/2014/main" id="{8A776FB5-C47C-BE44-3927-77238E17C5B0}"/>
                  </a:ext>
                </a:extLst>
              </p:cNvPr>
              <p:cNvCxnSpPr>
                <a:cxnSpLocks/>
              </p:cNvCxnSpPr>
              <p:nvPr/>
            </p:nvCxnSpPr>
            <p:spPr>
              <a:xfrm>
                <a:off x="1193775" y="303776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5" name="Straight Connector 1774">
                <a:extLst>
                  <a:ext uri="{FF2B5EF4-FFF2-40B4-BE49-F238E27FC236}">
                    <a16:creationId xmlns:a16="http://schemas.microsoft.com/office/drawing/2014/main" id="{F7FA6264-4964-0D0F-2989-3E124828E725}"/>
                  </a:ext>
                </a:extLst>
              </p:cNvPr>
              <p:cNvCxnSpPr>
                <a:cxnSpLocks/>
              </p:cNvCxnSpPr>
              <p:nvPr/>
            </p:nvCxnSpPr>
            <p:spPr>
              <a:xfrm>
                <a:off x="1193775" y="327929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6" name="Straight Connector 1775">
                <a:extLst>
                  <a:ext uri="{FF2B5EF4-FFF2-40B4-BE49-F238E27FC236}">
                    <a16:creationId xmlns:a16="http://schemas.microsoft.com/office/drawing/2014/main" id="{9D4974A5-D896-3A78-C9CF-AE0B98A4B5B1}"/>
                  </a:ext>
                </a:extLst>
              </p:cNvPr>
              <p:cNvCxnSpPr>
                <a:cxnSpLocks/>
              </p:cNvCxnSpPr>
              <p:nvPr/>
            </p:nvCxnSpPr>
            <p:spPr>
              <a:xfrm>
                <a:off x="1193775" y="352083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F3350A9D-932E-7D50-D572-93493560DFFA}"/>
                </a:ext>
              </a:extLst>
            </p:cNvPr>
            <p:cNvCxnSpPr>
              <a:cxnSpLocks/>
            </p:cNvCxnSpPr>
            <p:nvPr/>
          </p:nvCxnSpPr>
          <p:spPr>
            <a:xfrm>
              <a:off x="1193775" y="186329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 Placeholder 8">
            <a:extLst>
              <a:ext uri="{FF2B5EF4-FFF2-40B4-BE49-F238E27FC236}">
                <a16:creationId xmlns:a16="http://schemas.microsoft.com/office/drawing/2014/main" id="{BBDEC7B0-941B-0EE5-BF1C-F701F27E95AF}"/>
              </a:ext>
            </a:extLst>
          </p:cNvPr>
          <p:cNvSpPr txBox="1">
            <a:spLocks/>
          </p:cNvSpPr>
          <p:nvPr/>
        </p:nvSpPr>
        <p:spPr>
          <a:xfrm>
            <a:off x="8435208" y="1349467"/>
            <a:ext cx="2076561" cy="518400"/>
          </a:xfrm>
          <a:prstGeom prst="rect">
            <a:avLst/>
          </a:prstGeom>
          <a:noFill/>
          <a:ln>
            <a:noFill/>
          </a:ln>
        </p:spPr>
        <p:txBody>
          <a:bodyPr lIns="0" tIns="0" rIns="0" bIns="0" anchor="ctr" anchorCtr="0"/>
          <a:lstStyle>
            <a:lvl1pPr marL="171450" indent="-171450"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1pPr>
            <a:lvl2pPr marL="271463" indent="-135731"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2pPr>
            <a:lvl3pPr marL="400050" indent="-128588"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3pPr>
            <a:lvl4pPr marL="539354" indent="-135731"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4377">
              <a:spcBef>
                <a:spcPts val="300"/>
              </a:spcBef>
              <a:buClr>
                <a:srgbClr val="026C72"/>
              </a:buClr>
              <a:buNone/>
              <a:defRPr/>
            </a:pPr>
            <a:r>
              <a:rPr lang="en-US" sz="1200" dirty="0">
                <a:solidFill>
                  <a:schemeClr val="tx1"/>
                </a:solidFill>
                <a:latin typeface="Arial"/>
              </a:rPr>
              <a:t>Data maturity: </a:t>
            </a:r>
            <a:r>
              <a:rPr lang="en-US" sz="1200" b="1" dirty="0">
                <a:solidFill>
                  <a:schemeClr val="tx1"/>
                </a:solidFill>
                <a:latin typeface="Arial"/>
              </a:rPr>
              <a:t>38.4%</a:t>
            </a:r>
          </a:p>
          <a:p>
            <a:pPr marL="0" indent="0" algn="r" defTabSz="914377">
              <a:spcBef>
                <a:spcPts val="300"/>
              </a:spcBef>
              <a:buClr>
                <a:srgbClr val="026C72"/>
              </a:buClr>
              <a:buNone/>
              <a:defRPr/>
            </a:pPr>
            <a:br>
              <a:rPr lang="en-US" sz="1200" b="1" dirty="0">
                <a:solidFill>
                  <a:schemeClr val="tx1"/>
                </a:solidFill>
                <a:latin typeface="Arial"/>
              </a:rPr>
            </a:br>
            <a:r>
              <a:rPr lang="en-US" sz="1200" b="1" dirty="0">
                <a:solidFill>
                  <a:schemeClr val="tx1"/>
                </a:solidFill>
                <a:latin typeface="Arial"/>
              </a:rPr>
              <a:t> </a:t>
            </a:r>
          </a:p>
        </p:txBody>
      </p:sp>
      <p:sp>
        <p:nvSpPr>
          <p:cNvPr id="16" name="Text Placeholder 24">
            <a:extLst>
              <a:ext uri="{FF2B5EF4-FFF2-40B4-BE49-F238E27FC236}">
                <a16:creationId xmlns:a16="http://schemas.microsoft.com/office/drawing/2014/main" id="{38E262B7-8078-9363-1D93-276D583E8CE2}"/>
              </a:ext>
            </a:extLst>
          </p:cNvPr>
          <p:cNvSpPr txBox="1">
            <a:spLocks/>
          </p:cNvSpPr>
          <p:nvPr/>
        </p:nvSpPr>
        <p:spPr>
          <a:xfrm>
            <a:off x="8478858" y="6146521"/>
            <a:ext cx="2836718" cy="514162"/>
          </a:xfrm>
          <a:prstGeom prst="rect">
            <a:avLst/>
          </a:prstGeom>
          <a:noFill/>
          <a:ln>
            <a:noFill/>
          </a:ln>
        </p:spPr>
        <p:txBody>
          <a:bodyPr spcFirstLastPara="1" vert="horz" wrap="square" lIns="0" tIns="0" rIns="0" bIns="0" rtlCol="0" anchor="ctr" anchorCtr="0">
            <a:noAutofit/>
          </a:bodyPr>
          <a:lstStyle>
            <a:lvl1pPr marL="0" marR="0" lvl="0" indent="0" algn="l" defTabSz="914400" rtl="0" eaLnBrk="1" latinLnBrk="0" hangingPunct="1">
              <a:lnSpc>
                <a:spcPct val="100000"/>
              </a:lnSpc>
              <a:spcBef>
                <a:spcPts val="427"/>
              </a:spcBef>
              <a:spcAft>
                <a:spcPts val="0"/>
              </a:spcAft>
              <a:buClr>
                <a:srgbClr val="05416B"/>
              </a:buClr>
              <a:buSzPts val="1600"/>
              <a:buFont typeface="Noto Sans Symbols"/>
              <a:buNone/>
              <a:defRPr sz="1200" b="1" i="0" u="none" strike="noStrike" kern="1200" cap="none">
                <a:solidFill>
                  <a:srgbClr val="AB0C23"/>
                </a:solidFill>
                <a:latin typeface="+mj-lt"/>
                <a:ea typeface="Arial Narrow"/>
                <a:cs typeface="Arial Narrow"/>
                <a:sym typeface="Arial Narrow"/>
              </a:defRPr>
            </a:lvl1pPr>
            <a:lvl2pPr marL="1219170" marR="0" lvl="1"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2pPr>
            <a:lvl3pPr marL="1828754" marR="0" lvl="2"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3pPr>
            <a:lvl4pPr marL="2438339" marR="0" lvl="3"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4pPr>
            <a:lvl5pPr marL="3047924" marR="0" lvl="4"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r>
              <a:rPr lang="en-US" b="0">
                <a:solidFill>
                  <a:schemeClr val="tx1"/>
                </a:solidFill>
                <a:latin typeface="+mn-lt"/>
              </a:rPr>
              <a:t>Lin NU, et al. ESMO 2024. Abstract LBA18.</a:t>
            </a:r>
            <a:endParaRPr lang="en-US" b="0" dirty="0">
              <a:solidFill>
                <a:schemeClr val="tx1"/>
              </a:solidFill>
              <a:latin typeface="+mn-lt"/>
            </a:endParaRPr>
          </a:p>
        </p:txBody>
      </p:sp>
    </p:spTree>
    <p:extLst>
      <p:ext uri="{BB962C8B-B14F-4D97-AF65-F5344CB8AC3E}">
        <p14:creationId xmlns:p14="http://schemas.microsoft.com/office/powerpoint/2010/main" val="1213387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421DF-4957-6BD2-7B45-6A12C03BDCEC}"/>
              </a:ext>
            </a:extLst>
          </p:cNvPr>
          <p:cNvSpPr>
            <a:spLocks noGrp="1"/>
          </p:cNvSpPr>
          <p:nvPr>
            <p:ph type="title"/>
          </p:nvPr>
        </p:nvSpPr>
        <p:spPr/>
        <p:txBody>
          <a:bodyPr/>
          <a:lstStyle/>
          <a:p>
            <a:r>
              <a:rPr lang="en-US" dirty="0">
                <a:solidFill>
                  <a:schemeClr val="tx1"/>
                </a:solidFill>
                <a:latin typeface="+mn-lt"/>
              </a:rPr>
              <a:t>Baseline BMs: CNS ORR</a:t>
            </a:r>
          </a:p>
        </p:txBody>
      </p:sp>
      <p:sp>
        <p:nvSpPr>
          <p:cNvPr id="5" name="Text Placeholder 4">
            <a:extLst>
              <a:ext uri="{FF2B5EF4-FFF2-40B4-BE49-F238E27FC236}">
                <a16:creationId xmlns:a16="http://schemas.microsoft.com/office/drawing/2014/main" id="{E708D034-620A-E798-4F61-136721554324}"/>
              </a:ext>
            </a:extLst>
          </p:cNvPr>
          <p:cNvSpPr>
            <a:spLocks noGrp="1"/>
          </p:cNvSpPr>
          <p:nvPr>
            <p:ph type="body" sz="quarter" idx="13"/>
          </p:nvPr>
        </p:nvSpPr>
        <p:spPr/>
        <p:txBody>
          <a:bodyPr/>
          <a:lstStyle/>
          <a:p>
            <a:r>
              <a:rPr lang="en-US" sz="800"/>
              <a:t>D</a:t>
            </a:r>
            <a:r>
              <a:rPr lang="en-GB" sz="800" err="1"/>
              <a:t>ashed</a:t>
            </a:r>
            <a:r>
              <a:rPr lang="en-GB" sz="800"/>
              <a:t> line indicates a 30% decrease in target </a:t>
            </a:r>
            <a:r>
              <a:rPr lang="en-GB" sz="800" err="1"/>
              <a:t>tumor</a:t>
            </a:r>
            <a:r>
              <a:rPr lang="en-GB" sz="800"/>
              <a:t> size (PR) </a:t>
            </a:r>
          </a:p>
          <a:p>
            <a:r>
              <a:rPr lang="en-US" sz="800"/>
              <a:t>*Imputed values: a</a:t>
            </a:r>
            <a:r>
              <a:rPr lang="en-GB" sz="800"/>
              <a:t> value of +20% was imputed if best percentage change could not be calculated because of missing data if: a patient had a new lesion or progression of non-target lesions or target lesions, or had withdrawn because of PD and had no evaluable target lesion data before or at PD</a:t>
            </a:r>
            <a:endParaRPr lang="en-US" sz="800"/>
          </a:p>
          <a:p>
            <a:r>
              <a:rPr lang="en-US" sz="800"/>
              <a:t>BM, brain metastasis; CI, confidence interval; CNS, central nervous system; ORR, objective response rate; PD, progressive disease; PR, partial response; T-DXd, trastuzumab deruxtecan</a:t>
            </a:r>
          </a:p>
        </p:txBody>
      </p:sp>
      <p:graphicFrame>
        <p:nvGraphicFramePr>
          <p:cNvPr id="9" name="Table 8">
            <a:extLst>
              <a:ext uri="{FF2B5EF4-FFF2-40B4-BE49-F238E27FC236}">
                <a16:creationId xmlns:a16="http://schemas.microsoft.com/office/drawing/2014/main" id="{5B513FCB-7A12-3A96-E3D7-57F28759A9FF}"/>
              </a:ext>
            </a:extLst>
          </p:cNvPr>
          <p:cNvGraphicFramePr>
            <a:graphicFrameLocks noGrp="1"/>
          </p:cNvGraphicFramePr>
          <p:nvPr>
            <p:extLst>
              <p:ext uri="{D42A27DB-BD31-4B8C-83A1-F6EECF244321}">
                <p14:modId xmlns:p14="http://schemas.microsoft.com/office/powerpoint/2010/main" val="3971543814"/>
              </p:ext>
            </p:extLst>
          </p:nvPr>
        </p:nvGraphicFramePr>
        <p:xfrm>
          <a:off x="630420" y="3782732"/>
          <a:ext cx="10944223" cy="1238400"/>
        </p:xfrm>
        <a:graphic>
          <a:graphicData uri="http://schemas.openxmlformats.org/drawingml/2006/table">
            <a:tbl>
              <a:tblPr firstRow="1"/>
              <a:tblGrid>
                <a:gridCol w="2309331">
                  <a:extLst>
                    <a:ext uri="{9D8B030D-6E8A-4147-A177-3AD203B41FA5}">
                      <a16:colId xmlns:a16="http://schemas.microsoft.com/office/drawing/2014/main" val="1199054052"/>
                    </a:ext>
                  </a:extLst>
                </a:gridCol>
                <a:gridCol w="1807304">
                  <a:extLst>
                    <a:ext uri="{9D8B030D-6E8A-4147-A177-3AD203B41FA5}">
                      <a16:colId xmlns:a16="http://schemas.microsoft.com/office/drawing/2014/main" val="3356355802"/>
                    </a:ext>
                  </a:extLst>
                </a:gridCol>
                <a:gridCol w="1706897">
                  <a:extLst>
                    <a:ext uri="{9D8B030D-6E8A-4147-A177-3AD203B41FA5}">
                      <a16:colId xmlns:a16="http://schemas.microsoft.com/office/drawing/2014/main" val="1020339716"/>
                    </a:ext>
                  </a:extLst>
                </a:gridCol>
                <a:gridCol w="1706897">
                  <a:extLst>
                    <a:ext uri="{9D8B030D-6E8A-4147-A177-3AD203B41FA5}">
                      <a16:colId xmlns:a16="http://schemas.microsoft.com/office/drawing/2014/main" val="2988053732"/>
                    </a:ext>
                  </a:extLst>
                </a:gridCol>
                <a:gridCol w="1706897">
                  <a:extLst>
                    <a:ext uri="{9D8B030D-6E8A-4147-A177-3AD203B41FA5}">
                      <a16:colId xmlns:a16="http://schemas.microsoft.com/office/drawing/2014/main" val="881001511"/>
                    </a:ext>
                  </a:extLst>
                </a:gridCol>
                <a:gridCol w="1706897">
                  <a:extLst>
                    <a:ext uri="{9D8B030D-6E8A-4147-A177-3AD203B41FA5}">
                      <a16:colId xmlns:a16="http://schemas.microsoft.com/office/drawing/2014/main" val="637339282"/>
                    </a:ext>
                  </a:extLst>
                </a:gridCol>
              </a:tblGrid>
              <a:tr h="230400">
                <a:tc>
                  <a:txBody>
                    <a:bodyPr/>
                    <a:lstStyle/>
                    <a:p>
                      <a:pPr marL="0" algn="l">
                        <a:lnSpc>
                          <a:spcPct val="100000"/>
                        </a:lnSpc>
                        <a:spcAft>
                          <a:spcPts val="800"/>
                        </a:spcAft>
                      </a:pPr>
                      <a:endParaRPr kumimoji="1" lang="en-US" sz="1050" b="1" kern="1200" baseline="0" noProof="0" dirty="0">
                        <a:solidFill>
                          <a:schemeClr val="tx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dirty="0">
                        <a:solidFill>
                          <a:schemeClr val="bg1"/>
                        </a:solidFill>
                        <a:latin typeface="+mn-lt"/>
                        <a:ea typeface="+mn-ea"/>
                        <a:cs typeface="+mn-cs"/>
                      </a:endParaRPr>
                    </a:p>
                  </a:txBody>
                  <a:tcPr marL="121920" marR="12192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dirty="0">
                        <a:solidFill>
                          <a:schemeClr val="tx1"/>
                        </a:solidFill>
                        <a:latin typeface="+mn-lt"/>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dirty="0">
                        <a:solidFill>
                          <a:schemeClr val="tx1"/>
                        </a:solidFill>
                        <a:latin typeface="+mn-lt"/>
                        <a:ea typeface="+mn-ea"/>
                        <a:cs typeface="+mn-cs"/>
                      </a:endParaRPr>
                    </a:p>
                  </a:txBody>
                  <a:tcPr marL="121920" marR="1219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1" kern="1200" baseline="0" noProof="0" dirty="0">
                          <a:solidFill>
                            <a:schemeClr val="tx1"/>
                          </a:solidFill>
                          <a:latin typeface="+mn-lt"/>
                          <a:ea typeface="+mn-ea"/>
                          <a:cs typeface="+mn-cs"/>
                        </a:rPr>
                        <a:t>Active BM subgroups</a:t>
                      </a:r>
                    </a:p>
                  </a:txBody>
                  <a:tcPr marL="121920" marR="1219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a:solidFill>
                          <a:schemeClr val="bg1"/>
                        </a:solidFill>
                        <a:latin typeface="+mn-lt"/>
                        <a:ea typeface="+mn-ea"/>
                        <a:cs typeface="+mn-cs"/>
                      </a:endParaRPr>
                    </a:p>
                  </a:txBody>
                  <a:tcPr marL="121920" marR="1219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56331304"/>
                  </a:ext>
                </a:extLst>
              </a:tr>
              <a:tr h="504000">
                <a:tc>
                  <a:txBody>
                    <a:bodyPr/>
                    <a:lstStyle/>
                    <a:p>
                      <a:pPr marL="0" algn="l">
                        <a:lnSpc>
                          <a:spcPct val="100000"/>
                        </a:lnSpc>
                        <a:spcAft>
                          <a:spcPts val="800"/>
                        </a:spcAft>
                      </a:pPr>
                      <a:r>
                        <a:rPr kumimoji="1" lang="en-US" sz="1050" b="1" kern="1200" baseline="0" noProof="0" dirty="0">
                          <a:solidFill>
                            <a:schemeClr val="tx1"/>
                          </a:solidFill>
                          <a:latin typeface="+mn-lt"/>
                          <a:ea typeface="+mn-ea"/>
                          <a:cs typeface="+mn-cs"/>
                        </a:rPr>
                        <a:t>Measurable CNS disease at baseline</a:t>
                      </a:r>
                    </a:p>
                  </a:txBody>
                  <a:tcPr marL="121920" marR="121920" marT="0" marB="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050" b="1" kern="1200" baseline="0" noProof="0">
                          <a:solidFill>
                            <a:schemeClr val="bg1"/>
                          </a:solidFill>
                          <a:latin typeface="+mn-lt"/>
                          <a:ea typeface="+mn-ea"/>
                          <a:cs typeface="+mn-cs"/>
                        </a:rPr>
                        <a:t>All patients</a:t>
                      </a:r>
                      <a:br>
                        <a:rPr kumimoji="1" lang="en-US" sz="1050" b="1" kern="1200" baseline="0" noProof="0">
                          <a:solidFill>
                            <a:schemeClr val="bg1"/>
                          </a:solidFill>
                          <a:latin typeface="+mn-lt"/>
                          <a:ea typeface="+mn-ea"/>
                          <a:cs typeface="+mn-cs"/>
                        </a:rPr>
                      </a:br>
                      <a:r>
                        <a:rPr kumimoji="1" lang="en-US" sz="1050" b="1" kern="1200" baseline="0" noProof="0">
                          <a:solidFill>
                            <a:schemeClr val="bg1"/>
                          </a:solidFill>
                          <a:latin typeface="+mn-lt"/>
                          <a:ea typeface="+mn-ea"/>
                          <a:cs typeface="+mn-cs"/>
                        </a:rPr>
                        <a:t>(n=138)</a:t>
                      </a:r>
                    </a:p>
                  </a:txBody>
                  <a:tcPr marL="121920" marR="121920" marT="0" marB="0" anchor="ctr">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050" b="1" kern="1200" baseline="0" noProof="0">
                          <a:solidFill>
                            <a:schemeClr val="bg1"/>
                          </a:solidFill>
                          <a:latin typeface="+mn-lt"/>
                          <a:ea typeface="+mn-ea"/>
                          <a:cs typeface="+mn-cs"/>
                        </a:rPr>
                        <a:t>Stable BMs</a:t>
                      </a:r>
                      <a:br>
                        <a:rPr kumimoji="1" lang="en-US" sz="1050" b="1" kern="1200" baseline="0" noProof="0">
                          <a:solidFill>
                            <a:schemeClr val="bg1"/>
                          </a:solidFill>
                          <a:latin typeface="+mn-lt"/>
                          <a:ea typeface="+mn-ea"/>
                          <a:cs typeface="+mn-cs"/>
                        </a:rPr>
                      </a:br>
                      <a:r>
                        <a:rPr kumimoji="1" lang="en-US" sz="1050" b="1" kern="1200" baseline="0" noProof="0">
                          <a:solidFill>
                            <a:schemeClr val="bg1"/>
                          </a:solidFill>
                          <a:latin typeface="+mn-lt"/>
                          <a:ea typeface="+mn-ea"/>
                          <a:cs typeface="+mn-cs"/>
                        </a:rPr>
                        <a:t>(n=77)</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400" b="1" kern="1200" baseline="0" noProof="0" dirty="0">
                          <a:solidFill>
                            <a:schemeClr val="tx1"/>
                          </a:solidFill>
                          <a:latin typeface="+mn-lt"/>
                          <a:ea typeface="+mn-ea"/>
                          <a:cs typeface="+mn-cs"/>
                        </a:rPr>
                        <a:t>Active BMs </a:t>
                      </a:r>
                      <a:br>
                        <a:rPr kumimoji="1" lang="en-US" sz="1400" b="1" kern="1200" baseline="0" noProof="0" dirty="0">
                          <a:solidFill>
                            <a:schemeClr val="tx1"/>
                          </a:solidFill>
                          <a:latin typeface="+mn-lt"/>
                          <a:ea typeface="+mn-ea"/>
                          <a:cs typeface="+mn-cs"/>
                        </a:rPr>
                      </a:br>
                      <a:r>
                        <a:rPr kumimoji="1" lang="en-US" sz="1400" b="1" kern="1200" baseline="0" noProof="0" dirty="0">
                          <a:solidFill>
                            <a:schemeClr val="tx1"/>
                          </a:solidFill>
                          <a:latin typeface="+mn-lt"/>
                          <a:ea typeface="+mn-ea"/>
                          <a:cs typeface="+mn-cs"/>
                        </a:rPr>
                        <a:t>(n=61)</a:t>
                      </a:r>
                    </a:p>
                  </a:txBody>
                  <a:tcPr marL="121920" marR="121920" marT="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050" b="1" kern="1200" baseline="0" noProof="0" dirty="0">
                          <a:solidFill>
                            <a:schemeClr val="bg1"/>
                          </a:solidFill>
                          <a:latin typeface="+mn-lt"/>
                          <a:ea typeface="+mn-ea"/>
                          <a:cs typeface="+mn-cs"/>
                        </a:rPr>
                        <a:t>Untreated (n=23)</a:t>
                      </a:r>
                      <a:br>
                        <a:rPr kumimoji="1" lang="en-US" sz="1050" b="1" kern="1200" baseline="0" noProof="0" dirty="0">
                          <a:solidFill>
                            <a:schemeClr val="bg1"/>
                          </a:solidFill>
                          <a:latin typeface="+mn-lt"/>
                          <a:ea typeface="+mn-ea"/>
                          <a:cs typeface="+mn-cs"/>
                        </a:rPr>
                      </a:br>
                      <a:r>
                        <a:rPr kumimoji="1" lang="en-US" sz="1050" b="0" i="1" u="none" strike="noStrike" kern="1200" cap="none" spc="0" normalizeH="0" baseline="0" noProof="0" dirty="0">
                          <a:ln>
                            <a:noFill/>
                          </a:ln>
                          <a:solidFill>
                            <a:srgbClr val="FFFFFF"/>
                          </a:solidFill>
                          <a:effectLst/>
                          <a:uLnTx/>
                          <a:uFillTx/>
                          <a:latin typeface="+mn-lt"/>
                          <a:ea typeface="+mn-ea"/>
                          <a:cs typeface="+mn-cs"/>
                          <a:sym typeface="Arial"/>
                        </a:rPr>
                        <a:t>Post-hoc analysis</a:t>
                      </a:r>
                      <a:endParaRPr kumimoji="1" lang="en-US" sz="1050" b="1" kern="1200" baseline="30000" noProof="0" dirty="0">
                        <a:solidFill>
                          <a:schemeClr val="bg1"/>
                        </a:solidFill>
                        <a:latin typeface="+mn-lt"/>
                        <a:ea typeface="+mn-ea"/>
                        <a:cs typeface="+mn-cs"/>
                      </a:endParaRPr>
                    </a:p>
                  </a:txBody>
                  <a:tcPr marT="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alpha val="69804"/>
                      </a:srgbClr>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050" b="1" kern="1200" baseline="0" noProof="0" dirty="0">
                          <a:solidFill>
                            <a:schemeClr val="bg1"/>
                          </a:solidFill>
                          <a:latin typeface="+mn-lt"/>
                          <a:ea typeface="+mn-ea"/>
                          <a:cs typeface="+mn-cs"/>
                        </a:rPr>
                        <a:t>Previously treated / progressing (n=38)</a:t>
                      </a:r>
                      <a:br>
                        <a:rPr kumimoji="1" lang="en-US" sz="1050" b="1" kern="1200" baseline="0" noProof="0" dirty="0">
                          <a:solidFill>
                            <a:schemeClr val="bg1"/>
                          </a:solidFill>
                          <a:latin typeface="+mn-lt"/>
                          <a:ea typeface="+mn-ea"/>
                          <a:cs typeface="+mn-cs"/>
                        </a:rPr>
                      </a:br>
                      <a:r>
                        <a:rPr kumimoji="1" lang="en-US" sz="1050" b="0" i="1" u="none" strike="noStrike" kern="1200" cap="none" spc="0" normalizeH="0" baseline="0" noProof="0" dirty="0">
                          <a:ln>
                            <a:noFill/>
                          </a:ln>
                          <a:solidFill>
                            <a:srgbClr val="FFFFFF"/>
                          </a:solidFill>
                          <a:effectLst/>
                          <a:uLnTx/>
                          <a:uFillTx/>
                          <a:latin typeface="+mn-lt"/>
                          <a:ea typeface="+mn-ea"/>
                          <a:cs typeface="+mn-cs"/>
                          <a:sym typeface="Arial"/>
                        </a:rPr>
                        <a:t>Post-hoc analysis</a:t>
                      </a:r>
                      <a:endParaRPr kumimoji="1" lang="en-US" sz="1050" b="1" kern="1200" baseline="0" noProof="0" dirty="0">
                        <a:solidFill>
                          <a:schemeClr val="bg1"/>
                        </a:solidFill>
                        <a:latin typeface="+mn-lt"/>
                        <a:ea typeface="+mn-ea"/>
                        <a:cs typeface="+mn-cs"/>
                      </a:endParaRPr>
                    </a:p>
                  </a:txBody>
                  <a:tcPr marT="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alpha val="69804"/>
                      </a:srgbClr>
                    </a:solidFill>
                  </a:tcPr>
                </a:tc>
                <a:extLst>
                  <a:ext uri="{0D108BD9-81ED-4DB2-BD59-A6C34878D82A}">
                    <a16:rowId xmlns:a16="http://schemas.microsoft.com/office/drawing/2014/main" val="33839933"/>
                  </a:ext>
                </a:extLst>
              </a:tr>
              <a:tr h="504000">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marL="0" algn="l">
                        <a:lnSpc>
                          <a:spcPct val="100000"/>
                        </a:lnSpc>
                        <a:spcAft>
                          <a:spcPts val="800"/>
                        </a:spcAft>
                      </a:pPr>
                      <a:r>
                        <a:rPr kumimoji="1" lang="en-US" sz="1050" b="1" kern="1200" baseline="0" noProof="0" dirty="0">
                          <a:solidFill>
                            <a:schemeClr val="tx1"/>
                          </a:solidFill>
                          <a:latin typeface="+mn-lt"/>
                          <a:ea typeface="+mn-ea"/>
                          <a:cs typeface="+mn-cs"/>
                        </a:rPr>
                        <a:t>Confirmed CNS ORR, % </a:t>
                      </a:r>
                      <a:br>
                        <a:rPr kumimoji="1" lang="en-US" sz="1050" b="1" kern="1200" baseline="0" noProof="0" dirty="0">
                          <a:solidFill>
                            <a:schemeClr val="tx1"/>
                          </a:solidFill>
                          <a:latin typeface="+mn-lt"/>
                          <a:ea typeface="+mn-ea"/>
                          <a:cs typeface="+mn-cs"/>
                        </a:rPr>
                      </a:br>
                      <a:r>
                        <a:rPr kumimoji="1" lang="en-US" sz="1050" b="1" kern="1200" baseline="0" noProof="0" dirty="0">
                          <a:solidFill>
                            <a:schemeClr val="tx1"/>
                          </a:solidFill>
                          <a:latin typeface="+mn-lt"/>
                          <a:ea typeface="+mn-ea"/>
                          <a:cs typeface="+mn-cs"/>
                        </a:rPr>
                        <a:t>(95% CI)</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algn="ctr">
                        <a:lnSpc>
                          <a:spcPct val="100000"/>
                        </a:lnSpc>
                        <a:spcAft>
                          <a:spcPts val="800"/>
                        </a:spcAft>
                      </a:pPr>
                      <a:r>
                        <a:rPr kumimoji="1" lang="en-US" sz="1200" b="1" kern="1200" baseline="0" noProof="0" dirty="0">
                          <a:solidFill>
                            <a:schemeClr val="tx1"/>
                          </a:solidFill>
                          <a:latin typeface="+mn-lt"/>
                          <a:ea typeface="+mn-ea"/>
                          <a:cs typeface="+mn-cs"/>
                        </a:rPr>
                        <a:t>71.7 </a:t>
                      </a:r>
                      <a:br>
                        <a:rPr kumimoji="1" lang="en-US" sz="1200" b="1" kern="1200" baseline="0" noProof="0" dirty="0">
                          <a:solidFill>
                            <a:schemeClr val="tx1"/>
                          </a:solidFill>
                          <a:latin typeface="+mn-lt"/>
                          <a:ea typeface="+mn-ea"/>
                          <a:cs typeface="+mn-cs"/>
                        </a:rPr>
                      </a:br>
                      <a:r>
                        <a:rPr kumimoji="1" lang="en-US" sz="1200" b="1" kern="1200" baseline="0" noProof="0" dirty="0">
                          <a:solidFill>
                            <a:schemeClr val="tx1"/>
                          </a:solidFill>
                          <a:latin typeface="+mn-lt"/>
                          <a:ea typeface="+mn-ea"/>
                          <a:cs typeface="+mn-cs"/>
                        </a:rPr>
                        <a:t>(64.2, 79.3)</a:t>
                      </a:r>
                    </a:p>
                  </a:txBody>
                  <a:tcPr marL="121920" marR="12192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200" b="1" kern="1200" baseline="0" noProof="0" dirty="0">
                          <a:solidFill>
                            <a:schemeClr val="tx1"/>
                          </a:solidFill>
                          <a:latin typeface="+mn-lt"/>
                          <a:ea typeface="+mn-ea"/>
                          <a:cs typeface="+mn-cs"/>
                        </a:rPr>
                        <a:t>79.2</a:t>
                      </a:r>
                      <a:br>
                        <a:rPr kumimoji="1" lang="en-US" sz="1200" b="1" kern="1200" baseline="0" noProof="0" dirty="0">
                          <a:solidFill>
                            <a:schemeClr val="tx1"/>
                          </a:solidFill>
                          <a:latin typeface="+mn-lt"/>
                          <a:ea typeface="+mn-ea"/>
                          <a:cs typeface="+mn-cs"/>
                        </a:rPr>
                      </a:br>
                      <a:r>
                        <a:rPr kumimoji="1" lang="en-US" sz="1200" b="1" kern="1200" baseline="0" noProof="0" dirty="0">
                          <a:solidFill>
                            <a:schemeClr val="tx1"/>
                          </a:solidFill>
                          <a:latin typeface="+mn-lt"/>
                          <a:ea typeface="+mn-ea"/>
                          <a:cs typeface="+mn-cs"/>
                        </a:rPr>
                        <a:t>(70.2, 88.3)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200" b="1" kern="1200" baseline="0" noProof="0" dirty="0">
                          <a:solidFill>
                            <a:schemeClr val="tx1"/>
                          </a:solidFill>
                          <a:latin typeface="+mn-lt"/>
                          <a:ea typeface="+mn-ea"/>
                          <a:cs typeface="+mn-cs"/>
                        </a:rPr>
                        <a:t>62.3</a:t>
                      </a:r>
                      <a:br>
                        <a:rPr kumimoji="1" lang="en-US" sz="1200" b="1" kern="1200" baseline="0" noProof="0" dirty="0">
                          <a:solidFill>
                            <a:schemeClr val="tx1"/>
                          </a:solidFill>
                          <a:latin typeface="+mn-lt"/>
                          <a:ea typeface="+mn-ea"/>
                          <a:cs typeface="+mn-cs"/>
                        </a:rPr>
                      </a:br>
                      <a:r>
                        <a:rPr kumimoji="1" lang="en-US" sz="1200" b="1" kern="1200" baseline="0" noProof="0" dirty="0">
                          <a:solidFill>
                            <a:schemeClr val="tx1"/>
                          </a:solidFill>
                          <a:latin typeface="+mn-lt"/>
                          <a:ea typeface="+mn-ea"/>
                          <a:cs typeface="+mn-cs"/>
                        </a:rPr>
                        <a:t>(50.1, 74.5)</a:t>
                      </a:r>
                    </a:p>
                  </a:txBody>
                  <a:tcPr marL="121920" marR="12192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200" b="1" i="0" u="none" strike="noStrike" kern="1200" cap="none" baseline="0" noProof="0" dirty="0">
                          <a:solidFill>
                            <a:schemeClr val="tx1"/>
                          </a:solidFill>
                          <a:latin typeface="+mn-lt"/>
                          <a:ea typeface="+mn-ea"/>
                          <a:cs typeface="+mn-cs"/>
                          <a:sym typeface="Arial"/>
                        </a:rPr>
                        <a:t>82.6 </a:t>
                      </a:r>
                      <a:br>
                        <a:rPr kumimoji="1" lang="en-US" sz="1200" b="1" i="0" u="none" strike="noStrike" kern="1200" cap="none" baseline="0" noProof="0" dirty="0">
                          <a:solidFill>
                            <a:schemeClr val="tx1"/>
                          </a:solidFill>
                          <a:latin typeface="+mn-lt"/>
                          <a:ea typeface="+mn-ea"/>
                          <a:cs typeface="+mn-cs"/>
                          <a:sym typeface="Arial"/>
                        </a:rPr>
                      </a:br>
                      <a:r>
                        <a:rPr kumimoji="1" lang="en-US" sz="1200" b="1" i="0" u="none" strike="noStrike" kern="1200" cap="none" baseline="0" noProof="0" dirty="0">
                          <a:solidFill>
                            <a:schemeClr val="tx1"/>
                          </a:solidFill>
                          <a:latin typeface="+mn-lt"/>
                          <a:ea typeface="+mn-ea"/>
                          <a:cs typeface="+mn-cs"/>
                          <a:sym typeface="Arial"/>
                        </a:rPr>
                        <a:t>(67.1, 98.1)</a:t>
                      </a:r>
                    </a:p>
                  </a:txBody>
                  <a:tcPr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200" b="1" i="0" u="none" strike="noStrike" kern="1200" cap="none" baseline="0" noProof="0" dirty="0">
                          <a:solidFill>
                            <a:schemeClr val="tx1"/>
                          </a:solidFill>
                          <a:latin typeface="+mn-lt"/>
                          <a:ea typeface="+mn-ea"/>
                          <a:cs typeface="+mn-cs"/>
                          <a:sym typeface="Arial"/>
                        </a:rPr>
                        <a:t>50.0 </a:t>
                      </a:r>
                      <a:br>
                        <a:rPr kumimoji="1" lang="en-US" sz="1200" b="1" i="0" u="none" strike="noStrike" kern="1200" cap="none" baseline="0" noProof="0" dirty="0">
                          <a:solidFill>
                            <a:schemeClr val="tx1"/>
                          </a:solidFill>
                          <a:latin typeface="+mn-lt"/>
                          <a:ea typeface="+mn-ea"/>
                          <a:cs typeface="+mn-cs"/>
                          <a:sym typeface="Arial"/>
                        </a:rPr>
                      </a:br>
                      <a:r>
                        <a:rPr kumimoji="1" lang="en-US" sz="1200" b="1" i="0" u="none" strike="noStrike" kern="1200" cap="none" baseline="0" noProof="0" dirty="0">
                          <a:solidFill>
                            <a:schemeClr val="tx1"/>
                          </a:solidFill>
                          <a:latin typeface="+mn-lt"/>
                          <a:ea typeface="+mn-ea"/>
                          <a:cs typeface="+mn-cs"/>
                          <a:sym typeface="Arial"/>
                        </a:rPr>
                        <a:t>(34.1, 65.9)</a:t>
                      </a:r>
                    </a:p>
                  </a:txBody>
                  <a:tcPr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2405666"/>
                  </a:ext>
                </a:extLst>
              </a:tr>
            </a:tbl>
          </a:graphicData>
        </a:graphic>
      </p:graphicFrame>
      <p:grpSp>
        <p:nvGrpSpPr>
          <p:cNvPr id="194" name="Group 193">
            <a:extLst>
              <a:ext uri="{FF2B5EF4-FFF2-40B4-BE49-F238E27FC236}">
                <a16:creationId xmlns:a16="http://schemas.microsoft.com/office/drawing/2014/main" id="{B6616892-4A39-6C5F-5187-53758090492D}"/>
              </a:ext>
            </a:extLst>
          </p:cNvPr>
          <p:cNvGrpSpPr/>
          <p:nvPr/>
        </p:nvGrpSpPr>
        <p:grpSpPr>
          <a:xfrm>
            <a:off x="1503201" y="2075418"/>
            <a:ext cx="9812866" cy="1341386"/>
            <a:chOff x="1503201" y="2290688"/>
            <a:chExt cx="9812866" cy="1471678"/>
          </a:xfrm>
        </p:grpSpPr>
        <p:sp>
          <p:nvSpPr>
            <p:cNvPr id="47" name="Freeform: Shape 46">
              <a:extLst>
                <a:ext uri="{FF2B5EF4-FFF2-40B4-BE49-F238E27FC236}">
                  <a16:creationId xmlns:a16="http://schemas.microsoft.com/office/drawing/2014/main" id="{7EFB526B-6E86-EDD9-E6B8-03E098DDED29}"/>
                </a:ext>
              </a:extLst>
            </p:cNvPr>
            <p:cNvSpPr/>
            <p:nvPr/>
          </p:nvSpPr>
          <p:spPr>
            <a:xfrm>
              <a:off x="1061065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6A3B8CF8-4B6A-B916-1F73-DE35325E200B}"/>
                </a:ext>
              </a:extLst>
            </p:cNvPr>
            <p:cNvSpPr/>
            <p:nvPr/>
          </p:nvSpPr>
          <p:spPr>
            <a:xfrm>
              <a:off x="10684730"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5B67CEF-A38F-7AED-3CB6-5C800D49F82B}"/>
                </a:ext>
              </a:extLst>
            </p:cNvPr>
            <p:cNvSpPr/>
            <p:nvPr/>
          </p:nvSpPr>
          <p:spPr>
            <a:xfrm>
              <a:off x="1075878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8DAD052-E80A-D955-A267-6354DEF02061}"/>
                </a:ext>
              </a:extLst>
            </p:cNvPr>
            <p:cNvSpPr/>
            <p:nvPr/>
          </p:nvSpPr>
          <p:spPr>
            <a:xfrm>
              <a:off x="10832863"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A45BE7F-D4D6-C5F7-F9E8-857C90EBD50C}"/>
                </a:ext>
              </a:extLst>
            </p:cNvPr>
            <p:cNvSpPr/>
            <p:nvPr/>
          </p:nvSpPr>
          <p:spPr>
            <a:xfrm>
              <a:off x="10906917"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D623A4F2-BCF9-3AE4-D317-84C57AF7D066}"/>
                </a:ext>
              </a:extLst>
            </p:cNvPr>
            <p:cNvSpPr/>
            <p:nvPr/>
          </p:nvSpPr>
          <p:spPr>
            <a:xfrm>
              <a:off x="1098099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DA1B3510-F119-DD98-983B-9EE2D8373C04}"/>
                </a:ext>
              </a:extLst>
            </p:cNvPr>
            <p:cNvSpPr/>
            <p:nvPr/>
          </p:nvSpPr>
          <p:spPr>
            <a:xfrm>
              <a:off x="1105504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E72A86A2-5A24-B802-DDBE-FF9C38DB0F35}"/>
                </a:ext>
              </a:extLst>
            </p:cNvPr>
            <p:cNvSpPr/>
            <p:nvPr/>
          </p:nvSpPr>
          <p:spPr>
            <a:xfrm>
              <a:off x="11129127"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239F5035-38CC-3F5A-1EE5-832132C6F044}"/>
                </a:ext>
              </a:extLst>
            </p:cNvPr>
            <p:cNvSpPr/>
            <p:nvPr/>
          </p:nvSpPr>
          <p:spPr>
            <a:xfrm>
              <a:off x="11277260"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6463025-482E-726A-7A81-140035A3D6B2}"/>
                </a:ext>
              </a:extLst>
            </p:cNvPr>
            <p:cNvSpPr/>
            <p:nvPr/>
          </p:nvSpPr>
          <p:spPr>
            <a:xfrm>
              <a:off x="11203181"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endParaRPr lang="en-GB"/>
            </a:p>
          </p:txBody>
        </p:sp>
        <p:grpSp>
          <p:nvGrpSpPr>
            <p:cNvPr id="57" name="Graphic 44">
              <a:extLst>
                <a:ext uri="{FF2B5EF4-FFF2-40B4-BE49-F238E27FC236}">
                  <a16:creationId xmlns:a16="http://schemas.microsoft.com/office/drawing/2014/main" id="{0BEA8CFB-D65F-7713-AB3B-1F608F9AE690}"/>
                </a:ext>
              </a:extLst>
            </p:cNvPr>
            <p:cNvGrpSpPr/>
            <p:nvPr/>
          </p:nvGrpSpPr>
          <p:grpSpPr>
            <a:xfrm>
              <a:off x="1503201" y="2290688"/>
              <a:ext cx="703339" cy="244752"/>
              <a:chOff x="3577534" y="3258957"/>
              <a:chExt cx="360921" cy="169901"/>
            </a:xfrm>
            <a:solidFill>
              <a:srgbClr val="27377D"/>
            </a:solidFill>
          </p:grpSpPr>
          <p:sp>
            <p:nvSpPr>
              <p:cNvPr id="58" name="Freeform: Shape 57">
                <a:extLst>
                  <a:ext uri="{FF2B5EF4-FFF2-40B4-BE49-F238E27FC236}">
                    <a16:creationId xmlns:a16="http://schemas.microsoft.com/office/drawing/2014/main" id="{E7C46F8D-D87A-55E3-7126-6818CF519ACC}"/>
                  </a:ext>
                </a:extLst>
              </p:cNvPr>
              <p:cNvSpPr/>
              <p:nvPr/>
            </p:nvSpPr>
            <p:spPr>
              <a:xfrm>
                <a:off x="3577534"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378B1EA9-0A7A-37AA-83F5-556619616EF0}"/>
                  </a:ext>
                </a:extLst>
              </p:cNvPr>
              <p:cNvSpPr/>
              <p:nvPr/>
            </p:nvSpPr>
            <p:spPr>
              <a:xfrm>
                <a:off x="3615421"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49D231B-1CBA-837D-40BA-44C82590D138}"/>
                  </a:ext>
                </a:extLst>
              </p:cNvPr>
              <p:cNvSpPr/>
              <p:nvPr/>
            </p:nvSpPr>
            <p:spPr>
              <a:xfrm>
                <a:off x="3653308"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58B2E2C1-9C8B-CBB6-7FFE-C886913EDFEA}"/>
                  </a:ext>
                </a:extLst>
              </p:cNvPr>
              <p:cNvSpPr/>
              <p:nvPr/>
            </p:nvSpPr>
            <p:spPr>
              <a:xfrm>
                <a:off x="3691195"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040D2D7C-B27A-C6FB-90D9-87A0CA4BBB86}"/>
                  </a:ext>
                </a:extLst>
              </p:cNvPr>
              <p:cNvSpPr/>
              <p:nvPr/>
            </p:nvSpPr>
            <p:spPr>
              <a:xfrm>
                <a:off x="3729094"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5C0A2BC-6788-A154-506E-F53373C02928}"/>
                  </a:ext>
                </a:extLst>
              </p:cNvPr>
              <p:cNvSpPr/>
              <p:nvPr/>
            </p:nvSpPr>
            <p:spPr>
              <a:xfrm>
                <a:off x="3804868" y="3344482"/>
                <a:ext cx="19914" cy="84377"/>
              </a:xfrm>
              <a:custGeom>
                <a:avLst/>
                <a:gdLst>
                  <a:gd name="connsiteX0" fmla="*/ 0 w 19914"/>
                  <a:gd name="connsiteY0" fmla="*/ 0 h 84377"/>
                  <a:gd name="connsiteX1" fmla="*/ 19914 w 19914"/>
                  <a:gd name="connsiteY1" fmla="*/ 0 h 84377"/>
                  <a:gd name="connsiteX2" fmla="*/ 19914 w 19914"/>
                  <a:gd name="connsiteY2" fmla="*/ 84377 h 84377"/>
                  <a:gd name="connsiteX3" fmla="*/ 0 w 19914"/>
                  <a:gd name="connsiteY3" fmla="*/ 84377 h 84377"/>
                </a:gdLst>
                <a:ahLst/>
                <a:cxnLst>
                  <a:cxn ang="0">
                    <a:pos x="connsiteX0" y="connsiteY0"/>
                  </a:cxn>
                  <a:cxn ang="0">
                    <a:pos x="connsiteX1" y="connsiteY1"/>
                  </a:cxn>
                  <a:cxn ang="0">
                    <a:pos x="connsiteX2" y="connsiteY2"/>
                  </a:cxn>
                  <a:cxn ang="0">
                    <a:pos x="connsiteX3" y="connsiteY3"/>
                  </a:cxn>
                </a:cxnLst>
                <a:rect l="l" t="t" r="r" b="b"/>
                <a:pathLst>
                  <a:path w="19914" h="84377">
                    <a:moveTo>
                      <a:pt x="0" y="0"/>
                    </a:moveTo>
                    <a:lnTo>
                      <a:pt x="19914" y="0"/>
                    </a:lnTo>
                    <a:lnTo>
                      <a:pt x="19914" y="84377"/>
                    </a:lnTo>
                    <a:lnTo>
                      <a:pt x="0" y="84377"/>
                    </a:lnTo>
                    <a:close/>
                  </a:path>
                </a:pathLst>
              </a:custGeom>
              <a:solidFill>
                <a:srgbClr val="27377D"/>
              </a:solidFill>
              <a:ln w="12692"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38B866B-3E2D-CA94-2DB6-DC938095BF99}"/>
                  </a:ext>
                </a:extLst>
              </p:cNvPr>
              <p:cNvSpPr/>
              <p:nvPr/>
            </p:nvSpPr>
            <p:spPr>
              <a:xfrm>
                <a:off x="3880654" y="3403377"/>
                <a:ext cx="19914" cy="25482"/>
              </a:xfrm>
              <a:custGeom>
                <a:avLst/>
                <a:gdLst>
                  <a:gd name="connsiteX0" fmla="*/ 0 w 19914"/>
                  <a:gd name="connsiteY0" fmla="*/ 0 h 25482"/>
                  <a:gd name="connsiteX1" fmla="*/ 19914 w 19914"/>
                  <a:gd name="connsiteY1" fmla="*/ 0 h 25482"/>
                  <a:gd name="connsiteX2" fmla="*/ 19914 w 19914"/>
                  <a:gd name="connsiteY2" fmla="*/ 25483 h 25482"/>
                  <a:gd name="connsiteX3" fmla="*/ 0 w 19914"/>
                  <a:gd name="connsiteY3" fmla="*/ 25483 h 25482"/>
                </a:gdLst>
                <a:ahLst/>
                <a:cxnLst>
                  <a:cxn ang="0">
                    <a:pos x="connsiteX0" y="connsiteY0"/>
                  </a:cxn>
                  <a:cxn ang="0">
                    <a:pos x="connsiteX1" y="connsiteY1"/>
                  </a:cxn>
                  <a:cxn ang="0">
                    <a:pos x="connsiteX2" y="connsiteY2"/>
                  </a:cxn>
                  <a:cxn ang="0">
                    <a:pos x="connsiteX3" y="connsiteY3"/>
                  </a:cxn>
                </a:cxnLst>
                <a:rect l="l" t="t" r="r" b="b"/>
                <a:pathLst>
                  <a:path w="19914" h="25482">
                    <a:moveTo>
                      <a:pt x="0" y="0"/>
                    </a:moveTo>
                    <a:lnTo>
                      <a:pt x="19914" y="0"/>
                    </a:lnTo>
                    <a:lnTo>
                      <a:pt x="19914" y="25483"/>
                    </a:lnTo>
                    <a:lnTo>
                      <a:pt x="0" y="25483"/>
                    </a:lnTo>
                    <a:close/>
                  </a:path>
                </a:pathLst>
              </a:custGeom>
              <a:solidFill>
                <a:srgbClr val="27377D"/>
              </a:solidFill>
              <a:ln w="12692"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26AF9EA-06E0-13A5-E6D2-BD042DB737A4}"/>
                  </a:ext>
                </a:extLst>
              </p:cNvPr>
              <p:cNvSpPr/>
              <p:nvPr/>
            </p:nvSpPr>
            <p:spPr>
              <a:xfrm>
                <a:off x="3918541" y="3402892"/>
                <a:ext cx="19914" cy="25967"/>
              </a:xfrm>
              <a:custGeom>
                <a:avLst/>
                <a:gdLst>
                  <a:gd name="connsiteX0" fmla="*/ 0 w 19914"/>
                  <a:gd name="connsiteY0" fmla="*/ 0 h 25967"/>
                  <a:gd name="connsiteX1" fmla="*/ 19914 w 19914"/>
                  <a:gd name="connsiteY1" fmla="*/ 0 h 25967"/>
                  <a:gd name="connsiteX2" fmla="*/ 19914 w 19914"/>
                  <a:gd name="connsiteY2" fmla="*/ 25967 h 25967"/>
                  <a:gd name="connsiteX3" fmla="*/ 0 w 19914"/>
                  <a:gd name="connsiteY3" fmla="*/ 25967 h 25967"/>
                </a:gdLst>
                <a:ahLst/>
                <a:cxnLst>
                  <a:cxn ang="0">
                    <a:pos x="connsiteX0" y="connsiteY0"/>
                  </a:cxn>
                  <a:cxn ang="0">
                    <a:pos x="connsiteX1" y="connsiteY1"/>
                  </a:cxn>
                  <a:cxn ang="0">
                    <a:pos x="connsiteX2" y="connsiteY2"/>
                  </a:cxn>
                  <a:cxn ang="0">
                    <a:pos x="connsiteX3" y="connsiteY3"/>
                  </a:cxn>
                </a:cxnLst>
                <a:rect l="l" t="t" r="r" b="b"/>
                <a:pathLst>
                  <a:path w="19914" h="25967">
                    <a:moveTo>
                      <a:pt x="0" y="0"/>
                    </a:moveTo>
                    <a:lnTo>
                      <a:pt x="19914" y="0"/>
                    </a:lnTo>
                    <a:lnTo>
                      <a:pt x="19914" y="25967"/>
                    </a:lnTo>
                    <a:lnTo>
                      <a:pt x="0" y="25967"/>
                    </a:lnTo>
                    <a:close/>
                  </a:path>
                </a:pathLst>
              </a:custGeom>
              <a:solidFill>
                <a:srgbClr val="27377D"/>
              </a:solidFill>
              <a:ln w="12692"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173E0EC-ADD8-A217-5041-CF2F21FB81A6}"/>
                  </a:ext>
                </a:extLst>
              </p:cNvPr>
              <p:cNvSpPr/>
              <p:nvPr/>
            </p:nvSpPr>
            <p:spPr>
              <a:xfrm>
                <a:off x="3842755" y="3361283"/>
                <a:ext cx="19914" cy="67563"/>
              </a:xfrm>
              <a:custGeom>
                <a:avLst/>
                <a:gdLst>
                  <a:gd name="connsiteX0" fmla="*/ 0 w 19914"/>
                  <a:gd name="connsiteY0" fmla="*/ 0 h 67563"/>
                  <a:gd name="connsiteX1" fmla="*/ 19914 w 19914"/>
                  <a:gd name="connsiteY1" fmla="*/ 0 h 67563"/>
                  <a:gd name="connsiteX2" fmla="*/ 19914 w 19914"/>
                  <a:gd name="connsiteY2" fmla="*/ 67563 h 67563"/>
                  <a:gd name="connsiteX3" fmla="*/ 0 w 19914"/>
                  <a:gd name="connsiteY3" fmla="*/ 67563 h 67563"/>
                </a:gdLst>
                <a:ahLst/>
                <a:cxnLst>
                  <a:cxn ang="0">
                    <a:pos x="connsiteX0" y="connsiteY0"/>
                  </a:cxn>
                  <a:cxn ang="0">
                    <a:pos x="connsiteX1" y="connsiteY1"/>
                  </a:cxn>
                  <a:cxn ang="0">
                    <a:pos x="connsiteX2" y="connsiteY2"/>
                  </a:cxn>
                  <a:cxn ang="0">
                    <a:pos x="connsiteX3" y="connsiteY3"/>
                  </a:cxn>
                </a:cxnLst>
                <a:rect l="l" t="t" r="r" b="b"/>
                <a:pathLst>
                  <a:path w="19914" h="67563">
                    <a:moveTo>
                      <a:pt x="0" y="0"/>
                    </a:moveTo>
                    <a:lnTo>
                      <a:pt x="19914" y="0"/>
                    </a:lnTo>
                    <a:lnTo>
                      <a:pt x="19914" y="67563"/>
                    </a:lnTo>
                    <a:lnTo>
                      <a:pt x="0" y="67563"/>
                    </a:lnTo>
                    <a:close/>
                  </a:path>
                </a:pathLst>
              </a:custGeom>
              <a:solidFill>
                <a:srgbClr val="27377D"/>
              </a:solidFill>
              <a:ln w="12692"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361C744B-305D-F14E-7949-8990ECEF90AC}"/>
                  </a:ext>
                </a:extLst>
              </p:cNvPr>
              <p:cNvSpPr/>
              <p:nvPr/>
            </p:nvSpPr>
            <p:spPr>
              <a:xfrm>
                <a:off x="3766981"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endParaRPr lang="en-GB"/>
              </a:p>
            </p:txBody>
          </p:sp>
        </p:grpSp>
        <p:sp>
          <p:nvSpPr>
            <p:cNvPr id="68" name="Freeform: Shape 67">
              <a:extLst>
                <a:ext uri="{FF2B5EF4-FFF2-40B4-BE49-F238E27FC236}">
                  <a16:creationId xmlns:a16="http://schemas.microsoft.com/office/drawing/2014/main" id="{E1160DA0-D65E-D21D-B838-751AD39D5CA4}"/>
                </a:ext>
              </a:extLst>
            </p:cNvPr>
            <p:cNvSpPr/>
            <p:nvPr/>
          </p:nvSpPr>
          <p:spPr>
            <a:xfrm>
              <a:off x="986998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1715C60A-02B8-8DC3-47B0-B7E9FFF22D59}"/>
                </a:ext>
              </a:extLst>
            </p:cNvPr>
            <p:cNvSpPr/>
            <p:nvPr/>
          </p:nvSpPr>
          <p:spPr>
            <a:xfrm>
              <a:off x="9944067"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C405F78C-D160-9562-F8B4-80FF9C4D8103}"/>
                </a:ext>
              </a:extLst>
            </p:cNvPr>
            <p:cNvSpPr/>
            <p:nvPr/>
          </p:nvSpPr>
          <p:spPr>
            <a:xfrm>
              <a:off x="1001812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EAF5A1B-CB67-0551-09E5-43D48FD1C48B}"/>
                </a:ext>
              </a:extLst>
            </p:cNvPr>
            <p:cNvSpPr/>
            <p:nvPr/>
          </p:nvSpPr>
          <p:spPr>
            <a:xfrm>
              <a:off x="10092200"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055B8128-BAB5-06C2-1BCD-9F4D540C0829}"/>
                </a:ext>
              </a:extLst>
            </p:cNvPr>
            <p:cNvSpPr/>
            <p:nvPr/>
          </p:nvSpPr>
          <p:spPr>
            <a:xfrm>
              <a:off x="1016625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68B2FE1F-B22F-8DD0-CF8C-09432649C286}"/>
                </a:ext>
              </a:extLst>
            </p:cNvPr>
            <p:cNvSpPr/>
            <p:nvPr/>
          </p:nvSpPr>
          <p:spPr>
            <a:xfrm>
              <a:off x="1024033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6BBC862-16E5-D9EF-35E0-1532725B96F9}"/>
                </a:ext>
              </a:extLst>
            </p:cNvPr>
            <p:cNvSpPr/>
            <p:nvPr/>
          </p:nvSpPr>
          <p:spPr>
            <a:xfrm>
              <a:off x="10314385"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F201B305-ADC6-B771-9224-87C7F7B0FC95}"/>
                </a:ext>
              </a:extLst>
            </p:cNvPr>
            <p:cNvSpPr/>
            <p:nvPr/>
          </p:nvSpPr>
          <p:spPr>
            <a:xfrm>
              <a:off x="10388464"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5AA0AA7-8977-4577-2000-515DDD78640B}"/>
                </a:ext>
              </a:extLst>
            </p:cNvPr>
            <p:cNvSpPr/>
            <p:nvPr/>
          </p:nvSpPr>
          <p:spPr>
            <a:xfrm>
              <a:off x="10536597"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4525E91-7D22-A521-97E4-7BD9730DACC5}"/>
                </a:ext>
              </a:extLst>
            </p:cNvPr>
            <p:cNvSpPr/>
            <p:nvPr/>
          </p:nvSpPr>
          <p:spPr>
            <a:xfrm>
              <a:off x="1046251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CFB85E3-1271-070A-BAB4-EC9B8074F15A}"/>
                </a:ext>
              </a:extLst>
            </p:cNvPr>
            <p:cNvSpPr/>
            <p:nvPr/>
          </p:nvSpPr>
          <p:spPr>
            <a:xfrm>
              <a:off x="9129325" y="2539482"/>
              <a:ext cx="38807" cy="1105503"/>
            </a:xfrm>
            <a:custGeom>
              <a:avLst/>
              <a:gdLst>
                <a:gd name="connsiteX0" fmla="*/ 0 w 19914"/>
                <a:gd name="connsiteY0" fmla="*/ 0 h 767414"/>
                <a:gd name="connsiteX1" fmla="*/ 19914 w 19914"/>
                <a:gd name="connsiteY1" fmla="*/ 0 h 767414"/>
                <a:gd name="connsiteX2" fmla="*/ 19914 w 19914"/>
                <a:gd name="connsiteY2" fmla="*/ 767414 h 767414"/>
                <a:gd name="connsiteX3" fmla="*/ 0 w 19914"/>
                <a:gd name="connsiteY3" fmla="*/ 767414 h 767414"/>
              </a:gdLst>
              <a:ahLst/>
              <a:cxnLst>
                <a:cxn ang="0">
                  <a:pos x="connsiteX0" y="connsiteY0"/>
                </a:cxn>
                <a:cxn ang="0">
                  <a:pos x="connsiteX1" y="connsiteY1"/>
                </a:cxn>
                <a:cxn ang="0">
                  <a:pos x="connsiteX2" y="connsiteY2"/>
                </a:cxn>
                <a:cxn ang="0">
                  <a:pos x="connsiteX3" y="connsiteY3"/>
                </a:cxn>
              </a:cxnLst>
              <a:rect l="l" t="t" r="r" b="b"/>
              <a:pathLst>
                <a:path w="19914" h="767414">
                  <a:moveTo>
                    <a:pt x="0" y="0"/>
                  </a:moveTo>
                  <a:lnTo>
                    <a:pt x="19914" y="0"/>
                  </a:lnTo>
                  <a:lnTo>
                    <a:pt x="19914" y="767414"/>
                  </a:lnTo>
                  <a:lnTo>
                    <a:pt x="0" y="767414"/>
                  </a:lnTo>
                  <a:close/>
                </a:path>
              </a:pathLst>
            </a:custGeom>
            <a:solidFill>
              <a:srgbClr val="27377D"/>
            </a:solidFill>
            <a:ln w="12692"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FA7FBEC2-2541-470E-0352-9AF5DA432BB9}"/>
                </a:ext>
              </a:extLst>
            </p:cNvPr>
            <p:cNvSpPr/>
            <p:nvPr/>
          </p:nvSpPr>
          <p:spPr>
            <a:xfrm>
              <a:off x="9203379" y="2539482"/>
              <a:ext cx="38807" cy="1122875"/>
            </a:xfrm>
            <a:custGeom>
              <a:avLst/>
              <a:gdLst>
                <a:gd name="connsiteX0" fmla="*/ 0 w 19914"/>
                <a:gd name="connsiteY0" fmla="*/ 0 h 779473"/>
                <a:gd name="connsiteX1" fmla="*/ 19914 w 19914"/>
                <a:gd name="connsiteY1" fmla="*/ 0 h 779473"/>
                <a:gd name="connsiteX2" fmla="*/ 19914 w 19914"/>
                <a:gd name="connsiteY2" fmla="*/ 779474 h 779473"/>
                <a:gd name="connsiteX3" fmla="*/ 0 w 19914"/>
                <a:gd name="connsiteY3" fmla="*/ 779474 h 779473"/>
              </a:gdLst>
              <a:ahLst/>
              <a:cxnLst>
                <a:cxn ang="0">
                  <a:pos x="connsiteX0" y="connsiteY0"/>
                </a:cxn>
                <a:cxn ang="0">
                  <a:pos x="connsiteX1" y="connsiteY1"/>
                </a:cxn>
                <a:cxn ang="0">
                  <a:pos x="connsiteX2" y="connsiteY2"/>
                </a:cxn>
                <a:cxn ang="0">
                  <a:pos x="connsiteX3" y="connsiteY3"/>
                </a:cxn>
              </a:cxnLst>
              <a:rect l="l" t="t" r="r" b="b"/>
              <a:pathLst>
                <a:path w="19914" h="779473">
                  <a:moveTo>
                    <a:pt x="0" y="0"/>
                  </a:moveTo>
                  <a:lnTo>
                    <a:pt x="19914" y="0"/>
                  </a:lnTo>
                  <a:lnTo>
                    <a:pt x="19914" y="779474"/>
                  </a:lnTo>
                  <a:lnTo>
                    <a:pt x="0" y="779474"/>
                  </a:lnTo>
                  <a:close/>
                </a:path>
              </a:pathLst>
            </a:custGeom>
            <a:solidFill>
              <a:srgbClr val="27377D"/>
            </a:solidFill>
            <a:ln w="12692"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02656794-6CE7-F164-0E15-AAE139A81B21}"/>
                </a:ext>
              </a:extLst>
            </p:cNvPr>
            <p:cNvSpPr/>
            <p:nvPr/>
          </p:nvSpPr>
          <p:spPr>
            <a:xfrm>
              <a:off x="9277458" y="2539482"/>
              <a:ext cx="38807" cy="1128127"/>
            </a:xfrm>
            <a:custGeom>
              <a:avLst/>
              <a:gdLst>
                <a:gd name="connsiteX0" fmla="*/ 0 w 19914"/>
                <a:gd name="connsiteY0" fmla="*/ 0 h 783119"/>
                <a:gd name="connsiteX1" fmla="*/ 19915 w 19914"/>
                <a:gd name="connsiteY1" fmla="*/ 0 h 783119"/>
                <a:gd name="connsiteX2" fmla="*/ 19915 w 19914"/>
                <a:gd name="connsiteY2" fmla="*/ 783120 h 783119"/>
                <a:gd name="connsiteX3" fmla="*/ 0 w 19914"/>
                <a:gd name="connsiteY3" fmla="*/ 783120 h 783119"/>
              </a:gdLst>
              <a:ahLst/>
              <a:cxnLst>
                <a:cxn ang="0">
                  <a:pos x="connsiteX0" y="connsiteY0"/>
                </a:cxn>
                <a:cxn ang="0">
                  <a:pos x="connsiteX1" y="connsiteY1"/>
                </a:cxn>
                <a:cxn ang="0">
                  <a:pos x="connsiteX2" y="connsiteY2"/>
                </a:cxn>
                <a:cxn ang="0">
                  <a:pos x="connsiteX3" y="connsiteY3"/>
                </a:cxn>
              </a:cxnLst>
              <a:rect l="l" t="t" r="r" b="b"/>
              <a:pathLst>
                <a:path w="19914" h="783119">
                  <a:moveTo>
                    <a:pt x="0" y="0"/>
                  </a:moveTo>
                  <a:lnTo>
                    <a:pt x="19915" y="0"/>
                  </a:lnTo>
                  <a:lnTo>
                    <a:pt x="19915" y="783120"/>
                  </a:lnTo>
                  <a:lnTo>
                    <a:pt x="0" y="783120"/>
                  </a:lnTo>
                  <a:close/>
                </a:path>
              </a:pathLst>
            </a:custGeom>
            <a:solidFill>
              <a:srgbClr val="27377D"/>
            </a:solidFill>
            <a:ln w="12692"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4253140E-B5E7-E362-43AC-4F70066B3760}"/>
                </a:ext>
              </a:extLst>
            </p:cNvPr>
            <p:cNvSpPr/>
            <p:nvPr/>
          </p:nvSpPr>
          <p:spPr>
            <a:xfrm>
              <a:off x="9351535"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B64A1E36-1E64-6F41-D5CD-78EA35E5E5FD}"/>
                </a:ext>
              </a:extLst>
            </p:cNvPr>
            <p:cNvSpPr/>
            <p:nvPr/>
          </p:nvSpPr>
          <p:spPr>
            <a:xfrm>
              <a:off x="942559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CEE800BE-6699-A002-F8F6-64A85443ABBC}"/>
                </a:ext>
              </a:extLst>
            </p:cNvPr>
            <p:cNvSpPr/>
            <p:nvPr/>
          </p:nvSpPr>
          <p:spPr>
            <a:xfrm>
              <a:off x="949966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15A5A88F-B87A-2F8F-48BF-9FEB9731B743}"/>
                </a:ext>
              </a:extLst>
            </p:cNvPr>
            <p:cNvSpPr/>
            <p:nvPr/>
          </p:nvSpPr>
          <p:spPr>
            <a:xfrm>
              <a:off x="9573722"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F508E00F-0340-D2DA-F0D6-8711FAD7CFE7}"/>
                </a:ext>
              </a:extLst>
            </p:cNvPr>
            <p:cNvSpPr/>
            <p:nvPr/>
          </p:nvSpPr>
          <p:spPr>
            <a:xfrm>
              <a:off x="964780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2A5F66FE-850B-B4CF-3712-3AE4B2C09D45}"/>
                </a:ext>
              </a:extLst>
            </p:cNvPr>
            <p:cNvSpPr/>
            <p:nvPr/>
          </p:nvSpPr>
          <p:spPr>
            <a:xfrm>
              <a:off x="979593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2423C349-B883-1BF7-64DF-21D0F7A0852F}"/>
                </a:ext>
              </a:extLst>
            </p:cNvPr>
            <p:cNvSpPr/>
            <p:nvPr/>
          </p:nvSpPr>
          <p:spPr>
            <a:xfrm>
              <a:off x="9721855"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0577994-5DA1-40B2-B309-5E36BE468957}"/>
                </a:ext>
              </a:extLst>
            </p:cNvPr>
            <p:cNvSpPr/>
            <p:nvPr/>
          </p:nvSpPr>
          <p:spPr>
            <a:xfrm>
              <a:off x="8388662" y="2539482"/>
              <a:ext cx="38807" cy="979343"/>
            </a:xfrm>
            <a:custGeom>
              <a:avLst/>
              <a:gdLst>
                <a:gd name="connsiteX0" fmla="*/ 0 w 19914"/>
                <a:gd name="connsiteY0" fmla="*/ 0 h 679837"/>
                <a:gd name="connsiteX1" fmla="*/ 19914 w 19914"/>
                <a:gd name="connsiteY1" fmla="*/ 0 h 679837"/>
                <a:gd name="connsiteX2" fmla="*/ 19914 w 19914"/>
                <a:gd name="connsiteY2" fmla="*/ 679837 h 679837"/>
                <a:gd name="connsiteX3" fmla="*/ 0 w 19914"/>
                <a:gd name="connsiteY3" fmla="*/ 679837 h 679837"/>
              </a:gdLst>
              <a:ahLst/>
              <a:cxnLst>
                <a:cxn ang="0">
                  <a:pos x="connsiteX0" y="connsiteY0"/>
                </a:cxn>
                <a:cxn ang="0">
                  <a:pos x="connsiteX1" y="connsiteY1"/>
                </a:cxn>
                <a:cxn ang="0">
                  <a:pos x="connsiteX2" y="connsiteY2"/>
                </a:cxn>
                <a:cxn ang="0">
                  <a:pos x="connsiteX3" y="connsiteY3"/>
                </a:cxn>
              </a:cxnLst>
              <a:rect l="l" t="t" r="r" b="b"/>
              <a:pathLst>
                <a:path w="19914" h="679837">
                  <a:moveTo>
                    <a:pt x="0" y="0"/>
                  </a:moveTo>
                  <a:lnTo>
                    <a:pt x="19914" y="0"/>
                  </a:lnTo>
                  <a:lnTo>
                    <a:pt x="19914" y="679837"/>
                  </a:lnTo>
                  <a:lnTo>
                    <a:pt x="0" y="679837"/>
                  </a:lnTo>
                  <a:close/>
                </a:path>
              </a:pathLst>
            </a:custGeom>
            <a:solidFill>
              <a:srgbClr val="27377D"/>
            </a:solidFill>
            <a:ln w="12692"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AEC1D5DC-618D-C501-17CE-6E5451271ECC}"/>
                </a:ext>
              </a:extLst>
            </p:cNvPr>
            <p:cNvSpPr/>
            <p:nvPr/>
          </p:nvSpPr>
          <p:spPr>
            <a:xfrm>
              <a:off x="8462715" y="2539482"/>
              <a:ext cx="38807" cy="978645"/>
            </a:xfrm>
            <a:custGeom>
              <a:avLst/>
              <a:gdLst>
                <a:gd name="connsiteX0" fmla="*/ 0 w 19914"/>
                <a:gd name="connsiteY0" fmla="*/ 0 h 679352"/>
                <a:gd name="connsiteX1" fmla="*/ 19915 w 19914"/>
                <a:gd name="connsiteY1" fmla="*/ 0 h 679352"/>
                <a:gd name="connsiteX2" fmla="*/ 19915 w 19914"/>
                <a:gd name="connsiteY2" fmla="*/ 679353 h 679352"/>
                <a:gd name="connsiteX3" fmla="*/ 0 w 19914"/>
                <a:gd name="connsiteY3" fmla="*/ 679353 h 679352"/>
              </a:gdLst>
              <a:ahLst/>
              <a:cxnLst>
                <a:cxn ang="0">
                  <a:pos x="connsiteX0" y="connsiteY0"/>
                </a:cxn>
                <a:cxn ang="0">
                  <a:pos x="connsiteX1" y="connsiteY1"/>
                </a:cxn>
                <a:cxn ang="0">
                  <a:pos x="connsiteX2" y="connsiteY2"/>
                </a:cxn>
                <a:cxn ang="0">
                  <a:pos x="connsiteX3" y="connsiteY3"/>
                </a:cxn>
              </a:cxnLst>
              <a:rect l="l" t="t" r="r" b="b"/>
              <a:pathLst>
                <a:path w="19914" h="679352">
                  <a:moveTo>
                    <a:pt x="0" y="0"/>
                  </a:moveTo>
                  <a:lnTo>
                    <a:pt x="19915" y="0"/>
                  </a:lnTo>
                  <a:lnTo>
                    <a:pt x="19915" y="679353"/>
                  </a:lnTo>
                  <a:lnTo>
                    <a:pt x="0" y="679353"/>
                  </a:lnTo>
                  <a:close/>
                </a:path>
              </a:pathLst>
            </a:custGeom>
            <a:solidFill>
              <a:srgbClr val="27377D"/>
            </a:solidFill>
            <a:ln w="12692"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7510D4F3-5EA8-7C1E-BFF9-009AB72D92C7}"/>
                </a:ext>
              </a:extLst>
            </p:cNvPr>
            <p:cNvSpPr/>
            <p:nvPr/>
          </p:nvSpPr>
          <p:spPr>
            <a:xfrm>
              <a:off x="8536795" y="2539482"/>
              <a:ext cx="38807" cy="996201"/>
            </a:xfrm>
            <a:custGeom>
              <a:avLst/>
              <a:gdLst>
                <a:gd name="connsiteX0" fmla="*/ 0 w 19914"/>
                <a:gd name="connsiteY0" fmla="*/ 0 h 691539"/>
                <a:gd name="connsiteX1" fmla="*/ 19914 w 19914"/>
                <a:gd name="connsiteY1" fmla="*/ 0 h 691539"/>
                <a:gd name="connsiteX2" fmla="*/ 19914 w 19914"/>
                <a:gd name="connsiteY2" fmla="*/ 691540 h 691539"/>
                <a:gd name="connsiteX3" fmla="*/ 0 w 19914"/>
                <a:gd name="connsiteY3" fmla="*/ 691540 h 691539"/>
              </a:gdLst>
              <a:ahLst/>
              <a:cxnLst>
                <a:cxn ang="0">
                  <a:pos x="connsiteX0" y="connsiteY0"/>
                </a:cxn>
                <a:cxn ang="0">
                  <a:pos x="connsiteX1" y="connsiteY1"/>
                </a:cxn>
                <a:cxn ang="0">
                  <a:pos x="connsiteX2" y="connsiteY2"/>
                </a:cxn>
                <a:cxn ang="0">
                  <a:pos x="connsiteX3" y="connsiteY3"/>
                </a:cxn>
              </a:cxnLst>
              <a:rect l="l" t="t" r="r" b="b"/>
              <a:pathLst>
                <a:path w="19914" h="691539">
                  <a:moveTo>
                    <a:pt x="0" y="0"/>
                  </a:moveTo>
                  <a:lnTo>
                    <a:pt x="19914" y="0"/>
                  </a:lnTo>
                  <a:lnTo>
                    <a:pt x="19914" y="691540"/>
                  </a:lnTo>
                  <a:lnTo>
                    <a:pt x="0" y="691540"/>
                  </a:lnTo>
                  <a:close/>
                </a:path>
              </a:pathLst>
            </a:custGeom>
            <a:solidFill>
              <a:srgbClr val="27377D"/>
            </a:solidFill>
            <a:ln w="12692"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33E1DE59-C646-56F8-9DDA-C2EA595ACA34}"/>
                </a:ext>
              </a:extLst>
            </p:cNvPr>
            <p:cNvSpPr/>
            <p:nvPr/>
          </p:nvSpPr>
          <p:spPr>
            <a:xfrm>
              <a:off x="8610848" y="2539482"/>
              <a:ext cx="38807" cy="1006025"/>
            </a:xfrm>
            <a:custGeom>
              <a:avLst/>
              <a:gdLst>
                <a:gd name="connsiteX0" fmla="*/ 0 w 19914"/>
                <a:gd name="connsiteY0" fmla="*/ 0 h 698359"/>
                <a:gd name="connsiteX1" fmla="*/ 19914 w 19914"/>
                <a:gd name="connsiteY1" fmla="*/ 0 h 698359"/>
                <a:gd name="connsiteX2" fmla="*/ 19914 w 19914"/>
                <a:gd name="connsiteY2" fmla="*/ 698360 h 698359"/>
                <a:gd name="connsiteX3" fmla="*/ 0 w 19914"/>
                <a:gd name="connsiteY3" fmla="*/ 698360 h 698359"/>
              </a:gdLst>
              <a:ahLst/>
              <a:cxnLst>
                <a:cxn ang="0">
                  <a:pos x="connsiteX0" y="connsiteY0"/>
                </a:cxn>
                <a:cxn ang="0">
                  <a:pos x="connsiteX1" y="connsiteY1"/>
                </a:cxn>
                <a:cxn ang="0">
                  <a:pos x="connsiteX2" y="connsiteY2"/>
                </a:cxn>
                <a:cxn ang="0">
                  <a:pos x="connsiteX3" y="connsiteY3"/>
                </a:cxn>
              </a:cxnLst>
              <a:rect l="l" t="t" r="r" b="b"/>
              <a:pathLst>
                <a:path w="19914" h="698359">
                  <a:moveTo>
                    <a:pt x="0" y="0"/>
                  </a:moveTo>
                  <a:lnTo>
                    <a:pt x="19914" y="0"/>
                  </a:lnTo>
                  <a:lnTo>
                    <a:pt x="19914" y="698360"/>
                  </a:lnTo>
                  <a:lnTo>
                    <a:pt x="0" y="698360"/>
                  </a:lnTo>
                  <a:close/>
                </a:path>
              </a:pathLst>
            </a:custGeom>
            <a:solidFill>
              <a:srgbClr val="27377D"/>
            </a:solidFill>
            <a:ln w="12692"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D1089659-8435-A45F-65E5-B0414FD50119}"/>
                </a:ext>
              </a:extLst>
            </p:cNvPr>
            <p:cNvSpPr/>
            <p:nvPr/>
          </p:nvSpPr>
          <p:spPr>
            <a:xfrm>
              <a:off x="8684926" y="2539482"/>
              <a:ext cx="38807" cy="1013041"/>
            </a:xfrm>
            <a:custGeom>
              <a:avLst/>
              <a:gdLst>
                <a:gd name="connsiteX0" fmla="*/ 0 w 19914"/>
                <a:gd name="connsiteY0" fmla="*/ 0 h 703229"/>
                <a:gd name="connsiteX1" fmla="*/ 19914 w 19914"/>
                <a:gd name="connsiteY1" fmla="*/ 0 h 703229"/>
                <a:gd name="connsiteX2" fmla="*/ 19914 w 19914"/>
                <a:gd name="connsiteY2" fmla="*/ 703229 h 703229"/>
                <a:gd name="connsiteX3" fmla="*/ 0 w 19914"/>
                <a:gd name="connsiteY3" fmla="*/ 703229 h 703229"/>
              </a:gdLst>
              <a:ahLst/>
              <a:cxnLst>
                <a:cxn ang="0">
                  <a:pos x="connsiteX0" y="connsiteY0"/>
                </a:cxn>
                <a:cxn ang="0">
                  <a:pos x="connsiteX1" y="connsiteY1"/>
                </a:cxn>
                <a:cxn ang="0">
                  <a:pos x="connsiteX2" y="connsiteY2"/>
                </a:cxn>
                <a:cxn ang="0">
                  <a:pos x="connsiteX3" y="connsiteY3"/>
                </a:cxn>
              </a:cxnLst>
              <a:rect l="l" t="t" r="r" b="b"/>
              <a:pathLst>
                <a:path w="19914" h="703229">
                  <a:moveTo>
                    <a:pt x="0" y="0"/>
                  </a:moveTo>
                  <a:lnTo>
                    <a:pt x="19914" y="0"/>
                  </a:lnTo>
                  <a:lnTo>
                    <a:pt x="19914" y="703229"/>
                  </a:lnTo>
                  <a:lnTo>
                    <a:pt x="0" y="703229"/>
                  </a:lnTo>
                  <a:close/>
                </a:path>
              </a:pathLst>
            </a:custGeom>
            <a:solidFill>
              <a:srgbClr val="27377D"/>
            </a:solidFill>
            <a:ln w="12692"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424D3D4-8361-1272-7E80-6F97A375B530}"/>
                </a:ext>
              </a:extLst>
            </p:cNvPr>
            <p:cNvSpPr/>
            <p:nvPr/>
          </p:nvSpPr>
          <p:spPr>
            <a:xfrm>
              <a:off x="8758982" y="2539482"/>
              <a:ext cx="38807" cy="1016549"/>
            </a:xfrm>
            <a:custGeom>
              <a:avLst/>
              <a:gdLst>
                <a:gd name="connsiteX0" fmla="*/ 0 w 19914"/>
                <a:gd name="connsiteY0" fmla="*/ 0 h 705664"/>
                <a:gd name="connsiteX1" fmla="*/ 19915 w 19914"/>
                <a:gd name="connsiteY1" fmla="*/ 0 h 705664"/>
                <a:gd name="connsiteX2" fmla="*/ 19915 w 19914"/>
                <a:gd name="connsiteY2" fmla="*/ 705664 h 705664"/>
                <a:gd name="connsiteX3" fmla="*/ 0 w 19914"/>
                <a:gd name="connsiteY3" fmla="*/ 705664 h 705664"/>
              </a:gdLst>
              <a:ahLst/>
              <a:cxnLst>
                <a:cxn ang="0">
                  <a:pos x="connsiteX0" y="connsiteY0"/>
                </a:cxn>
                <a:cxn ang="0">
                  <a:pos x="connsiteX1" y="connsiteY1"/>
                </a:cxn>
                <a:cxn ang="0">
                  <a:pos x="connsiteX2" y="connsiteY2"/>
                </a:cxn>
                <a:cxn ang="0">
                  <a:pos x="connsiteX3" y="connsiteY3"/>
                </a:cxn>
              </a:cxnLst>
              <a:rect l="l" t="t" r="r" b="b"/>
              <a:pathLst>
                <a:path w="19914" h="705664">
                  <a:moveTo>
                    <a:pt x="0" y="0"/>
                  </a:moveTo>
                  <a:lnTo>
                    <a:pt x="19915" y="0"/>
                  </a:lnTo>
                  <a:lnTo>
                    <a:pt x="19915" y="705664"/>
                  </a:lnTo>
                  <a:lnTo>
                    <a:pt x="0" y="705664"/>
                  </a:lnTo>
                  <a:close/>
                </a:path>
              </a:pathLst>
            </a:custGeom>
            <a:solidFill>
              <a:srgbClr val="27377D"/>
            </a:solidFill>
            <a:ln w="12692"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8B0D3E68-EDD1-6EDF-0D6E-CD3A35DBCE17}"/>
                </a:ext>
              </a:extLst>
            </p:cNvPr>
            <p:cNvSpPr/>
            <p:nvPr/>
          </p:nvSpPr>
          <p:spPr>
            <a:xfrm>
              <a:off x="8833059" y="2539482"/>
              <a:ext cx="38807" cy="1076909"/>
            </a:xfrm>
            <a:custGeom>
              <a:avLst/>
              <a:gdLst>
                <a:gd name="connsiteX0" fmla="*/ 0 w 19914"/>
                <a:gd name="connsiteY0" fmla="*/ 0 h 747565"/>
                <a:gd name="connsiteX1" fmla="*/ 19914 w 19914"/>
                <a:gd name="connsiteY1" fmla="*/ 0 h 747565"/>
                <a:gd name="connsiteX2" fmla="*/ 19914 w 19914"/>
                <a:gd name="connsiteY2" fmla="*/ 747566 h 747565"/>
                <a:gd name="connsiteX3" fmla="*/ 0 w 19914"/>
                <a:gd name="connsiteY3" fmla="*/ 747566 h 747565"/>
              </a:gdLst>
              <a:ahLst/>
              <a:cxnLst>
                <a:cxn ang="0">
                  <a:pos x="connsiteX0" y="connsiteY0"/>
                </a:cxn>
                <a:cxn ang="0">
                  <a:pos x="connsiteX1" y="connsiteY1"/>
                </a:cxn>
                <a:cxn ang="0">
                  <a:pos x="connsiteX2" y="connsiteY2"/>
                </a:cxn>
                <a:cxn ang="0">
                  <a:pos x="connsiteX3" y="connsiteY3"/>
                </a:cxn>
              </a:cxnLst>
              <a:rect l="l" t="t" r="r" b="b"/>
              <a:pathLst>
                <a:path w="19914" h="747565">
                  <a:moveTo>
                    <a:pt x="0" y="0"/>
                  </a:moveTo>
                  <a:lnTo>
                    <a:pt x="19914" y="0"/>
                  </a:lnTo>
                  <a:lnTo>
                    <a:pt x="19914" y="747566"/>
                  </a:lnTo>
                  <a:lnTo>
                    <a:pt x="0" y="747566"/>
                  </a:lnTo>
                  <a:close/>
                </a:path>
              </a:pathLst>
            </a:custGeom>
            <a:solidFill>
              <a:srgbClr val="27377D"/>
            </a:solidFill>
            <a:ln w="12692"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52C8B304-B36A-28A1-7E66-AC6929BFE837}"/>
                </a:ext>
              </a:extLst>
            </p:cNvPr>
            <p:cNvSpPr/>
            <p:nvPr/>
          </p:nvSpPr>
          <p:spPr>
            <a:xfrm>
              <a:off x="8907113" y="2539482"/>
              <a:ext cx="38807" cy="1090756"/>
            </a:xfrm>
            <a:custGeom>
              <a:avLst/>
              <a:gdLst>
                <a:gd name="connsiteX0" fmla="*/ 0 w 19914"/>
                <a:gd name="connsiteY0" fmla="*/ 0 h 757177"/>
                <a:gd name="connsiteX1" fmla="*/ 19914 w 19914"/>
                <a:gd name="connsiteY1" fmla="*/ 0 h 757177"/>
                <a:gd name="connsiteX2" fmla="*/ 19914 w 19914"/>
                <a:gd name="connsiteY2" fmla="*/ 757178 h 757177"/>
                <a:gd name="connsiteX3" fmla="*/ 0 w 19914"/>
                <a:gd name="connsiteY3" fmla="*/ 757178 h 757177"/>
              </a:gdLst>
              <a:ahLst/>
              <a:cxnLst>
                <a:cxn ang="0">
                  <a:pos x="connsiteX0" y="connsiteY0"/>
                </a:cxn>
                <a:cxn ang="0">
                  <a:pos x="connsiteX1" y="connsiteY1"/>
                </a:cxn>
                <a:cxn ang="0">
                  <a:pos x="connsiteX2" y="connsiteY2"/>
                </a:cxn>
                <a:cxn ang="0">
                  <a:pos x="connsiteX3" y="connsiteY3"/>
                </a:cxn>
              </a:cxnLst>
              <a:rect l="l" t="t" r="r" b="b"/>
              <a:pathLst>
                <a:path w="19914" h="757177">
                  <a:moveTo>
                    <a:pt x="0" y="0"/>
                  </a:moveTo>
                  <a:lnTo>
                    <a:pt x="19914" y="0"/>
                  </a:lnTo>
                  <a:lnTo>
                    <a:pt x="19914" y="757178"/>
                  </a:lnTo>
                  <a:lnTo>
                    <a:pt x="0" y="757178"/>
                  </a:lnTo>
                  <a:close/>
                </a:path>
              </a:pathLst>
            </a:custGeom>
            <a:solidFill>
              <a:srgbClr val="27377D"/>
            </a:solidFill>
            <a:ln w="12692"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C6096111-2D80-FDF2-C250-B6B2BA606E68}"/>
                </a:ext>
              </a:extLst>
            </p:cNvPr>
            <p:cNvSpPr/>
            <p:nvPr/>
          </p:nvSpPr>
          <p:spPr>
            <a:xfrm>
              <a:off x="9055246" y="2539482"/>
              <a:ext cx="38807" cy="1104970"/>
            </a:xfrm>
            <a:custGeom>
              <a:avLst/>
              <a:gdLst>
                <a:gd name="connsiteX0" fmla="*/ 0 w 19914"/>
                <a:gd name="connsiteY0" fmla="*/ 0 h 767044"/>
                <a:gd name="connsiteX1" fmla="*/ 19914 w 19914"/>
                <a:gd name="connsiteY1" fmla="*/ 0 h 767044"/>
                <a:gd name="connsiteX2" fmla="*/ 19914 w 19914"/>
                <a:gd name="connsiteY2" fmla="*/ 767045 h 767044"/>
                <a:gd name="connsiteX3" fmla="*/ 0 w 19914"/>
                <a:gd name="connsiteY3" fmla="*/ 767045 h 767044"/>
              </a:gdLst>
              <a:ahLst/>
              <a:cxnLst>
                <a:cxn ang="0">
                  <a:pos x="connsiteX0" y="connsiteY0"/>
                </a:cxn>
                <a:cxn ang="0">
                  <a:pos x="connsiteX1" y="connsiteY1"/>
                </a:cxn>
                <a:cxn ang="0">
                  <a:pos x="connsiteX2" y="connsiteY2"/>
                </a:cxn>
                <a:cxn ang="0">
                  <a:pos x="connsiteX3" y="connsiteY3"/>
                </a:cxn>
              </a:cxnLst>
              <a:rect l="l" t="t" r="r" b="b"/>
              <a:pathLst>
                <a:path w="19914" h="767044">
                  <a:moveTo>
                    <a:pt x="0" y="0"/>
                  </a:moveTo>
                  <a:lnTo>
                    <a:pt x="19914" y="0"/>
                  </a:lnTo>
                  <a:lnTo>
                    <a:pt x="19914" y="767045"/>
                  </a:lnTo>
                  <a:lnTo>
                    <a:pt x="0" y="767045"/>
                  </a:lnTo>
                  <a:close/>
                </a:path>
              </a:pathLst>
            </a:custGeom>
            <a:solidFill>
              <a:srgbClr val="27377D"/>
            </a:solidFill>
            <a:ln w="12692"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338F23DE-5220-B8EA-A324-0885BBD29B52}"/>
                </a:ext>
              </a:extLst>
            </p:cNvPr>
            <p:cNvSpPr/>
            <p:nvPr/>
          </p:nvSpPr>
          <p:spPr>
            <a:xfrm>
              <a:off x="8981192" y="2539482"/>
              <a:ext cx="38807" cy="1105503"/>
            </a:xfrm>
            <a:custGeom>
              <a:avLst/>
              <a:gdLst>
                <a:gd name="connsiteX0" fmla="*/ 0 w 19914"/>
                <a:gd name="connsiteY0" fmla="*/ 0 h 767414"/>
                <a:gd name="connsiteX1" fmla="*/ 19914 w 19914"/>
                <a:gd name="connsiteY1" fmla="*/ 0 h 767414"/>
                <a:gd name="connsiteX2" fmla="*/ 19914 w 19914"/>
                <a:gd name="connsiteY2" fmla="*/ 767414 h 767414"/>
                <a:gd name="connsiteX3" fmla="*/ 0 w 19914"/>
                <a:gd name="connsiteY3" fmla="*/ 767414 h 767414"/>
              </a:gdLst>
              <a:ahLst/>
              <a:cxnLst>
                <a:cxn ang="0">
                  <a:pos x="connsiteX0" y="connsiteY0"/>
                </a:cxn>
                <a:cxn ang="0">
                  <a:pos x="connsiteX1" y="connsiteY1"/>
                </a:cxn>
                <a:cxn ang="0">
                  <a:pos x="connsiteX2" y="connsiteY2"/>
                </a:cxn>
                <a:cxn ang="0">
                  <a:pos x="connsiteX3" y="connsiteY3"/>
                </a:cxn>
              </a:cxnLst>
              <a:rect l="l" t="t" r="r" b="b"/>
              <a:pathLst>
                <a:path w="19914" h="767414">
                  <a:moveTo>
                    <a:pt x="0" y="0"/>
                  </a:moveTo>
                  <a:lnTo>
                    <a:pt x="19914" y="0"/>
                  </a:lnTo>
                  <a:lnTo>
                    <a:pt x="19914" y="767414"/>
                  </a:lnTo>
                  <a:lnTo>
                    <a:pt x="0" y="767414"/>
                  </a:lnTo>
                  <a:close/>
                </a:path>
              </a:pathLst>
            </a:custGeom>
            <a:solidFill>
              <a:srgbClr val="27377D"/>
            </a:solidFill>
            <a:ln w="12692"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B59F81D4-E1D7-309C-6989-611AE8F80CA0}"/>
                </a:ext>
              </a:extLst>
            </p:cNvPr>
            <p:cNvSpPr/>
            <p:nvPr/>
          </p:nvSpPr>
          <p:spPr>
            <a:xfrm>
              <a:off x="7647998" y="2539482"/>
              <a:ext cx="38807" cy="879700"/>
            </a:xfrm>
            <a:custGeom>
              <a:avLst/>
              <a:gdLst>
                <a:gd name="connsiteX0" fmla="*/ 0 w 19914"/>
                <a:gd name="connsiteY0" fmla="*/ 0 h 610667"/>
                <a:gd name="connsiteX1" fmla="*/ 19914 w 19914"/>
                <a:gd name="connsiteY1" fmla="*/ 0 h 610667"/>
                <a:gd name="connsiteX2" fmla="*/ 19914 w 19914"/>
                <a:gd name="connsiteY2" fmla="*/ 610668 h 610667"/>
                <a:gd name="connsiteX3" fmla="*/ 0 w 19914"/>
                <a:gd name="connsiteY3" fmla="*/ 610668 h 610667"/>
              </a:gdLst>
              <a:ahLst/>
              <a:cxnLst>
                <a:cxn ang="0">
                  <a:pos x="connsiteX0" y="connsiteY0"/>
                </a:cxn>
                <a:cxn ang="0">
                  <a:pos x="connsiteX1" y="connsiteY1"/>
                </a:cxn>
                <a:cxn ang="0">
                  <a:pos x="connsiteX2" y="connsiteY2"/>
                </a:cxn>
                <a:cxn ang="0">
                  <a:pos x="connsiteX3" y="connsiteY3"/>
                </a:cxn>
              </a:cxnLst>
              <a:rect l="l" t="t" r="r" b="b"/>
              <a:pathLst>
                <a:path w="19914" h="610667">
                  <a:moveTo>
                    <a:pt x="0" y="0"/>
                  </a:moveTo>
                  <a:lnTo>
                    <a:pt x="19914" y="0"/>
                  </a:lnTo>
                  <a:lnTo>
                    <a:pt x="19914" y="610668"/>
                  </a:lnTo>
                  <a:lnTo>
                    <a:pt x="0" y="610668"/>
                  </a:lnTo>
                  <a:close/>
                </a:path>
              </a:pathLst>
            </a:custGeom>
            <a:solidFill>
              <a:srgbClr val="27377D"/>
            </a:solidFill>
            <a:ln w="12692"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E992C4BF-BEAF-B431-6870-CB19CD1F2AA4}"/>
                </a:ext>
              </a:extLst>
            </p:cNvPr>
            <p:cNvSpPr/>
            <p:nvPr/>
          </p:nvSpPr>
          <p:spPr>
            <a:xfrm>
              <a:off x="7722052" y="2539482"/>
              <a:ext cx="38807" cy="880399"/>
            </a:xfrm>
            <a:custGeom>
              <a:avLst/>
              <a:gdLst>
                <a:gd name="connsiteX0" fmla="*/ 0 w 19914"/>
                <a:gd name="connsiteY0" fmla="*/ 0 h 611152"/>
                <a:gd name="connsiteX1" fmla="*/ 19914 w 19914"/>
                <a:gd name="connsiteY1" fmla="*/ 0 h 611152"/>
                <a:gd name="connsiteX2" fmla="*/ 19914 w 19914"/>
                <a:gd name="connsiteY2" fmla="*/ 611152 h 611152"/>
                <a:gd name="connsiteX3" fmla="*/ 0 w 19914"/>
                <a:gd name="connsiteY3" fmla="*/ 611152 h 611152"/>
              </a:gdLst>
              <a:ahLst/>
              <a:cxnLst>
                <a:cxn ang="0">
                  <a:pos x="connsiteX0" y="connsiteY0"/>
                </a:cxn>
                <a:cxn ang="0">
                  <a:pos x="connsiteX1" y="connsiteY1"/>
                </a:cxn>
                <a:cxn ang="0">
                  <a:pos x="connsiteX2" y="connsiteY2"/>
                </a:cxn>
                <a:cxn ang="0">
                  <a:pos x="connsiteX3" y="connsiteY3"/>
                </a:cxn>
              </a:cxnLst>
              <a:rect l="l" t="t" r="r" b="b"/>
              <a:pathLst>
                <a:path w="19914" h="611152">
                  <a:moveTo>
                    <a:pt x="0" y="0"/>
                  </a:moveTo>
                  <a:lnTo>
                    <a:pt x="19914" y="0"/>
                  </a:lnTo>
                  <a:lnTo>
                    <a:pt x="19914" y="611152"/>
                  </a:lnTo>
                  <a:lnTo>
                    <a:pt x="0" y="611152"/>
                  </a:lnTo>
                  <a:close/>
                </a:path>
              </a:pathLst>
            </a:custGeom>
            <a:solidFill>
              <a:srgbClr val="27377D"/>
            </a:solidFill>
            <a:ln w="12692"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97E13A70-2A58-A8E5-1E8B-542FD27803B7}"/>
                </a:ext>
              </a:extLst>
            </p:cNvPr>
            <p:cNvSpPr/>
            <p:nvPr/>
          </p:nvSpPr>
          <p:spPr>
            <a:xfrm>
              <a:off x="7796131" y="2539482"/>
              <a:ext cx="38807" cy="887413"/>
            </a:xfrm>
            <a:custGeom>
              <a:avLst/>
              <a:gdLst>
                <a:gd name="connsiteX0" fmla="*/ 0 w 19914"/>
                <a:gd name="connsiteY0" fmla="*/ 0 h 616021"/>
                <a:gd name="connsiteX1" fmla="*/ 19914 w 19914"/>
                <a:gd name="connsiteY1" fmla="*/ 0 h 616021"/>
                <a:gd name="connsiteX2" fmla="*/ 19914 w 19914"/>
                <a:gd name="connsiteY2" fmla="*/ 616022 h 616021"/>
                <a:gd name="connsiteX3" fmla="*/ 0 w 19914"/>
                <a:gd name="connsiteY3" fmla="*/ 616022 h 616021"/>
              </a:gdLst>
              <a:ahLst/>
              <a:cxnLst>
                <a:cxn ang="0">
                  <a:pos x="connsiteX0" y="connsiteY0"/>
                </a:cxn>
                <a:cxn ang="0">
                  <a:pos x="connsiteX1" y="connsiteY1"/>
                </a:cxn>
                <a:cxn ang="0">
                  <a:pos x="connsiteX2" y="connsiteY2"/>
                </a:cxn>
                <a:cxn ang="0">
                  <a:pos x="connsiteX3" y="connsiteY3"/>
                </a:cxn>
              </a:cxnLst>
              <a:rect l="l" t="t" r="r" b="b"/>
              <a:pathLst>
                <a:path w="19914" h="616021">
                  <a:moveTo>
                    <a:pt x="0" y="0"/>
                  </a:moveTo>
                  <a:lnTo>
                    <a:pt x="19914" y="0"/>
                  </a:lnTo>
                  <a:lnTo>
                    <a:pt x="19914" y="616022"/>
                  </a:lnTo>
                  <a:lnTo>
                    <a:pt x="0" y="616022"/>
                  </a:lnTo>
                  <a:close/>
                </a:path>
              </a:pathLst>
            </a:custGeom>
            <a:solidFill>
              <a:srgbClr val="27377D"/>
            </a:solidFill>
            <a:ln w="12692"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65622882-FE2A-0470-CD8F-1819171F1D80}"/>
                </a:ext>
              </a:extLst>
            </p:cNvPr>
            <p:cNvSpPr/>
            <p:nvPr/>
          </p:nvSpPr>
          <p:spPr>
            <a:xfrm>
              <a:off x="7870185" y="2539482"/>
              <a:ext cx="38807" cy="888112"/>
            </a:xfrm>
            <a:custGeom>
              <a:avLst/>
              <a:gdLst>
                <a:gd name="connsiteX0" fmla="*/ 0 w 19914"/>
                <a:gd name="connsiteY0" fmla="*/ 0 h 616506"/>
                <a:gd name="connsiteX1" fmla="*/ 19914 w 19914"/>
                <a:gd name="connsiteY1" fmla="*/ 0 h 616506"/>
                <a:gd name="connsiteX2" fmla="*/ 19914 w 19914"/>
                <a:gd name="connsiteY2" fmla="*/ 616506 h 616506"/>
                <a:gd name="connsiteX3" fmla="*/ 0 w 19914"/>
                <a:gd name="connsiteY3" fmla="*/ 616506 h 616506"/>
              </a:gdLst>
              <a:ahLst/>
              <a:cxnLst>
                <a:cxn ang="0">
                  <a:pos x="connsiteX0" y="connsiteY0"/>
                </a:cxn>
                <a:cxn ang="0">
                  <a:pos x="connsiteX1" y="connsiteY1"/>
                </a:cxn>
                <a:cxn ang="0">
                  <a:pos x="connsiteX2" y="connsiteY2"/>
                </a:cxn>
                <a:cxn ang="0">
                  <a:pos x="connsiteX3" y="connsiteY3"/>
                </a:cxn>
              </a:cxnLst>
              <a:rect l="l" t="t" r="r" b="b"/>
              <a:pathLst>
                <a:path w="19914" h="616506">
                  <a:moveTo>
                    <a:pt x="0" y="0"/>
                  </a:moveTo>
                  <a:lnTo>
                    <a:pt x="19914" y="0"/>
                  </a:lnTo>
                  <a:lnTo>
                    <a:pt x="19914" y="616506"/>
                  </a:lnTo>
                  <a:lnTo>
                    <a:pt x="0" y="616506"/>
                  </a:lnTo>
                  <a:close/>
                </a:path>
              </a:pathLst>
            </a:custGeom>
            <a:solidFill>
              <a:srgbClr val="27377D"/>
            </a:solidFill>
            <a:ln w="12692"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9A55622D-8E66-9705-4AAC-DC8F4A14730E}"/>
                </a:ext>
              </a:extLst>
            </p:cNvPr>
            <p:cNvSpPr/>
            <p:nvPr/>
          </p:nvSpPr>
          <p:spPr>
            <a:xfrm>
              <a:off x="7944263" y="2539482"/>
              <a:ext cx="38807" cy="890921"/>
            </a:xfrm>
            <a:custGeom>
              <a:avLst/>
              <a:gdLst>
                <a:gd name="connsiteX0" fmla="*/ 0 w 19914"/>
                <a:gd name="connsiteY0" fmla="*/ 0 h 618456"/>
                <a:gd name="connsiteX1" fmla="*/ 19915 w 19914"/>
                <a:gd name="connsiteY1" fmla="*/ 0 h 618456"/>
                <a:gd name="connsiteX2" fmla="*/ 19915 w 19914"/>
                <a:gd name="connsiteY2" fmla="*/ 618457 h 618456"/>
                <a:gd name="connsiteX3" fmla="*/ 0 w 19914"/>
                <a:gd name="connsiteY3" fmla="*/ 618457 h 618456"/>
              </a:gdLst>
              <a:ahLst/>
              <a:cxnLst>
                <a:cxn ang="0">
                  <a:pos x="connsiteX0" y="connsiteY0"/>
                </a:cxn>
                <a:cxn ang="0">
                  <a:pos x="connsiteX1" y="connsiteY1"/>
                </a:cxn>
                <a:cxn ang="0">
                  <a:pos x="connsiteX2" y="connsiteY2"/>
                </a:cxn>
                <a:cxn ang="0">
                  <a:pos x="connsiteX3" y="connsiteY3"/>
                </a:cxn>
              </a:cxnLst>
              <a:rect l="l" t="t" r="r" b="b"/>
              <a:pathLst>
                <a:path w="19914" h="618456">
                  <a:moveTo>
                    <a:pt x="0" y="0"/>
                  </a:moveTo>
                  <a:lnTo>
                    <a:pt x="19915" y="0"/>
                  </a:lnTo>
                  <a:lnTo>
                    <a:pt x="19915" y="618457"/>
                  </a:lnTo>
                  <a:lnTo>
                    <a:pt x="0" y="618457"/>
                  </a:lnTo>
                  <a:close/>
                </a:path>
              </a:pathLst>
            </a:custGeom>
            <a:solidFill>
              <a:srgbClr val="27377D"/>
            </a:solidFill>
            <a:ln w="12692"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73CF55C2-3BCB-2B6D-7130-DA00DC36E060}"/>
                </a:ext>
              </a:extLst>
            </p:cNvPr>
            <p:cNvSpPr/>
            <p:nvPr/>
          </p:nvSpPr>
          <p:spPr>
            <a:xfrm>
              <a:off x="8018318" y="2539482"/>
              <a:ext cx="38807" cy="914794"/>
            </a:xfrm>
            <a:custGeom>
              <a:avLst/>
              <a:gdLst>
                <a:gd name="connsiteX0" fmla="*/ 0 w 19914"/>
                <a:gd name="connsiteY0" fmla="*/ 0 h 635028"/>
                <a:gd name="connsiteX1" fmla="*/ 19914 w 19914"/>
                <a:gd name="connsiteY1" fmla="*/ 0 h 635028"/>
                <a:gd name="connsiteX2" fmla="*/ 19914 w 19914"/>
                <a:gd name="connsiteY2" fmla="*/ 635029 h 635028"/>
                <a:gd name="connsiteX3" fmla="*/ 0 w 19914"/>
                <a:gd name="connsiteY3" fmla="*/ 635029 h 635028"/>
              </a:gdLst>
              <a:ahLst/>
              <a:cxnLst>
                <a:cxn ang="0">
                  <a:pos x="connsiteX0" y="connsiteY0"/>
                </a:cxn>
                <a:cxn ang="0">
                  <a:pos x="connsiteX1" y="connsiteY1"/>
                </a:cxn>
                <a:cxn ang="0">
                  <a:pos x="connsiteX2" y="connsiteY2"/>
                </a:cxn>
                <a:cxn ang="0">
                  <a:pos x="connsiteX3" y="connsiteY3"/>
                </a:cxn>
              </a:cxnLst>
              <a:rect l="l" t="t" r="r" b="b"/>
              <a:pathLst>
                <a:path w="19914" h="635028">
                  <a:moveTo>
                    <a:pt x="0" y="0"/>
                  </a:moveTo>
                  <a:lnTo>
                    <a:pt x="19914" y="0"/>
                  </a:lnTo>
                  <a:lnTo>
                    <a:pt x="19914" y="635029"/>
                  </a:lnTo>
                  <a:lnTo>
                    <a:pt x="0" y="635029"/>
                  </a:lnTo>
                  <a:close/>
                </a:path>
              </a:pathLst>
            </a:custGeom>
            <a:solidFill>
              <a:srgbClr val="27377D"/>
            </a:solidFill>
            <a:ln w="12692"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A34A402C-0561-729B-42C3-3955F85DA036}"/>
                </a:ext>
              </a:extLst>
            </p:cNvPr>
            <p:cNvSpPr/>
            <p:nvPr/>
          </p:nvSpPr>
          <p:spPr>
            <a:xfrm>
              <a:off x="8092396" y="2539482"/>
              <a:ext cx="38807" cy="917585"/>
            </a:xfrm>
            <a:custGeom>
              <a:avLst/>
              <a:gdLst>
                <a:gd name="connsiteX0" fmla="*/ 0 w 19914"/>
                <a:gd name="connsiteY0" fmla="*/ 0 h 636966"/>
                <a:gd name="connsiteX1" fmla="*/ 19914 w 19914"/>
                <a:gd name="connsiteY1" fmla="*/ 0 h 636966"/>
                <a:gd name="connsiteX2" fmla="*/ 19914 w 19914"/>
                <a:gd name="connsiteY2" fmla="*/ 636967 h 636966"/>
                <a:gd name="connsiteX3" fmla="*/ 0 w 19914"/>
                <a:gd name="connsiteY3" fmla="*/ 636967 h 636966"/>
              </a:gdLst>
              <a:ahLst/>
              <a:cxnLst>
                <a:cxn ang="0">
                  <a:pos x="connsiteX0" y="connsiteY0"/>
                </a:cxn>
                <a:cxn ang="0">
                  <a:pos x="connsiteX1" y="connsiteY1"/>
                </a:cxn>
                <a:cxn ang="0">
                  <a:pos x="connsiteX2" y="connsiteY2"/>
                </a:cxn>
                <a:cxn ang="0">
                  <a:pos x="connsiteX3" y="connsiteY3"/>
                </a:cxn>
              </a:cxnLst>
              <a:rect l="l" t="t" r="r" b="b"/>
              <a:pathLst>
                <a:path w="19914" h="636966">
                  <a:moveTo>
                    <a:pt x="0" y="0"/>
                  </a:moveTo>
                  <a:lnTo>
                    <a:pt x="19914" y="0"/>
                  </a:lnTo>
                  <a:lnTo>
                    <a:pt x="19914" y="636967"/>
                  </a:lnTo>
                  <a:lnTo>
                    <a:pt x="0" y="636967"/>
                  </a:lnTo>
                  <a:close/>
                </a:path>
              </a:pathLst>
            </a:custGeom>
            <a:solidFill>
              <a:srgbClr val="27377D"/>
            </a:solidFill>
            <a:ln w="12692"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306D745E-7A44-D5B9-2313-1357C5E4CF97}"/>
                </a:ext>
              </a:extLst>
            </p:cNvPr>
            <p:cNvSpPr/>
            <p:nvPr/>
          </p:nvSpPr>
          <p:spPr>
            <a:xfrm>
              <a:off x="8166449" y="2539482"/>
              <a:ext cx="38807" cy="927410"/>
            </a:xfrm>
            <a:custGeom>
              <a:avLst/>
              <a:gdLst>
                <a:gd name="connsiteX0" fmla="*/ 0 w 19914"/>
                <a:gd name="connsiteY0" fmla="*/ 0 h 643786"/>
                <a:gd name="connsiteX1" fmla="*/ 19914 w 19914"/>
                <a:gd name="connsiteY1" fmla="*/ 0 h 643786"/>
                <a:gd name="connsiteX2" fmla="*/ 19914 w 19914"/>
                <a:gd name="connsiteY2" fmla="*/ 643787 h 643786"/>
                <a:gd name="connsiteX3" fmla="*/ 0 w 19914"/>
                <a:gd name="connsiteY3" fmla="*/ 643787 h 643786"/>
              </a:gdLst>
              <a:ahLst/>
              <a:cxnLst>
                <a:cxn ang="0">
                  <a:pos x="connsiteX0" y="connsiteY0"/>
                </a:cxn>
                <a:cxn ang="0">
                  <a:pos x="connsiteX1" y="connsiteY1"/>
                </a:cxn>
                <a:cxn ang="0">
                  <a:pos x="connsiteX2" y="connsiteY2"/>
                </a:cxn>
                <a:cxn ang="0">
                  <a:pos x="connsiteX3" y="connsiteY3"/>
                </a:cxn>
              </a:cxnLst>
              <a:rect l="l" t="t" r="r" b="b"/>
              <a:pathLst>
                <a:path w="19914" h="643786">
                  <a:moveTo>
                    <a:pt x="0" y="0"/>
                  </a:moveTo>
                  <a:lnTo>
                    <a:pt x="19914" y="0"/>
                  </a:lnTo>
                  <a:lnTo>
                    <a:pt x="19914" y="643787"/>
                  </a:lnTo>
                  <a:lnTo>
                    <a:pt x="0" y="643787"/>
                  </a:lnTo>
                  <a:close/>
                </a:path>
              </a:pathLst>
            </a:custGeom>
            <a:solidFill>
              <a:srgbClr val="27377D"/>
            </a:solidFill>
            <a:ln w="12692"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7408249B-7433-26DD-D788-A04399239653}"/>
                </a:ext>
              </a:extLst>
            </p:cNvPr>
            <p:cNvSpPr/>
            <p:nvPr/>
          </p:nvSpPr>
          <p:spPr>
            <a:xfrm>
              <a:off x="8314582" y="2539482"/>
              <a:ext cx="38807" cy="969519"/>
            </a:xfrm>
            <a:custGeom>
              <a:avLst/>
              <a:gdLst>
                <a:gd name="connsiteX0" fmla="*/ 0 w 19914"/>
                <a:gd name="connsiteY0" fmla="*/ 0 h 673017"/>
                <a:gd name="connsiteX1" fmla="*/ 19914 w 19914"/>
                <a:gd name="connsiteY1" fmla="*/ 0 h 673017"/>
                <a:gd name="connsiteX2" fmla="*/ 19914 w 19914"/>
                <a:gd name="connsiteY2" fmla="*/ 673017 h 673017"/>
                <a:gd name="connsiteX3" fmla="*/ 0 w 19914"/>
                <a:gd name="connsiteY3" fmla="*/ 673017 h 673017"/>
              </a:gdLst>
              <a:ahLst/>
              <a:cxnLst>
                <a:cxn ang="0">
                  <a:pos x="connsiteX0" y="connsiteY0"/>
                </a:cxn>
                <a:cxn ang="0">
                  <a:pos x="connsiteX1" y="connsiteY1"/>
                </a:cxn>
                <a:cxn ang="0">
                  <a:pos x="connsiteX2" y="connsiteY2"/>
                </a:cxn>
                <a:cxn ang="0">
                  <a:pos x="connsiteX3" y="connsiteY3"/>
                </a:cxn>
              </a:cxnLst>
              <a:rect l="l" t="t" r="r" b="b"/>
              <a:pathLst>
                <a:path w="19914" h="673017">
                  <a:moveTo>
                    <a:pt x="0" y="0"/>
                  </a:moveTo>
                  <a:lnTo>
                    <a:pt x="19914" y="0"/>
                  </a:lnTo>
                  <a:lnTo>
                    <a:pt x="19914" y="673017"/>
                  </a:lnTo>
                  <a:lnTo>
                    <a:pt x="0" y="673017"/>
                  </a:lnTo>
                  <a:close/>
                </a:path>
              </a:pathLst>
            </a:custGeom>
            <a:solidFill>
              <a:srgbClr val="27377D"/>
            </a:solidFill>
            <a:ln w="12692"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C5CB6C50-30F8-D77E-20DE-0AF14C3C505A}"/>
                </a:ext>
              </a:extLst>
            </p:cNvPr>
            <p:cNvSpPr/>
            <p:nvPr/>
          </p:nvSpPr>
          <p:spPr>
            <a:xfrm>
              <a:off x="8240529" y="2539482"/>
              <a:ext cx="38807" cy="958996"/>
            </a:xfrm>
            <a:custGeom>
              <a:avLst/>
              <a:gdLst>
                <a:gd name="connsiteX0" fmla="*/ 0 w 19914"/>
                <a:gd name="connsiteY0" fmla="*/ 0 h 665712"/>
                <a:gd name="connsiteX1" fmla="*/ 19915 w 19914"/>
                <a:gd name="connsiteY1" fmla="*/ 0 h 665712"/>
                <a:gd name="connsiteX2" fmla="*/ 19915 w 19914"/>
                <a:gd name="connsiteY2" fmla="*/ 665713 h 665712"/>
                <a:gd name="connsiteX3" fmla="*/ 0 w 19914"/>
                <a:gd name="connsiteY3" fmla="*/ 665713 h 665712"/>
              </a:gdLst>
              <a:ahLst/>
              <a:cxnLst>
                <a:cxn ang="0">
                  <a:pos x="connsiteX0" y="connsiteY0"/>
                </a:cxn>
                <a:cxn ang="0">
                  <a:pos x="connsiteX1" y="connsiteY1"/>
                </a:cxn>
                <a:cxn ang="0">
                  <a:pos x="connsiteX2" y="connsiteY2"/>
                </a:cxn>
                <a:cxn ang="0">
                  <a:pos x="connsiteX3" y="connsiteY3"/>
                </a:cxn>
              </a:cxnLst>
              <a:rect l="l" t="t" r="r" b="b"/>
              <a:pathLst>
                <a:path w="19914" h="665712">
                  <a:moveTo>
                    <a:pt x="0" y="0"/>
                  </a:moveTo>
                  <a:lnTo>
                    <a:pt x="19915" y="0"/>
                  </a:lnTo>
                  <a:lnTo>
                    <a:pt x="19915" y="665713"/>
                  </a:lnTo>
                  <a:lnTo>
                    <a:pt x="0" y="665713"/>
                  </a:lnTo>
                  <a:close/>
                </a:path>
              </a:pathLst>
            </a:custGeom>
            <a:solidFill>
              <a:srgbClr val="27377D"/>
            </a:solidFill>
            <a:ln w="12692"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D8C5E36C-C773-E5C1-4F4A-2F1DC9149584}"/>
                </a:ext>
              </a:extLst>
            </p:cNvPr>
            <p:cNvSpPr/>
            <p:nvPr/>
          </p:nvSpPr>
          <p:spPr>
            <a:xfrm>
              <a:off x="6907335" y="2539482"/>
              <a:ext cx="38807" cy="791976"/>
            </a:xfrm>
            <a:custGeom>
              <a:avLst/>
              <a:gdLst>
                <a:gd name="connsiteX0" fmla="*/ 0 w 19914"/>
                <a:gd name="connsiteY0" fmla="*/ 0 h 549771"/>
                <a:gd name="connsiteX1" fmla="*/ 19914 w 19914"/>
                <a:gd name="connsiteY1" fmla="*/ 0 h 549771"/>
                <a:gd name="connsiteX2" fmla="*/ 19914 w 19914"/>
                <a:gd name="connsiteY2" fmla="*/ 549772 h 549771"/>
                <a:gd name="connsiteX3" fmla="*/ 0 w 19914"/>
                <a:gd name="connsiteY3" fmla="*/ 549772 h 549771"/>
              </a:gdLst>
              <a:ahLst/>
              <a:cxnLst>
                <a:cxn ang="0">
                  <a:pos x="connsiteX0" y="connsiteY0"/>
                </a:cxn>
                <a:cxn ang="0">
                  <a:pos x="connsiteX1" y="connsiteY1"/>
                </a:cxn>
                <a:cxn ang="0">
                  <a:pos x="connsiteX2" y="connsiteY2"/>
                </a:cxn>
                <a:cxn ang="0">
                  <a:pos x="connsiteX3" y="connsiteY3"/>
                </a:cxn>
              </a:cxnLst>
              <a:rect l="l" t="t" r="r" b="b"/>
              <a:pathLst>
                <a:path w="19914" h="549771">
                  <a:moveTo>
                    <a:pt x="0" y="0"/>
                  </a:moveTo>
                  <a:lnTo>
                    <a:pt x="19914" y="0"/>
                  </a:lnTo>
                  <a:lnTo>
                    <a:pt x="19914" y="549772"/>
                  </a:lnTo>
                  <a:lnTo>
                    <a:pt x="0" y="549772"/>
                  </a:lnTo>
                  <a:close/>
                </a:path>
              </a:pathLst>
            </a:custGeom>
            <a:solidFill>
              <a:srgbClr val="27377D"/>
            </a:solidFill>
            <a:ln w="12692"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901BD4CE-1D37-B71D-113B-25E26F40BB15}"/>
                </a:ext>
              </a:extLst>
            </p:cNvPr>
            <p:cNvSpPr/>
            <p:nvPr/>
          </p:nvSpPr>
          <p:spPr>
            <a:xfrm>
              <a:off x="6981389" y="2539482"/>
              <a:ext cx="38807" cy="796182"/>
            </a:xfrm>
            <a:custGeom>
              <a:avLst/>
              <a:gdLst>
                <a:gd name="connsiteX0" fmla="*/ 0 w 19914"/>
                <a:gd name="connsiteY0" fmla="*/ 0 h 552691"/>
                <a:gd name="connsiteX1" fmla="*/ 19914 w 19914"/>
                <a:gd name="connsiteY1" fmla="*/ 0 h 552691"/>
                <a:gd name="connsiteX2" fmla="*/ 19914 w 19914"/>
                <a:gd name="connsiteY2" fmla="*/ 552691 h 552691"/>
                <a:gd name="connsiteX3" fmla="*/ 0 w 19914"/>
                <a:gd name="connsiteY3" fmla="*/ 552691 h 552691"/>
              </a:gdLst>
              <a:ahLst/>
              <a:cxnLst>
                <a:cxn ang="0">
                  <a:pos x="connsiteX0" y="connsiteY0"/>
                </a:cxn>
                <a:cxn ang="0">
                  <a:pos x="connsiteX1" y="connsiteY1"/>
                </a:cxn>
                <a:cxn ang="0">
                  <a:pos x="connsiteX2" y="connsiteY2"/>
                </a:cxn>
                <a:cxn ang="0">
                  <a:pos x="connsiteX3" y="connsiteY3"/>
                </a:cxn>
              </a:cxnLst>
              <a:rect l="l" t="t" r="r" b="b"/>
              <a:pathLst>
                <a:path w="19914" h="552691">
                  <a:moveTo>
                    <a:pt x="0" y="0"/>
                  </a:moveTo>
                  <a:lnTo>
                    <a:pt x="19914" y="0"/>
                  </a:lnTo>
                  <a:lnTo>
                    <a:pt x="19914" y="552691"/>
                  </a:lnTo>
                  <a:lnTo>
                    <a:pt x="0" y="552691"/>
                  </a:lnTo>
                  <a:close/>
                </a:path>
              </a:pathLst>
            </a:custGeom>
            <a:solidFill>
              <a:srgbClr val="27377D"/>
            </a:solidFill>
            <a:ln w="12692"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B4DDA7F-08F0-53FF-2CB1-F08DA34D8706}"/>
                </a:ext>
              </a:extLst>
            </p:cNvPr>
            <p:cNvSpPr/>
            <p:nvPr/>
          </p:nvSpPr>
          <p:spPr>
            <a:xfrm>
              <a:off x="7055468" y="2539482"/>
              <a:ext cx="38807" cy="802499"/>
            </a:xfrm>
            <a:custGeom>
              <a:avLst/>
              <a:gdLst>
                <a:gd name="connsiteX0" fmla="*/ 0 w 19914"/>
                <a:gd name="connsiteY0" fmla="*/ 0 h 557076"/>
                <a:gd name="connsiteX1" fmla="*/ 19914 w 19914"/>
                <a:gd name="connsiteY1" fmla="*/ 0 h 557076"/>
                <a:gd name="connsiteX2" fmla="*/ 19914 w 19914"/>
                <a:gd name="connsiteY2" fmla="*/ 557076 h 557076"/>
                <a:gd name="connsiteX3" fmla="*/ 0 w 19914"/>
                <a:gd name="connsiteY3" fmla="*/ 557076 h 557076"/>
              </a:gdLst>
              <a:ahLst/>
              <a:cxnLst>
                <a:cxn ang="0">
                  <a:pos x="connsiteX0" y="connsiteY0"/>
                </a:cxn>
                <a:cxn ang="0">
                  <a:pos x="connsiteX1" y="connsiteY1"/>
                </a:cxn>
                <a:cxn ang="0">
                  <a:pos x="connsiteX2" y="connsiteY2"/>
                </a:cxn>
                <a:cxn ang="0">
                  <a:pos x="connsiteX3" y="connsiteY3"/>
                </a:cxn>
              </a:cxnLst>
              <a:rect l="l" t="t" r="r" b="b"/>
              <a:pathLst>
                <a:path w="19914" h="557076">
                  <a:moveTo>
                    <a:pt x="0" y="0"/>
                  </a:moveTo>
                  <a:lnTo>
                    <a:pt x="19914" y="0"/>
                  </a:lnTo>
                  <a:lnTo>
                    <a:pt x="19914" y="557076"/>
                  </a:lnTo>
                  <a:lnTo>
                    <a:pt x="0" y="557076"/>
                  </a:lnTo>
                  <a:close/>
                </a:path>
              </a:pathLst>
            </a:custGeom>
            <a:solidFill>
              <a:srgbClr val="27377D"/>
            </a:solidFill>
            <a:ln w="12692"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C28A53E7-9C1D-401D-816E-81AFA05341F5}"/>
                </a:ext>
              </a:extLst>
            </p:cNvPr>
            <p:cNvSpPr/>
            <p:nvPr/>
          </p:nvSpPr>
          <p:spPr>
            <a:xfrm>
              <a:off x="7129522" y="2539482"/>
              <a:ext cx="38807" cy="808119"/>
            </a:xfrm>
            <a:custGeom>
              <a:avLst/>
              <a:gdLst>
                <a:gd name="connsiteX0" fmla="*/ 0 w 19914"/>
                <a:gd name="connsiteY0" fmla="*/ 0 h 560977"/>
                <a:gd name="connsiteX1" fmla="*/ 19914 w 19914"/>
                <a:gd name="connsiteY1" fmla="*/ 0 h 560977"/>
                <a:gd name="connsiteX2" fmla="*/ 19914 w 19914"/>
                <a:gd name="connsiteY2" fmla="*/ 560977 h 560977"/>
                <a:gd name="connsiteX3" fmla="*/ 0 w 19914"/>
                <a:gd name="connsiteY3" fmla="*/ 560977 h 560977"/>
              </a:gdLst>
              <a:ahLst/>
              <a:cxnLst>
                <a:cxn ang="0">
                  <a:pos x="connsiteX0" y="connsiteY0"/>
                </a:cxn>
                <a:cxn ang="0">
                  <a:pos x="connsiteX1" y="connsiteY1"/>
                </a:cxn>
                <a:cxn ang="0">
                  <a:pos x="connsiteX2" y="connsiteY2"/>
                </a:cxn>
                <a:cxn ang="0">
                  <a:pos x="connsiteX3" y="connsiteY3"/>
                </a:cxn>
              </a:cxnLst>
              <a:rect l="l" t="t" r="r" b="b"/>
              <a:pathLst>
                <a:path w="19914" h="560977">
                  <a:moveTo>
                    <a:pt x="0" y="0"/>
                  </a:moveTo>
                  <a:lnTo>
                    <a:pt x="19914" y="0"/>
                  </a:lnTo>
                  <a:lnTo>
                    <a:pt x="19914" y="560977"/>
                  </a:lnTo>
                  <a:lnTo>
                    <a:pt x="0" y="560977"/>
                  </a:lnTo>
                  <a:close/>
                </a:path>
              </a:pathLst>
            </a:custGeom>
            <a:solidFill>
              <a:srgbClr val="27377D"/>
            </a:solidFill>
            <a:ln w="12692"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855E0A5D-9225-0214-6D30-199C0002A994}"/>
                </a:ext>
              </a:extLst>
            </p:cNvPr>
            <p:cNvSpPr/>
            <p:nvPr/>
          </p:nvSpPr>
          <p:spPr>
            <a:xfrm>
              <a:off x="7203599" y="2539482"/>
              <a:ext cx="38807" cy="826353"/>
            </a:xfrm>
            <a:custGeom>
              <a:avLst/>
              <a:gdLst>
                <a:gd name="connsiteX0" fmla="*/ 0 w 19914"/>
                <a:gd name="connsiteY0" fmla="*/ 0 h 573635"/>
                <a:gd name="connsiteX1" fmla="*/ 19914 w 19914"/>
                <a:gd name="connsiteY1" fmla="*/ 0 h 573635"/>
                <a:gd name="connsiteX2" fmla="*/ 19914 w 19914"/>
                <a:gd name="connsiteY2" fmla="*/ 573636 h 573635"/>
                <a:gd name="connsiteX3" fmla="*/ 0 w 19914"/>
                <a:gd name="connsiteY3" fmla="*/ 573636 h 573635"/>
              </a:gdLst>
              <a:ahLst/>
              <a:cxnLst>
                <a:cxn ang="0">
                  <a:pos x="connsiteX0" y="connsiteY0"/>
                </a:cxn>
                <a:cxn ang="0">
                  <a:pos x="connsiteX1" y="connsiteY1"/>
                </a:cxn>
                <a:cxn ang="0">
                  <a:pos x="connsiteX2" y="connsiteY2"/>
                </a:cxn>
                <a:cxn ang="0">
                  <a:pos x="connsiteX3" y="connsiteY3"/>
                </a:cxn>
              </a:cxnLst>
              <a:rect l="l" t="t" r="r" b="b"/>
              <a:pathLst>
                <a:path w="19914" h="573635">
                  <a:moveTo>
                    <a:pt x="0" y="0"/>
                  </a:moveTo>
                  <a:lnTo>
                    <a:pt x="19914" y="0"/>
                  </a:lnTo>
                  <a:lnTo>
                    <a:pt x="19914" y="573636"/>
                  </a:lnTo>
                  <a:lnTo>
                    <a:pt x="0" y="573636"/>
                  </a:lnTo>
                  <a:close/>
                </a:path>
              </a:pathLst>
            </a:custGeom>
            <a:solidFill>
              <a:srgbClr val="27377D"/>
            </a:solidFill>
            <a:ln w="12692"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90F4B17-8977-F332-434E-3905217E5E2B}"/>
                </a:ext>
              </a:extLst>
            </p:cNvPr>
            <p:cNvSpPr/>
            <p:nvPr/>
          </p:nvSpPr>
          <p:spPr>
            <a:xfrm>
              <a:off x="7277653" y="2539482"/>
              <a:ext cx="38807" cy="825656"/>
            </a:xfrm>
            <a:custGeom>
              <a:avLst/>
              <a:gdLst>
                <a:gd name="connsiteX0" fmla="*/ 0 w 19914"/>
                <a:gd name="connsiteY0" fmla="*/ 0 h 573151"/>
                <a:gd name="connsiteX1" fmla="*/ 19914 w 19914"/>
                <a:gd name="connsiteY1" fmla="*/ 0 h 573151"/>
                <a:gd name="connsiteX2" fmla="*/ 19914 w 19914"/>
                <a:gd name="connsiteY2" fmla="*/ 573151 h 573151"/>
                <a:gd name="connsiteX3" fmla="*/ 0 w 19914"/>
                <a:gd name="connsiteY3" fmla="*/ 573151 h 573151"/>
              </a:gdLst>
              <a:ahLst/>
              <a:cxnLst>
                <a:cxn ang="0">
                  <a:pos x="connsiteX0" y="connsiteY0"/>
                </a:cxn>
                <a:cxn ang="0">
                  <a:pos x="connsiteX1" y="connsiteY1"/>
                </a:cxn>
                <a:cxn ang="0">
                  <a:pos x="connsiteX2" y="connsiteY2"/>
                </a:cxn>
                <a:cxn ang="0">
                  <a:pos x="connsiteX3" y="connsiteY3"/>
                </a:cxn>
              </a:cxnLst>
              <a:rect l="l" t="t" r="r" b="b"/>
              <a:pathLst>
                <a:path w="19914" h="573151">
                  <a:moveTo>
                    <a:pt x="0" y="0"/>
                  </a:moveTo>
                  <a:lnTo>
                    <a:pt x="19914" y="0"/>
                  </a:lnTo>
                  <a:lnTo>
                    <a:pt x="19914" y="573151"/>
                  </a:lnTo>
                  <a:lnTo>
                    <a:pt x="0" y="573151"/>
                  </a:lnTo>
                  <a:close/>
                </a:path>
              </a:pathLst>
            </a:custGeom>
            <a:solidFill>
              <a:srgbClr val="27377D"/>
            </a:solidFill>
            <a:ln w="12692"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FFB4C41-81A9-C8AE-F63B-0E7C86697C51}"/>
                </a:ext>
              </a:extLst>
            </p:cNvPr>
            <p:cNvSpPr/>
            <p:nvPr/>
          </p:nvSpPr>
          <p:spPr>
            <a:xfrm>
              <a:off x="7351732" y="2539482"/>
              <a:ext cx="38807" cy="829861"/>
            </a:xfrm>
            <a:custGeom>
              <a:avLst/>
              <a:gdLst>
                <a:gd name="connsiteX0" fmla="*/ 0 w 19914"/>
                <a:gd name="connsiteY0" fmla="*/ 0 h 576070"/>
                <a:gd name="connsiteX1" fmla="*/ 19914 w 19914"/>
                <a:gd name="connsiteY1" fmla="*/ 0 h 576070"/>
                <a:gd name="connsiteX2" fmla="*/ 19914 w 19914"/>
                <a:gd name="connsiteY2" fmla="*/ 576071 h 576070"/>
                <a:gd name="connsiteX3" fmla="*/ 0 w 19914"/>
                <a:gd name="connsiteY3" fmla="*/ 576071 h 576070"/>
              </a:gdLst>
              <a:ahLst/>
              <a:cxnLst>
                <a:cxn ang="0">
                  <a:pos x="connsiteX0" y="connsiteY0"/>
                </a:cxn>
                <a:cxn ang="0">
                  <a:pos x="connsiteX1" y="connsiteY1"/>
                </a:cxn>
                <a:cxn ang="0">
                  <a:pos x="connsiteX2" y="connsiteY2"/>
                </a:cxn>
                <a:cxn ang="0">
                  <a:pos x="connsiteX3" y="connsiteY3"/>
                </a:cxn>
              </a:cxnLst>
              <a:rect l="l" t="t" r="r" b="b"/>
              <a:pathLst>
                <a:path w="19914" h="576070">
                  <a:moveTo>
                    <a:pt x="0" y="0"/>
                  </a:moveTo>
                  <a:lnTo>
                    <a:pt x="19914" y="0"/>
                  </a:lnTo>
                  <a:lnTo>
                    <a:pt x="19914" y="576071"/>
                  </a:lnTo>
                  <a:lnTo>
                    <a:pt x="0" y="576071"/>
                  </a:lnTo>
                  <a:close/>
                </a:path>
              </a:pathLst>
            </a:custGeom>
            <a:solidFill>
              <a:srgbClr val="27377D"/>
            </a:solidFill>
            <a:ln w="12692"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32ACFA88-6059-CF47-7B81-347369C1461B}"/>
                </a:ext>
              </a:extLst>
            </p:cNvPr>
            <p:cNvSpPr/>
            <p:nvPr/>
          </p:nvSpPr>
          <p:spPr>
            <a:xfrm>
              <a:off x="7425786" y="2539482"/>
              <a:ext cx="38807" cy="835481"/>
            </a:xfrm>
            <a:custGeom>
              <a:avLst/>
              <a:gdLst>
                <a:gd name="connsiteX0" fmla="*/ 0 w 19914"/>
                <a:gd name="connsiteY0" fmla="*/ 0 h 579971"/>
                <a:gd name="connsiteX1" fmla="*/ 19914 w 19914"/>
                <a:gd name="connsiteY1" fmla="*/ 0 h 579971"/>
                <a:gd name="connsiteX2" fmla="*/ 19914 w 19914"/>
                <a:gd name="connsiteY2" fmla="*/ 579971 h 579971"/>
                <a:gd name="connsiteX3" fmla="*/ 0 w 19914"/>
                <a:gd name="connsiteY3" fmla="*/ 579971 h 579971"/>
              </a:gdLst>
              <a:ahLst/>
              <a:cxnLst>
                <a:cxn ang="0">
                  <a:pos x="connsiteX0" y="connsiteY0"/>
                </a:cxn>
                <a:cxn ang="0">
                  <a:pos x="connsiteX1" y="connsiteY1"/>
                </a:cxn>
                <a:cxn ang="0">
                  <a:pos x="connsiteX2" y="connsiteY2"/>
                </a:cxn>
                <a:cxn ang="0">
                  <a:pos x="connsiteX3" y="connsiteY3"/>
                </a:cxn>
              </a:cxnLst>
              <a:rect l="l" t="t" r="r" b="b"/>
              <a:pathLst>
                <a:path w="19914" h="579971">
                  <a:moveTo>
                    <a:pt x="0" y="0"/>
                  </a:moveTo>
                  <a:lnTo>
                    <a:pt x="19914" y="0"/>
                  </a:lnTo>
                  <a:lnTo>
                    <a:pt x="19914" y="579971"/>
                  </a:lnTo>
                  <a:lnTo>
                    <a:pt x="0" y="579971"/>
                  </a:lnTo>
                  <a:close/>
                </a:path>
              </a:pathLst>
            </a:custGeom>
            <a:solidFill>
              <a:srgbClr val="27377D"/>
            </a:solidFill>
            <a:ln w="12692"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4BF5636-3D32-AE8E-8BF7-75CC54FA0D9F}"/>
                </a:ext>
              </a:extLst>
            </p:cNvPr>
            <p:cNvSpPr/>
            <p:nvPr/>
          </p:nvSpPr>
          <p:spPr>
            <a:xfrm>
              <a:off x="7573919" y="2539482"/>
              <a:ext cx="38807" cy="856545"/>
            </a:xfrm>
            <a:custGeom>
              <a:avLst/>
              <a:gdLst>
                <a:gd name="connsiteX0" fmla="*/ 0 w 19914"/>
                <a:gd name="connsiteY0" fmla="*/ 0 h 594593"/>
                <a:gd name="connsiteX1" fmla="*/ 19914 w 19914"/>
                <a:gd name="connsiteY1" fmla="*/ 0 h 594593"/>
                <a:gd name="connsiteX2" fmla="*/ 19914 w 19914"/>
                <a:gd name="connsiteY2" fmla="*/ 594593 h 594593"/>
                <a:gd name="connsiteX3" fmla="*/ 0 w 19914"/>
                <a:gd name="connsiteY3" fmla="*/ 594593 h 594593"/>
              </a:gdLst>
              <a:ahLst/>
              <a:cxnLst>
                <a:cxn ang="0">
                  <a:pos x="connsiteX0" y="connsiteY0"/>
                </a:cxn>
                <a:cxn ang="0">
                  <a:pos x="connsiteX1" y="connsiteY1"/>
                </a:cxn>
                <a:cxn ang="0">
                  <a:pos x="connsiteX2" y="connsiteY2"/>
                </a:cxn>
                <a:cxn ang="0">
                  <a:pos x="connsiteX3" y="connsiteY3"/>
                </a:cxn>
              </a:cxnLst>
              <a:rect l="l" t="t" r="r" b="b"/>
              <a:pathLst>
                <a:path w="19914" h="594593">
                  <a:moveTo>
                    <a:pt x="0" y="0"/>
                  </a:moveTo>
                  <a:lnTo>
                    <a:pt x="19914" y="0"/>
                  </a:lnTo>
                  <a:lnTo>
                    <a:pt x="19914" y="594593"/>
                  </a:lnTo>
                  <a:lnTo>
                    <a:pt x="0" y="594593"/>
                  </a:lnTo>
                  <a:close/>
                </a:path>
              </a:pathLst>
            </a:custGeom>
            <a:solidFill>
              <a:srgbClr val="27377D"/>
            </a:solidFill>
            <a:ln w="12692"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D05FCB0C-1ABE-5DF9-9E20-838BA192CB9D}"/>
                </a:ext>
              </a:extLst>
            </p:cNvPr>
            <p:cNvSpPr/>
            <p:nvPr/>
          </p:nvSpPr>
          <p:spPr>
            <a:xfrm>
              <a:off x="7499865" y="2539482"/>
              <a:ext cx="38807" cy="846719"/>
            </a:xfrm>
            <a:custGeom>
              <a:avLst/>
              <a:gdLst>
                <a:gd name="connsiteX0" fmla="*/ 0 w 19914"/>
                <a:gd name="connsiteY0" fmla="*/ 0 h 587772"/>
                <a:gd name="connsiteX1" fmla="*/ 19914 w 19914"/>
                <a:gd name="connsiteY1" fmla="*/ 0 h 587772"/>
                <a:gd name="connsiteX2" fmla="*/ 19914 w 19914"/>
                <a:gd name="connsiteY2" fmla="*/ 587773 h 587772"/>
                <a:gd name="connsiteX3" fmla="*/ 0 w 19914"/>
                <a:gd name="connsiteY3" fmla="*/ 587773 h 587772"/>
              </a:gdLst>
              <a:ahLst/>
              <a:cxnLst>
                <a:cxn ang="0">
                  <a:pos x="connsiteX0" y="connsiteY0"/>
                </a:cxn>
                <a:cxn ang="0">
                  <a:pos x="connsiteX1" y="connsiteY1"/>
                </a:cxn>
                <a:cxn ang="0">
                  <a:pos x="connsiteX2" y="connsiteY2"/>
                </a:cxn>
                <a:cxn ang="0">
                  <a:pos x="connsiteX3" y="connsiteY3"/>
                </a:cxn>
              </a:cxnLst>
              <a:rect l="l" t="t" r="r" b="b"/>
              <a:pathLst>
                <a:path w="19914" h="587772">
                  <a:moveTo>
                    <a:pt x="0" y="0"/>
                  </a:moveTo>
                  <a:lnTo>
                    <a:pt x="19914" y="0"/>
                  </a:lnTo>
                  <a:lnTo>
                    <a:pt x="19914" y="587773"/>
                  </a:lnTo>
                  <a:lnTo>
                    <a:pt x="0" y="587773"/>
                  </a:lnTo>
                  <a:close/>
                </a:path>
              </a:pathLst>
            </a:custGeom>
            <a:solidFill>
              <a:srgbClr val="27377D"/>
            </a:solidFill>
            <a:ln w="12692"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8EAB977D-E337-0367-9CC0-D2E2D45E2235}"/>
                </a:ext>
              </a:extLst>
            </p:cNvPr>
            <p:cNvSpPr/>
            <p:nvPr/>
          </p:nvSpPr>
          <p:spPr>
            <a:xfrm>
              <a:off x="6166672" y="2539482"/>
              <a:ext cx="38807" cy="721791"/>
            </a:xfrm>
            <a:custGeom>
              <a:avLst/>
              <a:gdLst>
                <a:gd name="connsiteX0" fmla="*/ 0 w 19914"/>
                <a:gd name="connsiteY0" fmla="*/ 0 h 501050"/>
                <a:gd name="connsiteX1" fmla="*/ 19914 w 19914"/>
                <a:gd name="connsiteY1" fmla="*/ 0 h 501050"/>
                <a:gd name="connsiteX2" fmla="*/ 19914 w 19914"/>
                <a:gd name="connsiteY2" fmla="*/ 501050 h 501050"/>
                <a:gd name="connsiteX3" fmla="*/ 0 w 19914"/>
                <a:gd name="connsiteY3" fmla="*/ 501050 h 501050"/>
              </a:gdLst>
              <a:ahLst/>
              <a:cxnLst>
                <a:cxn ang="0">
                  <a:pos x="connsiteX0" y="connsiteY0"/>
                </a:cxn>
                <a:cxn ang="0">
                  <a:pos x="connsiteX1" y="connsiteY1"/>
                </a:cxn>
                <a:cxn ang="0">
                  <a:pos x="connsiteX2" y="connsiteY2"/>
                </a:cxn>
                <a:cxn ang="0">
                  <a:pos x="connsiteX3" y="connsiteY3"/>
                </a:cxn>
              </a:cxnLst>
              <a:rect l="l" t="t" r="r" b="b"/>
              <a:pathLst>
                <a:path w="19914" h="501050">
                  <a:moveTo>
                    <a:pt x="0" y="0"/>
                  </a:moveTo>
                  <a:lnTo>
                    <a:pt x="19914" y="0"/>
                  </a:lnTo>
                  <a:lnTo>
                    <a:pt x="19914" y="501050"/>
                  </a:lnTo>
                  <a:lnTo>
                    <a:pt x="0" y="501050"/>
                  </a:lnTo>
                  <a:close/>
                </a:path>
              </a:pathLst>
            </a:custGeom>
            <a:solidFill>
              <a:srgbClr val="27377D"/>
            </a:solidFill>
            <a:ln w="12692"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02D3F445-BD12-F9B4-5900-7811D18AD3E5}"/>
                </a:ext>
              </a:extLst>
            </p:cNvPr>
            <p:cNvSpPr/>
            <p:nvPr/>
          </p:nvSpPr>
          <p:spPr>
            <a:xfrm>
              <a:off x="6240726" y="2539482"/>
              <a:ext cx="38807" cy="723903"/>
            </a:xfrm>
            <a:custGeom>
              <a:avLst/>
              <a:gdLst>
                <a:gd name="connsiteX0" fmla="*/ 0 w 19914"/>
                <a:gd name="connsiteY0" fmla="*/ 0 h 502516"/>
                <a:gd name="connsiteX1" fmla="*/ 19914 w 19914"/>
                <a:gd name="connsiteY1" fmla="*/ 0 h 502516"/>
                <a:gd name="connsiteX2" fmla="*/ 19914 w 19914"/>
                <a:gd name="connsiteY2" fmla="*/ 502516 h 502516"/>
                <a:gd name="connsiteX3" fmla="*/ 0 w 19914"/>
                <a:gd name="connsiteY3" fmla="*/ 502516 h 502516"/>
              </a:gdLst>
              <a:ahLst/>
              <a:cxnLst>
                <a:cxn ang="0">
                  <a:pos x="connsiteX0" y="connsiteY0"/>
                </a:cxn>
                <a:cxn ang="0">
                  <a:pos x="connsiteX1" y="connsiteY1"/>
                </a:cxn>
                <a:cxn ang="0">
                  <a:pos x="connsiteX2" y="connsiteY2"/>
                </a:cxn>
                <a:cxn ang="0">
                  <a:pos x="connsiteX3" y="connsiteY3"/>
                </a:cxn>
              </a:cxnLst>
              <a:rect l="l" t="t" r="r" b="b"/>
              <a:pathLst>
                <a:path w="19914" h="502516">
                  <a:moveTo>
                    <a:pt x="0" y="0"/>
                  </a:moveTo>
                  <a:lnTo>
                    <a:pt x="19914" y="0"/>
                  </a:lnTo>
                  <a:lnTo>
                    <a:pt x="19914" y="502516"/>
                  </a:lnTo>
                  <a:lnTo>
                    <a:pt x="0" y="502516"/>
                  </a:lnTo>
                  <a:close/>
                </a:path>
              </a:pathLst>
            </a:custGeom>
            <a:solidFill>
              <a:srgbClr val="27377D"/>
            </a:solidFill>
            <a:ln w="12692"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6B9E4B1F-41F0-B455-3B84-B2D7DF552FB5}"/>
                </a:ext>
              </a:extLst>
            </p:cNvPr>
            <p:cNvSpPr/>
            <p:nvPr/>
          </p:nvSpPr>
          <p:spPr>
            <a:xfrm>
              <a:off x="6314805" y="2539482"/>
              <a:ext cx="38807" cy="733727"/>
            </a:xfrm>
            <a:custGeom>
              <a:avLst/>
              <a:gdLst>
                <a:gd name="connsiteX0" fmla="*/ 0 w 19914"/>
                <a:gd name="connsiteY0" fmla="*/ 0 h 509336"/>
                <a:gd name="connsiteX1" fmla="*/ 19914 w 19914"/>
                <a:gd name="connsiteY1" fmla="*/ 0 h 509336"/>
                <a:gd name="connsiteX2" fmla="*/ 19914 w 19914"/>
                <a:gd name="connsiteY2" fmla="*/ 509336 h 509336"/>
                <a:gd name="connsiteX3" fmla="*/ 0 w 19914"/>
                <a:gd name="connsiteY3" fmla="*/ 509336 h 509336"/>
              </a:gdLst>
              <a:ahLst/>
              <a:cxnLst>
                <a:cxn ang="0">
                  <a:pos x="connsiteX0" y="connsiteY0"/>
                </a:cxn>
                <a:cxn ang="0">
                  <a:pos x="connsiteX1" y="connsiteY1"/>
                </a:cxn>
                <a:cxn ang="0">
                  <a:pos x="connsiteX2" y="connsiteY2"/>
                </a:cxn>
                <a:cxn ang="0">
                  <a:pos x="connsiteX3" y="connsiteY3"/>
                </a:cxn>
              </a:cxnLst>
              <a:rect l="l" t="t" r="r" b="b"/>
              <a:pathLst>
                <a:path w="19914" h="509336">
                  <a:moveTo>
                    <a:pt x="0" y="0"/>
                  </a:moveTo>
                  <a:lnTo>
                    <a:pt x="19914" y="0"/>
                  </a:lnTo>
                  <a:lnTo>
                    <a:pt x="19914" y="509336"/>
                  </a:lnTo>
                  <a:lnTo>
                    <a:pt x="0" y="509336"/>
                  </a:lnTo>
                  <a:close/>
                </a:path>
              </a:pathLst>
            </a:custGeom>
            <a:solidFill>
              <a:srgbClr val="27377D"/>
            </a:solidFill>
            <a:ln w="12692"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3BD42733-69A8-9C09-A8F1-3130D92FAF1D}"/>
                </a:ext>
              </a:extLst>
            </p:cNvPr>
            <p:cNvSpPr/>
            <p:nvPr/>
          </p:nvSpPr>
          <p:spPr>
            <a:xfrm>
              <a:off x="6388859" y="2539482"/>
              <a:ext cx="38807" cy="747757"/>
            </a:xfrm>
            <a:custGeom>
              <a:avLst/>
              <a:gdLst>
                <a:gd name="connsiteX0" fmla="*/ 0 w 19914"/>
                <a:gd name="connsiteY0" fmla="*/ 0 h 519075"/>
                <a:gd name="connsiteX1" fmla="*/ 19914 w 19914"/>
                <a:gd name="connsiteY1" fmla="*/ 0 h 519075"/>
                <a:gd name="connsiteX2" fmla="*/ 19914 w 19914"/>
                <a:gd name="connsiteY2" fmla="*/ 519075 h 519075"/>
                <a:gd name="connsiteX3" fmla="*/ 0 w 19914"/>
                <a:gd name="connsiteY3" fmla="*/ 519075 h 519075"/>
              </a:gdLst>
              <a:ahLst/>
              <a:cxnLst>
                <a:cxn ang="0">
                  <a:pos x="connsiteX0" y="connsiteY0"/>
                </a:cxn>
                <a:cxn ang="0">
                  <a:pos x="connsiteX1" y="connsiteY1"/>
                </a:cxn>
                <a:cxn ang="0">
                  <a:pos x="connsiteX2" y="connsiteY2"/>
                </a:cxn>
                <a:cxn ang="0">
                  <a:pos x="connsiteX3" y="connsiteY3"/>
                </a:cxn>
              </a:cxnLst>
              <a:rect l="l" t="t" r="r" b="b"/>
              <a:pathLst>
                <a:path w="19914" h="519075">
                  <a:moveTo>
                    <a:pt x="0" y="0"/>
                  </a:moveTo>
                  <a:lnTo>
                    <a:pt x="19914" y="0"/>
                  </a:lnTo>
                  <a:lnTo>
                    <a:pt x="19914" y="519075"/>
                  </a:lnTo>
                  <a:lnTo>
                    <a:pt x="0" y="519075"/>
                  </a:lnTo>
                  <a:close/>
                </a:path>
              </a:pathLst>
            </a:custGeom>
            <a:solidFill>
              <a:srgbClr val="27377D"/>
            </a:solidFill>
            <a:ln w="12692"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605CDD0A-1086-8594-C985-AC3732A6A9BD}"/>
                </a:ext>
              </a:extLst>
            </p:cNvPr>
            <p:cNvSpPr/>
            <p:nvPr/>
          </p:nvSpPr>
          <p:spPr>
            <a:xfrm>
              <a:off x="6462936" y="2539482"/>
              <a:ext cx="38807" cy="751962"/>
            </a:xfrm>
            <a:custGeom>
              <a:avLst/>
              <a:gdLst>
                <a:gd name="connsiteX0" fmla="*/ 0 w 19914"/>
                <a:gd name="connsiteY0" fmla="*/ 0 h 521994"/>
                <a:gd name="connsiteX1" fmla="*/ 19914 w 19914"/>
                <a:gd name="connsiteY1" fmla="*/ 0 h 521994"/>
                <a:gd name="connsiteX2" fmla="*/ 19914 w 19914"/>
                <a:gd name="connsiteY2" fmla="*/ 521995 h 521994"/>
                <a:gd name="connsiteX3" fmla="*/ 0 w 19914"/>
                <a:gd name="connsiteY3" fmla="*/ 521995 h 521994"/>
              </a:gdLst>
              <a:ahLst/>
              <a:cxnLst>
                <a:cxn ang="0">
                  <a:pos x="connsiteX0" y="connsiteY0"/>
                </a:cxn>
                <a:cxn ang="0">
                  <a:pos x="connsiteX1" y="connsiteY1"/>
                </a:cxn>
                <a:cxn ang="0">
                  <a:pos x="connsiteX2" y="connsiteY2"/>
                </a:cxn>
                <a:cxn ang="0">
                  <a:pos x="connsiteX3" y="connsiteY3"/>
                </a:cxn>
              </a:cxnLst>
              <a:rect l="l" t="t" r="r" b="b"/>
              <a:pathLst>
                <a:path w="19914" h="521994">
                  <a:moveTo>
                    <a:pt x="0" y="0"/>
                  </a:moveTo>
                  <a:lnTo>
                    <a:pt x="19914" y="0"/>
                  </a:lnTo>
                  <a:lnTo>
                    <a:pt x="19914" y="521995"/>
                  </a:lnTo>
                  <a:lnTo>
                    <a:pt x="0" y="521995"/>
                  </a:lnTo>
                  <a:close/>
                </a:path>
              </a:pathLst>
            </a:custGeom>
            <a:solidFill>
              <a:srgbClr val="27377D"/>
            </a:solidFill>
            <a:ln w="12692"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5D4EC7A6-5722-E9AA-1148-9F5FA66B11D5}"/>
                </a:ext>
              </a:extLst>
            </p:cNvPr>
            <p:cNvSpPr/>
            <p:nvPr/>
          </p:nvSpPr>
          <p:spPr>
            <a:xfrm>
              <a:off x="6536990" y="2539482"/>
              <a:ext cx="38807" cy="758977"/>
            </a:xfrm>
            <a:custGeom>
              <a:avLst/>
              <a:gdLst>
                <a:gd name="connsiteX0" fmla="*/ 0 w 19914"/>
                <a:gd name="connsiteY0" fmla="*/ 0 h 526864"/>
                <a:gd name="connsiteX1" fmla="*/ 19914 w 19914"/>
                <a:gd name="connsiteY1" fmla="*/ 0 h 526864"/>
                <a:gd name="connsiteX2" fmla="*/ 19914 w 19914"/>
                <a:gd name="connsiteY2" fmla="*/ 526864 h 526864"/>
                <a:gd name="connsiteX3" fmla="*/ 0 w 19914"/>
                <a:gd name="connsiteY3" fmla="*/ 526864 h 526864"/>
              </a:gdLst>
              <a:ahLst/>
              <a:cxnLst>
                <a:cxn ang="0">
                  <a:pos x="connsiteX0" y="connsiteY0"/>
                </a:cxn>
                <a:cxn ang="0">
                  <a:pos x="connsiteX1" y="connsiteY1"/>
                </a:cxn>
                <a:cxn ang="0">
                  <a:pos x="connsiteX2" y="connsiteY2"/>
                </a:cxn>
                <a:cxn ang="0">
                  <a:pos x="connsiteX3" y="connsiteY3"/>
                </a:cxn>
              </a:cxnLst>
              <a:rect l="l" t="t" r="r" b="b"/>
              <a:pathLst>
                <a:path w="19914" h="526864">
                  <a:moveTo>
                    <a:pt x="0" y="0"/>
                  </a:moveTo>
                  <a:lnTo>
                    <a:pt x="19914" y="0"/>
                  </a:lnTo>
                  <a:lnTo>
                    <a:pt x="19914" y="526864"/>
                  </a:lnTo>
                  <a:lnTo>
                    <a:pt x="0" y="526864"/>
                  </a:lnTo>
                  <a:close/>
                </a:path>
              </a:pathLst>
            </a:custGeom>
            <a:solidFill>
              <a:srgbClr val="27377D"/>
            </a:solidFill>
            <a:ln w="12692"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76475E4-DC39-7731-9D27-32340BA7A943}"/>
                </a:ext>
              </a:extLst>
            </p:cNvPr>
            <p:cNvSpPr/>
            <p:nvPr/>
          </p:nvSpPr>
          <p:spPr>
            <a:xfrm>
              <a:off x="6611069" y="2539482"/>
              <a:ext cx="38807" cy="771611"/>
            </a:xfrm>
            <a:custGeom>
              <a:avLst/>
              <a:gdLst>
                <a:gd name="connsiteX0" fmla="*/ 0 w 19914"/>
                <a:gd name="connsiteY0" fmla="*/ 0 h 535634"/>
                <a:gd name="connsiteX1" fmla="*/ 19914 w 19914"/>
                <a:gd name="connsiteY1" fmla="*/ 0 h 535634"/>
                <a:gd name="connsiteX2" fmla="*/ 19914 w 19914"/>
                <a:gd name="connsiteY2" fmla="*/ 535635 h 535634"/>
                <a:gd name="connsiteX3" fmla="*/ 0 w 19914"/>
                <a:gd name="connsiteY3" fmla="*/ 535635 h 535634"/>
              </a:gdLst>
              <a:ahLst/>
              <a:cxnLst>
                <a:cxn ang="0">
                  <a:pos x="connsiteX0" y="connsiteY0"/>
                </a:cxn>
                <a:cxn ang="0">
                  <a:pos x="connsiteX1" y="connsiteY1"/>
                </a:cxn>
                <a:cxn ang="0">
                  <a:pos x="connsiteX2" y="connsiteY2"/>
                </a:cxn>
                <a:cxn ang="0">
                  <a:pos x="connsiteX3" y="connsiteY3"/>
                </a:cxn>
              </a:cxnLst>
              <a:rect l="l" t="t" r="r" b="b"/>
              <a:pathLst>
                <a:path w="19914" h="535634">
                  <a:moveTo>
                    <a:pt x="0" y="0"/>
                  </a:moveTo>
                  <a:lnTo>
                    <a:pt x="19914" y="0"/>
                  </a:lnTo>
                  <a:lnTo>
                    <a:pt x="19914" y="535635"/>
                  </a:lnTo>
                  <a:lnTo>
                    <a:pt x="0" y="535635"/>
                  </a:lnTo>
                  <a:close/>
                </a:path>
              </a:pathLst>
            </a:custGeom>
            <a:solidFill>
              <a:srgbClr val="27377D"/>
            </a:solidFill>
            <a:ln w="12692"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986A2489-2EF4-91DA-7A3D-EA048E3C8013}"/>
                </a:ext>
              </a:extLst>
            </p:cNvPr>
            <p:cNvSpPr/>
            <p:nvPr/>
          </p:nvSpPr>
          <p:spPr>
            <a:xfrm>
              <a:off x="6685123" y="2539482"/>
              <a:ext cx="38807" cy="771611"/>
            </a:xfrm>
            <a:custGeom>
              <a:avLst/>
              <a:gdLst>
                <a:gd name="connsiteX0" fmla="*/ 0 w 19914"/>
                <a:gd name="connsiteY0" fmla="*/ 0 h 535634"/>
                <a:gd name="connsiteX1" fmla="*/ 19914 w 19914"/>
                <a:gd name="connsiteY1" fmla="*/ 0 h 535634"/>
                <a:gd name="connsiteX2" fmla="*/ 19914 w 19914"/>
                <a:gd name="connsiteY2" fmla="*/ 535635 h 535634"/>
                <a:gd name="connsiteX3" fmla="*/ 0 w 19914"/>
                <a:gd name="connsiteY3" fmla="*/ 535635 h 535634"/>
              </a:gdLst>
              <a:ahLst/>
              <a:cxnLst>
                <a:cxn ang="0">
                  <a:pos x="connsiteX0" y="connsiteY0"/>
                </a:cxn>
                <a:cxn ang="0">
                  <a:pos x="connsiteX1" y="connsiteY1"/>
                </a:cxn>
                <a:cxn ang="0">
                  <a:pos x="connsiteX2" y="connsiteY2"/>
                </a:cxn>
                <a:cxn ang="0">
                  <a:pos x="connsiteX3" y="connsiteY3"/>
                </a:cxn>
              </a:cxnLst>
              <a:rect l="l" t="t" r="r" b="b"/>
              <a:pathLst>
                <a:path w="19914" h="535634">
                  <a:moveTo>
                    <a:pt x="0" y="0"/>
                  </a:moveTo>
                  <a:lnTo>
                    <a:pt x="19914" y="0"/>
                  </a:lnTo>
                  <a:lnTo>
                    <a:pt x="19914" y="535635"/>
                  </a:lnTo>
                  <a:lnTo>
                    <a:pt x="0" y="535635"/>
                  </a:lnTo>
                  <a:close/>
                </a:path>
              </a:pathLst>
            </a:custGeom>
            <a:solidFill>
              <a:srgbClr val="27377D"/>
            </a:solidFill>
            <a:ln w="12692"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215BCEE8-6E11-57E1-16F0-D80FE4290C67}"/>
                </a:ext>
              </a:extLst>
            </p:cNvPr>
            <p:cNvSpPr/>
            <p:nvPr/>
          </p:nvSpPr>
          <p:spPr>
            <a:xfrm>
              <a:off x="6833256" y="2539482"/>
              <a:ext cx="38807" cy="775119"/>
            </a:xfrm>
            <a:custGeom>
              <a:avLst/>
              <a:gdLst>
                <a:gd name="connsiteX0" fmla="*/ 0 w 19914"/>
                <a:gd name="connsiteY0" fmla="*/ 0 h 538069"/>
                <a:gd name="connsiteX1" fmla="*/ 19914 w 19914"/>
                <a:gd name="connsiteY1" fmla="*/ 0 h 538069"/>
                <a:gd name="connsiteX2" fmla="*/ 19914 w 19914"/>
                <a:gd name="connsiteY2" fmla="*/ 538070 h 538069"/>
                <a:gd name="connsiteX3" fmla="*/ 0 w 19914"/>
                <a:gd name="connsiteY3" fmla="*/ 538070 h 538069"/>
              </a:gdLst>
              <a:ahLst/>
              <a:cxnLst>
                <a:cxn ang="0">
                  <a:pos x="connsiteX0" y="connsiteY0"/>
                </a:cxn>
                <a:cxn ang="0">
                  <a:pos x="connsiteX1" y="connsiteY1"/>
                </a:cxn>
                <a:cxn ang="0">
                  <a:pos x="connsiteX2" y="connsiteY2"/>
                </a:cxn>
                <a:cxn ang="0">
                  <a:pos x="connsiteX3" y="connsiteY3"/>
                </a:cxn>
              </a:cxnLst>
              <a:rect l="l" t="t" r="r" b="b"/>
              <a:pathLst>
                <a:path w="19914" h="538069">
                  <a:moveTo>
                    <a:pt x="0" y="0"/>
                  </a:moveTo>
                  <a:lnTo>
                    <a:pt x="19914" y="0"/>
                  </a:lnTo>
                  <a:lnTo>
                    <a:pt x="19914" y="538070"/>
                  </a:lnTo>
                  <a:lnTo>
                    <a:pt x="0" y="538070"/>
                  </a:lnTo>
                  <a:close/>
                </a:path>
              </a:pathLst>
            </a:custGeom>
            <a:solidFill>
              <a:srgbClr val="27377D"/>
            </a:solidFill>
            <a:ln w="12692"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5AE271EF-9B8D-00C3-7C5C-6DABA60B6284}"/>
                </a:ext>
              </a:extLst>
            </p:cNvPr>
            <p:cNvSpPr/>
            <p:nvPr/>
          </p:nvSpPr>
          <p:spPr>
            <a:xfrm>
              <a:off x="6759202" y="2539482"/>
              <a:ext cx="38807" cy="772327"/>
            </a:xfrm>
            <a:custGeom>
              <a:avLst/>
              <a:gdLst>
                <a:gd name="connsiteX0" fmla="*/ 0 w 19914"/>
                <a:gd name="connsiteY0" fmla="*/ 0 h 536131"/>
                <a:gd name="connsiteX1" fmla="*/ 19914 w 19914"/>
                <a:gd name="connsiteY1" fmla="*/ 0 h 536131"/>
                <a:gd name="connsiteX2" fmla="*/ 19914 w 19914"/>
                <a:gd name="connsiteY2" fmla="*/ 536132 h 536131"/>
                <a:gd name="connsiteX3" fmla="*/ 0 w 19914"/>
                <a:gd name="connsiteY3" fmla="*/ 536132 h 536131"/>
              </a:gdLst>
              <a:ahLst/>
              <a:cxnLst>
                <a:cxn ang="0">
                  <a:pos x="connsiteX0" y="connsiteY0"/>
                </a:cxn>
                <a:cxn ang="0">
                  <a:pos x="connsiteX1" y="connsiteY1"/>
                </a:cxn>
                <a:cxn ang="0">
                  <a:pos x="connsiteX2" y="connsiteY2"/>
                </a:cxn>
                <a:cxn ang="0">
                  <a:pos x="connsiteX3" y="connsiteY3"/>
                </a:cxn>
              </a:cxnLst>
              <a:rect l="l" t="t" r="r" b="b"/>
              <a:pathLst>
                <a:path w="19914" h="536131">
                  <a:moveTo>
                    <a:pt x="0" y="0"/>
                  </a:moveTo>
                  <a:lnTo>
                    <a:pt x="19914" y="0"/>
                  </a:lnTo>
                  <a:lnTo>
                    <a:pt x="19914" y="536132"/>
                  </a:lnTo>
                  <a:lnTo>
                    <a:pt x="0" y="536132"/>
                  </a:lnTo>
                  <a:close/>
                </a:path>
              </a:pathLst>
            </a:custGeom>
            <a:solidFill>
              <a:srgbClr val="27377D"/>
            </a:solidFill>
            <a:ln w="12692"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07E7874A-C56F-F142-C9AF-E354D898DE38}"/>
                </a:ext>
              </a:extLst>
            </p:cNvPr>
            <p:cNvSpPr/>
            <p:nvPr/>
          </p:nvSpPr>
          <p:spPr>
            <a:xfrm>
              <a:off x="5426009" y="2539482"/>
              <a:ext cx="38807" cy="624939"/>
            </a:xfrm>
            <a:custGeom>
              <a:avLst/>
              <a:gdLst>
                <a:gd name="connsiteX0" fmla="*/ 0 w 19914"/>
                <a:gd name="connsiteY0" fmla="*/ 0 h 433818"/>
                <a:gd name="connsiteX1" fmla="*/ 19914 w 19914"/>
                <a:gd name="connsiteY1" fmla="*/ 0 h 433818"/>
                <a:gd name="connsiteX2" fmla="*/ 19914 w 19914"/>
                <a:gd name="connsiteY2" fmla="*/ 433818 h 433818"/>
                <a:gd name="connsiteX3" fmla="*/ 0 w 19914"/>
                <a:gd name="connsiteY3" fmla="*/ 433818 h 433818"/>
              </a:gdLst>
              <a:ahLst/>
              <a:cxnLst>
                <a:cxn ang="0">
                  <a:pos x="connsiteX0" y="connsiteY0"/>
                </a:cxn>
                <a:cxn ang="0">
                  <a:pos x="connsiteX1" y="connsiteY1"/>
                </a:cxn>
                <a:cxn ang="0">
                  <a:pos x="connsiteX2" y="connsiteY2"/>
                </a:cxn>
                <a:cxn ang="0">
                  <a:pos x="connsiteX3" y="connsiteY3"/>
                </a:cxn>
              </a:cxnLst>
              <a:rect l="l" t="t" r="r" b="b"/>
              <a:pathLst>
                <a:path w="19914" h="433818">
                  <a:moveTo>
                    <a:pt x="0" y="0"/>
                  </a:moveTo>
                  <a:lnTo>
                    <a:pt x="19914" y="0"/>
                  </a:lnTo>
                  <a:lnTo>
                    <a:pt x="19914" y="433818"/>
                  </a:lnTo>
                  <a:lnTo>
                    <a:pt x="0" y="433818"/>
                  </a:lnTo>
                  <a:close/>
                </a:path>
              </a:pathLst>
            </a:custGeom>
            <a:solidFill>
              <a:srgbClr val="27377D"/>
            </a:solidFill>
            <a:ln w="12692"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E24AC8A2-B1E3-E2C4-418C-2E049643B2EC}"/>
                </a:ext>
              </a:extLst>
            </p:cNvPr>
            <p:cNvSpPr/>
            <p:nvPr/>
          </p:nvSpPr>
          <p:spPr>
            <a:xfrm>
              <a:off x="5500063" y="2539482"/>
              <a:ext cx="38807" cy="629144"/>
            </a:xfrm>
            <a:custGeom>
              <a:avLst/>
              <a:gdLst>
                <a:gd name="connsiteX0" fmla="*/ 0 w 19914"/>
                <a:gd name="connsiteY0" fmla="*/ 0 h 436737"/>
                <a:gd name="connsiteX1" fmla="*/ 19914 w 19914"/>
                <a:gd name="connsiteY1" fmla="*/ 0 h 436737"/>
                <a:gd name="connsiteX2" fmla="*/ 19914 w 19914"/>
                <a:gd name="connsiteY2" fmla="*/ 436738 h 436737"/>
                <a:gd name="connsiteX3" fmla="*/ 0 w 19914"/>
                <a:gd name="connsiteY3" fmla="*/ 436738 h 436737"/>
              </a:gdLst>
              <a:ahLst/>
              <a:cxnLst>
                <a:cxn ang="0">
                  <a:pos x="connsiteX0" y="connsiteY0"/>
                </a:cxn>
                <a:cxn ang="0">
                  <a:pos x="connsiteX1" y="connsiteY1"/>
                </a:cxn>
                <a:cxn ang="0">
                  <a:pos x="connsiteX2" y="connsiteY2"/>
                </a:cxn>
                <a:cxn ang="0">
                  <a:pos x="connsiteX3" y="connsiteY3"/>
                </a:cxn>
              </a:cxnLst>
              <a:rect l="l" t="t" r="r" b="b"/>
              <a:pathLst>
                <a:path w="19914" h="436737">
                  <a:moveTo>
                    <a:pt x="0" y="0"/>
                  </a:moveTo>
                  <a:lnTo>
                    <a:pt x="19914" y="0"/>
                  </a:lnTo>
                  <a:lnTo>
                    <a:pt x="19914" y="436738"/>
                  </a:lnTo>
                  <a:lnTo>
                    <a:pt x="0" y="436738"/>
                  </a:lnTo>
                  <a:close/>
                </a:path>
              </a:pathLst>
            </a:custGeom>
            <a:solidFill>
              <a:srgbClr val="27377D"/>
            </a:solidFill>
            <a:ln w="12692"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5AA90464-EF86-81A4-8863-A5EF1020C777}"/>
                </a:ext>
              </a:extLst>
            </p:cNvPr>
            <p:cNvSpPr/>
            <p:nvPr/>
          </p:nvSpPr>
          <p:spPr>
            <a:xfrm>
              <a:off x="5574142" y="2539482"/>
              <a:ext cx="38807" cy="638969"/>
            </a:xfrm>
            <a:custGeom>
              <a:avLst/>
              <a:gdLst>
                <a:gd name="connsiteX0" fmla="*/ 0 w 19914"/>
                <a:gd name="connsiteY0" fmla="*/ 0 h 443557"/>
                <a:gd name="connsiteX1" fmla="*/ 19914 w 19914"/>
                <a:gd name="connsiteY1" fmla="*/ 0 h 443557"/>
                <a:gd name="connsiteX2" fmla="*/ 19914 w 19914"/>
                <a:gd name="connsiteY2" fmla="*/ 443558 h 443557"/>
                <a:gd name="connsiteX3" fmla="*/ 0 w 19914"/>
                <a:gd name="connsiteY3" fmla="*/ 443558 h 443557"/>
              </a:gdLst>
              <a:ahLst/>
              <a:cxnLst>
                <a:cxn ang="0">
                  <a:pos x="connsiteX0" y="connsiteY0"/>
                </a:cxn>
                <a:cxn ang="0">
                  <a:pos x="connsiteX1" y="connsiteY1"/>
                </a:cxn>
                <a:cxn ang="0">
                  <a:pos x="connsiteX2" y="connsiteY2"/>
                </a:cxn>
                <a:cxn ang="0">
                  <a:pos x="connsiteX3" y="connsiteY3"/>
                </a:cxn>
              </a:cxnLst>
              <a:rect l="l" t="t" r="r" b="b"/>
              <a:pathLst>
                <a:path w="19914" h="443557">
                  <a:moveTo>
                    <a:pt x="0" y="0"/>
                  </a:moveTo>
                  <a:lnTo>
                    <a:pt x="19914" y="0"/>
                  </a:lnTo>
                  <a:lnTo>
                    <a:pt x="19914" y="443558"/>
                  </a:lnTo>
                  <a:lnTo>
                    <a:pt x="0" y="443558"/>
                  </a:lnTo>
                  <a:close/>
                </a:path>
              </a:pathLst>
            </a:custGeom>
            <a:solidFill>
              <a:srgbClr val="27377D"/>
            </a:solidFill>
            <a:ln w="12692"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8324ACB2-6F40-0C29-C7BB-94BF73D86DC8}"/>
                </a:ext>
              </a:extLst>
            </p:cNvPr>
            <p:cNvSpPr/>
            <p:nvPr/>
          </p:nvSpPr>
          <p:spPr>
            <a:xfrm>
              <a:off x="5648196" y="2539482"/>
              <a:ext cx="38807" cy="653017"/>
            </a:xfrm>
            <a:custGeom>
              <a:avLst/>
              <a:gdLst>
                <a:gd name="connsiteX0" fmla="*/ 0 w 19914"/>
                <a:gd name="connsiteY0" fmla="*/ 0 h 453309"/>
                <a:gd name="connsiteX1" fmla="*/ 19914 w 19914"/>
                <a:gd name="connsiteY1" fmla="*/ 0 h 453309"/>
                <a:gd name="connsiteX2" fmla="*/ 19914 w 19914"/>
                <a:gd name="connsiteY2" fmla="*/ 453310 h 453309"/>
                <a:gd name="connsiteX3" fmla="*/ 0 w 19914"/>
                <a:gd name="connsiteY3" fmla="*/ 453310 h 453309"/>
              </a:gdLst>
              <a:ahLst/>
              <a:cxnLst>
                <a:cxn ang="0">
                  <a:pos x="connsiteX0" y="connsiteY0"/>
                </a:cxn>
                <a:cxn ang="0">
                  <a:pos x="connsiteX1" y="connsiteY1"/>
                </a:cxn>
                <a:cxn ang="0">
                  <a:pos x="connsiteX2" y="connsiteY2"/>
                </a:cxn>
                <a:cxn ang="0">
                  <a:pos x="connsiteX3" y="connsiteY3"/>
                </a:cxn>
              </a:cxnLst>
              <a:rect l="l" t="t" r="r" b="b"/>
              <a:pathLst>
                <a:path w="19914" h="453309">
                  <a:moveTo>
                    <a:pt x="0" y="0"/>
                  </a:moveTo>
                  <a:lnTo>
                    <a:pt x="19914" y="0"/>
                  </a:lnTo>
                  <a:lnTo>
                    <a:pt x="19914" y="453310"/>
                  </a:lnTo>
                  <a:lnTo>
                    <a:pt x="0" y="453310"/>
                  </a:lnTo>
                  <a:close/>
                </a:path>
              </a:pathLst>
            </a:custGeom>
            <a:solidFill>
              <a:srgbClr val="27377D"/>
            </a:solidFill>
            <a:ln w="12692"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5DF61146-A3BA-4DAD-6A49-8509D934141B}"/>
                </a:ext>
              </a:extLst>
            </p:cNvPr>
            <p:cNvSpPr/>
            <p:nvPr/>
          </p:nvSpPr>
          <p:spPr>
            <a:xfrm>
              <a:off x="5722273" y="2539482"/>
              <a:ext cx="38807" cy="657224"/>
            </a:xfrm>
            <a:custGeom>
              <a:avLst/>
              <a:gdLst>
                <a:gd name="connsiteX0" fmla="*/ 0 w 19914"/>
                <a:gd name="connsiteY0" fmla="*/ 0 h 456229"/>
                <a:gd name="connsiteX1" fmla="*/ 19914 w 19914"/>
                <a:gd name="connsiteY1" fmla="*/ 0 h 456229"/>
                <a:gd name="connsiteX2" fmla="*/ 19914 w 19914"/>
                <a:gd name="connsiteY2" fmla="*/ 456229 h 456229"/>
                <a:gd name="connsiteX3" fmla="*/ 0 w 19914"/>
                <a:gd name="connsiteY3" fmla="*/ 456229 h 456229"/>
              </a:gdLst>
              <a:ahLst/>
              <a:cxnLst>
                <a:cxn ang="0">
                  <a:pos x="connsiteX0" y="connsiteY0"/>
                </a:cxn>
                <a:cxn ang="0">
                  <a:pos x="connsiteX1" y="connsiteY1"/>
                </a:cxn>
                <a:cxn ang="0">
                  <a:pos x="connsiteX2" y="connsiteY2"/>
                </a:cxn>
                <a:cxn ang="0">
                  <a:pos x="connsiteX3" y="connsiteY3"/>
                </a:cxn>
              </a:cxnLst>
              <a:rect l="l" t="t" r="r" b="b"/>
              <a:pathLst>
                <a:path w="19914" h="456229">
                  <a:moveTo>
                    <a:pt x="0" y="0"/>
                  </a:moveTo>
                  <a:lnTo>
                    <a:pt x="19914" y="0"/>
                  </a:lnTo>
                  <a:lnTo>
                    <a:pt x="19914" y="456229"/>
                  </a:lnTo>
                  <a:lnTo>
                    <a:pt x="0" y="456229"/>
                  </a:lnTo>
                  <a:close/>
                </a:path>
              </a:pathLst>
            </a:custGeom>
            <a:solidFill>
              <a:srgbClr val="27377D"/>
            </a:solidFill>
            <a:ln w="12692"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C6684DA6-2803-ABCE-A1BB-3B72090740D6}"/>
                </a:ext>
              </a:extLst>
            </p:cNvPr>
            <p:cNvSpPr/>
            <p:nvPr/>
          </p:nvSpPr>
          <p:spPr>
            <a:xfrm>
              <a:off x="5796327" y="2539482"/>
              <a:ext cx="38807" cy="669857"/>
            </a:xfrm>
            <a:custGeom>
              <a:avLst/>
              <a:gdLst>
                <a:gd name="connsiteX0" fmla="*/ 0 w 19914"/>
                <a:gd name="connsiteY0" fmla="*/ 0 h 464999"/>
                <a:gd name="connsiteX1" fmla="*/ 19914 w 19914"/>
                <a:gd name="connsiteY1" fmla="*/ 0 h 464999"/>
                <a:gd name="connsiteX2" fmla="*/ 19914 w 19914"/>
                <a:gd name="connsiteY2" fmla="*/ 464999 h 464999"/>
                <a:gd name="connsiteX3" fmla="*/ 0 w 19914"/>
                <a:gd name="connsiteY3" fmla="*/ 464999 h 464999"/>
              </a:gdLst>
              <a:ahLst/>
              <a:cxnLst>
                <a:cxn ang="0">
                  <a:pos x="connsiteX0" y="connsiteY0"/>
                </a:cxn>
                <a:cxn ang="0">
                  <a:pos x="connsiteX1" y="connsiteY1"/>
                </a:cxn>
                <a:cxn ang="0">
                  <a:pos x="connsiteX2" y="connsiteY2"/>
                </a:cxn>
                <a:cxn ang="0">
                  <a:pos x="connsiteX3" y="connsiteY3"/>
                </a:cxn>
              </a:cxnLst>
              <a:rect l="l" t="t" r="r" b="b"/>
              <a:pathLst>
                <a:path w="19914" h="464999">
                  <a:moveTo>
                    <a:pt x="0" y="0"/>
                  </a:moveTo>
                  <a:lnTo>
                    <a:pt x="19914" y="0"/>
                  </a:lnTo>
                  <a:lnTo>
                    <a:pt x="19914" y="464999"/>
                  </a:lnTo>
                  <a:lnTo>
                    <a:pt x="0" y="464999"/>
                  </a:lnTo>
                  <a:close/>
                </a:path>
              </a:pathLst>
            </a:custGeom>
            <a:solidFill>
              <a:srgbClr val="27377D"/>
            </a:solidFill>
            <a:ln w="12692"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1355B0F6-C9B6-17E2-9CF9-9F7394E774E4}"/>
                </a:ext>
              </a:extLst>
            </p:cNvPr>
            <p:cNvSpPr/>
            <p:nvPr/>
          </p:nvSpPr>
          <p:spPr>
            <a:xfrm>
              <a:off x="5870406" y="2539482"/>
              <a:ext cx="38807" cy="703536"/>
            </a:xfrm>
            <a:custGeom>
              <a:avLst/>
              <a:gdLst>
                <a:gd name="connsiteX0" fmla="*/ 0 w 19914"/>
                <a:gd name="connsiteY0" fmla="*/ 0 h 488378"/>
                <a:gd name="connsiteX1" fmla="*/ 19914 w 19914"/>
                <a:gd name="connsiteY1" fmla="*/ 0 h 488378"/>
                <a:gd name="connsiteX2" fmla="*/ 19914 w 19914"/>
                <a:gd name="connsiteY2" fmla="*/ 488379 h 488378"/>
                <a:gd name="connsiteX3" fmla="*/ 0 w 19914"/>
                <a:gd name="connsiteY3" fmla="*/ 488379 h 488378"/>
              </a:gdLst>
              <a:ahLst/>
              <a:cxnLst>
                <a:cxn ang="0">
                  <a:pos x="connsiteX0" y="connsiteY0"/>
                </a:cxn>
                <a:cxn ang="0">
                  <a:pos x="connsiteX1" y="connsiteY1"/>
                </a:cxn>
                <a:cxn ang="0">
                  <a:pos x="connsiteX2" y="connsiteY2"/>
                </a:cxn>
                <a:cxn ang="0">
                  <a:pos x="connsiteX3" y="connsiteY3"/>
                </a:cxn>
              </a:cxnLst>
              <a:rect l="l" t="t" r="r" b="b"/>
              <a:pathLst>
                <a:path w="19914" h="488378">
                  <a:moveTo>
                    <a:pt x="0" y="0"/>
                  </a:moveTo>
                  <a:lnTo>
                    <a:pt x="19914" y="0"/>
                  </a:lnTo>
                  <a:lnTo>
                    <a:pt x="19914" y="488379"/>
                  </a:lnTo>
                  <a:lnTo>
                    <a:pt x="0" y="488379"/>
                  </a:lnTo>
                  <a:close/>
                </a:path>
              </a:pathLst>
            </a:custGeom>
            <a:solidFill>
              <a:srgbClr val="27377D"/>
            </a:solidFill>
            <a:ln w="12692"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4E3BD5EE-84D4-818D-A292-ACF9FE99CB99}"/>
                </a:ext>
              </a:extLst>
            </p:cNvPr>
            <p:cNvSpPr/>
            <p:nvPr/>
          </p:nvSpPr>
          <p:spPr>
            <a:xfrm>
              <a:off x="5944460" y="2539482"/>
              <a:ext cx="38807" cy="710570"/>
            </a:xfrm>
            <a:custGeom>
              <a:avLst/>
              <a:gdLst>
                <a:gd name="connsiteX0" fmla="*/ 0 w 19914"/>
                <a:gd name="connsiteY0" fmla="*/ 0 h 493261"/>
                <a:gd name="connsiteX1" fmla="*/ 19914 w 19914"/>
                <a:gd name="connsiteY1" fmla="*/ 0 h 493261"/>
                <a:gd name="connsiteX2" fmla="*/ 19914 w 19914"/>
                <a:gd name="connsiteY2" fmla="*/ 493261 h 493261"/>
                <a:gd name="connsiteX3" fmla="*/ 0 w 19914"/>
                <a:gd name="connsiteY3" fmla="*/ 493261 h 493261"/>
              </a:gdLst>
              <a:ahLst/>
              <a:cxnLst>
                <a:cxn ang="0">
                  <a:pos x="connsiteX0" y="connsiteY0"/>
                </a:cxn>
                <a:cxn ang="0">
                  <a:pos x="connsiteX1" y="connsiteY1"/>
                </a:cxn>
                <a:cxn ang="0">
                  <a:pos x="connsiteX2" y="connsiteY2"/>
                </a:cxn>
                <a:cxn ang="0">
                  <a:pos x="connsiteX3" y="connsiteY3"/>
                </a:cxn>
              </a:cxnLst>
              <a:rect l="l" t="t" r="r" b="b"/>
              <a:pathLst>
                <a:path w="19914" h="493261">
                  <a:moveTo>
                    <a:pt x="0" y="0"/>
                  </a:moveTo>
                  <a:lnTo>
                    <a:pt x="19914" y="0"/>
                  </a:lnTo>
                  <a:lnTo>
                    <a:pt x="19914" y="493261"/>
                  </a:lnTo>
                  <a:lnTo>
                    <a:pt x="0" y="493261"/>
                  </a:lnTo>
                  <a:close/>
                </a:path>
              </a:pathLst>
            </a:custGeom>
            <a:solidFill>
              <a:srgbClr val="27377D"/>
            </a:solidFill>
            <a:ln w="12692"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B1E6942D-E2E1-9034-5089-5466AA71F3DB}"/>
                </a:ext>
              </a:extLst>
            </p:cNvPr>
            <p:cNvSpPr/>
            <p:nvPr/>
          </p:nvSpPr>
          <p:spPr>
            <a:xfrm>
              <a:off x="6092593" y="2539482"/>
              <a:ext cx="38807" cy="713361"/>
            </a:xfrm>
            <a:custGeom>
              <a:avLst/>
              <a:gdLst>
                <a:gd name="connsiteX0" fmla="*/ 0 w 19914"/>
                <a:gd name="connsiteY0" fmla="*/ 0 h 495198"/>
                <a:gd name="connsiteX1" fmla="*/ 19914 w 19914"/>
                <a:gd name="connsiteY1" fmla="*/ 0 h 495198"/>
                <a:gd name="connsiteX2" fmla="*/ 19914 w 19914"/>
                <a:gd name="connsiteY2" fmla="*/ 495199 h 495198"/>
                <a:gd name="connsiteX3" fmla="*/ 0 w 19914"/>
                <a:gd name="connsiteY3" fmla="*/ 495199 h 495198"/>
              </a:gdLst>
              <a:ahLst/>
              <a:cxnLst>
                <a:cxn ang="0">
                  <a:pos x="connsiteX0" y="connsiteY0"/>
                </a:cxn>
                <a:cxn ang="0">
                  <a:pos x="connsiteX1" y="connsiteY1"/>
                </a:cxn>
                <a:cxn ang="0">
                  <a:pos x="connsiteX2" y="connsiteY2"/>
                </a:cxn>
                <a:cxn ang="0">
                  <a:pos x="connsiteX3" y="connsiteY3"/>
                </a:cxn>
              </a:cxnLst>
              <a:rect l="l" t="t" r="r" b="b"/>
              <a:pathLst>
                <a:path w="19914" h="495198">
                  <a:moveTo>
                    <a:pt x="0" y="0"/>
                  </a:moveTo>
                  <a:lnTo>
                    <a:pt x="19914" y="0"/>
                  </a:lnTo>
                  <a:lnTo>
                    <a:pt x="19914" y="495199"/>
                  </a:lnTo>
                  <a:lnTo>
                    <a:pt x="0" y="495199"/>
                  </a:lnTo>
                  <a:close/>
                </a:path>
              </a:pathLst>
            </a:custGeom>
            <a:solidFill>
              <a:srgbClr val="27377D"/>
            </a:solidFill>
            <a:ln w="12692"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FBAF27F6-07C4-F2AD-D4CF-231959717190}"/>
                </a:ext>
              </a:extLst>
            </p:cNvPr>
            <p:cNvSpPr/>
            <p:nvPr/>
          </p:nvSpPr>
          <p:spPr>
            <a:xfrm>
              <a:off x="6018539" y="2539482"/>
              <a:ext cx="38807" cy="710570"/>
            </a:xfrm>
            <a:custGeom>
              <a:avLst/>
              <a:gdLst>
                <a:gd name="connsiteX0" fmla="*/ 0 w 19914"/>
                <a:gd name="connsiteY0" fmla="*/ 0 h 493261"/>
                <a:gd name="connsiteX1" fmla="*/ 19914 w 19914"/>
                <a:gd name="connsiteY1" fmla="*/ 0 h 493261"/>
                <a:gd name="connsiteX2" fmla="*/ 19914 w 19914"/>
                <a:gd name="connsiteY2" fmla="*/ 493261 h 493261"/>
                <a:gd name="connsiteX3" fmla="*/ 0 w 19914"/>
                <a:gd name="connsiteY3" fmla="*/ 493261 h 493261"/>
              </a:gdLst>
              <a:ahLst/>
              <a:cxnLst>
                <a:cxn ang="0">
                  <a:pos x="connsiteX0" y="connsiteY0"/>
                </a:cxn>
                <a:cxn ang="0">
                  <a:pos x="connsiteX1" y="connsiteY1"/>
                </a:cxn>
                <a:cxn ang="0">
                  <a:pos x="connsiteX2" y="connsiteY2"/>
                </a:cxn>
                <a:cxn ang="0">
                  <a:pos x="connsiteX3" y="connsiteY3"/>
                </a:cxn>
              </a:cxnLst>
              <a:rect l="l" t="t" r="r" b="b"/>
              <a:pathLst>
                <a:path w="19914" h="493261">
                  <a:moveTo>
                    <a:pt x="0" y="0"/>
                  </a:moveTo>
                  <a:lnTo>
                    <a:pt x="19914" y="0"/>
                  </a:lnTo>
                  <a:lnTo>
                    <a:pt x="19914" y="493261"/>
                  </a:lnTo>
                  <a:lnTo>
                    <a:pt x="0" y="493261"/>
                  </a:lnTo>
                  <a:close/>
                </a:path>
              </a:pathLst>
            </a:custGeom>
            <a:solidFill>
              <a:srgbClr val="27377D"/>
            </a:solidFill>
            <a:ln w="12692"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615A4AE1-A7D6-7E30-91B5-ECA0CF5E2BC1}"/>
                </a:ext>
              </a:extLst>
            </p:cNvPr>
            <p:cNvSpPr/>
            <p:nvPr/>
          </p:nvSpPr>
          <p:spPr>
            <a:xfrm>
              <a:off x="4685320" y="2539482"/>
              <a:ext cx="38807" cy="568104"/>
            </a:xfrm>
            <a:custGeom>
              <a:avLst/>
              <a:gdLst>
                <a:gd name="connsiteX0" fmla="*/ 0 w 19914"/>
                <a:gd name="connsiteY0" fmla="*/ 0 h 394364"/>
                <a:gd name="connsiteX1" fmla="*/ 19914 w 19914"/>
                <a:gd name="connsiteY1" fmla="*/ 0 h 394364"/>
                <a:gd name="connsiteX2" fmla="*/ 19914 w 19914"/>
                <a:gd name="connsiteY2" fmla="*/ 394364 h 394364"/>
                <a:gd name="connsiteX3" fmla="*/ 0 w 19914"/>
                <a:gd name="connsiteY3" fmla="*/ 394364 h 394364"/>
              </a:gdLst>
              <a:ahLst/>
              <a:cxnLst>
                <a:cxn ang="0">
                  <a:pos x="connsiteX0" y="connsiteY0"/>
                </a:cxn>
                <a:cxn ang="0">
                  <a:pos x="connsiteX1" y="connsiteY1"/>
                </a:cxn>
                <a:cxn ang="0">
                  <a:pos x="connsiteX2" y="connsiteY2"/>
                </a:cxn>
                <a:cxn ang="0">
                  <a:pos x="connsiteX3" y="connsiteY3"/>
                </a:cxn>
              </a:cxnLst>
              <a:rect l="l" t="t" r="r" b="b"/>
              <a:pathLst>
                <a:path w="19914" h="394364">
                  <a:moveTo>
                    <a:pt x="0" y="0"/>
                  </a:moveTo>
                  <a:lnTo>
                    <a:pt x="19914" y="0"/>
                  </a:lnTo>
                  <a:lnTo>
                    <a:pt x="19914" y="394364"/>
                  </a:lnTo>
                  <a:lnTo>
                    <a:pt x="0" y="394364"/>
                  </a:lnTo>
                  <a:close/>
                </a:path>
              </a:pathLst>
            </a:custGeom>
            <a:solidFill>
              <a:srgbClr val="27377D"/>
            </a:solidFill>
            <a:ln w="12692"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BE040C34-CC41-CD76-D74F-5AED133FD003}"/>
                </a:ext>
              </a:extLst>
            </p:cNvPr>
            <p:cNvSpPr/>
            <p:nvPr/>
          </p:nvSpPr>
          <p:spPr>
            <a:xfrm>
              <a:off x="4759400" y="2539482"/>
              <a:ext cx="38807" cy="574420"/>
            </a:xfrm>
            <a:custGeom>
              <a:avLst/>
              <a:gdLst>
                <a:gd name="connsiteX0" fmla="*/ 0 w 19914"/>
                <a:gd name="connsiteY0" fmla="*/ 0 h 398749"/>
                <a:gd name="connsiteX1" fmla="*/ 19914 w 19914"/>
                <a:gd name="connsiteY1" fmla="*/ 0 h 398749"/>
                <a:gd name="connsiteX2" fmla="*/ 19914 w 19914"/>
                <a:gd name="connsiteY2" fmla="*/ 398749 h 398749"/>
                <a:gd name="connsiteX3" fmla="*/ 0 w 19914"/>
                <a:gd name="connsiteY3" fmla="*/ 398749 h 398749"/>
              </a:gdLst>
              <a:ahLst/>
              <a:cxnLst>
                <a:cxn ang="0">
                  <a:pos x="connsiteX0" y="connsiteY0"/>
                </a:cxn>
                <a:cxn ang="0">
                  <a:pos x="connsiteX1" y="connsiteY1"/>
                </a:cxn>
                <a:cxn ang="0">
                  <a:pos x="connsiteX2" y="connsiteY2"/>
                </a:cxn>
                <a:cxn ang="0">
                  <a:pos x="connsiteX3" y="connsiteY3"/>
                </a:cxn>
              </a:cxnLst>
              <a:rect l="l" t="t" r="r" b="b"/>
              <a:pathLst>
                <a:path w="19914" h="398749">
                  <a:moveTo>
                    <a:pt x="0" y="0"/>
                  </a:moveTo>
                  <a:lnTo>
                    <a:pt x="19914" y="0"/>
                  </a:lnTo>
                  <a:lnTo>
                    <a:pt x="19914" y="398749"/>
                  </a:lnTo>
                  <a:lnTo>
                    <a:pt x="0" y="398749"/>
                  </a:lnTo>
                  <a:close/>
                </a:path>
              </a:pathLst>
            </a:custGeom>
            <a:solidFill>
              <a:srgbClr val="27377D"/>
            </a:solidFill>
            <a:ln w="12692"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BEE48DF2-AC14-4A7E-D568-14C95E7E9E9C}"/>
                </a:ext>
              </a:extLst>
            </p:cNvPr>
            <p:cNvSpPr/>
            <p:nvPr/>
          </p:nvSpPr>
          <p:spPr>
            <a:xfrm>
              <a:off x="4833453" y="2539482"/>
              <a:ext cx="38807" cy="577928"/>
            </a:xfrm>
            <a:custGeom>
              <a:avLst/>
              <a:gdLst>
                <a:gd name="connsiteX0" fmla="*/ 0 w 19914"/>
                <a:gd name="connsiteY0" fmla="*/ 0 h 401184"/>
                <a:gd name="connsiteX1" fmla="*/ 19914 w 19914"/>
                <a:gd name="connsiteY1" fmla="*/ 0 h 401184"/>
                <a:gd name="connsiteX2" fmla="*/ 19914 w 19914"/>
                <a:gd name="connsiteY2" fmla="*/ 401184 h 401184"/>
                <a:gd name="connsiteX3" fmla="*/ 0 w 19914"/>
                <a:gd name="connsiteY3" fmla="*/ 401184 h 401184"/>
              </a:gdLst>
              <a:ahLst/>
              <a:cxnLst>
                <a:cxn ang="0">
                  <a:pos x="connsiteX0" y="connsiteY0"/>
                </a:cxn>
                <a:cxn ang="0">
                  <a:pos x="connsiteX1" y="connsiteY1"/>
                </a:cxn>
                <a:cxn ang="0">
                  <a:pos x="connsiteX2" y="connsiteY2"/>
                </a:cxn>
                <a:cxn ang="0">
                  <a:pos x="connsiteX3" y="connsiteY3"/>
                </a:cxn>
              </a:cxnLst>
              <a:rect l="l" t="t" r="r" b="b"/>
              <a:pathLst>
                <a:path w="19914" h="401184">
                  <a:moveTo>
                    <a:pt x="0" y="0"/>
                  </a:moveTo>
                  <a:lnTo>
                    <a:pt x="19914" y="0"/>
                  </a:lnTo>
                  <a:lnTo>
                    <a:pt x="19914" y="401184"/>
                  </a:lnTo>
                  <a:lnTo>
                    <a:pt x="0" y="401184"/>
                  </a:lnTo>
                  <a:close/>
                </a:path>
              </a:pathLst>
            </a:custGeom>
            <a:solidFill>
              <a:srgbClr val="27377D"/>
            </a:solidFill>
            <a:ln w="12692"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39DB2987-297E-051E-090B-551ABF74C0E5}"/>
                </a:ext>
              </a:extLst>
            </p:cNvPr>
            <p:cNvSpPr/>
            <p:nvPr/>
          </p:nvSpPr>
          <p:spPr>
            <a:xfrm>
              <a:off x="4907533" y="2539482"/>
              <a:ext cx="38807" cy="577928"/>
            </a:xfrm>
            <a:custGeom>
              <a:avLst/>
              <a:gdLst>
                <a:gd name="connsiteX0" fmla="*/ 0 w 19914"/>
                <a:gd name="connsiteY0" fmla="*/ 0 h 401184"/>
                <a:gd name="connsiteX1" fmla="*/ 19914 w 19914"/>
                <a:gd name="connsiteY1" fmla="*/ 0 h 401184"/>
                <a:gd name="connsiteX2" fmla="*/ 19914 w 19914"/>
                <a:gd name="connsiteY2" fmla="*/ 401184 h 401184"/>
                <a:gd name="connsiteX3" fmla="*/ 0 w 19914"/>
                <a:gd name="connsiteY3" fmla="*/ 401184 h 401184"/>
              </a:gdLst>
              <a:ahLst/>
              <a:cxnLst>
                <a:cxn ang="0">
                  <a:pos x="connsiteX0" y="connsiteY0"/>
                </a:cxn>
                <a:cxn ang="0">
                  <a:pos x="connsiteX1" y="connsiteY1"/>
                </a:cxn>
                <a:cxn ang="0">
                  <a:pos x="connsiteX2" y="connsiteY2"/>
                </a:cxn>
                <a:cxn ang="0">
                  <a:pos x="connsiteX3" y="connsiteY3"/>
                </a:cxn>
              </a:cxnLst>
              <a:rect l="l" t="t" r="r" b="b"/>
              <a:pathLst>
                <a:path w="19914" h="401184">
                  <a:moveTo>
                    <a:pt x="0" y="0"/>
                  </a:moveTo>
                  <a:lnTo>
                    <a:pt x="19914" y="0"/>
                  </a:lnTo>
                  <a:lnTo>
                    <a:pt x="19914" y="401184"/>
                  </a:lnTo>
                  <a:lnTo>
                    <a:pt x="0" y="401184"/>
                  </a:lnTo>
                  <a:close/>
                </a:path>
              </a:pathLst>
            </a:custGeom>
            <a:solidFill>
              <a:srgbClr val="27377D"/>
            </a:solidFill>
            <a:ln w="12692"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21818400-AF4A-FFCB-03CA-48914C93D5D7}"/>
                </a:ext>
              </a:extLst>
            </p:cNvPr>
            <p:cNvSpPr/>
            <p:nvPr/>
          </p:nvSpPr>
          <p:spPr>
            <a:xfrm>
              <a:off x="4981587" y="2539482"/>
              <a:ext cx="38807" cy="580718"/>
            </a:xfrm>
            <a:custGeom>
              <a:avLst/>
              <a:gdLst>
                <a:gd name="connsiteX0" fmla="*/ 0 w 19914"/>
                <a:gd name="connsiteY0" fmla="*/ 0 h 403121"/>
                <a:gd name="connsiteX1" fmla="*/ 19914 w 19914"/>
                <a:gd name="connsiteY1" fmla="*/ 0 h 403121"/>
                <a:gd name="connsiteX2" fmla="*/ 19914 w 19914"/>
                <a:gd name="connsiteY2" fmla="*/ 403122 h 403121"/>
                <a:gd name="connsiteX3" fmla="*/ 0 w 19914"/>
                <a:gd name="connsiteY3" fmla="*/ 403122 h 403121"/>
              </a:gdLst>
              <a:ahLst/>
              <a:cxnLst>
                <a:cxn ang="0">
                  <a:pos x="connsiteX0" y="connsiteY0"/>
                </a:cxn>
                <a:cxn ang="0">
                  <a:pos x="connsiteX1" y="connsiteY1"/>
                </a:cxn>
                <a:cxn ang="0">
                  <a:pos x="connsiteX2" y="connsiteY2"/>
                </a:cxn>
                <a:cxn ang="0">
                  <a:pos x="connsiteX3" y="connsiteY3"/>
                </a:cxn>
              </a:cxnLst>
              <a:rect l="l" t="t" r="r" b="b"/>
              <a:pathLst>
                <a:path w="19914" h="403121">
                  <a:moveTo>
                    <a:pt x="0" y="0"/>
                  </a:moveTo>
                  <a:lnTo>
                    <a:pt x="19914" y="0"/>
                  </a:lnTo>
                  <a:lnTo>
                    <a:pt x="19914" y="403122"/>
                  </a:lnTo>
                  <a:lnTo>
                    <a:pt x="0" y="403122"/>
                  </a:lnTo>
                  <a:close/>
                </a:path>
              </a:pathLst>
            </a:custGeom>
            <a:solidFill>
              <a:srgbClr val="27377D"/>
            </a:solidFill>
            <a:ln w="12692"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2DA66B7A-D2BD-C5D9-6F76-91CE2071CF72}"/>
                </a:ext>
              </a:extLst>
            </p:cNvPr>
            <p:cNvSpPr/>
            <p:nvPr/>
          </p:nvSpPr>
          <p:spPr>
            <a:xfrm>
              <a:off x="5055664" y="2539482"/>
              <a:ext cx="38807" cy="580718"/>
            </a:xfrm>
            <a:custGeom>
              <a:avLst/>
              <a:gdLst>
                <a:gd name="connsiteX0" fmla="*/ 0 w 19914"/>
                <a:gd name="connsiteY0" fmla="*/ 0 h 403121"/>
                <a:gd name="connsiteX1" fmla="*/ 19914 w 19914"/>
                <a:gd name="connsiteY1" fmla="*/ 0 h 403121"/>
                <a:gd name="connsiteX2" fmla="*/ 19914 w 19914"/>
                <a:gd name="connsiteY2" fmla="*/ 403122 h 403121"/>
                <a:gd name="connsiteX3" fmla="*/ 0 w 19914"/>
                <a:gd name="connsiteY3" fmla="*/ 403122 h 403121"/>
              </a:gdLst>
              <a:ahLst/>
              <a:cxnLst>
                <a:cxn ang="0">
                  <a:pos x="connsiteX0" y="connsiteY0"/>
                </a:cxn>
                <a:cxn ang="0">
                  <a:pos x="connsiteX1" y="connsiteY1"/>
                </a:cxn>
                <a:cxn ang="0">
                  <a:pos x="connsiteX2" y="connsiteY2"/>
                </a:cxn>
                <a:cxn ang="0">
                  <a:pos x="connsiteX3" y="connsiteY3"/>
                </a:cxn>
              </a:cxnLst>
              <a:rect l="l" t="t" r="r" b="b"/>
              <a:pathLst>
                <a:path w="19914" h="403121">
                  <a:moveTo>
                    <a:pt x="0" y="0"/>
                  </a:moveTo>
                  <a:lnTo>
                    <a:pt x="19914" y="0"/>
                  </a:lnTo>
                  <a:lnTo>
                    <a:pt x="19914" y="403122"/>
                  </a:lnTo>
                  <a:lnTo>
                    <a:pt x="0" y="403122"/>
                  </a:lnTo>
                  <a:close/>
                </a:path>
              </a:pathLst>
            </a:custGeom>
            <a:solidFill>
              <a:srgbClr val="27377D"/>
            </a:solidFill>
            <a:ln w="12692"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FF26C1BD-3A3C-6E1C-537C-51133FF353E4}"/>
                </a:ext>
              </a:extLst>
            </p:cNvPr>
            <p:cNvSpPr/>
            <p:nvPr/>
          </p:nvSpPr>
          <p:spPr>
            <a:xfrm>
              <a:off x="5129718" y="2539482"/>
              <a:ext cx="38807" cy="601782"/>
            </a:xfrm>
            <a:custGeom>
              <a:avLst/>
              <a:gdLst>
                <a:gd name="connsiteX0" fmla="*/ 0 w 19914"/>
                <a:gd name="connsiteY0" fmla="*/ 0 h 417743"/>
                <a:gd name="connsiteX1" fmla="*/ 19914 w 19914"/>
                <a:gd name="connsiteY1" fmla="*/ 0 h 417743"/>
                <a:gd name="connsiteX2" fmla="*/ 19914 w 19914"/>
                <a:gd name="connsiteY2" fmla="*/ 417744 h 417743"/>
                <a:gd name="connsiteX3" fmla="*/ 0 w 19914"/>
                <a:gd name="connsiteY3" fmla="*/ 417744 h 417743"/>
              </a:gdLst>
              <a:ahLst/>
              <a:cxnLst>
                <a:cxn ang="0">
                  <a:pos x="connsiteX0" y="connsiteY0"/>
                </a:cxn>
                <a:cxn ang="0">
                  <a:pos x="connsiteX1" y="connsiteY1"/>
                </a:cxn>
                <a:cxn ang="0">
                  <a:pos x="connsiteX2" y="connsiteY2"/>
                </a:cxn>
                <a:cxn ang="0">
                  <a:pos x="connsiteX3" y="connsiteY3"/>
                </a:cxn>
              </a:cxnLst>
              <a:rect l="l" t="t" r="r" b="b"/>
              <a:pathLst>
                <a:path w="19914" h="417743">
                  <a:moveTo>
                    <a:pt x="0" y="0"/>
                  </a:moveTo>
                  <a:lnTo>
                    <a:pt x="19914" y="0"/>
                  </a:lnTo>
                  <a:lnTo>
                    <a:pt x="19914" y="417744"/>
                  </a:lnTo>
                  <a:lnTo>
                    <a:pt x="0" y="417744"/>
                  </a:lnTo>
                  <a:close/>
                </a:path>
              </a:pathLst>
            </a:custGeom>
            <a:solidFill>
              <a:srgbClr val="27377D"/>
            </a:solidFill>
            <a:ln w="12692"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D4BAB3E1-0D64-4A4E-2BA6-748CD61440FB}"/>
                </a:ext>
              </a:extLst>
            </p:cNvPr>
            <p:cNvSpPr/>
            <p:nvPr/>
          </p:nvSpPr>
          <p:spPr>
            <a:xfrm>
              <a:off x="5203797" y="2539482"/>
              <a:ext cx="38807" cy="605290"/>
            </a:xfrm>
            <a:custGeom>
              <a:avLst/>
              <a:gdLst>
                <a:gd name="connsiteX0" fmla="*/ 0 w 19914"/>
                <a:gd name="connsiteY0" fmla="*/ 0 h 420178"/>
                <a:gd name="connsiteX1" fmla="*/ 19914 w 19914"/>
                <a:gd name="connsiteY1" fmla="*/ 0 h 420178"/>
                <a:gd name="connsiteX2" fmla="*/ 19914 w 19914"/>
                <a:gd name="connsiteY2" fmla="*/ 420178 h 420178"/>
                <a:gd name="connsiteX3" fmla="*/ 0 w 19914"/>
                <a:gd name="connsiteY3" fmla="*/ 420178 h 420178"/>
              </a:gdLst>
              <a:ahLst/>
              <a:cxnLst>
                <a:cxn ang="0">
                  <a:pos x="connsiteX0" y="connsiteY0"/>
                </a:cxn>
                <a:cxn ang="0">
                  <a:pos x="connsiteX1" y="connsiteY1"/>
                </a:cxn>
                <a:cxn ang="0">
                  <a:pos x="connsiteX2" y="connsiteY2"/>
                </a:cxn>
                <a:cxn ang="0">
                  <a:pos x="connsiteX3" y="connsiteY3"/>
                </a:cxn>
              </a:cxnLst>
              <a:rect l="l" t="t" r="r" b="b"/>
              <a:pathLst>
                <a:path w="19914" h="420178">
                  <a:moveTo>
                    <a:pt x="0" y="0"/>
                  </a:moveTo>
                  <a:lnTo>
                    <a:pt x="19914" y="0"/>
                  </a:lnTo>
                  <a:lnTo>
                    <a:pt x="19914" y="420178"/>
                  </a:lnTo>
                  <a:lnTo>
                    <a:pt x="0" y="420178"/>
                  </a:lnTo>
                  <a:close/>
                </a:path>
              </a:pathLst>
            </a:custGeom>
            <a:solidFill>
              <a:srgbClr val="27377D"/>
            </a:solidFill>
            <a:ln w="12692"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DD97826D-7263-A83B-0EF9-C98FF74FD56A}"/>
                </a:ext>
              </a:extLst>
            </p:cNvPr>
            <p:cNvSpPr/>
            <p:nvPr/>
          </p:nvSpPr>
          <p:spPr>
            <a:xfrm>
              <a:off x="5351930" y="2539482"/>
              <a:ext cx="38807" cy="611607"/>
            </a:xfrm>
            <a:custGeom>
              <a:avLst/>
              <a:gdLst>
                <a:gd name="connsiteX0" fmla="*/ 0 w 19914"/>
                <a:gd name="connsiteY0" fmla="*/ 0 h 424563"/>
                <a:gd name="connsiteX1" fmla="*/ 19914 w 19914"/>
                <a:gd name="connsiteY1" fmla="*/ 0 h 424563"/>
                <a:gd name="connsiteX2" fmla="*/ 19914 w 19914"/>
                <a:gd name="connsiteY2" fmla="*/ 424564 h 424563"/>
                <a:gd name="connsiteX3" fmla="*/ 0 w 19914"/>
                <a:gd name="connsiteY3" fmla="*/ 424564 h 424563"/>
              </a:gdLst>
              <a:ahLst/>
              <a:cxnLst>
                <a:cxn ang="0">
                  <a:pos x="connsiteX0" y="connsiteY0"/>
                </a:cxn>
                <a:cxn ang="0">
                  <a:pos x="connsiteX1" y="connsiteY1"/>
                </a:cxn>
                <a:cxn ang="0">
                  <a:pos x="connsiteX2" y="connsiteY2"/>
                </a:cxn>
                <a:cxn ang="0">
                  <a:pos x="connsiteX3" y="connsiteY3"/>
                </a:cxn>
              </a:cxnLst>
              <a:rect l="l" t="t" r="r" b="b"/>
              <a:pathLst>
                <a:path w="19914" h="424563">
                  <a:moveTo>
                    <a:pt x="0" y="0"/>
                  </a:moveTo>
                  <a:lnTo>
                    <a:pt x="19914" y="0"/>
                  </a:lnTo>
                  <a:lnTo>
                    <a:pt x="19914" y="424564"/>
                  </a:lnTo>
                  <a:lnTo>
                    <a:pt x="0" y="424564"/>
                  </a:lnTo>
                  <a:close/>
                </a:path>
              </a:pathLst>
            </a:custGeom>
            <a:solidFill>
              <a:srgbClr val="27377D"/>
            </a:solidFill>
            <a:ln w="12692"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3B1AF183-ECD7-0022-F6DB-08773FFECEA1}"/>
                </a:ext>
              </a:extLst>
            </p:cNvPr>
            <p:cNvSpPr/>
            <p:nvPr/>
          </p:nvSpPr>
          <p:spPr>
            <a:xfrm>
              <a:off x="5277851" y="2539482"/>
              <a:ext cx="38807" cy="612306"/>
            </a:xfrm>
            <a:custGeom>
              <a:avLst/>
              <a:gdLst>
                <a:gd name="connsiteX0" fmla="*/ 0 w 19914"/>
                <a:gd name="connsiteY0" fmla="*/ 0 h 425048"/>
                <a:gd name="connsiteX1" fmla="*/ 19914 w 19914"/>
                <a:gd name="connsiteY1" fmla="*/ 0 h 425048"/>
                <a:gd name="connsiteX2" fmla="*/ 19914 w 19914"/>
                <a:gd name="connsiteY2" fmla="*/ 425048 h 425048"/>
                <a:gd name="connsiteX3" fmla="*/ 0 w 19914"/>
                <a:gd name="connsiteY3" fmla="*/ 425048 h 425048"/>
              </a:gdLst>
              <a:ahLst/>
              <a:cxnLst>
                <a:cxn ang="0">
                  <a:pos x="connsiteX0" y="connsiteY0"/>
                </a:cxn>
                <a:cxn ang="0">
                  <a:pos x="connsiteX1" y="connsiteY1"/>
                </a:cxn>
                <a:cxn ang="0">
                  <a:pos x="connsiteX2" y="connsiteY2"/>
                </a:cxn>
                <a:cxn ang="0">
                  <a:pos x="connsiteX3" y="connsiteY3"/>
                </a:cxn>
              </a:cxnLst>
              <a:rect l="l" t="t" r="r" b="b"/>
              <a:pathLst>
                <a:path w="19914" h="425048">
                  <a:moveTo>
                    <a:pt x="0" y="0"/>
                  </a:moveTo>
                  <a:lnTo>
                    <a:pt x="19914" y="0"/>
                  </a:lnTo>
                  <a:lnTo>
                    <a:pt x="19914" y="425048"/>
                  </a:lnTo>
                  <a:lnTo>
                    <a:pt x="0" y="425048"/>
                  </a:lnTo>
                  <a:close/>
                </a:path>
              </a:pathLst>
            </a:custGeom>
            <a:solidFill>
              <a:srgbClr val="27377D"/>
            </a:solidFill>
            <a:ln w="12692"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75B2B670-69CB-1EE4-9994-0913838E46A7}"/>
                </a:ext>
              </a:extLst>
            </p:cNvPr>
            <p:cNvSpPr/>
            <p:nvPr/>
          </p:nvSpPr>
          <p:spPr>
            <a:xfrm>
              <a:off x="3944657" y="2539482"/>
              <a:ext cx="38807" cy="394051"/>
            </a:xfrm>
            <a:custGeom>
              <a:avLst/>
              <a:gdLst>
                <a:gd name="connsiteX0" fmla="*/ 0 w 19914"/>
                <a:gd name="connsiteY0" fmla="*/ 0 h 273541"/>
                <a:gd name="connsiteX1" fmla="*/ 19914 w 19914"/>
                <a:gd name="connsiteY1" fmla="*/ 0 h 273541"/>
                <a:gd name="connsiteX2" fmla="*/ 19914 w 19914"/>
                <a:gd name="connsiteY2" fmla="*/ 273541 h 273541"/>
                <a:gd name="connsiteX3" fmla="*/ 0 w 19914"/>
                <a:gd name="connsiteY3" fmla="*/ 273541 h 273541"/>
              </a:gdLst>
              <a:ahLst/>
              <a:cxnLst>
                <a:cxn ang="0">
                  <a:pos x="connsiteX0" y="connsiteY0"/>
                </a:cxn>
                <a:cxn ang="0">
                  <a:pos x="connsiteX1" y="connsiteY1"/>
                </a:cxn>
                <a:cxn ang="0">
                  <a:pos x="connsiteX2" y="connsiteY2"/>
                </a:cxn>
                <a:cxn ang="0">
                  <a:pos x="connsiteX3" y="connsiteY3"/>
                </a:cxn>
              </a:cxnLst>
              <a:rect l="l" t="t" r="r" b="b"/>
              <a:pathLst>
                <a:path w="19914" h="273541">
                  <a:moveTo>
                    <a:pt x="0" y="0"/>
                  </a:moveTo>
                  <a:lnTo>
                    <a:pt x="19914" y="0"/>
                  </a:lnTo>
                  <a:lnTo>
                    <a:pt x="19914" y="273541"/>
                  </a:lnTo>
                  <a:lnTo>
                    <a:pt x="0" y="273541"/>
                  </a:lnTo>
                  <a:close/>
                </a:path>
              </a:pathLst>
            </a:custGeom>
            <a:solidFill>
              <a:srgbClr val="27377D"/>
            </a:solidFill>
            <a:ln w="12692"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E6E5BF30-F231-DB1D-80BF-5796505ED9F7}"/>
                </a:ext>
              </a:extLst>
            </p:cNvPr>
            <p:cNvSpPr/>
            <p:nvPr/>
          </p:nvSpPr>
          <p:spPr>
            <a:xfrm>
              <a:off x="4018736" y="2539482"/>
              <a:ext cx="38807" cy="427730"/>
            </a:xfrm>
            <a:custGeom>
              <a:avLst/>
              <a:gdLst>
                <a:gd name="connsiteX0" fmla="*/ 0 w 19914"/>
                <a:gd name="connsiteY0" fmla="*/ 0 h 296920"/>
                <a:gd name="connsiteX1" fmla="*/ 19914 w 19914"/>
                <a:gd name="connsiteY1" fmla="*/ 0 h 296920"/>
                <a:gd name="connsiteX2" fmla="*/ 19914 w 19914"/>
                <a:gd name="connsiteY2" fmla="*/ 296920 h 296920"/>
                <a:gd name="connsiteX3" fmla="*/ 0 w 19914"/>
                <a:gd name="connsiteY3" fmla="*/ 296920 h 296920"/>
              </a:gdLst>
              <a:ahLst/>
              <a:cxnLst>
                <a:cxn ang="0">
                  <a:pos x="connsiteX0" y="connsiteY0"/>
                </a:cxn>
                <a:cxn ang="0">
                  <a:pos x="connsiteX1" y="connsiteY1"/>
                </a:cxn>
                <a:cxn ang="0">
                  <a:pos x="connsiteX2" y="connsiteY2"/>
                </a:cxn>
                <a:cxn ang="0">
                  <a:pos x="connsiteX3" y="connsiteY3"/>
                </a:cxn>
              </a:cxnLst>
              <a:rect l="l" t="t" r="r" b="b"/>
              <a:pathLst>
                <a:path w="19914" h="296920">
                  <a:moveTo>
                    <a:pt x="0" y="0"/>
                  </a:moveTo>
                  <a:lnTo>
                    <a:pt x="19914" y="0"/>
                  </a:lnTo>
                  <a:lnTo>
                    <a:pt x="19914" y="296920"/>
                  </a:lnTo>
                  <a:lnTo>
                    <a:pt x="0" y="296920"/>
                  </a:lnTo>
                  <a:close/>
                </a:path>
              </a:pathLst>
            </a:custGeom>
            <a:solidFill>
              <a:srgbClr val="27377D"/>
            </a:solidFill>
            <a:ln w="12692"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8CEFDCBE-7E9C-9CBA-CD02-19C959D39BA8}"/>
                </a:ext>
              </a:extLst>
            </p:cNvPr>
            <p:cNvSpPr/>
            <p:nvPr/>
          </p:nvSpPr>
          <p:spPr>
            <a:xfrm>
              <a:off x="4092790" y="2539482"/>
              <a:ext cx="38807" cy="448095"/>
            </a:xfrm>
            <a:custGeom>
              <a:avLst/>
              <a:gdLst>
                <a:gd name="connsiteX0" fmla="*/ 0 w 19914"/>
                <a:gd name="connsiteY0" fmla="*/ 0 h 311057"/>
                <a:gd name="connsiteX1" fmla="*/ 19914 w 19914"/>
                <a:gd name="connsiteY1" fmla="*/ 0 h 311057"/>
                <a:gd name="connsiteX2" fmla="*/ 19914 w 19914"/>
                <a:gd name="connsiteY2" fmla="*/ 311058 h 311057"/>
                <a:gd name="connsiteX3" fmla="*/ 0 w 19914"/>
                <a:gd name="connsiteY3" fmla="*/ 311058 h 311057"/>
              </a:gdLst>
              <a:ahLst/>
              <a:cxnLst>
                <a:cxn ang="0">
                  <a:pos x="connsiteX0" y="connsiteY0"/>
                </a:cxn>
                <a:cxn ang="0">
                  <a:pos x="connsiteX1" y="connsiteY1"/>
                </a:cxn>
                <a:cxn ang="0">
                  <a:pos x="connsiteX2" y="connsiteY2"/>
                </a:cxn>
                <a:cxn ang="0">
                  <a:pos x="connsiteX3" y="connsiteY3"/>
                </a:cxn>
              </a:cxnLst>
              <a:rect l="l" t="t" r="r" b="b"/>
              <a:pathLst>
                <a:path w="19914" h="311057">
                  <a:moveTo>
                    <a:pt x="0" y="0"/>
                  </a:moveTo>
                  <a:lnTo>
                    <a:pt x="19914" y="0"/>
                  </a:lnTo>
                  <a:lnTo>
                    <a:pt x="19914" y="311058"/>
                  </a:lnTo>
                  <a:lnTo>
                    <a:pt x="0" y="311058"/>
                  </a:lnTo>
                  <a:close/>
                </a:path>
              </a:pathLst>
            </a:custGeom>
            <a:solidFill>
              <a:srgbClr val="27377D"/>
            </a:solidFill>
            <a:ln w="12692"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2676F612-3CAA-0C02-631D-AB058BDF15AE}"/>
                </a:ext>
              </a:extLst>
            </p:cNvPr>
            <p:cNvSpPr/>
            <p:nvPr/>
          </p:nvSpPr>
          <p:spPr>
            <a:xfrm>
              <a:off x="4166868" y="2539482"/>
              <a:ext cx="38807" cy="469839"/>
            </a:xfrm>
            <a:custGeom>
              <a:avLst/>
              <a:gdLst>
                <a:gd name="connsiteX0" fmla="*/ 0 w 19914"/>
                <a:gd name="connsiteY0" fmla="*/ 0 h 326151"/>
                <a:gd name="connsiteX1" fmla="*/ 19914 w 19914"/>
                <a:gd name="connsiteY1" fmla="*/ 0 h 326151"/>
                <a:gd name="connsiteX2" fmla="*/ 19914 w 19914"/>
                <a:gd name="connsiteY2" fmla="*/ 326151 h 326151"/>
                <a:gd name="connsiteX3" fmla="*/ 0 w 19914"/>
                <a:gd name="connsiteY3" fmla="*/ 326151 h 326151"/>
              </a:gdLst>
              <a:ahLst/>
              <a:cxnLst>
                <a:cxn ang="0">
                  <a:pos x="connsiteX0" y="connsiteY0"/>
                </a:cxn>
                <a:cxn ang="0">
                  <a:pos x="connsiteX1" y="connsiteY1"/>
                </a:cxn>
                <a:cxn ang="0">
                  <a:pos x="connsiteX2" y="connsiteY2"/>
                </a:cxn>
                <a:cxn ang="0">
                  <a:pos x="connsiteX3" y="connsiteY3"/>
                </a:cxn>
              </a:cxnLst>
              <a:rect l="l" t="t" r="r" b="b"/>
              <a:pathLst>
                <a:path w="19914" h="326151">
                  <a:moveTo>
                    <a:pt x="0" y="0"/>
                  </a:moveTo>
                  <a:lnTo>
                    <a:pt x="19914" y="0"/>
                  </a:lnTo>
                  <a:lnTo>
                    <a:pt x="19914" y="326151"/>
                  </a:lnTo>
                  <a:lnTo>
                    <a:pt x="0" y="326151"/>
                  </a:lnTo>
                  <a:close/>
                </a:path>
              </a:pathLst>
            </a:custGeom>
            <a:solidFill>
              <a:srgbClr val="27377D"/>
            </a:solidFill>
            <a:ln w="12692"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37C7405C-7F4C-73D5-C045-DDD8C71B23A5}"/>
                </a:ext>
              </a:extLst>
            </p:cNvPr>
            <p:cNvSpPr/>
            <p:nvPr/>
          </p:nvSpPr>
          <p:spPr>
            <a:xfrm>
              <a:off x="4240923" y="2539482"/>
              <a:ext cx="38807" cy="483170"/>
            </a:xfrm>
            <a:custGeom>
              <a:avLst/>
              <a:gdLst>
                <a:gd name="connsiteX0" fmla="*/ 0 w 19914"/>
                <a:gd name="connsiteY0" fmla="*/ 0 h 335405"/>
                <a:gd name="connsiteX1" fmla="*/ 19914 w 19914"/>
                <a:gd name="connsiteY1" fmla="*/ 0 h 335405"/>
                <a:gd name="connsiteX2" fmla="*/ 19914 w 19914"/>
                <a:gd name="connsiteY2" fmla="*/ 335406 h 335405"/>
                <a:gd name="connsiteX3" fmla="*/ 0 w 19914"/>
                <a:gd name="connsiteY3" fmla="*/ 335406 h 335405"/>
              </a:gdLst>
              <a:ahLst/>
              <a:cxnLst>
                <a:cxn ang="0">
                  <a:pos x="connsiteX0" y="connsiteY0"/>
                </a:cxn>
                <a:cxn ang="0">
                  <a:pos x="connsiteX1" y="connsiteY1"/>
                </a:cxn>
                <a:cxn ang="0">
                  <a:pos x="connsiteX2" y="connsiteY2"/>
                </a:cxn>
                <a:cxn ang="0">
                  <a:pos x="connsiteX3" y="connsiteY3"/>
                </a:cxn>
              </a:cxnLst>
              <a:rect l="l" t="t" r="r" b="b"/>
              <a:pathLst>
                <a:path w="19914" h="335405">
                  <a:moveTo>
                    <a:pt x="0" y="0"/>
                  </a:moveTo>
                  <a:lnTo>
                    <a:pt x="19914" y="0"/>
                  </a:lnTo>
                  <a:lnTo>
                    <a:pt x="19914" y="335406"/>
                  </a:lnTo>
                  <a:lnTo>
                    <a:pt x="0" y="335406"/>
                  </a:lnTo>
                  <a:close/>
                </a:path>
              </a:pathLst>
            </a:custGeom>
            <a:solidFill>
              <a:srgbClr val="27377D"/>
            </a:solidFill>
            <a:ln w="12692"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D11A4A0E-87DD-4331-121B-AF35F0B5B9DC}"/>
                </a:ext>
              </a:extLst>
            </p:cNvPr>
            <p:cNvSpPr/>
            <p:nvPr/>
          </p:nvSpPr>
          <p:spPr>
            <a:xfrm>
              <a:off x="4315001" y="2539482"/>
              <a:ext cx="38807" cy="524581"/>
            </a:xfrm>
            <a:custGeom>
              <a:avLst/>
              <a:gdLst>
                <a:gd name="connsiteX0" fmla="*/ 0 w 19914"/>
                <a:gd name="connsiteY0" fmla="*/ 0 h 364152"/>
                <a:gd name="connsiteX1" fmla="*/ 19914 w 19914"/>
                <a:gd name="connsiteY1" fmla="*/ 0 h 364152"/>
                <a:gd name="connsiteX2" fmla="*/ 19914 w 19914"/>
                <a:gd name="connsiteY2" fmla="*/ 364152 h 364152"/>
                <a:gd name="connsiteX3" fmla="*/ 0 w 19914"/>
                <a:gd name="connsiteY3" fmla="*/ 364152 h 364152"/>
              </a:gdLst>
              <a:ahLst/>
              <a:cxnLst>
                <a:cxn ang="0">
                  <a:pos x="connsiteX0" y="connsiteY0"/>
                </a:cxn>
                <a:cxn ang="0">
                  <a:pos x="connsiteX1" y="connsiteY1"/>
                </a:cxn>
                <a:cxn ang="0">
                  <a:pos x="connsiteX2" y="connsiteY2"/>
                </a:cxn>
                <a:cxn ang="0">
                  <a:pos x="connsiteX3" y="connsiteY3"/>
                </a:cxn>
              </a:cxnLst>
              <a:rect l="l" t="t" r="r" b="b"/>
              <a:pathLst>
                <a:path w="19914" h="364152">
                  <a:moveTo>
                    <a:pt x="0" y="0"/>
                  </a:moveTo>
                  <a:lnTo>
                    <a:pt x="19914" y="0"/>
                  </a:lnTo>
                  <a:lnTo>
                    <a:pt x="19914" y="364152"/>
                  </a:lnTo>
                  <a:lnTo>
                    <a:pt x="0" y="364152"/>
                  </a:lnTo>
                  <a:close/>
                </a:path>
              </a:pathLst>
            </a:custGeom>
            <a:solidFill>
              <a:srgbClr val="27377D"/>
            </a:solidFill>
            <a:ln w="12692"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E820E79B-41E5-6C61-93B3-10B35F51DD36}"/>
                </a:ext>
              </a:extLst>
            </p:cNvPr>
            <p:cNvSpPr/>
            <p:nvPr/>
          </p:nvSpPr>
          <p:spPr>
            <a:xfrm>
              <a:off x="4389054" y="2539482"/>
              <a:ext cx="38807" cy="534406"/>
            </a:xfrm>
            <a:custGeom>
              <a:avLst/>
              <a:gdLst>
                <a:gd name="connsiteX0" fmla="*/ 0 w 19914"/>
                <a:gd name="connsiteY0" fmla="*/ 0 h 370972"/>
                <a:gd name="connsiteX1" fmla="*/ 19914 w 19914"/>
                <a:gd name="connsiteY1" fmla="*/ 0 h 370972"/>
                <a:gd name="connsiteX2" fmla="*/ 19914 w 19914"/>
                <a:gd name="connsiteY2" fmla="*/ 370972 h 370972"/>
                <a:gd name="connsiteX3" fmla="*/ 0 w 19914"/>
                <a:gd name="connsiteY3" fmla="*/ 370972 h 370972"/>
              </a:gdLst>
              <a:ahLst/>
              <a:cxnLst>
                <a:cxn ang="0">
                  <a:pos x="connsiteX0" y="connsiteY0"/>
                </a:cxn>
                <a:cxn ang="0">
                  <a:pos x="connsiteX1" y="connsiteY1"/>
                </a:cxn>
                <a:cxn ang="0">
                  <a:pos x="connsiteX2" y="connsiteY2"/>
                </a:cxn>
                <a:cxn ang="0">
                  <a:pos x="connsiteX3" y="connsiteY3"/>
                </a:cxn>
              </a:cxnLst>
              <a:rect l="l" t="t" r="r" b="b"/>
              <a:pathLst>
                <a:path w="19914" h="370972">
                  <a:moveTo>
                    <a:pt x="0" y="0"/>
                  </a:moveTo>
                  <a:lnTo>
                    <a:pt x="19914" y="0"/>
                  </a:lnTo>
                  <a:lnTo>
                    <a:pt x="19914" y="370972"/>
                  </a:lnTo>
                  <a:lnTo>
                    <a:pt x="0" y="370972"/>
                  </a:lnTo>
                  <a:close/>
                </a:path>
              </a:pathLst>
            </a:custGeom>
            <a:solidFill>
              <a:srgbClr val="27377D"/>
            </a:solidFill>
            <a:ln w="12692"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0F271B40-03C4-177F-F208-0EEF8C525E82}"/>
                </a:ext>
              </a:extLst>
            </p:cNvPr>
            <p:cNvSpPr/>
            <p:nvPr/>
          </p:nvSpPr>
          <p:spPr>
            <a:xfrm>
              <a:off x="4463134" y="2539482"/>
              <a:ext cx="38807" cy="554055"/>
            </a:xfrm>
            <a:custGeom>
              <a:avLst/>
              <a:gdLst>
                <a:gd name="connsiteX0" fmla="*/ 0 w 19914"/>
                <a:gd name="connsiteY0" fmla="*/ 0 h 384612"/>
                <a:gd name="connsiteX1" fmla="*/ 19914 w 19914"/>
                <a:gd name="connsiteY1" fmla="*/ 0 h 384612"/>
                <a:gd name="connsiteX2" fmla="*/ 19914 w 19914"/>
                <a:gd name="connsiteY2" fmla="*/ 384612 h 384612"/>
                <a:gd name="connsiteX3" fmla="*/ 0 w 19914"/>
                <a:gd name="connsiteY3" fmla="*/ 384612 h 384612"/>
              </a:gdLst>
              <a:ahLst/>
              <a:cxnLst>
                <a:cxn ang="0">
                  <a:pos x="connsiteX0" y="connsiteY0"/>
                </a:cxn>
                <a:cxn ang="0">
                  <a:pos x="connsiteX1" y="connsiteY1"/>
                </a:cxn>
                <a:cxn ang="0">
                  <a:pos x="connsiteX2" y="connsiteY2"/>
                </a:cxn>
                <a:cxn ang="0">
                  <a:pos x="connsiteX3" y="connsiteY3"/>
                </a:cxn>
              </a:cxnLst>
              <a:rect l="l" t="t" r="r" b="b"/>
              <a:pathLst>
                <a:path w="19914" h="384612">
                  <a:moveTo>
                    <a:pt x="0" y="0"/>
                  </a:moveTo>
                  <a:lnTo>
                    <a:pt x="19914" y="0"/>
                  </a:lnTo>
                  <a:lnTo>
                    <a:pt x="19914" y="384612"/>
                  </a:lnTo>
                  <a:lnTo>
                    <a:pt x="0" y="384612"/>
                  </a:lnTo>
                  <a:close/>
                </a:path>
              </a:pathLst>
            </a:custGeom>
            <a:solidFill>
              <a:srgbClr val="27377D"/>
            </a:solidFill>
            <a:ln w="12692"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EE51B5D8-C625-5B38-0648-81940624FE3B}"/>
                </a:ext>
              </a:extLst>
            </p:cNvPr>
            <p:cNvSpPr/>
            <p:nvPr/>
          </p:nvSpPr>
          <p:spPr>
            <a:xfrm>
              <a:off x="4611267" y="2539482"/>
              <a:ext cx="38807" cy="568104"/>
            </a:xfrm>
            <a:custGeom>
              <a:avLst/>
              <a:gdLst>
                <a:gd name="connsiteX0" fmla="*/ 0 w 19914"/>
                <a:gd name="connsiteY0" fmla="*/ 0 h 394364"/>
                <a:gd name="connsiteX1" fmla="*/ 19914 w 19914"/>
                <a:gd name="connsiteY1" fmla="*/ 0 h 394364"/>
                <a:gd name="connsiteX2" fmla="*/ 19914 w 19914"/>
                <a:gd name="connsiteY2" fmla="*/ 394364 h 394364"/>
                <a:gd name="connsiteX3" fmla="*/ 0 w 19914"/>
                <a:gd name="connsiteY3" fmla="*/ 394364 h 394364"/>
              </a:gdLst>
              <a:ahLst/>
              <a:cxnLst>
                <a:cxn ang="0">
                  <a:pos x="connsiteX0" y="connsiteY0"/>
                </a:cxn>
                <a:cxn ang="0">
                  <a:pos x="connsiteX1" y="connsiteY1"/>
                </a:cxn>
                <a:cxn ang="0">
                  <a:pos x="connsiteX2" y="connsiteY2"/>
                </a:cxn>
                <a:cxn ang="0">
                  <a:pos x="connsiteX3" y="connsiteY3"/>
                </a:cxn>
              </a:cxnLst>
              <a:rect l="l" t="t" r="r" b="b"/>
              <a:pathLst>
                <a:path w="19914" h="394364">
                  <a:moveTo>
                    <a:pt x="0" y="0"/>
                  </a:moveTo>
                  <a:lnTo>
                    <a:pt x="19914" y="0"/>
                  </a:lnTo>
                  <a:lnTo>
                    <a:pt x="19914" y="394364"/>
                  </a:lnTo>
                  <a:lnTo>
                    <a:pt x="0" y="394364"/>
                  </a:lnTo>
                  <a:close/>
                </a:path>
              </a:pathLst>
            </a:custGeom>
            <a:solidFill>
              <a:srgbClr val="27377D"/>
            </a:solidFill>
            <a:ln w="12692"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87C512C6-3D8D-FF1A-E977-C7E4487EC51B}"/>
                </a:ext>
              </a:extLst>
            </p:cNvPr>
            <p:cNvSpPr/>
            <p:nvPr/>
          </p:nvSpPr>
          <p:spPr>
            <a:xfrm>
              <a:off x="4537187" y="2539482"/>
              <a:ext cx="38807" cy="557563"/>
            </a:xfrm>
            <a:custGeom>
              <a:avLst/>
              <a:gdLst>
                <a:gd name="connsiteX0" fmla="*/ 0 w 19914"/>
                <a:gd name="connsiteY0" fmla="*/ 0 h 387047"/>
                <a:gd name="connsiteX1" fmla="*/ 19914 w 19914"/>
                <a:gd name="connsiteY1" fmla="*/ 0 h 387047"/>
                <a:gd name="connsiteX2" fmla="*/ 19914 w 19914"/>
                <a:gd name="connsiteY2" fmla="*/ 387047 h 387047"/>
                <a:gd name="connsiteX3" fmla="*/ 0 w 19914"/>
                <a:gd name="connsiteY3" fmla="*/ 387047 h 387047"/>
              </a:gdLst>
              <a:ahLst/>
              <a:cxnLst>
                <a:cxn ang="0">
                  <a:pos x="connsiteX0" y="connsiteY0"/>
                </a:cxn>
                <a:cxn ang="0">
                  <a:pos x="connsiteX1" y="connsiteY1"/>
                </a:cxn>
                <a:cxn ang="0">
                  <a:pos x="connsiteX2" y="connsiteY2"/>
                </a:cxn>
                <a:cxn ang="0">
                  <a:pos x="connsiteX3" y="connsiteY3"/>
                </a:cxn>
              </a:cxnLst>
              <a:rect l="l" t="t" r="r" b="b"/>
              <a:pathLst>
                <a:path w="19914" h="387047">
                  <a:moveTo>
                    <a:pt x="0" y="0"/>
                  </a:moveTo>
                  <a:lnTo>
                    <a:pt x="19914" y="0"/>
                  </a:lnTo>
                  <a:lnTo>
                    <a:pt x="19914" y="387047"/>
                  </a:lnTo>
                  <a:lnTo>
                    <a:pt x="0" y="387047"/>
                  </a:lnTo>
                  <a:close/>
                </a:path>
              </a:pathLst>
            </a:custGeom>
            <a:solidFill>
              <a:srgbClr val="27377D"/>
            </a:solidFill>
            <a:ln w="12692"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7DA3CC77-9794-9C28-D3A8-F85418F4B088}"/>
                </a:ext>
              </a:extLst>
            </p:cNvPr>
            <p:cNvSpPr/>
            <p:nvPr/>
          </p:nvSpPr>
          <p:spPr>
            <a:xfrm>
              <a:off x="3203994" y="2539482"/>
              <a:ext cx="38807" cy="272630"/>
            </a:xfrm>
            <a:custGeom>
              <a:avLst/>
              <a:gdLst>
                <a:gd name="connsiteX0" fmla="*/ 0 w 19914"/>
                <a:gd name="connsiteY0" fmla="*/ 0 h 189253"/>
                <a:gd name="connsiteX1" fmla="*/ 19914 w 19914"/>
                <a:gd name="connsiteY1" fmla="*/ 0 h 189253"/>
                <a:gd name="connsiteX2" fmla="*/ 19914 w 19914"/>
                <a:gd name="connsiteY2" fmla="*/ 189253 h 189253"/>
                <a:gd name="connsiteX3" fmla="*/ 0 w 19914"/>
                <a:gd name="connsiteY3" fmla="*/ 189253 h 189253"/>
              </a:gdLst>
              <a:ahLst/>
              <a:cxnLst>
                <a:cxn ang="0">
                  <a:pos x="connsiteX0" y="connsiteY0"/>
                </a:cxn>
                <a:cxn ang="0">
                  <a:pos x="connsiteX1" y="connsiteY1"/>
                </a:cxn>
                <a:cxn ang="0">
                  <a:pos x="connsiteX2" y="connsiteY2"/>
                </a:cxn>
                <a:cxn ang="0">
                  <a:pos x="connsiteX3" y="connsiteY3"/>
                </a:cxn>
              </a:cxnLst>
              <a:rect l="l" t="t" r="r" b="b"/>
              <a:pathLst>
                <a:path w="19914" h="189253">
                  <a:moveTo>
                    <a:pt x="0" y="0"/>
                  </a:moveTo>
                  <a:lnTo>
                    <a:pt x="19914" y="0"/>
                  </a:lnTo>
                  <a:lnTo>
                    <a:pt x="19914" y="189253"/>
                  </a:lnTo>
                  <a:lnTo>
                    <a:pt x="0" y="189253"/>
                  </a:lnTo>
                  <a:close/>
                </a:path>
              </a:pathLst>
            </a:custGeom>
            <a:solidFill>
              <a:srgbClr val="27377D"/>
            </a:solidFill>
            <a:ln w="12692"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554A147D-DE2A-02EA-10E2-A66B2A65F536}"/>
                </a:ext>
              </a:extLst>
            </p:cNvPr>
            <p:cNvSpPr/>
            <p:nvPr/>
          </p:nvSpPr>
          <p:spPr>
            <a:xfrm>
              <a:off x="3278073" y="2539482"/>
              <a:ext cx="38807" cy="289487"/>
            </a:xfrm>
            <a:custGeom>
              <a:avLst/>
              <a:gdLst>
                <a:gd name="connsiteX0" fmla="*/ 0 w 19914"/>
                <a:gd name="connsiteY0" fmla="*/ 0 h 200955"/>
                <a:gd name="connsiteX1" fmla="*/ 19914 w 19914"/>
                <a:gd name="connsiteY1" fmla="*/ 0 h 200955"/>
                <a:gd name="connsiteX2" fmla="*/ 19914 w 19914"/>
                <a:gd name="connsiteY2" fmla="*/ 200955 h 200955"/>
                <a:gd name="connsiteX3" fmla="*/ 0 w 19914"/>
                <a:gd name="connsiteY3" fmla="*/ 200955 h 200955"/>
              </a:gdLst>
              <a:ahLst/>
              <a:cxnLst>
                <a:cxn ang="0">
                  <a:pos x="connsiteX0" y="connsiteY0"/>
                </a:cxn>
                <a:cxn ang="0">
                  <a:pos x="connsiteX1" y="connsiteY1"/>
                </a:cxn>
                <a:cxn ang="0">
                  <a:pos x="connsiteX2" y="connsiteY2"/>
                </a:cxn>
                <a:cxn ang="0">
                  <a:pos x="connsiteX3" y="connsiteY3"/>
                </a:cxn>
              </a:cxnLst>
              <a:rect l="l" t="t" r="r" b="b"/>
              <a:pathLst>
                <a:path w="19914" h="200955">
                  <a:moveTo>
                    <a:pt x="0" y="0"/>
                  </a:moveTo>
                  <a:lnTo>
                    <a:pt x="19914" y="0"/>
                  </a:lnTo>
                  <a:lnTo>
                    <a:pt x="19914" y="200955"/>
                  </a:lnTo>
                  <a:lnTo>
                    <a:pt x="0" y="200955"/>
                  </a:lnTo>
                  <a:close/>
                </a:path>
              </a:pathLst>
            </a:custGeom>
            <a:solidFill>
              <a:srgbClr val="27377D"/>
            </a:solidFill>
            <a:ln w="12692"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161F11BC-FEF0-3B53-F167-167C6CAE20D5}"/>
                </a:ext>
              </a:extLst>
            </p:cNvPr>
            <p:cNvSpPr/>
            <p:nvPr/>
          </p:nvSpPr>
          <p:spPr>
            <a:xfrm>
              <a:off x="3352127" y="2539482"/>
              <a:ext cx="38807" cy="306327"/>
            </a:xfrm>
            <a:custGeom>
              <a:avLst/>
              <a:gdLst>
                <a:gd name="connsiteX0" fmla="*/ 0 w 19914"/>
                <a:gd name="connsiteY0" fmla="*/ 0 h 212645"/>
                <a:gd name="connsiteX1" fmla="*/ 19914 w 19914"/>
                <a:gd name="connsiteY1" fmla="*/ 0 h 212645"/>
                <a:gd name="connsiteX2" fmla="*/ 19914 w 19914"/>
                <a:gd name="connsiteY2" fmla="*/ 212645 h 212645"/>
                <a:gd name="connsiteX3" fmla="*/ 0 w 19914"/>
                <a:gd name="connsiteY3" fmla="*/ 212645 h 212645"/>
              </a:gdLst>
              <a:ahLst/>
              <a:cxnLst>
                <a:cxn ang="0">
                  <a:pos x="connsiteX0" y="connsiteY0"/>
                </a:cxn>
                <a:cxn ang="0">
                  <a:pos x="connsiteX1" y="connsiteY1"/>
                </a:cxn>
                <a:cxn ang="0">
                  <a:pos x="connsiteX2" y="connsiteY2"/>
                </a:cxn>
                <a:cxn ang="0">
                  <a:pos x="connsiteX3" y="connsiteY3"/>
                </a:cxn>
              </a:cxnLst>
              <a:rect l="l" t="t" r="r" b="b"/>
              <a:pathLst>
                <a:path w="19914" h="212645">
                  <a:moveTo>
                    <a:pt x="0" y="0"/>
                  </a:moveTo>
                  <a:lnTo>
                    <a:pt x="19914" y="0"/>
                  </a:lnTo>
                  <a:lnTo>
                    <a:pt x="19914" y="212645"/>
                  </a:lnTo>
                  <a:lnTo>
                    <a:pt x="0" y="212645"/>
                  </a:lnTo>
                  <a:close/>
                </a:path>
              </a:pathLst>
            </a:custGeom>
            <a:solidFill>
              <a:srgbClr val="27377D"/>
            </a:solidFill>
            <a:ln w="12692"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04420D78-AD7E-C32F-EA90-00830C5B1F49}"/>
                </a:ext>
              </a:extLst>
            </p:cNvPr>
            <p:cNvSpPr/>
            <p:nvPr/>
          </p:nvSpPr>
          <p:spPr>
            <a:xfrm>
              <a:off x="3426204" y="2539482"/>
              <a:ext cx="38807" cy="312644"/>
            </a:xfrm>
            <a:custGeom>
              <a:avLst/>
              <a:gdLst>
                <a:gd name="connsiteX0" fmla="*/ 0 w 19914"/>
                <a:gd name="connsiteY0" fmla="*/ 0 h 217030"/>
                <a:gd name="connsiteX1" fmla="*/ 19914 w 19914"/>
                <a:gd name="connsiteY1" fmla="*/ 0 h 217030"/>
                <a:gd name="connsiteX2" fmla="*/ 19914 w 19914"/>
                <a:gd name="connsiteY2" fmla="*/ 217030 h 217030"/>
                <a:gd name="connsiteX3" fmla="*/ 0 w 19914"/>
                <a:gd name="connsiteY3" fmla="*/ 217030 h 217030"/>
              </a:gdLst>
              <a:ahLst/>
              <a:cxnLst>
                <a:cxn ang="0">
                  <a:pos x="connsiteX0" y="connsiteY0"/>
                </a:cxn>
                <a:cxn ang="0">
                  <a:pos x="connsiteX1" y="connsiteY1"/>
                </a:cxn>
                <a:cxn ang="0">
                  <a:pos x="connsiteX2" y="connsiteY2"/>
                </a:cxn>
                <a:cxn ang="0">
                  <a:pos x="connsiteX3" y="connsiteY3"/>
                </a:cxn>
              </a:cxnLst>
              <a:rect l="l" t="t" r="r" b="b"/>
              <a:pathLst>
                <a:path w="19914" h="217030">
                  <a:moveTo>
                    <a:pt x="0" y="0"/>
                  </a:moveTo>
                  <a:lnTo>
                    <a:pt x="19914" y="0"/>
                  </a:lnTo>
                  <a:lnTo>
                    <a:pt x="19914" y="217030"/>
                  </a:lnTo>
                  <a:lnTo>
                    <a:pt x="0" y="217030"/>
                  </a:lnTo>
                  <a:close/>
                </a:path>
              </a:pathLst>
            </a:custGeom>
            <a:solidFill>
              <a:srgbClr val="27377D"/>
            </a:solidFill>
            <a:ln w="12692"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EAAD924A-DF66-AEA9-FEB9-A40A86BF08C5}"/>
                </a:ext>
              </a:extLst>
            </p:cNvPr>
            <p:cNvSpPr/>
            <p:nvPr/>
          </p:nvSpPr>
          <p:spPr>
            <a:xfrm>
              <a:off x="3500258" y="2539482"/>
              <a:ext cx="38807" cy="320357"/>
            </a:xfrm>
            <a:custGeom>
              <a:avLst/>
              <a:gdLst>
                <a:gd name="connsiteX0" fmla="*/ 0 w 19914"/>
                <a:gd name="connsiteY0" fmla="*/ 0 h 222384"/>
                <a:gd name="connsiteX1" fmla="*/ 19914 w 19914"/>
                <a:gd name="connsiteY1" fmla="*/ 0 h 222384"/>
                <a:gd name="connsiteX2" fmla="*/ 19914 w 19914"/>
                <a:gd name="connsiteY2" fmla="*/ 222384 h 222384"/>
                <a:gd name="connsiteX3" fmla="*/ 0 w 19914"/>
                <a:gd name="connsiteY3" fmla="*/ 222384 h 222384"/>
              </a:gdLst>
              <a:ahLst/>
              <a:cxnLst>
                <a:cxn ang="0">
                  <a:pos x="connsiteX0" y="connsiteY0"/>
                </a:cxn>
                <a:cxn ang="0">
                  <a:pos x="connsiteX1" y="connsiteY1"/>
                </a:cxn>
                <a:cxn ang="0">
                  <a:pos x="connsiteX2" y="connsiteY2"/>
                </a:cxn>
                <a:cxn ang="0">
                  <a:pos x="connsiteX3" y="connsiteY3"/>
                </a:cxn>
              </a:cxnLst>
              <a:rect l="l" t="t" r="r" b="b"/>
              <a:pathLst>
                <a:path w="19914" h="222384">
                  <a:moveTo>
                    <a:pt x="0" y="0"/>
                  </a:moveTo>
                  <a:lnTo>
                    <a:pt x="19914" y="0"/>
                  </a:lnTo>
                  <a:lnTo>
                    <a:pt x="19914" y="222384"/>
                  </a:lnTo>
                  <a:lnTo>
                    <a:pt x="0" y="222384"/>
                  </a:lnTo>
                  <a:close/>
                </a:path>
              </a:pathLst>
            </a:custGeom>
            <a:solidFill>
              <a:srgbClr val="27377D"/>
            </a:solidFill>
            <a:ln w="12692"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D9E4FB77-EE7B-2C7C-4F37-244AACC6C294}"/>
                </a:ext>
              </a:extLst>
            </p:cNvPr>
            <p:cNvSpPr/>
            <p:nvPr/>
          </p:nvSpPr>
          <p:spPr>
            <a:xfrm>
              <a:off x="3574337" y="2539482"/>
              <a:ext cx="38807" cy="323864"/>
            </a:xfrm>
            <a:custGeom>
              <a:avLst/>
              <a:gdLst>
                <a:gd name="connsiteX0" fmla="*/ 0 w 19914"/>
                <a:gd name="connsiteY0" fmla="*/ 0 h 224819"/>
                <a:gd name="connsiteX1" fmla="*/ 19914 w 19914"/>
                <a:gd name="connsiteY1" fmla="*/ 0 h 224819"/>
                <a:gd name="connsiteX2" fmla="*/ 19914 w 19914"/>
                <a:gd name="connsiteY2" fmla="*/ 224819 h 224819"/>
                <a:gd name="connsiteX3" fmla="*/ 0 w 19914"/>
                <a:gd name="connsiteY3" fmla="*/ 224819 h 224819"/>
              </a:gdLst>
              <a:ahLst/>
              <a:cxnLst>
                <a:cxn ang="0">
                  <a:pos x="connsiteX0" y="connsiteY0"/>
                </a:cxn>
                <a:cxn ang="0">
                  <a:pos x="connsiteX1" y="connsiteY1"/>
                </a:cxn>
                <a:cxn ang="0">
                  <a:pos x="connsiteX2" y="connsiteY2"/>
                </a:cxn>
                <a:cxn ang="0">
                  <a:pos x="connsiteX3" y="connsiteY3"/>
                </a:cxn>
              </a:cxnLst>
              <a:rect l="l" t="t" r="r" b="b"/>
              <a:pathLst>
                <a:path w="19914" h="224819">
                  <a:moveTo>
                    <a:pt x="0" y="0"/>
                  </a:moveTo>
                  <a:lnTo>
                    <a:pt x="19914" y="0"/>
                  </a:lnTo>
                  <a:lnTo>
                    <a:pt x="19914" y="224819"/>
                  </a:lnTo>
                  <a:lnTo>
                    <a:pt x="0" y="224819"/>
                  </a:lnTo>
                  <a:close/>
                </a:path>
              </a:pathLst>
            </a:custGeom>
            <a:solidFill>
              <a:srgbClr val="27377D"/>
            </a:solidFill>
            <a:ln w="12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688A6FDF-3072-D753-4F43-15DA9D6943ED}"/>
                </a:ext>
              </a:extLst>
            </p:cNvPr>
            <p:cNvSpPr/>
            <p:nvPr/>
          </p:nvSpPr>
          <p:spPr>
            <a:xfrm>
              <a:off x="3648391" y="2539482"/>
              <a:ext cx="38807" cy="323166"/>
            </a:xfrm>
            <a:custGeom>
              <a:avLst/>
              <a:gdLst>
                <a:gd name="connsiteX0" fmla="*/ 0 w 19914"/>
                <a:gd name="connsiteY0" fmla="*/ 0 h 224334"/>
                <a:gd name="connsiteX1" fmla="*/ 19914 w 19914"/>
                <a:gd name="connsiteY1" fmla="*/ 0 h 224334"/>
                <a:gd name="connsiteX2" fmla="*/ 19914 w 19914"/>
                <a:gd name="connsiteY2" fmla="*/ 224335 h 224334"/>
                <a:gd name="connsiteX3" fmla="*/ 0 w 19914"/>
                <a:gd name="connsiteY3" fmla="*/ 224335 h 224334"/>
              </a:gdLst>
              <a:ahLst/>
              <a:cxnLst>
                <a:cxn ang="0">
                  <a:pos x="connsiteX0" y="connsiteY0"/>
                </a:cxn>
                <a:cxn ang="0">
                  <a:pos x="connsiteX1" y="connsiteY1"/>
                </a:cxn>
                <a:cxn ang="0">
                  <a:pos x="connsiteX2" y="connsiteY2"/>
                </a:cxn>
                <a:cxn ang="0">
                  <a:pos x="connsiteX3" y="connsiteY3"/>
                </a:cxn>
              </a:cxnLst>
              <a:rect l="l" t="t" r="r" b="b"/>
              <a:pathLst>
                <a:path w="19914" h="224334">
                  <a:moveTo>
                    <a:pt x="0" y="0"/>
                  </a:moveTo>
                  <a:lnTo>
                    <a:pt x="19914" y="0"/>
                  </a:lnTo>
                  <a:lnTo>
                    <a:pt x="19914" y="224335"/>
                  </a:lnTo>
                  <a:lnTo>
                    <a:pt x="0" y="224335"/>
                  </a:lnTo>
                  <a:close/>
                </a:path>
              </a:pathLst>
            </a:custGeom>
            <a:solidFill>
              <a:srgbClr val="27377D"/>
            </a:solidFill>
            <a:ln w="12692"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67A32DD5-80BA-ABFE-B0A4-1BE3D8C62BC6}"/>
                </a:ext>
              </a:extLst>
            </p:cNvPr>
            <p:cNvSpPr/>
            <p:nvPr/>
          </p:nvSpPr>
          <p:spPr>
            <a:xfrm>
              <a:off x="3722470" y="2539482"/>
              <a:ext cx="38807" cy="332990"/>
            </a:xfrm>
            <a:custGeom>
              <a:avLst/>
              <a:gdLst>
                <a:gd name="connsiteX0" fmla="*/ 0 w 19914"/>
                <a:gd name="connsiteY0" fmla="*/ 0 h 231154"/>
                <a:gd name="connsiteX1" fmla="*/ 19914 w 19914"/>
                <a:gd name="connsiteY1" fmla="*/ 0 h 231154"/>
                <a:gd name="connsiteX2" fmla="*/ 19914 w 19914"/>
                <a:gd name="connsiteY2" fmla="*/ 231155 h 231154"/>
                <a:gd name="connsiteX3" fmla="*/ 0 w 19914"/>
                <a:gd name="connsiteY3" fmla="*/ 231155 h 231154"/>
              </a:gdLst>
              <a:ahLst/>
              <a:cxnLst>
                <a:cxn ang="0">
                  <a:pos x="connsiteX0" y="connsiteY0"/>
                </a:cxn>
                <a:cxn ang="0">
                  <a:pos x="connsiteX1" y="connsiteY1"/>
                </a:cxn>
                <a:cxn ang="0">
                  <a:pos x="connsiteX2" y="connsiteY2"/>
                </a:cxn>
                <a:cxn ang="0">
                  <a:pos x="connsiteX3" y="connsiteY3"/>
                </a:cxn>
              </a:cxnLst>
              <a:rect l="l" t="t" r="r" b="b"/>
              <a:pathLst>
                <a:path w="19914" h="231154">
                  <a:moveTo>
                    <a:pt x="0" y="0"/>
                  </a:moveTo>
                  <a:lnTo>
                    <a:pt x="19914" y="0"/>
                  </a:lnTo>
                  <a:lnTo>
                    <a:pt x="19914" y="231155"/>
                  </a:lnTo>
                  <a:lnTo>
                    <a:pt x="0" y="231155"/>
                  </a:lnTo>
                  <a:close/>
                </a:path>
              </a:pathLst>
            </a:custGeom>
            <a:solidFill>
              <a:srgbClr val="27377D"/>
            </a:solidFill>
            <a:ln w="12692"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1F705682-5592-D3C0-E6A8-815A81D08B32}"/>
                </a:ext>
              </a:extLst>
            </p:cNvPr>
            <p:cNvSpPr/>
            <p:nvPr/>
          </p:nvSpPr>
          <p:spPr>
            <a:xfrm>
              <a:off x="3870603" y="2539482"/>
              <a:ext cx="38807" cy="377211"/>
            </a:xfrm>
            <a:custGeom>
              <a:avLst/>
              <a:gdLst>
                <a:gd name="connsiteX0" fmla="*/ 0 w 19914"/>
                <a:gd name="connsiteY0" fmla="*/ 0 h 261851"/>
                <a:gd name="connsiteX1" fmla="*/ 19914 w 19914"/>
                <a:gd name="connsiteY1" fmla="*/ 0 h 261851"/>
                <a:gd name="connsiteX2" fmla="*/ 19914 w 19914"/>
                <a:gd name="connsiteY2" fmla="*/ 261851 h 261851"/>
                <a:gd name="connsiteX3" fmla="*/ 0 w 19914"/>
                <a:gd name="connsiteY3" fmla="*/ 261851 h 261851"/>
              </a:gdLst>
              <a:ahLst/>
              <a:cxnLst>
                <a:cxn ang="0">
                  <a:pos x="connsiteX0" y="connsiteY0"/>
                </a:cxn>
                <a:cxn ang="0">
                  <a:pos x="connsiteX1" y="connsiteY1"/>
                </a:cxn>
                <a:cxn ang="0">
                  <a:pos x="connsiteX2" y="connsiteY2"/>
                </a:cxn>
                <a:cxn ang="0">
                  <a:pos x="connsiteX3" y="connsiteY3"/>
                </a:cxn>
              </a:cxnLst>
              <a:rect l="l" t="t" r="r" b="b"/>
              <a:pathLst>
                <a:path w="19914" h="261851">
                  <a:moveTo>
                    <a:pt x="0" y="0"/>
                  </a:moveTo>
                  <a:lnTo>
                    <a:pt x="19914" y="0"/>
                  </a:lnTo>
                  <a:lnTo>
                    <a:pt x="19914" y="261851"/>
                  </a:lnTo>
                  <a:lnTo>
                    <a:pt x="0" y="261851"/>
                  </a:lnTo>
                  <a:close/>
                </a:path>
              </a:pathLst>
            </a:custGeom>
            <a:solidFill>
              <a:srgbClr val="27377D"/>
            </a:solidFill>
            <a:ln w="12692"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B007611B-D834-1AA9-8CDB-0D281DD51A28}"/>
                </a:ext>
              </a:extLst>
            </p:cNvPr>
            <p:cNvSpPr/>
            <p:nvPr/>
          </p:nvSpPr>
          <p:spPr>
            <a:xfrm>
              <a:off x="3796524" y="2539482"/>
              <a:ext cx="38807" cy="350528"/>
            </a:xfrm>
            <a:custGeom>
              <a:avLst/>
              <a:gdLst>
                <a:gd name="connsiteX0" fmla="*/ 0 w 19914"/>
                <a:gd name="connsiteY0" fmla="*/ 0 h 243328"/>
                <a:gd name="connsiteX1" fmla="*/ 19914 w 19914"/>
                <a:gd name="connsiteY1" fmla="*/ 0 h 243328"/>
                <a:gd name="connsiteX2" fmla="*/ 19914 w 19914"/>
                <a:gd name="connsiteY2" fmla="*/ 243329 h 243328"/>
                <a:gd name="connsiteX3" fmla="*/ 0 w 19914"/>
                <a:gd name="connsiteY3" fmla="*/ 243329 h 243328"/>
              </a:gdLst>
              <a:ahLst/>
              <a:cxnLst>
                <a:cxn ang="0">
                  <a:pos x="connsiteX0" y="connsiteY0"/>
                </a:cxn>
                <a:cxn ang="0">
                  <a:pos x="connsiteX1" y="connsiteY1"/>
                </a:cxn>
                <a:cxn ang="0">
                  <a:pos x="connsiteX2" y="connsiteY2"/>
                </a:cxn>
                <a:cxn ang="0">
                  <a:pos x="connsiteX3" y="connsiteY3"/>
                </a:cxn>
              </a:cxnLst>
              <a:rect l="l" t="t" r="r" b="b"/>
              <a:pathLst>
                <a:path w="19914" h="243328">
                  <a:moveTo>
                    <a:pt x="0" y="0"/>
                  </a:moveTo>
                  <a:lnTo>
                    <a:pt x="19914" y="0"/>
                  </a:lnTo>
                  <a:lnTo>
                    <a:pt x="19914" y="243329"/>
                  </a:lnTo>
                  <a:lnTo>
                    <a:pt x="0" y="243329"/>
                  </a:lnTo>
                  <a:close/>
                </a:path>
              </a:pathLst>
            </a:custGeom>
            <a:solidFill>
              <a:srgbClr val="27377D"/>
            </a:solidFill>
            <a:ln w="12692"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A35FFC88-C77F-D611-9EB8-567C9672F26C}"/>
                </a:ext>
              </a:extLst>
            </p:cNvPr>
            <p:cNvSpPr/>
            <p:nvPr/>
          </p:nvSpPr>
          <p:spPr>
            <a:xfrm>
              <a:off x="2241144" y="2539482"/>
              <a:ext cx="38807" cy="50867"/>
            </a:xfrm>
            <a:custGeom>
              <a:avLst/>
              <a:gdLst>
                <a:gd name="connsiteX0" fmla="*/ 0 w 19914"/>
                <a:gd name="connsiteY0" fmla="*/ 0 h 35311"/>
                <a:gd name="connsiteX1" fmla="*/ 19914 w 19914"/>
                <a:gd name="connsiteY1" fmla="*/ 0 h 35311"/>
                <a:gd name="connsiteX2" fmla="*/ 19914 w 19914"/>
                <a:gd name="connsiteY2" fmla="*/ 35311 h 35311"/>
                <a:gd name="connsiteX3" fmla="*/ 0 w 19914"/>
                <a:gd name="connsiteY3" fmla="*/ 35311 h 35311"/>
              </a:gdLst>
              <a:ahLst/>
              <a:cxnLst>
                <a:cxn ang="0">
                  <a:pos x="connsiteX0" y="connsiteY0"/>
                </a:cxn>
                <a:cxn ang="0">
                  <a:pos x="connsiteX1" y="connsiteY1"/>
                </a:cxn>
                <a:cxn ang="0">
                  <a:pos x="connsiteX2" y="connsiteY2"/>
                </a:cxn>
                <a:cxn ang="0">
                  <a:pos x="connsiteX3" y="connsiteY3"/>
                </a:cxn>
              </a:cxnLst>
              <a:rect l="l" t="t" r="r" b="b"/>
              <a:pathLst>
                <a:path w="19914" h="35311">
                  <a:moveTo>
                    <a:pt x="0" y="0"/>
                  </a:moveTo>
                  <a:lnTo>
                    <a:pt x="19914" y="0"/>
                  </a:lnTo>
                  <a:lnTo>
                    <a:pt x="19914" y="35311"/>
                  </a:lnTo>
                  <a:lnTo>
                    <a:pt x="0" y="35311"/>
                  </a:lnTo>
                  <a:close/>
                </a:path>
              </a:pathLst>
            </a:custGeom>
            <a:solidFill>
              <a:srgbClr val="27377D"/>
            </a:solidFill>
            <a:ln w="12692"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054BC690-FF1D-312A-EC4C-80198697F09F}"/>
                </a:ext>
              </a:extLst>
            </p:cNvPr>
            <p:cNvSpPr/>
            <p:nvPr/>
          </p:nvSpPr>
          <p:spPr>
            <a:xfrm>
              <a:off x="2315198" y="2539482"/>
              <a:ext cx="38807" cy="62088"/>
            </a:xfrm>
            <a:custGeom>
              <a:avLst/>
              <a:gdLst>
                <a:gd name="connsiteX0" fmla="*/ 0 w 19914"/>
                <a:gd name="connsiteY0" fmla="*/ 0 h 43100"/>
                <a:gd name="connsiteX1" fmla="*/ 19914 w 19914"/>
                <a:gd name="connsiteY1" fmla="*/ 0 h 43100"/>
                <a:gd name="connsiteX2" fmla="*/ 19914 w 19914"/>
                <a:gd name="connsiteY2" fmla="*/ 43100 h 43100"/>
                <a:gd name="connsiteX3" fmla="*/ 0 w 19914"/>
                <a:gd name="connsiteY3" fmla="*/ 43100 h 43100"/>
              </a:gdLst>
              <a:ahLst/>
              <a:cxnLst>
                <a:cxn ang="0">
                  <a:pos x="connsiteX0" y="connsiteY0"/>
                </a:cxn>
                <a:cxn ang="0">
                  <a:pos x="connsiteX1" y="connsiteY1"/>
                </a:cxn>
                <a:cxn ang="0">
                  <a:pos x="connsiteX2" y="connsiteY2"/>
                </a:cxn>
                <a:cxn ang="0">
                  <a:pos x="connsiteX3" y="connsiteY3"/>
                </a:cxn>
              </a:cxnLst>
              <a:rect l="l" t="t" r="r" b="b"/>
              <a:pathLst>
                <a:path w="19914" h="43100">
                  <a:moveTo>
                    <a:pt x="0" y="0"/>
                  </a:moveTo>
                  <a:lnTo>
                    <a:pt x="19914" y="0"/>
                  </a:lnTo>
                  <a:lnTo>
                    <a:pt x="19914" y="43100"/>
                  </a:lnTo>
                  <a:lnTo>
                    <a:pt x="0" y="43100"/>
                  </a:lnTo>
                  <a:close/>
                </a:path>
              </a:pathLst>
            </a:custGeom>
            <a:solidFill>
              <a:srgbClr val="27377D"/>
            </a:solidFill>
            <a:ln w="12692"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58454406-837B-2DFC-F2A7-38D1B09890A7}"/>
                </a:ext>
              </a:extLst>
            </p:cNvPr>
            <p:cNvSpPr/>
            <p:nvPr/>
          </p:nvSpPr>
          <p:spPr>
            <a:xfrm>
              <a:off x="2389277" y="2539482"/>
              <a:ext cx="38807" cy="69121"/>
            </a:xfrm>
            <a:custGeom>
              <a:avLst/>
              <a:gdLst>
                <a:gd name="connsiteX0" fmla="*/ 0 w 19914"/>
                <a:gd name="connsiteY0" fmla="*/ 0 h 47982"/>
                <a:gd name="connsiteX1" fmla="*/ 19914 w 19914"/>
                <a:gd name="connsiteY1" fmla="*/ 0 h 47982"/>
                <a:gd name="connsiteX2" fmla="*/ 19914 w 19914"/>
                <a:gd name="connsiteY2" fmla="*/ 47983 h 47982"/>
                <a:gd name="connsiteX3" fmla="*/ 0 w 19914"/>
                <a:gd name="connsiteY3" fmla="*/ 47983 h 47982"/>
              </a:gdLst>
              <a:ahLst/>
              <a:cxnLst>
                <a:cxn ang="0">
                  <a:pos x="connsiteX0" y="connsiteY0"/>
                </a:cxn>
                <a:cxn ang="0">
                  <a:pos x="connsiteX1" y="connsiteY1"/>
                </a:cxn>
                <a:cxn ang="0">
                  <a:pos x="connsiteX2" y="connsiteY2"/>
                </a:cxn>
                <a:cxn ang="0">
                  <a:pos x="connsiteX3" y="connsiteY3"/>
                </a:cxn>
              </a:cxnLst>
              <a:rect l="l" t="t" r="r" b="b"/>
              <a:pathLst>
                <a:path w="19914" h="47982">
                  <a:moveTo>
                    <a:pt x="0" y="0"/>
                  </a:moveTo>
                  <a:lnTo>
                    <a:pt x="19914" y="0"/>
                  </a:lnTo>
                  <a:lnTo>
                    <a:pt x="19914" y="47983"/>
                  </a:lnTo>
                  <a:lnTo>
                    <a:pt x="0" y="47983"/>
                  </a:lnTo>
                  <a:close/>
                </a:path>
              </a:pathLst>
            </a:custGeom>
            <a:solidFill>
              <a:srgbClr val="27377D"/>
            </a:solidFill>
            <a:ln w="12692"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93D55BC1-F8E3-C194-96F1-1DD4ED43E09D}"/>
                </a:ext>
              </a:extLst>
            </p:cNvPr>
            <p:cNvSpPr/>
            <p:nvPr/>
          </p:nvSpPr>
          <p:spPr>
            <a:xfrm>
              <a:off x="2463331" y="2539482"/>
              <a:ext cx="38807" cy="74722"/>
            </a:xfrm>
            <a:custGeom>
              <a:avLst/>
              <a:gdLst>
                <a:gd name="connsiteX0" fmla="*/ 0 w 19914"/>
                <a:gd name="connsiteY0" fmla="*/ 0 h 51870"/>
                <a:gd name="connsiteX1" fmla="*/ 19914 w 19914"/>
                <a:gd name="connsiteY1" fmla="*/ 0 h 51870"/>
                <a:gd name="connsiteX2" fmla="*/ 19914 w 19914"/>
                <a:gd name="connsiteY2" fmla="*/ 51871 h 51870"/>
                <a:gd name="connsiteX3" fmla="*/ 0 w 19914"/>
                <a:gd name="connsiteY3" fmla="*/ 51871 h 51870"/>
              </a:gdLst>
              <a:ahLst/>
              <a:cxnLst>
                <a:cxn ang="0">
                  <a:pos x="connsiteX0" y="connsiteY0"/>
                </a:cxn>
                <a:cxn ang="0">
                  <a:pos x="connsiteX1" y="connsiteY1"/>
                </a:cxn>
                <a:cxn ang="0">
                  <a:pos x="connsiteX2" y="connsiteY2"/>
                </a:cxn>
                <a:cxn ang="0">
                  <a:pos x="connsiteX3" y="connsiteY3"/>
                </a:cxn>
              </a:cxnLst>
              <a:rect l="l" t="t" r="r" b="b"/>
              <a:pathLst>
                <a:path w="19914" h="51870">
                  <a:moveTo>
                    <a:pt x="0" y="0"/>
                  </a:moveTo>
                  <a:lnTo>
                    <a:pt x="19914" y="0"/>
                  </a:lnTo>
                  <a:lnTo>
                    <a:pt x="19914" y="51871"/>
                  </a:lnTo>
                  <a:lnTo>
                    <a:pt x="0" y="51871"/>
                  </a:lnTo>
                  <a:close/>
                </a:path>
              </a:pathLst>
            </a:custGeom>
            <a:solidFill>
              <a:srgbClr val="27377D"/>
            </a:solidFill>
            <a:ln w="12692"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F71732FD-9C70-998E-AFD5-DE39363975AA}"/>
                </a:ext>
              </a:extLst>
            </p:cNvPr>
            <p:cNvSpPr/>
            <p:nvPr/>
          </p:nvSpPr>
          <p:spPr>
            <a:xfrm>
              <a:off x="2537410" y="2539482"/>
              <a:ext cx="38807" cy="85262"/>
            </a:xfrm>
            <a:custGeom>
              <a:avLst/>
              <a:gdLst>
                <a:gd name="connsiteX0" fmla="*/ 0 w 19914"/>
                <a:gd name="connsiteY0" fmla="*/ 0 h 59187"/>
                <a:gd name="connsiteX1" fmla="*/ 19914 w 19914"/>
                <a:gd name="connsiteY1" fmla="*/ 0 h 59187"/>
                <a:gd name="connsiteX2" fmla="*/ 19914 w 19914"/>
                <a:gd name="connsiteY2" fmla="*/ 59188 h 59187"/>
                <a:gd name="connsiteX3" fmla="*/ 0 w 19914"/>
                <a:gd name="connsiteY3" fmla="*/ 59188 h 59187"/>
              </a:gdLst>
              <a:ahLst/>
              <a:cxnLst>
                <a:cxn ang="0">
                  <a:pos x="connsiteX0" y="connsiteY0"/>
                </a:cxn>
                <a:cxn ang="0">
                  <a:pos x="connsiteX1" y="connsiteY1"/>
                </a:cxn>
                <a:cxn ang="0">
                  <a:pos x="connsiteX2" y="connsiteY2"/>
                </a:cxn>
                <a:cxn ang="0">
                  <a:pos x="connsiteX3" y="connsiteY3"/>
                </a:cxn>
              </a:cxnLst>
              <a:rect l="l" t="t" r="r" b="b"/>
              <a:pathLst>
                <a:path w="19914" h="59187">
                  <a:moveTo>
                    <a:pt x="0" y="0"/>
                  </a:moveTo>
                  <a:lnTo>
                    <a:pt x="19914" y="0"/>
                  </a:lnTo>
                  <a:lnTo>
                    <a:pt x="19914" y="59188"/>
                  </a:lnTo>
                  <a:lnTo>
                    <a:pt x="0" y="59188"/>
                  </a:lnTo>
                  <a:close/>
                </a:path>
              </a:pathLst>
            </a:custGeom>
            <a:solidFill>
              <a:srgbClr val="27377D"/>
            </a:solidFill>
            <a:ln w="12692"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C69F7619-3FEA-2D43-3BBF-8FE39BFC8D8D}"/>
                </a:ext>
              </a:extLst>
            </p:cNvPr>
            <p:cNvSpPr/>
            <p:nvPr/>
          </p:nvSpPr>
          <p:spPr>
            <a:xfrm>
              <a:off x="2611464" y="2539482"/>
              <a:ext cx="38807" cy="99293"/>
            </a:xfrm>
            <a:custGeom>
              <a:avLst/>
              <a:gdLst>
                <a:gd name="connsiteX0" fmla="*/ 0 w 19914"/>
                <a:gd name="connsiteY0" fmla="*/ 0 h 68927"/>
                <a:gd name="connsiteX1" fmla="*/ 19914 w 19914"/>
                <a:gd name="connsiteY1" fmla="*/ 0 h 68927"/>
                <a:gd name="connsiteX2" fmla="*/ 19914 w 19914"/>
                <a:gd name="connsiteY2" fmla="*/ 68927 h 68927"/>
                <a:gd name="connsiteX3" fmla="*/ 0 w 19914"/>
                <a:gd name="connsiteY3" fmla="*/ 68927 h 68927"/>
              </a:gdLst>
              <a:ahLst/>
              <a:cxnLst>
                <a:cxn ang="0">
                  <a:pos x="connsiteX0" y="connsiteY0"/>
                </a:cxn>
                <a:cxn ang="0">
                  <a:pos x="connsiteX1" y="connsiteY1"/>
                </a:cxn>
                <a:cxn ang="0">
                  <a:pos x="connsiteX2" y="connsiteY2"/>
                </a:cxn>
                <a:cxn ang="0">
                  <a:pos x="connsiteX3" y="connsiteY3"/>
                </a:cxn>
              </a:cxnLst>
              <a:rect l="l" t="t" r="r" b="b"/>
              <a:pathLst>
                <a:path w="19914" h="68927">
                  <a:moveTo>
                    <a:pt x="0" y="0"/>
                  </a:moveTo>
                  <a:lnTo>
                    <a:pt x="19914" y="0"/>
                  </a:lnTo>
                  <a:lnTo>
                    <a:pt x="19914" y="68927"/>
                  </a:lnTo>
                  <a:lnTo>
                    <a:pt x="0" y="68927"/>
                  </a:lnTo>
                  <a:close/>
                </a:path>
              </a:pathLst>
            </a:custGeom>
            <a:solidFill>
              <a:srgbClr val="27377D"/>
            </a:solidFill>
            <a:ln w="12692"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BBD1AE24-DF20-8F73-3A58-02957F41D57A}"/>
                </a:ext>
              </a:extLst>
            </p:cNvPr>
            <p:cNvSpPr/>
            <p:nvPr/>
          </p:nvSpPr>
          <p:spPr>
            <a:xfrm>
              <a:off x="2685541" y="2539482"/>
              <a:ext cx="38807" cy="102800"/>
            </a:xfrm>
            <a:custGeom>
              <a:avLst/>
              <a:gdLst>
                <a:gd name="connsiteX0" fmla="*/ 0 w 19914"/>
                <a:gd name="connsiteY0" fmla="*/ 0 h 71361"/>
                <a:gd name="connsiteX1" fmla="*/ 19914 w 19914"/>
                <a:gd name="connsiteY1" fmla="*/ 0 h 71361"/>
                <a:gd name="connsiteX2" fmla="*/ 19914 w 19914"/>
                <a:gd name="connsiteY2" fmla="*/ 71362 h 71361"/>
                <a:gd name="connsiteX3" fmla="*/ 0 w 19914"/>
                <a:gd name="connsiteY3" fmla="*/ 71362 h 71361"/>
              </a:gdLst>
              <a:ahLst/>
              <a:cxnLst>
                <a:cxn ang="0">
                  <a:pos x="connsiteX0" y="connsiteY0"/>
                </a:cxn>
                <a:cxn ang="0">
                  <a:pos x="connsiteX1" y="connsiteY1"/>
                </a:cxn>
                <a:cxn ang="0">
                  <a:pos x="connsiteX2" y="connsiteY2"/>
                </a:cxn>
                <a:cxn ang="0">
                  <a:pos x="connsiteX3" y="connsiteY3"/>
                </a:cxn>
              </a:cxnLst>
              <a:rect l="l" t="t" r="r" b="b"/>
              <a:pathLst>
                <a:path w="19914" h="71361">
                  <a:moveTo>
                    <a:pt x="0" y="0"/>
                  </a:moveTo>
                  <a:lnTo>
                    <a:pt x="19914" y="0"/>
                  </a:lnTo>
                  <a:lnTo>
                    <a:pt x="19914" y="71362"/>
                  </a:lnTo>
                  <a:lnTo>
                    <a:pt x="0" y="71362"/>
                  </a:lnTo>
                  <a:close/>
                </a:path>
              </a:pathLst>
            </a:custGeom>
            <a:solidFill>
              <a:srgbClr val="27377D"/>
            </a:solidFill>
            <a:ln w="12692"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AF8E7E66-4968-349B-86EC-127EC16667B0}"/>
                </a:ext>
              </a:extLst>
            </p:cNvPr>
            <p:cNvSpPr/>
            <p:nvPr/>
          </p:nvSpPr>
          <p:spPr>
            <a:xfrm>
              <a:off x="2759595" y="2539482"/>
              <a:ext cx="38807" cy="109118"/>
            </a:xfrm>
            <a:custGeom>
              <a:avLst/>
              <a:gdLst>
                <a:gd name="connsiteX0" fmla="*/ 0 w 19914"/>
                <a:gd name="connsiteY0" fmla="*/ 0 h 75747"/>
                <a:gd name="connsiteX1" fmla="*/ 19914 w 19914"/>
                <a:gd name="connsiteY1" fmla="*/ 0 h 75747"/>
                <a:gd name="connsiteX2" fmla="*/ 19914 w 19914"/>
                <a:gd name="connsiteY2" fmla="*/ 75747 h 75747"/>
                <a:gd name="connsiteX3" fmla="*/ 0 w 19914"/>
                <a:gd name="connsiteY3" fmla="*/ 75747 h 75747"/>
              </a:gdLst>
              <a:ahLst/>
              <a:cxnLst>
                <a:cxn ang="0">
                  <a:pos x="connsiteX0" y="connsiteY0"/>
                </a:cxn>
                <a:cxn ang="0">
                  <a:pos x="connsiteX1" y="connsiteY1"/>
                </a:cxn>
                <a:cxn ang="0">
                  <a:pos x="connsiteX2" y="connsiteY2"/>
                </a:cxn>
                <a:cxn ang="0">
                  <a:pos x="connsiteX3" y="connsiteY3"/>
                </a:cxn>
              </a:cxnLst>
              <a:rect l="l" t="t" r="r" b="b"/>
              <a:pathLst>
                <a:path w="19914" h="75747">
                  <a:moveTo>
                    <a:pt x="0" y="0"/>
                  </a:moveTo>
                  <a:lnTo>
                    <a:pt x="19914" y="0"/>
                  </a:lnTo>
                  <a:lnTo>
                    <a:pt x="19914" y="75747"/>
                  </a:lnTo>
                  <a:lnTo>
                    <a:pt x="0" y="75747"/>
                  </a:lnTo>
                  <a:close/>
                </a:path>
              </a:pathLst>
            </a:custGeom>
            <a:solidFill>
              <a:srgbClr val="27377D"/>
            </a:solidFill>
            <a:ln w="12692"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B4734A8E-959C-4A9F-DF8C-E8079249B75B}"/>
                </a:ext>
              </a:extLst>
            </p:cNvPr>
            <p:cNvSpPr/>
            <p:nvPr/>
          </p:nvSpPr>
          <p:spPr>
            <a:xfrm>
              <a:off x="2907728" y="2539482"/>
              <a:ext cx="38807" cy="135084"/>
            </a:xfrm>
            <a:custGeom>
              <a:avLst/>
              <a:gdLst>
                <a:gd name="connsiteX0" fmla="*/ 0 w 19914"/>
                <a:gd name="connsiteY0" fmla="*/ 0 h 93772"/>
                <a:gd name="connsiteX1" fmla="*/ 19914 w 19914"/>
                <a:gd name="connsiteY1" fmla="*/ 0 h 93772"/>
                <a:gd name="connsiteX2" fmla="*/ 19914 w 19914"/>
                <a:gd name="connsiteY2" fmla="*/ 93772 h 93772"/>
                <a:gd name="connsiteX3" fmla="*/ 0 w 19914"/>
                <a:gd name="connsiteY3" fmla="*/ 93772 h 93772"/>
              </a:gdLst>
              <a:ahLst/>
              <a:cxnLst>
                <a:cxn ang="0">
                  <a:pos x="connsiteX0" y="connsiteY0"/>
                </a:cxn>
                <a:cxn ang="0">
                  <a:pos x="connsiteX1" y="connsiteY1"/>
                </a:cxn>
                <a:cxn ang="0">
                  <a:pos x="connsiteX2" y="connsiteY2"/>
                </a:cxn>
                <a:cxn ang="0">
                  <a:pos x="connsiteX3" y="connsiteY3"/>
                </a:cxn>
              </a:cxnLst>
              <a:rect l="l" t="t" r="r" b="b"/>
              <a:pathLst>
                <a:path w="19914" h="93772">
                  <a:moveTo>
                    <a:pt x="0" y="0"/>
                  </a:moveTo>
                  <a:lnTo>
                    <a:pt x="19914" y="0"/>
                  </a:lnTo>
                  <a:lnTo>
                    <a:pt x="19914" y="93772"/>
                  </a:lnTo>
                  <a:lnTo>
                    <a:pt x="0" y="93772"/>
                  </a:lnTo>
                  <a:close/>
                </a:path>
              </a:pathLst>
            </a:custGeom>
            <a:solidFill>
              <a:srgbClr val="27377D"/>
            </a:solidFill>
            <a:ln w="12692" cap="flat">
              <a:no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DAF8AEB0-0192-5F65-E915-FA9DAF988172}"/>
                </a:ext>
              </a:extLst>
            </p:cNvPr>
            <p:cNvSpPr/>
            <p:nvPr/>
          </p:nvSpPr>
          <p:spPr>
            <a:xfrm>
              <a:off x="2833674" y="2539482"/>
              <a:ext cx="38807" cy="122449"/>
            </a:xfrm>
            <a:custGeom>
              <a:avLst/>
              <a:gdLst>
                <a:gd name="connsiteX0" fmla="*/ 0 w 19914"/>
                <a:gd name="connsiteY0" fmla="*/ 0 h 85001"/>
                <a:gd name="connsiteX1" fmla="*/ 19914 w 19914"/>
                <a:gd name="connsiteY1" fmla="*/ 0 h 85001"/>
                <a:gd name="connsiteX2" fmla="*/ 19914 w 19914"/>
                <a:gd name="connsiteY2" fmla="*/ 85002 h 85001"/>
                <a:gd name="connsiteX3" fmla="*/ 0 w 19914"/>
                <a:gd name="connsiteY3" fmla="*/ 85002 h 85001"/>
              </a:gdLst>
              <a:ahLst/>
              <a:cxnLst>
                <a:cxn ang="0">
                  <a:pos x="connsiteX0" y="connsiteY0"/>
                </a:cxn>
                <a:cxn ang="0">
                  <a:pos x="connsiteX1" y="connsiteY1"/>
                </a:cxn>
                <a:cxn ang="0">
                  <a:pos x="connsiteX2" y="connsiteY2"/>
                </a:cxn>
                <a:cxn ang="0">
                  <a:pos x="connsiteX3" y="connsiteY3"/>
                </a:cxn>
              </a:cxnLst>
              <a:rect l="l" t="t" r="r" b="b"/>
              <a:pathLst>
                <a:path w="19914" h="85001">
                  <a:moveTo>
                    <a:pt x="0" y="0"/>
                  </a:moveTo>
                  <a:lnTo>
                    <a:pt x="19914" y="0"/>
                  </a:lnTo>
                  <a:lnTo>
                    <a:pt x="19914" y="85002"/>
                  </a:lnTo>
                  <a:lnTo>
                    <a:pt x="0" y="85002"/>
                  </a:lnTo>
                  <a:close/>
                </a:path>
              </a:pathLst>
            </a:custGeom>
            <a:solidFill>
              <a:srgbClr val="27377D"/>
            </a:solidFill>
            <a:ln w="12692"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A1B5624F-D6F5-37BF-1267-EB6AD01D7E1F}"/>
                </a:ext>
              </a:extLst>
            </p:cNvPr>
            <p:cNvSpPr/>
            <p:nvPr/>
          </p:nvSpPr>
          <p:spPr>
            <a:xfrm>
              <a:off x="2981807" y="2539482"/>
              <a:ext cx="38807" cy="156845"/>
            </a:xfrm>
            <a:custGeom>
              <a:avLst/>
              <a:gdLst>
                <a:gd name="connsiteX0" fmla="*/ 0 w 19914"/>
                <a:gd name="connsiteY0" fmla="*/ 0 h 108878"/>
                <a:gd name="connsiteX1" fmla="*/ 19914 w 19914"/>
                <a:gd name="connsiteY1" fmla="*/ 0 h 108878"/>
                <a:gd name="connsiteX2" fmla="*/ 19914 w 19914"/>
                <a:gd name="connsiteY2" fmla="*/ 108878 h 108878"/>
                <a:gd name="connsiteX3" fmla="*/ 0 w 19914"/>
                <a:gd name="connsiteY3" fmla="*/ 108878 h 108878"/>
              </a:gdLst>
              <a:ahLst/>
              <a:cxnLst>
                <a:cxn ang="0">
                  <a:pos x="connsiteX0" y="connsiteY0"/>
                </a:cxn>
                <a:cxn ang="0">
                  <a:pos x="connsiteX1" y="connsiteY1"/>
                </a:cxn>
                <a:cxn ang="0">
                  <a:pos x="connsiteX2" y="connsiteY2"/>
                </a:cxn>
                <a:cxn ang="0">
                  <a:pos x="connsiteX3" y="connsiteY3"/>
                </a:cxn>
              </a:cxnLst>
              <a:rect l="l" t="t" r="r" b="b"/>
              <a:pathLst>
                <a:path w="19914" h="108878">
                  <a:moveTo>
                    <a:pt x="0" y="0"/>
                  </a:moveTo>
                  <a:lnTo>
                    <a:pt x="19914" y="0"/>
                  </a:lnTo>
                  <a:lnTo>
                    <a:pt x="19914" y="108878"/>
                  </a:lnTo>
                  <a:lnTo>
                    <a:pt x="0" y="108878"/>
                  </a:lnTo>
                  <a:close/>
                </a:path>
              </a:pathLst>
            </a:custGeom>
            <a:solidFill>
              <a:srgbClr val="27377D"/>
            </a:solidFill>
            <a:ln w="12692"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210327D8-62A0-F0CF-6851-1D435045C7B0}"/>
                </a:ext>
              </a:extLst>
            </p:cNvPr>
            <p:cNvSpPr/>
            <p:nvPr/>
          </p:nvSpPr>
          <p:spPr>
            <a:xfrm>
              <a:off x="3055861" y="2539482"/>
              <a:ext cx="38807" cy="234028"/>
            </a:xfrm>
            <a:custGeom>
              <a:avLst/>
              <a:gdLst>
                <a:gd name="connsiteX0" fmla="*/ 0 w 19914"/>
                <a:gd name="connsiteY0" fmla="*/ 0 h 162457"/>
                <a:gd name="connsiteX1" fmla="*/ 19914 w 19914"/>
                <a:gd name="connsiteY1" fmla="*/ 0 h 162457"/>
                <a:gd name="connsiteX2" fmla="*/ 19914 w 19914"/>
                <a:gd name="connsiteY2" fmla="*/ 162457 h 162457"/>
                <a:gd name="connsiteX3" fmla="*/ 0 w 19914"/>
                <a:gd name="connsiteY3" fmla="*/ 162457 h 162457"/>
              </a:gdLst>
              <a:ahLst/>
              <a:cxnLst>
                <a:cxn ang="0">
                  <a:pos x="connsiteX0" y="connsiteY0"/>
                </a:cxn>
                <a:cxn ang="0">
                  <a:pos x="connsiteX1" y="connsiteY1"/>
                </a:cxn>
                <a:cxn ang="0">
                  <a:pos x="connsiteX2" y="connsiteY2"/>
                </a:cxn>
                <a:cxn ang="0">
                  <a:pos x="connsiteX3" y="connsiteY3"/>
                </a:cxn>
              </a:cxnLst>
              <a:rect l="l" t="t" r="r" b="b"/>
              <a:pathLst>
                <a:path w="19914" h="162457">
                  <a:moveTo>
                    <a:pt x="0" y="0"/>
                  </a:moveTo>
                  <a:lnTo>
                    <a:pt x="19914" y="0"/>
                  </a:lnTo>
                  <a:lnTo>
                    <a:pt x="19914" y="162457"/>
                  </a:lnTo>
                  <a:lnTo>
                    <a:pt x="0" y="162457"/>
                  </a:lnTo>
                  <a:close/>
                </a:path>
              </a:pathLst>
            </a:custGeom>
            <a:solidFill>
              <a:srgbClr val="27377D"/>
            </a:solidFill>
            <a:ln w="12692"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D4A39D00-FA1D-64EB-D287-D2F9819A48D4}"/>
                </a:ext>
              </a:extLst>
            </p:cNvPr>
            <p:cNvSpPr/>
            <p:nvPr/>
          </p:nvSpPr>
          <p:spPr>
            <a:xfrm>
              <a:off x="3129940" y="2539482"/>
              <a:ext cx="38807" cy="244569"/>
            </a:xfrm>
            <a:custGeom>
              <a:avLst/>
              <a:gdLst>
                <a:gd name="connsiteX0" fmla="*/ 0 w 19914"/>
                <a:gd name="connsiteY0" fmla="*/ 0 h 169774"/>
                <a:gd name="connsiteX1" fmla="*/ 19914 w 19914"/>
                <a:gd name="connsiteY1" fmla="*/ 0 h 169774"/>
                <a:gd name="connsiteX2" fmla="*/ 19914 w 19914"/>
                <a:gd name="connsiteY2" fmla="*/ 169774 h 169774"/>
                <a:gd name="connsiteX3" fmla="*/ 0 w 19914"/>
                <a:gd name="connsiteY3" fmla="*/ 169774 h 169774"/>
              </a:gdLst>
              <a:ahLst/>
              <a:cxnLst>
                <a:cxn ang="0">
                  <a:pos x="connsiteX0" y="connsiteY0"/>
                </a:cxn>
                <a:cxn ang="0">
                  <a:pos x="connsiteX1" y="connsiteY1"/>
                </a:cxn>
                <a:cxn ang="0">
                  <a:pos x="connsiteX2" y="connsiteY2"/>
                </a:cxn>
                <a:cxn ang="0">
                  <a:pos x="connsiteX3" y="connsiteY3"/>
                </a:cxn>
              </a:cxnLst>
              <a:rect l="l" t="t" r="r" b="b"/>
              <a:pathLst>
                <a:path w="19914" h="169774">
                  <a:moveTo>
                    <a:pt x="0" y="0"/>
                  </a:moveTo>
                  <a:lnTo>
                    <a:pt x="19914" y="0"/>
                  </a:lnTo>
                  <a:lnTo>
                    <a:pt x="19914" y="169774"/>
                  </a:lnTo>
                  <a:lnTo>
                    <a:pt x="0" y="169774"/>
                  </a:lnTo>
                  <a:close/>
                </a:path>
              </a:pathLst>
            </a:custGeom>
            <a:solidFill>
              <a:srgbClr val="27377D"/>
            </a:solidFill>
            <a:ln w="12692" cap="flat">
              <a:noFill/>
              <a:prstDash val="solid"/>
              <a:miter/>
            </a:ln>
          </p:spPr>
          <p:txBody>
            <a:bodyPr rtlCol="0" anchor="ctr"/>
            <a:lstStyle/>
            <a:p>
              <a:endParaRPr lang="en-GB"/>
            </a:p>
          </p:txBody>
        </p:sp>
      </p:grpSp>
      <p:grpSp>
        <p:nvGrpSpPr>
          <p:cNvPr id="193" name="Group 192">
            <a:extLst>
              <a:ext uri="{FF2B5EF4-FFF2-40B4-BE49-F238E27FC236}">
                <a16:creationId xmlns:a16="http://schemas.microsoft.com/office/drawing/2014/main" id="{DEB7BA32-3FDD-D193-981F-8CD25F1BA3B3}"/>
              </a:ext>
            </a:extLst>
          </p:cNvPr>
          <p:cNvGrpSpPr/>
          <p:nvPr/>
        </p:nvGrpSpPr>
        <p:grpSpPr>
          <a:xfrm>
            <a:off x="1502259" y="2006990"/>
            <a:ext cx="410546" cy="39313"/>
            <a:chOff x="1502259" y="2215613"/>
            <a:chExt cx="410546" cy="43132"/>
          </a:xfrm>
        </p:grpSpPr>
        <p:sp>
          <p:nvSpPr>
            <p:cNvPr id="187" name="Freeform: Shape 186">
              <a:extLst>
                <a:ext uri="{FF2B5EF4-FFF2-40B4-BE49-F238E27FC236}">
                  <a16:creationId xmlns:a16="http://schemas.microsoft.com/office/drawing/2014/main" id="{7088A41C-6C38-D91F-A412-DB3BD05A6599}"/>
                </a:ext>
              </a:extLst>
            </p:cNvPr>
            <p:cNvSpPr/>
            <p:nvPr/>
          </p:nvSpPr>
          <p:spPr>
            <a:xfrm>
              <a:off x="1502259"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endParaRPr lang="en-GB">
                <a:latin typeface="+mn-lt"/>
              </a:endParaRPr>
            </a:p>
          </p:txBody>
        </p:sp>
        <p:sp>
          <p:nvSpPr>
            <p:cNvPr id="188" name="Freeform: Shape 187">
              <a:extLst>
                <a:ext uri="{FF2B5EF4-FFF2-40B4-BE49-F238E27FC236}">
                  <a16:creationId xmlns:a16="http://schemas.microsoft.com/office/drawing/2014/main" id="{099C5EA0-E45B-1511-08D5-24238E7236B3}"/>
                </a:ext>
              </a:extLst>
            </p:cNvPr>
            <p:cNvSpPr/>
            <p:nvPr/>
          </p:nvSpPr>
          <p:spPr>
            <a:xfrm>
              <a:off x="1576073"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endParaRPr lang="en-GB">
                <a:latin typeface="+mn-lt"/>
              </a:endParaRPr>
            </a:p>
          </p:txBody>
        </p:sp>
        <p:sp>
          <p:nvSpPr>
            <p:cNvPr id="189" name="Freeform: Shape 188">
              <a:extLst>
                <a:ext uri="{FF2B5EF4-FFF2-40B4-BE49-F238E27FC236}">
                  <a16:creationId xmlns:a16="http://schemas.microsoft.com/office/drawing/2014/main" id="{65662B90-E85E-410B-737E-A26031E4E055}"/>
                </a:ext>
              </a:extLst>
            </p:cNvPr>
            <p:cNvSpPr/>
            <p:nvPr/>
          </p:nvSpPr>
          <p:spPr>
            <a:xfrm>
              <a:off x="1649887" y="2215613"/>
              <a:ext cx="41455" cy="43132"/>
            </a:xfrm>
            <a:custGeom>
              <a:avLst/>
              <a:gdLst>
                <a:gd name="connsiteX0" fmla="*/ 16919 w 41455"/>
                <a:gd name="connsiteY0" fmla="*/ 0 h 43132"/>
                <a:gd name="connsiteX1" fmla="*/ 24128 w 41455"/>
                <a:gd name="connsiteY1" fmla="*/ 0 h 43132"/>
                <a:gd name="connsiteX2" fmla="*/ 24128 w 41455"/>
                <a:gd name="connsiteY2" fmla="*/ 17345 h 43132"/>
                <a:gd name="connsiteX3" fmla="*/ 38727 w 41455"/>
                <a:gd name="connsiteY3" fmla="*/ 11205 h 43132"/>
                <a:gd name="connsiteX4" fmla="*/ 41456 w 41455"/>
                <a:gd name="connsiteY4" fmla="*/ 18573 h 43132"/>
                <a:gd name="connsiteX5" fmla="*/ 26606 w 41455"/>
                <a:gd name="connsiteY5" fmla="*/ 24406 h 43132"/>
                <a:gd name="connsiteX6" fmla="*/ 35611 w 41455"/>
                <a:gd name="connsiteY6" fmla="*/ 38374 h 43132"/>
                <a:gd name="connsiteX7" fmla="*/ 30017 w 41455"/>
                <a:gd name="connsiteY7" fmla="*/ 43133 h 43132"/>
                <a:gd name="connsiteX8" fmla="*/ 20603 w 41455"/>
                <a:gd name="connsiteY8" fmla="*/ 28397 h 43132"/>
                <a:gd name="connsiteX9" fmla="*/ 11734 w 41455"/>
                <a:gd name="connsiteY9" fmla="*/ 43133 h 43132"/>
                <a:gd name="connsiteX10" fmla="*/ 5594 w 41455"/>
                <a:gd name="connsiteY10" fmla="*/ 38374 h 43132"/>
                <a:gd name="connsiteX11" fmla="*/ 14463 w 41455"/>
                <a:gd name="connsiteY11" fmla="*/ 24406 h 43132"/>
                <a:gd name="connsiteX12" fmla="*/ 0 w 41455"/>
                <a:gd name="connsiteY12" fmla="*/ 18573 h 43132"/>
                <a:gd name="connsiteX13" fmla="*/ 2456 w 41455"/>
                <a:gd name="connsiteY13" fmla="*/ 11205 h 43132"/>
                <a:gd name="connsiteX14" fmla="*/ 16919 w 41455"/>
                <a:gd name="connsiteY14" fmla="*/ 17345 h 43132"/>
                <a:gd name="connsiteX15" fmla="*/ 16919 w 41455"/>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55" h="43132">
                  <a:moveTo>
                    <a:pt x="16919" y="0"/>
                  </a:moveTo>
                  <a:lnTo>
                    <a:pt x="24128" y="0"/>
                  </a:lnTo>
                  <a:lnTo>
                    <a:pt x="24128" y="17345"/>
                  </a:lnTo>
                  <a:lnTo>
                    <a:pt x="38727" y="11205"/>
                  </a:lnTo>
                  <a:lnTo>
                    <a:pt x="41456" y="18573"/>
                  </a:lnTo>
                  <a:lnTo>
                    <a:pt x="26606" y="24406"/>
                  </a:lnTo>
                  <a:lnTo>
                    <a:pt x="35611" y="38374"/>
                  </a:lnTo>
                  <a:lnTo>
                    <a:pt x="30017" y="43133"/>
                  </a:lnTo>
                  <a:lnTo>
                    <a:pt x="20603" y="28397"/>
                  </a:lnTo>
                  <a:lnTo>
                    <a:pt x="11734" y="43133"/>
                  </a:lnTo>
                  <a:lnTo>
                    <a:pt x="5594" y="38374"/>
                  </a:lnTo>
                  <a:lnTo>
                    <a:pt x="14463" y="24406"/>
                  </a:lnTo>
                  <a:lnTo>
                    <a:pt x="0" y="18573"/>
                  </a:lnTo>
                  <a:lnTo>
                    <a:pt x="2456" y="11205"/>
                  </a:lnTo>
                  <a:lnTo>
                    <a:pt x="16919" y="17345"/>
                  </a:lnTo>
                  <a:lnTo>
                    <a:pt x="16919" y="0"/>
                  </a:lnTo>
                  <a:close/>
                </a:path>
              </a:pathLst>
            </a:custGeom>
            <a:solidFill>
              <a:schemeClr val="tx1"/>
            </a:solidFill>
            <a:ln w="22225" cap="flat">
              <a:noFill/>
              <a:prstDash val="solid"/>
              <a:miter/>
            </a:ln>
          </p:spPr>
          <p:txBody>
            <a:bodyPr rtlCol="0" anchor="ctr"/>
            <a:lstStyle/>
            <a:p>
              <a:endParaRPr lang="en-GB">
                <a:latin typeface="+mn-lt"/>
              </a:endParaRPr>
            </a:p>
          </p:txBody>
        </p:sp>
        <p:sp>
          <p:nvSpPr>
            <p:cNvPr id="190" name="Freeform: Shape 189">
              <a:extLst>
                <a:ext uri="{FF2B5EF4-FFF2-40B4-BE49-F238E27FC236}">
                  <a16:creationId xmlns:a16="http://schemas.microsoft.com/office/drawing/2014/main" id="{B9A18004-6B91-ED58-48AE-6F970930BF64}"/>
                </a:ext>
              </a:extLst>
            </p:cNvPr>
            <p:cNvSpPr/>
            <p:nvPr/>
          </p:nvSpPr>
          <p:spPr>
            <a:xfrm>
              <a:off x="1723723"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endParaRPr lang="en-GB">
                <a:latin typeface="+mn-lt"/>
              </a:endParaRPr>
            </a:p>
          </p:txBody>
        </p:sp>
        <p:sp>
          <p:nvSpPr>
            <p:cNvPr id="191" name="Freeform: Shape 190">
              <a:extLst>
                <a:ext uri="{FF2B5EF4-FFF2-40B4-BE49-F238E27FC236}">
                  <a16:creationId xmlns:a16="http://schemas.microsoft.com/office/drawing/2014/main" id="{89B3C6CB-8707-9EF2-F43C-4C63B34AE60F}"/>
                </a:ext>
              </a:extLst>
            </p:cNvPr>
            <p:cNvSpPr/>
            <p:nvPr/>
          </p:nvSpPr>
          <p:spPr>
            <a:xfrm>
              <a:off x="1797537"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endParaRPr lang="en-GB">
                <a:latin typeface="+mn-lt"/>
              </a:endParaRPr>
            </a:p>
          </p:txBody>
        </p:sp>
        <p:sp>
          <p:nvSpPr>
            <p:cNvPr id="192" name="Freeform: Shape 191">
              <a:extLst>
                <a:ext uri="{FF2B5EF4-FFF2-40B4-BE49-F238E27FC236}">
                  <a16:creationId xmlns:a16="http://schemas.microsoft.com/office/drawing/2014/main" id="{7738B748-9DDB-745C-0FBF-412670C2B2C6}"/>
                </a:ext>
              </a:extLst>
            </p:cNvPr>
            <p:cNvSpPr/>
            <p:nvPr/>
          </p:nvSpPr>
          <p:spPr>
            <a:xfrm>
              <a:off x="1871350" y="2215613"/>
              <a:ext cx="41455" cy="43132"/>
            </a:xfrm>
            <a:custGeom>
              <a:avLst/>
              <a:gdLst>
                <a:gd name="connsiteX0" fmla="*/ 16919 w 41455"/>
                <a:gd name="connsiteY0" fmla="*/ 0 h 43132"/>
                <a:gd name="connsiteX1" fmla="*/ 24150 w 41455"/>
                <a:gd name="connsiteY1" fmla="*/ 0 h 43132"/>
                <a:gd name="connsiteX2" fmla="*/ 24150 w 41455"/>
                <a:gd name="connsiteY2" fmla="*/ 17345 h 43132"/>
                <a:gd name="connsiteX3" fmla="*/ 38727 w 41455"/>
                <a:gd name="connsiteY3" fmla="*/ 11205 h 43132"/>
                <a:gd name="connsiteX4" fmla="*/ 41456 w 41455"/>
                <a:gd name="connsiteY4" fmla="*/ 18573 h 43132"/>
                <a:gd name="connsiteX5" fmla="*/ 26606 w 41455"/>
                <a:gd name="connsiteY5" fmla="*/ 24406 h 43132"/>
                <a:gd name="connsiteX6" fmla="*/ 35611 w 41455"/>
                <a:gd name="connsiteY6" fmla="*/ 38374 h 43132"/>
                <a:gd name="connsiteX7" fmla="*/ 30040 w 41455"/>
                <a:gd name="connsiteY7" fmla="*/ 43133 h 43132"/>
                <a:gd name="connsiteX8" fmla="*/ 20626 w 41455"/>
                <a:gd name="connsiteY8" fmla="*/ 28397 h 43132"/>
                <a:gd name="connsiteX9" fmla="*/ 11734 w 41455"/>
                <a:gd name="connsiteY9" fmla="*/ 43133 h 43132"/>
                <a:gd name="connsiteX10" fmla="*/ 5594 w 41455"/>
                <a:gd name="connsiteY10" fmla="*/ 38374 h 43132"/>
                <a:gd name="connsiteX11" fmla="*/ 14486 w 41455"/>
                <a:gd name="connsiteY11" fmla="*/ 24406 h 43132"/>
                <a:gd name="connsiteX12" fmla="*/ 0 w 41455"/>
                <a:gd name="connsiteY12" fmla="*/ 18573 h 43132"/>
                <a:gd name="connsiteX13" fmla="*/ 2456 w 41455"/>
                <a:gd name="connsiteY13" fmla="*/ 11205 h 43132"/>
                <a:gd name="connsiteX14" fmla="*/ 16919 w 41455"/>
                <a:gd name="connsiteY14" fmla="*/ 17345 h 43132"/>
                <a:gd name="connsiteX15" fmla="*/ 16919 w 41455"/>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55" h="43132">
                  <a:moveTo>
                    <a:pt x="16919" y="0"/>
                  </a:moveTo>
                  <a:lnTo>
                    <a:pt x="24150" y="0"/>
                  </a:lnTo>
                  <a:lnTo>
                    <a:pt x="24150" y="17345"/>
                  </a:lnTo>
                  <a:lnTo>
                    <a:pt x="38727" y="11205"/>
                  </a:lnTo>
                  <a:lnTo>
                    <a:pt x="41456" y="18573"/>
                  </a:lnTo>
                  <a:lnTo>
                    <a:pt x="26606" y="24406"/>
                  </a:lnTo>
                  <a:lnTo>
                    <a:pt x="35611" y="38374"/>
                  </a:lnTo>
                  <a:lnTo>
                    <a:pt x="30040" y="43133"/>
                  </a:lnTo>
                  <a:lnTo>
                    <a:pt x="20626" y="28397"/>
                  </a:lnTo>
                  <a:lnTo>
                    <a:pt x="11734" y="43133"/>
                  </a:lnTo>
                  <a:lnTo>
                    <a:pt x="5594" y="38374"/>
                  </a:lnTo>
                  <a:lnTo>
                    <a:pt x="14486" y="24406"/>
                  </a:lnTo>
                  <a:lnTo>
                    <a:pt x="0" y="18573"/>
                  </a:lnTo>
                  <a:lnTo>
                    <a:pt x="2456" y="11205"/>
                  </a:lnTo>
                  <a:lnTo>
                    <a:pt x="16919" y="17345"/>
                  </a:lnTo>
                  <a:lnTo>
                    <a:pt x="16919" y="0"/>
                  </a:lnTo>
                  <a:close/>
                </a:path>
              </a:pathLst>
            </a:custGeom>
            <a:solidFill>
              <a:schemeClr val="tx1"/>
            </a:solidFill>
            <a:ln w="22225" cap="flat">
              <a:noFill/>
              <a:prstDash val="solid"/>
              <a:miter/>
            </a:ln>
          </p:spPr>
          <p:txBody>
            <a:bodyPr rtlCol="0" anchor="ctr"/>
            <a:lstStyle/>
            <a:p>
              <a:endParaRPr lang="en-GB">
                <a:latin typeface="+mn-lt"/>
              </a:endParaRPr>
            </a:p>
          </p:txBody>
        </p:sp>
      </p:grpSp>
      <p:sp>
        <p:nvSpPr>
          <p:cNvPr id="7" name="TextBox 6">
            <a:extLst>
              <a:ext uri="{FF2B5EF4-FFF2-40B4-BE49-F238E27FC236}">
                <a16:creationId xmlns:a16="http://schemas.microsoft.com/office/drawing/2014/main" id="{D7C639D1-50A9-F8AD-9AEF-B65655EAFABF}"/>
              </a:ext>
            </a:extLst>
          </p:cNvPr>
          <p:cNvSpPr txBox="1"/>
          <p:nvPr/>
        </p:nvSpPr>
        <p:spPr>
          <a:xfrm>
            <a:off x="1247739" y="1129813"/>
            <a:ext cx="10320374" cy="584775"/>
          </a:xfrm>
          <a:prstGeom prst="rect">
            <a:avLst/>
          </a:prstGeom>
          <a:noFill/>
        </p:spPr>
        <p:txBody>
          <a:bodyPr wrap="square" rtlCol="0">
            <a:spAutoFit/>
          </a:bodyPr>
          <a:lstStyle/>
          <a:p>
            <a:pPr algn="ctr"/>
            <a:r>
              <a:rPr lang="en-GB" sz="1800" b="1" dirty="0">
                <a:latin typeface="+mn-lt"/>
              </a:rPr>
              <a:t>Patients with measurable CNS disease at baseline (</a:t>
            </a:r>
            <a:r>
              <a:rPr lang="en-GB" sz="1800" b="1" i="1" dirty="0">
                <a:latin typeface="+mn-lt"/>
              </a:rPr>
              <a:t>post-hoc analysis</a:t>
            </a:r>
            <a:r>
              <a:rPr lang="en-GB" sz="1800" b="1" dirty="0">
                <a:latin typeface="+mn-lt"/>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cs typeface="Arial"/>
                <a:sym typeface="Arial"/>
              </a:rPr>
              <a:t>n=138</a:t>
            </a:r>
          </a:p>
        </p:txBody>
      </p:sp>
      <p:cxnSp>
        <p:nvCxnSpPr>
          <p:cNvPr id="202" name="Straight Connector 201">
            <a:extLst>
              <a:ext uri="{FF2B5EF4-FFF2-40B4-BE49-F238E27FC236}">
                <a16:creationId xmlns:a16="http://schemas.microsoft.com/office/drawing/2014/main" id="{23114020-84B1-4F8C-50A6-005CB43E1113}"/>
              </a:ext>
            </a:extLst>
          </p:cNvPr>
          <p:cNvCxnSpPr>
            <a:cxnSpLocks/>
          </p:cNvCxnSpPr>
          <p:nvPr/>
        </p:nvCxnSpPr>
        <p:spPr>
          <a:xfrm>
            <a:off x="1247775" y="2302209"/>
            <a:ext cx="10320337"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3A6514C-87C7-DEAA-C98A-BD61229FE40A}"/>
              </a:ext>
            </a:extLst>
          </p:cNvPr>
          <p:cNvCxnSpPr>
            <a:cxnSpLocks/>
          </p:cNvCxnSpPr>
          <p:nvPr/>
        </p:nvCxnSpPr>
        <p:spPr>
          <a:xfrm>
            <a:off x="1254306" y="2642014"/>
            <a:ext cx="10320337" cy="0"/>
          </a:xfrm>
          <a:prstGeom prst="line">
            <a:avLst/>
          </a:prstGeom>
          <a:ln w="12700" cap="sq">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0F13DC4-6D93-F17A-8F59-D77712C42B32}"/>
              </a:ext>
            </a:extLst>
          </p:cNvPr>
          <p:cNvSpPr txBox="1"/>
          <p:nvPr/>
        </p:nvSpPr>
        <p:spPr>
          <a:xfrm>
            <a:off x="897730" y="1126157"/>
            <a:ext cx="350043" cy="132928"/>
          </a:xfrm>
          <a:prstGeom prst="rect">
            <a:avLst/>
          </a:prstGeom>
          <a:noFill/>
        </p:spPr>
        <p:txBody>
          <a:bodyPr wrap="none" rtlCol="0" anchor="ctr">
            <a:noAutofit/>
          </a:bodyPr>
          <a:lstStyle/>
          <a:p>
            <a:pPr algn="r"/>
            <a:r>
              <a:rPr lang="en-GB" sz="1000">
                <a:latin typeface="+mn-lt"/>
              </a:rPr>
              <a:t>100</a:t>
            </a:r>
          </a:p>
        </p:txBody>
      </p:sp>
      <p:sp>
        <p:nvSpPr>
          <p:cNvPr id="33" name="TextBox 32">
            <a:extLst>
              <a:ext uri="{FF2B5EF4-FFF2-40B4-BE49-F238E27FC236}">
                <a16:creationId xmlns:a16="http://schemas.microsoft.com/office/drawing/2014/main" id="{3DB49FED-363E-BBE9-8229-A5CB122C111F}"/>
              </a:ext>
            </a:extLst>
          </p:cNvPr>
          <p:cNvSpPr txBox="1"/>
          <p:nvPr/>
        </p:nvSpPr>
        <p:spPr>
          <a:xfrm>
            <a:off x="897730" y="3351417"/>
            <a:ext cx="350043" cy="132928"/>
          </a:xfrm>
          <a:prstGeom prst="rect">
            <a:avLst/>
          </a:prstGeom>
          <a:noFill/>
        </p:spPr>
        <p:txBody>
          <a:bodyPr wrap="none" rtlCol="0" anchor="ctr">
            <a:noAutofit/>
          </a:bodyPr>
          <a:lstStyle/>
          <a:p>
            <a:pPr algn="r"/>
            <a:r>
              <a:rPr lang="en-GB" sz="1000">
                <a:latin typeface="+mn-lt"/>
              </a:rPr>
              <a:t>−100</a:t>
            </a:r>
          </a:p>
        </p:txBody>
      </p:sp>
      <p:sp>
        <p:nvSpPr>
          <p:cNvPr id="34" name="TextBox 33">
            <a:extLst>
              <a:ext uri="{FF2B5EF4-FFF2-40B4-BE49-F238E27FC236}">
                <a16:creationId xmlns:a16="http://schemas.microsoft.com/office/drawing/2014/main" id="{6EC4830A-8A48-F8E8-21E2-67AB6F4B10EA}"/>
              </a:ext>
            </a:extLst>
          </p:cNvPr>
          <p:cNvSpPr txBox="1"/>
          <p:nvPr/>
        </p:nvSpPr>
        <p:spPr>
          <a:xfrm>
            <a:off x="897730" y="2238663"/>
            <a:ext cx="350043" cy="132928"/>
          </a:xfrm>
          <a:prstGeom prst="rect">
            <a:avLst/>
          </a:prstGeom>
          <a:noFill/>
        </p:spPr>
        <p:txBody>
          <a:bodyPr wrap="none" rtlCol="0" anchor="ctr">
            <a:noAutofit/>
          </a:bodyPr>
          <a:lstStyle/>
          <a:p>
            <a:pPr algn="r"/>
            <a:r>
              <a:rPr lang="en-GB" sz="1000">
                <a:latin typeface="+mn-lt"/>
              </a:rPr>
              <a:t>0</a:t>
            </a:r>
          </a:p>
        </p:txBody>
      </p:sp>
      <p:sp>
        <p:nvSpPr>
          <p:cNvPr id="35" name="TextBox 34">
            <a:extLst>
              <a:ext uri="{FF2B5EF4-FFF2-40B4-BE49-F238E27FC236}">
                <a16:creationId xmlns:a16="http://schemas.microsoft.com/office/drawing/2014/main" id="{772E2D6A-E877-0340-D9CD-2CCBD8E09C8A}"/>
              </a:ext>
            </a:extLst>
          </p:cNvPr>
          <p:cNvSpPr txBox="1"/>
          <p:nvPr/>
        </p:nvSpPr>
        <p:spPr>
          <a:xfrm>
            <a:off x="897730" y="2016160"/>
            <a:ext cx="350043" cy="132928"/>
          </a:xfrm>
          <a:prstGeom prst="rect">
            <a:avLst/>
          </a:prstGeom>
          <a:noFill/>
        </p:spPr>
        <p:txBody>
          <a:bodyPr wrap="none" rtlCol="0" anchor="ctr">
            <a:noAutofit/>
          </a:bodyPr>
          <a:lstStyle/>
          <a:p>
            <a:pPr algn="r"/>
            <a:r>
              <a:rPr lang="en-GB" sz="1000">
                <a:latin typeface="+mn-lt"/>
              </a:rPr>
              <a:t>20</a:t>
            </a:r>
          </a:p>
        </p:txBody>
      </p:sp>
      <p:sp>
        <p:nvSpPr>
          <p:cNvPr id="36" name="TextBox 35">
            <a:extLst>
              <a:ext uri="{FF2B5EF4-FFF2-40B4-BE49-F238E27FC236}">
                <a16:creationId xmlns:a16="http://schemas.microsoft.com/office/drawing/2014/main" id="{E47E8195-7A5E-2CB1-DC9E-BE3A17658A97}"/>
              </a:ext>
            </a:extLst>
          </p:cNvPr>
          <p:cNvSpPr txBox="1"/>
          <p:nvPr/>
        </p:nvSpPr>
        <p:spPr>
          <a:xfrm>
            <a:off x="897730" y="1793660"/>
            <a:ext cx="350043" cy="132928"/>
          </a:xfrm>
          <a:prstGeom prst="rect">
            <a:avLst/>
          </a:prstGeom>
          <a:noFill/>
        </p:spPr>
        <p:txBody>
          <a:bodyPr wrap="none" rtlCol="0" anchor="ctr">
            <a:noAutofit/>
          </a:bodyPr>
          <a:lstStyle/>
          <a:p>
            <a:pPr algn="r"/>
            <a:r>
              <a:rPr lang="en-GB" sz="1000">
                <a:latin typeface="+mn-lt"/>
              </a:rPr>
              <a:t>40</a:t>
            </a:r>
          </a:p>
        </p:txBody>
      </p:sp>
      <p:sp>
        <p:nvSpPr>
          <p:cNvPr id="37" name="TextBox 36">
            <a:extLst>
              <a:ext uri="{FF2B5EF4-FFF2-40B4-BE49-F238E27FC236}">
                <a16:creationId xmlns:a16="http://schemas.microsoft.com/office/drawing/2014/main" id="{6CA784E9-6EF5-F194-1514-4E2246108645}"/>
              </a:ext>
            </a:extLst>
          </p:cNvPr>
          <p:cNvSpPr txBox="1"/>
          <p:nvPr/>
        </p:nvSpPr>
        <p:spPr>
          <a:xfrm>
            <a:off x="897730" y="1571158"/>
            <a:ext cx="350043" cy="132928"/>
          </a:xfrm>
          <a:prstGeom prst="rect">
            <a:avLst/>
          </a:prstGeom>
          <a:noFill/>
        </p:spPr>
        <p:txBody>
          <a:bodyPr wrap="none" rtlCol="0" anchor="ctr">
            <a:noAutofit/>
          </a:bodyPr>
          <a:lstStyle/>
          <a:p>
            <a:pPr algn="r"/>
            <a:r>
              <a:rPr lang="en-GB" sz="1000">
                <a:latin typeface="+mn-lt"/>
              </a:rPr>
              <a:t>60</a:t>
            </a:r>
          </a:p>
        </p:txBody>
      </p:sp>
      <p:sp>
        <p:nvSpPr>
          <p:cNvPr id="38" name="TextBox 37">
            <a:extLst>
              <a:ext uri="{FF2B5EF4-FFF2-40B4-BE49-F238E27FC236}">
                <a16:creationId xmlns:a16="http://schemas.microsoft.com/office/drawing/2014/main" id="{2EB84224-E7C0-AD42-E569-B8DDA41DFE5E}"/>
              </a:ext>
            </a:extLst>
          </p:cNvPr>
          <p:cNvSpPr txBox="1"/>
          <p:nvPr/>
        </p:nvSpPr>
        <p:spPr>
          <a:xfrm>
            <a:off x="897730" y="1348658"/>
            <a:ext cx="350043" cy="132928"/>
          </a:xfrm>
          <a:prstGeom prst="rect">
            <a:avLst/>
          </a:prstGeom>
          <a:noFill/>
        </p:spPr>
        <p:txBody>
          <a:bodyPr wrap="none" rtlCol="0" anchor="ctr">
            <a:noAutofit/>
          </a:bodyPr>
          <a:lstStyle/>
          <a:p>
            <a:pPr algn="r"/>
            <a:r>
              <a:rPr lang="en-GB" sz="1000">
                <a:latin typeface="+mn-lt"/>
              </a:rPr>
              <a:t>80</a:t>
            </a:r>
          </a:p>
        </p:txBody>
      </p:sp>
      <p:sp>
        <p:nvSpPr>
          <p:cNvPr id="39" name="TextBox 38">
            <a:extLst>
              <a:ext uri="{FF2B5EF4-FFF2-40B4-BE49-F238E27FC236}">
                <a16:creationId xmlns:a16="http://schemas.microsoft.com/office/drawing/2014/main" id="{D6C7F248-417C-A82A-C4AA-85E9F9FD246F}"/>
              </a:ext>
            </a:extLst>
          </p:cNvPr>
          <p:cNvSpPr txBox="1"/>
          <p:nvPr/>
        </p:nvSpPr>
        <p:spPr>
          <a:xfrm>
            <a:off x="897730" y="2461214"/>
            <a:ext cx="350043" cy="132928"/>
          </a:xfrm>
          <a:prstGeom prst="rect">
            <a:avLst/>
          </a:prstGeom>
          <a:noFill/>
        </p:spPr>
        <p:txBody>
          <a:bodyPr wrap="none" rtlCol="0" anchor="ctr">
            <a:noAutofit/>
          </a:bodyPr>
          <a:lstStyle/>
          <a:p>
            <a:pPr algn="r"/>
            <a:r>
              <a:rPr lang="en-GB" sz="1000">
                <a:latin typeface="+mn-lt"/>
              </a:rPr>
              <a:t>−20</a:t>
            </a:r>
          </a:p>
        </p:txBody>
      </p:sp>
      <p:sp>
        <p:nvSpPr>
          <p:cNvPr id="40" name="TextBox 39">
            <a:extLst>
              <a:ext uri="{FF2B5EF4-FFF2-40B4-BE49-F238E27FC236}">
                <a16:creationId xmlns:a16="http://schemas.microsoft.com/office/drawing/2014/main" id="{EC62FC36-58F6-463D-A4C4-BF9383C0640B}"/>
              </a:ext>
            </a:extLst>
          </p:cNvPr>
          <p:cNvSpPr txBox="1"/>
          <p:nvPr/>
        </p:nvSpPr>
        <p:spPr>
          <a:xfrm>
            <a:off x="897730" y="2683764"/>
            <a:ext cx="350043" cy="132928"/>
          </a:xfrm>
          <a:prstGeom prst="rect">
            <a:avLst/>
          </a:prstGeom>
          <a:noFill/>
        </p:spPr>
        <p:txBody>
          <a:bodyPr wrap="none" rtlCol="0" anchor="ctr">
            <a:noAutofit/>
          </a:bodyPr>
          <a:lstStyle/>
          <a:p>
            <a:pPr algn="r"/>
            <a:r>
              <a:rPr lang="en-GB" sz="1000">
                <a:latin typeface="+mn-lt"/>
              </a:rPr>
              <a:t>−40</a:t>
            </a:r>
          </a:p>
        </p:txBody>
      </p:sp>
      <p:sp>
        <p:nvSpPr>
          <p:cNvPr id="41" name="TextBox 40">
            <a:extLst>
              <a:ext uri="{FF2B5EF4-FFF2-40B4-BE49-F238E27FC236}">
                <a16:creationId xmlns:a16="http://schemas.microsoft.com/office/drawing/2014/main" id="{5F7E305E-3A11-5B1E-924C-913ADE13C554}"/>
              </a:ext>
            </a:extLst>
          </p:cNvPr>
          <p:cNvSpPr txBox="1"/>
          <p:nvPr/>
        </p:nvSpPr>
        <p:spPr>
          <a:xfrm>
            <a:off x="897730" y="2906315"/>
            <a:ext cx="350043" cy="132928"/>
          </a:xfrm>
          <a:prstGeom prst="rect">
            <a:avLst/>
          </a:prstGeom>
          <a:noFill/>
        </p:spPr>
        <p:txBody>
          <a:bodyPr wrap="none" rtlCol="0" anchor="ctr">
            <a:noAutofit/>
          </a:bodyPr>
          <a:lstStyle/>
          <a:p>
            <a:pPr algn="r"/>
            <a:r>
              <a:rPr lang="en-GB" sz="1000">
                <a:latin typeface="+mn-lt"/>
              </a:rPr>
              <a:t>−60</a:t>
            </a:r>
          </a:p>
        </p:txBody>
      </p:sp>
      <p:sp>
        <p:nvSpPr>
          <p:cNvPr id="42" name="TextBox 41">
            <a:extLst>
              <a:ext uri="{FF2B5EF4-FFF2-40B4-BE49-F238E27FC236}">
                <a16:creationId xmlns:a16="http://schemas.microsoft.com/office/drawing/2014/main" id="{C351493C-9976-C29C-2216-41C97211F063}"/>
              </a:ext>
            </a:extLst>
          </p:cNvPr>
          <p:cNvSpPr txBox="1"/>
          <p:nvPr/>
        </p:nvSpPr>
        <p:spPr>
          <a:xfrm>
            <a:off x="897730" y="3128865"/>
            <a:ext cx="350043" cy="132928"/>
          </a:xfrm>
          <a:prstGeom prst="rect">
            <a:avLst/>
          </a:prstGeom>
          <a:noFill/>
        </p:spPr>
        <p:txBody>
          <a:bodyPr wrap="none" rtlCol="0" anchor="ctr">
            <a:noAutofit/>
          </a:bodyPr>
          <a:lstStyle/>
          <a:p>
            <a:pPr algn="r"/>
            <a:r>
              <a:rPr lang="en-GB" sz="1000">
                <a:latin typeface="+mn-lt"/>
              </a:rPr>
              <a:t>−80</a:t>
            </a:r>
          </a:p>
        </p:txBody>
      </p:sp>
      <p:cxnSp>
        <p:nvCxnSpPr>
          <p:cNvPr id="43" name="Straight Connector 42">
            <a:extLst>
              <a:ext uri="{FF2B5EF4-FFF2-40B4-BE49-F238E27FC236}">
                <a16:creationId xmlns:a16="http://schemas.microsoft.com/office/drawing/2014/main" id="{DCF72685-CF5C-5ECF-6054-D16C9192B95E}"/>
              </a:ext>
            </a:extLst>
          </p:cNvPr>
          <p:cNvCxnSpPr>
            <a:cxnSpLocks/>
          </p:cNvCxnSpPr>
          <p:nvPr/>
        </p:nvCxnSpPr>
        <p:spPr>
          <a:xfrm>
            <a:off x="1250669" y="1191137"/>
            <a:ext cx="0" cy="222798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14ED3B92-82F5-EE0E-36CA-8A563E1FEEA9}"/>
              </a:ext>
            </a:extLst>
          </p:cNvPr>
          <p:cNvGrpSpPr/>
          <p:nvPr/>
        </p:nvGrpSpPr>
        <p:grpSpPr>
          <a:xfrm>
            <a:off x="1193775" y="1191137"/>
            <a:ext cx="54000" cy="2230868"/>
            <a:chOff x="1193775" y="1314450"/>
            <a:chExt cx="54000" cy="2451098"/>
          </a:xfrm>
        </p:grpSpPr>
        <p:cxnSp>
          <p:nvCxnSpPr>
            <p:cNvPr id="185" name="Straight Connector 184">
              <a:extLst>
                <a:ext uri="{FF2B5EF4-FFF2-40B4-BE49-F238E27FC236}">
                  <a16:creationId xmlns:a16="http://schemas.microsoft.com/office/drawing/2014/main" id="{069BC88F-46FF-1BFC-EBA2-FAE80E1CB0A7}"/>
                </a:ext>
              </a:extLst>
            </p:cNvPr>
            <p:cNvCxnSpPr>
              <a:cxnSpLocks/>
            </p:cNvCxnSpPr>
            <p:nvPr/>
          </p:nvCxnSpPr>
          <p:spPr>
            <a:xfrm>
              <a:off x="1193775" y="376554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84EA4AD-6440-E542-826B-180E204DEAF6}"/>
                </a:ext>
              </a:extLst>
            </p:cNvPr>
            <p:cNvCxnSpPr>
              <a:cxnSpLocks/>
            </p:cNvCxnSpPr>
            <p:nvPr/>
          </p:nvCxnSpPr>
          <p:spPr>
            <a:xfrm>
              <a:off x="1193775" y="131445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0FD1EC25-989B-942B-53DB-B2DF0BC140F3}"/>
                </a:ext>
              </a:extLst>
            </p:cNvPr>
            <p:cNvCxnSpPr>
              <a:cxnSpLocks/>
            </p:cNvCxnSpPr>
            <p:nvPr/>
          </p:nvCxnSpPr>
          <p:spPr>
            <a:xfrm>
              <a:off x="1193775" y="155924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29F4933-00DE-691A-4DD3-F55764674B90}"/>
                </a:ext>
              </a:extLst>
            </p:cNvPr>
            <p:cNvCxnSpPr>
              <a:cxnSpLocks/>
            </p:cNvCxnSpPr>
            <p:nvPr/>
          </p:nvCxnSpPr>
          <p:spPr>
            <a:xfrm>
              <a:off x="1193775" y="180403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B8F7B452-ACC1-8CD3-A190-D479E03AC20C}"/>
                </a:ext>
              </a:extLst>
            </p:cNvPr>
            <p:cNvCxnSpPr>
              <a:cxnSpLocks/>
            </p:cNvCxnSpPr>
            <p:nvPr/>
          </p:nvCxnSpPr>
          <p:spPr>
            <a:xfrm>
              <a:off x="1193775" y="204882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E53820D-C040-F22E-FEB0-C56B579DD625}"/>
                </a:ext>
              </a:extLst>
            </p:cNvPr>
            <p:cNvCxnSpPr>
              <a:cxnSpLocks/>
            </p:cNvCxnSpPr>
            <p:nvPr/>
          </p:nvCxnSpPr>
          <p:spPr>
            <a:xfrm>
              <a:off x="1193775" y="229361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4404EE8-C6CA-9977-D287-95253EE9AAE6}"/>
                </a:ext>
              </a:extLst>
            </p:cNvPr>
            <p:cNvCxnSpPr>
              <a:cxnSpLocks/>
            </p:cNvCxnSpPr>
            <p:nvPr/>
          </p:nvCxnSpPr>
          <p:spPr>
            <a:xfrm>
              <a:off x="1193775" y="253841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22B3482-1277-6C2F-8E42-915BDB01A9B4}"/>
                </a:ext>
              </a:extLst>
            </p:cNvPr>
            <p:cNvCxnSpPr>
              <a:cxnSpLocks/>
            </p:cNvCxnSpPr>
            <p:nvPr/>
          </p:nvCxnSpPr>
          <p:spPr>
            <a:xfrm>
              <a:off x="1193775" y="278320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DB24EEAE-CCF2-E42F-E379-8703723CA464}"/>
                </a:ext>
              </a:extLst>
            </p:cNvPr>
            <p:cNvCxnSpPr>
              <a:cxnSpLocks/>
            </p:cNvCxnSpPr>
            <p:nvPr/>
          </p:nvCxnSpPr>
          <p:spPr>
            <a:xfrm>
              <a:off x="1193775" y="302799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AEF0221-5AA2-5CED-AB9F-F4B67B6F46BD}"/>
                </a:ext>
              </a:extLst>
            </p:cNvPr>
            <p:cNvCxnSpPr>
              <a:cxnSpLocks/>
            </p:cNvCxnSpPr>
            <p:nvPr/>
          </p:nvCxnSpPr>
          <p:spPr>
            <a:xfrm>
              <a:off x="1193775" y="327278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EF98F3D-D6B9-33F6-8EE9-77106058EBF9}"/>
                </a:ext>
              </a:extLst>
            </p:cNvPr>
            <p:cNvCxnSpPr>
              <a:cxnSpLocks/>
            </p:cNvCxnSpPr>
            <p:nvPr/>
          </p:nvCxnSpPr>
          <p:spPr>
            <a:xfrm>
              <a:off x="1193775" y="351757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B93F07D0-613A-88F6-F56D-401D7CF3CA0B}"/>
              </a:ext>
            </a:extLst>
          </p:cNvPr>
          <p:cNvSpPr txBox="1"/>
          <p:nvPr/>
        </p:nvSpPr>
        <p:spPr>
          <a:xfrm>
            <a:off x="623888" y="5229796"/>
            <a:ext cx="10944225" cy="374400"/>
          </a:xfrm>
          <a:prstGeom prst="rect">
            <a:avLst/>
          </a:prstGeom>
          <a:solidFill>
            <a:srgbClr val="D5E7FF"/>
          </a:solidFill>
          <a:ln w="19050">
            <a:noFill/>
          </a:ln>
        </p:spPr>
        <p:txBody>
          <a:bodyPr wrap="square" lIns="0" tIns="0" rIns="0"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lnSpc>
                <a:spcPct val="110000"/>
              </a:lnSpc>
              <a:buClrTx/>
              <a:buSzTx/>
              <a:buFontTx/>
              <a:buNone/>
              <a:tabLst/>
              <a:defRPr kumimoji="0" sz="1400" b="1" kern="0" spc="0" normalizeH="0" baseline="0">
                <a:ln>
                  <a:noFill/>
                </a:ln>
                <a:solidFill>
                  <a:schemeClr val="bg2">
                    <a:lumMod val="75000"/>
                  </a:schemeClr>
                </a:solidFill>
                <a:effectLst/>
                <a:uLnTx/>
                <a:uFillTx/>
                <a:latin typeface="+mn-lt"/>
              </a:defRPr>
            </a:lvl1pPr>
          </a:lstStyle>
          <a:p>
            <a:r>
              <a:rPr lang="en-US" sz="1600" dirty="0">
                <a:solidFill>
                  <a:schemeClr val="tx1"/>
                </a:solidFill>
              </a:rPr>
              <a:t>T-</a:t>
            </a:r>
            <a:r>
              <a:rPr lang="en-US" sz="1600" dirty="0" err="1">
                <a:solidFill>
                  <a:schemeClr val="tx1"/>
                </a:solidFill>
              </a:rPr>
              <a:t>DXd</a:t>
            </a:r>
            <a:r>
              <a:rPr lang="en-US" sz="1600" dirty="0">
                <a:solidFill>
                  <a:schemeClr val="tx1"/>
                </a:solidFill>
              </a:rPr>
              <a:t> showed substantial CNS responses in the overall BMs population, including patients with stable and active BMs</a:t>
            </a:r>
          </a:p>
        </p:txBody>
      </p:sp>
      <p:sp>
        <p:nvSpPr>
          <p:cNvPr id="226" name="TextBox 225">
            <a:extLst>
              <a:ext uri="{FF2B5EF4-FFF2-40B4-BE49-F238E27FC236}">
                <a16:creationId xmlns:a16="http://schemas.microsoft.com/office/drawing/2014/main" id="{63A1F784-BA6E-B33F-4F19-8C73C0FF99E2}"/>
              </a:ext>
            </a:extLst>
          </p:cNvPr>
          <p:cNvSpPr txBox="1"/>
          <p:nvPr/>
        </p:nvSpPr>
        <p:spPr>
          <a:xfrm rot="16200000">
            <a:off x="-435915" y="2109978"/>
            <a:ext cx="2367062" cy="415498"/>
          </a:xfrm>
          <a:prstGeom prst="rect">
            <a:avLst/>
          </a:prstGeom>
          <a:solidFill>
            <a:schemeClr val="bg1"/>
          </a:solidFill>
        </p:spPr>
        <p:txBody>
          <a:bodyPr wrap="square" rtlCol="0" anchor="ctr" anchorCtr="0">
            <a:spAutoFit/>
          </a:bodyPr>
          <a:lstStyle/>
          <a:p>
            <a:pPr algn="ctr"/>
            <a:r>
              <a:rPr lang="en-GB" sz="1050" b="1"/>
              <a:t>Best percentage change in target CNS lesion size from baseline</a:t>
            </a:r>
          </a:p>
        </p:txBody>
      </p:sp>
      <p:sp>
        <p:nvSpPr>
          <p:cNvPr id="2" name="Rectangle 1">
            <a:extLst>
              <a:ext uri="{FF2B5EF4-FFF2-40B4-BE49-F238E27FC236}">
                <a16:creationId xmlns:a16="http://schemas.microsoft.com/office/drawing/2014/main" id="{D2B9EF9A-2682-AA11-E26B-D55075C278EA}"/>
              </a:ext>
            </a:extLst>
          </p:cNvPr>
          <p:cNvSpPr/>
          <p:nvPr/>
        </p:nvSpPr>
        <p:spPr>
          <a:xfrm>
            <a:off x="6462936" y="4022292"/>
            <a:ext cx="5095342" cy="100584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10" name="Text Placeholder 24">
            <a:extLst>
              <a:ext uri="{FF2B5EF4-FFF2-40B4-BE49-F238E27FC236}">
                <a16:creationId xmlns:a16="http://schemas.microsoft.com/office/drawing/2014/main" id="{9B10E20F-FD62-49F6-6BE5-E7CFF64F39E1}"/>
              </a:ext>
            </a:extLst>
          </p:cNvPr>
          <p:cNvSpPr txBox="1">
            <a:spLocks/>
          </p:cNvSpPr>
          <p:nvPr/>
        </p:nvSpPr>
        <p:spPr>
          <a:xfrm>
            <a:off x="9445338" y="6023285"/>
            <a:ext cx="2836718" cy="514162"/>
          </a:xfrm>
          <a:prstGeom prst="rect">
            <a:avLst/>
          </a:prstGeom>
          <a:noFill/>
          <a:ln>
            <a:noFill/>
          </a:ln>
        </p:spPr>
        <p:txBody>
          <a:bodyPr spcFirstLastPara="1" vert="horz" wrap="square" lIns="0" tIns="0" rIns="0" bIns="0" rtlCol="0" anchor="ctr" anchorCtr="0">
            <a:noAutofit/>
          </a:bodyPr>
          <a:lstStyle>
            <a:lvl1pPr marL="0" marR="0" lvl="0" indent="0" algn="l" defTabSz="914400" rtl="0" eaLnBrk="1" latinLnBrk="0" hangingPunct="1">
              <a:lnSpc>
                <a:spcPct val="100000"/>
              </a:lnSpc>
              <a:spcBef>
                <a:spcPts val="427"/>
              </a:spcBef>
              <a:spcAft>
                <a:spcPts val="0"/>
              </a:spcAft>
              <a:buClr>
                <a:srgbClr val="05416B"/>
              </a:buClr>
              <a:buSzPts val="1600"/>
              <a:buFont typeface="Noto Sans Symbols"/>
              <a:buNone/>
              <a:defRPr sz="1200" b="1" i="0" u="none" strike="noStrike" kern="1200" cap="none">
                <a:solidFill>
                  <a:srgbClr val="AB0C23"/>
                </a:solidFill>
                <a:latin typeface="+mj-lt"/>
                <a:ea typeface="Arial Narrow"/>
                <a:cs typeface="Arial Narrow"/>
                <a:sym typeface="Arial Narrow"/>
              </a:defRPr>
            </a:lvl1pPr>
            <a:lvl2pPr marL="1219170" marR="0" lvl="1"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2pPr>
            <a:lvl3pPr marL="1828754" marR="0" lvl="2"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3pPr>
            <a:lvl4pPr marL="2438339" marR="0" lvl="3"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4pPr>
            <a:lvl5pPr marL="3047924" marR="0" lvl="4"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r>
              <a:rPr lang="en-US" b="0">
                <a:solidFill>
                  <a:schemeClr val="tx1"/>
                </a:solidFill>
                <a:latin typeface="+mn-lt"/>
              </a:rPr>
              <a:t>Lin NU, et al. ESMO 2024. Abstract LBA18.</a:t>
            </a:r>
            <a:endParaRPr lang="en-US" b="0" dirty="0">
              <a:solidFill>
                <a:schemeClr val="tx1"/>
              </a:solidFill>
              <a:latin typeface="+mn-lt"/>
            </a:endParaRPr>
          </a:p>
        </p:txBody>
      </p:sp>
    </p:spTree>
    <p:extLst>
      <p:ext uri="{BB962C8B-B14F-4D97-AF65-F5344CB8AC3E}">
        <p14:creationId xmlns:p14="http://schemas.microsoft.com/office/powerpoint/2010/main" val="6231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29ED5FA8-C134-7965-16EA-337C6E349812}"/>
              </a:ext>
            </a:extLst>
          </p:cNvPr>
          <p:cNvSpPr txBox="1">
            <a:spLocks/>
          </p:cNvSpPr>
          <p:nvPr/>
        </p:nvSpPr>
        <p:spPr>
          <a:xfrm>
            <a:off x="479426" y="5415326"/>
            <a:ext cx="11233149" cy="984885"/>
          </a:xfrm>
          <a:prstGeom prst="rect">
            <a:avLst/>
          </a:prstGeom>
        </p:spPr>
        <p:txBody>
          <a:bodyPr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endParaRPr lang="en-US" sz="933" kern="1200">
              <a:solidFill>
                <a:srgbClr val="595959"/>
              </a:solidFill>
              <a:ea typeface="+mn-ea"/>
              <a:cs typeface="+mn-cs"/>
            </a:endParaRPr>
          </a:p>
        </p:txBody>
      </p:sp>
      <p:sp>
        <p:nvSpPr>
          <p:cNvPr id="3" name="Title 2">
            <a:extLst>
              <a:ext uri="{FF2B5EF4-FFF2-40B4-BE49-F238E27FC236}">
                <a16:creationId xmlns:a16="http://schemas.microsoft.com/office/drawing/2014/main" id="{9AED8D47-E9FE-21CF-1EE1-0CFF0E1E4D72}"/>
              </a:ext>
            </a:extLst>
          </p:cNvPr>
          <p:cNvSpPr>
            <a:spLocks noGrp="1"/>
          </p:cNvSpPr>
          <p:nvPr>
            <p:ph type="title"/>
          </p:nvPr>
        </p:nvSpPr>
        <p:spPr/>
        <p:txBody>
          <a:bodyPr/>
          <a:lstStyle/>
          <a:p>
            <a:r>
              <a:rPr lang="en-US" dirty="0">
                <a:solidFill>
                  <a:schemeClr val="tx1"/>
                </a:solidFill>
                <a:latin typeface="+mn-lt"/>
              </a:rPr>
              <a:t>Overall safety summary</a:t>
            </a:r>
          </a:p>
        </p:txBody>
      </p:sp>
      <p:sp>
        <p:nvSpPr>
          <p:cNvPr id="5" name="Text Placeholder 4">
            <a:extLst>
              <a:ext uri="{FF2B5EF4-FFF2-40B4-BE49-F238E27FC236}">
                <a16:creationId xmlns:a16="http://schemas.microsoft.com/office/drawing/2014/main" id="{DAA35691-1B5E-5E52-9064-AD1F4B1446AB}"/>
              </a:ext>
            </a:extLst>
          </p:cNvPr>
          <p:cNvSpPr>
            <a:spLocks noGrp="1"/>
          </p:cNvSpPr>
          <p:nvPr>
            <p:ph type="body" sz="quarter" idx="13"/>
          </p:nvPr>
        </p:nvSpPr>
        <p:spPr>
          <a:xfrm>
            <a:off x="623887" y="5841051"/>
            <a:ext cx="10944225" cy="539750"/>
          </a:xfrm>
        </p:spPr>
        <p:txBody>
          <a:bodyPr/>
          <a:lstStyle/>
          <a:p>
            <a:pPr defTabSz="914377">
              <a:buClrTx/>
            </a:pPr>
            <a:br>
              <a:rPr lang="en-GB" sz="800" kern="1200" dirty="0">
                <a:ea typeface="+mn-ea"/>
                <a:cs typeface="+mn-cs"/>
              </a:rPr>
            </a:br>
            <a:br>
              <a:rPr lang="en-GB" sz="800" kern="1200" dirty="0">
                <a:ea typeface="+mn-ea"/>
                <a:cs typeface="+mn-cs"/>
              </a:rPr>
            </a:br>
            <a:br>
              <a:rPr lang="en-GB" sz="800" kern="1200" dirty="0">
                <a:ea typeface="+mn-ea"/>
                <a:cs typeface="+mn-cs"/>
              </a:rPr>
            </a:br>
            <a:r>
              <a:rPr lang="en-US" sz="1050" kern="1200" dirty="0">
                <a:ea typeface="+mn-ea"/>
                <a:cs typeface="+mn-cs"/>
              </a:rPr>
              <a:t>*As assessed by the investigator; </a:t>
            </a:r>
            <a:r>
              <a:rPr lang="en-US" sz="1050" kern="1200" baseline="30000" dirty="0">
                <a:ea typeface="+mn-ea"/>
                <a:cs typeface="+mn-cs"/>
              </a:rPr>
              <a:t>†</a:t>
            </a:r>
            <a:r>
              <a:rPr lang="en-US" sz="1050" kern="1200" dirty="0">
                <a:ea typeface="+mn-ea"/>
                <a:cs typeface="+mn-cs"/>
              </a:rPr>
              <a:t>ILD/pneumonitis (n=6); </a:t>
            </a:r>
            <a:r>
              <a:rPr lang="en-US" sz="1050" kern="1200" baseline="30000" dirty="0">
                <a:ea typeface="+mn-ea"/>
                <a:cs typeface="+mn-cs"/>
              </a:rPr>
              <a:t>‡</a:t>
            </a:r>
            <a:r>
              <a:rPr lang="en-US" sz="1050" kern="1200" dirty="0">
                <a:ea typeface="+mn-ea"/>
                <a:cs typeface="+mn-cs"/>
              </a:rPr>
              <a:t>IILD/pneumonitis (n=3), </a:t>
            </a:r>
            <a:r>
              <a:rPr lang="en-GB" sz="1050" kern="1200" dirty="0">
                <a:ea typeface="+mn-ea"/>
                <a:cs typeface="+mn-cs"/>
              </a:rPr>
              <a:t>bronchopulmonary aspergillosis not associated with ILD/pneumonitis (n=1), and general disorders and administration site conditions (n=1)</a:t>
            </a:r>
            <a:endParaRPr lang="en-US" sz="1050" kern="1200" dirty="0">
              <a:ea typeface="+mn-ea"/>
              <a:cs typeface="+mn-cs"/>
            </a:endParaRPr>
          </a:p>
          <a:p>
            <a:pPr defTabSz="914377">
              <a:buClrTx/>
            </a:pPr>
            <a:r>
              <a:rPr lang="en-US" sz="1050" kern="1200" dirty="0">
                <a:ea typeface="+mn-ea"/>
                <a:cs typeface="+mn-cs"/>
              </a:rPr>
              <a:t>AE, adverse event; BM, brain metastasis; ILD, interstitial lung disease</a:t>
            </a:r>
          </a:p>
        </p:txBody>
      </p:sp>
      <p:sp>
        <p:nvSpPr>
          <p:cNvPr id="30" name="Footer Placeholder 1">
            <a:extLst>
              <a:ext uri="{FF2B5EF4-FFF2-40B4-BE49-F238E27FC236}">
                <a16:creationId xmlns:a16="http://schemas.microsoft.com/office/drawing/2014/main" id="{D3C98289-CD5A-A6A0-5D2E-39C1BE58F71E}"/>
              </a:ext>
            </a:extLst>
          </p:cNvPr>
          <p:cNvSpPr txBox="1">
            <a:spLocks/>
          </p:cNvSpPr>
          <p:nvPr/>
        </p:nvSpPr>
        <p:spPr>
          <a:xfrm>
            <a:off x="479426" y="5531480"/>
            <a:ext cx="11233149" cy="999621"/>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endParaRPr lang="en-US" sz="933" kern="1200">
              <a:solidFill>
                <a:srgbClr val="595959"/>
              </a:solidFill>
              <a:ea typeface="+mn-ea"/>
              <a:cs typeface="+mn-cs"/>
            </a:endParaRPr>
          </a:p>
        </p:txBody>
      </p:sp>
      <p:graphicFrame>
        <p:nvGraphicFramePr>
          <p:cNvPr id="7" name="Content Placeholder 7">
            <a:extLst>
              <a:ext uri="{FF2B5EF4-FFF2-40B4-BE49-F238E27FC236}">
                <a16:creationId xmlns:a16="http://schemas.microsoft.com/office/drawing/2014/main" id="{1F5B775F-D025-B6D6-2602-B2D99C4F7D5F}"/>
              </a:ext>
            </a:extLst>
          </p:cNvPr>
          <p:cNvGraphicFramePr>
            <a:graphicFrameLocks/>
          </p:cNvGraphicFramePr>
          <p:nvPr/>
        </p:nvGraphicFramePr>
        <p:xfrm>
          <a:off x="623889" y="1243052"/>
          <a:ext cx="10944223" cy="4346537"/>
        </p:xfrm>
        <a:graphic>
          <a:graphicData uri="http://schemas.openxmlformats.org/drawingml/2006/table">
            <a:tbl>
              <a:tblPr firstRow="1" bandRow="1"/>
              <a:tblGrid>
                <a:gridCol w="6174417">
                  <a:extLst>
                    <a:ext uri="{9D8B030D-6E8A-4147-A177-3AD203B41FA5}">
                      <a16:colId xmlns:a16="http://schemas.microsoft.com/office/drawing/2014/main" val="20000"/>
                    </a:ext>
                  </a:extLst>
                </a:gridCol>
                <a:gridCol w="2384903">
                  <a:extLst>
                    <a:ext uri="{9D8B030D-6E8A-4147-A177-3AD203B41FA5}">
                      <a16:colId xmlns:a16="http://schemas.microsoft.com/office/drawing/2014/main" val="3678152135"/>
                    </a:ext>
                  </a:extLst>
                </a:gridCol>
                <a:gridCol w="2384903">
                  <a:extLst>
                    <a:ext uri="{9D8B030D-6E8A-4147-A177-3AD203B41FA5}">
                      <a16:colId xmlns:a16="http://schemas.microsoft.com/office/drawing/2014/main" val="1230664402"/>
                    </a:ext>
                  </a:extLst>
                </a:gridCol>
              </a:tblGrid>
              <a:tr h="519949">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marL="0" marR="0" lvl="0" indent="0" algn="l" defTabSz="946150" rtl="0" eaLnBrk="0" fontAlgn="base" latinLnBrk="0" hangingPunct="0">
                        <a:lnSpc>
                          <a:spcPct val="100000"/>
                        </a:lnSpc>
                        <a:spcBef>
                          <a:spcPct val="20000"/>
                        </a:spcBef>
                        <a:spcAft>
                          <a:spcPct val="30000"/>
                        </a:spcAft>
                        <a:buClr>
                          <a:schemeClr val="accent1"/>
                        </a:buClr>
                        <a:buSzPct val="80000"/>
                        <a:buFont typeface="Wingdings" pitchFamily="2" charset="2"/>
                        <a:buNone/>
                        <a:tabLst/>
                      </a:pPr>
                      <a:endParaRPr kumimoji="0" lang="en-US" sz="1200" b="1" i="0" u="none" strike="noStrike" cap="none" normalizeH="0" baseline="0" noProof="0">
                        <a:ln>
                          <a:noFill/>
                        </a:ln>
                        <a:solidFill>
                          <a:schemeClr val="tx1"/>
                        </a:solidFill>
                        <a:effectLst/>
                        <a:latin typeface="+mn-lt"/>
                      </a:endParaRPr>
                    </a:p>
                  </a:txBody>
                  <a:tcPr marL="60960" marR="60960"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ea typeface="MS Mincho" panose="02020609040205080304" pitchFamily="49" charset="-128"/>
                          <a:cs typeface="Arial" panose="020B0604020202020204" pitchFamily="34" charset="0"/>
                        </a:rPr>
                        <a:t>Baseline BMs (N=263)</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a:lnSpc>
                          <a:spcPct val="100000"/>
                        </a:lnSpc>
                        <a:spcBef>
                          <a:spcPts val="0"/>
                        </a:spcBef>
                        <a:spcAft>
                          <a:spcPts val="0"/>
                        </a:spcAft>
                      </a:pPr>
                      <a:r>
                        <a:rPr lang="en-US" sz="1200" b="1" i="0" noProof="0" dirty="0">
                          <a:solidFill>
                            <a:schemeClr val="tx1"/>
                          </a:solidFill>
                          <a:effectLst/>
                          <a:latin typeface="+mn-lt"/>
                          <a:ea typeface="MS Mincho" panose="02020609040205080304" pitchFamily="49" charset="-128"/>
                          <a:cs typeface="Arial" panose="020B0604020202020204" pitchFamily="34" charset="0"/>
                        </a:rPr>
                        <a:t>No baseline BMs (N=241)</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2589">
                <a:tc>
                  <a:txBody>
                    <a:bodyPr/>
                    <a:lstStyle/>
                    <a:p>
                      <a:pPr marL="0" lvl="2" indent="0" algn="l">
                        <a:lnSpc>
                          <a:spcPct val="100000"/>
                        </a:lnSpc>
                        <a:spcBef>
                          <a:spcPts val="0"/>
                        </a:spcBef>
                        <a:spcAft>
                          <a:spcPts val="0"/>
                        </a:spcAft>
                        <a:buNone/>
                      </a:pPr>
                      <a:r>
                        <a:rPr kumimoji="0" lang="en-US" sz="1200" b="1" u="none" strike="noStrike" cap="none" normalizeH="0" baseline="0" noProof="0">
                          <a:ln>
                            <a:noFill/>
                          </a:ln>
                          <a:solidFill>
                            <a:schemeClr val="tx1"/>
                          </a:solidFill>
                          <a:effectLst/>
                          <a:latin typeface="+mn-lt"/>
                        </a:rPr>
                        <a:t>Median treatment duration, months (range)</a:t>
                      </a:r>
                    </a:p>
                  </a:txBody>
                  <a:tcPr marL="60960" marR="60960"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sym typeface="Arial"/>
                        </a:rPr>
                        <a:t>11.5 (0.1–26.9) </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sym typeface="Arial"/>
                        </a:rPr>
                        <a:t>12.0 (0.7–28.4) </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543388693"/>
                  </a:ext>
                </a:extLst>
              </a:tr>
              <a:tr h="58405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marL="0" lvl="2" indent="0" algn="l">
                        <a:lnSpc>
                          <a:spcPct val="100000"/>
                        </a:lnSpc>
                        <a:spcBef>
                          <a:spcPts val="0"/>
                        </a:spcBef>
                        <a:spcAft>
                          <a:spcPts val="0"/>
                        </a:spcAft>
                        <a:buNone/>
                      </a:pPr>
                      <a:r>
                        <a:rPr kumimoji="0" lang="en-US" sz="1200" b="1" u="none" strike="noStrike" cap="none" normalizeH="0" baseline="0" noProof="0">
                          <a:ln>
                            <a:noFill/>
                          </a:ln>
                          <a:solidFill>
                            <a:schemeClr val="tx1"/>
                          </a:solidFill>
                          <a:effectLst/>
                          <a:latin typeface="+mn-lt"/>
                        </a:rPr>
                        <a:t>Any AE, n (%)</a:t>
                      </a:r>
                    </a:p>
                    <a:p>
                      <a:pPr marL="176213" marR="0" lvl="1" indent="0" algn="l"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noProof="0">
                          <a:solidFill>
                            <a:schemeClr val="tx1"/>
                          </a:solidFill>
                          <a:effectLst/>
                          <a:latin typeface="Arial" panose="020B0604020202020204"/>
                          <a:ea typeface="+mn-ea"/>
                          <a:cs typeface="Arial" panose="020B0604020202020204" pitchFamily="34" charset="0"/>
                          <a:sym typeface="Arial"/>
                        </a:rPr>
                        <a:t>Possibly related to treatment*</a:t>
                      </a:r>
                    </a:p>
                  </a:txBody>
                  <a:tcPr marL="60960" marR="60960"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sym typeface="Arial"/>
                        </a:rPr>
                        <a:t>259 (98.5)</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kern="1200" cap="none" noProof="0">
                          <a:solidFill>
                            <a:schemeClr val="tx1"/>
                          </a:solidFill>
                          <a:effectLst/>
                          <a:latin typeface="Arial"/>
                          <a:ea typeface="DengXian"/>
                          <a:cs typeface="Courier New"/>
                          <a:sym typeface="Arial"/>
                        </a:rPr>
                        <a:t>242 (92.0)</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sym typeface="Arial"/>
                        </a:rPr>
                        <a:t>237 (98.3)</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kern="1200" cap="none" noProof="0">
                          <a:solidFill>
                            <a:schemeClr val="tx1"/>
                          </a:solidFill>
                          <a:effectLst/>
                          <a:latin typeface="Arial"/>
                          <a:ea typeface="DengXian"/>
                          <a:cs typeface="Courier New"/>
                          <a:sym typeface="Arial"/>
                        </a:rPr>
                        <a:t>230 (95.4)</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2213147047"/>
                  </a:ext>
                </a:extLst>
              </a:tr>
              <a:tr h="584058">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marL="0" marR="0" lvl="1" indent="0" algn="l" defTabSz="685800" rtl="0" eaLnBrk="1" latinLnBrk="0" hangingPunct="1">
                        <a:lnSpc>
                          <a:spcPct val="100000"/>
                        </a:lnSpc>
                        <a:spcBef>
                          <a:spcPts val="0"/>
                        </a:spcBef>
                        <a:spcAft>
                          <a:spcPts val="0"/>
                        </a:spcAft>
                        <a:buClr>
                          <a:srgbClr val="000000"/>
                        </a:buClr>
                        <a:buFont typeface="Arial"/>
                        <a:buNone/>
                      </a:pPr>
                      <a:r>
                        <a:rPr kumimoji="0" lang="en-US" sz="1200" b="1" i="0" u="none" strike="noStrike" kern="1200" cap="none" normalizeH="0" baseline="0" noProof="0">
                          <a:ln>
                            <a:noFill/>
                          </a:ln>
                          <a:solidFill>
                            <a:schemeClr val="tx1"/>
                          </a:solidFill>
                          <a:effectLst/>
                          <a:latin typeface="+mn-lt"/>
                          <a:ea typeface="+mn-ea"/>
                          <a:cs typeface="+mn-cs"/>
                          <a:sym typeface="Arial"/>
                        </a:rPr>
                        <a:t>Grade ≥3 AE</a:t>
                      </a:r>
                      <a:r>
                        <a:rPr kumimoji="0" lang="en-US" sz="1200" b="1" i="0" u="none" strike="noStrike" cap="none" normalizeH="0" baseline="0" noProof="0">
                          <a:ln>
                            <a:noFill/>
                          </a:ln>
                          <a:solidFill>
                            <a:schemeClr val="tx1"/>
                          </a:solidFill>
                          <a:effectLst/>
                          <a:latin typeface="Arial" panose="020B0604020202020204"/>
                          <a:ea typeface="+mn-ea"/>
                          <a:cs typeface="+mn-cs"/>
                          <a:sym typeface="Arial"/>
                        </a:rPr>
                        <a:t>, n (%)</a:t>
                      </a:r>
                      <a:endParaRPr kumimoji="0" lang="en-US" sz="1200" b="1" i="0" u="none" strike="noStrike" kern="1200" cap="none" normalizeH="0" baseline="0" noProof="0">
                        <a:ln>
                          <a:noFill/>
                        </a:ln>
                        <a:solidFill>
                          <a:schemeClr val="tx1"/>
                        </a:solidFill>
                        <a:effectLst/>
                        <a:latin typeface="+mn-lt"/>
                        <a:ea typeface="+mn-ea"/>
                        <a:cs typeface="+mn-cs"/>
                        <a:sym typeface="Arial"/>
                      </a:endParaRPr>
                    </a:p>
                    <a:p>
                      <a:pPr marL="176213" marR="0" lvl="1" indent="0" algn="l" defTabSz="914400" rtl="0" eaLnBrk="1" latinLnBrk="0" hangingPunct="1">
                        <a:lnSpc>
                          <a:spcPct val="100000"/>
                        </a:lnSpc>
                        <a:spcBef>
                          <a:spcPts val="0"/>
                        </a:spcBef>
                        <a:spcAft>
                          <a:spcPts val="0"/>
                        </a:spcAft>
                        <a:buNone/>
                      </a:pPr>
                      <a:r>
                        <a:rPr lang="en-US" sz="1200" b="0" i="0" u="none" strike="noStrike" kern="1200" cap="none" noProof="0">
                          <a:solidFill>
                            <a:schemeClr val="tx1"/>
                          </a:solidFill>
                          <a:effectLst/>
                          <a:latin typeface="+mn-lt"/>
                          <a:ea typeface="+mn-ea"/>
                          <a:cs typeface="Arial" panose="020B0604020202020204" pitchFamily="34" charset="0"/>
                          <a:sym typeface="Arial"/>
                        </a:rPr>
                        <a:t>Possibly related to treatment*</a:t>
                      </a:r>
                    </a:p>
                  </a:txBody>
                  <a:tcPr marL="60960" marR="60960" marT="60960" marB="609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Arial"/>
                          <a:ea typeface="DengXian"/>
                          <a:cs typeface="Courier New"/>
                          <a:sym typeface="Arial"/>
                        </a:rPr>
                        <a:t>134 (51.0)</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kern="1200" cap="none" noProof="0">
                          <a:solidFill>
                            <a:schemeClr val="tx1"/>
                          </a:solidFill>
                          <a:effectLst/>
                          <a:latin typeface="Arial"/>
                          <a:ea typeface="DengXian"/>
                          <a:cs typeface="Courier New"/>
                          <a:sym typeface="Arial"/>
                        </a:rPr>
                        <a:t>100 (38.0)</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Arial" panose="020B0604020202020204"/>
                          <a:ea typeface="DengXian"/>
                          <a:cs typeface="Courier New"/>
                          <a:sym typeface="Arial"/>
                        </a:rPr>
                        <a:t>118 (49.0)</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kern="1200" cap="none" noProof="0">
                          <a:solidFill>
                            <a:schemeClr val="tx1"/>
                          </a:solidFill>
                          <a:effectLst/>
                          <a:latin typeface="Arial" panose="020B0604020202020204"/>
                          <a:ea typeface="DengXian"/>
                          <a:cs typeface="Courier New"/>
                          <a:sym typeface="Arial"/>
                        </a:rPr>
                        <a:t>98 (40.7)</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675976170"/>
                  </a:ext>
                </a:extLst>
              </a:tr>
              <a:tr h="58405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nSpc>
                          <a:spcPct val="100000"/>
                        </a:lnSpc>
                        <a:spcBef>
                          <a:spcPts val="0"/>
                        </a:spcBef>
                        <a:spcAft>
                          <a:spcPts val="0"/>
                        </a:spcAft>
                      </a:pPr>
                      <a:r>
                        <a:rPr lang="en-US" sz="1200" b="1" kern="1200" noProof="0">
                          <a:solidFill>
                            <a:schemeClr val="tx1"/>
                          </a:solidFill>
                          <a:effectLst/>
                          <a:latin typeface="+mn-lt"/>
                          <a:ea typeface="MS Mincho" panose="02020609040205080304" pitchFamily="49" charset="-128"/>
                        </a:rPr>
                        <a:t>Serious AEs</a:t>
                      </a:r>
                      <a:r>
                        <a:rPr kumimoji="0" lang="en-US" sz="1200" b="1" i="0" u="none" strike="noStrike" cap="none" normalizeH="0" baseline="0" noProof="0">
                          <a:ln>
                            <a:noFill/>
                          </a:ln>
                          <a:solidFill>
                            <a:schemeClr val="tx1"/>
                          </a:solidFill>
                          <a:effectLst/>
                          <a:latin typeface="Arial"/>
                          <a:ea typeface="+mn-ea"/>
                          <a:cs typeface="+mn-cs"/>
                          <a:sym typeface="Arial"/>
                        </a:rPr>
                        <a:t>, n (%)</a:t>
                      </a:r>
                      <a:endParaRPr lang="en-US" sz="1200" b="1" kern="1200" noProof="0">
                        <a:solidFill>
                          <a:schemeClr val="tx1"/>
                        </a:solidFill>
                        <a:effectLst/>
                        <a:latin typeface="+mn-lt"/>
                        <a:ea typeface="MS Mincho" panose="02020609040205080304" pitchFamily="49" charset="-128"/>
                      </a:endParaRPr>
                    </a:p>
                    <a:p>
                      <a:pPr marL="176213" marR="0" lvl="1" indent="0" algn="l"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noProof="0">
                          <a:solidFill>
                            <a:schemeClr val="tx1"/>
                          </a:solidFill>
                          <a:effectLst/>
                          <a:latin typeface="+mn-lt"/>
                          <a:ea typeface="+mn-ea"/>
                          <a:cs typeface="Arial" panose="020B0604020202020204" pitchFamily="34" charset="0"/>
                          <a:sym typeface="Arial"/>
                        </a:rPr>
                        <a:t>Possibly related to treatment*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62 (23.6)</a:t>
                      </a:r>
                    </a:p>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25 (9.5)</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46 (19.1)</a:t>
                      </a:r>
                    </a:p>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25 (10.4)</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4189963708"/>
                  </a:ext>
                </a:extLst>
              </a:tr>
              <a:tr h="37258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nSpc>
                          <a:spcPct val="100000"/>
                        </a:lnSpc>
                        <a:spcBef>
                          <a:spcPts val="0"/>
                        </a:spcBef>
                        <a:spcAft>
                          <a:spcPts val="0"/>
                        </a:spcAft>
                      </a:pPr>
                      <a:r>
                        <a:rPr kumimoji="0" lang="en-US" sz="1200" b="1" u="none" strike="noStrike" cap="none" normalizeH="0" baseline="0" noProof="0">
                          <a:ln>
                            <a:noFill/>
                          </a:ln>
                          <a:solidFill>
                            <a:schemeClr val="tx1"/>
                          </a:solidFill>
                          <a:effectLst/>
                          <a:latin typeface="+mn-lt"/>
                        </a:rPr>
                        <a:t>AEs leading to discontinuation</a:t>
                      </a:r>
                      <a:r>
                        <a:rPr kumimoji="0" lang="en-US" sz="1200" b="1" i="0" u="none" strike="noStrike" cap="none" normalizeH="0" baseline="0" noProof="0">
                          <a:ln>
                            <a:noFill/>
                          </a:ln>
                          <a:solidFill>
                            <a:schemeClr val="tx1"/>
                          </a:solidFill>
                          <a:effectLst/>
                          <a:latin typeface="Arial"/>
                          <a:ea typeface="+mn-ea"/>
                          <a:cs typeface="+mn-cs"/>
                          <a:sym typeface="Arial"/>
                        </a:rPr>
                        <a:t>, n (%)</a:t>
                      </a:r>
                      <a:endParaRPr lang="en-US" sz="1200" b="1" noProof="0">
                        <a:solidFill>
                          <a:schemeClr val="tx1"/>
                        </a:solidFill>
                        <a:effectLst/>
                        <a:latin typeface="+mn-lt"/>
                        <a:ea typeface="MS Mincho" panose="02020609040205080304" pitchFamily="49" charset="-128"/>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40 (15.2)</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23 (9.5)</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702731917"/>
                  </a:ext>
                </a:extLst>
              </a:tr>
              <a:tr h="37258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nSpc>
                          <a:spcPct val="100000"/>
                        </a:lnSpc>
                        <a:spcBef>
                          <a:spcPts val="0"/>
                        </a:spcBef>
                        <a:spcAft>
                          <a:spcPts val="0"/>
                        </a:spcAft>
                      </a:pPr>
                      <a:r>
                        <a:rPr kumimoji="0" lang="en-US" sz="1200" b="1" u="none" strike="noStrike" cap="none" normalizeH="0" baseline="0" noProof="0">
                          <a:ln>
                            <a:noFill/>
                          </a:ln>
                          <a:solidFill>
                            <a:schemeClr val="tx1"/>
                          </a:solidFill>
                          <a:effectLst/>
                          <a:latin typeface="+mn-lt"/>
                        </a:rPr>
                        <a:t>AEs leading to </a:t>
                      </a:r>
                      <a:r>
                        <a:rPr lang="en-US" sz="1200" b="1" kern="1200" noProof="0">
                          <a:solidFill>
                            <a:schemeClr val="tx1"/>
                          </a:solidFill>
                          <a:effectLst/>
                          <a:latin typeface="+mn-lt"/>
                          <a:ea typeface="MS Mincho" panose="02020609040205080304" pitchFamily="49" charset="-128"/>
                        </a:rPr>
                        <a:t>dose interruptions</a:t>
                      </a:r>
                      <a:r>
                        <a:rPr kumimoji="0" lang="en-US" sz="1200" b="1" i="0" u="none" strike="noStrike" cap="none" normalizeH="0" baseline="0" noProof="0">
                          <a:ln>
                            <a:noFill/>
                          </a:ln>
                          <a:solidFill>
                            <a:schemeClr val="tx1"/>
                          </a:solidFill>
                          <a:effectLst/>
                          <a:latin typeface="Arial"/>
                          <a:ea typeface="+mn-ea"/>
                          <a:cs typeface="+mn-cs"/>
                          <a:sym typeface="Arial"/>
                        </a:rPr>
                        <a:t>, n (%)</a:t>
                      </a:r>
                      <a:endParaRPr lang="en-US" sz="1200" b="1" noProof="0">
                        <a:solidFill>
                          <a:schemeClr val="tx1"/>
                        </a:solidFill>
                        <a:effectLst/>
                        <a:latin typeface="+mn-lt"/>
                        <a:ea typeface="MS Mincho" panose="02020609040205080304" pitchFamily="49" charset="-128"/>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146 (55.5)</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124 (51.5)</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807602277"/>
                  </a:ext>
                </a:extLst>
              </a:tr>
              <a:tr h="37258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u="none" strike="noStrike" cap="none" normalizeH="0" baseline="0" noProof="0">
                          <a:ln>
                            <a:noFill/>
                          </a:ln>
                          <a:solidFill>
                            <a:schemeClr val="tx1"/>
                          </a:solidFill>
                          <a:effectLst/>
                          <a:latin typeface="+mn-lt"/>
                        </a:rPr>
                        <a:t>AEs leading to </a:t>
                      </a:r>
                      <a:r>
                        <a:rPr lang="en-US" sz="1200" b="1" kern="1200" noProof="0">
                          <a:solidFill>
                            <a:schemeClr val="tx1"/>
                          </a:solidFill>
                          <a:effectLst/>
                          <a:latin typeface="+mn-lt"/>
                          <a:ea typeface="MS Mincho" panose="02020609040205080304" pitchFamily="49" charset="-128"/>
                        </a:rPr>
                        <a:t>dose reductions</a:t>
                      </a:r>
                      <a:r>
                        <a:rPr kumimoji="0" lang="en-US" sz="1200" b="1" i="0" u="none" strike="noStrike" cap="none" normalizeH="0" baseline="0" noProof="0">
                          <a:ln>
                            <a:noFill/>
                          </a:ln>
                          <a:solidFill>
                            <a:schemeClr val="tx1"/>
                          </a:solidFill>
                          <a:effectLst/>
                          <a:latin typeface="Arial"/>
                          <a:ea typeface="+mn-ea"/>
                          <a:cs typeface="+mn-cs"/>
                          <a:sym typeface="Arial"/>
                        </a:rPr>
                        <a:t>, n (%)</a:t>
                      </a:r>
                      <a:endParaRPr lang="en-US" sz="1200" b="1" noProof="0">
                        <a:solidFill>
                          <a:schemeClr val="tx1"/>
                        </a:solidFill>
                        <a:effectLst/>
                        <a:latin typeface="+mn-lt"/>
                        <a:ea typeface="MS Mincho" panose="02020609040205080304" pitchFamily="49" charset="-128"/>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60 (22.8)</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65 (27.0)</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3104210080"/>
                  </a:ext>
                </a:extLst>
              </a:tr>
              <a:tr h="58405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nSpc>
                          <a:spcPct val="100000"/>
                        </a:lnSpc>
                        <a:spcBef>
                          <a:spcPts val="0"/>
                        </a:spcBef>
                        <a:spcAft>
                          <a:spcPts val="0"/>
                        </a:spcAft>
                      </a:pPr>
                      <a:r>
                        <a:rPr kumimoji="0" lang="en-US" sz="1200" b="1" u="none" strike="noStrike" cap="none" normalizeH="0" baseline="0" noProof="0">
                          <a:ln>
                            <a:noFill/>
                          </a:ln>
                          <a:solidFill>
                            <a:schemeClr val="tx1"/>
                          </a:solidFill>
                          <a:effectLst/>
                          <a:latin typeface="+mn-lt"/>
                        </a:rPr>
                        <a:t>AEs </a:t>
                      </a:r>
                      <a:r>
                        <a:rPr lang="en-US" sz="1200" b="1" kern="1200" noProof="0">
                          <a:solidFill>
                            <a:schemeClr val="tx1"/>
                          </a:solidFill>
                          <a:effectLst/>
                          <a:latin typeface="+mn-lt"/>
                          <a:ea typeface="MS Mincho" panose="02020609040205080304" pitchFamily="49" charset="-128"/>
                        </a:rPr>
                        <a:t>leading to death</a:t>
                      </a:r>
                      <a:r>
                        <a:rPr kumimoji="0" lang="en-US" sz="1200" b="1" i="0" u="none" strike="noStrike" cap="none" normalizeH="0" baseline="0" noProof="0">
                          <a:ln>
                            <a:noFill/>
                          </a:ln>
                          <a:solidFill>
                            <a:schemeClr val="tx1"/>
                          </a:solidFill>
                          <a:effectLst/>
                          <a:latin typeface="Arial"/>
                          <a:ea typeface="+mn-ea"/>
                          <a:cs typeface="+mn-cs"/>
                          <a:sym typeface="Arial"/>
                        </a:rPr>
                        <a:t>, n (%)</a:t>
                      </a:r>
                      <a:endParaRPr lang="en-US" sz="1200" b="1" kern="1200" noProof="0">
                        <a:solidFill>
                          <a:schemeClr val="tx1"/>
                        </a:solidFill>
                        <a:effectLst/>
                        <a:latin typeface="+mn-lt"/>
                        <a:ea typeface="MS Mincho" panose="02020609040205080304" pitchFamily="49" charset="-128"/>
                      </a:endParaRPr>
                    </a:p>
                    <a:p>
                      <a:pPr marL="176213" marR="0" lvl="1" indent="0" algn="l" defTabSz="914400" rtl="0" eaLnBrk="1" latinLnBrk="0" hangingPunct="1">
                        <a:lnSpc>
                          <a:spcPct val="100000"/>
                        </a:lnSpc>
                        <a:spcBef>
                          <a:spcPts val="0"/>
                        </a:spcBef>
                        <a:spcAft>
                          <a:spcPts val="0"/>
                        </a:spcAft>
                        <a:buClr>
                          <a:srgbClr val="000000"/>
                        </a:buClr>
                        <a:buFont typeface="Arial"/>
                        <a:buNone/>
                      </a:pPr>
                      <a:r>
                        <a:rPr lang="en-US" sz="1200" b="0" i="0" u="none" strike="noStrike" kern="1200" cap="none" noProof="0">
                          <a:solidFill>
                            <a:schemeClr val="tx1"/>
                          </a:solidFill>
                          <a:effectLst/>
                          <a:latin typeface="+mn-lt"/>
                          <a:ea typeface="+mn-ea"/>
                          <a:cs typeface="Arial" panose="020B0604020202020204" pitchFamily="34" charset="0"/>
                          <a:sym typeface="Arial"/>
                        </a:rPr>
                        <a:t>Possibly related to treatment*</a:t>
                      </a:r>
                      <a:endParaRPr lang="en-US" sz="1200" b="0" i="0" u="none" strike="noStrike" kern="1200" cap="none" baseline="30000" noProof="0" dirty="0">
                        <a:solidFill>
                          <a:schemeClr val="tx1"/>
                        </a:solidFill>
                        <a:effectLst/>
                        <a:latin typeface="+mn-lt"/>
                        <a:ea typeface="+mn-ea"/>
                        <a:cs typeface="Arial" panose="020B0604020202020204" pitchFamily="34" charset="0"/>
                        <a:sym typeface="Arial"/>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a:solidFill>
                            <a:schemeClr val="tx1"/>
                          </a:solidFill>
                          <a:effectLst/>
                          <a:latin typeface="+mn-lt"/>
                          <a:ea typeface="DengXian"/>
                          <a:cs typeface="Courier New"/>
                        </a:rPr>
                        <a:t>8 (3.0)</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kern="1200" cap="none" noProof="0">
                          <a:solidFill>
                            <a:schemeClr val="tx1"/>
                          </a:solidFill>
                          <a:effectLst/>
                          <a:latin typeface="+mn-lt"/>
                          <a:ea typeface="DengXian"/>
                          <a:cs typeface="Courier New"/>
                        </a:rPr>
                        <a:t>6 (2.3)</a:t>
                      </a:r>
                      <a:r>
                        <a:rPr lang="en-US" sz="1200" b="0" i="0" u="none" strike="noStrike" kern="1200" cap="none" baseline="30000" noProof="0">
                          <a:solidFill>
                            <a:schemeClr val="tx1"/>
                          </a:solidFill>
                          <a:effectLst/>
                          <a:latin typeface="Arial"/>
                          <a:ea typeface="+mn-ea"/>
                          <a:cs typeface="Arial" panose="020B0604020202020204" pitchFamily="34" charset="0"/>
                          <a:sym typeface="Arial"/>
                        </a:rPr>
                        <a:t>†</a:t>
                      </a:r>
                      <a:endParaRPr lang="en-US" sz="1200" b="0" i="0" u="none" strike="noStrike" kern="1200" cap="none" noProof="0" dirty="0">
                        <a:solidFill>
                          <a:schemeClr val="tx1"/>
                        </a:solidFill>
                        <a:effectLst/>
                        <a:latin typeface="+mn-lt"/>
                        <a:ea typeface="DengXian"/>
                        <a:cs typeface="Courier New"/>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dirty="0">
                          <a:solidFill>
                            <a:schemeClr val="tx1"/>
                          </a:solidFill>
                          <a:effectLst/>
                          <a:latin typeface="+mn-lt"/>
                          <a:ea typeface="DengXian"/>
                          <a:cs typeface="Courier New"/>
                        </a:rPr>
                        <a:t>6 (2.5)</a:t>
                      </a:r>
                    </a:p>
                    <a:p>
                      <a:pPr marL="0" marR="0" algn="ctr" defTabSz="685800" rtl="0" eaLnBrk="1" latinLnBrk="0" hangingPunct="1">
                        <a:lnSpc>
                          <a:spcPct val="100000"/>
                        </a:lnSpc>
                        <a:spcBef>
                          <a:spcPts val="0"/>
                        </a:spcBef>
                        <a:spcAft>
                          <a:spcPts val="0"/>
                        </a:spcAft>
                        <a:buClr>
                          <a:srgbClr val="000000"/>
                        </a:buClr>
                        <a:buFont typeface="Arial"/>
                      </a:pPr>
                      <a:r>
                        <a:rPr lang="en-US" sz="1200" b="0" i="0" u="none" strike="noStrike" kern="1200" cap="none" noProof="0" dirty="0">
                          <a:solidFill>
                            <a:schemeClr val="tx1"/>
                          </a:solidFill>
                          <a:effectLst/>
                          <a:latin typeface="+mn-lt"/>
                          <a:ea typeface="DengXian"/>
                          <a:cs typeface="Courier New"/>
                        </a:rPr>
                        <a:t>5 (2.1)</a:t>
                      </a:r>
                      <a:r>
                        <a:rPr lang="en-US" sz="1200" b="0" i="0" u="none" strike="noStrike" kern="1200" cap="none" baseline="30000" noProof="0" dirty="0">
                          <a:solidFill>
                            <a:schemeClr val="tx1"/>
                          </a:solidFill>
                          <a:effectLst/>
                          <a:latin typeface="Arial"/>
                          <a:ea typeface="DengXian"/>
                          <a:cs typeface="Courier New"/>
                          <a:sym typeface="Arial"/>
                        </a:rPr>
                        <a:t>‡</a:t>
                      </a:r>
                      <a:endParaRPr lang="en-US" sz="1200" b="0" i="0" u="none" strike="noStrike" kern="1200" cap="none" baseline="30000" noProof="0" dirty="0">
                        <a:solidFill>
                          <a:schemeClr val="tx1"/>
                        </a:solidFill>
                        <a:effectLst/>
                        <a:latin typeface="+mn-lt"/>
                        <a:ea typeface="DengXian"/>
                        <a:cs typeface="Courier New"/>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782001861"/>
                  </a:ext>
                </a:extLst>
              </a:tr>
            </a:tbl>
          </a:graphicData>
        </a:graphic>
      </p:graphicFrame>
      <p:sp>
        <p:nvSpPr>
          <p:cNvPr id="8" name="Text Placeholder 24">
            <a:extLst>
              <a:ext uri="{FF2B5EF4-FFF2-40B4-BE49-F238E27FC236}">
                <a16:creationId xmlns:a16="http://schemas.microsoft.com/office/drawing/2014/main" id="{D5E19DF6-64D2-178C-3C14-FD0878C568FB}"/>
              </a:ext>
            </a:extLst>
          </p:cNvPr>
          <p:cNvSpPr txBox="1">
            <a:spLocks/>
          </p:cNvSpPr>
          <p:nvPr/>
        </p:nvSpPr>
        <p:spPr>
          <a:xfrm>
            <a:off x="9355282" y="5964395"/>
            <a:ext cx="2836718" cy="514162"/>
          </a:xfrm>
          <a:prstGeom prst="rect">
            <a:avLst/>
          </a:prstGeom>
          <a:noFill/>
          <a:ln>
            <a:noFill/>
          </a:ln>
        </p:spPr>
        <p:txBody>
          <a:bodyPr spcFirstLastPara="1" vert="horz" wrap="square" lIns="0" tIns="0" rIns="0" bIns="0" rtlCol="0" anchor="ctr" anchorCtr="0">
            <a:noAutofit/>
          </a:bodyPr>
          <a:lstStyle>
            <a:lvl1pPr marL="0" marR="0" lvl="0" indent="0" algn="l" defTabSz="914400" rtl="0" eaLnBrk="1" latinLnBrk="0" hangingPunct="1">
              <a:lnSpc>
                <a:spcPct val="100000"/>
              </a:lnSpc>
              <a:spcBef>
                <a:spcPts val="427"/>
              </a:spcBef>
              <a:spcAft>
                <a:spcPts val="0"/>
              </a:spcAft>
              <a:buClr>
                <a:srgbClr val="05416B"/>
              </a:buClr>
              <a:buSzPts val="1600"/>
              <a:buFont typeface="Noto Sans Symbols"/>
              <a:buNone/>
              <a:defRPr sz="1200" b="1" i="0" u="none" strike="noStrike" kern="1200" cap="none">
                <a:solidFill>
                  <a:srgbClr val="AB0C23"/>
                </a:solidFill>
                <a:latin typeface="+mj-lt"/>
                <a:ea typeface="Arial Narrow"/>
                <a:cs typeface="Arial Narrow"/>
                <a:sym typeface="Arial Narrow"/>
              </a:defRPr>
            </a:lvl1pPr>
            <a:lvl2pPr marL="1219170" marR="0" lvl="1"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2pPr>
            <a:lvl3pPr marL="1828754" marR="0" lvl="2" indent="-440256" algn="l" defTabSz="914400" rtl="0" eaLnBrk="1" latinLnBrk="0" hangingPunct="1">
              <a:lnSpc>
                <a:spcPct val="100000"/>
              </a:lnSpc>
              <a:spcBef>
                <a:spcPts val="427"/>
              </a:spcBef>
              <a:spcAft>
                <a:spcPts val="0"/>
              </a:spcAft>
              <a:buClr>
                <a:srgbClr val="05416B"/>
              </a:buClr>
              <a:buSzPts val="1600"/>
              <a:buFont typeface="Noto Sans Symbols"/>
              <a:buChar char="◆"/>
              <a:defRPr sz="2133" b="0" i="0" u="none" strike="noStrike" kern="1200" cap="none">
                <a:solidFill>
                  <a:srgbClr val="05416B"/>
                </a:solidFill>
                <a:latin typeface="Arial Narrow"/>
                <a:ea typeface="Arial Narrow"/>
                <a:cs typeface="Arial Narrow"/>
                <a:sym typeface="Arial Narrow"/>
              </a:defRPr>
            </a:lvl3pPr>
            <a:lvl4pPr marL="2438339" marR="0" lvl="3"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4pPr>
            <a:lvl5pPr marL="3047924" marR="0" lvl="4"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r>
              <a:rPr lang="en-US" b="0">
                <a:solidFill>
                  <a:schemeClr val="tx1"/>
                </a:solidFill>
                <a:latin typeface="+mn-lt"/>
              </a:rPr>
              <a:t>Lin NU, et al. ESMO 2024. Abstract LBA18.</a:t>
            </a:r>
            <a:endParaRPr lang="en-US" b="0" dirty="0">
              <a:solidFill>
                <a:schemeClr val="tx1"/>
              </a:solidFill>
              <a:latin typeface="+mn-lt"/>
            </a:endParaRPr>
          </a:p>
        </p:txBody>
      </p:sp>
    </p:spTree>
    <p:extLst>
      <p:ext uri="{BB962C8B-B14F-4D97-AF65-F5344CB8AC3E}">
        <p14:creationId xmlns:p14="http://schemas.microsoft.com/office/powerpoint/2010/main" val="336780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000" y="296300"/>
            <a:ext cx="11430000" cy="1325563"/>
          </a:xfrm>
          <a:prstGeom prst="rect">
            <a:avLst/>
          </a:prstGeom>
        </p:spPr>
        <p:txBody>
          <a:bodyPr anchor="ctr">
            <a:normAutofit/>
          </a:bodyPr>
          <a:lstStyle>
            <a:lvl1pPr algn="ctr" defTabSz="342900" rtl="0" eaLnBrk="1" latinLnBrk="0" hangingPunct="1">
              <a:lnSpc>
                <a:spcPct val="90000"/>
              </a:lnSpc>
              <a:spcBef>
                <a:spcPct val="0"/>
              </a:spcBef>
              <a:buNone/>
              <a:defRPr sz="3000" b="0" i="0" kern="1200">
                <a:solidFill>
                  <a:schemeClr val="tx1"/>
                </a:solidFill>
                <a:latin typeface="+mj-lt"/>
                <a:ea typeface="+mj-ea"/>
                <a:cs typeface="Adobe Garamond Pro"/>
              </a:defRPr>
            </a:lvl1pPr>
          </a:lstStyle>
          <a:p>
            <a:r>
              <a:rPr lang="en-US" sz="3600" b="1" dirty="0">
                <a:latin typeface="+mn-lt"/>
              </a:rPr>
              <a:t>Brain Metastases are a common consequence </a:t>
            </a:r>
            <a:br>
              <a:rPr lang="en-US" sz="3600" b="1" dirty="0">
                <a:latin typeface="+mn-lt"/>
              </a:rPr>
            </a:br>
            <a:r>
              <a:rPr lang="en-US" sz="3600" b="1" dirty="0">
                <a:latin typeface="+mn-lt"/>
              </a:rPr>
              <a:t>of advanced cancer</a:t>
            </a:r>
          </a:p>
        </p:txBody>
      </p:sp>
      <p:sp>
        <p:nvSpPr>
          <p:cNvPr id="9" name="TextBox 8"/>
          <p:cNvSpPr txBox="1"/>
          <p:nvPr/>
        </p:nvSpPr>
        <p:spPr>
          <a:xfrm>
            <a:off x="6992261" y="4860600"/>
            <a:ext cx="4593856" cy="954107"/>
          </a:xfrm>
          <a:prstGeom prst="rect">
            <a:avLst/>
          </a:prstGeom>
          <a:noFill/>
        </p:spPr>
        <p:txBody>
          <a:bodyPr wrap="square" rtlCol="0">
            <a:spAutoFit/>
          </a:bodyPr>
          <a:lstStyle/>
          <a:p>
            <a:pPr defTabSz="914377">
              <a:defRPr/>
            </a:pPr>
            <a:r>
              <a:rPr lang="it-IT" sz="1400" dirty="0">
                <a:solidFill>
                  <a:prstClr val="black"/>
                </a:solidFill>
                <a:latin typeface="Calibri" panose="020F0502020204030204"/>
              </a:rPr>
              <a:t>Glitza Oliva et al. </a:t>
            </a:r>
            <a:r>
              <a:rPr lang="it-IT" sz="1400" i="1" dirty="0">
                <a:solidFill>
                  <a:prstClr val="black"/>
                </a:solidFill>
                <a:latin typeface="Calibri" panose="020F0502020204030204"/>
              </a:rPr>
              <a:t>Ann Oncol </a:t>
            </a:r>
            <a:r>
              <a:rPr lang="it-IT" sz="1400" dirty="0">
                <a:solidFill>
                  <a:prstClr val="black"/>
                </a:solidFill>
                <a:latin typeface="Calibri" panose="020F0502020204030204"/>
              </a:rPr>
              <a:t>2018;29: 1509–1520</a:t>
            </a:r>
          </a:p>
          <a:p>
            <a:pPr defTabSz="914377">
              <a:defRPr/>
            </a:pPr>
            <a:r>
              <a:rPr lang="en-US" sz="1400" dirty="0" err="1">
                <a:solidFill>
                  <a:prstClr val="black"/>
                </a:solidFill>
                <a:latin typeface="Calibri" panose="020F0502020204030204"/>
              </a:rPr>
              <a:t>Barnholtz</a:t>
            </a:r>
            <a:r>
              <a:rPr lang="en-US" sz="1400" dirty="0">
                <a:solidFill>
                  <a:prstClr val="black"/>
                </a:solidFill>
                <a:latin typeface="Calibri" panose="020F0502020204030204"/>
              </a:rPr>
              <a:t>-Sloan et al. </a:t>
            </a:r>
            <a:r>
              <a:rPr lang="en-US" sz="1400" i="1" dirty="0">
                <a:solidFill>
                  <a:prstClr val="black"/>
                </a:solidFill>
                <a:latin typeface="Calibri" panose="020F0502020204030204"/>
              </a:rPr>
              <a:t>J Clin Oncol</a:t>
            </a:r>
            <a:r>
              <a:rPr lang="en-US" sz="1400" dirty="0">
                <a:solidFill>
                  <a:prstClr val="black"/>
                </a:solidFill>
                <a:latin typeface="Calibri" panose="020F0502020204030204"/>
              </a:rPr>
              <a:t>. 2004;22(14):2865–72</a:t>
            </a:r>
          </a:p>
          <a:p>
            <a:pPr defTabSz="914377">
              <a:defRPr/>
            </a:pPr>
            <a:r>
              <a:rPr lang="en-US" sz="1400" dirty="0">
                <a:solidFill>
                  <a:prstClr val="black"/>
                </a:solidFill>
                <a:latin typeface="Calibri" panose="020F0502020204030204"/>
              </a:rPr>
              <a:t>Schouten et al. </a:t>
            </a:r>
            <a:r>
              <a:rPr lang="en-US" sz="1400" i="1" dirty="0">
                <a:solidFill>
                  <a:prstClr val="black"/>
                </a:solidFill>
                <a:latin typeface="Calibri" panose="020F0502020204030204"/>
              </a:rPr>
              <a:t>Cancer</a:t>
            </a:r>
            <a:r>
              <a:rPr lang="en-US" sz="1400" dirty="0">
                <a:solidFill>
                  <a:prstClr val="black"/>
                </a:solidFill>
                <a:latin typeface="Calibri" panose="020F0502020204030204"/>
              </a:rPr>
              <a:t>. 2002;94(10):2698–705</a:t>
            </a:r>
          </a:p>
          <a:p>
            <a:pPr defTabSz="914377">
              <a:defRPr/>
            </a:pPr>
            <a:r>
              <a:rPr lang="it-IT" sz="1400" dirty="0">
                <a:solidFill>
                  <a:prstClr val="black"/>
                </a:solidFill>
                <a:latin typeface="Calibri" panose="020F0502020204030204"/>
              </a:rPr>
              <a:t>Chamberalin et al. </a:t>
            </a:r>
            <a:r>
              <a:rPr lang="it-IT" sz="1400" i="1" dirty="0">
                <a:solidFill>
                  <a:prstClr val="black"/>
                </a:solidFill>
                <a:latin typeface="Calibri" panose="020F0502020204030204"/>
              </a:rPr>
              <a:t>Neuro-Oncology</a:t>
            </a:r>
            <a:r>
              <a:rPr lang="it-IT" sz="1400" dirty="0">
                <a:solidFill>
                  <a:prstClr val="black"/>
                </a:solidFill>
                <a:latin typeface="Calibri" panose="020F0502020204030204"/>
              </a:rPr>
              <a:t>. 2017;19(1):i1–i24</a:t>
            </a:r>
            <a:endParaRPr lang="en-US" sz="1400" dirty="0">
              <a:solidFill>
                <a:prstClr val="black"/>
              </a:solidFill>
              <a:latin typeface="Calibri" panose="020F0502020204030204"/>
            </a:endParaRPr>
          </a:p>
        </p:txBody>
      </p:sp>
      <p:pic>
        <p:nvPicPr>
          <p:cNvPr id="10" name="Picture 9"/>
          <p:cNvPicPr>
            <a:picLocks noChangeAspect="1"/>
          </p:cNvPicPr>
          <p:nvPr/>
        </p:nvPicPr>
        <p:blipFill>
          <a:blip r:embed="rId3"/>
          <a:stretch>
            <a:fillRect/>
          </a:stretch>
        </p:blipFill>
        <p:spPr>
          <a:xfrm>
            <a:off x="1277037" y="1621863"/>
            <a:ext cx="5408769" cy="4192844"/>
          </a:xfrm>
          <a:prstGeom prst="rect">
            <a:avLst/>
          </a:prstGeom>
          <a:ln w="28575">
            <a:solidFill>
              <a:srgbClr val="C00000"/>
            </a:solidFill>
          </a:ln>
        </p:spPr>
      </p:pic>
      <p:cxnSp>
        <p:nvCxnSpPr>
          <p:cNvPr id="12" name="Straight Arrow Connector 11"/>
          <p:cNvCxnSpPr/>
          <p:nvPr/>
        </p:nvCxnSpPr>
        <p:spPr>
          <a:xfrm flipV="1">
            <a:off x="4356442" y="4115557"/>
            <a:ext cx="586215"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72602" y="3892697"/>
            <a:ext cx="1713204" cy="420564"/>
          </a:xfrm>
          <a:prstGeom prst="rect">
            <a:avLst/>
          </a:prstGeom>
          <a:noFill/>
        </p:spPr>
        <p:txBody>
          <a:bodyPr wrap="square" rtlCol="0">
            <a:spAutoFit/>
          </a:bodyPr>
          <a:lstStyle/>
          <a:p>
            <a:pPr defTabSz="1219170">
              <a:defRPr/>
            </a:pPr>
            <a:r>
              <a:rPr lang="en-US" sz="2133" dirty="0">
                <a:solidFill>
                  <a:prstClr val="black"/>
                </a:solidFill>
                <a:latin typeface="Calibri" panose="020F0502020204030204"/>
              </a:rPr>
              <a:t>40 – 50%</a:t>
            </a:r>
          </a:p>
        </p:txBody>
      </p:sp>
    </p:spTree>
    <p:extLst>
      <p:ext uri="{BB962C8B-B14F-4D97-AF65-F5344CB8AC3E}">
        <p14:creationId xmlns:p14="http://schemas.microsoft.com/office/powerpoint/2010/main" val="1324095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9690EA-E987-FB57-E471-C7BEAAD8FD01}"/>
              </a:ext>
            </a:extLst>
          </p:cNvPr>
          <p:cNvSpPr>
            <a:spLocks noGrp="1"/>
          </p:cNvSpPr>
          <p:nvPr>
            <p:ph type="title"/>
          </p:nvPr>
        </p:nvSpPr>
        <p:spPr>
          <a:xfrm>
            <a:off x="623887" y="365126"/>
            <a:ext cx="10944225" cy="579185"/>
          </a:xfrm>
        </p:spPr>
        <p:txBody>
          <a:bodyPr>
            <a:normAutofit fontScale="90000"/>
          </a:bodyPr>
          <a:lstStyle/>
          <a:p>
            <a:r>
              <a:rPr lang="en-US" sz="4000" dirty="0">
                <a:solidFill>
                  <a:schemeClr val="tx1"/>
                </a:solidFill>
                <a:latin typeface="+mn-lt"/>
              </a:rPr>
              <a:t>AEs of special interest</a:t>
            </a:r>
          </a:p>
        </p:txBody>
      </p:sp>
      <p:sp>
        <p:nvSpPr>
          <p:cNvPr id="5" name="Text Placeholder 4">
            <a:extLst>
              <a:ext uri="{FF2B5EF4-FFF2-40B4-BE49-F238E27FC236}">
                <a16:creationId xmlns:a16="http://schemas.microsoft.com/office/drawing/2014/main" id="{381A2B58-BDF7-10A1-D4FF-E5CFEA01D41E}"/>
              </a:ext>
            </a:extLst>
          </p:cNvPr>
          <p:cNvSpPr>
            <a:spLocks noGrp="1"/>
          </p:cNvSpPr>
          <p:nvPr>
            <p:ph type="body" sz="quarter" idx="13"/>
          </p:nvPr>
        </p:nvSpPr>
        <p:spPr>
          <a:xfrm>
            <a:off x="623887" y="5501651"/>
            <a:ext cx="10944225" cy="986027"/>
          </a:xfrm>
        </p:spPr>
        <p:txBody>
          <a:bodyPr/>
          <a:lstStyle/>
          <a:p>
            <a:pPr defTabSz="914377">
              <a:buClrTx/>
            </a:pPr>
            <a:r>
              <a:rPr lang="en-US" b="1" kern="1200" dirty="0">
                <a:ea typeface="+mn-ea"/>
                <a:cs typeface="+mn-cs"/>
              </a:rPr>
              <a:t>Median time to first onset of ILD/pneumonitis for patients was 168.0 days (range 35–646) in patients with BMs (n=42) and 169.0 days (range 24–484) in patients without BMs (n=31)</a:t>
            </a:r>
          </a:p>
          <a:p>
            <a:pPr defTabSz="914377">
              <a:buClrTx/>
            </a:pPr>
            <a:r>
              <a:rPr lang="en-US" b="1" kern="1200" dirty="0">
                <a:ea typeface="+mn-ea"/>
                <a:cs typeface="+mn-cs"/>
              </a:rPr>
              <a:t>*Grouped term; includes the preferred terms ‘ILD’, ‘lung infiltration’, ‘pneumonitis’, and ‘pulmonary fibrosis’ (patients with BMs) and ‘ILD’, ‘lung opacity’, ‘pneumonitis’, ‘pulmonary fibrosis’, and ‘radiation pneumonitis’ (patients without BMs). There was no adjudication in the study; </a:t>
            </a:r>
            <a:r>
              <a:rPr lang="en-US" b="1" kern="1200" baseline="30000" dirty="0">
                <a:ea typeface="+mn-ea"/>
                <a:cs typeface="+mn-cs"/>
              </a:rPr>
              <a:t>†</a:t>
            </a:r>
            <a:r>
              <a:rPr lang="en-US" b="1" kern="1200" dirty="0">
                <a:ea typeface="+mn-ea"/>
                <a:cs typeface="+mn-cs"/>
              </a:rPr>
              <a:t>no systematic testing for infection during the study; </a:t>
            </a:r>
            <a:r>
              <a:rPr lang="en-US" b="1" kern="1200" baseline="30000" dirty="0">
                <a:ea typeface="+mn-ea"/>
                <a:cs typeface="+mn-cs"/>
              </a:rPr>
              <a:t>‡</a:t>
            </a:r>
            <a:r>
              <a:rPr lang="en-US" b="1" i="1" kern="1200" dirty="0">
                <a:ea typeface="+mn-ea"/>
                <a:cs typeface="+mn-cs"/>
              </a:rPr>
              <a:t>Aspergillus</a:t>
            </a:r>
            <a:r>
              <a:rPr lang="en-US" b="1" kern="1200" dirty="0">
                <a:ea typeface="+mn-ea"/>
                <a:cs typeface="+mn-cs"/>
              </a:rPr>
              <a:t>: n=1 (Grade 5 ILD/pneumonitis), PJ infection: n=1 (Grade 4 ILD/pneumonitis), PJ pneumonia: n=3 (Grade 5 ILD/pneumonitis); </a:t>
            </a:r>
            <a:r>
              <a:rPr lang="en-US" b="1" kern="1200" baseline="30000" dirty="0">
                <a:ea typeface="+mn-ea"/>
                <a:cs typeface="+mn-cs"/>
              </a:rPr>
              <a:t>§</a:t>
            </a:r>
            <a:r>
              <a:rPr lang="en-US" b="1" kern="1200" dirty="0">
                <a:ea typeface="+mn-ea"/>
                <a:cs typeface="+mn-cs"/>
              </a:rPr>
              <a:t>includes the preferred terms ‘ejection fraction decreased’, ‘ischemic contracture of the left ventricle’, and ‘left ventricular dysfunction’ (patients with BMs) and ‘cardiac failure chronic’, ‘ejection fraction decreased’, and ‘troponin T increased’ (patients without BMs)</a:t>
            </a:r>
          </a:p>
          <a:p>
            <a:pPr defTabSz="914377">
              <a:buClrTx/>
            </a:pPr>
            <a:r>
              <a:rPr lang="en-US" b="1" kern="1200" dirty="0">
                <a:ea typeface="+mn-ea"/>
                <a:cs typeface="+mn-cs"/>
              </a:rPr>
              <a:t>AE, adverse event; BM, brain metastasis; ILD, interstitial lung disease; LVEF, left ventricular ejection fraction; PJ, </a:t>
            </a:r>
            <a:r>
              <a:rPr lang="en-US" b="1" i="1" kern="1200" dirty="0">
                <a:ea typeface="+mn-ea"/>
                <a:cs typeface="+mn-cs"/>
              </a:rPr>
              <a:t>Pneumocystis </a:t>
            </a:r>
            <a:r>
              <a:rPr lang="en-US" b="1" i="1" kern="1200" dirty="0" err="1">
                <a:ea typeface="+mn-ea"/>
                <a:cs typeface="+mn-cs"/>
              </a:rPr>
              <a:t>jirovecii</a:t>
            </a:r>
            <a:r>
              <a:rPr lang="en-US" b="1" i="1" kern="1200" dirty="0">
                <a:ea typeface="+mn-ea"/>
                <a:cs typeface="+mn-cs"/>
              </a:rPr>
              <a:t> </a:t>
            </a:r>
          </a:p>
        </p:txBody>
      </p:sp>
      <p:graphicFrame>
        <p:nvGraphicFramePr>
          <p:cNvPr id="6" name="Content Placeholder 7">
            <a:extLst>
              <a:ext uri="{FF2B5EF4-FFF2-40B4-BE49-F238E27FC236}">
                <a16:creationId xmlns:a16="http://schemas.microsoft.com/office/drawing/2014/main" id="{34B02084-72E1-B3FC-7973-375ED5066BAB}"/>
              </a:ext>
            </a:extLst>
          </p:cNvPr>
          <p:cNvGraphicFramePr>
            <a:graphicFrameLocks/>
          </p:cNvGraphicFramePr>
          <p:nvPr>
            <p:extLst>
              <p:ext uri="{D42A27DB-BD31-4B8C-83A1-F6EECF244321}">
                <p14:modId xmlns:p14="http://schemas.microsoft.com/office/powerpoint/2010/main" val="3154459297"/>
              </p:ext>
            </p:extLst>
          </p:nvPr>
        </p:nvGraphicFramePr>
        <p:xfrm>
          <a:off x="623888" y="1187854"/>
          <a:ext cx="10944227" cy="2282158"/>
        </p:xfrm>
        <a:graphic>
          <a:graphicData uri="http://schemas.openxmlformats.org/drawingml/2006/table">
            <a:tbl>
              <a:tblPr firstRow="1" bandRow="1"/>
              <a:tblGrid>
                <a:gridCol w="2910845">
                  <a:extLst>
                    <a:ext uri="{9D8B030D-6E8A-4147-A177-3AD203B41FA5}">
                      <a16:colId xmlns:a16="http://schemas.microsoft.com/office/drawing/2014/main" val="20000"/>
                    </a:ext>
                  </a:extLst>
                </a:gridCol>
                <a:gridCol w="1338897">
                  <a:extLst>
                    <a:ext uri="{9D8B030D-6E8A-4147-A177-3AD203B41FA5}">
                      <a16:colId xmlns:a16="http://schemas.microsoft.com/office/drawing/2014/main" val="269671567"/>
                    </a:ext>
                  </a:extLst>
                </a:gridCol>
                <a:gridCol w="1338897">
                  <a:extLst>
                    <a:ext uri="{9D8B030D-6E8A-4147-A177-3AD203B41FA5}">
                      <a16:colId xmlns:a16="http://schemas.microsoft.com/office/drawing/2014/main" val="3435283632"/>
                    </a:ext>
                  </a:extLst>
                </a:gridCol>
                <a:gridCol w="1338897">
                  <a:extLst>
                    <a:ext uri="{9D8B030D-6E8A-4147-A177-3AD203B41FA5}">
                      <a16:colId xmlns:a16="http://schemas.microsoft.com/office/drawing/2014/main" val="2093347542"/>
                    </a:ext>
                  </a:extLst>
                </a:gridCol>
                <a:gridCol w="1338897">
                  <a:extLst>
                    <a:ext uri="{9D8B030D-6E8A-4147-A177-3AD203B41FA5}">
                      <a16:colId xmlns:a16="http://schemas.microsoft.com/office/drawing/2014/main" val="3990342872"/>
                    </a:ext>
                  </a:extLst>
                </a:gridCol>
                <a:gridCol w="1338897">
                  <a:extLst>
                    <a:ext uri="{9D8B030D-6E8A-4147-A177-3AD203B41FA5}">
                      <a16:colId xmlns:a16="http://schemas.microsoft.com/office/drawing/2014/main" val="2890364386"/>
                    </a:ext>
                  </a:extLst>
                </a:gridCol>
                <a:gridCol w="1338897">
                  <a:extLst>
                    <a:ext uri="{9D8B030D-6E8A-4147-A177-3AD203B41FA5}">
                      <a16:colId xmlns:a16="http://schemas.microsoft.com/office/drawing/2014/main" val="2852937794"/>
                    </a:ext>
                  </a:extLst>
                </a:gridCol>
              </a:tblGrid>
              <a:tr h="324000">
                <a:tc gridSpan="7">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r>
                        <a:rPr lang="en-US" sz="1400" b="1" i="0" u="none" strike="noStrike" cap="none" noProof="0">
                          <a:solidFill>
                            <a:schemeClr val="tx1"/>
                          </a:solidFill>
                          <a:latin typeface="+mn-lt"/>
                          <a:sym typeface="Arial Narrow"/>
                        </a:rPr>
                        <a:t>Investigator-reported ILD/pneumonitis*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l"/>
                      <a:r>
                        <a:rPr lang="en-US" sz="1200" b="1" noProof="0">
                          <a:solidFill>
                            <a:schemeClr val="tx1"/>
                          </a:solidFill>
                          <a:latin typeface="+mn-lt"/>
                        </a:rPr>
                        <a:t>n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1200" b="1" noProof="0">
                          <a:solidFill>
                            <a:schemeClr val="tx1"/>
                          </a:solidFill>
                          <a:latin typeface="+mn-lt"/>
                        </a:rPr>
                        <a:t>Grade 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1200" b="1" noProof="0">
                          <a:solidFill>
                            <a:schemeClr val="tx1"/>
                          </a:solidFill>
                          <a:latin typeface="+mn-lt"/>
                        </a:rPr>
                        <a:t>Grade 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Grade 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Grade 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noProof="0" dirty="0">
                          <a:solidFill>
                            <a:schemeClr val="tx1"/>
                          </a:solidFill>
                          <a:latin typeface="+mn-lt"/>
                        </a:rPr>
                        <a:t>Grade 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Any grade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8722430"/>
                  </a:ext>
                </a:extLst>
              </a:tr>
              <a:tr h="324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ea typeface="MS Mincho" panose="02020609040205080304" pitchFamily="49" charset="-128"/>
                          <a:cs typeface="Arial" panose="020B0604020202020204" pitchFamily="34" charset="0"/>
                        </a:rPr>
                        <a:t>Patients with BMs </a:t>
                      </a:r>
                      <a:r>
                        <a:rPr lang="en-US" sz="1200" b="1" i="0" kern="1200" noProof="0">
                          <a:solidFill>
                            <a:schemeClr val="bg1"/>
                          </a:solidFill>
                          <a:latin typeface="+mn-lt"/>
                          <a:ea typeface="+mn-ea"/>
                          <a:cs typeface="Arial" panose="020B0604020202020204" pitchFamily="34" charset="0"/>
                        </a:rPr>
                        <a:t>(N=263)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26 (9.9)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8 (3.0)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 (0.4)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1 (0.4)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6 (2.3)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42 (16.0)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extLst>
                  <a:ext uri="{0D108BD9-81ED-4DB2-BD59-A6C34878D82A}">
                    <a16:rowId xmlns:a16="http://schemas.microsoft.com/office/drawing/2014/main" val="1249809303"/>
                  </a:ext>
                </a:extLst>
              </a:tr>
              <a:tr h="476159">
                <a:tc>
                  <a:txBody>
                    <a:bodyPr/>
                    <a:lstStyle/>
                    <a:p>
                      <a:pPr marL="182563" marR="0" lvl="0" indent="0" algn="l" defTabSz="4572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tx1"/>
                          </a:solidFill>
                          <a:latin typeface="+mn-lt"/>
                          <a:ea typeface="+mn-ea"/>
                          <a:cs typeface="Arial" panose="020B0604020202020204" pitchFamily="34" charset="0"/>
                        </a:rPr>
                        <a:t>Reported as co-occurring with opportunistic infection</a:t>
                      </a:r>
                      <a:r>
                        <a:rPr lang="en-US" sz="1200" b="0" i="0" u="none" strike="noStrike" kern="1200" cap="none" baseline="30000" noProof="0" dirty="0">
                          <a:solidFill>
                            <a:schemeClr val="tx1"/>
                          </a:solidFill>
                          <a:latin typeface="+mn-lt"/>
                          <a:ea typeface="+mn-ea"/>
                          <a:cs typeface="Arial" panose="020B0604020202020204" pitchFamily="34" charset="0"/>
                          <a:sym typeface="Arial"/>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7843"/>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1 (0.4)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4 (1.5)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5 (1.9)</a:t>
                      </a:r>
                      <a:r>
                        <a:rPr kumimoji="0" lang="en-US" sz="1200" b="0" i="0" u="none" strike="noStrike" kern="1200" cap="none" spc="0" normalizeH="0" baseline="30000" noProof="0" dirty="0">
                          <a:ln>
                            <a:noFill/>
                          </a:ln>
                          <a:solidFill>
                            <a:schemeClr val="tx1"/>
                          </a:solidFill>
                          <a:effectLst/>
                          <a:uLnTx/>
                          <a:uFillTx/>
                          <a:latin typeface="+mn-lt"/>
                          <a:ea typeface="+mn-ea"/>
                          <a:cs typeface="Arial" panose="020B0604020202020204" pitchFamily="34" charset="0"/>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8000"/>
                      </a:srgbClr>
                    </a:solidFill>
                  </a:tcPr>
                </a:tc>
                <a:extLst>
                  <a:ext uri="{0D108BD9-81ED-4DB2-BD59-A6C34878D82A}">
                    <a16:rowId xmlns:a16="http://schemas.microsoft.com/office/drawing/2014/main" val="1827771874"/>
                  </a:ext>
                </a:extLst>
              </a:tr>
              <a:tr h="324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noProof="0" dirty="0">
                          <a:solidFill>
                            <a:schemeClr val="tx1"/>
                          </a:solidFill>
                          <a:effectLst/>
                          <a:latin typeface="+mn-lt"/>
                          <a:ea typeface="MS Mincho" panose="02020609040205080304" pitchFamily="49" charset="-128"/>
                          <a:cs typeface="Arial" panose="020B0604020202020204" pitchFamily="34" charset="0"/>
                          <a:sym typeface="Arial"/>
                        </a:rPr>
                        <a:t>Patients without BMs </a:t>
                      </a:r>
                      <a:r>
                        <a:rPr lang="en-US" sz="1200" b="1" i="0" kern="1200" noProof="0" dirty="0">
                          <a:solidFill>
                            <a:schemeClr val="tx1"/>
                          </a:solidFill>
                          <a:latin typeface="+mn-lt"/>
                          <a:ea typeface="+mn-ea"/>
                          <a:cs typeface="Arial" panose="020B0604020202020204" pitchFamily="34" charset="0"/>
                        </a:rPr>
                        <a:t>(N=241)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22 (9.1)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6 (2.5)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 (1.2)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 (12.9)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2213147047"/>
                  </a:ext>
                </a:extLst>
              </a:tr>
              <a:tr h="476159">
                <a:tc>
                  <a:txBody>
                    <a:bodyPr/>
                    <a:lstStyle/>
                    <a:p>
                      <a:pPr marL="182563" marR="0" lvl="0" indent="0" algn="l" defTabSz="4572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tx1"/>
                          </a:solidFill>
                          <a:latin typeface="+mn-lt"/>
                          <a:ea typeface="+mn-ea"/>
                          <a:cs typeface="Arial" panose="020B0604020202020204" pitchFamily="34" charset="0"/>
                        </a:rPr>
                        <a:t>Reported as co-occurring with opportunistic infection</a:t>
                      </a:r>
                      <a:r>
                        <a:rPr lang="en-US" sz="1200" b="0" i="0" u="none" strike="noStrike" kern="1200" cap="none" baseline="30000" noProof="0" dirty="0">
                          <a:solidFill>
                            <a:schemeClr val="tx1"/>
                          </a:solidFill>
                          <a:latin typeface="+mn-lt"/>
                          <a:ea typeface="+mn-ea"/>
                          <a:cs typeface="Arial" panose="020B0604020202020204" pitchFamily="34" charset="0"/>
                          <a:sym typeface="Arial"/>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7843"/>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8000"/>
                      </a:srgbClr>
                    </a:solidFill>
                  </a:tcPr>
                </a:tc>
                <a:extLst>
                  <a:ext uri="{0D108BD9-81ED-4DB2-BD59-A6C34878D82A}">
                    <a16:rowId xmlns:a16="http://schemas.microsoft.com/office/drawing/2014/main" val="2457433112"/>
                  </a:ext>
                </a:extLst>
              </a:tr>
            </a:tbl>
          </a:graphicData>
        </a:graphic>
      </p:graphicFrame>
      <p:graphicFrame>
        <p:nvGraphicFramePr>
          <p:cNvPr id="7" name="Content Placeholder 7">
            <a:extLst>
              <a:ext uri="{FF2B5EF4-FFF2-40B4-BE49-F238E27FC236}">
                <a16:creationId xmlns:a16="http://schemas.microsoft.com/office/drawing/2014/main" id="{3637386A-90F8-23AB-A4A3-EA2530446FE9}"/>
              </a:ext>
            </a:extLst>
          </p:cNvPr>
          <p:cNvGraphicFramePr>
            <a:graphicFrameLocks/>
          </p:cNvGraphicFramePr>
          <p:nvPr/>
        </p:nvGraphicFramePr>
        <p:xfrm>
          <a:off x="623887" y="3829737"/>
          <a:ext cx="10947600" cy="1296000"/>
        </p:xfrm>
        <a:graphic>
          <a:graphicData uri="http://schemas.openxmlformats.org/drawingml/2006/table">
            <a:tbl>
              <a:tblPr firstRow="1" bandRow="1"/>
              <a:tblGrid>
                <a:gridCol w="2912400">
                  <a:extLst>
                    <a:ext uri="{9D8B030D-6E8A-4147-A177-3AD203B41FA5}">
                      <a16:colId xmlns:a16="http://schemas.microsoft.com/office/drawing/2014/main" val="20000"/>
                    </a:ext>
                  </a:extLst>
                </a:gridCol>
                <a:gridCol w="1339200">
                  <a:extLst>
                    <a:ext uri="{9D8B030D-6E8A-4147-A177-3AD203B41FA5}">
                      <a16:colId xmlns:a16="http://schemas.microsoft.com/office/drawing/2014/main" val="269671567"/>
                    </a:ext>
                  </a:extLst>
                </a:gridCol>
                <a:gridCol w="1339200">
                  <a:extLst>
                    <a:ext uri="{9D8B030D-6E8A-4147-A177-3AD203B41FA5}">
                      <a16:colId xmlns:a16="http://schemas.microsoft.com/office/drawing/2014/main" val="3435283632"/>
                    </a:ext>
                  </a:extLst>
                </a:gridCol>
                <a:gridCol w="1339200">
                  <a:extLst>
                    <a:ext uri="{9D8B030D-6E8A-4147-A177-3AD203B41FA5}">
                      <a16:colId xmlns:a16="http://schemas.microsoft.com/office/drawing/2014/main" val="2093347542"/>
                    </a:ext>
                  </a:extLst>
                </a:gridCol>
                <a:gridCol w="1339200">
                  <a:extLst>
                    <a:ext uri="{9D8B030D-6E8A-4147-A177-3AD203B41FA5}">
                      <a16:colId xmlns:a16="http://schemas.microsoft.com/office/drawing/2014/main" val="3990342872"/>
                    </a:ext>
                  </a:extLst>
                </a:gridCol>
                <a:gridCol w="1339200">
                  <a:extLst>
                    <a:ext uri="{9D8B030D-6E8A-4147-A177-3AD203B41FA5}">
                      <a16:colId xmlns:a16="http://schemas.microsoft.com/office/drawing/2014/main" val="2890364386"/>
                    </a:ext>
                  </a:extLst>
                </a:gridCol>
                <a:gridCol w="1339200">
                  <a:extLst>
                    <a:ext uri="{9D8B030D-6E8A-4147-A177-3AD203B41FA5}">
                      <a16:colId xmlns:a16="http://schemas.microsoft.com/office/drawing/2014/main" val="2852937794"/>
                    </a:ext>
                  </a:extLst>
                </a:gridCol>
              </a:tblGrid>
              <a:tr h="324000">
                <a:tc gridSpan="7">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R="0" algn="l" rtl="0">
                        <a:lnSpc>
                          <a:spcPct val="100000"/>
                        </a:lnSpc>
                        <a:spcBef>
                          <a:spcPts val="0"/>
                        </a:spcBef>
                        <a:spcAft>
                          <a:spcPts val="0"/>
                        </a:spcAft>
                        <a:buClr>
                          <a:srgbClr val="000000"/>
                        </a:buClr>
                        <a:buFont typeface="Arial"/>
                      </a:pPr>
                      <a:r>
                        <a:rPr lang="en-US" sz="1400" b="1" i="0" u="none" strike="noStrike" cap="none" noProof="0" dirty="0">
                          <a:solidFill>
                            <a:schemeClr val="tx1"/>
                          </a:solidFill>
                          <a:latin typeface="+mn-lt"/>
                          <a:ea typeface="+mn-ea"/>
                          <a:cs typeface="+mn-cs"/>
                          <a:sym typeface="Arial"/>
                        </a:rPr>
                        <a:t>LVEF decrease from baseline</a:t>
                      </a:r>
                      <a:r>
                        <a:rPr lang="en-US" sz="1400" b="1" i="0" u="none" strike="noStrike" cap="none" baseline="30000" noProof="0" dirty="0">
                          <a:solidFill>
                            <a:schemeClr val="tx1"/>
                          </a:solidFill>
                          <a:latin typeface="+mn-lt"/>
                          <a:ea typeface="+mn-ea"/>
                          <a:cs typeface="+mn-cs"/>
                          <a:sym typeface="Arial"/>
                        </a:rPr>
                        <a: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l"/>
                      <a:r>
                        <a:rPr lang="en-US" sz="1200" b="1" noProof="0">
                          <a:solidFill>
                            <a:schemeClr val="tx1"/>
                          </a:solidFill>
                          <a:latin typeface="+mn-lt"/>
                        </a:rPr>
                        <a:t>n (%)</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1200" b="1" noProof="0">
                          <a:solidFill>
                            <a:schemeClr val="tx1"/>
                          </a:solidFill>
                          <a:latin typeface="+mn-lt"/>
                        </a:rPr>
                        <a:t>Grade 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algn="ctr"/>
                      <a:r>
                        <a:rPr lang="en-US" sz="1200" b="1" noProof="0">
                          <a:solidFill>
                            <a:schemeClr val="tx1"/>
                          </a:solidFill>
                          <a:latin typeface="+mn-lt"/>
                        </a:rPr>
                        <a:t>Grade 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Grade 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Grade 4</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Grade 5</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noProof="0">
                          <a:solidFill>
                            <a:schemeClr val="tx1"/>
                          </a:solidFill>
                          <a:latin typeface="+mn-lt"/>
                        </a:rPr>
                        <a:t>Any grade</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8722430"/>
                  </a:ext>
                </a:extLst>
              </a:tr>
              <a:tr h="324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ea typeface="MS Mincho" panose="02020609040205080304" pitchFamily="49" charset="-128"/>
                          <a:cs typeface="Arial" panose="020B0604020202020204" pitchFamily="34" charset="0"/>
                        </a:rPr>
                        <a:t>Patients with BMs </a:t>
                      </a:r>
                      <a:r>
                        <a:rPr lang="en-US" sz="1200" b="1" i="0" kern="1200" noProof="0">
                          <a:solidFill>
                            <a:schemeClr val="bg1"/>
                          </a:solidFill>
                          <a:latin typeface="+mn-lt"/>
                          <a:ea typeface="+mn-ea"/>
                          <a:cs typeface="Arial" panose="020B0604020202020204" pitchFamily="34" charset="0"/>
                        </a:rPr>
                        <a:t>(N=263)</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29 (11.0)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2 (0.8)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31 (11.8)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alpha val="20000"/>
                      </a:srgbClr>
                    </a:solidFill>
                  </a:tcPr>
                </a:tc>
                <a:extLst>
                  <a:ext uri="{0D108BD9-81ED-4DB2-BD59-A6C34878D82A}">
                    <a16:rowId xmlns:a16="http://schemas.microsoft.com/office/drawing/2014/main" val="3614668389"/>
                  </a:ext>
                </a:extLst>
              </a:tr>
              <a:tr h="324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cap="none" noProof="0" dirty="0">
                          <a:solidFill>
                            <a:schemeClr val="tx1"/>
                          </a:solidFill>
                          <a:effectLst/>
                          <a:latin typeface="+mn-lt"/>
                          <a:ea typeface="MS Mincho" panose="02020609040205080304" pitchFamily="49" charset="-128"/>
                          <a:cs typeface="Arial" panose="020B0604020202020204" pitchFamily="34" charset="0"/>
                          <a:sym typeface="Arial"/>
                        </a:rPr>
                        <a:t>Patients without BMs </a:t>
                      </a:r>
                      <a:r>
                        <a:rPr lang="en-US" sz="1200" b="1" i="0" kern="1200" noProof="0" dirty="0">
                          <a:solidFill>
                            <a:schemeClr val="tx1"/>
                          </a:solidFill>
                          <a:latin typeface="+mn-lt"/>
                          <a:ea typeface="+mn-ea"/>
                          <a:cs typeface="Arial" panose="020B0604020202020204" pitchFamily="34" charset="0"/>
                        </a:rPr>
                        <a:t>(N=241)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4 (1.7)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22 (9.1)</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Arial" panose="020B0604020202020204" pitchFamily="34" charset="0"/>
                        </a:rPr>
                        <a:t>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26 (10.8)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ABBF3">
                        <a:alpha val="20000"/>
                      </a:srgbClr>
                    </a:solidFill>
                  </a:tcPr>
                </a:tc>
                <a:extLst>
                  <a:ext uri="{0D108BD9-81ED-4DB2-BD59-A6C34878D82A}">
                    <a16:rowId xmlns:a16="http://schemas.microsoft.com/office/drawing/2014/main" val="1936766800"/>
                  </a:ext>
                </a:extLst>
              </a:tr>
            </a:tbl>
          </a:graphicData>
        </a:graphic>
      </p:graphicFrame>
      <p:sp>
        <p:nvSpPr>
          <p:cNvPr id="8" name="Footer Placeholder 1">
            <a:extLst>
              <a:ext uri="{FF2B5EF4-FFF2-40B4-BE49-F238E27FC236}">
                <a16:creationId xmlns:a16="http://schemas.microsoft.com/office/drawing/2014/main" id="{5612FEB0-F27A-BAA1-D100-0314C1784608}"/>
              </a:ext>
            </a:extLst>
          </p:cNvPr>
          <p:cNvSpPr txBox="1">
            <a:spLocks/>
          </p:cNvSpPr>
          <p:nvPr/>
        </p:nvSpPr>
        <p:spPr>
          <a:xfrm>
            <a:off x="479426" y="5415326"/>
            <a:ext cx="11233149" cy="984885"/>
          </a:xfrm>
          <a:prstGeom prst="rect">
            <a:avLst/>
          </a:prstGeom>
        </p:spPr>
        <p:txBody>
          <a:bodyPr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endParaRPr lang="en-US" sz="933" i="1" kern="1200">
              <a:solidFill>
                <a:srgbClr val="595959"/>
              </a:solidFill>
              <a:ea typeface="+mn-ea"/>
              <a:cs typeface="+mn-cs"/>
            </a:endParaRPr>
          </a:p>
        </p:txBody>
      </p:sp>
      <p:sp>
        <p:nvSpPr>
          <p:cNvPr id="2" name="Rounded Rectangle 1">
            <a:extLst>
              <a:ext uri="{FF2B5EF4-FFF2-40B4-BE49-F238E27FC236}">
                <a16:creationId xmlns:a16="http://schemas.microsoft.com/office/drawing/2014/main" id="{4B7D5115-B73C-BFE1-DC6E-C4BE9E12EC21}"/>
              </a:ext>
            </a:extLst>
          </p:cNvPr>
          <p:cNvSpPr/>
          <p:nvPr/>
        </p:nvSpPr>
        <p:spPr>
          <a:xfrm>
            <a:off x="9072748" y="1484416"/>
            <a:ext cx="1056904" cy="1944584"/>
          </a:xfrm>
          <a:prstGeom prst="round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4">
            <a:extLst>
              <a:ext uri="{FF2B5EF4-FFF2-40B4-BE49-F238E27FC236}">
                <a16:creationId xmlns:a16="http://schemas.microsoft.com/office/drawing/2014/main" id="{77008086-7E25-ED87-F4D0-448E5773801F}"/>
              </a:ext>
            </a:extLst>
          </p:cNvPr>
          <p:cNvSpPr>
            <a:spLocks noGrp="1"/>
          </p:cNvSpPr>
          <p:nvPr>
            <p:ph type="body" idx="14"/>
          </p:nvPr>
        </p:nvSpPr>
        <p:spPr>
          <a:xfrm>
            <a:off x="9227129" y="6059841"/>
            <a:ext cx="2836718" cy="514162"/>
          </a:xfrm>
        </p:spPr>
        <p:txBody>
          <a:bodyPr/>
          <a:lstStyle/>
          <a:p>
            <a:r>
              <a:rPr lang="en-US" b="0" dirty="0">
                <a:solidFill>
                  <a:schemeClr val="tx1"/>
                </a:solidFill>
                <a:latin typeface="+mn-lt"/>
              </a:rPr>
              <a:t>Lin NU, et al. ESMO 2024. Abstract LBA18.</a:t>
            </a:r>
          </a:p>
        </p:txBody>
      </p:sp>
    </p:spTree>
    <p:extLst>
      <p:ext uri="{BB962C8B-B14F-4D97-AF65-F5344CB8AC3E}">
        <p14:creationId xmlns:p14="http://schemas.microsoft.com/office/powerpoint/2010/main" val="4093875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F17865-E6BF-1A04-FA28-4FD4217689C0}"/>
              </a:ext>
            </a:extLst>
          </p:cNvPr>
          <p:cNvSpPr>
            <a:spLocks noGrp="1"/>
          </p:cNvSpPr>
          <p:nvPr>
            <p:ph type="title"/>
          </p:nvPr>
        </p:nvSpPr>
        <p:spPr>
          <a:xfrm>
            <a:off x="623887" y="365126"/>
            <a:ext cx="10944225" cy="579185"/>
          </a:xfrm>
        </p:spPr>
        <p:txBody>
          <a:bodyPr/>
          <a:lstStyle/>
          <a:p>
            <a:r>
              <a:rPr lang="en-US" dirty="0">
                <a:solidFill>
                  <a:schemeClr val="tx1"/>
                </a:solidFill>
                <a:latin typeface="+mn-lt"/>
              </a:rPr>
              <a:t>Conclusions</a:t>
            </a:r>
          </a:p>
        </p:txBody>
      </p:sp>
      <p:sp>
        <p:nvSpPr>
          <p:cNvPr id="16" name="Content Placeholder 15">
            <a:extLst>
              <a:ext uri="{FF2B5EF4-FFF2-40B4-BE49-F238E27FC236}">
                <a16:creationId xmlns:a16="http://schemas.microsoft.com/office/drawing/2014/main" id="{42A744DD-3355-1C90-E331-40224A7D8B3E}"/>
              </a:ext>
            </a:extLst>
          </p:cNvPr>
          <p:cNvSpPr>
            <a:spLocks noGrp="1"/>
          </p:cNvSpPr>
          <p:nvPr>
            <p:ph sz="quarter" idx="10"/>
          </p:nvPr>
        </p:nvSpPr>
        <p:spPr>
          <a:xfrm>
            <a:off x="623887" y="1090903"/>
            <a:ext cx="10944225" cy="3746209"/>
          </a:xfrm>
        </p:spPr>
        <p:txBody>
          <a:bodyPr/>
          <a:lstStyle/>
          <a:p>
            <a:pPr>
              <a:spcBef>
                <a:spcPts val="1200"/>
              </a:spcBef>
              <a:spcAft>
                <a:spcPts val="600"/>
              </a:spcAft>
            </a:pPr>
            <a:r>
              <a:rPr lang="en-US" dirty="0"/>
              <a:t>In this prospective Phase 3b/4 study, T-DXd exhibited substantial and durable overall and intracranial clinical activity in a large patient cohort with HER2+ </a:t>
            </a:r>
            <a:r>
              <a:rPr lang="en-US" dirty="0" err="1"/>
              <a:t>mBC</a:t>
            </a:r>
            <a:r>
              <a:rPr lang="en-US" dirty="0"/>
              <a:t> with stable and active BMs</a:t>
            </a:r>
          </a:p>
          <a:p>
            <a:pPr lvl="1">
              <a:spcBef>
                <a:spcPts val="200"/>
              </a:spcBef>
              <a:spcAft>
                <a:spcPts val="600"/>
              </a:spcAft>
            </a:pPr>
            <a:r>
              <a:rPr lang="en-US" dirty="0"/>
              <a:t>12-month PFS was </a:t>
            </a:r>
            <a:r>
              <a:rPr lang="en-US" b="1" dirty="0"/>
              <a:t>61.6%</a:t>
            </a:r>
            <a:r>
              <a:rPr lang="en-US" dirty="0"/>
              <a:t> overall (stable BMs: </a:t>
            </a:r>
            <a:r>
              <a:rPr lang="en-US" b="1" dirty="0"/>
              <a:t>62.9%</a:t>
            </a:r>
            <a:r>
              <a:rPr lang="en-US" dirty="0"/>
              <a:t>; active BMs: </a:t>
            </a:r>
            <a:r>
              <a:rPr lang="en-US" b="1" dirty="0"/>
              <a:t>59.6%</a:t>
            </a:r>
            <a:r>
              <a:rPr lang="en-US" dirty="0"/>
              <a:t>); estimated median PFS was </a:t>
            </a:r>
            <a:r>
              <a:rPr lang="en-GB" b="1" dirty="0"/>
              <a:t>17.3 months</a:t>
            </a:r>
            <a:r>
              <a:rPr lang="en-GB" dirty="0"/>
              <a:t>*</a:t>
            </a:r>
            <a:r>
              <a:rPr lang="en-US" b="1" dirty="0"/>
              <a:t> </a:t>
            </a:r>
          </a:p>
          <a:p>
            <a:pPr lvl="1">
              <a:spcBef>
                <a:spcPts val="200"/>
              </a:spcBef>
              <a:spcAft>
                <a:spcPts val="600"/>
              </a:spcAft>
            </a:pPr>
            <a:r>
              <a:rPr lang="en-US" dirty="0">
                <a:highlight>
                  <a:srgbClr val="FFFF00"/>
                </a:highlight>
              </a:rPr>
              <a:t>CNS ORR was </a:t>
            </a:r>
            <a:r>
              <a:rPr lang="en-US" b="1" dirty="0">
                <a:highlight>
                  <a:srgbClr val="FFFF00"/>
                </a:highlight>
              </a:rPr>
              <a:t>71.7%</a:t>
            </a:r>
            <a:r>
              <a:rPr lang="en-US" dirty="0">
                <a:highlight>
                  <a:srgbClr val="FFFF00"/>
                </a:highlight>
              </a:rPr>
              <a:t> overall (stable BMs: </a:t>
            </a:r>
            <a:r>
              <a:rPr lang="en-US" b="1" dirty="0">
                <a:highlight>
                  <a:srgbClr val="FFFF00"/>
                </a:highlight>
              </a:rPr>
              <a:t>79.2%</a:t>
            </a:r>
            <a:r>
              <a:rPr lang="en-US" dirty="0">
                <a:highlight>
                  <a:srgbClr val="FFFF00"/>
                </a:highlight>
              </a:rPr>
              <a:t>; active BMs: </a:t>
            </a:r>
            <a:r>
              <a:rPr lang="en-US" b="1" dirty="0">
                <a:highlight>
                  <a:srgbClr val="FFFF00"/>
                </a:highlight>
              </a:rPr>
              <a:t>62.3%</a:t>
            </a:r>
            <a:r>
              <a:rPr lang="en-US" dirty="0">
                <a:highlight>
                  <a:srgbClr val="FFFF00"/>
                </a:highlight>
              </a:rPr>
              <a:t>)</a:t>
            </a:r>
          </a:p>
          <a:p>
            <a:pPr>
              <a:spcBef>
                <a:spcPts val="1200"/>
              </a:spcBef>
              <a:spcAft>
                <a:spcPts val="600"/>
              </a:spcAft>
            </a:pPr>
            <a:r>
              <a:rPr lang="en-US" dirty="0"/>
              <a:t>T-DXd activity in patients without baseline BMs was consistent with previous reports</a:t>
            </a:r>
          </a:p>
          <a:p>
            <a:pPr lvl="1">
              <a:spcBef>
                <a:spcPts val="200"/>
              </a:spcBef>
              <a:spcAft>
                <a:spcPts val="600"/>
              </a:spcAft>
            </a:pPr>
            <a:r>
              <a:rPr lang="en-US" dirty="0">
                <a:highlight>
                  <a:srgbClr val="FFFF00"/>
                </a:highlight>
              </a:rPr>
              <a:t>ORR was </a:t>
            </a:r>
            <a:r>
              <a:rPr lang="en-US" b="1" dirty="0">
                <a:highlight>
                  <a:srgbClr val="FFFF00"/>
                </a:highlight>
              </a:rPr>
              <a:t>62.7%</a:t>
            </a:r>
          </a:p>
          <a:p>
            <a:pPr>
              <a:spcBef>
                <a:spcPts val="1200"/>
              </a:spcBef>
              <a:spcAft>
                <a:spcPts val="600"/>
              </a:spcAft>
            </a:pPr>
            <a:r>
              <a:rPr lang="en-US" dirty="0">
                <a:highlight>
                  <a:srgbClr val="FFFF00"/>
                </a:highlight>
              </a:rPr>
              <a:t>12-month OS was maintained in patients with BMs (</a:t>
            </a:r>
            <a:r>
              <a:rPr lang="en-GB" b="1" dirty="0">
                <a:highlight>
                  <a:srgbClr val="FFFF00"/>
                </a:highlight>
              </a:rPr>
              <a:t>90.3%</a:t>
            </a:r>
            <a:r>
              <a:rPr lang="en-GB" dirty="0">
                <a:highlight>
                  <a:srgbClr val="FFFF00"/>
                </a:highlight>
              </a:rPr>
              <a:t>) </a:t>
            </a:r>
            <a:r>
              <a:rPr lang="en-US" dirty="0">
                <a:highlight>
                  <a:srgbClr val="FFFF00"/>
                </a:highlight>
              </a:rPr>
              <a:t>and without BMs (</a:t>
            </a:r>
            <a:r>
              <a:rPr lang="en-GB" b="1" dirty="0">
                <a:highlight>
                  <a:srgbClr val="FFFF00"/>
                </a:highlight>
              </a:rPr>
              <a:t>90.6%</a:t>
            </a:r>
            <a:r>
              <a:rPr lang="en-GB" dirty="0">
                <a:highlight>
                  <a:srgbClr val="FFFF00"/>
                </a:highlight>
              </a:rPr>
              <a:t>)</a:t>
            </a:r>
            <a:endParaRPr lang="en-US" dirty="0">
              <a:highlight>
                <a:srgbClr val="FFFF00"/>
              </a:highlight>
            </a:endParaRPr>
          </a:p>
          <a:p>
            <a:pPr>
              <a:spcBef>
                <a:spcPts val="1200"/>
              </a:spcBef>
              <a:spcAft>
                <a:spcPts val="600"/>
              </a:spcAft>
            </a:pPr>
            <a:r>
              <a:rPr lang="en-US" dirty="0"/>
              <a:t>The safety profile of T-DXd was consistent with previous reports; no new safety signals were identified</a:t>
            </a:r>
          </a:p>
          <a:p>
            <a:pPr lvl="1">
              <a:spcBef>
                <a:spcPts val="200"/>
              </a:spcBef>
              <a:spcAft>
                <a:spcPts val="600"/>
              </a:spcAft>
            </a:pPr>
            <a:r>
              <a:rPr lang="en-US" dirty="0">
                <a:highlight>
                  <a:srgbClr val="FFFF00"/>
                </a:highlight>
              </a:rPr>
              <a:t>ILD/pneumonitis remains an important identified safety risk of T-DXd </a:t>
            </a:r>
          </a:p>
        </p:txBody>
      </p:sp>
      <p:sp>
        <p:nvSpPr>
          <p:cNvPr id="5" name="Text Placeholder 4">
            <a:extLst>
              <a:ext uri="{FF2B5EF4-FFF2-40B4-BE49-F238E27FC236}">
                <a16:creationId xmlns:a16="http://schemas.microsoft.com/office/drawing/2014/main" id="{E39ED975-4020-7038-3D9A-844E56345DA8}"/>
              </a:ext>
            </a:extLst>
          </p:cNvPr>
          <p:cNvSpPr>
            <a:spLocks noGrp="1"/>
          </p:cNvSpPr>
          <p:nvPr>
            <p:ph type="body" sz="quarter" idx="13"/>
          </p:nvPr>
        </p:nvSpPr>
        <p:spPr>
          <a:xfrm>
            <a:off x="623887" y="5686671"/>
            <a:ext cx="10944225" cy="539750"/>
          </a:xfrm>
        </p:spPr>
        <p:txBody>
          <a:bodyPr/>
          <a:lstStyle/>
          <a:p>
            <a:r>
              <a:rPr lang="en-US" sz="800" dirty="0"/>
              <a:t>*</a:t>
            </a:r>
            <a:r>
              <a:rPr lang="en-GB" sz="900" i="1" dirty="0">
                <a:latin typeface="+mn-lt"/>
              </a:rPr>
              <a:t>Post-hoc analysis </a:t>
            </a:r>
          </a:p>
          <a:p>
            <a:r>
              <a:rPr lang="en-US" sz="900" dirty="0"/>
              <a:t>BM, brain metastasis; CNS, central nervous system; HER2+, human epidermal growth factor receptor 2–positive; ILD, interstitial lung disease; </a:t>
            </a:r>
            <a:r>
              <a:rPr lang="en-US" sz="900" dirty="0" err="1"/>
              <a:t>mBC</a:t>
            </a:r>
            <a:r>
              <a:rPr lang="en-US" sz="900" dirty="0"/>
              <a:t>, metastatic breast cancer; ORR, objective response rate; OS, overall survival; PFS, progression-free survival; T-DXd, trastuzumab deruxtecan</a:t>
            </a:r>
          </a:p>
        </p:txBody>
      </p:sp>
      <p:sp>
        <p:nvSpPr>
          <p:cNvPr id="6" name="TextBox 5">
            <a:extLst>
              <a:ext uri="{FF2B5EF4-FFF2-40B4-BE49-F238E27FC236}">
                <a16:creationId xmlns:a16="http://schemas.microsoft.com/office/drawing/2014/main" id="{42433A5D-BDF6-A012-865F-576F65C7D60D}"/>
              </a:ext>
            </a:extLst>
          </p:cNvPr>
          <p:cNvSpPr txBox="1"/>
          <p:nvPr/>
        </p:nvSpPr>
        <p:spPr>
          <a:xfrm>
            <a:off x="623888" y="4837112"/>
            <a:ext cx="10944225" cy="753491"/>
          </a:xfrm>
          <a:prstGeom prst="rect">
            <a:avLst/>
          </a:prstGeom>
          <a:solidFill>
            <a:srgbClr val="D5E7FF"/>
          </a:solidFill>
          <a:ln w="19050">
            <a:noFill/>
          </a:ln>
        </p:spPr>
        <p:txBody>
          <a:bodyPr wrap="square" lIns="0" tIns="0" rIns="0" bIns="0" anchor="ctr" anchorCtr="0">
            <a:noAutofit/>
          </a:bodyPr>
          <a:lstStyle>
            <a:defPPr marR="0" lvl="0" algn="l" rtl="0">
              <a:lnSpc>
                <a:spcPct val="100000"/>
              </a:lnSpc>
              <a:spcBef>
                <a:spcPts val="0"/>
              </a:spcBef>
              <a:spcAft>
                <a:spcPts val="0"/>
              </a:spcAft>
              <a:defRPr/>
            </a:defPPr>
            <a:lvl1pPr marL="0" indent="0" algn="ctr" defTabSz="914400" eaLnBrk="1" fontAlgn="auto" latinLnBrk="0" hangingPunct="1">
              <a:lnSpc>
                <a:spcPct val="110000"/>
              </a:lnSpc>
              <a:buClrTx/>
              <a:buSzTx/>
              <a:buFontTx/>
              <a:buNone/>
              <a:tabLst/>
              <a:defRPr kumimoji="0" sz="1400" b="1" kern="0" spc="0" normalizeH="0" baseline="0">
                <a:ln>
                  <a:noFill/>
                </a:ln>
                <a:solidFill>
                  <a:schemeClr val="bg2">
                    <a:lumMod val="75000"/>
                  </a:schemeClr>
                </a:solidFill>
                <a:effectLst/>
                <a:uLnTx/>
                <a:uFillTx/>
                <a:latin typeface="+mn-lt"/>
              </a:defRPr>
            </a:lvl1pPr>
          </a:lstStyle>
          <a:p>
            <a:r>
              <a:rPr lang="en-US" sz="1800" dirty="0">
                <a:solidFill>
                  <a:schemeClr val="tx1"/>
                </a:solidFill>
              </a:rPr>
              <a:t>Results from DESTINY-Breast12 support the use of T-DXd for patients with HER2+ </a:t>
            </a:r>
            <a:r>
              <a:rPr lang="en-US" sz="1800" dirty="0" err="1">
                <a:solidFill>
                  <a:schemeClr val="tx1"/>
                </a:solidFill>
              </a:rPr>
              <a:t>mBC</a:t>
            </a:r>
            <a:r>
              <a:rPr lang="en-US" sz="1800" dirty="0">
                <a:solidFill>
                  <a:schemeClr val="tx1"/>
                </a:solidFill>
              </a:rPr>
              <a:t>, </a:t>
            </a:r>
            <a:br>
              <a:rPr lang="en-US" sz="1800" dirty="0">
                <a:solidFill>
                  <a:schemeClr val="tx1"/>
                </a:solidFill>
              </a:rPr>
            </a:br>
            <a:r>
              <a:rPr lang="en-GB" sz="1800" dirty="0">
                <a:solidFill>
                  <a:schemeClr val="tx1"/>
                </a:solidFill>
              </a:rPr>
              <a:t>irrespective of the presence of stable or active BMs</a:t>
            </a:r>
            <a:endParaRPr lang="en-US" sz="1800" dirty="0">
              <a:solidFill>
                <a:schemeClr val="tx1"/>
              </a:solidFill>
            </a:endParaRPr>
          </a:p>
        </p:txBody>
      </p:sp>
      <p:sp>
        <p:nvSpPr>
          <p:cNvPr id="7" name="Footer Placeholder 1">
            <a:extLst>
              <a:ext uri="{FF2B5EF4-FFF2-40B4-BE49-F238E27FC236}">
                <a16:creationId xmlns:a16="http://schemas.microsoft.com/office/drawing/2014/main" id="{B5C8785D-CD1E-BBF5-D374-98B34C2F0248}"/>
              </a:ext>
            </a:extLst>
          </p:cNvPr>
          <p:cNvSpPr txBox="1">
            <a:spLocks/>
          </p:cNvSpPr>
          <p:nvPr/>
        </p:nvSpPr>
        <p:spPr>
          <a:xfrm>
            <a:off x="479426" y="5989842"/>
            <a:ext cx="11233149" cy="410369"/>
          </a:xfrm>
          <a:prstGeom prst="rect">
            <a:avLst/>
          </a:prstGeom>
        </p:spPr>
        <p:txBody>
          <a:bodyPr anchor="b">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buClrTx/>
            </a:pPr>
            <a:endParaRPr lang="en-US" sz="933" kern="1200">
              <a:solidFill>
                <a:srgbClr val="595959"/>
              </a:solidFill>
              <a:ea typeface="+mn-ea"/>
              <a:cs typeface="+mn-cs"/>
            </a:endParaRPr>
          </a:p>
        </p:txBody>
      </p:sp>
    </p:spTree>
    <p:extLst>
      <p:ext uri="{BB962C8B-B14F-4D97-AF65-F5344CB8AC3E}">
        <p14:creationId xmlns:p14="http://schemas.microsoft.com/office/powerpoint/2010/main" val="949250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BD48-7119-4DBB-8181-B25449EA393C}"/>
              </a:ext>
            </a:extLst>
          </p:cNvPr>
          <p:cNvSpPr>
            <a:spLocks noGrp="1"/>
          </p:cNvSpPr>
          <p:nvPr>
            <p:ph type="title" idx="4294967295"/>
          </p:nvPr>
        </p:nvSpPr>
        <p:spPr>
          <a:xfrm>
            <a:off x="0" y="441325"/>
            <a:ext cx="12192000" cy="1069975"/>
          </a:xfrm>
        </p:spPr>
        <p:txBody>
          <a:bodyPr>
            <a:normAutofit fontScale="90000"/>
          </a:bodyPr>
          <a:lstStyle/>
          <a:p>
            <a:pPr algn="ctr"/>
            <a:r>
              <a:rPr lang="en-US" sz="4000" b="1" dirty="0">
                <a:latin typeface="+mn-lt"/>
              </a:rPr>
              <a:t>Systemic therapy for HER2 “negative” breast cancer </a:t>
            </a:r>
            <a:br>
              <a:rPr lang="en-US" sz="4000" b="1" dirty="0">
                <a:latin typeface="+mn-lt"/>
              </a:rPr>
            </a:br>
            <a:r>
              <a:rPr lang="en-US" sz="4000" b="1" dirty="0">
                <a:latin typeface="+mn-lt"/>
              </a:rPr>
              <a:t>brain metastases</a:t>
            </a:r>
          </a:p>
        </p:txBody>
      </p:sp>
      <p:sp>
        <p:nvSpPr>
          <p:cNvPr id="4" name="Content Placeholder 3">
            <a:extLst>
              <a:ext uri="{FF2B5EF4-FFF2-40B4-BE49-F238E27FC236}">
                <a16:creationId xmlns:a16="http://schemas.microsoft.com/office/drawing/2014/main" id="{AD25BDE6-F4BD-41AD-8ACF-0104DBE20AE9}"/>
              </a:ext>
            </a:extLst>
          </p:cNvPr>
          <p:cNvSpPr>
            <a:spLocks noGrp="1"/>
          </p:cNvSpPr>
          <p:nvPr>
            <p:ph sz="half" idx="4294967295"/>
          </p:nvPr>
        </p:nvSpPr>
        <p:spPr>
          <a:xfrm>
            <a:off x="1190230" y="1677341"/>
            <a:ext cx="5073650" cy="4119563"/>
          </a:xfrm>
          <a:prstGeom prst="rect">
            <a:avLst/>
          </a:prstGeom>
        </p:spPr>
        <p:txBody>
          <a:bodyPr/>
          <a:lstStyle/>
          <a:p>
            <a:pPr marL="0" indent="0">
              <a:buNone/>
            </a:pPr>
            <a:r>
              <a:rPr lang="en-US" sz="2131" b="1" dirty="0">
                <a:solidFill>
                  <a:srgbClr val="7A0000"/>
                </a:solidFill>
              </a:rPr>
              <a:t>ER/PR positive/HER2 negative:</a:t>
            </a:r>
          </a:p>
          <a:p>
            <a:pPr>
              <a:buFont typeface="Arial" panose="020B0604020202020204" pitchFamily="34" charset="0"/>
              <a:buChar char="•"/>
            </a:pPr>
            <a:r>
              <a:rPr lang="en-US" sz="2131" dirty="0"/>
              <a:t>Endocrine therapy</a:t>
            </a:r>
          </a:p>
          <a:p>
            <a:pPr>
              <a:buFont typeface="Arial" panose="020B0604020202020204" pitchFamily="34" charset="0"/>
              <a:buChar char="•"/>
            </a:pPr>
            <a:r>
              <a:rPr lang="en-US" sz="2131" dirty="0"/>
              <a:t>Chemotherapy (capecitabine)</a:t>
            </a:r>
          </a:p>
          <a:p>
            <a:pPr>
              <a:buFont typeface="Arial" panose="020B0604020202020204" pitchFamily="34" charset="0"/>
              <a:buChar char="•"/>
            </a:pPr>
            <a:r>
              <a:rPr lang="en-US" sz="2131" dirty="0"/>
              <a:t>CDK 4/6 inhibition (</a:t>
            </a:r>
            <a:r>
              <a:rPr lang="en-US" sz="2131" dirty="0" err="1"/>
              <a:t>abemaciclib</a:t>
            </a:r>
            <a:r>
              <a:rPr lang="en-US" sz="2131" dirty="0"/>
              <a:t> &gt; </a:t>
            </a:r>
            <a:r>
              <a:rPr lang="en-US" sz="2131" dirty="0" err="1"/>
              <a:t>ribociclib</a:t>
            </a:r>
            <a:r>
              <a:rPr lang="en-US" sz="2131" dirty="0"/>
              <a:t> &gt; </a:t>
            </a:r>
            <a:r>
              <a:rPr lang="en-US" sz="2131" dirty="0" err="1"/>
              <a:t>palbociclib</a:t>
            </a:r>
            <a:r>
              <a:rPr lang="en-US" sz="2131" dirty="0"/>
              <a:t>)</a:t>
            </a:r>
          </a:p>
          <a:p>
            <a:pPr>
              <a:buFont typeface="Arial" panose="020B0604020202020204" pitchFamily="34" charset="0"/>
              <a:buChar char="•"/>
            </a:pPr>
            <a:endParaRPr lang="en-US" sz="2131" dirty="0"/>
          </a:p>
          <a:p>
            <a:endParaRPr lang="en-US" sz="2131" dirty="0"/>
          </a:p>
        </p:txBody>
      </p:sp>
      <p:sp>
        <p:nvSpPr>
          <p:cNvPr id="5" name="Content Placeholder 4">
            <a:extLst>
              <a:ext uri="{FF2B5EF4-FFF2-40B4-BE49-F238E27FC236}">
                <a16:creationId xmlns:a16="http://schemas.microsoft.com/office/drawing/2014/main" id="{01022EA9-2E69-4393-96CA-DAE024443D1C}"/>
              </a:ext>
            </a:extLst>
          </p:cNvPr>
          <p:cNvSpPr>
            <a:spLocks noGrp="1"/>
          </p:cNvSpPr>
          <p:nvPr>
            <p:ph sz="half" idx="4294967295"/>
          </p:nvPr>
        </p:nvSpPr>
        <p:spPr>
          <a:xfrm>
            <a:off x="6663450" y="1677341"/>
            <a:ext cx="6619875" cy="4119563"/>
          </a:xfrm>
          <a:prstGeom prst="rect">
            <a:avLst/>
          </a:prstGeom>
        </p:spPr>
        <p:txBody>
          <a:bodyPr/>
          <a:lstStyle/>
          <a:p>
            <a:pPr marL="0" indent="0">
              <a:buNone/>
            </a:pPr>
            <a:r>
              <a:rPr lang="en-US" sz="2131" b="1" dirty="0">
                <a:solidFill>
                  <a:srgbClr val="7A0000"/>
                </a:solidFill>
              </a:rPr>
              <a:t>Triple Negative Breast Cancer</a:t>
            </a:r>
          </a:p>
          <a:p>
            <a:r>
              <a:rPr lang="en-US" sz="2131" dirty="0"/>
              <a:t>Chemotherapy (</a:t>
            </a:r>
            <a:r>
              <a:rPr lang="en-US" sz="2131" dirty="0" err="1"/>
              <a:t>capecitabine</a:t>
            </a:r>
            <a:r>
              <a:rPr lang="en-US" sz="2131" dirty="0"/>
              <a:t>, platinum)</a:t>
            </a:r>
          </a:p>
          <a:p>
            <a:r>
              <a:rPr lang="en-US" sz="2131" dirty="0"/>
              <a:t>Topoisomerase inhibitors</a:t>
            </a:r>
          </a:p>
          <a:p>
            <a:pPr lvl="1"/>
            <a:r>
              <a:rPr lang="en-US" sz="1931" dirty="0" err="1"/>
              <a:t>Sacituzumab</a:t>
            </a:r>
            <a:r>
              <a:rPr lang="en-US" sz="1931" dirty="0"/>
              <a:t> </a:t>
            </a:r>
            <a:r>
              <a:rPr lang="en-US" sz="1931" dirty="0" err="1"/>
              <a:t>govitecan</a:t>
            </a:r>
            <a:endParaRPr lang="en-US" sz="1931" dirty="0"/>
          </a:p>
          <a:p>
            <a:r>
              <a:rPr lang="en-US" sz="2131" dirty="0"/>
              <a:t>PARP inhibitors</a:t>
            </a:r>
          </a:p>
          <a:p>
            <a:pPr lvl="1"/>
            <a:r>
              <a:rPr lang="en-US" sz="1731" dirty="0"/>
              <a:t>Olaparib</a:t>
            </a:r>
          </a:p>
          <a:p>
            <a:pPr lvl="1"/>
            <a:r>
              <a:rPr lang="en-US" sz="1731" dirty="0"/>
              <a:t>Niraparib</a:t>
            </a:r>
          </a:p>
          <a:p>
            <a:pPr lvl="1"/>
            <a:r>
              <a:rPr lang="en-US" sz="1731" dirty="0" err="1"/>
              <a:t>Talazoparib</a:t>
            </a:r>
            <a:endParaRPr lang="en-US" sz="1731" dirty="0"/>
          </a:p>
          <a:p>
            <a:pPr lvl="1"/>
            <a:r>
              <a:rPr lang="en-US" sz="1731" dirty="0" err="1"/>
              <a:t>Veliparib</a:t>
            </a:r>
            <a:endParaRPr lang="en-US" sz="1731" dirty="0"/>
          </a:p>
          <a:p>
            <a:r>
              <a:rPr lang="en-US" sz="2131" dirty="0"/>
              <a:t>? Immunotherapy</a:t>
            </a:r>
          </a:p>
          <a:p>
            <a:pPr marL="0" indent="0">
              <a:buNone/>
            </a:pPr>
            <a:endParaRPr lang="en-US" sz="2131" dirty="0"/>
          </a:p>
          <a:p>
            <a:pPr marL="1065787" lvl="1" indent="-456766"/>
            <a:endParaRPr lang="en-US" sz="2131" dirty="0"/>
          </a:p>
          <a:p>
            <a:pPr marL="1065787" lvl="1" indent="-456766"/>
            <a:endParaRPr lang="en-US" sz="2131" dirty="0"/>
          </a:p>
          <a:p>
            <a:pPr marL="1065787" lvl="1" indent="-456766"/>
            <a:endParaRPr lang="en-US" sz="2131" dirty="0"/>
          </a:p>
        </p:txBody>
      </p:sp>
      <p:sp>
        <p:nvSpPr>
          <p:cNvPr id="3" name="TextBox 2">
            <a:extLst>
              <a:ext uri="{FF2B5EF4-FFF2-40B4-BE49-F238E27FC236}">
                <a16:creationId xmlns:a16="http://schemas.microsoft.com/office/drawing/2014/main" id="{9842EEF4-1248-42AC-B74C-F3CFA4B1B98A}"/>
              </a:ext>
            </a:extLst>
          </p:cNvPr>
          <p:cNvSpPr txBox="1"/>
          <p:nvPr/>
        </p:nvSpPr>
        <p:spPr>
          <a:xfrm>
            <a:off x="990721" y="5441485"/>
            <a:ext cx="9952789" cy="707886"/>
          </a:xfrm>
          <a:prstGeom prst="rect">
            <a:avLst/>
          </a:prstGeom>
          <a:solidFill>
            <a:srgbClr val="FFFF00"/>
          </a:solidFill>
        </p:spPr>
        <p:txBody>
          <a:bodyPr wrap="none" rtlCol="0">
            <a:spAutoFit/>
          </a:bodyPr>
          <a:lstStyle/>
          <a:p>
            <a:pPr defTabSz="914377"/>
            <a:r>
              <a:rPr lang="en-US" sz="2000" dirty="0">
                <a:solidFill>
                  <a:prstClr val="black"/>
                </a:solidFill>
                <a:latin typeface="Calibri" panose="020F0502020204030204"/>
              </a:rPr>
              <a:t>*None of these therapies are FDA-approved specifically for breast cancer brain metastases……</a:t>
            </a:r>
          </a:p>
          <a:p>
            <a:pPr defTabSz="914377"/>
            <a:r>
              <a:rPr lang="en-US" sz="2000" dirty="0">
                <a:solidFill>
                  <a:prstClr val="black"/>
                </a:solidFill>
                <a:latin typeface="Calibri" panose="020F0502020204030204"/>
              </a:rPr>
              <a:t>**</a:t>
            </a:r>
            <a:r>
              <a:rPr lang="en-US" sz="2000" dirty="0" err="1">
                <a:solidFill>
                  <a:prstClr val="black"/>
                </a:solidFill>
                <a:latin typeface="Calibri" panose="020F0502020204030204"/>
              </a:rPr>
              <a:t>Capecitabine</a:t>
            </a:r>
            <a:r>
              <a:rPr lang="en-US" sz="2000" dirty="0">
                <a:solidFill>
                  <a:prstClr val="black"/>
                </a:solidFill>
                <a:latin typeface="Calibri" panose="020F0502020204030204"/>
              </a:rPr>
              <a:t>, platinum and etoposide are listed as per www.NCCN.org </a:t>
            </a:r>
          </a:p>
        </p:txBody>
      </p:sp>
    </p:spTree>
    <p:extLst>
      <p:ext uri="{BB962C8B-B14F-4D97-AF65-F5344CB8AC3E}">
        <p14:creationId xmlns:p14="http://schemas.microsoft.com/office/powerpoint/2010/main" val="103392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F248FF-5E2D-4FDC-B18A-9BC18A8A9D37}"/>
              </a:ext>
            </a:extLst>
          </p:cNvPr>
          <p:cNvSpPr>
            <a:spLocks noGrp="1"/>
          </p:cNvSpPr>
          <p:nvPr>
            <p:ph type="title"/>
          </p:nvPr>
        </p:nvSpPr>
        <p:spPr>
          <a:xfrm>
            <a:off x="269486" y="175211"/>
            <a:ext cx="11653025" cy="1325563"/>
          </a:xfrm>
        </p:spPr>
        <p:txBody>
          <a:bodyPr>
            <a:normAutofit/>
          </a:bodyPr>
          <a:lstStyle/>
          <a:p>
            <a:r>
              <a:rPr lang="en-US" sz="4000" b="1" dirty="0">
                <a:solidFill>
                  <a:srgbClr val="7A0000"/>
                </a:solidFill>
                <a:latin typeface="+mn-lt"/>
              </a:rPr>
              <a:t>Other chemo combinations with some efficacy data</a:t>
            </a:r>
          </a:p>
        </p:txBody>
      </p:sp>
      <p:graphicFrame>
        <p:nvGraphicFramePr>
          <p:cNvPr id="7" name="Table 7">
            <a:extLst>
              <a:ext uri="{FF2B5EF4-FFF2-40B4-BE49-F238E27FC236}">
                <a16:creationId xmlns:a16="http://schemas.microsoft.com/office/drawing/2014/main" id="{96F96FF4-93E8-4CD3-8342-A19B867414FF}"/>
              </a:ext>
            </a:extLst>
          </p:cNvPr>
          <p:cNvGraphicFramePr>
            <a:graphicFrameLocks noGrp="1"/>
          </p:cNvGraphicFramePr>
          <p:nvPr>
            <p:ph idx="1"/>
            <p:extLst>
              <p:ext uri="{D42A27DB-BD31-4B8C-83A1-F6EECF244321}">
                <p14:modId xmlns:p14="http://schemas.microsoft.com/office/powerpoint/2010/main" val="2605810420"/>
              </p:ext>
            </p:extLst>
          </p:nvPr>
        </p:nvGraphicFramePr>
        <p:xfrm>
          <a:off x="269488" y="1359314"/>
          <a:ext cx="11653025" cy="4797504"/>
        </p:xfrm>
        <a:graphic>
          <a:graphicData uri="http://schemas.openxmlformats.org/drawingml/2006/table">
            <a:tbl>
              <a:tblPr firstRow="1" bandRow="1">
                <a:tableStyleId>{5C22544A-7EE6-4342-B048-85BDC9FD1C3A}</a:tableStyleId>
              </a:tblPr>
              <a:tblGrid>
                <a:gridCol w="2976143">
                  <a:extLst>
                    <a:ext uri="{9D8B030D-6E8A-4147-A177-3AD203B41FA5}">
                      <a16:colId xmlns:a16="http://schemas.microsoft.com/office/drawing/2014/main" val="497670710"/>
                    </a:ext>
                  </a:extLst>
                </a:gridCol>
                <a:gridCol w="1853139">
                  <a:extLst>
                    <a:ext uri="{9D8B030D-6E8A-4147-A177-3AD203B41FA5}">
                      <a16:colId xmlns:a16="http://schemas.microsoft.com/office/drawing/2014/main" val="2984338111"/>
                    </a:ext>
                  </a:extLst>
                </a:gridCol>
                <a:gridCol w="3582781">
                  <a:extLst>
                    <a:ext uri="{9D8B030D-6E8A-4147-A177-3AD203B41FA5}">
                      <a16:colId xmlns:a16="http://schemas.microsoft.com/office/drawing/2014/main" val="979844992"/>
                    </a:ext>
                  </a:extLst>
                </a:gridCol>
                <a:gridCol w="952979">
                  <a:extLst>
                    <a:ext uri="{9D8B030D-6E8A-4147-A177-3AD203B41FA5}">
                      <a16:colId xmlns:a16="http://schemas.microsoft.com/office/drawing/2014/main" val="3781178947"/>
                    </a:ext>
                  </a:extLst>
                </a:gridCol>
                <a:gridCol w="2287983">
                  <a:extLst>
                    <a:ext uri="{9D8B030D-6E8A-4147-A177-3AD203B41FA5}">
                      <a16:colId xmlns:a16="http://schemas.microsoft.com/office/drawing/2014/main" val="906227315"/>
                    </a:ext>
                  </a:extLst>
                </a:gridCol>
              </a:tblGrid>
              <a:tr h="586224">
                <a:tc>
                  <a:txBody>
                    <a:bodyPr/>
                    <a:lstStyle/>
                    <a:p>
                      <a:r>
                        <a:rPr lang="en-US" dirty="0"/>
                        <a:t>Chemo regimen</a:t>
                      </a:r>
                    </a:p>
                  </a:txBody>
                  <a:tcPr>
                    <a:solidFill>
                      <a:srgbClr val="44546A"/>
                    </a:solidFill>
                  </a:tcPr>
                </a:tc>
                <a:tc>
                  <a:txBody>
                    <a:bodyPr/>
                    <a:lstStyle/>
                    <a:p>
                      <a:r>
                        <a:rPr lang="en-US" dirty="0"/>
                        <a:t>Pts (Breast/Other)</a:t>
                      </a:r>
                    </a:p>
                  </a:txBody>
                  <a:tcPr>
                    <a:solidFill>
                      <a:srgbClr val="44546A"/>
                    </a:solidFill>
                  </a:tcPr>
                </a:tc>
                <a:tc>
                  <a:txBody>
                    <a:bodyPr/>
                    <a:lstStyle/>
                    <a:p>
                      <a:r>
                        <a:rPr lang="en-US" dirty="0"/>
                        <a:t>ORR/ TTP/PFS*</a:t>
                      </a:r>
                    </a:p>
                  </a:txBody>
                  <a:tcPr>
                    <a:solidFill>
                      <a:srgbClr val="44546A"/>
                    </a:solidFill>
                  </a:tcPr>
                </a:tc>
                <a:tc>
                  <a:txBody>
                    <a:bodyPr/>
                    <a:lstStyle/>
                    <a:p>
                      <a:r>
                        <a:rPr lang="en-US" dirty="0"/>
                        <a:t>OS</a:t>
                      </a:r>
                    </a:p>
                  </a:txBody>
                  <a:tcPr>
                    <a:solidFill>
                      <a:srgbClr val="44546A"/>
                    </a:solidFill>
                  </a:tcPr>
                </a:tc>
                <a:tc>
                  <a:txBody>
                    <a:bodyPr/>
                    <a:lstStyle/>
                    <a:p>
                      <a:r>
                        <a:rPr lang="en-US" dirty="0"/>
                        <a:t>Author/ Year</a:t>
                      </a:r>
                    </a:p>
                  </a:txBody>
                  <a:tcPr>
                    <a:solidFill>
                      <a:srgbClr val="44546A"/>
                    </a:solidFill>
                  </a:tcPr>
                </a:tc>
                <a:extLst>
                  <a:ext uri="{0D108BD9-81ED-4DB2-BD59-A6C34878D82A}">
                    <a16:rowId xmlns:a16="http://schemas.microsoft.com/office/drawing/2014/main" val="172642902"/>
                  </a:ext>
                </a:extLst>
              </a:tr>
              <a:tr h="586224">
                <a:tc>
                  <a:txBody>
                    <a:bodyPr/>
                    <a:lstStyle/>
                    <a:p>
                      <a:r>
                        <a:rPr lang="en-US" dirty="0"/>
                        <a:t>Cisplatin/Etoposide</a:t>
                      </a:r>
                    </a:p>
                  </a:txBody>
                  <a:tcPr/>
                </a:tc>
                <a:tc>
                  <a:txBody>
                    <a:bodyPr/>
                    <a:lstStyle/>
                    <a:p>
                      <a:r>
                        <a:rPr lang="en-US" dirty="0"/>
                        <a:t>116 (56/60)</a:t>
                      </a:r>
                    </a:p>
                  </a:txBody>
                  <a:tcPr/>
                </a:tc>
                <a:tc>
                  <a:txBody>
                    <a:bodyPr/>
                    <a:lstStyle/>
                    <a:p>
                      <a:r>
                        <a:rPr lang="en-US" dirty="0"/>
                        <a:t>38% ORR </a:t>
                      </a:r>
                    </a:p>
                  </a:txBody>
                  <a:tcPr/>
                </a:tc>
                <a:tc>
                  <a:txBody>
                    <a:bodyPr/>
                    <a:lstStyle/>
                    <a:p>
                      <a:r>
                        <a:rPr lang="en-US" dirty="0"/>
                        <a:t>31 </a:t>
                      </a:r>
                      <a:r>
                        <a:rPr lang="en-US" dirty="0" err="1"/>
                        <a:t>wks</a:t>
                      </a:r>
                      <a:endParaRPr lang="en-US" dirty="0"/>
                    </a:p>
                  </a:txBody>
                  <a:tcPr/>
                </a:tc>
                <a:tc>
                  <a:txBody>
                    <a:bodyPr/>
                    <a:lstStyle/>
                    <a:p>
                      <a:r>
                        <a:rPr lang="en-US" dirty="0"/>
                        <a:t>Franciosi 1999</a:t>
                      </a:r>
                    </a:p>
                  </a:txBody>
                  <a:tcPr/>
                </a:tc>
                <a:extLst>
                  <a:ext uri="{0D108BD9-81ED-4DB2-BD59-A6C34878D82A}">
                    <a16:rowId xmlns:a16="http://schemas.microsoft.com/office/drawing/2014/main" val="762177394"/>
                  </a:ext>
                </a:extLst>
              </a:tr>
              <a:tr h="586224">
                <a:tc>
                  <a:txBody>
                    <a:bodyPr/>
                    <a:lstStyle/>
                    <a:p>
                      <a:r>
                        <a:rPr lang="en-US" dirty="0"/>
                        <a:t>Cisplatin/TMZ</a:t>
                      </a:r>
                    </a:p>
                  </a:txBody>
                  <a:tcPr/>
                </a:tc>
                <a:tc>
                  <a:txBody>
                    <a:bodyPr/>
                    <a:lstStyle/>
                    <a:p>
                      <a:r>
                        <a:rPr lang="en-US" dirty="0"/>
                        <a:t>32 (15/17)</a:t>
                      </a:r>
                    </a:p>
                  </a:txBody>
                  <a:tcPr/>
                </a:tc>
                <a:tc>
                  <a:txBody>
                    <a:bodyPr/>
                    <a:lstStyle/>
                    <a:p>
                      <a:r>
                        <a:rPr lang="en-US" dirty="0"/>
                        <a:t>40% ORR / 2.9 </a:t>
                      </a:r>
                      <a:r>
                        <a:rPr lang="en-US" dirty="0" err="1"/>
                        <a:t>mo</a:t>
                      </a:r>
                      <a:r>
                        <a:rPr lang="en-US" dirty="0"/>
                        <a:t> TTP</a:t>
                      </a:r>
                    </a:p>
                  </a:txBody>
                  <a:tcPr/>
                </a:tc>
                <a:tc>
                  <a:txBody>
                    <a:bodyPr/>
                    <a:lstStyle/>
                    <a:p>
                      <a:r>
                        <a:rPr lang="en-US" dirty="0"/>
                        <a:t>5.5 </a:t>
                      </a:r>
                      <a:r>
                        <a:rPr lang="en-US" dirty="0" err="1"/>
                        <a:t>mo</a:t>
                      </a:r>
                      <a:endParaRPr lang="en-US" dirty="0"/>
                    </a:p>
                  </a:txBody>
                  <a:tcPr/>
                </a:tc>
                <a:tc>
                  <a:txBody>
                    <a:bodyPr/>
                    <a:lstStyle/>
                    <a:p>
                      <a:r>
                        <a:rPr lang="en-US" dirty="0"/>
                        <a:t>Christodoulou 2005</a:t>
                      </a:r>
                    </a:p>
                  </a:txBody>
                  <a:tcPr/>
                </a:tc>
                <a:extLst>
                  <a:ext uri="{0D108BD9-81ED-4DB2-BD59-A6C34878D82A}">
                    <a16:rowId xmlns:a16="http://schemas.microsoft.com/office/drawing/2014/main" val="3505246680"/>
                  </a:ext>
                </a:extLst>
              </a:tr>
              <a:tr h="586224">
                <a:tc>
                  <a:txBody>
                    <a:bodyPr/>
                    <a:lstStyle/>
                    <a:p>
                      <a:r>
                        <a:rPr lang="en-US" dirty="0"/>
                        <a:t>Capecitabine/TMZ</a:t>
                      </a:r>
                    </a:p>
                  </a:txBody>
                  <a:tcPr/>
                </a:tc>
                <a:tc>
                  <a:txBody>
                    <a:bodyPr/>
                    <a:lstStyle/>
                    <a:p>
                      <a:r>
                        <a:rPr lang="en-US" dirty="0"/>
                        <a:t>24</a:t>
                      </a:r>
                    </a:p>
                  </a:txBody>
                  <a:tcPr/>
                </a:tc>
                <a:tc>
                  <a:txBody>
                    <a:bodyPr/>
                    <a:lstStyle/>
                    <a:p>
                      <a:r>
                        <a:rPr lang="en-US" dirty="0"/>
                        <a:t>18% ORR/ 12 </a:t>
                      </a:r>
                      <a:r>
                        <a:rPr lang="en-US" dirty="0" err="1"/>
                        <a:t>wk</a:t>
                      </a:r>
                      <a:r>
                        <a:rPr lang="en-US" dirty="0"/>
                        <a:t> TTP</a:t>
                      </a:r>
                    </a:p>
                  </a:txBody>
                  <a:tcPr/>
                </a:tc>
                <a:tc>
                  <a:txBody>
                    <a:bodyPr/>
                    <a:lstStyle/>
                    <a:p>
                      <a:r>
                        <a:rPr lang="en-US" dirty="0"/>
                        <a:t>NR</a:t>
                      </a:r>
                    </a:p>
                  </a:txBody>
                  <a:tcPr/>
                </a:tc>
                <a:tc>
                  <a:txBody>
                    <a:bodyPr/>
                    <a:lstStyle/>
                    <a:p>
                      <a:r>
                        <a:rPr lang="en-US" dirty="0"/>
                        <a:t>Rivera 2006</a:t>
                      </a:r>
                    </a:p>
                  </a:txBody>
                  <a:tcPr/>
                </a:tc>
                <a:extLst>
                  <a:ext uri="{0D108BD9-81ED-4DB2-BD59-A6C34878D82A}">
                    <a16:rowId xmlns:a16="http://schemas.microsoft.com/office/drawing/2014/main" val="1835732394"/>
                  </a:ext>
                </a:extLst>
              </a:tr>
              <a:tr h="586224">
                <a:tc>
                  <a:txBody>
                    <a:bodyPr/>
                    <a:lstStyle/>
                    <a:p>
                      <a:r>
                        <a:rPr lang="en-US" dirty="0"/>
                        <a:t>Irinotecan/Iniparib</a:t>
                      </a:r>
                    </a:p>
                  </a:txBody>
                  <a:tcPr/>
                </a:tc>
                <a:tc>
                  <a:txBody>
                    <a:bodyPr/>
                    <a:lstStyle/>
                    <a:p>
                      <a:r>
                        <a:rPr lang="en-US" dirty="0"/>
                        <a:t>34 (All TNBC)</a:t>
                      </a:r>
                    </a:p>
                  </a:txBody>
                  <a:tcPr/>
                </a:tc>
                <a:tc>
                  <a:txBody>
                    <a:bodyPr/>
                    <a:lstStyle/>
                    <a:p>
                      <a:r>
                        <a:rPr lang="en-US" dirty="0"/>
                        <a:t>12% ORR/ 27% CBR/ 2.1 </a:t>
                      </a:r>
                      <a:r>
                        <a:rPr lang="en-US" dirty="0" err="1"/>
                        <a:t>mo</a:t>
                      </a:r>
                      <a:r>
                        <a:rPr lang="en-US" dirty="0"/>
                        <a:t> TTP</a:t>
                      </a:r>
                    </a:p>
                  </a:txBody>
                  <a:tcPr/>
                </a:tc>
                <a:tc>
                  <a:txBody>
                    <a:bodyPr/>
                    <a:lstStyle/>
                    <a:p>
                      <a:r>
                        <a:rPr lang="en-US" dirty="0"/>
                        <a:t>7.8 </a:t>
                      </a:r>
                      <a:r>
                        <a:rPr lang="en-US" dirty="0" err="1"/>
                        <a:t>mo</a:t>
                      </a:r>
                      <a:endParaRPr lang="en-US" dirty="0"/>
                    </a:p>
                  </a:txBody>
                  <a:tcPr/>
                </a:tc>
                <a:tc>
                  <a:txBody>
                    <a:bodyPr/>
                    <a:lstStyle/>
                    <a:p>
                      <a:r>
                        <a:rPr lang="en-US" dirty="0"/>
                        <a:t>Anders 2014</a:t>
                      </a:r>
                    </a:p>
                  </a:txBody>
                  <a:tcPr/>
                </a:tc>
                <a:extLst>
                  <a:ext uri="{0D108BD9-81ED-4DB2-BD59-A6C34878D82A}">
                    <a16:rowId xmlns:a16="http://schemas.microsoft.com/office/drawing/2014/main" val="151371284"/>
                  </a:ext>
                </a:extLst>
              </a:tr>
              <a:tr h="586224">
                <a:tc>
                  <a:txBody>
                    <a:bodyPr/>
                    <a:lstStyle/>
                    <a:p>
                      <a:r>
                        <a:rPr lang="en-US" dirty="0"/>
                        <a:t>Bevacizumab/Cis/Etoposide</a:t>
                      </a:r>
                    </a:p>
                  </a:txBody>
                  <a:tcPr/>
                </a:tc>
                <a:tc>
                  <a:txBody>
                    <a:bodyPr/>
                    <a:lstStyle/>
                    <a:p>
                      <a:r>
                        <a:rPr lang="en-US" dirty="0"/>
                        <a:t>35</a:t>
                      </a:r>
                    </a:p>
                  </a:txBody>
                  <a:tcPr/>
                </a:tc>
                <a:tc>
                  <a:txBody>
                    <a:bodyPr/>
                    <a:lstStyle/>
                    <a:p>
                      <a:r>
                        <a:rPr lang="en-US" dirty="0"/>
                        <a:t>77% CNS ORR/ 7.3 </a:t>
                      </a:r>
                      <a:r>
                        <a:rPr lang="en-US" dirty="0" err="1"/>
                        <a:t>mo</a:t>
                      </a:r>
                      <a:r>
                        <a:rPr lang="en-US" dirty="0"/>
                        <a:t> CNS PFS</a:t>
                      </a:r>
                    </a:p>
                  </a:txBody>
                  <a:tcPr/>
                </a:tc>
                <a:tc>
                  <a:txBody>
                    <a:bodyPr/>
                    <a:lstStyle/>
                    <a:p>
                      <a:r>
                        <a:rPr lang="en-US" dirty="0"/>
                        <a:t>10.5 </a:t>
                      </a:r>
                      <a:r>
                        <a:rPr lang="en-US" dirty="0" err="1"/>
                        <a:t>mo</a:t>
                      </a:r>
                      <a:endParaRPr lang="en-US" dirty="0"/>
                    </a:p>
                  </a:txBody>
                  <a:tcPr/>
                </a:tc>
                <a:tc>
                  <a:txBody>
                    <a:bodyPr/>
                    <a:lstStyle/>
                    <a:p>
                      <a:r>
                        <a:rPr lang="en-US" dirty="0"/>
                        <a:t>Lu 2015</a:t>
                      </a:r>
                    </a:p>
                  </a:txBody>
                  <a:tcPr/>
                </a:tc>
                <a:extLst>
                  <a:ext uri="{0D108BD9-81ED-4DB2-BD59-A6C34878D82A}">
                    <a16:rowId xmlns:a16="http://schemas.microsoft.com/office/drawing/2014/main" val="217132"/>
                  </a:ext>
                </a:extLst>
              </a:tr>
              <a:tr h="586224">
                <a:tc>
                  <a:txBody>
                    <a:bodyPr/>
                    <a:lstStyle/>
                    <a:p>
                      <a:r>
                        <a:rPr lang="en-US" dirty="0"/>
                        <a:t>Irinotecan/TMZ</a:t>
                      </a:r>
                    </a:p>
                  </a:txBody>
                  <a:tcPr/>
                </a:tc>
                <a:tc>
                  <a:txBody>
                    <a:bodyPr/>
                    <a:lstStyle/>
                    <a:p>
                      <a:r>
                        <a:rPr lang="en-US" dirty="0"/>
                        <a:t>30 (8 with LMD)</a:t>
                      </a:r>
                    </a:p>
                  </a:txBody>
                  <a:tcPr/>
                </a:tc>
                <a:tc>
                  <a:txBody>
                    <a:bodyPr/>
                    <a:lstStyle/>
                    <a:p>
                      <a:r>
                        <a:rPr lang="en-US" dirty="0"/>
                        <a:t>7%/23% CBR/2.3 </a:t>
                      </a:r>
                      <a:r>
                        <a:rPr lang="en-US" dirty="0" err="1"/>
                        <a:t>mo</a:t>
                      </a:r>
                      <a:r>
                        <a:rPr lang="en-US" dirty="0"/>
                        <a:t> TTP</a:t>
                      </a:r>
                    </a:p>
                  </a:txBody>
                  <a:tcPr/>
                </a:tc>
                <a:tc>
                  <a:txBody>
                    <a:bodyPr/>
                    <a:lstStyle/>
                    <a:p>
                      <a:r>
                        <a:rPr lang="en-US" dirty="0"/>
                        <a:t>4.9 </a:t>
                      </a:r>
                      <a:r>
                        <a:rPr lang="en-US" dirty="0" err="1"/>
                        <a:t>mo</a:t>
                      </a:r>
                      <a:endParaRPr lang="en-US" dirty="0"/>
                    </a:p>
                  </a:txBody>
                  <a:tcPr/>
                </a:tc>
                <a:tc>
                  <a:txBody>
                    <a:bodyPr/>
                    <a:lstStyle/>
                    <a:p>
                      <a:r>
                        <a:rPr lang="en-US" dirty="0"/>
                        <a:t>Melisko 2019</a:t>
                      </a:r>
                    </a:p>
                  </a:txBody>
                  <a:tcPr/>
                </a:tc>
                <a:extLst>
                  <a:ext uri="{0D108BD9-81ED-4DB2-BD59-A6C34878D82A}">
                    <a16:rowId xmlns:a16="http://schemas.microsoft.com/office/drawing/2014/main" val="486827066"/>
                  </a:ext>
                </a:extLst>
              </a:tr>
              <a:tr h="586224">
                <a:tc>
                  <a:txBody>
                    <a:bodyPr/>
                    <a:lstStyle/>
                    <a:p>
                      <a:r>
                        <a:rPr lang="en-US" dirty="0"/>
                        <a:t>Liposomal Irinotecan (MM398)</a:t>
                      </a:r>
                    </a:p>
                  </a:txBody>
                  <a:tcPr/>
                </a:tc>
                <a:tc>
                  <a:txBody>
                    <a:bodyPr/>
                    <a:lstStyle/>
                    <a:p>
                      <a:r>
                        <a:rPr lang="en-US" dirty="0"/>
                        <a:t>10 </a:t>
                      </a:r>
                    </a:p>
                  </a:txBody>
                  <a:tcPr/>
                </a:tc>
                <a:tc>
                  <a:txBody>
                    <a:bodyPr/>
                    <a:lstStyle/>
                    <a:p>
                      <a:r>
                        <a:rPr lang="en-US" dirty="0"/>
                        <a:t>30%</a:t>
                      </a:r>
                    </a:p>
                  </a:txBody>
                  <a:tcPr/>
                </a:tc>
                <a:tc>
                  <a:txBody>
                    <a:bodyPr/>
                    <a:lstStyle/>
                    <a:p>
                      <a:r>
                        <a:rPr lang="en-US" dirty="0"/>
                        <a:t>NR</a:t>
                      </a:r>
                    </a:p>
                  </a:txBody>
                  <a:tcPr/>
                </a:tc>
                <a:tc>
                  <a:txBody>
                    <a:bodyPr/>
                    <a:lstStyle/>
                    <a:p>
                      <a:r>
                        <a:rPr lang="en-US" dirty="0"/>
                        <a:t>Anders 2020</a:t>
                      </a:r>
                    </a:p>
                  </a:txBody>
                  <a:tcPr/>
                </a:tc>
                <a:extLst>
                  <a:ext uri="{0D108BD9-81ED-4DB2-BD59-A6C34878D82A}">
                    <a16:rowId xmlns:a16="http://schemas.microsoft.com/office/drawing/2014/main" val="2773220748"/>
                  </a:ext>
                </a:extLst>
              </a:tr>
            </a:tbl>
          </a:graphicData>
        </a:graphic>
      </p:graphicFrame>
    </p:spTree>
    <p:extLst>
      <p:ext uri="{BB962C8B-B14F-4D97-AF65-F5344CB8AC3E}">
        <p14:creationId xmlns:p14="http://schemas.microsoft.com/office/powerpoint/2010/main" val="207621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itle 4"/>
          <p:cNvSpPr>
            <a:spLocks noGrp="1"/>
          </p:cNvSpPr>
          <p:nvPr>
            <p:ph type="title"/>
          </p:nvPr>
        </p:nvSpPr>
        <p:spPr>
          <a:xfrm>
            <a:off x="370840" y="502720"/>
            <a:ext cx="11450320" cy="1047115"/>
          </a:xfrm>
        </p:spPr>
        <p:txBody>
          <a:bodyPr>
            <a:noAutofit/>
          </a:bodyPr>
          <a:lstStyle/>
          <a:p>
            <a:pPr algn="ctr"/>
            <a:r>
              <a:rPr lang="en-US" altLang="en-US" sz="3200" b="1" dirty="0">
                <a:latin typeface="+mn-lt"/>
              </a:rPr>
              <a:t>A Phase 2 Study of Abemaciclib in Patients With Brain Metastases Secondary to Hormone-Receptor-Positive Breast Cancer</a:t>
            </a:r>
          </a:p>
        </p:txBody>
      </p:sp>
      <p:sp>
        <p:nvSpPr>
          <p:cNvPr id="2" name="Content Placeholder 1">
            <a:extLst>
              <a:ext uri="{FF2B5EF4-FFF2-40B4-BE49-F238E27FC236}">
                <a16:creationId xmlns:a16="http://schemas.microsoft.com/office/drawing/2014/main" id="{55DA9311-83FE-46CD-BA7A-6BE83883A8B3}"/>
              </a:ext>
            </a:extLst>
          </p:cNvPr>
          <p:cNvSpPr>
            <a:spLocks noGrp="1"/>
          </p:cNvSpPr>
          <p:nvPr>
            <p:ph sz="half" idx="1"/>
          </p:nvPr>
        </p:nvSpPr>
        <p:spPr>
          <a:xfrm>
            <a:off x="408938" y="1527903"/>
            <a:ext cx="11450320" cy="4967923"/>
          </a:xfrm>
        </p:spPr>
        <p:txBody>
          <a:bodyPr>
            <a:normAutofit/>
          </a:bodyPr>
          <a:lstStyle/>
          <a:p>
            <a:r>
              <a:rPr lang="en-US" sz="2400" dirty="0"/>
              <a:t> Abemaciclib 200 mg bid monotherapy or with endocrine therapy, or 150 mg bid with trastuzumab</a:t>
            </a:r>
          </a:p>
          <a:p>
            <a:r>
              <a:rPr lang="en-US" sz="2400" dirty="0"/>
              <a:t>Brain metastases concentrations of total active </a:t>
            </a:r>
            <a:r>
              <a:rPr lang="en-US" sz="2400" dirty="0" err="1"/>
              <a:t>abemaciclib</a:t>
            </a:r>
            <a:r>
              <a:rPr lang="en-US" sz="2400" dirty="0"/>
              <a:t> analytes were 96 and 19-fold above in vitro IC50 for CDK4 and CDK, respectively</a:t>
            </a:r>
          </a:p>
          <a:p>
            <a:r>
              <a:rPr lang="en-US" sz="2400" dirty="0"/>
              <a:t>Study did not meet its primary endpoint</a:t>
            </a:r>
          </a:p>
          <a:p>
            <a:pPr marL="0" indent="0">
              <a:buNone/>
            </a:pPr>
            <a:endParaRPr lang="en-US" dirty="0"/>
          </a:p>
          <a:p>
            <a:endParaRPr lang="en-US" dirty="0"/>
          </a:p>
          <a:p>
            <a:endParaRPr lang="en-US" dirty="0"/>
          </a:p>
        </p:txBody>
      </p:sp>
      <p:graphicFrame>
        <p:nvGraphicFramePr>
          <p:cNvPr id="4" name="Table 4">
            <a:extLst>
              <a:ext uri="{FF2B5EF4-FFF2-40B4-BE49-F238E27FC236}">
                <a16:creationId xmlns:a16="http://schemas.microsoft.com/office/drawing/2014/main" id="{5C39CA70-ADD9-41E1-9A8D-32FD34DBC986}"/>
              </a:ext>
            </a:extLst>
          </p:cNvPr>
          <p:cNvGraphicFramePr>
            <a:graphicFrameLocks noGrp="1"/>
          </p:cNvGraphicFramePr>
          <p:nvPr>
            <p:ph sz="half" idx="2"/>
            <p:extLst>
              <p:ext uri="{D42A27DB-BD31-4B8C-83A1-F6EECF244321}">
                <p14:modId xmlns:p14="http://schemas.microsoft.com/office/powerpoint/2010/main" val="3602345518"/>
              </p:ext>
            </p:extLst>
          </p:nvPr>
        </p:nvGraphicFramePr>
        <p:xfrm>
          <a:off x="408938" y="3697607"/>
          <a:ext cx="10043157" cy="2723116"/>
        </p:xfrm>
        <a:graphic>
          <a:graphicData uri="http://schemas.openxmlformats.org/drawingml/2006/table">
            <a:tbl>
              <a:tblPr firstRow="1" bandRow="1">
                <a:tableStyleId>{5C22544A-7EE6-4342-B048-85BDC9FD1C3A}</a:tableStyleId>
              </a:tblPr>
              <a:tblGrid>
                <a:gridCol w="1686560">
                  <a:extLst>
                    <a:ext uri="{9D8B030D-6E8A-4147-A177-3AD203B41FA5}">
                      <a16:colId xmlns:a16="http://schemas.microsoft.com/office/drawing/2014/main" val="1544734281"/>
                    </a:ext>
                  </a:extLst>
                </a:gridCol>
                <a:gridCol w="2636923">
                  <a:extLst>
                    <a:ext uri="{9D8B030D-6E8A-4147-A177-3AD203B41FA5}">
                      <a16:colId xmlns:a16="http://schemas.microsoft.com/office/drawing/2014/main" val="3786154202"/>
                    </a:ext>
                  </a:extLst>
                </a:gridCol>
                <a:gridCol w="2451961">
                  <a:extLst>
                    <a:ext uri="{9D8B030D-6E8A-4147-A177-3AD203B41FA5}">
                      <a16:colId xmlns:a16="http://schemas.microsoft.com/office/drawing/2014/main" val="2060960541"/>
                    </a:ext>
                  </a:extLst>
                </a:gridCol>
                <a:gridCol w="1505655">
                  <a:extLst>
                    <a:ext uri="{9D8B030D-6E8A-4147-A177-3AD203B41FA5}">
                      <a16:colId xmlns:a16="http://schemas.microsoft.com/office/drawing/2014/main" val="2757530552"/>
                    </a:ext>
                  </a:extLst>
                </a:gridCol>
                <a:gridCol w="1762058">
                  <a:extLst>
                    <a:ext uri="{9D8B030D-6E8A-4147-A177-3AD203B41FA5}">
                      <a16:colId xmlns:a16="http://schemas.microsoft.com/office/drawing/2014/main" val="3965982791"/>
                    </a:ext>
                  </a:extLst>
                </a:gridCol>
              </a:tblGrid>
              <a:tr h="507723">
                <a:tc>
                  <a:txBody>
                    <a:bodyPr/>
                    <a:lstStyle/>
                    <a:p>
                      <a:r>
                        <a:rPr lang="en-US" dirty="0"/>
                        <a:t>Cohort</a:t>
                      </a:r>
                    </a:p>
                  </a:txBody>
                  <a:tcPr>
                    <a:solidFill>
                      <a:srgbClr val="44546A"/>
                    </a:solidFill>
                  </a:tcPr>
                </a:tc>
                <a:tc>
                  <a:txBody>
                    <a:bodyPr/>
                    <a:lstStyle/>
                    <a:p>
                      <a:r>
                        <a:rPr lang="en-US" dirty="0"/>
                        <a:t>Biology</a:t>
                      </a:r>
                    </a:p>
                  </a:txBody>
                  <a:tcPr>
                    <a:solidFill>
                      <a:srgbClr val="44546A"/>
                    </a:solidFill>
                  </a:tcPr>
                </a:tc>
                <a:tc>
                  <a:txBody>
                    <a:bodyPr/>
                    <a:lstStyle/>
                    <a:p>
                      <a:r>
                        <a:rPr lang="en-US" dirty="0"/>
                        <a:t>iORR</a:t>
                      </a:r>
                    </a:p>
                  </a:txBody>
                  <a:tcPr>
                    <a:solidFill>
                      <a:srgbClr val="44546A"/>
                    </a:solidFill>
                  </a:tcPr>
                </a:tc>
                <a:tc>
                  <a:txBody>
                    <a:bodyPr/>
                    <a:lstStyle/>
                    <a:p>
                      <a:r>
                        <a:rPr lang="en-US" dirty="0" err="1"/>
                        <a:t>iCBR</a:t>
                      </a:r>
                      <a:endParaRPr lang="en-US" dirty="0"/>
                    </a:p>
                  </a:txBody>
                  <a:tcPr>
                    <a:solidFill>
                      <a:srgbClr val="44546A"/>
                    </a:solidFill>
                  </a:tcPr>
                </a:tc>
                <a:tc>
                  <a:txBody>
                    <a:bodyPr/>
                    <a:lstStyle/>
                    <a:p>
                      <a:r>
                        <a:rPr lang="en-US" dirty="0"/>
                        <a:t>OS</a:t>
                      </a:r>
                    </a:p>
                  </a:txBody>
                  <a:tcPr>
                    <a:solidFill>
                      <a:srgbClr val="44546A"/>
                    </a:solidFill>
                  </a:tcPr>
                </a:tc>
                <a:extLst>
                  <a:ext uri="{0D108BD9-81ED-4DB2-BD59-A6C34878D82A}">
                    <a16:rowId xmlns:a16="http://schemas.microsoft.com/office/drawing/2014/main" val="2544911410"/>
                  </a:ext>
                </a:extLst>
              </a:tr>
              <a:tr h="579397">
                <a:tc>
                  <a:txBody>
                    <a:bodyPr/>
                    <a:lstStyle/>
                    <a:p>
                      <a:r>
                        <a:rPr lang="en-US" dirty="0"/>
                        <a:t>A (n = 58)</a:t>
                      </a:r>
                    </a:p>
                  </a:txBody>
                  <a:tcPr/>
                </a:tc>
                <a:tc>
                  <a:txBody>
                    <a:bodyPr/>
                    <a:lstStyle/>
                    <a:p>
                      <a:r>
                        <a:rPr lang="en-US" dirty="0">
                          <a:highlight>
                            <a:srgbClr val="FFFF00"/>
                          </a:highlight>
                        </a:rPr>
                        <a:t>HR+/HER2-</a:t>
                      </a:r>
                    </a:p>
                  </a:txBody>
                  <a:tcPr/>
                </a:tc>
                <a:tc>
                  <a:txBody>
                    <a:bodyPr/>
                    <a:lstStyle/>
                    <a:p>
                      <a:r>
                        <a:rPr lang="en-US" dirty="0">
                          <a:highlight>
                            <a:srgbClr val="FFFF00"/>
                          </a:highlight>
                        </a:rPr>
                        <a:t>5.2%</a:t>
                      </a:r>
                    </a:p>
                  </a:txBody>
                  <a:tcPr/>
                </a:tc>
                <a:tc>
                  <a:txBody>
                    <a:bodyPr/>
                    <a:lstStyle/>
                    <a:p>
                      <a:r>
                        <a:rPr lang="en-US" dirty="0">
                          <a:highlight>
                            <a:srgbClr val="FFFF00"/>
                          </a:highlight>
                        </a:rPr>
                        <a:t>24%</a:t>
                      </a:r>
                    </a:p>
                  </a:txBody>
                  <a:tcPr/>
                </a:tc>
                <a:tc>
                  <a:txBody>
                    <a:bodyPr/>
                    <a:lstStyle/>
                    <a:p>
                      <a:r>
                        <a:rPr lang="en-US" dirty="0">
                          <a:highlight>
                            <a:srgbClr val="FFFF00"/>
                          </a:highlight>
                        </a:rPr>
                        <a:t>12.5 </a:t>
                      </a:r>
                      <a:r>
                        <a:rPr lang="en-US" dirty="0" err="1">
                          <a:highlight>
                            <a:srgbClr val="FFFF00"/>
                          </a:highlight>
                        </a:rPr>
                        <a:t>mo</a:t>
                      </a:r>
                      <a:endParaRPr lang="en-US" dirty="0">
                        <a:highlight>
                          <a:srgbClr val="FFFF00"/>
                        </a:highlight>
                      </a:endParaRPr>
                    </a:p>
                  </a:txBody>
                  <a:tcPr/>
                </a:tc>
                <a:extLst>
                  <a:ext uri="{0D108BD9-81ED-4DB2-BD59-A6C34878D82A}">
                    <a16:rowId xmlns:a16="http://schemas.microsoft.com/office/drawing/2014/main" val="250470150"/>
                  </a:ext>
                </a:extLst>
              </a:tr>
              <a:tr h="620550">
                <a:tc>
                  <a:txBody>
                    <a:bodyPr/>
                    <a:lstStyle/>
                    <a:p>
                      <a:r>
                        <a:rPr lang="en-US" dirty="0"/>
                        <a:t>B (n=27)</a:t>
                      </a:r>
                    </a:p>
                  </a:txBody>
                  <a:tcPr/>
                </a:tc>
                <a:tc>
                  <a:txBody>
                    <a:bodyPr/>
                    <a:lstStyle/>
                    <a:p>
                      <a:r>
                        <a:rPr lang="en-US" dirty="0"/>
                        <a:t>HR+/HER2+</a:t>
                      </a:r>
                    </a:p>
                  </a:txBody>
                  <a:tcPr/>
                </a:tc>
                <a:tc>
                  <a:txBody>
                    <a:bodyPr/>
                    <a:lstStyle/>
                    <a:p>
                      <a:r>
                        <a:rPr lang="en-US" dirty="0"/>
                        <a:t>0%</a:t>
                      </a:r>
                    </a:p>
                  </a:txBody>
                  <a:tcPr/>
                </a:tc>
                <a:tc>
                  <a:txBody>
                    <a:bodyPr/>
                    <a:lstStyle/>
                    <a:p>
                      <a:r>
                        <a:rPr lang="en-US" dirty="0"/>
                        <a:t>11%</a:t>
                      </a:r>
                    </a:p>
                  </a:txBody>
                  <a:tcPr/>
                </a:tc>
                <a:tc>
                  <a:txBody>
                    <a:bodyPr/>
                    <a:lstStyle/>
                    <a:p>
                      <a:r>
                        <a:rPr lang="en-US" dirty="0"/>
                        <a:t>11 </a:t>
                      </a:r>
                      <a:r>
                        <a:rPr lang="en-US" dirty="0" err="1"/>
                        <a:t>mo</a:t>
                      </a:r>
                      <a:endParaRPr lang="en-US" dirty="0"/>
                    </a:p>
                  </a:txBody>
                  <a:tcPr/>
                </a:tc>
                <a:extLst>
                  <a:ext uri="{0D108BD9-81ED-4DB2-BD59-A6C34878D82A}">
                    <a16:rowId xmlns:a16="http://schemas.microsoft.com/office/drawing/2014/main" val="2692834854"/>
                  </a:ext>
                </a:extLst>
              </a:tr>
              <a:tr h="507723">
                <a:tc>
                  <a:txBody>
                    <a:bodyPr/>
                    <a:lstStyle/>
                    <a:p>
                      <a:r>
                        <a:rPr lang="en-US" dirty="0"/>
                        <a:t>C  (n=10)</a:t>
                      </a:r>
                    </a:p>
                  </a:txBody>
                  <a:tcPr/>
                </a:tc>
                <a:tc>
                  <a:txBody>
                    <a:bodyPr/>
                    <a:lstStyle/>
                    <a:p>
                      <a:r>
                        <a:rPr lang="en-US" dirty="0"/>
                        <a:t>HR+ LMD</a:t>
                      </a:r>
                    </a:p>
                  </a:txBody>
                  <a:tcPr/>
                </a:tc>
                <a:tc gridSpan="2">
                  <a:txBody>
                    <a:bodyPr/>
                    <a:lstStyle/>
                    <a:p>
                      <a:r>
                        <a:rPr lang="en-US" dirty="0"/>
                        <a:t>10% (in BM/SD in LMD)</a:t>
                      </a:r>
                    </a:p>
                  </a:txBody>
                  <a:tcPr/>
                </a:tc>
                <a:tc hMerge="1">
                  <a:txBody>
                    <a:bodyPr/>
                    <a:lstStyle/>
                    <a:p>
                      <a:endParaRPr lang="en-US" dirty="0"/>
                    </a:p>
                  </a:txBody>
                  <a:tcPr/>
                </a:tc>
                <a:tc>
                  <a:txBody>
                    <a:bodyPr/>
                    <a:lstStyle/>
                    <a:p>
                      <a:r>
                        <a:rPr lang="en-US" dirty="0"/>
                        <a:t>8.4 </a:t>
                      </a:r>
                      <a:r>
                        <a:rPr lang="en-US" dirty="0" err="1"/>
                        <a:t>mo</a:t>
                      </a:r>
                      <a:endParaRPr lang="en-US" dirty="0"/>
                    </a:p>
                  </a:txBody>
                  <a:tcPr/>
                </a:tc>
                <a:extLst>
                  <a:ext uri="{0D108BD9-81ED-4DB2-BD59-A6C34878D82A}">
                    <a16:rowId xmlns:a16="http://schemas.microsoft.com/office/drawing/2014/main" val="4232475963"/>
                  </a:ext>
                </a:extLst>
              </a:tr>
              <a:tr h="507723">
                <a:tc>
                  <a:txBody>
                    <a:bodyPr/>
                    <a:lstStyle/>
                    <a:p>
                      <a:r>
                        <a:rPr lang="en-US" dirty="0"/>
                        <a:t>D (n=9)</a:t>
                      </a:r>
                    </a:p>
                  </a:txBody>
                  <a:tcPr/>
                </a:tc>
                <a:tc>
                  <a:txBody>
                    <a:bodyPr/>
                    <a:lstStyle/>
                    <a:p>
                      <a:r>
                        <a:rPr lang="en-US" dirty="0"/>
                        <a:t>Surgical Resections</a:t>
                      </a:r>
                    </a:p>
                  </a:txBody>
                  <a:tcPr/>
                </a:tc>
                <a:tc>
                  <a:txBody>
                    <a:bodyPr/>
                    <a:lstStyle/>
                    <a:p>
                      <a:r>
                        <a:rPr lang="en-US" dirty="0"/>
                        <a:t>N/A</a:t>
                      </a:r>
                    </a:p>
                  </a:txBody>
                  <a:tcPr/>
                </a:tc>
                <a:tc>
                  <a:txBody>
                    <a:bodyPr/>
                    <a:lstStyle/>
                    <a:p>
                      <a:r>
                        <a:rPr lang="en-US" dirty="0"/>
                        <a:t>N/A</a:t>
                      </a:r>
                    </a:p>
                  </a:txBody>
                  <a:tcPr/>
                </a:tc>
                <a:tc>
                  <a:txBody>
                    <a:bodyPr/>
                    <a:lstStyle/>
                    <a:p>
                      <a:r>
                        <a:rPr lang="en-US" dirty="0"/>
                        <a:t>31.7 </a:t>
                      </a:r>
                      <a:r>
                        <a:rPr lang="en-US" dirty="0" err="1"/>
                        <a:t>mo</a:t>
                      </a:r>
                      <a:endParaRPr lang="en-US" dirty="0"/>
                    </a:p>
                  </a:txBody>
                  <a:tcPr/>
                </a:tc>
                <a:extLst>
                  <a:ext uri="{0D108BD9-81ED-4DB2-BD59-A6C34878D82A}">
                    <a16:rowId xmlns:a16="http://schemas.microsoft.com/office/drawing/2014/main" val="1974934312"/>
                  </a:ext>
                </a:extLst>
              </a:tr>
            </a:tbl>
          </a:graphicData>
        </a:graphic>
      </p:graphicFrame>
      <p:sp>
        <p:nvSpPr>
          <p:cNvPr id="6" name="TextBox 5">
            <a:extLst>
              <a:ext uri="{FF2B5EF4-FFF2-40B4-BE49-F238E27FC236}">
                <a16:creationId xmlns:a16="http://schemas.microsoft.com/office/drawing/2014/main" id="{B5018BA7-A806-407C-834C-1812A5076741}"/>
              </a:ext>
            </a:extLst>
          </p:cNvPr>
          <p:cNvSpPr txBox="1"/>
          <p:nvPr/>
        </p:nvSpPr>
        <p:spPr>
          <a:xfrm>
            <a:off x="10575188" y="5466616"/>
            <a:ext cx="1616812" cy="954107"/>
          </a:xfrm>
          <a:prstGeom prst="rect">
            <a:avLst/>
          </a:prstGeom>
          <a:noFill/>
        </p:spPr>
        <p:txBody>
          <a:bodyPr wrap="square" rtlCol="0">
            <a:spAutoFit/>
          </a:bodyPr>
          <a:lstStyle/>
          <a:p>
            <a:r>
              <a:rPr lang="en-US" sz="1400" dirty="0"/>
              <a:t>Tolaney et al. </a:t>
            </a:r>
            <a:r>
              <a:rPr lang="en-US" sz="1400" i="1" dirty="0"/>
              <a:t>Clin Cancer Res</a:t>
            </a:r>
            <a:r>
              <a:rPr lang="en-US" sz="1400" dirty="0"/>
              <a:t>. 2020;26(20):5310-5319.</a:t>
            </a:r>
          </a:p>
        </p:txBody>
      </p:sp>
    </p:spTree>
    <p:extLst>
      <p:ext uri="{BB962C8B-B14F-4D97-AF65-F5344CB8AC3E}">
        <p14:creationId xmlns:p14="http://schemas.microsoft.com/office/powerpoint/2010/main" val="3727706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DD2E7-FF18-E86B-FC65-066461A185AB}"/>
              </a:ext>
            </a:extLst>
          </p:cNvPr>
          <p:cNvSpPr>
            <a:spLocks noGrp="1"/>
          </p:cNvSpPr>
          <p:nvPr>
            <p:ph type="title"/>
          </p:nvPr>
        </p:nvSpPr>
        <p:spPr>
          <a:xfrm>
            <a:off x="154378" y="944268"/>
            <a:ext cx="10818422" cy="752475"/>
          </a:xfrm>
        </p:spPr>
        <p:txBody>
          <a:bodyPr>
            <a:normAutofit fontScale="90000"/>
          </a:bodyPr>
          <a:lstStyle/>
          <a:p>
            <a:r>
              <a:rPr lang="en-US" b="1" i="0" dirty="0" err="1">
                <a:solidFill>
                  <a:srgbClr val="0B0B0B"/>
                </a:solidFill>
                <a:effectLst/>
                <a:latin typeface="-apple-system"/>
              </a:rPr>
              <a:t>Elacestrant</a:t>
            </a:r>
            <a:r>
              <a:rPr lang="en-US" b="1" i="0" dirty="0">
                <a:solidFill>
                  <a:srgbClr val="0B0B0B"/>
                </a:solidFill>
                <a:effectLst/>
                <a:latin typeface="-apple-system"/>
              </a:rPr>
              <a:t> in combination with </a:t>
            </a:r>
            <a:r>
              <a:rPr lang="en-US" b="1" i="0" dirty="0" err="1">
                <a:solidFill>
                  <a:srgbClr val="0B0B0B"/>
                </a:solidFill>
                <a:effectLst/>
                <a:latin typeface="-apple-system"/>
              </a:rPr>
              <a:t>abemaciclib</a:t>
            </a:r>
            <a:r>
              <a:rPr lang="en-US" b="1" i="0" dirty="0">
                <a:solidFill>
                  <a:srgbClr val="0B0B0B"/>
                </a:solidFill>
                <a:effectLst/>
                <a:latin typeface="-apple-system"/>
              </a:rPr>
              <a:t> in pts with brain metastasis from ER+, HER2- breast cancer: </a:t>
            </a:r>
            <a:br>
              <a:rPr lang="en-US" b="1" i="0" dirty="0">
                <a:solidFill>
                  <a:srgbClr val="0B0B0B"/>
                </a:solidFill>
                <a:effectLst/>
                <a:latin typeface="-apple-system"/>
              </a:rPr>
            </a:br>
            <a:r>
              <a:rPr lang="en-US" b="1" i="0" dirty="0">
                <a:solidFill>
                  <a:srgbClr val="0B0B0B"/>
                </a:solidFill>
                <a:effectLst/>
                <a:latin typeface="-apple-system"/>
              </a:rPr>
              <a:t>ELECTRA, an open-label, multicenter, phase 1b/2 study</a:t>
            </a:r>
            <a:br>
              <a:rPr lang="en-US" b="1" i="0" dirty="0">
                <a:solidFill>
                  <a:srgbClr val="0B0B0B"/>
                </a:solidFill>
                <a:effectLst/>
                <a:latin typeface="-apple-system"/>
              </a:rPr>
            </a:br>
            <a:endParaRPr lang="en-US" dirty="0"/>
          </a:p>
        </p:txBody>
      </p:sp>
      <p:sp>
        <p:nvSpPr>
          <p:cNvPr id="3" name="Content Placeholder 2">
            <a:extLst>
              <a:ext uri="{FF2B5EF4-FFF2-40B4-BE49-F238E27FC236}">
                <a16:creationId xmlns:a16="http://schemas.microsoft.com/office/drawing/2014/main" id="{154144CB-6847-46D3-5C02-887F8C860340}"/>
              </a:ext>
            </a:extLst>
          </p:cNvPr>
          <p:cNvSpPr>
            <a:spLocks noGrp="1"/>
          </p:cNvSpPr>
          <p:nvPr>
            <p:ph sz="half" idx="1"/>
          </p:nvPr>
        </p:nvSpPr>
        <p:spPr>
          <a:xfrm>
            <a:off x="517791" y="1853315"/>
            <a:ext cx="10818423" cy="4548553"/>
          </a:xfrm>
        </p:spPr>
        <p:txBody>
          <a:bodyPr>
            <a:normAutofit fontScale="85000" lnSpcReduction="10000"/>
          </a:bodyPr>
          <a:lstStyle/>
          <a:p>
            <a:pPr marL="0" indent="0">
              <a:buNone/>
            </a:pPr>
            <a:endParaRPr lang="en-US" dirty="0">
              <a:highlight>
                <a:srgbClr val="FFFF00"/>
              </a:highlight>
            </a:endParaRPr>
          </a:p>
          <a:p>
            <a:r>
              <a:rPr lang="en-US" dirty="0">
                <a:solidFill>
                  <a:srgbClr val="000000"/>
                </a:solidFill>
                <a:latin typeface="ui-sans-serif"/>
              </a:rPr>
              <a:t>Eligible pts – </a:t>
            </a:r>
            <a:r>
              <a:rPr lang="en-US" b="0" i="0" dirty="0">
                <a:solidFill>
                  <a:srgbClr val="000000"/>
                </a:solidFill>
                <a:effectLst/>
                <a:latin typeface="ui-sans-serif"/>
              </a:rPr>
              <a:t>ER+/HER2-neg advanced or metastatic breast cancer who had received at least 1 line of endocrine therapy, no more than 2 lines of chemotherapy, and no more than two CDK4/6 inhibitors, excluding </a:t>
            </a:r>
            <a:r>
              <a:rPr lang="en-US" b="0" i="0" dirty="0" err="1">
                <a:solidFill>
                  <a:srgbClr val="000000"/>
                </a:solidFill>
                <a:effectLst/>
                <a:latin typeface="ui-sans-serif"/>
              </a:rPr>
              <a:t>abemaciclib</a:t>
            </a:r>
            <a:r>
              <a:rPr lang="en-US" dirty="0">
                <a:solidFill>
                  <a:srgbClr val="000000"/>
                </a:solidFill>
                <a:latin typeface="ui-sans-serif"/>
              </a:rPr>
              <a:t> in the metastatic setting</a:t>
            </a:r>
          </a:p>
          <a:p>
            <a:r>
              <a:rPr lang="en-US" dirty="0">
                <a:solidFill>
                  <a:srgbClr val="000000"/>
                </a:solidFill>
                <a:latin typeface="ui-sans-serif"/>
              </a:rPr>
              <a:t>B</a:t>
            </a:r>
            <a:r>
              <a:rPr lang="en-US" b="0" i="0" dirty="0">
                <a:solidFill>
                  <a:srgbClr val="000000"/>
                </a:solidFill>
                <a:effectLst/>
                <a:latin typeface="ui-sans-serif"/>
              </a:rPr>
              <a:t>rain metastases were not required for phase 1b enrollment; pts who enroll in phase 2 will be required to have brain metastases at baseline</a:t>
            </a:r>
            <a:endParaRPr lang="en-US" dirty="0">
              <a:highlight>
                <a:srgbClr val="FFFF00"/>
              </a:highlight>
            </a:endParaRPr>
          </a:p>
          <a:p>
            <a:pPr algn="l"/>
            <a:r>
              <a:rPr lang="en-US" b="0" i="0" dirty="0">
                <a:solidFill>
                  <a:srgbClr val="000000"/>
                </a:solidFill>
                <a:effectLst/>
                <a:latin typeface="ui-sans-serif"/>
              </a:rPr>
              <a:t>No </a:t>
            </a:r>
            <a:r>
              <a:rPr lang="en-US" dirty="0">
                <a:solidFill>
                  <a:srgbClr val="000000"/>
                </a:solidFill>
                <a:latin typeface="ui-sans-serif"/>
              </a:rPr>
              <a:t>pts with brain </a:t>
            </a:r>
            <a:r>
              <a:rPr lang="en-US" dirty="0" err="1">
                <a:solidFill>
                  <a:srgbClr val="000000"/>
                </a:solidFill>
                <a:latin typeface="ui-sans-serif"/>
              </a:rPr>
              <a:t>mets</a:t>
            </a:r>
            <a:r>
              <a:rPr lang="en-US" dirty="0">
                <a:solidFill>
                  <a:srgbClr val="000000"/>
                </a:solidFill>
                <a:latin typeface="ui-sans-serif"/>
              </a:rPr>
              <a:t> were in the Phase 1b cohort</a:t>
            </a:r>
          </a:p>
          <a:p>
            <a:pPr algn="l"/>
            <a:r>
              <a:rPr lang="en-US" b="0" i="0" dirty="0">
                <a:solidFill>
                  <a:srgbClr val="000000"/>
                </a:solidFill>
                <a:effectLst/>
                <a:latin typeface="ui-sans-serif"/>
              </a:rPr>
              <a:t>ORR was 26 % (1 CR and 5 PRs) in evaluable pts treated across 3 cohorts in phase 1b (n = 23)</a:t>
            </a:r>
          </a:p>
          <a:p>
            <a:pPr algn="l"/>
            <a:r>
              <a:rPr lang="en-US" b="0" i="0" dirty="0">
                <a:solidFill>
                  <a:srgbClr val="000000"/>
                </a:solidFill>
                <a:effectLst/>
                <a:latin typeface="ui-sans-serif"/>
              </a:rPr>
              <a:t>Clinical benefit rate (CBR) at 16 weeks and 24 weeks was 70% and 57%, respectively.</a:t>
            </a:r>
          </a:p>
          <a:p>
            <a:pPr algn="l"/>
            <a:r>
              <a:rPr lang="en-US" b="0" i="0" dirty="0">
                <a:solidFill>
                  <a:srgbClr val="000000"/>
                </a:solidFill>
                <a:effectLst/>
                <a:latin typeface="ui-sans-serif"/>
              </a:rPr>
              <a:t>No grade 4 AEs were reported, and no grade 3 diarrhea was observed. Neutropenia was mainly attributed to </a:t>
            </a:r>
            <a:r>
              <a:rPr lang="en-US" b="0" i="0" dirty="0" err="1">
                <a:solidFill>
                  <a:srgbClr val="000000"/>
                </a:solidFill>
                <a:effectLst/>
                <a:latin typeface="ui-sans-serif"/>
              </a:rPr>
              <a:t>abemaciclib</a:t>
            </a:r>
            <a:endParaRPr lang="en-US" b="0" i="0" dirty="0">
              <a:solidFill>
                <a:srgbClr val="000000"/>
              </a:solidFill>
              <a:effectLst/>
              <a:latin typeface="ui-sans-serif"/>
            </a:endParaRPr>
          </a:p>
          <a:p>
            <a:endParaRPr lang="en-US" dirty="0">
              <a:highlight>
                <a:srgbClr val="FFFF00"/>
              </a:highlight>
            </a:endParaRPr>
          </a:p>
        </p:txBody>
      </p:sp>
      <p:sp>
        <p:nvSpPr>
          <p:cNvPr id="4" name="Text Placeholder 24">
            <a:extLst>
              <a:ext uri="{FF2B5EF4-FFF2-40B4-BE49-F238E27FC236}">
                <a16:creationId xmlns:a16="http://schemas.microsoft.com/office/drawing/2014/main" id="{3CEEA993-4106-39AD-D647-9E93BDBB7543}"/>
              </a:ext>
            </a:extLst>
          </p:cNvPr>
          <p:cNvSpPr txBox="1">
            <a:spLocks/>
          </p:cNvSpPr>
          <p:nvPr/>
        </p:nvSpPr>
        <p:spPr>
          <a:xfrm>
            <a:off x="8853054" y="6053301"/>
            <a:ext cx="3096491" cy="348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Ibrahim NK, et al. ASCO 2024. Abstract 1064.</a:t>
            </a:r>
          </a:p>
        </p:txBody>
      </p:sp>
    </p:spTree>
    <p:extLst>
      <p:ext uri="{BB962C8B-B14F-4D97-AF65-F5344CB8AC3E}">
        <p14:creationId xmlns:p14="http://schemas.microsoft.com/office/powerpoint/2010/main" val="1432646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63769" y="6243515"/>
            <a:ext cx="5432425" cy="298450"/>
          </a:xfrm>
        </p:spPr>
        <p:txBody>
          <a:bodyPr>
            <a:normAutofit fontScale="85000" lnSpcReduction="10000"/>
          </a:bodyPr>
          <a:lstStyle/>
          <a:p>
            <a:pPr marL="0" indent="0" defTabSz="914377">
              <a:buNone/>
            </a:pPr>
            <a:r>
              <a:rPr lang="en-US" sz="1400" b="0" dirty="0" err="1">
                <a:solidFill>
                  <a:srgbClr val="000000"/>
                </a:solidFill>
                <a:latin typeface="Calibri" panose="020F0502020204030204"/>
              </a:rPr>
              <a:t>Dieras</a:t>
            </a:r>
            <a:r>
              <a:rPr lang="en-US" sz="1400" b="0" dirty="0">
                <a:solidFill>
                  <a:srgbClr val="000000"/>
                </a:solidFill>
                <a:latin typeface="Calibri" panose="020F0502020204030204"/>
              </a:rPr>
              <a:t> et al. SABCS 2020. Abstract PD13-07; Brenner et al. SABCS 2020. PD13-05.</a:t>
            </a:r>
          </a:p>
        </p:txBody>
      </p:sp>
      <p:pic>
        <p:nvPicPr>
          <p:cNvPr id="4" name="Content Placeholder 3"/>
          <p:cNvPicPr>
            <a:picLocks noGrp="1" noChangeAspect="1"/>
          </p:cNvPicPr>
          <p:nvPr>
            <p:ph sz="half" idx="4294967295"/>
          </p:nvPr>
        </p:nvPicPr>
        <p:blipFill>
          <a:blip r:embed="rId3"/>
          <a:stretch>
            <a:fillRect/>
          </a:stretch>
        </p:blipFill>
        <p:spPr>
          <a:xfrm>
            <a:off x="218275" y="955212"/>
            <a:ext cx="6834188" cy="1966912"/>
          </a:xfrm>
          <a:prstGeom prst="rect">
            <a:avLst/>
          </a:prstGeom>
          <a:ln w="12700">
            <a:solidFill>
              <a:srgbClr val="FF0000"/>
            </a:solidFill>
          </a:ln>
        </p:spPr>
      </p:pic>
      <p:pic>
        <p:nvPicPr>
          <p:cNvPr id="5" name="Content Placeholder 8"/>
          <p:cNvPicPr>
            <a:picLocks noChangeAspect="1"/>
          </p:cNvPicPr>
          <p:nvPr/>
        </p:nvPicPr>
        <p:blipFill>
          <a:blip r:embed="rId4"/>
          <a:stretch>
            <a:fillRect/>
          </a:stretch>
        </p:blipFill>
        <p:spPr>
          <a:xfrm>
            <a:off x="406400" y="3070980"/>
            <a:ext cx="8190771" cy="2664377"/>
          </a:xfrm>
          <a:prstGeom prst="rect">
            <a:avLst/>
          </a:prstGeom>
        </p:spPr>
      </p:pic>
      <p:pic>
        <p:nvPicPr>
          <p:cNvPr id="7" name="Picture 6"/>
          <p:cNvPicPr>
            <a:picLocks noChangeAspect="1"/>
          </p:cNvPicPr>
          <p:nvPr/>
        </p:nvPicPr>
        <p:blipFill>
          <a:blip r:embed="rId5"/>
          <a:stretch>
            <a:fillRect/>
          </a:stretch>
        </p:blipFill>
        <p:spPr>
          <a:xfrm>
            <a:off x="8151536" y="1280850"/>
            <a:ext cx="3904392" cy="2928295"/>
          </a:xfrm>
          <a:prstGeom prst="rect">
            <a:avLst/>
          </a:prstGeom>
        </p:spPr>
      </p:pic>
    </p:spTree>
    <p:extLst>
      <p:ext uri="{BB962C8B-B14F-4D97-AF65-F5344CB8AC3E}">
        <p14:creationId xmlns:p14="http://schemas.microsoft.com/office/powerpoint/2010/main" val="2569385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4122661547"/>
              </p:ext>
            </p:extLst>
          </p:nvPr>
        </p:nvGraphicFramePr>
        <p:xfrm>
          <a:off x="745510" y="1837564"/>
          <a:ext cx="6248035" cy="4321647"/>
        </p:xfrm>
        <a:graphic>
          <a:graphicData uri="http://schemas.openxmlformats.org/drawingml/2006/table">
            <a:tbl>
              <a:tblPr firstRow="1" bandRow="1">
                <a:tableStyleId>{5C22544A-7EE6-4342-B048-85BDC9FD1C3A}</a:tableStyleId>
              </a:tblPr>
              <a:tblGrid>
                <a:gridCol w="1691662">
                  <a:extLst>
                    <a:ext uri="{9D8B030D-6E8A-4147-A177-3AD203B41FA5}">
                      <a16:colId xmlns:a16="http://schemas.microsoft.com/office/drawing/2014/main" val="1715669731"/>
                    </a:ext>
                  </a:extLst>
                </a:gridCol>
                <a:gridCol w="1432355">
                  <a:extLst>
                    <a:ext uri="{9D8B030D-6E8A-4147-A177-3AD203B41FA5}">
                      <a16:colId xmlns:a16="http://schemas.microsoft.com/office/drawing/2014/main" val="3708063745"/>
                    </a:ext>
                  </a:extLst>
                </a:gridCol>
                <a:gridCol w="1562009">
                  <a:extLst>
                    <a:ext uri="{9D8B030D-6E8A-4147-A177-3AD203B41FA5}">
                      <a16:colId xmlns:a16="http://schemas.microsoft.com/office/drawing/2014/main" val="3595307100"/>
                    </a:ext>
                  </a:extLst>
                </a:gridCol>
                <a:gridCol w="1562009">
                  <a:extLst>
                    <a:ext uri="{9D8B030D-6E8A-4147-A177-3AD203B41FA5}">
                      <a16:colId xmlns:a16="http://schemas.microsoft.com/office/drawing/2014/main" val="1470018452"/>
                    </a:ext>
                  </a:extLst>
                </a:gridCol>
              </a:tblGrid>
              <a:tr h="1440549">
                <a:tc>
                  <a:txBody>
                    <a:bodyPr/>
                    <a:lstStyle/>
                    <a:p>
                      <a:pPr algn="ctr"/>
                      <a:endParaRPr lang="en-US" sz="1800" dirty="0"/>
                    </a:p>
                  </a:txBody>
                  <a:tcPr marL="82422" marR="82422" marT="41211" marB="41211" anchor="ctr">
                    <a:solidFill>
                      <a:srgbClr val="44546A"/>
                    </a:solidFill>
                  </a:tcPr>
                </a:tc>
                <a:tc>
                  <a:txBody>
                    <a:bodyPr/>
                    <a:lstStyle/>
                    <a:p>
                      <a:pPr algn="ctr"/>
                      <a:r>
                        <a:rPr lang="en-US" sz="1800" dirty="0"/>
                        <a:t>CNS Tumor</a:t>
                      </a:r>
                      <a:r>
                        <a:rPr lang="en-US" sz="1800" baseline="0" dirty="0"/>
                        <a:t> </a:t>
                      </a:r>
                      <a:r>
                        <a:rPr lang="en-US" sz="1800" dirty="0"/>
                        <a:t>Mean Total SN-38</a:t>
                      </a:r>
                    </a:p>
                  </a:txBody>
                  <a:tcPr marL="82422" marR="82422" marT="41211" marB="41211" anchor="ctr">
                    <a:solidFill>
                      <a:srgbClr val="44546A"/>
                    </a:solidFill>
                  </a:tcPr>
                </a:tc>
                <a:tc>
                  <a:txBody>
                    <a:bodyPr/>
                    <a:lstStyle/>
                    <a:p>
                      <a:pPr algn="ctr"/>
                      <a:r>
                        <a:rPr lang="en-US" sz="1800" dirty="0"/>
                        <a:t>CNS Tumor Mean Free [SN-38] </a:t>
                      </a:r>
                    </a:p>
                  </a:txBody>
                  <a:tcPr marL="82422" marR="82422" marT="41211" marB="41211" anchor="ctr">
                    <a:solidFill>
                      <a:srgbClr val="44546A"/>
                    </a:solidFill>
                  </a:tcPr>
                </a:tc>
                <a:tc>
                  <a:txBody>
                    <a:bodyPr/>
                    <a:lstStyle/>
                    <a:p>
                      <a:pPr algn="ctr"/>
                      <a:r>
                        <a:rPr lang="en-US" sz="1800" dirty="0"/>
                        <a:t>Fold</a:t>
                      </a:r>
                      <a:r>
                        <a:rPr lang="en-US" sz="1800" baseline="0" dirty="0"/>
                        <a:t> change from IC-50</a:t>
                      </a:r>
                      <a:endParaRPr lang="en-US" sz="1800" dirty="0"/>
                    </a:p>
                  </a:txBody>
                  <a:tcPr marL="82422" marR="82422" marT="41211" marB="41211" anchor="ctr">
                    <a:solidFill>
                      <a:srgbClr val="44546A"/>
                    </a:solidFill>
                  </a:tcPr>
                </a:tc>
                <a:extLst>
                  <a:ext uri="{0D108BD9-81ED-4DB2-BD59-A6C34878D82A}">
                    <a16:rowId xmlns:a16="http://schemas.microsoft.com/office/drawing/2014/main" val="2497733587"/>
                  </a:ext>
                </a:extLst>
              </a:tr>
              <a:tr h="1440549">
                <a:tc>
                  <a:txBody>
                    <a:bodyPr/>
                    <a:lstStyle/>
                    <a:p>
                      <a:pPr algn="ctr"/>
                      <a:r>
                        <a:rPr lang="en-US" sz="1800" b="1" dirty="0">
                          <a:solidFill>
                            <a:srgbClr val="000000"/>
                          </a:solidFill>
                        </a:rPr>
                        <a:t>Breast cancer CNS</a:t>
                      </a:r>
                      <a:r>
                        <a:rPr lang="en-US" sz="1800" b="1" baseline="0" dirty="0">
                          <a:solidFill>
                            <a:srgbClr val="000000"/>
                          </a:solidFill>
                        </a:rPr>
                        <a:t> metastases</a:t>
                      </a:r>
                    </a:p>
                    <a:p>
                      <a:pPr algn="ctr"/>
                      <a:r>
                        <a:rPr lang="en-US" sz="1800" b="1" baseline="0" dirty="0">
                          <a:solidFill>
                            <a:srgbClr val="000000"/>
                          </a:solidFill>
                        </a:rPr>
                        <a:t>(N = 4)</a:t>
                      </a:r>
                      <a:endParaRPr lang="en-US" sz="1800" b="1" dirty="0">
                        <a:solidFill>
                          <a:srgbClr val="000000"/>
                        </a:solidFill>
                      </a:endParaRPr>
                    </a:p>
                  </a:txBody>
                  <a:tcPr marL="82422" marR="82422" marT="41211" marB="4121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455nM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(174-1160)</a:t>
                      </a:r>
                    </a:p>
                    <a:p>
                      <a:pPr algn="ctr"/>
                      <a:endParaRPr lang="en-US" sz="1800" b="1" dirty="0"/>
                    </a:p>
                  </a:txBody>
                  <a:tcPr marL="82422" marR="82422" marT="41211" marB="41211" anchor="ctr"/>
                </a:tc>
                <a:tc>
                  <a:txBody>
                    <a:bodyPr/>
                    <a:lstStyle/>
                    <a:p>
                      <a:pPr algn="ctr"/>
                      <a:r>
                        <a:rPr lang="en-US" sz="1800" b="1" dirty="0"/>
                        <a:t>73nM </a:t>
                      </a:r>
                    </a:p>
                    <a:p>
                      <a:pPr algn="ctr"/>
                      <a:r>
                        <a:rPr lang="en-US" sz="1800" b="1" dirty="0"/>
                        <a:t>(15-198)</a:t>
                      </a:r>
                    </a:p>
                  </a:txBody>
                  <a:tcPr marL="82422" marR="82422" marT="41211" marB="41211" anchor="ctr"/>
                </a:tc>
                <a:tc>
                  <a:txBody>
                    <a:bodyPr/>
                    <a:lstStyle/>
                    <a:p>
                      <a:pPr algn="ctr"/>
                      <a:r>
                        <a:rPr lang="en-US" sz="1800" b="1" dirty="0"/>
                        <a:t>150-fold</a:t>
                      </a:r>
                    </a:p>
                  </a:txBody>
                  <a:tcPr marL="82422" marR="82422" marT="41211" marB="41211" anchor="ctr"/>
                </a:tc>
                <a:extLst>
                  <a:ext uri="{0D108BD9-81ED-4DB2-BD59-A6C34878D82A}">
                    <a16:rowId xmlns:a16="http://schemas.microsoft.com/office/drawing/2014/main" val="3422695980"/>
                  </a:ext>
                </a:extLst>
              </a:tr>
              <a:tr h="1440549">
                <a:tc>
                  <a:txBody>
                    <a:bodyPr/>
                    <a:lstStyle/>
                    <a:p>
                      <a:pPr algn="ctr"/>
                      <a:r>
                        <a:rPr lang="en-US" sz="1800" b="1" dirty="0">
                          <a:solidFill>
                            <a:srgbClr val="000000"/>
                          </a:solidFill>
                        </a:rPr>
                        <a:t>Glioblastoma</a:t>
                      </a:r>
                      <a:r>
                        <a:rPr lang="en-US" sz="1800" b="1" baseline="0" dirty="0">
                          <a:solidFill>
                            <a:srgbClr val="000000"/>
                          </a:solidFill>
                        </a:rPr>
                        <a:t> </a:t>
                      </a:r>
                      <a:r>
                        <a:rPr lang="en-US" sz="1800" b="1" baseline="0" dirty="0" err="1">
                          <a:solidFill>
                            <a:srgbClr val="000000"/>
                          </a:solidFill>
                        </a:rPr>
                        <a:t>multiforme</a:t>
                      </a:r>
                      <a:endParaRPr lang="en-US" sz="1800" b="1" baseline="0" dirty="0">
                        <a:solidFill>
                          <a:srgbClr val="000000"/>
                        </a:solidFill>
                      </a:endParaRPr>
                    </a:p>
                    <a:p>
                      <a:pPr algn="ctr"/>
                      <a:r>
                        <a:rPr lang="en-US" sz="1800" b="1" baseline="0" dirty="0">
                          <a:solidFill>
                            <a:srgbClr val="000000"/>
                          </a:solidFill>
                        </a:rPr>
                        <a:t>(N = 6)</a:t>
                      </a:r>
                      <a:endParaRPr lang="en-US" sz="1800" b="1" dirty="0">
                        <a:solidFill>
                          <a:srgbClr val="000000"/>
                        </a:solidFill>
                      </a:endParaRPr>
                    </a:p>
                  </a:txBody>
                  <a:tcPr marL="82422" marR="82422" marT="41211" marB="4121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270nM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(93-687)</a:t>
                      </a:r>
                    </a:p>
                    <a:p>
                      <a:pPr algn="ctr"/>
                      <a:endParaRPr lang="en-US" sz="1800" b="1" dirty="0"/>
                    </a:p>
                  </a:txBody>
                  <a:tcPr marL="82422" marR="82422" marT="41211" marB="4121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46nM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(20-90)</a:t>
                      </a:r>
                    </a:p>
                    <a:p>
                      <a:pPr algn="ctr"/>
                      <a:endParaRPr lang="en-US" sz="1800" b="1" dirty="0"/>
                    </a:p>
                  </a:txBody>
                  <a:tcPr marL="82422" marR="82422" marT="41211" marB="41211" anchor="ctr"/>
                </a:tc>
                <a:tc>
                  <a:txBody>
                    <a:bodyPr/>
                    <a:lstStyle/>
                    <a:p>
                      <a:pPr algn="ctr"/>
                      <a:r>
                        <a:rPr lang="en-US" sz="1800" b="1" dirty="0"/>
                        <a:t>40-fold</a:t>
                      </a:r>
                    </a:p>
                  </a:txBody>
                  <a:tcPr marL="82422" marR="82422" marT="41211" marB="41211" anchor="ctr"/>
                </a:tc>
                <a:extLst>
                  <a:ext uri="{0D108BD9-81ED-4DB2-BD59-A6C34878D82A}">
                    <a16:rowId xmlns:a16="http://schemas.microsoft.com/office/drawing/2014/main" val="2157867636"/>
                  </a:ext>
                </a:extLst>
              </a:tr>
            </a:tbl>
          </a:graphicData>
        </a:graphic>
      </p:graphicFrame>
      <p:pic>
        <p:nvPicPr>
          <p:cNvPr id="4" name="Picture 3"/>
          <p:cNvPicPr>
            <a:picLocks noChangeAspect="1"/>
          </p:cNvPicPr>
          <p:nvPr/>
        </p:nvPicPr>
        <p:blipFill rotWithShape="1">
          <a:blip r:embed="rId3"/>
          <a:srcRect t="17326" b="18099"/>
          <a:stretch/>
        </p:blipFill>
        <p:spPr>
          <a:xfrm>
            <a:off x="164944" y="741962"/>
            <a:ext cx="11862112" cy="910969"/>
          </a:xfrm>
          <a:prstGeom prst="rect">
            <a:avLst/>
          </a:prstGeom>
        </p:spPr>
      </p:pic>
      <p:pic>
        <p:nvPicPr>
          <p:cNvPr id="8" name="Picture 7"/>
          <p:cNvPicPr>
            <a:picLocks noChangeAspect="1"/>
          </p:cNvPicPr>
          <p:nvPr/>
        </p:nvPicPr>
        <p:blipFill>
          <a:blip r:embed="rId4"/>
          <a:stretch>
            <a:fillRect/>
          </a:stretch>
        </p:blipFill>
        <p:spPr>
          <a:xfrm>
            <a:off x="7250383" y="2482820"/>
            <a:ext cx="3898131" cy="3869884"/>
          </a:xfrm>
          <a:prstGeom prst="rect">
            <a:avLst/>
          </a:prstGeom>
        </p:spPr>
      </p:pic>
      <p:sp>
        <p:nvSpPr>
          <p:cNvPr id="9" name="TextBox 8"/>
          <p:cNvSpPr txBox="1"/>
          <p:nvPr/>
        </p:nvSpPr>
        <p:spPr>
          <a:xfrm>
            <a:off x="7250383" y="1793908"/>
            <a:ext cx="4776673" cy="646331"/>
          </a:xfrm>
          <a:prstGeom prst="rect">
            <a:avLst/>
          </a:prstGeom>
          <a:noFill/>
        </p:spPr>
        <p:txBody>
          <a:bodyPr wrap="square" rtlCol="0">
            <a:spAutoFit/>
          </a:bodyPr>
          <a:lstStyle/>
          <a:p>
            <a:pPr defTabSz="914377"/>
            <a:r>
              <a:rPr lang="en-US" b="1" dirty="0">
                <a:solidFill>
                  <a:srgbClr val="7A0000"/>
                </a:solidFill>
                <a:latin typeface="Calibri" panose="020F0502020204030204"/>
              </a:rPr>
              <a:t>Of first 10 with Breast Cancer CNS metastases, </a:t>
            </a:r>
          </a:p>
          <a:p>
            <a:pPr defTabSz="914377"/>
            <a:r>
              <a:rPr lang="en-US" b="1" dirty="0">
                <a:solidFill>
                  <a:srgbClr val="7A0000"/>
                </a:solidFill>
                <a:latin typeface="Calibri" panose="020F0502020204030204"/>
              </a:rPr>
              <a:t>2 with ongoing responses, after 4</a:t>
            </a:r>
            <a:r>
              <a:rPr lang="en-US" b="1" baseline="30000" dirty="0">
                <a:solidFill>
                  <a:srgbClr val="7A0000"/>
                </a:solidFill>
                <a:latin typeface="Calibri" panose="020F0502020204030204"/>
              </a:rPr>
              <a:t>th</a:t>
            </a:r>
            <a:r>
              <a:rPr lang="en-US" b="1" dirty="0">
                <a:solidFill>
                  <a:srgbClr val="7A0000"/>
                </a:solidFill>
                <a:latin typeface="Calibri" panose="020F0502020204030204"/>
              </a:rPr>
              <a:t> and 6</a:t>
            </a:r>
            <a:r>
              <a:rPr lang="en-US" b="1" baseline="30000" dirty="0">
                <a:solidFill>
                  <a:srgbClr val="7A0000"/>
                </a:solidFill>
                <a:latin typeface="Calibri" panose="020F0502020204030204"/>
              </a:rPr>
              <a:t>th</a:t>
            </a:r>
            <a:r>
              <a:rPr lang="en-US" b="1" dirty="0">
                <a:solidFill>
                  <a:srgbClr val="7A0000"/>
                </a:solidFill>
                <a:latin typeface="Calibri" panose="020F0502020204030204"/>
              </a:rPr>
              <a:t> cycle</a:t>
            </a:r>
          </a:p>
        </p:txBody>
      </p:sp>
      <p:sp>
        <p:nvSpPr>
          <p:cNvPr id="10" name="TextBox 9"/>
          <p:cNvSpPr txBox="1"/>
          <p:nvPr/>
        </p:nvSpPr>
        <p:spPr>
          <a:xfrm>
            <a:off x="653145" y="6343845"/>
            <a:ext cx="184731" cy="369332"/>
          </a:xfrm>
          <a:prstGeom prst="rect">
            <a:avLst/>
          </a:prstGeom>
          <a:noFill/>
        </p:spPr>
        <p:txBody>
          <a:bodyPr wrap="none" rtlCol="0">
            <a:spAutoFit/>
          </a:bodyPr>
          <a:lstStyle/>
          <a:p>
            <a:pPr defTabSz="914377"/>
            <a:endParaRPr lang="en-US" dirty="0">
              <a:solidFill>
                <a:srgbClr val="00539B"/>
              </a:solidFill>
              <a:latin typeface="Calibri" panose="020F0502020204030204"/>
            </a:endParaRPr>
          </a:p>
        </p:txBody>
      </p:sp>
    </p:spTree>
    <p:extLst>
      <p:ext uri="{BB962C8B-B14F-4D97-AF65-F5344CB8AC3E}">
        <p14:creationId xmlns:p14="http://schemas.microsoft.com/office/powerpoint/2010/main" val="4197730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52E692-D8C0-8910-064F-D9C833E09FC7}"/>
              </a:ext>
            </a:extLst>
          </p:cNvPr>
          <p:cNvSpPr txBox="1"/>
          <p:nvPr/>
        </p:nvSpPr>
        <p:spPr>
          <a:xfrm>
            <a:off x="0" y="347959"/>
            <a:ext cx="12192000" cy="10696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500" b="1" i="0" kern="1200" dirty="0">
                <a:effectLst/>
                <a:latin typeface="Arial" panose="020B0604020202020204" pitchFamily="34" charset="0"/>
                <a:ea typeface="+mj-ea"/>
                <a:cs typeface="Arial" panose="020B0604020202020204" pitchFamily="34" charset="0"/>
              </a:rPr>
              <a:t>Sacituzumab </a:t>
            </a:r>
            <a:r>
              <a:rPr lang="en-US" sz="2500" b="1" i="0" kern="1200">
                <a:effectLst/>
                <a:latin typeface="Arial" panose="020B0604020202020204" pitchFamily="34" charset="0"/>
                <a:ea typeface="+mj-ea"/>
                <a:cs typeface="Arial" panose="020B0604020202020204" pitchFamily="34" charset="0"/>
              </a:rPr>
              <a:t>Govitecan</a:t>
            </a:r>
            <a:r>
              <a:rPr lang="en-US" sz="2500" b="1" i="0" kern="1200" dirty="0">
                <a:effectLst/>
                <a:latin typeface="Arial" panose="020B0604020202020204" pitchFamily="34" charset="0"/>
                <a:ea typeface="+mj-ea"/>
                <a:cs typeface="Arial" panose="020B0604020202020204" pitchFamily="34" charset="0"/>
              </a:rPr>
              <a:t> in patients with breast cancer brain metastases and recurrent glioblastoma: a phase 0 window-of-opportunity trial</a:t>
            </a:r>
          </a:p>
        </p:txBody>
      </p:sp>
      <p:sp>
        <p:nvSpPr>
          <p:cNvPr id="4" name="TextBox 3">
            <a:extLst>
              <a:ext uri="{FF2B5EF4-FFF2-40B4-BE49-F238E27FC236}">
                <a16:creationId xmlns:a16="http://schemas.microsoft.com/office/drawing/2014/main" id="{9180FDB0-0742-A656-3014-83A812350319}"/>
              </a:ext>
            </a:extLst>
          </p:cNvPr>
          <p:cNvSpPr txBox="1"/>
          <p:nvPr/>
        </p:nvSpPr>
        <p:spPr>
          <a:xfrm>
            <a:off x="7659584" y="6217727"/>
            <a:ext cx="3689268" cy="533399"/>
          </a:xfrm>
          <a:prstGeom prst="rect">
            <a:avLst/>
          </a:prstGeom>
        </p:spPr>
        <p:txBody>
          <a:bodyPr vert="horz" lIns="274320" tIns="137160" rIns="274320" bIns="137160" rtlCol="0" anchor="b">
            <a:normAutofit fontScale="85000" lnSpcReduction="10000"/>
          </a:bodyPr>
          <a:lstStyle/>
          <a:p>
            <a:pPr>
              <a:lnSpc>
                <a:spcPct val="90000"/>
              </a:lnSpc>
              <a:spcBef>
                <a:spcPts val="1000"/>
              </a:spcBef>
            </a:pPr>
            <a:r>
              <a:rPr lang="en-US" sz="1400" b="1" i="0" kern="1200" baseline="0" dirty="0" err="1">
                <a:effectLst/>
                <a:latin typeface="+mn-lt"/>
                <a:ea typeface="+mn-ea"/>
                <a:cs typeface="Helvetica" panose="020B0604020202020204" pitchFamily="34" charset="0"/>
              </a:rPr>
              <a:t>Balinda</a:t>
            </a:r>
            <a:r>
              <a:rPr lang="en-US" sz="1400" b="1" kern="1200" baseline="0" dirty="0">
                <a:latin typeface="+mn-lt"/>
                <a:ea typeface="+mn-ea"/>
                <a:cs typeface="Helvetica" panose="020B0604020202020204" pitchFamily="34" charset="0"/>
              </a:rPr>
              <a:t> HU et al. </a:t>
            </a:r>
            <a:r>
              <a:rPr lang="en-US" sz="1400" b="1" i="1" kern="1200" baseline="0" dirty="0">
                <a:effectLst/>
                <a:latin typeface="+mn-lt"/>
                <a:ea typeface="+mn-ea"/>
                <a:cs typeface="Helvetica" panose="020B0604020202020204" pitchFamily="34" charset="0"/>
              </a:rPr>
              <a:t>Nat </a:t>
            </a:r>
            <a:r>
              <a:rPr lang="en-US" sz="1400" b="1" i="1" kern="1200" baseline="0" dirty="0" err="1">
                <a:effectLst/>
                <a:latin typeface="+mn-lt"/>
                <a:ea typeface="+mn-ea"/>
                <a:cs typeface="Helvetica" panose="020B0604020202020204" pitchFamily="34" charset="0"/>
              </a:rPr>
              <a:t>Commun</a:t>
            </a:r>
            <a:r>
              <a:rPr lang="en-US" sz="1400" b="1" i="0" kern="1200" baseline="0" dirty="0">
                <a:effectLst/>
                <a:latin typeface="+mn-lt"/>
                <a:ea typeface="+mn-ea"/>
                <a:cs typeface="Helvetica" panose="020B0604020202020204" pitchFamily="34" charset="0"/>
              </a:rPr>
              <a:t> 15, 6707 (2024). </a:t>
            </a:r>
            <a:endParaRPr lang="en-US" sz="1400" b="1" kern="1200" baseline="0" dirty="0">
              <a:latin typeface="+mn-lt"/>
              <a:ea typeface="+mn-ea"/>
              <a:cs typeface="Helvetica" panose="020B0604020202020204" pitchFamily="34" charset="0"/>
            </a:endParaRPr>
          </a:p>
        </p:txBody>
      </p:sp>
      <p:sp>
        <p:nvSpPr>
          <p:cNvPr id="15" name="Content Placeholder 3">
            <a:extLst>
              <a:ext uri="{FF2B5EF4-FFF2-40B4-BE49-F238E27FC236}">
                <a16:creationId xmlns:a16="http://schemas.microsoft.com/office/drawing/2014/main" id="{A1B6A199-076E-2351-0606-643AAC275A3A}"/>
              </a:ext>
            </a:extLst>
          </p:cNvPr>
          <p:cNvSpPr>
            <a:spLocks noGrp="1"/>
          </p:cNvSpPr>
          <p:nvPr>
            <p:ph sz="quarter" idx="14"/>
          </p:nvPr>
        </p:nvSpPr>
        <p:spPr>
          <a:xfrm>
            <a:off x="178130" y="1566752"/>
            <a:ext cx="6293922" cy="4647931"/>
          </a:xfrm>
        </p:spPr>
        <p:txBody>
          <a:bodyPr>
            <a:normAutofit fontScale="77500" lnSpcReduction="20000"/>
          </a:bodyPr>
          <a:lstStyle/>
          <a:p>
            <a:r>
              <a:rPr lang="en-US" b="0" i="0" dirty="0">
                <a:solidFill>
                  <a:srgbClr val="222222"/>
                </a:solidFill>
                <a:effectLst/>
                <a:latin typeface="Harding"/>
              </a:rPr>
              <a:t>25 pts with BCBM (n=12) and </a:t>
            </a:r>
            <a:r>
              <a:rPr lang="en-US" b="0" i="0" dirty="0" err="1">
                <a:solidFill>
                  <a:srgbClr val="222222"/>
                </a:solidFill>
                <a:effectLst/>
                <a:latin typeface="Harding"/>
              </a:rPr>
              <a:t>rGBM</a:t>
            </a:r>
            <a:r>
              <a:rPr lang="en-US" b="0" i="0" dirty="0">
                <a:solidFill>
                  <a:srgbClr val="222222"/>
                </a:solidFill>
                <a:effectLst/>
                <a:latin typeface="Harding"/>
              </a:rPr>
              <a:t> received a single </a:t>
            </a:r>
            <a:r>
              <a:rPr lang="en-US" dirty="0">
                <a:solidFill>
                  <a:srgbClr val="222222"/>
                </a:solidFill>
                <a:latin typeface="Harding"/>
              </a:rPr>
              <a:t>IV</a:t>
            </a:r>
            <a:r>
              <a:rPr lang="en-US" b="0" i="0" dirty="0">
                <a:solidFill>
                  <a:srgbClr val="222222"/>
                </a:solidFill>
                <a:effectLst/>
                <a:latin typeface="Harding"/>
              </a:rPr>
              <a:t> dose of SG at 10 mg/kg given one day before resection and continued on days 1 and 8 of 21-d cycles</a:t>
            </a:r>
          </a:p>
          <a:p>
            <a:r>
              <a:rPr lang="en-US" b="0" i="0" dirty="0">
                <a:solidFill>
                  <a:srgbClr val="222222"/>
                </a:solidFill>
                <a:effectLst/>
                <a:latin typeface="Harding"/>
              </a:rPr>
              <a:t>PFS was 8 months (range 2–26.5 </a:t>
            </a:r>
            <a:r>
              <a:rPr lang="en-US" b="0" i="0" dirty="0" err="1">
                <a:solidFill>
                  <a:srgbClr val="222222"/>
                </a:solidFill>
                <a:effectLst/>
                <a:latin typeface="Harding"/>
              </a:rPr>
              <a:t>mo</a:t>
            </a:r>
            <a:r>
              <a:rPr lang="en-US" b="0" i="0" dirty="0">
                <a:solidFill>
                  <a:srgbClr val="222222"/>
                </a:solidFill>
                <a:effectLst/>
                <a:latin typeface="Harding"/>
              </a:rPr>
              <a:t>) in the BCBM cohort</a:t>
            </a:r>
          </a:p>
          <a:p>
            <a:r>
              <a:rPr lang="en-US" b="0" i="0" dirty="0">
                <a:solidFill>
                  <a:srgbClr val="222222"/>
                </a:solidFill>
                <a:effectLst/>
                <a:latin typeface="Harding"/>
              </a:rPr>
              <a:t>OS for the BCBM cohort was 35.2 months (2.7–37 </a:t>
            </a:r>
            <a:r>
              <a:rPr lang="en-US" b="0" i="0" dirty="0" err="1">
                <a:solidFill>
                  <a:srgbClr val="222222"/>
                </a:solidFill>
                <a:effectLst/>
                <a:latin typeface="Harding"/>
              </a:rPr>
              <a:t>mo</a:t>
            </a:r>
            <a:r>
              <a:rPr lang="en-US" b="0" i="0" dirty="0">
                <a:solidFill>
                  <a:srgbClr val="222222"/>
                </a:solidFill>
                <a:effectLst/>
                <a:latin typeface="Harding"/>
              </a:rPr>
              <a:t>)</a:t>
            </a:r>
          </a:p>
          <a:p>
            <a:r>
              <a:rPr lang="en-US" b="0" i="0" dirty="0">
                <a:solidFill>
                  <a:srgbClr val="222222"/>
                </a:solidFill>
                <a:effectLst/>
                <a:latin typeface="Harding"/>
              </a:rPr>
              <a:t>Non-planned exploratory endpoint of ORR was 38% for BCBM</a:t>
            </a:r>
          </a:p>
          <a:p>
            <a:pPr marL="0" indent="0">
              <a:buNone/>
            </a:pPr>
            <a:endParaRPr lang="en-US" b="0" i="0" dirty="0">
              <a:solidFill>
                <a:srgbClr val="222222"/>
              </a:solidFill>
              <a:effectLst/>
              <a:latin typeface="Harding"/>
            </a:endParaRPr>
          </a:p>
          <a:p>
            <a:r>
              <a:rPr lang="en-US" dirty="0">
                <a:solidFill>
                  <a:srgbClr val="222222"/>
                </a:solidFill>
                <a:latin typeface="Harding"/>
              </a:rPr>
              <a:t>I</a:t>
            </a:r>
            <a:r>
              <a:rPr lang="en-US" b="0" i="0" dirty="0">
                <a:solidFill>
                  <a:srgbClr val="222222"/>
                </a:solidFill>
                <a:effectLst/>
                <a:latin typeface="Harding"/>
              </a:rPr>
              <a:t>n post-surgical tissue, the median total SN-38 was 249.8 ng/g for BCBM </a:t>
            </a:r>
          </a:p>
          <a:p>
            <a:r>
              <a:rPr lang="en-US" b="1" dirty="0">
                <a:solidFill>
                  <a:srgbClr val="222222"/>
                </a:solidFill>
                <a:latin typeface="Harding"/>
              </a:rPr>
              <a:t>In a very limited sample of CSF samples  (n = 3) , SN-38 levels were low (5, 9.4, 26.5 ng/ml) </a:t>
            </a:r>
            <a:endParaRPr lang="en-US" b="1" i="0" dirty="0">
              <a:solidFill>
                <a:srgbClr val="222222"/>
              </a:solidFill>
              <a:effectLst/>
              <a:latin typeface="Harding"/>
            </a:endParaRPr>
          </a:p>
        </p:txBody>
      </p:sp>
      <p:pic>
        <p:nvPicPr>
          <p:cNvPr id="6" name="Picture 5" descr="A table of medical data&#10;&#10;Description automatically generated with medium confidence">
            <a:extLst>
              <a:ext uri="{FF2B5EF4-FFF2-40B4-BE49-F238E27FC236}">
                <a16:creationId xmlns:a16="http://schemas.microsoft.com/office/drawing/2014/main" id="{67C4C852-00E0-91E1-B80D-F1C0DEB8EF27}"/>
              </a:ext>
            </a:extLst>
          </p:cNvPr>
          <p:cNvPicPr>
            <a:picLocks noChangeAspect="1"/>
          </p:cNvPicPr>
          <p:nvPr/>
        </p:nvPicPr>
        <p:blipFill>
          <a:blip r:embed="rId2"/>
          <a:stretch>
            <a:fillRect/>
          </a:stretch>
        </p:blipFill>
        <p:spPr>
          <a:xfrm>
            <a:off x="6746387" y="1566752"/>
            <a:ext cx="4297665" cy="4735722"/>
          </a:xfrm>
          <a:prstGeom prst="rect">
            <a:avLst/>
          </a:prstGeom>
          <a:noFill/>
        </p:spPr>
      </p:pic>
    </p:spTree>
    <p:extLst>
      <p:ext uri="{BB962C8B-B14F-4D97-AF65-F5344CB8AC3E}">
        <p14:creationId xmlns:p14="http://schemas.microsoft.com/office/powerpoint/2010/main" val="273335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1BEB3F-2F86-6434-C781-DAB0BE69E5F6}"/>
              </a:ext>
            </a:extLst>
          </p:cNvPr>
          <p:cNvSpPr>
            <a:spLocks noGrp="1"/>
          </p:cNvSpPr>
          <p:nvPr>
            <p:ph type="title"/>
          </p:nvPr>
        </p:nvSpPr>
        <p:spPr>
          <a:xfrm>
            <a:off x="838200" y="775881"/>
            <a:ext cx="10515600" cy="752475"/>
          </a:xfrm>
        </p:spPr>
        <p:txBody>
          <a:bodyPr>
            <a:normAutofit fontScale="90000"/>
          </a:bodyPr>
          <a:lstStyle/>
          <a:p>
            <a:r>
              <a:rPr lang="en-US" sz="3600" b="1" i="0" kern="1200" dirty="0">
                <a:effectLst/>
                <a:latin typeface="Arial" panose="020B0604020202020204" pitchFamily="34" charset="0"/>
                <a:ea typeface="+mj-ea"/>
                <a:cs typeface="Arial" panose="020B0604020202020204" pitchFamily="34" charset="0"/>
              </a:rPr>
              <a:t>Sacituzumab </a:t>
            </a:r>
            <a:r>
              <a:rPr lang="en-US" sz="3600" b="1" i="0" kern="1200" dirty="0" err="1">
                <a:effectLst/>
                <a:latin typeface="Arial" panose="020B0604020202020204" pitchFamily="34" charset="0"/>
                <a:ea typeface="+mj-ea"/>
                <a:cs typeface="Arial" panose="020B0604020202020204" pitchFamily="34" charset="0"/>
              </a:rPr>
              <a:t>Govitecan</a:t>
            </a:r>
            <a:r>
              <a:rPr lang="en-US" sz="3600" b="1" i="0" kern="1200" dirty="0">
                <a:effectLst/>
                <a:latin typeface="Arial" panose="020B0604020202020204" pitchFamily="34" charset="0"/>
                <a:ea typeface="+mj-ea"/>
                <a:cs typeface="Arial" panose="020B0604020202020204" pitchFamily="34" charset="0"/>
              </a:rPr>
              <a:t> in patients with breast cancer brain metastases – Best IC response and PFS</a:t>
            </a:r>
            <a:br>
              <a:rPr lang="en-US" sz="3600" b="1" i="0" kern="1200" dirty="0">
                <a:effectLst/>
                <a:latin typeface="Arial" panose="020B0604020202020204" pitchFamily="34" charset="0"/>
                <a:ea typeface="+mj-ea"/>
                <a:cs typeface="Arial" panose="020B0604020202020204" pitchFamily="34" charset="0"/>
              </a:rPr>
            </a:br>
            <a:endParaRPr lang="en-US" dirty="0"/>
          </a:p>
        </p:txBody>
      </p:sp>
      <p:pic>
        <p:nvPicPr>
          <p:cNvPr id="2" name="Picture 1">
            <a:extLst>
              <a:ext uri="{FF2B5EF4-FFF2-40B4-BE49-F238E27FC236}">
                <a16:creationId xmlns:a16="http://schemas.microsoft.com/office/drawing/2014/main" id="{5A1EA81D-23BB-B869-E984-6EDA28264180}"/>
              </a:ext>
            </a:extLst>
          </p:cNvPr>
          <p:cNvPicPr>
            <a:picLocks noChangeAspect="1"/>
          </p:cNvPicPr>
          <p:nvPr/>
        </p:nvPicPr>
        <p:blipFill>
          <a:blip r:embed="rId2"/>
          <a:stretch>
            <a:fillRect/>
          </a:stretch>
        </p:blipFill>
        <p:spPr>
          <a:xfrm>
            <a:off x="7846428" y="2072887"/>
            <a:ext cx="4345572" cy="3676808"/>
          </a:xfrm>
          <a:prstGeom prst="rect">
            <a:avLst/>
          </a:prstGeom>
          <a:noFill/>
        </p:spPr>
      </p:pic>
      <p:pic>
        <p:nvPicPr>
          <p:cNvPr id="3" name="Picture 2">
            <a:extLst>
              <a:ext uri="{FF2B5EF4-FFF2-40B4-BE49-F238E27FC236}">
                <a16:creationId xmlns:a16="http://schemas.microsoft.com/office/drawing/2014/main" id="{7B402DA9-84EC-A7BF-22C7-A053CF236613}"/>
              </a:ext>
            </a:extLst>
          </p:cNvPr>
          <p:cNvPicPr>
            <a:picLocks noChangeAspect="1"/>
          </p:cNvPicPr>
          <p:nvPr/>
        </p:nvPicPr>
        <p:blipFill>
          <a:blip r:embed="rId3"/>
          <a:stretch>
            <a:fillRect/>
          </a:stretch>
        </p:blipFill>
        <p:spPr>
          <a:xfrm>
            <a:off x="4197072" y="3179026"/>
            <a:ext cx="3365589" cy="3130360"/>
          </a:xfrm>
          <a:prstGeom prst="rect">
            <a:avLst/>
          </a:prstGeom>
        </p:spPr>
      </p:pic>
      <p:pic>
        <p:nvPicPr>
          <p:cNvPr id="4" name="Picture 3">
            <a:extLst>
              <a:ext uri="{FF2B5EF4-FFF2-40B4-BE49-F238E27FC236}">
                <a16:creationId xmlns:a16="http://schemas.microsoft.com/office/drawing/2014/main" id="{077A9D9D-596F-472D-9EF9-71B608FD165C}"/>
              </a:ext>
            </a:extLst>
          </p:cNvPr>
          <p:cNvPicPr>
            <a:picLocks noChangeAspect="1"/>
          </p:cNvPicPr>
          <p:nvPr/>
        </p:nvPicPr>
        <p:blipFill>
          <a:blip r:embed="rId4"/>
          <a:stretch>
            <a:fillRect/>
          </a:stretch>
        </p:blipFill>
        <p:spPr>
          <a:xfrm>
            <a:off x="96440" y="1385754"/>
            <a:ext cx="3941170" cy="3379554"/>
          </a:xfrm>
          <a:prstGeom prst="rect">
            <a:avLst/>
          </a:prstGeom>
          <a:noFill/>
        </p:spPr>
      </p:pic>
      <p:sp>
        <p:nvSpPr>
          <p:cNvPr id="5" name="TextBox 4">
            <a:extLst>
              <a:ext uri="{FF2B5EF4-FFF2-40B4-BE49-F238E27FC236}">
                <a16:creationId xmlns:a16="http://schemas.microsoft.com/office/drawing/2014/main" id="{A1C3B2D7-1B25-A7EE-64AF-0C69736CB82D}"/>
              </a:ext>
            </a:extLst>
          </p:cNvPr>
          <p:cNvSpPr txBox="1"/>
          <p:nvPr/>
        </p:nvSpPr>
        <p:spPr>
          <a:xfrm>
            <a:off x="273132" y="5082639"/>
            <a:ext cx="3365588" cy="1200329"/>
          </a:xfrm>
          <a:prstGeom prst="rect">
            <a:avLst/>
          </a:prstGeom>
          <a:noFill/>
        </p:spPr>
        <p:txBody>
          <a:bodyPr wrap="square" rtlCol="0">
            <a:spAutoFit/>
          </a:bodyPr>
          <a:lstStyle/>
          <a:p>
            <a:r>
              <a:rPr lang="en-US" sz="2400" b="1" dirty="0">
                <a:solidFill>
                  <a:srgbClr val="7A0000"/>
                </a:solidFill>
              </a:rPr>
              <a:t>Await results of SWOG study to see results in a larger population</a:t>
            </a:r>
          </a:p>
        </p:txBody>
      </p:sp>
    </p:spTree>
    <p:extLst>
      <p:ext uri="{BB962C8B-B14F-4D97-AF65-F5344CB8AC3E}">
        <p14:creationId xmlns:p14="http://schemas.microsoft.com/office/powerpoint/2010/main" val="8351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9544F0-1400-C4B5-C958-5BA62F94BD3F}"/>
              </a:ext>
            </a:extLst>
          </p:cNvPr>
          <p:cNvPicPr>
            <a:picLocks noChangeAspect="1"/>
          </p:cNvPicPr>
          <p:nvPr/>
        </p:nvPicPr>
        <p:blipFill>
          <a:blip r:embed="rId2"/>
          <a:stretch>
            <a:fillRect/>
          </a:stretch>
        </p:blipFill>
        <p:spPr>
          <a:xfrm>
            <a:off x="1584039" y="0"/>
            <a:ext cx="9023921" cy="6858000"/>
          </a:xfrm>
          <a:prstGeom prst="rect">
            <a:avLst/>
          </a:prstGeom>
        </p:spPr>
      </p:pic>
      <p:sp>
        <p:nvSpPr>
          <p:cNvPr id="2" name="TextBox 1">
            <a:extLst>
              <a:ext uri="{FF2B5EF4-FFF2-40B4-BE49-F238E27FC236}">
                <a16:creationId xmlns:a16="http://schemas.microsoft.com/office/drawing/2014/main" id="{C2CDBDE6-F129-ADEF-BA83-312F92FF8026}"/>
              </a:ext>
            </a:extLst>
          </p:cNvPr>
          <p:cNvSpPr txBox="1"/>
          <p:nvPr/>
        </p:nvSpPr>
        <p:spPr>
          <a:xfrm>
            <a:off x="6388159" y="6304055"/>
            <a:ext cx="5224721" cy="246221"/>
          </a:xfrm>
          <a:prstGeom prst="rect">
            <a:avLst/>
          </a:prstGeom>
          <a:noFill/>
        </p:spPr>
        <p:txBody>
          <a:bodyPr wrap="square" rtlCol="0">
            <a:spAutoFit/>
          </a:bodyPr>
          <a:lstStyle/>
          <a:p>
            <a:r>
              <a:rPr lang="en-US" sz="1000" dirty="0"/>
              <a:t>NCCN Clinical Practice Guidelines in Oncology. Central Nervous System Cancers. v1.2025. </a:t>
            </a:r>
            <a:endParaRPr lang="en-US" sz="1000" dirty="0">
              <a:cs typeface="Helvetica" panose="020B0604020202020204" pitchFamily="34" charset="0"/>
            </a:endParaRPr>
          </a:p>
        </p:txBody>
      </p:sp>
      <p:pic>
        <p:nvPicPr>
          <p:cNvPr id="8" name="Picture 7">
            <a:extLst>
              <a:ext uri="{FF2B5EF4-FFF2-40B4-BE49-F238E27FC236}">
                <a16:creationId xmlns:a16="http://schemas.microsoft.com/office/drawing/2014/main" id="{BEE65BB2-E522-F7C8-2736-BEF9574638E0}"/>
              </a:ext>
            </a:extLst>
          </p:cNvPr>
          <p:cNvPicPr>
            <a:picLocks noChangeAspect="1"/>
          </p:cNvPicPr>
          <p:nvPr/>
        </p:nvPicPr>
        <p:blipFill>
          <a:blip r:embed="rId3"/>
          <a:srcRect l="3882"/>
          <a:stretch>
            <a:fillRect/>
          </a:stretch>
        </p:blipFill>
        <p:spPr>
          <a:xfrm>
            <a:off x="10551418" y="1943908"/>
            <a:ext cx="1640582" cy="1528828"/>
          </a:xfrm>
          <a:prstGeom prst="rect">
            <a:avLst/>
          </a:prstGeom>
        </p:spPr>
      </p:pic>
      <p:sp>
        <p:nvSpPr>
          <p:cNvPr id="9" name="Rectangle 8">
            <a:extLst>
              <a:ext uri="{FF2B5EF4-FFF2-40B4-BE49-F238E27FC236}">
                <a16:creationId xmlns:a16="http://schemas.microsoft.com/office/drawing/2014/main" id="{6DA0BC01-E43D-6852-47EC-BD4D0507481E}"/>
              </a:ext>
            </a:extLst>
          </p:cNvPr>
          <p:cNvSpPr/>
          <p:nvPr/>
        </p:nvSpPr>
        <p:spPr>
          <a:xfrm>
            <a:off x="3143513" y="12642"/>
            <a:ext cx="5933066" cy="202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D294972-44FA-DC08-2D5A-3BC6489233D3}"/>
              </a:ext>
            </a:extLst>
          </p:cNvPr>
          <p:cNvSpPr/>
          <p:nvPr/>
        </p:nvSpPr>
        <p:spPr>
          <a:xfrm>
            <a:off x="4547763" y="1198926"/>
            <a:ext cx="3072237" cy="4076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97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44D54-89E9-5F34-5E96-CCAE872FE3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CF5808-3EA4-AC2C-C4A7-A7F9E2FF37C5}"/>
              </a:ext>
            </a:extLst>
          </p:cNvPr>
          <p:cNvSpPr txBox="1"/>
          <p:nvPr/>
        </p:nvSpPr>
        <p:spPr>
          <a:xfrm>
            <a:off x="0" y="347959"/>
            <a:ext cx="12192000" cy="106968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2500" b="1" i="0" kern="1200" dirty="0">
              <a:effectLst/>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9CC9B776-1D37-8F53-A62A-6E41E014DAE0}"/>
              </a:ext>
            </a:extLst>
          </p:cNvPr>
          <p:cNvSpPr txBox="1"/>
          <p:nvPr/>
        </p:nvSpPr>
        <p:spPr>
          <a:xfrm>
            <a:off x="7635834" y="6148502"/>
            <a:ext cx="3689268" cy="533399"/>
          </a:xfrm>
          <a:prstGeom prst="rect">
            <a:avLst/>
          </a:prstGeom>
        </p:spPr>
        <p:txBody>
          <a:bodyPr vert="horz" lIns="274320" tIns="137160" rIns="274320" bIns="137160" rtlCol="0" anchor="b">
            <a:normAutofit fontScale="85000" lnSpcReduction="10000"/>
          </a:bodyPr>
          <a:lstStyle/>
          <a:p>
            <a:pPr>
              <a:lnSpc>
                <a:spcPct val="90000"/>
              </a:lnSpc>
              <a:spcBef>
                <a:spcPts val="1000"/>
              </a:spcBef>
            </a:pPr>
            <a:r>
              <a:rPr lang="en-US" sz="1400" b="1" i="0" kern="1200" baseline="0" dirty="0" err="1">
                <a:effectLst/>
                <a:latin typeface="+mn-lt"/>
                <a:ea typeface="+mn-ea"/>
                <a:cs typeface="Helvetica" panose="020B0604020202020204" pitchFamily="34" charset="0"/>
              </a:rPr>
              <a:t>Brastianos</a:t>
            </a:r>
            <a:r>
              <a:rPr lang="en-US" sz="1400" b="1" i="0" kern="1200" baseline="0" dirty="0">
                <a:effectLst/>
                <a:latin typeface="+mn-lt"/>
                <a:ea typeface="+mn-ea"/>
                <a:cs typeface="Helvetica" panose="020B0604020202020204" pitchFamily="34" charset="0"/>
              </a:rPr>
              <a:t> et al. Nat Med 2023;29(7):1728-1737</a:t>
            </a:r>
            <a:endParaRPr lang="en-US" sz="1400" b="1" kern="1200" baseline="0" dirty="0">
              <a:latin typeface="+mn-lt"/>
              <a:ea typeface="+mn-ea"/>
              <a:cs typeface="Helvetica" panose="020B0604020202020204" pitchFamily="34" charset="0"/>
            </a:endParaRPr>
          </a:p>
        </p:txBody>
      </p:sp>
      <p:sp>
        <p:nvSpPr>
          <p:cNvPr id="15" name="Content Placeholder 3">
            <a:extLst>
              <a:ext uri="{FF2B5EF4-FFF2-40B4-BE49-F238E27FC236}">
                <a16:creationId xmlns:a16="http://schemas.microsoft.com/office/drawing/2014/main" id="{CDD42807-8E8D-1C9A-713E-5672FAC900BF}"/>
              </a:ext>
            </a:extLst>
          </p:cNvPr>
          <p:cNvSpPr>
            <a:spLocks noGrp="1"/>
          </p:cNvSpPr>
          <p:nvPr>
            <p:ph sz="quarter" idx="14"/>
          </p:nvPr>
        </p:nvSpPr>
        <p:spPr>
          <a:xfrm>
            <a:off x="0" y="972988"/>
            <a:ext cx="7635834" cy="3634638"/>
          </a:xfrm>
        </p:spPr>
        <p:txBody>
          <a:bodyPr>
            <a:normAutofit fontScale="92500" lnSpcReduction="20000"/>
          </a:bodyPr>
          <a:lstStyle/>
          <a:p>
            <a:r>
              <a:rPr lang="en-US" sz="2400" dirty="0">
                <a:solidFill>
                  <a:srgbClr val="212121"/>
                </a:solidFill>
                <a:latin typeface="system-ui"/>
              </a:rPr>
              <a:t>S</a:t>
            </a:r>
            <a:r>
              <a:rPr lang="en-US" sz="2400" b="0" i="0" dirty="0">
                <a:solidFill>
                  <a:srgbClr val="212121"/>
                </a:solidFill>
                <a:effectLst/>
                <a:latin typeface="system-ui"/>
              </a:rPr>
              <a:t>ingle-arm, open-label, phase 2 trial evaluating </a:t>
            </a:r>
            <a:r>
              <a:rPr lang="en-US" sz="2400" dirty="0">
                <a:solidFill>
                  <a:srgbClr val="212121"/>
                </a:solidFill>
                <a:latin typeface="system-ui"/>
              </a:rPr>
              <a:t>IC</a:t>
            </a:r>
            <a:r>
              <a:rPr lang="en-US" sz="2400" b="0" i="0" dirty="0">
                <a:solidFill>
                  <a:srgbClr val="212121"/>
                </a:solidFill>
                <a:effectLst/>
                <a:latin typeface="system-ui"/>
              </a:rPr>
              <a:t> efficacy of pembrolizumab in 9 pts with untreated BMs (cohort A) and 48 pts with recurrent and progressive BMs (cohort B)</a:t>
            </a:r>
          </a:p>
          <a:p>
            <a:r>
              <a:rPr lang="en-US" sz="2400" b="0" i="0" dirty="0">
                <a:solidFill>
                  <a:srgbClr val="212121"/>
                </a:solidFill>
                <a:effectLst/>
                <a:highlight>
                  <a:srgbClr val="FFFF00"/>
                </a:highlight>
              </a:rPr>
              <a:t>TTP</a:t>
            </a:r>
            <a:r>
              <a:rPr lang="en-US" sz="2400" b="0" i="0" baseline="-25000" dirty="0">
                <a:solidFill>
                  <a:srgbClr val="212121"/>
                </a:solidFill>
                <a:effectLst/>
                <a:highlight>
                  <a:srgbClr val="FFFF00"/>
                </a:highlight>
              </a:rPr>
              <a:t>CNS</a:t>
            </a:r>
            <a:r>
              <a:rPr lang="en-US" sz="2400" b="0" i="0" dirty="0">
                <a:solidFill>
                  <a:srgbClr val="212121"/>
                </a:solidFill>
                <a:effectLst/>
                <a:highlight>
                  <a:srgbClr val="FFFF00"/>
                </a:highlight>
              </a:rPr>
              <a:t> was 1.6 months (90% CI: 1.2–4.5 </a:t>
            </a:r>
            <a:r>
              <a:rPr lang="en-US" sz="2400" b="0" i="0" dirty="0" err="1">
                <a:solidFill>
                  <a:srgbClr val="212121"/>
                </a:solidFill>
                <a:effectLst/>
                <a:highlight>
                  <a:srgbClr val="FFFF00"/>
                </a:highlight>
              </a:rPr>
              <a:t>mo</a:t>
            </a:r>
            <a:r>
              <a:rPr lang="en-US" sz="2400" b="0" i="0" dirty="0">
                <a:solidFill>
                  <a:srgbClr val="212121"/>
                </a:solidFill>
                <a:effectLst/>
                <a:highlight>
                  <a:srgbClr val="FFFF00"/>
                </a:highlight>
              </a:rPr>
              <a:t>) in cohort A and 2.2 </a:t>
            </a:r>
            <a:r>
              <a:rPr lang="en-US" sz="2400" b="0" i="0" dirty="0" err="1">
                <a:solidFill>
                  <a:srgbClr val="212121"/>
                </a:solidFill>
                <a:effectLst/>
                <a:highlight>
                  <a:srgbClr val="FFFF00"/>
                </a:highlight>
              </a:rPr>
              <a:t>mo</a:t>
            </a:r>
            <a:r>
              <a:rPr lang="en-US" sz="2400" b="0" i="0" dirty="0">
                <a:solidFill>
                  <a:srgbClr val="212121"/>
                </a:solidFill>
                <a:effectLst/>
                <a:highlight>
                  <a:srgbClr val="FFFF00"/>
                </a:highlight>
              </a:rPr>
              <a:t> (90% CI: 1.4–3.1 months)in cohort B</a:t>
            </a:r>
          </a:p>
          <a:p>
            <a:r>
              <a:rPr lang="en-US" sz="2400" dirty="0">
                <a:solidFill>
                  <a:srgbClr val="212121"/>
                </a:solidFill>
                <a:latin typeface="system-ui"/>
              </a:rPr>
              <a:t>I</a:t>
            </a:r>
            <a:r>
              <a:rPr lang="en-US" sz="2400" b="0" i="0" dirty="0">
                <a:solidFill>
                  <a:srgbClr val="212121"/>
                </a:solidFill>
                <a:effectLst/>
                <a:latin typeface="system-ui"/>
              </a:rPr>
              <a:t>ntracranial benefit rate of 42.1% (90% CI: 31-54%)</a:t>
            </a:r>
          </a:p>
          <a:p>
            <a:r>
              <a:rPr lang="en-US" sz="2400" dirty="0">
                <a:solidFill>
                  <a:srgbClr val="212121"/>
                </a:solidFill>
                <a:latin typeface="system-ui"/>
              </a:rPr>
              <a:t>M</a:t>
            </a:r>
            <a:r>
              <a:rPr lang="en-US" sz="2400" b="0" i="0" dirty="0">
                <a:solidFill>
                  <a:srgbClr val="212121"/>
                </a:solidFill>
                <a:effectLst/>
                <a:latin typeface="system-ui"/>
              </a:rPr>
              <a:t>edian OS was 6.5 </a:t>
            </a:r>
            <a:r>
              <a:rPr lang="en-US" sz="2400" b="0" i="0" dirty="0" err="1">
                <a:solidFill>
                  <a:srgbClr val="212121"/>
                </a:solidFill>
                <a:effectLst/>
                <a:latin typeface="system-ui"/>
              </a:rPr>
              <a:t>mo</a:t>
            </a:r>
            <a:r>
              <a:rPr lang="en-US" sz="2400" b="0" i="0" dirty="0">
                <a:solidFill>
                  <a:srgbClr val="212121"/>
                </a:solidFill>
                <a:effectLst/>
                <a:latin typeface="system-ui"/>
              </a:rPr>
              <a:t> (90% CI: 4.5-18.7 </a:t>
            </a:r>
            <a:r>
              <a:rPr lang="en-US" sz="2400" b="0" i="0" dirty="0" err="1">
                <a:solidFill>
                  <a:srgbClr val="212121"/>
                </a:solidFill>
                <a:effectLst/>
                <a:latin typeface="system-ui"/>
              </a:rPr>
              <a:t>mo</a:t>
            </a:r>
            <a:r>
              <a:rPr lang="en-US" sz="2400" b="0" i="0" dirty="0">
                <a:solidFill>
                  <a:srgbClr val="212121"/>
                </a:solidFill>
                <a:effectLst/>
                <a:latin typeface="system-ui"/>
              </a:rPr>
              <a:t>) for cohort A and 8.1 </a:t>
            </a:r>
            <a:r>
              <a:rPr lang="en-US" sz="2400" b="0" i="0" dirty="0" err="1">
                <a:solidFill>
                  <a:srgbClr val="212121"/>
                </a:solidFill>
                <a:effectLst/>
                <a:latin typeface="system-ui"/>
              </a:rPr>
              <a:t>mo</a:t>
            </a:r>
            <a:r>
              <a:rPr lang="en-US" sz="2400" b="0" i="0" dirty="0">
                <a:solidFill>
                  <a:srgbClr val="212121"/>
                </a:solidFill>
                <a:effectLst/>
                <a:latin typeface="system-ui"/>
              </a:rPr>
              <a:t> (90% CI: 5.3-9.6 </a:t>
            </a:r>
            <a:r>
              <a:rPr lang="en-US" sz="2400" b="0" i="0" dirty="0" err="1">
                <a:solidFill>
                  <a:srgbClr val="212121"/>
                </a:solidFill>
                <a:effectLst/>
                <a:latin typeface="system-ui"/>
              </a:rPr>
              <a:t>mo</a:t>
            </a:r>
            <a:r>
              <a:rPr lang="en-US" sz="2400" b="0" i="0" dirty="0">
                <a:solidFill>
                  <a:srgbClr val="212121"/>
                </a:solidFill>
                <a:effectLst/>
                <a:latin typeface="system-ui"/>
              </a:rPr>
              <a:t>) for cohort B</a:t>
            </a:r>
          </a:p>
          <a:p>
            <a:r>
              <a:rPr lang="en-US" sz="2400" dirty="0">
                <a:solidFill>
                  <a:srgbClr val="212121"/>
                </a:solidFill>
                <a:latin typeface="system-ui"/>
              </a:rPr>
              <a:t>30</a:t>
            </a:r>
            <a:r>
              <a:rPr lang="en-US" sz="2400" b="0" i="0" dirty="0">
                <a:solidFill>
                  <a:srgbClr val="212121"/>
                </a:solidFill>
                <a:effectLst/>
                <a:latin typeface="system-ui"/>
              </a:rPr>
              <a:t> pts (52%; 90% CI: 41-64%) had one or more gr-3 or higher AEs that were at least possibly </a:t>
            </a:r>
            <a:r>
              <a:rPr lang="en-US" sz="2400" b="0" i="0" dirty="0" err="1">
                <a:solidFill>
                  <a:srgbClr val="212121"/>
                </a:solidFill>
                <a:effectLst/>
                <a:latin typeface="system-ui"/>
              </a:rPr>
              <a:t>tx</a:t>
            </a:r>
            <a:r>
              <a:rPr lang="en-US" sz="2400" b="0" i="0" dirty="0">
                <a:solidFill>
                  <a:srgbClr val="212121"/>
                </a:solidFill>
                <a:effectLst/>
                <a:latin typeface="system-ui"/>
              </a:rPr>
              <a:t> related. Two patients had grade-4 AEs (cerebral edema) that were deemed at least possibly </a:t>
            </a:r>
            <a:r>
              <a:rPr lang="en-US" sz="2400" b="0" i="0" dirty="0" err="1">
                <a:solidFill>
                  <a:srgbClr val="212121"/>
                </a:solidFill>
                <a:effectLst/>
                <a:latin typeface="system-ui"/>
              </a:rPr>
              <a:t>tx</a:t>
            </a:r>
            <a:r>
              <a:rPr lang="en-US" sz="2400" b="0" i="0" dirty="0">
                <a:solidFill>
                  <a:srgbClr val="212121"/>
                </a:solidFill>
                <a:effectLst/>
                <a:latin typeface="system-ui"/>
              </a:rPr>
              <a:t> related</a:t>
            </a:r>
            <a:endParaRPr lang="en-US" sz="2400" b="1" i="0" dirty="0">
              <a:solidFill>
                <a:srgbClr val="222222"/>
              </a:solidFill>
              <a:effectLst/>
              <a:latin typeface="Harding"/>
            </a:endParaRPr>
          </a:p>
        </p:txBody>
      </p:sp>
      <p:sp>
        <p:nvSpPr>
          <p:cNvPr id="5" name="TextBox 4">
            <a:extLst>
              <a:ext uri="{FF2B5EF4-FFF2-40B4-BE49-F238E27FC236}">
                <a16:creationId xmlns:a16="http://schemas.microsoft.com/office/drawing/2014/main" id="{28A7FA4F-0523-69F2-0DF9-B7157A69A8FC}"/>
              </a:ext>
            </a:extLst>
          </p:cNvPr>
          <p:cNvSpPr txBox="1"/>
          <p:nvPr/>
        </p:nvSpPr>
        <p:spPr>
          <a:xfrm>
            <a:off x="178128" y="442798"/>
            <a:ext cx="12013871" cy="523220"/>
          </a:xfrm>
          <a:prstGeom prst="rect">
            <a:avLst/>
          </a:prstGeom>
          <a:noFill/>
        </p:spPr>
        <p:txBody>
          <a:bodyPr wrap="square">
            <a:spAutoFit/>
          </a:bodyPr>
          <a:lstStyle/>
          <a:p>
            <a:pPr algn="l"/>
            <a:r>
              <a:rPr lang="en-US" sz="2800" b="1" i="0" dirty="0">
                <a:solidFill>
                  <a:srgbClr val="212121"/>
                </a:solidFill>
                <a:effectLst/>
              </a:rPr>
              <a:t>Pembrolizumab in brain metastases of diverse </a:t>
            </a:r>
            <a:r>
              <a:rPr lang="en-US" sz="2800" b="1" i="0" dirty="0" err="1">
                <a:solidFill>
                  <a:srgbClr val="212121"/>
                </a:solidFill>
                <a:effectLst/>
              </a:rPr>
              <a:t>histologies</a:t>
            </a:r>
            <a:r>
              <a:rPr lang="en-US" sz="2800" b="1" i="0" dirty="0">
                <a:solidFill>
                  <a:srgbClr val="212121"/>
                </a:solidFill>
                <a:effectLst/>
              </a:rPr>
              <a:t>: phase 2 trial results</a:t>
            </a:r>
          </a:p>
        </p:txBody>
      </p:sp>
      <p:pic>
        <p:nvPicPr>
          <p:cNvPr id="7" name="Picture 6">
            <a:extLst>
              <a:ext uri="{FF2B5EF4-FFF2-40B4-BE49-F238E27FC236}">
                <a16:creationId xmlns:a16="http://schemas.microsoft.com/office/drawing/2014/main" id="{0290C281-508A-D359-86EC-FF36FBC869E8}"/>
              </a:ext>
            </a:extLst>
          </p:cNvPr>
          <p:cNvPicPr>
            <a:picLocks noChangeAspect="1"/>
          </p:cNvPicPr>
          <p:nvPr/>
        </p:nvPicPr>
        <p:blipFill>
          <a:blip r:embed="rId2"/>
          <a:stretch>
            <a:fillRect/>
          </a:stretch>
        </p:blipFill>
        <p:spPr>
          <a:xfrm>
            <a:off x="205746" y="4316681"/>
            <a:ext cx="5167148" cy="2541319"/>
          </a:xfrm>
          <a:prstGeom prst="rect">
            <a:avLst/>
          </a:prstGeom>
        </p:spPr>
      </p:pic>
      <p:sp>
        <p:nvSpPr>
          <p:cNvPr id="8" name="TextBox 7">
            <a:extLst>
              <a:ext uri="{FF2B5EF4-FFF2-40B4-BE49-F238E27FC236}">
                <a16:creationId xmlns:a16="http://schemas.microsoft.com/office/drawing/2014/main" id="{D18F79AF-A2AD-F46A-91CD-82E191904F67}"/>
              </a:ext>
            </a:extLst>
          </p:cNvPr>
          <p:cNvSpPr txBox="1"/>
          <p:nvPr/>
        </p:nvSpPr>
        <p:spPr>
          <a:xfrm>
            <a:off x="2671948" y="4238294"/>
            <a:ext cx="2906692" cy="369332"/>
          </a:xfrm>
          <a:prstGeom prst="rect">
            <a:avLst/>
          </a:prstGeom>
          <a:noFill/>
        </p:spPr>
        <p:txBody>
          <a:bodyPr wrap="square" rtlCol="0">
            <a:spAutoFit/>
          </a:bodyPr>
          <a:lstStyle/>
          <a:p>
            <a:r>
              <a:rPr lang="en-US" dirty="0"/>
              <a:t>   </a:t>
            </a:r>
            <a:r>
              <a:rPr lang="en-US" sz="1200" dirty="0"/>
              <a:t>All                 Cohort A           Cohort B</a:t>
            </a:r>
            <a:endParaRPr lang="en-US" dirty="0"/>
          </a:p>
        </p:txBody>
      </p:sp>
      <p:pic>
        <p:nvPicPr>
          <p:cNvPr id="12" name="Picture 11">
            <a:extLst>
              <a:ext uri="{FF2B5EF4-FFF2-40B4-BE49-F238E27FC236}">
                <a16:creationId xmlns:a16="http://schemas.microsoft.com/office/drawing/2014/main" id="{27B4CF0F-A817-B0EE-89B2-3B134216DB88}"/>
              </a:ext>
            </a:extLst>
          </p:cNvPr>
          <p:cNvPicPr>
            <a:picLocks noChangeAspect="1"/>
          </p:cNvPicPr>
          <p:nvPr/>
        </p:nvPicPr>
        <p:blipFill>
          <a:blip r:embed="rId3"/>
          <a:stretch>
            <a:fillRect/>
          </a:stretch>
        </p:blipFill>
        <p:spPr>
          <a:xfrm>
            <a:off x="7948587" y="2082754"/>
            <a:ext cx="4148369" cy="3726501"/>
          </a:xfrm>
          <a:prstGeom prst="rect">
            <a:avLst/>
          </a:prstGeom>
        </p:spPr>
      </p:pic>
    </p:spTree>
    <p:extLst>
      <p:ext uri="{BB962C8B-B14F-4D97-AF65-F5344CB8AC3E}">
        <p14:creationId xmlns:p14="http://schemas.microsoft.com/office/powerpoint/2010/main" val="725554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7EEE-40C6-2F49-DC80-240B2B2806F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0EA218-AD5B-69CA-1E03-D4C93C8C06A3}"/>
              </a:ext>
            </a:extLst>
          </p:cNvPr>
          <p:cNvSpPr txBox="1"/>
          <p:nvPr/>
        </p:nvSpPr>
        <p:spPr>
          <a:xfrm>
            <a:off x="0" y="347959"/>
            <a:ext cx="12192000" cy="1069680"/>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2500" b="1" i="0" kern="1200" dirty="0">
              <a:effectLst/>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1D5DBDFE-1E2C-0E8B-48E5-25FCCEB4211C}"/>
              </a:ext>
            </a:extLst>
          </p:cNvPr>
          <p:cNvSpPr txBox="1"/>
          <p:nvPr/>
        </p:nvSpPr>
        <p:spPr>
          <a:xfrm>
            <a:off x="7659584" y="6217727"/>
            <a:ext cx="3689268" cy="533399"/>
          </a:xfrm>
          <a:prstGeom prst="rect">
            <a:avLst/>
          </a:prstGeom>
        </p:spPr>
        <p:txBody>
          <a:bodyPr vert="horz" lIns="274320" tIns="137160" rIns="274320" bIns="137160" rtlCol="0" anchor="b">
            <a:normAutofit/>
          </a:bodyPr>
          <a:lstStyle/>
          <a:p>
            <a:pPr>
              <a:lnSpc>
                <a:spcPct val="90000"/>
              </a:lnSpc>
              <a:spcBef>
                <a:spcPts val="1000"/>
              </a:spcBef>
            </a:pPr>
            <a:r>
              <a:rPr lang="en-US" sz="1400" b="1" i="0" kern="1200" baseline="0" dirty="0">
                <a:effectLst/>
                <a:latin typeface="+mn-lt"/>
                <a:ea typeface="+mn-ea"/>
                <a:cs typeface="Helvetica" panose="020B0604020202020204" pitchFamily="34" charset="0"/>
              </a:rPr>
              <a:t> </a:t>
            </a:r>
            <a:endParaRPr lang="en-US" sz="1400" b="1" kern="1200" baseline="0" dirty="0">
              <a:latin typeface="+mn-lt"/>
              <a:ea typeface="+mn-ea"/>
              <a:cs typeface="Helvetica" panose="020B0604020202020204" pitchFamily="34" charset="0"/>
            </a:endParaRPr>
          </a:p>
        </p:txBody>
      </p:sp>
      <p:sp>
        <p:nvSpPr>
          <p:cNvPr id="5" name="TextBox 4">
            <a:extLst>
              <a:ext uri="{FF2B5EF4-FFF2-40B4-BE49-F238E27FC236}">
                <a16:creationId xmlns:a16="http://schemas.microsoft.com/office/drawing/2014/main" id="{9F0E1EA1-61AD-C184-7700-AE4B5B4A6C68}"/>
              </a:ext>
            </a:extLst>
          </p:cNvPr>
          <p:cNvSpPr txBox="1"/>
          <p:nvPr/>
        </p:nvSpPr>
        <p:spPr>
          <a:xfrm>
            <a:off x="0" y="486428"/>
            <a:ext cx="11602192" cy="830997"/>
          </a:xfrm>
          <a:prstGeom prst="rect">
            <a:avLst/>
          </a:prstGeom>
          <a:noFill/>
        </p:spPr>
        <p:txBody>
          <a:bodyPr wrap="square">
            <a:spAutoFit/>
          </a:bodyPr>
          <a:lstStyle/>
          <a:p>
            <a:r>
              <a:rPr lang="en-US" sz="2400" b="1" i="0" dirty="0">
                <a:solidFill>
                  <a:srgbClr val="212121"/>
                </a:solidFill>
                <a:effectLst/>
              </a:rPr>
              <a:t>Whole-Brain Radiotherapy Alone vs Preceded by Bevacizumab, Etoposide, and Cisplatin for Untreated Brain Metastases From Breast Cancer: A Randomized Clinical Trial</a:t>
            </a:r>
          </a:p>
        </p:txBody>
      </p:sp>
      <p:sp>
        <p:nvSpPr>
          <p:cNvPr id="8" name="TextBox 7">
            <a:extLst>
              <a:ext uri="{FF2B5EF4-FFF2-40B4-BE49-F238E27FC236}">
                <a16:creationId xmlns:a16="http://schemas.microsoft.com/office/drawing/2014/main" id="{3D795D13-5706-DC2C-F635-F1B1BB880CE7}"/>
              </a:ext>
            </a:extLst>
          </p:cNvPr>
          <p:cNvSpPr txBox="1"/>
          <p:nvPr/>
        </p:nvSpPr>
        <p:spPr>
          <a:xfrm>
            <a:off x="8355724" y="6233072"/>
            <a:ext cx="3768982" cy="276999"/>
          </a:xfrm>
          <a:prstGeom prst="rect">
            <a:avLst/>
          </a:prstGeom>
          <a:noFill/>
        </p:spPr>
        <p:txBody>
          <a:bodyPr wrap="square">
            <a:spAutoFit/>
          </a:bodyPr>
          <a:lstStyle/>
          <a:p>
            <a:pPr algn="l"/>
            <a:r>
              <a:rPr lang="en-US" sz="1200" i="0" dirty="0">
                <a:effectLst/>
                <a:latin typeface="system-ui"/>
              </a:rPr>
              <a:t>Chen et al. J</a:t>
            </a:r>
            <a:r>
              <a:rPr lang="en-US" sz="1200" i="0" dirty="0">
                <a:effectLst/>
                <a:latin typeface="BlinkMacSystemFont"/>
              </a:rPr>
              <a:t>AMA Oncol. 2024 Mar 1;10(3):325-334. </a:t>
            </a:r>
            <a:endParaRPr lang="en-US" sz="1200" dirty="0"/>
          </a:p>
        </p:txBody>
      </p:sp>
      <p:pic>
        <p:nvPicPr>
          <p:cNvPr id="9" name="Picture 8">
            <a:extLst>
              <a:ext uri="{FF2B5EF4-FFF2-40B4-BE49-F238E27FC236}">
                <a16:creationId xmlns:a16="http://schemas.microsoft.com/office/drawing/2014/main" id="{F7205A64-CC24-CED8-590A-7EF1E566380F}"/>
              </a:ext>
            </a:extLst>
          </p:cNvPr>
          <p:cNvPicPr>
            <a:picLocks noChangeAspect="1"/>
          </p:cNvPicPr>
          <p:nvPr/>
        </p:nvPicPr>
        <p:blipFill>
          <a:blip r:embed="rId2"/>
          <a:stretch>
            <a:fillRect/>
          </a:stretch>
        </p:blipFill>
        <p:spPr>
          <a:xfrm>
            <a:off x="5083098" y="1417639"/>
            <a:ext cx="7089108" cy="4699874"/>
          </a:xfrm>
          <a:prstGeom prst="rect">
            <a:avLst/>
          </a:prstGeom>
        </p:spPr>
      </p:pic>
      <p:sp>
        <p:nvSpPr>
          <p:cNvPr id="12" name="Content Placeholder 10">
            <a:extLst>
              <a:ext uri="{FF2B5EF4-FFF2-40B4-BE49-F238E27FC236}">
                <a16:creationId xmlns:a16="http://schemas.microsoft.com/office/drawing/2014/main" id="{FA1C53CD-2135-28D0-FFAD-5BDBC99AECE6}"/>
              </a:ext>
            </a:extLst>
          </p:cNvPr>
          <p:cNvSpPr txBox="1">
            <a:spLocks/>
          </p:cNvSpPr>
          <p:nvPr/>
        </p:nvSpPr>
        <p:spPr>
          <a:xfrm>
            <a:off x="1428997" y="-262048"/>
            <a:ext cx="5497189" cy="4647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Content Placeholder 3">
            <a:extLst>
              <a:ext uri="{FF2B5EF4-FFF2-40B4-BE49-F238E27FC236}">
                <a16:creationId xmlns:a16="http://schemas.microsoft.com/office/drawing/2014/main" id="{45AB4E41-78DA-4005-5B49-834704DA6C46}"/>
              </a:ext>
            </a:extLst>
          </p:cNvPr>
          <p:cNvSpPr>
            <a:spLocks noGrp="1"/>
          </p:cNvSpPr>
          <p:nvPr>
            <p:ph sz="quarter" idx="14"/>
          </p:nvPr>
        </p:nvSpPr>
        <p:spPr>
          <a:xfrm>
            <a:off x="35626" y="1804257"/>
            <a:ext cx="5497189" cy="4804820"/>
          </a:xfrm>
        </p:spPr>
        <p:txBody>
          <a:bodyPr>
            <a:normAutofit fontScale="77500" lnSpcReduction="20000"/>
          </a:bodyPr>
          <a:lstStyle/>
          <a:p>
            <a:pPr algn="l"/>
            <a:r>
              <a:rPr lang="en-US" dirty="0">
                <a:solidFill>
                  <a:srgbClr val="212121"/>
                </a:solidFill>
                <a:latin typeface="system-ui"/>
              </a:rPr>
              <a:t>O</a:t>
            </a:r>
            <a:r>
              <a:rPr lang="en-US" b="0" i="0" dirty="0">
                <a:solidFill>
                  <a:srgbClr val="212121"/>
                </a:solidFill>
                <a:effectLst/>
                <a:latin typeface="system-ui"/>
              </a:rPr>
              <a:t>pen-label, randomized trial assessed patients with brain </a:t>
            </a:r>
            <a:r>
              <a:rPr lang="en-US" b="0" i="0" dirty="0" err="1">
                <a:solidFill>
                  <a:srgbClr val="212121"/>
                </a:solidFill>
                <a:effectLst/>
                <a:latin typeface="system-ui"/>
              </a:rPr>
              <a:t>mets</a:t>
            </a:r>
            <a:r>
              <a:rPr lang="en-US" b="0" i="0" dirty="0">
                <a:solidFill>
                  <a:srgbClr val="212121"/>
                </a:solidFill>
                <a:effectLst/>
                <a:latin typeface="system-ui"/>
              </a:rPr>
              <a:t> from breast cancer (BMBC) in Taiwan from 2014-2018. Pts randomized 2:1 to  3 cycles of BEEP followed by WBRT or WBRT alone</a:t>
            </a:r>
          </a:p>
          <a:p>
            <a:pPr algn="l"/>
            <a:r>
              <a:rPr lang="en-US" b="0" i="0" dirty="0">
                <a:solidFill>
                  <a:srgbClr val="212121"/>
                </a:solidFill>
                <a:effectLst/>
                <a:latin typeface="system-ui"/>
              </a:rPr>
              <a:t>118 pts with BMBC were randomized (ITT 112 pts)</a:t>
            </a:r>
          </a:p>
          <a:p>
            <a:pPr algn="l"/>
            <a:r>
              <a:rPr lang="en-US" dirty="0">
                <a:solidFill>
                  <a:srgbClr val="212121"/>
                </a:solidFill>
                <a:latin typeface="system-ui"/>
              </a:rPr>
              <a:t>M</a:t>
            </a:r>
            <a:r>
              <a:rPr lang="en-US" b="0" i="0" dirty="0">
                <a:solidFill>
                  <a:srgbClr val="212121"/>
                </a:solidFill>
                <a:effectLst/>
                <a:latin typeface="system-ui"/>
              </a:rPr>
              <a:t>edian age was 56 years (range, 34-71 years)</a:t>
            </a:r>
          </a:p>
          <a:p>
            <a:pPr algn="l"/>
            <a:r>
              <a:rPr lang="en-US" b="0" i="0" dirty="0">
                <a:solidFill>
                  <a:srgbClr val="212121"/>
                </a:solidFill>
                <a:effectLst/>
                <a:latin typeface="system-ui"/>
              </a:rPr>
              <a:t>61 pts (54.5%) had HER2+ disease</a:t>
            </a:r>
          </a:p>
          <a:p>
            <a:pPr algn="l"/>
            <a:r>
              <a:rPr lang="en-US" dirty="0">
                <a:solidFill>
                  <a:srgbClr val="212121"/>
                </a:solidFill>
                <a:highlight>
                  <a:srgbClr val="FFFF00"/>
                </a:highlight>
                <a:latin typeface="system-ui"/>
              </a:rPr>
              <a:t>B</a:t>
            </a:r>
            <a:r>
              <a:rPr lang="en-US" b="0" i="0" dirty="0">
                <a:solidFill>
                  <a:srgbClr val="212121"/>
                </a:solidFill>
                <a:effectLst/>
                <a:highlight>
                  <a:srgbClr val="FFFF00"/>
                </a:highlight>
                <a:latin typeface="system-ui"/>
              </a:rPr>
              <a:t>rain-specific ORR at 2 </a:t>
            </a:r>
            <a:r>
              <a:rPr lang="en-US" b="0" i="0" dirty="0" err="1">
                <a:solidFill>
                  <a:srgbClr val="212121"/>
                </a:solidFill>
                <a:effectLst/>
                <a:highlight>
                  <a:srgbClr val="FFFF00"/>
                </a:highlight>
                <a:latin typeface="system-ui"/>
              </a:rPr>
              <a:t>mo</a:t>
            </a:r>
            <a:r>
              <a:rPr lang="en-US" b="0" i="0" dirty="0">
                <a:solidFill>
                  <a:srgbClr val="212121"/>
                </a:solidFill>
                <a:effectLst/>
                <a:highlight>
                  <a:srgbClr val="FFFF00"/>
                </a:highlight>
                <a:latin typeface="system-ui"/>
              </a:rPr>
              <a:t> was not significantly different (BEEP  vs WBRT, 41.9% vs 52.6%) – BEEP pts had not yet received WBRT</a:t>
            </a:r>
          </a:p>
          <a:p>
            <a:pPr algn="l"/>
            <a:r>
              <a:rPr lang="en-US" b="0" i="0" dirty="0">
                <a:solidFill>
                  <a:srgbClr val="212121"/>
                </a:solidFill>
                <a:effectLst/>
                <a:latin typeface="system-ui"/>
              </a:rPr>
              <a:t>8-month brain-specific PFS rate was significantly higher in the experimental group (48.7% vs 26.3%; P = .03)</a:t>
            </a:r>
          </a:p>
        </p:txBody>
      </p:sp>
    </p:spTree>
    <p:extLst>
      <p:ext uri="{BB962C8B-B14F-4D97-AF65-F5344CB8AC3E}">
        <p14:creationId xmlns:p14="http://schemas.microsoft.com/office/powerpoint/2010/main" val="416237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05725-6BD5-7CB3-08F2-8D58D5D3F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E6C1D-DAEA-F514-F925-748C0723B9AB}"/>
              </a:ext>
            </a:extLst>
          </p:cNvPr>
          <p:cNvSpPr>
            <a:spLocks noGrp="1"/>
          </p:cNvSpPr>
          <p:nvPr>
            <p:ph type="title"/>
          </p:nvPr>
        </p:nvSpPr>
        <p:spPr>
          <a:xfrm>
            <a:off x="328168" y="904352"/>
            <a:ext cx="11535664" cy="752475"/>
          </a:xfrm>
        </p:spPr>
        <p:txBody>
          <a:bodyPr>
            <a:noAutofit/>
          </a:bodyPr>
          <a:lstStyle/>
          <a:p>
            <a:pPr algn="ctr"/>
            <a:r>
              <a:rPr lang="en-US" sz="2800" b="1" dirty="0" err="1"/>
              <a:t>Patritumab</a:t>
            </a:r>
            <a:r>
              <a:rPr lang="en-US" sz="2800" b="1" dirty="0"/>
              <a:t> </a:t>
            </a:r>
            <a:r>
              <a:rPr lang="en-US" sz="2800" b="1" dirty="0" err="1"/>
              <a:t>Deruxtecan</a:t>
            </a:r>
            <a:r>
              <a:rPr lang="en-US" sz="2800" b="1" dirty="0"/>
              <a:t> (HER3-DXd) in Active Brain Metastases From Metastatic Breast Cancer,  NSCLC, and LMD From Advanced Solid Tumors: The TUXEDO-3 Phase II Trial</a:t>
            </a:r>
            <a:br>
              <a:rPr lang="en-US" sz="2800" b="1" dirty="0"/>
            </a:br>
            <a:endParaRPr lang="en-US" sz="2800" dirty="0"/>
          </a:p>
        </p:txBody>
      </p:sp>
      <p:sp>
        <p:nvSpPr>
          <p:cNvPr id="3" name="Content Placeholder 2">
            <a:extLst>
              <a:ext uri="{FF2B5EF4-FFF2-40B4-BE49-F238E27FC236}">
                <a16:creationId xmlns:a16="http://schemas.microsoft.com/office/drawing/2014/main" id="{A0361B6F-F0BB-C664-3E5A-F2A48EDAF721}"/>
              </a:ext>
            </a:extLst>
          </p:cNvPr>
          <p:cNvSpPr>
            <a:spLocks noGrp="1"/>
          </p:cNvSpPr>
          <p:nvPr>
            <p:ph sz="half" idx="1"/>
          </p:nvPr>
        </p:nvSpPr>
        <p:spPr>
          <a:xfrm>
            <a:off x="355540" y="1885418"/>
            <a:ext cx="11480921" cy="4548553"/>
          </a:xfrm>
        </p:spPr>
        <p:txBody>
          <a:bodyPr>
            <a:normAutofit fontScale="85000" lnSpcReduction="20000"/>
          </a:bodyPr>
          <a:lstStyle/>
          <a:p>
            <a:r>
              <a:rPr lang="en-US" dirty="0" err="1"/>
              <a:t>Patritumab</a:t>
            </a:r>
            <a:r>
              <a:rPr lang="en-US" dirty="0"/>
              <a:t> </a:t>
            </a:r>
            <a:r>
              <a:rPr lang="en-US" dirty="0" err="1"/>
              <a:t>deruxtecan</a:t>
            </a:r>
            <a:r>
              <a:rPr lang="en-US" dirty="0"/>
              <a:t> (HER3-DXd), an ADC  combining an anti-HER3 antibody with a topoisomerase I inhibitor</a:t>
            </a:r>
          </a:p>
          <a:p>
            <a:r>
              <a:rPr lang="en-US" dirty="0"/>
              <a:t>International , multicenter, single-arm, three-cohort, phase II trial (NCT05865990)</a:t>
            </a:r>
          </a:p>
          <a:p>
            <a:r>
              <a:rPr lang="en-US" dirty="0"/>
              <a:t>Between December 2023 and July 2024, 61 evaluable patients were enrolled, 20 patients in cohort 1 (breast cancer)</a:t>
            </a:r>
          </a:p>
          <a:p>
            <a:r>
              <a:rPr lang="en-US" dirty="0"/>
              <a:t>Patients received HER3-DXd 5.6 mg/kg IV Q3W until disease progression</a:t>
            </a:r>
          </a:p>
          <a:p>
            <a:r>
              <a:rPr lang="en-US" dirty="0"/>
              <a:t>Median age was 57 </a:t>
            </a:r>
            <a:r>
              <a:rPr lang="en-US" dirty="0" err="1"/>
              <a:t>yo</a:t>
            </a:r>
            <a:r>
              <a:rPr lang="en-US" dirty="0"/>
              <a:t> (35-75) in cohort 1</a:t>
            </a:r>
          </a:p>
          <a:p>
            <a:r>
              <a:rPr lang="en-US" dirty="0"/>
              <a:t>Median FUP was 4.4 months (1.4-10.1) </a:t>
            </a:r>
          </a:p>
          <a:p>
            <a:r>
              <a:rPr lang="en-US" dirty="0">
                <a:highlight>
                  <a:srgbClr val="FFFF00"/>
                </a:highlight>
              </a:rPr>
              <a:t>In cohort 1, 5/21 (23.8%) patients had IC response irrespective of BC subtype; </a:t>
            </a:r>
            <a:br>
              <a:rPr lang="en-US" dirty="0">
                <a:highlight>
                  <a:srgbClr val="FFFF00"/>
                </a:highlight>
              </a:rPr>
            </a:br>
            <a:r>
              <a:rPr lang="en-US" dirty="0">
                <a:highlight>
                  <a:srgbClr val="FFFF00"/>
                </a:highlight>
              </a:rPr>
              <a:t>2 (40.0%) responders had received previous topo I based ADCs</a:t>
            </a:r>
          </a:p>
          <a:p>
            <a:r>
              <a:rPr lang="en-US" dirty="0"/>
              <a:t>No new signals of toxicity were observed and neurological symptoms, QoL and neurocognitive function remained stable or improved over the treatment period</a:t>
            </a:r>
          </a:p>
          <a:p>
            <a:r>
              <a:rPr lang="en-US" dirty="0"/>
              <a:t> Tumoral HER3 expression did not correlate with treatment response</a:t>
            </a:r>
          </a:p>
        </p:txBody>
      </p:sp>
      <p:sp>
        <p:nvSpPr>
          <p:cNvPr id="5" name="TextBox 4">
            <a:extLst>
              <a:ext uri="{FF2B5EF4-FFF2-40B4-BE49-F238E27FC236}">
                <a16:creationId xmlns:a16="http://schemas.microsoft.com/office/drawing/2014/main" id="{8FBAE6EE-4CDE-73CF-3228-E2F9A43505ED}"/>
              </a:ext>
            </a:extLst>
          </p:cNvPr>
          <p:cNvSpPr txBox="1"/>
          <p:nvPr/>
        </p:nvSpPr>
        <p:spPr>
          <a:xfrm>
            <a:off x="7252855" y="6388331"/>
            <a:ext cx="4360025" cy="246221"/>
          </a:xfrm>
          <a:prstGeom prst="rect">
            <a:avLst/>
          </a:prstGeom>
          <a:noFill/>
        </p:spPr>
        <p:txBody>
          <a:bodyPr wrap="square" rtlCol="0">
            <a:spAutoFit/>
          </a:bodyPr>
          <a:lstStyle/>
          <a:p>
            <a:r>
              <a:rPr lang="en-US" sz="1000" dirty="0"/>
              <a:t>Preusser M et al. 2025 ASCO Annual Meeting. Abstract 2005. </a:t>
            </a:r>
          </a:p>
        </p:txBody>
      </p:sp>
    </p:spTree>
    <p:extLst>
      <p:ext uri="{BB962C8B-B14F-4D97-AF65-F5344CB8AC3E}">
        <p14:creationId xmlns:p14="http://schemas.microsoft.com/office/powerpoint/2010/main" val="4056371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8EF4-34AB-D387-8CB5-04511EE15091}"/>
              </a:ext>
            </a:extLst>
          </p:cNvPr>
          <p:cNvSpPr>
            <a:spLocks noGrp="1"/>
          </p:cNvSpPr>
          <p:nvPr>
            <p:ph type="title"/>
          </p:nvPr>
        </p:nvSpPr>
        <p:spPr>
          <a:xfrm>
            <a:off x="838200" y="825309"/>
            <a:ext cx="10515600" cy="752475"/>
          </a:xfrm>
        </p:spPr>
        <p:txBody>
          <a:bodyPr>
            <a:noAutofit/>
          </a:bodyPr>
          <a:lstStyle/>
          <a:p>
            <a:r>
              <a:rPr lang="en-US" sz="2800" dirty="0"/>
              <a:t>DATO-Base: A phase II study of </a:t>
            </a:r>
            <a:r>
              <a:rPr lang="en-US" sz="2800" dirty="0" err="1"/>
              <a:t>DATOpotamab</a:t>
            </a:r>
            <a:r>
              <a:rPr lang="en-US" sz="2800" dirty="0"/>
              <a:t> deruxtecan for patients with breast cancer brain metastases or leptomeningeal disease (NCT06176261)</a:t>
            </a:r>
          </a:p>
        </p:txBody>
      </p:sp>
      <p:sp>
        <p:nvSpPr>
          <p:cNvPr id="3" name="Content Placeholder 2">
            <a:extLst>
              <a:ext uri="{FF2B5EF4-FFF2-40B4-BE49-F238E27FC236}">
                <a16:creationId xmlns:a16="http://schemas.microsoft.com/office/drawing/2014/main" id="{AD60BFC5-D815-5668-A1F9-42D5BC851654}"/>
              </a:ext>
            </a:extLst>
          </p:cNvPr>
          <p:cNvSpPr>
            <a:spLocks noGrp="1"/>
          </p:cNvSpPr>
          <p:nvPr>
            <p:ph sz="half" idx="1"/>
          </p:nvPr>
        </p:nvSpPr>
        <p:spPr>
          <a:xfrm>
            <a:off x="333632" y="1912122"/>
            <a:ext cx="10676238" cy="4351338"/>
          </a:xfrm>
        </p:spPr>
        <p:txBody>
          <a:bodyPr>
            <a:normAutofit fontScale="85000" lnSpcReduction="10000"/>
          </a:bodyPr>
          <a:lstStyle/>
          <a:p>
            <a:r>
              <a:rPr lang="en-US" dirty="0"/>
              <a:t>Open label, multicenter phase II trial for patients with HER2-negative MBC with active BCBM and/or LMD</a:t>
            </a:r>
          </a:p>
          <a:p>
            <a:r>
              <a:rPr lang="en-US" dirty="0"/>
              <a:t>Three cohorts:</a:t>
            </a:r>
          </a:p>
          <a:p>
            <a:pPr lvl="1"/>
            <a:r>
              <a:rPr lang="en-US" dirty="0"/>
              <a:t>Cohort A (n = 24) for HR+/HER2-negative BCBM</a:t>
            </a:r>
          </a:p>
          <a:p>
            <a:pPr lvl="1"/>
            <a:r>
              <a:rPr lang="en-US" dirty="0"/>
              <a:t>Cohort B (n = 24) for triple-negative BCBM</a:t>
            </a:r>
          </a:p>
          <a:p>
            <a:pPr lvl="1"/>
            <a:r>
              <a:rPr lang="en-US" dirty="0"/>
              <a:t>Cohort C (n = 10) for HER2-negative LMD (any ER status)</a:t>
            </a:r>
          </a:p>
          <a:p>
            <a:r>
              <a:rPr lang="en-US" dirty="0"/>
              <a:t>Patients in Cohort A require prior </a:t>
            </a:r>
            <a:r>
              <a:rPr lang="en-US" dirty="0" err="1"/>
              <a:t>tx</a:t>
            </a:r>
            <a:r>
              <a:rPr lang="en-US" dirty="0"/>
              <a:t> with at least one line of endocrine treatment in the metastatic setting; no prior </a:t>
            </a:r>
            <a:r>
              <a:rPr lang="en-US" dirty="0" err="1"/>
              <a:t>tx</a:t>
            </a:r>
            <a:r>
              <a:rPr lang="en-US" dirty="0"/>
              <a:t> is required for Cohorts B and C</a:t>
            </a:r>
          </a:p>
          <a:p>
            <a:r>
              <a:rPr lang="en-US" dirty="0"/>
              <a:t>Participants receive Dato-</a:t>
            </a:r>
            <a:r>
              <a:rPr lang="en-US" dirty="0" err="1"/>
              <a:t>DXd</a:t>
            </a:r>
            <a:r>
              <a:rPr lang="en-US" dirty="0"/>
              <a:t> 6 mg/kg IV q 21 days</a:t>
            </a:r>
          </a:p>
          <a:p>
            <a:r>
              <a:rPr lang="en-US" dirty="0"/>
              <a:t>Primary endpoint for Cohorts A and B is intracranial ORR per RANO-BM criteria</a:t>
            </a:r>
          </a:p>
          <a:p>
            <a:r>
              <a:rPr lang="en-US" dirty="0"/>
              <a:t>Cohort C is exploratory, with description of overall survival and exploratory endpoints.</a:t>
            </a:r>
          </a:p>
        </p:txBody>
      </p:sp>
      <p:sp>
        <p:nvSpPr>
          <p:cNvPr id="4" name="TextBox 3">
            <a:extLst>
              <a:ext uri="{FF2B5EF4-FFF2-40B4-BE49-F238E27FC236}">
                <a16:creationId xmlns:a16="http://schemas.microsoft.com/office/drawing/2014/main" id="{EADD2DEA-AEAB-E9D1-E101-FF2A0ECAD458}"/>
              </a:ext>
            </a:extLst>
          </p:cNvPr>
          <p:cNvSpPr txBox="1"/>
          <p:nvPr/>
        </p:nvSpPr>
        <p:spPr>
          <a:xfrm>
            <a:off x="6264876" y="6091881"/>
            <a:ext cx="4633783" cy="369332"/>
          </a:xfrm>
          <a:prstGeom prst="rect">
            <a:avLst/>
          </a:prstGeom>
          <a:noFill/>
        </p:spPr>
        <p:txBody>
          <a:bodyPr wrap="square" rtlCol="0">
            <a:spAutoFit/>
          </a:bodyPr>
          <a:lstStyle/>
          <a:p>
            <a:r>
              <a:rPr lang="en-US" dirty="0"/>
              <a:t>Tarantino et al. J Clin Oncol </a:t>
            </a:r>
            <a:r>
              <a:rPr lang="en-US" b="1" dirty="0"/>
              <a:t>43</a:t>
            </a:r>
            <a:r>
              <a:rPr lang="en-US" dirty="0"/>
              <a:t>, TPS1134 (2025)</a:t>
            </a:r>
          </a:p>
        </p:txBody>
      </p:sp>
    </p:spTree>
    <p:extLst>
      <p:ext uri="{BB962C8B-B14F-4D97-AF65-F5344CB8AC3E}">
        <p14:creationId xmlns:p14="http://schemas.microsoft.com/office/powerpoint/2010/main" val="4282342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CC3FA-8255-4D65-AFDD-7F804DB27510}"/>
              </a:ext>
            </a:extLst>
          </p:cNvPr>
          <p:cNvPicPr>
            <a:picLocks noChangeAspect="1"/>
          </p:cNvPicPr>
          <p:nvPr/>
        </p:nvPicPr>
        <p:blipFill>
          <a:blip r:embed="rId2"/>
          <a:stretch>
            <a:fillRect/>
          </a:stretch>
        </p:blipFill>
        <p:spPr>
          <a:xfrm>
            <a:off x="1198535" y="1157428"/>
            <a:ext cx="9794929" cy="5039428"/>
          </a:xfrm>
          <a:prstGeom prst="rect">
            <a:avLst/>
          </a:prstGeom>
        </p:spPr>
      </p:pic>
      <p:sp>
        <p:nvSpPr>
          <p:cNvPr id="6" name="TextBox 5">
            <a:extLst>
              <a:ext uri="{FF2B5EF4-FFF2-40B4-BE49-F238E27FC236}">
                <a16:creationId xmlns:a16="http://schemas.microsoft.com/office/drawing/2014/main" id="{A4589640-59EA-42A6-8D39-9CF7682CC798}"/>
              </a:ext>
            </a:extLst>
          </p:cNvPr>
          <p:cNvSpPr txBox="1"/>
          <p:nvPr/>
        </p:nvSpPr>
        <p:spPr>
          <a:xfrm>
            <a:off x="715142" y="646427"/>
            <a:ext cx="10761713" cy="646331"/>
          </a:xfrm>
          <a:prstGeom prst="rect">
            <a:avLst/>
          </a:prstGeom>
          <a:noFill/>
        </p:spPr>
        <p:txBody>
          <a:bodyPr wrap="square" rtlCol="0">
            <a:spAutoFit/>
          </a:bodyPr>
          <a:lstStyle/>
          <a:p>
            <a:pPr algn="ctr"/>
            <a:r>
              <a:rPr lang="en-US" sz="3600" b="1" dirty="0"/>
              <a:t>An optimist’s vision of future treatment of CNS disease</a:t>
            </a:r>
          </a:p>
        </p:txBody>
      </p:sp>
      <p:sp>
        <p:nvSpPr>
          <p:cNvPr id="2" name="TextBox 1">
            <a:extLst>
              <a:ext uri="{FF2B5EF4-FFF2-40B4-BE49-F238E27FC236}">
                <a16:creationId xmlns:a16="http://schemas.microsoft.com/office/drawing/2014/main" id="{89B695DB-BA2B-403F-A1BB-D08941486D88}"/>
              </a:ext>
            </a:extLst>
          </p:cNvPr>
          <p:cNvSpPr txBox="1"/>
          <p:nvPr/>
        </p:nvSpPr>
        <p:spPr>
          <a:xfrm>
            <a:off x="178905" y="6196856"/>
            <a:ext cx="3941064" cy="307777"/>
          </a:xfrm>
          <a:prstGeom prst="rect">
            <a:avLst/>
          </a:prstGeom>
          <a:noFill/>
        </p:spPr>
        <p:txBody>
          <a:bodyPr wrap="square" rtlCol="0">
            <a:spAutoFit/>
          </a:bodyPr>
          <a:lstStyle/>
          <a:p>
            <a:r>
              <a:rPr lang="en-US" sz="1400" dirty="0"/>
              <a:t>Sharma et al. </a:t>
            </a:r>
            <a:r>
              <a:rPr lang="en-US" sz="1400" i="1" dirty="0"/>
              <a:t>Cancers</a:t>
            </a:r>
            <a:r>
              <a:rPr lang="en-US" sz="1400" dirty="0"/>
              <a:t> (Basel). 2021;14(1):17.</a:t>
            </a:r>
          </a:p>
        </p:txBody>
      </p:sp>
      <p:sp>
        <p:nvSpPr>
          <p:cNvPr id="3" name="TextBox 2">
            <a:extLst>
              <a:ext uri="{FF2B5EF4-FFF2-40B4-BE49-F238E27FC236}">
                <a16:creationId xmlns:a16="http://schemas.microsoft.com/office/drawing/2014/main" id="{FFE0E291-5A8D-44E8-8A67-A6A9CDAC9548}"/>
              </a:ext>
            </a:extLst>
          </p:cNvPr>
          <p:cNvSpPr txBox="1"/>
          <p:nvPr/>
        </p:nvSpPr>
        <p:spPr>
          <a:xfrm>
            <a:off x="8609609" y="4073236"/>
            <a:ext cx="3675505" cy="830997"/>
          </a:xfrm>
          <a:prstGeom prst="rect">
            <a:avLst/>
          </a:prstGeom>
          <a:noFill/>
        </p:spPr>
        <p:txBody>
          <a:bodyPr wrap="square" rtlCol="0">
            <a:spAutoFit/>
          </a:bodyPr>
          <a:lstStyle/>
          <a:p>
            <a:r>
              <a:rPr lang="en-US" sz="2400" b="1" dirty="0">
                <a:solidFill>
                  <a:srgbClr val="7A0000"/>
                </a:solidFill>
              </a:rPr>
              <a:t>More brain penetrant agents needed</a:t>
            </a:r>
          </a:p>
        </p:txBody>
      </p:sp>
    </p:spTree>
    <p:extLst>
      <p:ext uri="{BB962C8B-B14F-4D97-AF65-F5344CB8AC3E}">
        <p14:creationId xmlns:p14="http://schemas.microsoft.com/office/powerpoint/2010/main" val="156303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7E9DC-A290-6C41-98DD-774BA8A404F7}"/>
              </a:ext>
            </a:extLst>
          </p:cNvPr>
          <p:cNvPicPr>
            <a:picLocks noChangeAspect="1"/>
          </p:cNvPicPr>
          <p:nvPr/>
        </p:nvPicPr>
        <p:blipFill rotWithShape="1">
          <a:blip r:embed="rId3"/>
          <a:srcRect t="8455"/>
          <a:stretch/>
        </p:blipFill>
        <p:spPr>
          <a:xfrm>
            <a:off x="343571" y="1374534"/>
            <a:ext cx="5375383" cy="3658810"/>
          </a:xfrm>
          <a:prstGeom prst="rect">
            <a:avLst/>
          </a:prstGeom>
        </p:spPr>
      </p:pic>
      <p:sp>
        <p:nvSpPr>
          <p:cNvPr id="5" name="TextBox 4">
            <a:extLst>
              <a:ext uri="{FF2B5EF4-FFF2-40B4-BE49-F238E27FC236}">
                <a16:creationId xmlns:a16="http://schemas.microsoft.com/office/drawing/2014/main" id="{B6C1DABA-9084-2E4D-8559-E981EC4648BB}"/>
              </a:ext>
            </a:extLst>
          </p:cNvPr>
          <p:cNvSpPr txBox="1"/>
          <p:nvPr/>
        </p:nvSpPr>
        <p:spPr>
          <a:xfrm>
            <a:off x="589228" y="5994127"/>
            <a:ext cx="3997842" cy="338554"/>
          </a:xfrm>
          <a:prstGeom prst="rect">
            <a:avLst/>
          </a:prstGeom>
          <a:noFill/>
        </p:spPr>
        <p:txBody>
          <a:bodyPr wrap="square" rtlCol="0">
            <a:spAutoFit/>
          </a:bodyPr>
          <a:lstStyle/>
          <a:p>
            <a:pPr algn="r"/>
            <a:r>
              <a:rPr lang="en-US" sz="1600" dirty="0">
                <a:latin typeface="+mj-lt"/>
                <a:cs typeface="Arial" panose="020B0604020202020204" pitchFamily="34" charset="0"/>
              </a:rPr>
              <a:t>Clarke et. al. </a:t>
            </a:r>
            <a:r>
              <a:rPr lang="en-US" sz="1600" i="1" dirty="0">
                <a:latin typeface="+mj-lt"/>
                <a:cs typeface="Arial" panose="020B0604020202020204" pitchFamily="34" charset="0"/>
              </a:rPr>
              <a:t>Neurology. </a:t>
            </a:r>
            <a:r>
              <a:rPr lang="en-US" sz="1600" dirty="0">
                <a:latin typeface="+mj-lt"/>
                <a:cs typeface="Arial" panose="020B0604020202020204" pitchFamily="34" charset="0"/>
              </a:rPr>
              <a:t>2010;74(18):1449-54. </a:t>
            </a:r>
          </a:p>
        </p:txBody>
      </p:sp>
      <p:sp>
        <p:nvSpPr>
          <p:cNvPr id="10" name="Rectangle 9">
            <a:extLst>
              <a:ext uri="{FF2B5EF4-FFF2-40B4-BE49-F238E27FC236}">
                <a16:creationId xmlns:a16="http://schemas.microsoft.com/office/drawing/2014/main" id="{DBD16444-2D47-AD4F-BF4B-EF2F257B67FD}"/>
              </a:ext>
            </a:extLst>
          </p:cNvPr>
          <p:cNvSpPr/>
          <p:nvPr/>
        </p:nvSpPr>
        <p:spPr>
          <a:xfrm>
            <a:off x="727190" y="5033344"/>
            <a:ext cx="3859880" cy="738664"/>
          </a:xfrm>
          <a:prstGeom prst="rect">
            <a:avLst/>
          </a:prstGeom>
        </p:spPr>
        <p:txBody>
          <a:bodyPr wrap="square">
            <a:spAutoFit/>
          </a:bodyPr>
          <a:lstStyle/>
          <a:p>
            <a:r>
              <a:rPr lang="en-US" sz="2100" dirty="0">
                <a:solidFill>
                  <a:srgbClr val="7A0000"/>
                </a:solidFill>
                <a:latin typeface="Arial" panose="020B0604020202020204" pitchFamily="34" charset="0"/>
                <a:cs typeface="Arial" panose="020B0604020202020204" pitchFamily="34" charset="0"/>
              </a:rPr>
              <a:t>Breast cancer: 2.8 months </a:t>
            </a:r>
          </a:p>
          <a:p>
            <a:r>
              <a:rPr lang="en-US" sz="2100" dirty="0">
                <a:solidFill>
                  <a:srgbClr val="7A0000"/>
                </a:solidFill>
                <a:latin typeface="Arial" panose="020B0604020202020204" pitchFamily="34" charset="0"/>
                <a:cs typeface="Arial" panose="020B0604020202020204" pitchFamily="34" charset="0"/>
              </a:rPr>
              <a:t>Lung cancer: 2.2 months </a:t>
            </a:r>
          </a:p>
        </p:txBody>
      </p:sp>
      <p:pic>
        <p:nvPicPr>
          <p:cNvPr id="2" name="Picture 1">
            <a:extLst>
              <a:ext uri="{FF2B5EF4-FFF2-40B4-BE49-F238E27FC236}">
                <a16:creationId xmlns:a16="http://schemas.microsoft.com/office/drawing/2014/main" id="{C30638AB-F018-489C-914D-95EBFA175B28}"/>
              </a:ext>
            </a:extLst>
          </p:cNvPr>
          <p:cNvPicPr>
            <a:picLocks noChangeAspect="1"/>
          </p:cNvPicPr>
          <p:nvPr/>
        </p:nvPicPr>
        <p:blipFill>
          <a:blip r:embed="rId4"/>
          <a:stretch>
            <a:fillRect/>
          </a:stretch>
        </p:blipFill>
        <p:spPr>
          <a:xfrm>
            <a:off x="5870054" y="1110529"/>
            <a:ext cx="5375382" cy="4070956"/>
          </a:xfrm>
          <a:prstGeom prst="rect">
            <a:avLst/>
          </a:prstGeom>
        </p:spPr>
      </p:pic>
      <p:sp>
        <p:nvSpPr>
          <p:cNvPr id="3" name="TextBox 2">
            <a:extLst>
              <a:ext uri="{FF2B5EF4-FFF2-40B4-BE49-F238E27FC236}">
                <a16:creationId xmlns:a16="http://schemas.microsoft.com/office/drawing/2014/main" id="{633893B4-F45C-42D7-BD98-92BB955E7D96}"/>
              </a:ext>
            </a:extLst>
          </p:cNvPr>
          <p:cNvSpPr txBox="1"/>
          <p:nvPr/>
        </p:nvSpPr>
        <p:spPr>
          <a:xfrm>
            <a:off x="6876105" y="4939989"/>
            <a:ext cx="3859881" cy="1477328"/>
          </a:xfrm>
          <a:prstGeom prst="rect">
            <a:avLst/>
          </a:prstGeom>
          <a:noFill/>
        </p:spPr>
        <p:txBody>
          <a:bodyPr wrap="square" rtlCol="0">
            <a:spAutoFit/>
          </a:bodyPr>
          <a:lstStyle/>
          <a:p>
            <a:r>
              <a:rPr lang="en-US" dirty="0"/>
              <a:t>44% HR+HER2-</a:t>
            </a:r>
            <a:br>
              <a:rPr lang="en-US" dirty="0"/>
            </a:br>
            <a:r>
              <a:rPr lang="en-US" dirty="0"/>
              <a:t>18% HR+HER2+</a:t>
            </a:r>
          </a:p>
          <a:p>
            <a:r>
              <a:rPr lang="en-US" dirty="0"/>
              <a:t>8.5% HR-HER2+</a:t>
            </a:r>
            <a:br>
              <a:rPr lang="en-US" dirty="0"/>
            </a:br>
            <a:r>
              <a:rPr lang="en-US" dirty="0"/>
              <a:t>25.5% TNBC</a:t>
            </a:r>
          </a:p>
          <a:p>
            <a:r>
              <a:rPr lang="en-US" dirty="0"/>
              <a:t>4% missing information </a:t>
            </a:r>
          </a:p>
        </p:txBody>
      </p:sp>
      <p:sp>
        <p:nvSpPr>
          <p:cNvPr id="6" name="TextBox 5">
            <a:extLst>
              <a:ext uri="{FF2B5EF4-FFF2-40B4-BE49-F238E27FC236}">
                <a16:creationId xmlns:a16="http://schemas.microsoft.com/office/drawing/2014/main" id="{65FFFF93-C24D-4CE3-B50D-7F93996762DF}"/>
              </a:ext>
            </a:extLst>
          </p:cNvPr>
          <p:cNvSpPr txBox="1"/>
          <p:nvPr/>
        </p:nvSpPr>
        <p:spPr>
          <a:xfrm>
            <a:off x="9550896" y="5767797"/>
            <a:ext cx="2879631" cy="584775"/>
          </a:xfrm>
          <a:prstGeom prst="rect">
            <a:avLst/>
          </a:prstGeom>
          <a:noFill/>
        </p:spPr>
        <p:txBody>
          <a:bodyPr wrap="square" rtlCol="0">
            <a:spAutoFit/>
          </a:bodyPr>
          <a:lstStyle/>
          <a:p>
            <a:r>
              <a:rPr lang="en-US" sz="1600" dirty="0"/>
              <a:t>Morikawa et. al. </a:t>
            </a:r>
            <a:r>
              <a:rPr lang="en-US" sz="1600" i="1" dirty="0"/>
              <a:t>Clin Breast Cancer</a:t>
            </a:r>
            <a:r>
              <a:rPr lang="en-US" sz="1600" dirty="0"/>
              <a:t>. 2017;17(1):23-28.</a:t>
            </a:r>
          </a:p>
        </p:txBody>
      </p:sp>
      <p:sp>
        <p:nvSpPr>
          <p:cNvPr id="11" name="Title 1">
            <a:extLst>
              <a:ext uri="{FF2B5EF4-FFF2-40B4-BE49-F238E27FC236}">
                <a16:creationId xmlns:a16="http://schemas.microsoft.com/office/drawing/2014/main" id="{92DCB6D1-5916-DF43-9031-7965EE6BBDE3}"/>
              </a:ext>
            </a:extLst>
          </p:cNvPr>
          <p:cNvSpPr>
            <a:spLocks noGrp="1"/>
          </p:cNvSpPr>
          <p:nvPr>
            <p:ph type="title" idx="4294967295"/>
          </p:nvPr>
        </p:nvSpPr>
        <p:spPr>
          <a:xfrm>
            <a:off x="438943" y="330623"/>
            <a:ext cx="11314113" cy="990600"/>
          </a:xfrm>
        </p:spPr>
        <p:txBody>
          <a:bodyPr>
            <a:noAutofit/>
          </a:bodyPr>
          <a:lstStyle/>
          <a:p>
            <a:r>
              <a:rPr lang="en-US" sz="3000" b="1" dirty="0">
                <a:latin typeface="+mn-lt"/>
                <a:cs typeface="Arial" panose="020B0604020202020204" pitchFamily="34" charset="0"/>
              </a:rPr>
              <a:t>LMD prognosis only modestly changed in over 10 years, except for HER2+ breast cancer and some mutation driven NSCLC</a:t>
            </a:r>
            <a:endParaRPr lang="en-US" sz="3000" dirty="0">
              <a:latin typeface="+mn-lt"/>
              <a:cs typeface="Arial" panose="020B0604020202020204" pitchFamily="34" charset="0"/>
            </a:endParaRPr>
          </a:p>
        </p:txBody>
      </p:sp>
    </p:spTree>
    <p:extLst>
      <p:ext uri="{BB962C8B-B14F-4D97-AF65-F5344CB8AC3E}">
        <p14:creationId xmlns:p14="http://schemas.microsoft.com/office/powerpoint/2010/main" val="29319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0D9CD-4045-426C-A243-3EF0B0A3CE5C}"/>
              </a:ext>
            </a:extLst>
          </p:cNvPr>
          <p:cNvPicPr>
            <a:picLocks noChangeAspect="1"/>
          </p:cNvPicPr>
          <p:nvPr/>
        </p:nvPicPr>
        <p:blipFill rotWithShape="1">
          <a:blip r:embed="rId3"/>
          <a:srcRect l="2581" r="2867"/>
          <a:stretch/>
        </p:blipFill>
        <p:spPr>
          <a:xfrm>
            <a:off x="1689652" y="642113"/>
            <a:ext cx="8786191" cy="5978168"/>
          </a:xfrm>
          <a:prstGeom prst="rect">
            <a:avLst/>
          </a:prstGeom>
        </p:spPr>
      </p:pic>
      <p:sp>
        <p:nvSpPr>
          <p:cNvPr id="11" name="Title 1">
            <a:extLst>
              <a:ext uri="{FF2B5EF4-FFF2-40B4-BE49-F238E27FC236}">
                <a16:creationId xmlns:a16="http://schemas.microsoft.com/office/drawing/2014/main" id="{92DCB6D1-5916-DF43-9031-7965EE6BBDE3}"/>
              </a:ext>
            </a:extLst>
          </p:cNvPr>
          <p:cNvSpPr>
            <a:spLocks noGrp="1"/>
          </p:cNvSpPr>
          <p:nvPr>
            <p:ph type="title" idx="4294967295"/>
          </p:nvPr>
        </p:nvSpPr>
        <p:spPr>
          <a:xfrm>
            <a:off x="680244" y="146813"/>
            <a:ext cx="10831513" cy="990600"/>
          </a:xfrm>
        </p:spPr>
        <p:txBody>
          <a:bodyPr>
            <a:noAutofit/>
          </a:bodyPr>
          <a:lstStyle/>
          <a:p>
            <a:r>
              <a:rPr lang="en-US" sz="3000" b="1" dirty="0">
                <a:latin typeface="+mn-lt"/>
                <a:cs typeface="Arial" panose="020B0604020202020204" pitchFamily="34" charset="0"/>
              </a:rPr>
              <a:t>Problem: </a:t>
            </a:r>
            <a:r>
              <a:rPr lang="en-US" sz="3000" dirty="0">
                <a:latin typeface="+mn-lt"/>
                <a:cs typeface="Arial" panose="020B0604020202020204" pitchFamily="34" charset="0"/>
              </a:rPr>
              <a:t>Essentially NO therapeutic advances since 1990s!</a:t>
            </a:r>
          </a:p>
        </p:txBody>
      </p:sp>
    </p:spTree>
    <p:extLst>
      <p:ext uri="{BB962C8B-B14F-4D97-AF65-F5344CB8AC3E}">
        <p14:creationId xmlns:p14="http://schemas.microsoft.com/office/powerpoint/2010/main" val="3940628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2DCB6D1-5916-DF43-9031-7965EE6BBDE3}"/>
              </a:ext>
            </a:extLst>
          </p:cNvPr>
          <p:cNvSpPr>
            <a:spLocks noGrp="1"/>
          </p:cNvSpPr>
          <p:nvPr>
            <p:ph type="title" idx="4294967295"/>
          </p:nvPr>
        </p:nvSpPr>
        <p:spPr>
          <a:xfrm>
            <a:off x="1066708" y="622146"/>
            <a:ext cx="10058584" cy="1411753"/>
          </a:xfrm>
        </p:spPr>
        <p:txBody>
          <a:bodyPr>
            <a:noAutofit/>
          </a:bodyPr>
          <a:lstStyle/>
          <a:p>
            <a:pPr algn="ctr"/>
            <a:r>
              <a:rPr lang="en-US" b="1" dirty="0">
                <a:latin typeface="+mn-lt"/>
                <a:cs typeface="Arial" panose="020B0604020202020204" pitchFamily="34" charset="0"/>
              </a:rPr>
              <a:t>A Phase I/II Study of IT Trastuzumab in HER-2 Positive Cancer with Leptomeningeal Metastases: Safety, Efficacy, and CSF PK</a:t>
            </a:r>
          </a:p>
        </p:txBody>
      </p:sp>
      <p:sp>
        <p:nvSpPr>
          <p:cNvPr id="2" name="Content Placeholder 1">
            <a:extLst>
              <a:ext uri="{FF2B5EF4-FFF2-40B4-BE49-F238E27FC236}">
                <a16:creationId xmlns:a16="http://schemas.microsoft.com/office/drawing/2014/main" id="{870A78AC-1951-48B9-8019-7FAB942060CD}"/>
              </a:ext>
            </a:extLst>
          </p:cNvPr>
          <p:cNvSpPr>
            <a:spLocks noGrp="1"/>
          </p:cNvSpPr>
          <p:nvPr>
            <p:ph sz="quarter" idx="4294967295"/>
          </p:nvPr>
        </p:nvSpPr>
        <p:spPr>
          <a:xfrm>
            <a:off x="765175" y="2307370"/>
            <a:ext cx="11426825" cy="3022913"/>
          </a:xfrm>
        </p:spPr>
        <p:txBody>
          <a:bodyPr>
            <a:normAutofit/>
          </a:bodyPr>
          <a:lstStyle/>
          <a:p>
            <a:r>
              <a:rPr lang="en-US" sz="2800" dirty="0">
                <a:latin typeface="Arial" panose="020B0604020202020204" pitchFamily="34" charset="0"/>
                <a:cs typeface="Arial" panose="020B0604020202020204" pitchFamily="34" charset="0"/>
              </a:rPr>
              <a:t>Phase 1 modified 3+3 design to determine RP2D of IT trastuzumab </a:t>
            </a:r>
          </a:p>
          <a:p>
            <a:r>
              <a:rPr lang="en-US" sz="2800" dirty="0">
                <a:latin typeface="Arial" panose="020B0604020202020204" pitchFamily="34" charset="0"/>
                <a:cs typeface="Arial" panose="020B0604020202020204" pitchFamily="34" charset="0"/>
              </a:rPr>
              <a:t>RP2D= 80 mg intrathecally (one grade 4 arachnoiditis)</a:t>
            </a:r>
          </a:p>
          <a:p>
            <a:r>
              <a:rPr lang="en-US" sz="2800" dirty="0">
                <a:latin typeface="Arial" panose="020B0604020202020204" pitchFamily="34" charset="0"/>
                <a:cs typeface="Arial" panose="020B0604020202020204" pitchFamily="34" charset="0"/>
              </a:rPr>
              <a:t>Phase 2 was a Simon two-stage design with primary outcome of disease response (n=26 patients)</a:t>
            </a:r>
          </a:p>
          <a:p>
            <a:r>
              <a:rPr lang="en-US" sz="2800" dirty="0">
                <a:latin typeface="Arial" panose="020B0604020202020204" pitchFamily="34" charset="0"/>
                <a:cs typeface="Arial" panose="020B0604020202020204" pitchFamily="34" charset="0"/>
              </a:rPr>
              <a:t>Pts were treated via Ommaya with IT therapy 2x/weekly for 4 </a:t>
            </a:r>
            <a:r>
              <a:rPr lang="en-US" sz="2800" dirty="0" err="1">
                <a:latin typeface="Arial" panose="020B0604020202020204" pitchFamily="34" charset="0"/>
                <a:cs typeface="Arial" panose="020B0604020202020204" pitchFamily="34" charset="0"/>
              </a:rPr>
              <a:t>wks</a:t>
            </a:r>
            <a:r>
              <a:rPr lang="en-US" sz="2800" dirty="0">
                <a:latin typeface="Arial" panose="020B0604020202020204" pitchFamily="34" charset="0"/>
                <a:cs typeface="Arial" panose="020B0604020202020204" pitchFamily="34" charset="0"/>
              </a:rPr>
              <a:t>, then weekly for 4 </a:t>
            </a:r>
            <a:r>
              <a:rPr lang="en-US" sz="2800" dirty="0" err="1">
                <a:latin typeface="Arial" panose="020B0604020202020204" pitchFamily="34" charset="0"/>
                <a:cs typeface="Arial" panose="020B0604020202020204" pitchFamily="34" charset="0"/>
              </a:rPr>
              <a:t>wks</a:t>
            </a:r>
            <a:r>
              <a:rPr lang="en-US" sz="2800" dirty="0">
                <a:latin typeface="Arial" panose="020B0604020202020204" pitchFamily="34" charset="0"/>
                <a:cs typeface="Arial" panose="020B0604020202020204" pitchFamily="34" charset="0"/>
              </a:rPr>
              <a:t>, then maintenance of q1-2 week</a:t>
            </a:r>
          </a:p>
        </p:txBody>
      </p:sp>
      <p:sp>
        <p:nvSpPr>
          <p:cNvPr id="3" name="TextBox 2">
            <a:extLst>
              <a:ext uri="{FF2B5EF4-FFF2-40B4-BE49-F238E27FC236}">
                <a16:creationId xmlns:a16="http://schemas.microsoft.com/office/drawing/2014/main" id="{931BC40D-F565-186E-C33B-055C6EC88ED8}"/>
              </a:ext>
            </a:extLst>
          </p:cNvPr>
          <p:cNvSpPr txBox="1"/>
          <p:nvPr/>
        </p:nvSpPr>
        <p:spPr>
          <a:xfrm>
            <a:off x="6177775" y="5865541"/>
            <a:ext cx="4947517" cy="338554"/>
          </a:xfrm>
          <a:prstGeom prst="rect">
            <a:avLst/>
          </a:prstGeom>
          <a:noFill/>
        </p:spPr>
        <p:txBody>
          <a:bodyPr wrap="square" rtlCol="0">
            <a:spAutoFit/>
          </a:bodyPr>
          <a:lstStyle/>
          <a:p>
            <a:r>
              <a:rPr lang="en-US" sz="1600" dirty="0" err="1"/>
              <a:t>Kumthecar</a:t>
            </a:r>
            <a:r>
              <a:rPr lang="en-US" sz="1600" dirty="0"/>
              <a:t> et al. </a:t>
            </a:r>
            <a:r>
              <a:rPr lang="en-US" sz="1600" i="1" dirty="0"/>
              <a:t>Neuro Oncol </a:t>
            </a:r>
            <a:r>
              <a:rPr lang="en-US" sz="1600" dirty="0"/>
              <a:t>2023;25(3):557-565</a:t>
            </a:r>
          </a:p>
        </p:txBody>
      </p:sp>
    </p:spTree>
    <p:extLst>
      <p:ext uri="{BB962C8B-B14F-4D97-AF65-F5344CB8AC3E}">
        <p14:creationId xmlns:p14="http://schemas.microsoft.com/office/powerpoint/2010/main" val="1868759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09" y="359547"/>
            <a:ext cx="11797982" cy="646331"/>
          </a:xfrm>
        </p:spPr>
        <p:txBody>
          <a:bodyPr>
            <a:noAutofit/>
          </a:bodyPr>
          <a:lstStyle/>
          <a:p>
            <a:pPr algn="ctr"/>
            <a:r>
              <a:rPr lang="en-US" sz="3000" b="1" dirty="0">
                <a:latin typeface="Arial" panose="020B0604020202020204" pitchFamily="34" charset="0"/>
                <a:cs typeface="Arial" panose="020B0604020202020204" pitchFamily="34" charset="0"/>
              </a:rPr>
              <a:t>Outcomes for overall and HER2+ breast cancer subset</a:t>
            </a:r>
          </a:p>
        </p:txBody>
      </p:sp>
      <p:sp>
        <p:nvSpPr>
          <p:cNvPr id="12" name="Content Placeholder 11">
            <a:extLst>
              <a:ext uri="{FF2B5EF4-FFF2-40B4-BE49-F238E27FC236}">
                <a16:creationId xmlns:a16="http://schemas.microsoft.com/office/drawing/2014/main" id="{26344761-6A19-4AF0-8A85-D31E3D89E040}"/>
              </a:ext>
            </a:extLst>
          </p:cNvPr>
          <p:cNvSpPr>
            <a:spLocks noGrp="1"/>
          </p:cNvSpPr>
          <p:nvPr>
            <p:ph sz="half" idx="1"/>
          </p:nvPr>
        </p:nvSpPr>
        <p:spPr>
          <a:xfrm>
            <a:off x="7103326" y="1600270"/>
            <a:ext cx="5062701" cy="4351338"/>
          </a:xfrm>
        </p:spPr>
        <p:txBody>
          <a:bodyPr>
            <a:normAutofit fontScale="85000" lnSpcReduction="20000"/>
          </a:bodyPr>
          <a:lstStyle/>
          <a:p>
            <a:pPr marL="0" indent="0">
              <a:buNone/>
            </a:pPr>
            <a:r>
              <a:rPr lang="en-US" dirty="0"/>
              <a:t>26 pts at dose level 80mg were included in efficacy evaluation</a:t>
            </a:r>
          </a:p>
          <a:p>
            <a:r>
              <a:rPr lang="en-US" dirty="0"/>
              <a:t>PR in 5 (19.2%) pts</a:t>
            </a:r>
          </a:p>
          <a:p>
            <a:r>
              <a:rPr lang="en-US" dirty="0"/>
              <a:t>SD in 13 (50.0%)</a:t>
            </a:r>
          </a:p>
          <a:p>
            <a:r>
              <a:rPr lang="en-US" dirty="0"/>
              <a:t>PD in 8 (30.8%) </a:t>
            </a:r>
          </a:p>
          <a:p>
            <a:endParaRPr lang="en-US" dirty="0"/>
          </a:p>
          <a:p>
            <a:r>
              <a:rPr lang="en-US" dirty="0"/>
              <a:t>Median overall survival (OS) for Phase 2 dose treated patients was 8.3 months (95% CI 5.2 to 19.6)</a:t>
            </a:r>
          </a:p>
          <a:p>
            <a:endParaRPr lang="en-US" dirty="0"/>
          </a:p>
          <a:p>
            <a:r>
              <a:rPr lang="en-US" dirty="0">
                <a:highlight>
                  <a:srgbClr val="FFFF00"/>
                </a:highlight>
              </a:rPr>
              <a:t>Phase II HER2-positive breast cancer patients median OS was 10.5 months (95% CI 5.2 to 20.9). </a:t>
            </a:r>
          </a:p>
        </p:txBody>
      </p:sp>
      <p:cxnSp>
        <p:nvCxnSpPr>
          <p:cNvPr id="13" name="Straight Connector 12">
            <a:extLst>
              <a:ext uri="{FF2B5EF4-FFF2-40B4-BE49-F238E27FC236}">
                <a16:creationId xmlns:a16="http://schemas.microsoft.com/office/drawing/2014/main" id="{4982E05F-9207-E14B-875E-E5C474C74A63}"/>
              </a:ext>
            </a:extLst>
          </p:cNvPr>
          <p:cNvCxnSpPr/>
          <p:nvPr/>
        </p:nvCxnSpPr>
        <p:spPr>
          <a:xfrm>
            <a:off x="6784796" y="1906366"/>
            <a:ext cx="0" cy="3458818"/>
          </a:xfrm>
          <a:prstGeom prst="line">
            <a:avLst/>
          </a:prstGeom>
          <a:ln>
            <a:solidFill>
              <a:srgbClr val="7A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57779A-CFCC-4B4D-87E9-81D342397712}"/>
              </a:ext>
            </a:extLst>
          </p:cNvPr>
          <p:cNvSpPr txBox="1"/>
          <p:nvPr/>
        </p:nvSpPr>
        <p:spPr>
          <a:xfrm>
            <a:off x="245334" y="6107943"/>
            <a:ext cx="6741392" cy="369332"/>
          </a:xfrm>
          <a:prstGeom prst="rect">
            <a:avLst/>
          </a:prstGeom>
          <a:noFill/>
        </p:spPr>
        <p:txBody>
          <a:bodyPr wrap="square" rtlCol="0">
            <a:spAutoFit/>
          </a:bodyPr>
          <a:lstStyle/>
          <a:p>
            <a:r>
              <a:rPr lang="en-US" dirty="0"/>
              <a:t>Primary endpoint of 25% RR was not met, but 69% had clinical benefit </a:t>
            </a:r>
          </a:p>
        </p:txBody>
      </p:sp>
      <p:pic>
        <p:nvPicPr>
          <p:cNvPr id="24" name="Picture 23">
            <a:extLst>
              <a:ext uri="{FF2B5EF4-FFF2-40B4-BE49-F238E27FC236}">
                <a16:creationId xmlns:a16="http://schemas.microsoft.com/office/drawing/2014/main" id="{3EA2D037-0832-4FBC-BBFF-51AFC2BB2819}"/>
              </a:ext>
            </a:extLst>
          </p:cNvPr>
          <p:cNvPicPr>
            <a:picLocks noChangeAspect="1"/>
          </p:cNvPicPr>
          <p:nvPr/>
        </p:nvPicPr>
        <p:blipFill>
          <a:blip r:embed="rId3"/>
          <a:stretch>
            <a:fillRect/>
          </a:stretch>
        </p:blipFill>
        <p:spPr>
          <a:xfrm>
            <a:off x="245333" y="1452188"/>
            <a:ext cx="6397243" cy="4710493"/>
          </a:xfrm>
          <a:prstGeom prst="rect">
            <a:avLst/>
          </a:prstGeom>
        </p:spPr>
      </p:pic>
      <p:sp>
        <p:nvSpPr>
          <p:cNvPr id="25" name="TextBox 24">
            <a:extLst>
              <a:ext uri="{FF2B5EF4-FFF2-40B4-BE49-F238E27FC236}">
                <a16:creationId xmlns:a16="http://schemas.microsoft.com/office/drawing/2014/main" id="{D0B9C08D-0902-42BE-A48F-84A6F9206C8A}"/>
              </a:ext>
            </a:extLst>
          </p:cNvPr>
          <p:cNvSpPr txBox="1"/>
          <p:nvPr/>
        </p:nvSpPr>
        <p:spPr>
          <a:xfrm>
            <a:off x="3144645" y="2260154"/>
            <a:ext cx="3378819" cy="369332"/>
          </a:xfrm>
          <a:prstGeom prst="rect">
            <a:avLst/>
          </a:prstGeom>
          <a:noFill/>
        </p:spPr>
        <p:txBody>
          <a:bodyPr wrap="square" rtlCol="0">
            <a:spAutoFit/>
          </a:bodyPr>
          <a:lstStyle/>
          <a:p>
            <a:r>
              <a:rPr lang="en-US" dirty="0"/>
              <a:t>Median PFS 2.8 months</a:t>
            </a:r>
          </a:p>
        </p:txBody>
      </p:sp>
      <p:sp>
        <p:nvSpPr>
          <p:cNvPr id="4" name="TextBox 3">
            <a:extLst>
              <a:ext uri="{FF2B5EF4-FFF2-40B4-BE49-F238E27FC236}">
                <a16:creationId xmlns:a16="http://schemas.microsoft.com/office/drawing/2014/main" id="{A6DAED12-175C-3D7A-6FB3-FDD9A88D1B26}"/>
              </a:ext>
            </a:extLst>
          </p:cNvPr>
          <p:cNvSpPr txBox="1"/>
          <p:nvPr/>
        </p:nvSpPr>
        <p:spPr>
          <a:xfrm>
            <a:off x="7418927" y="6076478"/>
            <a:ext cx="4527739" cy="338554"/>
          </a:xfrm>
          <a:prstGeom prst="rect">
            <a:avLst/>
          </a:prstGeom>
          <a:noFill/>
        </p:spPr>
        <p:txBody>
          <a:bodyPr wrap="square" rtlCol="0">
            <a:spAutoFit/>
          </a:bodyPr>
          <a:lstStyle/>
          <a:p>
            <a:r>
              <a:rPr lang="en-US" sz="1600" dirty="0" err="1"/>
              <a:t>Kumthecar</a:t>
            </a:r>
            <a:r>
              <a:rPr lang="en-US" sz="1600" dirty="0"/>
              <a:t> et al. </a:t>
            </a:r>
            <a:r>
              <a:rPr lang="en-US" sz="1600" i="1" dirty="0"/>
              <a:t>Neuro Oncol </a:t>
            </a:r>
            <a:r>
              <a:rPr lang="en-US" sz="1600" dirty="0"/>
              <a:t>2023;25(3):557-565</a:t>
            </a:r>
          </a:p>
        </p:txBody>
      </p:sp>
    </p:spTree>
    <p:extLst>
      <p:ext uri="{BB962C8B-B14F-4D97-AF65-F5344CB8AC3E}">
        <p14:creationId xmlns:p14="http://schemas.microsoft.com/office/powerpoint/2010/main" val="111441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50CA-3A7C-1F2C-0E22-A062D494F8E3}"/>
              </a:ext>
            </a:extLst>
          </p:cNvPr>
          <p:cNvSpPr>
            <a:spLocks noGrp="1"/>
          </p:cNvSpPr>
          <p:nvPr>
            <p:ph type="title"/>
          </p:nvPr>
        </p:nvSpPr>
        <p:spPr>
          <a:xfrm>
            <a:off x="0" y="775881"/>
            <a:ext cx="11353800" cy="752475"/>
          </a:xfrm>
        </p:spPr>
        <p:txBody>
          <a:bodyPr>
            <a:normAutofit fontScale="90000"/>
          </a:bodyPr>
          <a:lstStyle/>
          <a:p>
            <a:r>
              <a:rPr lang="en-US" dirty="0"/>
              <a:t>Phase II study of intrathecal administration of trastuzumab in patients with HER2-positive breast cancer with leptomeningeal metastasis</a:t>
            </a:r>
          </a:p>
        </p:txBody>
      </p:sp>
      <p:sp>
        <p:nvSpPr>
          <p:cNvPr id="3" name="Content Placeholder 2">
            <a:extLst>
              <a:ext uri="{FF2B5EF4-FFF2-40B4-BE49-F238E27FC236}">
                <a16:creationId xmlns:a16="http://schemas.microsoft.com/office/drawing/2014/main" id="{8BB84A76-0ED5-FC20-2DD8-49636543AF61}"/>
              </a:ext>
            </a:extLst>
          </p:cNvPr>
          <p:cNvSpPr>
            <a:spLocks noGrp="1"/>
          </p:cNvSpPr>
          <p:nvPr>
            <p:ph sz="half" idx="1"/>
          </p:nvPr>
        </p:nvSpPr>
        <p:spPr>
          <a:xfrm>
            <a:off x="1" y="2161527"/>
            <a:ext cx="6019800" cy="4351338"/>
          </a:xfrm>
        </p:spPr>
        <p:txBody>
          <a:bodyPr>
            <a:normAutofit/>
          </a:bodyPr>
          <a:lstStyle/>
          <a:p>
            <a:r>
              <a:rPr lang="en-US" sz="2000" dirty="0"/>
              <a:t>Pts received 150 mg IT trastuzumab weekly</a:t>
            </a:r>
          </a:p>
          <a:p>
            <a:r>
              <a:rPr lang="en-US" sz="2000" dirty="0"/>
              <a:t>Primary endpoint was clinical neurologic progression-free survival (LM-related-PFS) after 8 weeks</a:t>
            </a:r>
          </a:p>
          <a:p>
            <a:r>
              <a:rPr lang="en-US" sz="2000" dirty="0"/>
              <a:t>Overall survival, toxicities, and QoL were secondary endpoints</a:t>
            </a:r>
          </a:p>
          <a:p>
            <a:r>
              <a:rPr lang="en-US" sz="2000" dirty="0"/>
              <a:t>Among 19 pts, 16 (84%) had concomitant brain metastases, 15 had received prior brain radiation, all had received at least one line of systemic anti-HER2 therapy</a:t>
            </a:r>
          </a:p>
          <a:p>
            <a:r>
              <a:rPr lang="en-US" sz="2000" dirty="0"/>
              <a:t>After 8 weeks, 14 patients (74%) were free of neurological progression</a:t>
            </a:r>
          </a:p>
          <a:p>
            <a:r>
              <a:rPr lang="en-US" sz="2000" dirty="0">
                <a:highlight>
                  <a:srgbClr val="FFFF00"/>
                </a:highlight>
              </a:rPr>
              <a:t>Median LM-related-PFS was 5.9 months and the median OS was 7.9 months</a:t>
            </a:r>
          </a:p>
        </p:txBody>
      </p:sp>
      <p:pic>
        <p:nvPicPr>
          <p:cNvPr id="6" name="Picture 5">
            <a:extLst>
              <a:ext uri="{FF2B5EF4-FFF2-40B4-BE49-F238E27FC236}">
                <a16:creationId xmlns:a16="http://schemas.microsoft.com/office/drawing/2014/main" id="{DEE8EA1F-952E-1899-30CB-0EC79DB38928}"/>
              </a:ext>
            </a:extLst>
          </p:cNvPr>
          <p:cNvPicPr>
            <a:picLocks noChangeAspect="1"/>
          </p:cNvPicPr>
          <p:nvPr/>
        </p:nvPicPr>
        <p:blipFill>
          <a:blip r:embed="rId2"/>
          <a:stretch>
            <a:fillRect/>
          </a:stretch>
        </p:blipFill>
        <p:spPr>
          <a:xfrm>
            <a:off x="5985694" y="1811137"/>
            <a:ext cx="6019800" cy="4528408"/>
          </a:xfrm>
          <a:prstGeom prst="rect">
            <a:avLst/>
          </a:prstGeom>
        </p:spPr>
      </p:pic>
      <p:sp>
        <p:nvSpPr>
          <p:cNvPr id="7" name="TextBox 6">
            <a:extLst>
              <a:ext uri="{FF2B5EF4-FFF2-40B4-BE49-F238E27FC236}">
                <a16:creationId xmlns:a16="http://schemas.microsoft.com/office/drawing/2014/main" id="{ECAD5695-10A9-5A24-3BF9-5BCAB3BABF2E}"/>
              </a:ext>
            </a:extLst>
          </p:cNvPr>
          <p:cNvSpPr txBox="1"/>
          <p:nvPr/>
        </p:nvSpPr>
        <p:spPr>
          <a:xfrm>
            <a:off x="6632614" y="6373041"/>
            <a:ext cx="4534677" cy="307777"/>
          </a:xfrm>
          <a:prstGeom prst="rect">
            <a:avLst/>
          </a:prstGeom>
          <a:noFill/>
        </p:spPr>
        <p:txBody>
          <a:bodyPr wrap="square" rtlCol="0">
            <a:spAutoFit/>
          </a:bodyPr>
          <a:lstStyle/>
          <a:p>
            <a:r>
              <a:rPr lang="it-IT" sz="1400" dirty="0"/>
              <a:t>Oberkampf et al. </a:t>
            </a:r>
            <a:r>
              <a:rPr lang="it-IT" sz="1400" i="1" dirty="0"/>
              <a:t>Neuro Oncol</a:t>
            </a:r>
            <a:r>
              <a:rPr lang="it-IT" sz="1400" dirty="0"/>
              <a:t>. 2023; 25(2): 365–374.</a:t>
            </a:r>
            <a:endParaRPr lang="en-US" sz="1400" dirty="0"/>
          </a:p>
        </p:txBody>
      </p:sp>
    </p:spTree>
    <p:extLst>
      <p:ext uri="{BB962C8B-B14F-4D97-AF65-F5344CB8AC3E}">
        <p14:creationId xmlns:p14="http://schemas.microsoft.com/office/powerpoint/2010/main" val="113749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1400"/>
            <a:ext cx="10515600" cy="752475"/>
          </a:xfrm>
        </p:spPr>
        <p:txBody>
          <a:bodyPr>
            <a:noAutofit/>
          </a:bodyPr>
          <a:lstStyle/>
          <a:p>
            <a:r>
              <a:rPr lang="en-US" sz="2800" b="1" dirty="0">
                <a:latin typeface="+mn-lt"/>
              </a:rPr>
              <a:t>Stereotactic radiosurgery for patients with multiple brain metastases (JLGK0901): a multi-institutional prospective observational study.</a:t>
            </a:r>
          </a:p>
        </p:txBody>
      </p:sp>
      <p:sp>
        <p:nvSpPr>
          <p:cNvPr id="4" name="TextBox 3"/>
          <p:cNvSpPr txBox="1"/>
          <p:nvPr/>
        </p:nvSpPr>
        <p:spPr>
          <a:xfrm>
            <a:off x="6727960" y="5863380"/>
            <a:ext cx="5060765" cy="523220"/>
          </a:xfrm>
          <a:prstGeom prst="rect">
            <a:avLst/>
          </a:prstGeom>
          <a:noFill/>
        </p:spPr>
        <p:txBody>
          <a:bodyPr wrap="square" rtlCol="0">
            <a:spAutoFit/>
          </a:bodyPr>
          <a:lstStyle/>
          <a:p>
            <a:r>
              <a:rPr lang="en-US" sz="1400" dirty="0"/>
              <a:t>Yamamoto et al. </a:t>
            </a:r>
            <a:r>
              <a:rPr lang="en-US" sz="1400" i="1" dirty="0"/>
              <a:t>Lancet Oncol</a:t>
            </a:r>
            <a:r>
              <a:rPr lang="en-US" sz="1400" dirty="0"/>
              <a:t>  2014;15(4):387-95</a:t>
            </a:r>
          </a:p>
          <a:p>
            <a:r>
              <a:rPr lang="en-US" sz="1400" dirty="0"/>
              <a:t>Yamamoto et al. </a:t>
            </a:r>
            <a:r>
              <a:rPr lang="en-US" sz="1400" i="1" dirty="0"/>
              <a:t>Int J </a:t>
            </a:r>
            <a:r>
              <a:rPr lang="en-US" sz="1400" i="1" dirty="0" err="1"/>
              <a:t>Radiat</a:t>
            </a:r>
            <a:r>
              <a:rPr lang="en-US" sz="1400" i="1" dirty="0"/>
              <a:t> Onc Biol Phys </a:t>
            </a:r>
            <a:r>
              <a:rPr lang="en-US" sz="1400" dirty="0"/>
              <a:t>2017;99(1):31-40 </a:t>
            </a:r>
            <a:endParaRPr lang="en-US" dirty="0"/>
          </a:p>
        </p:txBody>
      </p:sp>
      <p:pic>
        <p:nvPicPr>
          <p:cNvPr id="5" name="Picture 4"/>
          <p:cNvPicPr>
            <a:picLocks noChangeAspect="1"/>
          </p:cNvPicPr>
          <p:nvPr/>
        </p:nvPicPr>
        <p:blipFill>
          <a:blip r:embed="rId3"/>
          <a:stretch>
            <a:fillRect/>
          </a:stretch>
        </p:blipFill>
        <p:spPr>
          <a:xfrm>
            <a:off x="838200" y="1267098"/>
            <a:ext cx="3834966" cy="4502100"/>
          </a:xfrm>
          <a:prstGeom prst="rect">
            <a:avLst/>
          </a:prstGeom>
        </p:spPr>
      </p:pic>
      <p:pic>
        <p:nvPicPr>
          <p:cNvPr id="8" name="Picture 7"/>
          <p:cNvPicPr>
            <a:picLocks noChangeAspect="1"/>
          </p:cNvPicPr>
          <p:nvPr/>
        </p:nvPicPr>
        <p:blipFill>
          <a:blip r:embed="rId4"/>
          <a:stretch>
            <a:fillRect/>
          </a:stretch>
        </p:blipFill>
        <p:spPr>
          <a:xfrm>
            <a:off x="5117711" y="1636430"/>
            <a:ext cx="6236089" cy="4033435"/>
          </a:xfrm>
          <a:prstGeom prst="rect">
            <a:avLst/>
          </a:prstGeom>
        </p:spPr>
      </p:pic>
      <p:sp>
        <p:nvSpPr>
          <p:cNvPr id="10" name="TextBox 9"/>
          <p:cNvSpPr txBox="1"/>
          <p:nvPr/>
        </p:nvSpPr>
        <p:spPr>
          <a:xfrm>
            <a:off x="6283238" y="1267098"/>
            <a:ext cx="5394960" cy="369332"/>
          </a:xfrm>
          <a:prstGeom prst="rect">
            <a:avLst/>
          </a:prstGeom>
          <a:noFill/>
        </p:spPr>
        <p:txBody>
          <a:bodyPr wrap="square" rtlCol="0">
            <a:spAutoFit/>
          </a:bodyPr>
          <a:lstStyle/>
          <a:p>
            <a:r>
              <a:rPr lang="en-US" b="1" dirty="0"/>
              <a:t>Cumulative Incidence of Radiation Complications</a:t>
            </a:r>
          </a:p>
        </p:txBody>
      </p:sp>
      <p:sp>
        <p:nvSpPr>
          <p:cNvPr id="11" name="TextBox 10"/>
          <p:cNvSpPr txBox="1"/>
          <p:nvPr/>
        </p:nvSpPr>
        <p:spPr>
          <a:xfrm>
            <a:off x="1973700" y="1267098"/>
            <a:ext cx="2442755" cy="369332"/>
          </a:xfrm>
          <a:prstGeom prst="rect">
            <a:avLst/>
          </a:prstGeom>
          <a:noFill/>
        </p:spPr>
        <p:txBody>
          <a:bodyPr wrap="square" rtlCol="0">
            <a:spAutoFit/>
          </a:bodyPr>
          <a:lstStyle/>
          <a:p>
            <a:r>
              <a:rPr lang="en-US" b="1" dirty="0"/>
              <a:t>Overall Survival</a:t>
            </a:r>
          </a:p>
        </p:txBody>
      </p:sp>
      <p:sp>
        <p:nvSpPr>
          <p:cNvPr id="3" name="TextBox 2"/>
          <p:cNvSpPr txBox="1"/>
          <p:nvPr/>
        </p:nvSpPr>
        <p:spPr>
          <a:xfrm>
            <a:off x="-337807" y="5752673"/>
            <a:ext cx="7065768" cy="830997"/>
          </a:xfrm>
          <a:prstGeom prst="rect">
            <a:avLst/>
          </a:prstGeom>
          <a:noFill/>
        </p:spPr>
        <p:txBody>
          <a:bodyPr wrap="square" rtlCol="0">
            <a:spAutoFit/>
          </a:bodyPr>
          <a:lstStyle/>
          <a:p>
            <a:pPr algn="ctr"/>
            <a:r>
              <a:rPr lang="en-US" sz="2400" b="1" dirty="0">
                <a:solidFill>
                  <a:srgbClr val="8A1004"/>
                </a:solidFill>
              </a:rPr>
              <a:t>Treating fewer brain </a:t>
            </a:r>
            <a:r>
              <a:rPr lang="en-US" sz="2400" b="1" dirty="0" err="1">
                <a:solidFill>
                  <a:srgbClr val="8A1004"/>
                </a:solidFill>
              </a:rPr>
              <a:t>mets</a:t>
            </a:r>
            <a:r>
              <a:rPr lang="en-US" sz="2400" b="1" dirty="0">
                <a:solidFill>
                  <a:srgbClr val="8A1004"/>
                </a:solidFill>
              </a:rPr>
              <a:t> improves survival </a:t>
            </a:r>
            <a:br>
              <a:rPr lang="en-US" sz="2400" b="1" dirty="0">
                <a:solidFill>
                  <a:srgbClr val="8A1004"/>
                </a:solidFill>
              </a:rPr>
            </a:br>
            <a:r>
              <a:rPr lang="en-US" sz="2400" b="1" dirty="0">
                <a:solidFill>
                  <a:srgbClr val="8A1004"/>
                </a:solidFill>
              </a:rPr>
              <a:t>and reduces complications</a:t>
            </a:r>
          </a:p>
        </p:txBody>
      </p:sp>
      <p:pic>
        <p:nvPicPr>
          <p:cNvPr id="6" name="Picture 5">
            <a:extLst>
              <a:ext uri="{FF2B5EF4-FFF2-40B4-BE49-F238E27FC236}">
                <a16:creationId xmlns:a16="http://schemas.microsoft.com/office/drawing/2014/main" id="{489D1F13-256D-498B-9657-4506389ADED9}"/>
              </a:ext>
            </a:extLst>
          </p:cNvPr>
          <p:cNvPicPr>
            <a:picLocks noChangeAspect="1"/>
          </p:cNvPicPr>
          <p:nvPr/>
        </p:nvPicPr>
        <p:blipFill>
          <a:blip r:embed="rId5"/>
          <a:stretch>
            <a:fillRect/>
          </a:stretch>
        </p:blipFill>
        <p:spPr>
          <a:xfrm>
            <a:off x="0" y="5669865"/>
            <a:ext cx="6708668" cy="841261"/>
          </a:xfrm>
          <a:prstGeom prst="rect">
            <a:avLst/>
          </a:prstGeom>
        </p:spPr>
      </p:pic>
    </p:spTree>
    <p:extLst>
      <p:ext uri="{BB962C8B-B14F-4D97-AF65-F5344CB8AC3E}">
        <p14:creationId xmlns:p14="http://schemas.microsoft.com/office/powerpoint/2010/main" val="4185783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AC71-0A10-45F2-8A3B-EB680CD695C9}"/>
              </a:ext>
            </a:extLst>
          </p:cNvPr>
          <p:cNvSpPr>
            <a:spLocks noGrp="1"/>
          </p:cNvSpPr>
          <p:nvPr>
            <p:ph type="title" idx="4294967295"/>
          </p:nvPr>
        </p:nvSpPr>
        <p:spPr>
          <a:xfrm>
            <a:off x="112712" y="752704"/>
            <a:ext cx="11966575" cy="638175"/>
          </a:xfrm>
        </p:spPr>
        <p:txBody>
          <a:bodyPr>
            <a:normAutofit fontScale="90000"/>
          </a:bodyPr>
          <a:lstStyle/>
          <a:p>
            <a:pPr algn="ctr"/>
            <a:r>
              <a:rPr lang="en-US" sz="3100" b="1" dirty="0">
                <a:latin typeface="+mn-lt"/>
              </a:rPr>
              <a:t>TBCRC 049: Safety and Efficacy of a Tucatinib-Trastuzumab-Capecitabine Regimen for Treatment of Leptomeningeal Metastasis in HER2+ Breast Cancer</a:t>
            </a:r>
            <a:br>
              <a:rPr lang="en-US" dirty="0"/>
            </a:br>
            <a:endParaRPr lang="en-US" dirty="0"/>
          </a:p>
        </p:txBody>
      </p:sp>
      <p:pic>
        <p:nvPicPr>
          <p:cNvPr id="4" name="Picture 3">
            <a:extLst>
              <a:ext uri="{FF2B5EF4-FFF2-40B4-BE49-F238E27FC236}">
                <a16:creationId xmlns:a16="http://schemas.microsoft.com/office/drawing/2014/main" id="{09604FD6-745D-428E-8CC2-EC9078EC9F72}"/>
              </a:ext>
            </a:extLst>
          </p:cNvPr>
          <p:cNvPicPr>
            <a:picLocks noChangeAspect="1"/>
          </p:cNvPicPr>
          <p:nvPr/>
        </p:nvPicPr>
        <p:blipFill>
          <a:blip r:embed="rId2"/>
          <a:stretch>
            <a:fillRect/>
          </a:stretch>
        </p:blipFill>
        <p:spPr>
          <a:xfrm>
            <a:off x="225287" y="1220384"/>
            <a:ext cx="4589129" cy="5445708"/>
          </a:xfrm>
          <a:prstGeom prst="rect">
            <a:avLst/>
          </a:prstGeom>
        </p:spPr>
      </p:pic>
      <p:pic>
        <p:nvPicPr>
          <p:cNvPr id="5" name="Picture 4">
            <a:extLst>
              <a:ext uri="{FF2B5EF4-FFF2-40B4-BE49-F238E27FC236}">
                <a16:creationId xmlns:a16="http://schemas.microsoft.com/office/drawing/2014/main" id="{6876E2D4-FDC8-4231-B843-3E202A336535}"/>
              </a:ext>
            </a:extLst>
          </p:cNvPr>
          <p:cNvPicPr>
            <a:picLocks noChangeAspect="1"/>
          </p:cNvPicPr>
          <p:nvPr/>
        </p:nvPicPr>
        <p:blipFill rotWithShape="1">
          <a:blip r:embed="rId3"/>
          <a:srcRect l="2684" t="6812" r="2519" b="5765"/>
          <a:stretch/>
        </p:blipFill>
        <p:spPr>
          <a:xfrm>
            <a:off x="6474691" y="1299243"/>
            <a:ext cx="4350327" cy="3069558"/>
          </a:xfrm>
          <a:prstGeom prst="rect">
            <a:avLst/>
          </a:prstGeom>
        </p:spPr>
      </p:pic>
      <p:sp>
        <p:nvSpPr>
          <p:cNvPr id="6" name="TextBox 5">
            <a:extLst>
              <a:ext uri="{FF2B5EF4-FFF2-40B4-BE49-F238E27FC236}">
                <a16:creationId xmlns:a16="http://schemas.microsoft.com/office/drawing/2014/main" id="{13A80A40-D48C-4A64-97D5-3DE964493C19}"/>
              </a:ext>
            </a:extLst>
          </p:cNvPr>
          <p:cNvSpPr txBox="1"/>
          <p:nvPr/>
        </p:nvSpPr>
        <p:spPr>
          <a:xfrm>
            <a:off x="5327375" y="4524377"/>
            <a:ext cx="6639338" cy="1477328"/>
          </a:xfrm>
          <a:prstGeom prst="rect">
            <a:avLst/>
          </a:prstGeom>
          <a:noFill/>
          <a:ln w="38100">
            <a:solidFill>
              <a:srgbClr val="7A0000"/>
            </a:solidFill>
          </a:ln>
        </p:spPr>
        <p:txBody>
          <a:bodyPr wrap="square" rtlCol="0">
            <a:spAutoFit/>
          </a:bodyPr>
          <a:lstStyle/>
          <a:p>
            <a:pPr marL="285750" indent="-285750">
              <a:buFont typeface="Arial" panose="020B0604020202020204" pitchFamily="34" charset="0"/>
              <a:buChar char="•"/>
            </a:pPr>
            <a:r>
              <a:rPr lang="en-US" dirty="0"/>
              <a:t>At data cutoff (7/20/21), 6 of 17 patients (35%) remained alive</a:t>
            </a:r>
          </a:p>
          <a:p>
            <a:pPr marL="285750" indent="-285750">
              <a:buFont typeface="Arial" panose="020B0604020202020204" pitchFamily="34" charset="0"/>
              <a:buChar char="•"/>
            </a:pPr>
            <a:r>
              <a:rPr lang="en-US" dirty="0"/>
              <a:t>Median follow up: 18.0 months (range: 9.0–26.7)</a:t>
            </a:r>
          </a:p>
          <a:p>
            <a:pPr marL="285750" indent="-285750">
              <a:buFont typeface="Arial" panose="020B0604020202020204" pitchFamily="34" charset="0"/>
              <a:buChar char="•"/>
            </a:pPr>
            <a:r>
              <a:rPr lang="en-US" dirty="0"/>
              <a:t>Median number of treatment cycles received: 5 (range: 2-27) </a:t>
            </a:r>
          </a:p>
          <a:p>
            <a:pPr marL="285750" indent="-285750">
              <a:buFont typeface="Arial" panose="020B0604020202020204" pitchFamily="34" charset="0"/>
              <a:buChar char="•"/>
            </a:pPr>
            <a:r>
              <a:rPr lang="en-US" dirty="0">
                <a:solidFill>
                  <a:srgbClr val="7A0000"/>
                </a:solidFill>
                <a:highlight>
                  <a:srgbClr val="FFFF00"/>
                </a:highlight>
              </a:rPr>
              <a:t>Median overall survival: 10 months (95% CI: 4.1, NR)</a:t>
            </a:r>
          </a:p>
          <a:p>
            <a:pPr marL="285750" indent="-285750">
              <a:buFont typeface="Arial" panose="020B0604020202020204" pitchFamily="34" charset="0"/>
              <a:buChar char="•"/>
            </a:pPr>
            <a:r>
              <a:rPr lang="en-US" dirty="0">
                <a:solidFill>
                  <a:srgbClr val="7A0000"/>
                </a:solidFill>
                <a:highlight>
                  <a:srgbClr val="FFFF00"/>
                </a:highlight>
              </a:rPr>
              <a:t>Median time to CNS progression: 6.9 months </a:t>
            </a:r>
          </a:p>
        </p:txBody>
      </p:sp>
      <p:sp>
        <p:nvSpPr>
          <p:cNvPr id="9" name="TextBox 8">
            <a:extLst>
              <a:ext uri="{FF2B5EF4-FFF2-40B4-BE49-F238E27FC236}">
                <a16:creationId xmlns:a16="http://schemas.microsoft.com/office/drawing/2014/main" id="{F268E30F-2BB8-4A40-BEF2-B2E211CD9305}"/>
              </a:ext>
            </a:extLst>
          </p:cNvPr>
          <p:cNvSpPr txBox="1"/>
          <p:nvPr/>
        </p:nvSpPr>
        <p:spPr>
          <a:xfrm>
            <a:off x="5327375" y="6157281"/>
            <a:ext cx="3462099" cy="307777"/>
          </a:xfrm>
          <a:prstGeom prst="rect">
            <a:avLst/>
          </a:prstGeom>
          <a:noFill/>
        </p:spPr>
        <p:txBody>
          <a:bodyPr wrap="square" rtlCol="0">
            <a:spAutoFit/>
          </a:bodyPr>
          <a:lstStyle/>
          <a:p>
            <a:r>
              <a:rPr lang="en-US" sz="1400" dirty="0"/>
              <a:t>Murthy et al. SABCS 2021. Abstract PD4-02.</a:t>
            </a:r>
          </a:p>
        </p:txBody>
      </p:sp>
    </p:spTree>
    <p:extLst>
      <p:ext uri="{BB962C8B-B14F-4D97-AF65-F5344CB8AC3E}">
        <p14:creationId xmlns:p14="http://schemas.microsoft.com/office/powerpoint/2010/main" val="3027603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4DF0-9F6A-172E-7D70-C7DE60D51458}"/>
              </a:ext>
            </a:extLst>
          </p:cNvPr>
          <p:cNvSpPr>
            <a:spLocks noGrp="1"/>
          </p:cNvSpPr>
          <p:nvPr>
            <p:ph type="title"/>
          </p:nvPr>
        </p:nvSpPr>
        <p:spPr>
          <a:xfrm>
            <a:off x="0" y="347959"/>
            <a:ext cx="12192000" cy="1069680"/>
          </a:xfrm>
        </p:spPr>
        <p:txBody>
          <a:bodyPr anchor="ctr">
            <a:normAutofit/>
          </a:bodyPr>
          <a:lstStyle/>
          <a:p>
            <a:r>
              <a:rPr lang="en-US" sz="2200" b="1" i="0" dirty="0">
                <a:effectLst/>
              </a:rPr>
              <a:t>The DEBBRAH trial: T-</a:t>
            </a:r>
            <a:r>
              <a:rPr lang="en-US" sz="2200" b="1" i="0" dirty="0" err="1">
                <a:effectLst/>
              </a:rPr>
              <a:t>DXd</a:t>
            </a:r>
            <a:r>
              <a:rPr lang="en-US" sz="2200" b="1" i="0" dirty="0">
                <a:effectLst/>
              </a:rPr>
              <a:t> in HER2-positive and HER2-low breast cancer pts with </a:t>
            </a:r>
            <a:r>
              <a:rPr lang="en-US" sz="2200" dirty="0"/>
              <a:t>LMD</a:t>
            </a:r>
            <a:br>
              <a:rPr lang="en-US" sz="2200" b="1" i="0" dirty="0">
                <a:effectLst/>
              </a:rPr>
            </a:br>
            <a:endParaRPr lang="en-US" sz="2200" dirty="0"/>
          </a:p>
        </p:txBody>
      </p:sp>
      <p:pic>
        <p:nvPicPr>
          <p:cNvPr id="5" name="Picture 4" descr="A graph of a patient's life&#10;&#10;Description automatically generated with medium confidence">
            <a:extLst>
              <a:ext uri="{FF2B5EF4-FFF2-40B4-BE49-F238E27FC236}">
                <a16:creationId xmlns:a16="http://schemas.microsoft.com/office/drawing/2014/main" id="{A02A2500-B4B2-B421-0EC8-69FDC48016B1}"/>
              </a:ext>
            </a:extLst>
          </p:cNvPr>
          <p:cNvPicPr>
            <a:picLocks noChangeAspect="1"/>
          </p:cNvPicPr>
          <p:nvPr/>
        </p:nvPicPr>
        <p:blipFill>
          <a:blip r:embed="rId2"/>
          <a:stretch>
            <a:fillRect/>
          </a:stretch>
        </p:blipFill>
        <p:spPr>
          <a:xfrm>
            <a:off x="3655454" y="3338605"/>
            <a:ext cx="8475355" cy="3519395"/>
          </a:xfrm>
          <a:prstGeom prst="rect">
            <a:avLst/>
          </a:prstGeom>
          <a:noFill/>
        </p:spPr>
      </p:pic>
      <p:sp>
        <p:nvSpPr>
          <p:cNvPr id="6" name="TextBox 5">
            <a:extLst>
              <a:ext uri="{FF2B5EF4-FFF2-40B4-BE49-F238E27FC236}">
                <a16:creationId xmlns:a16="http://schemas.microsoft.com/office/drawing/2014/main" id="{886ABA3A-83A6-211E-238C-643D0E75A6AB}"/>
              </a:ext>
            </a:extLst>
          </p:cNvPr>
          <p:cNvSpPr txBox="1"/>
          <p:nvPr/>
        </p:nvSpPr>
        <p:spPr>
          <a:xfrm>
            <a:off x="7084089" y="6364469"/>
            <a:ext cx="4862488" cy="307777"/>
          </a:xfrm>
          <a:prstGeom prst="rect">
            <a:avLst/>
          </a:prstGeom>
          <a:noFill/>
        </p:spPr>
        <p:txBody>
          <a:bodyPr wrap="square" rtlCol="0">
            <a:spAutoFit/>
          </a:bodyPr>
          <a:lstStyle/>
          <a:p>
            <a:pPr algn="r"/>
            <a:r>
              <a:rPr lang="en-US" sz="1400" b="0" i="0" dirty="0">
                <a:solidFill>
                  <a:srgbClr val="5B616B"/>
                </a:solidFill>
                <a:effectLst/>
                <a:latin typeface="system-ui"/>
              </a:rPr>
              <a:t>Vaz Batista M, et al. </a:t>
            </a:r>
            <a:r>
              <a:rPr lang="en-US" sz="1400" b="0" i="1" dirty="0">
                <a:solidFill>
                  <a:srgbClr val="5B616B"/>
                </a:solidFill>
                <a:effectLst/>
                <a:latin typeface="system-ui"/>
              </a:rPr>
              <a:t>Med</a:t>
            </a:r>
            <a:r>
              <a:rPr lang="en-US" sz="1400" b="0" i="0" dirty="0">
                <a:solidFill>
                  <a:srgbClr val="5B616B"/>
                </a:solidFill>
                <a:effectLst/>
                <a:latin typeface="system-ui"/>
              </a:rPr>
              <a:t>. 2025;6(1):100502. </a:t>
            </a:r>
            <a:endParaRPr lang="en-US" sz="1400" dirty="0"/>
          </a:p>
        </p:txBody>
      </p:sp>
      <p:pic>
        <p:nvPicPr>
          <p:cNvPr id="7" name="Picture 6">
            <a:extLst>
              <a:ext uri="{FF2B5EF4-FFF2-40B4-BE49-F238E27FC236}">
                <a16:creationId xmlns:a16="http://schemas.microsoft.com/office/drawing/2014/main" id="{08168F36-7DEA-8B31-ED46-E16B93C1DA5C}"/>
              </a:ext>
            </a:extLst>
          </p:cNvPr>
          <p:cNvPicPr>
            <a:picLocks noChangeAspect="1"/>
          </p:cNvPicPr>
          <p:nvPr/>
        </p:nvPicPr>
        <p:blipFill>
          <a:blip r:embed="rId3"/>
          <a:stretch>
            <a:fillRect/>
          </a:stretch>
        </p:blipFill>
        <p:spPr>
          <a:xfrm>
            <a:off x="33454" y="831274"/>
            <a:ext cx="3594263" cy="3262404"/>
          </a:xfrm>
          <a:prstGeom prst="rect">
            <a:avLst/>
          </a:prstGeom>
        </p:spPr>
      </p:pic>
      <p:sp>
        <p:nvSpPr>
          <p:cNvPr id="8" name="Content Placeholder 2">
            <a:extLst>
              <a:ext uri="{FF2B5EF4-FFF2-40B4-BE49-F238E27FC236}">
                <a16:creationId xmlns:a16="http://schemas.microsoft.com/office/drawing/2014/main" id="{E7B3968B-5479-72FE-8529-8D67A61FFF75}"/>
              </a:ext>
            </a:extLst>
          </p:cNvPr>
          <p:cNvSpPr txBox="1">
            <a:spLocks/>
          </p:cNvSpPr>
          <p:nvPr/>
        </p:nvSpPr>
        <p:spPr>
          <a:xfrm>
            <a:off x="3873141" y="1093589"/>
            <a:ext cx="8073436" cy="23354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highlight>
                  <a:srgbClr val="FFFF00"/>
                </a:highlight>
              </a:rPr>
              <a:t>Open-label phase 2 trial - 7 pts in cohort 5 (cytology proven LMD)</a:t>
            </a:r>
          </a:p>
          <a:p>
            <a:r>
              <a:rPr lang="en-US" sz="1900" dirty="0"/>
              <a:t>Median FUP was 12.0 </a:t>
            </a:r>
            <a:r>
              <a:rPr lang="en-US" sz="1900" dirty="0" err="1"/>
              <a:t>mo</a:t>
            </a:r>
            <a:r>
              <a:rPr lang="en-US" sz="1900" dirty="0"/>
              <a:t> (range, 2.5-18.6)</a:t>
            </a:r>
          </a:p>
          <a:p>
            <a:r>
              <a:rPr lang="en-US" sz="1900" dirty="0"/>
              <a:t>2/7 (28.6%) pts remained on treatment after 18.6 and 11.9 </a:t>
            </a:r>
            <a:r>
              <a:rPr lang="en-US" sz="1900" dirty="0" err="1"/>
              <a:t>mo</a:t>
            </a:r>
            <a:r>
              <a:rPr lang="en-US" sz="1900" dirty="0"/>
              <a:t>, respectively</a:t>
            </a:r>
          </a:p>
          <a:p>
            <a:r>
              <a:rPr lang="en-US" sz="1900" dirty="0"/>
              <a:t>Of the five pts who progressed and died, none had IC progression or clinical worsening of LMD symptoms</a:t>
            </a:r>
          </a:p>
          <a:p>
            <a:r>
              <a:rPr lang="en-US" sz="1900" dirty="0"/>
              <a:t>71.4% (95% CI, 29.0-96.3) achieved prolonged stabilization (≥24 </a:t>
            </a:r>
            <a:r>
              <a:rPr lang="en-US" sz="1900" dirty="0" err="1"/>
              <a:t>wks</a:t>
            </a:r>
            <a:r>
              <a:rPr lang="en-US" sz="1900" dirty="0"/>
              <a:t>) by RECIST v.1.1</a:t>
            </a:r>
          </a:p>
          <a:p>
            <a:endParaRPr lang="en-US" sz="1500" dirty="0"/>
          </a:p>
        </p:txBody>
      </p:sp>
      <p:pic>
        <p:nvPicPr>
          <p:cNvPr id="12" name="Picture 11">
            <a:extLst>
              <a:ext uri="{FF2B5EF4-FFF2-40B4-BE49-F238E27FC236}">
                <a16:creationId xmlns:a16="http://schemas.microsoft.com/office/drawing/2014/main" id="{60E69AA2-AD51-A77B-2553-281EF2A2F645}"/>
              </a:ext>
            </a:extLst>
          </p:cNvPr>
          <p:cNvPicPr>
            <a:picLocks noChangeAspect="1"/>
          </p:cNvPicPr>
          <p:nvPr/>
        </p:nvPicPr>
        <p:blipFill>
          <a:blip r:embed="rId4"/>
          <a:stretch>
            <a:fillRect/>
          </a:stretch>
        </p:blipFill>
        <p:spPr>
          <a:xfrm>
            <a:off x="61191" y="4066413"/>
            <a:ext cx="3499903" cy="2744087"/>
          </a:xfrm>
          <a:prstGeom prst="rect">
            <a:avLst/>
          </a:prstGeom>
        </p:spPr>
      </p:pic>
    </p:spTree>
    <p:extLst>
      <p:ext uri="{BB962C8B-B14F-4D97-AF65-F5344CB8AC3E}">
        <p14:creationId xmlns:p14="http://schemas.microsoft.com/office/powerpoint/2010/main" val="2489955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72FE4E3-D18B-6246-8CBF-3E9667BE737B}"/>
              </a:ext>
            </a:extLst>
          </p:cNvPr>
          <p:cNvSpPr txBox="1">
            <a:spLocks/>
          </p:cNvSpPr>
          <p:nvPr/>
        </p:nvSpPr>
        <p:spPr>
          <a:xfrm>
            <a:off x="808726" y="1023938"/>
            <a:ext cx="2781945" cy="2340942"/>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10000"/>
              </a:lnSpc>
              <a:spcBef>
                <a:spcPts val="0"/>
              </a:spcBef>
              <a:buNone/>
            </a:pPr>
            <a:r>
              <a:rPr lang="en-US" sz="1400" b="1" dirty="0">
                <a:solidFill>
                  <a:srgbClr val="0070C0"/>
                </a:solidFill>
                <a:latin typeface="Arial" panose="020B0604020202020204" pitchFamily="34" charset="0"/>
                <a:cs typeface="Arial" panose="020B0604020202020204" pitchFamily="34" charset="0"/>
              </a:rPr>
              <a:t>Primary tumor</a:t>
            </a:r>
          </a:p>
          <a:p>
            <a:pPr>
              <a:lnSpc>
                <a:spcPct val="110000"/>
              </a:lnSpc>
              <a:spcBef>
                <a:spcPts val="0"/>
              </a:spcBef>
            </a:pPr>
            <a:r>
              <a:rPr lang="en-US" sz="1400" dirty="0">
                <a:latin typeface="Arial" panose="020B0604020202020204" pitchFamily="34" charset="0"/>
                <a:cs typeface="Arial" panose="020B0604020202020204" pitchFamily="34" charset="0"/>
              </a:rPr>
              <a:t>Breast (17)</a:t>
            </a:r>
          </a:p>
          <a:p>
            <a:pPr lvl="1">
              <a:lnSpc>
                <a:spcPct val="110000"/>
              </a:lnSpc>
              <a:spcBef>
                <a:spcPts val="0"/>
              </a:spcBef>
            </a:pPr>
            <a:r>
              <a:rPr lang="en-US" sz="1400" dirty="0">
                <a:latin typeface="Arial" panose="020B0604020202020204" pitchFamily="34" charset="0"/>
                <a:cs typeface="Arial" panose="020B0604020202020204" pitchFamily="34" charset="0"/>
              </a:rPr>
              <a:t>7 HR+HER2-</a:t>
            </a:r>
          </a:p>
          <a:p>
            <a:pPr lvl="1">
              <a:lnSpc>
                <a:spcPct val="110000"/>
              </a:lnSpc>
              <a:spcBef>
                <a:spcPts val="0"/>
              </a:spcBef>
            </a:pPr>
            <a:r>
              <a:rPr lang="en-US" sz="1400" dirty="0">
                <a:latin typeface="Arial" panose="020B0604020202020204" pitchFamily="34" charset="0"/>
                <a:cs typeface="Arial" panose="020B0604020202020204" pitchFamily="34" charset="0"/>
              </a:rPr>
              <a:t>3 HR+HER2+</a:t>
            </a:r>
          </a:p>
          <a:p>
            <a:pPr lvl="1">
              <a:lnSpc>
                <a:spcPct val="110000"/>
              </a:lnSpc>
              <a:spcBef>
                <a:spcPts val="0"/>
              </a:spcBef>
            </a:pPr>
            <a:r>
              <a:rPr lang="en-US" sz="1400" dirty="0">
                <a:latin typeface="Arial" panose="020B0604020202020204" pitchFamily="34" charset="0"/>
                <a:cs typeface="Arial" panose="020B0604020202020204" pitchFamily="34" charset="0"/>
              </a:rPr>
              <a:t>3 HR-HER2+</a:t>
            </a:r>
          </a:p>
          <a:p>
            <a:pPr lvl="1">
              <a:lnSpc>
                <a:spcPct val="110000"/>
              </a:lnSpc>
              <a:spcBef>
                <a:spcPts val="0"/>
              </a:spcBef>
            </a:pPr>
            <a:r>
              <a:rPr lang="en-US" sz="1400" dirty="0">
                <a:latin typeface="Arial" panose="020B0604020202020204" pitchFamily="34" charset="0"/>
                <a:cs typeface="Arial" panose="020B0604020202020204" pitchFamily="34" charset="0"/>
              </a:rPr>
              <a:t>3 TNBC</a:t>
            </a:r>
          </a:p>
          <a:p>
            <a:pPr lvl="1">
              <a:lnSpc>
                <a:spcPct val="110000"/>
              </a:lnSpc>
              <a:spcBef>
                <a:spcPts val="0"/>
              </a:spcBef>
            </a:pPr>
            <a:r>
              <a:rPr lang="en-US" sz="1400" dirty="0">
                <a:latin typeface="Arial" panose="020B0604020202020204" pitchFamily="34" charset="0"/>
                <a:cs typeface="Arial" panose="020B0604020202020204" pitchFamily="34" charset="0"/>
              </a:rPr>
              <a:t>1 unknown</a:t>
            </a:r>
          </a:p>
          <a:p>
            <a:pPr>
              <a:lnSpc>
                <a:spcPct val="110000"/>
              </a:lnSpc>
              <a:spcBef>
                <a:spcPts val="0"/>
              </a:spcBef>
            </a:pPr>
            <a:r>
              <a:rPr lang="en-US" sz="1400" dirty="0">
                <a:latin typeface="Arial" panose="020B0604020202020204" pitchFamily="34" charset="0"/>
                <a:cs typeface="Arial" panose="020B0604020202020204" pitchFamily="34" charset="0"/>
              </a:rPr>
              <a:t>NSCLC (1)</a:t>
            </a:r>
          </a:p>
          <a:p>
            <a:pPr>
              <a:lnSpc>
                <a:spcPct val="110000"/>
              </a:lnSpc>
              <a:spcBef>
                <a:spcPts val="0"/>
              </a:spcBef>
            </a:pPr>
            <a:r>
              <a:rPr lang="en-US" sz="1400" dirty="0">
                <a:latin typeface="Arial" panose="020B0604020202020204" pitchFamily="34" charset="0"/>
                <a:cs typeface="Arial" panose="020B0604020202020204" pitchFamily="34" charset="0"/>
              </a:rPr>
              <a:t>SCLC (1)</a:t>
            </a:r>
          </a:p>
          <a:p>
            <a:pPr>
              <a:lnSpc>
                <a:spcPct val="110000"/>
              </a:lnSpc>
              <a:spcBef>
                <a:spcPts val="0"/>
              </a:spcBef>
            </a:pPr>
            <a:r>
              <a:rPr lang="en-US" sz="1400" dirty="0">
                <a:latin typeface="Arial" panose="020B0604020202020204" pitchFamily="34" charset="0"/>
                <a:cs typeface="Arial" panose="020B0604020202020204" pitchFamily="34" charset="0"/>
              </a:rPr>
              <a:t>Ovarian (1)</a:t>
            </a:r>
          </a:p>
          <a:p>
            <a:pPr>
              <a:lnSpc>
                <a:spcPct val="110000"/>
              </a:lnSpc>
              <a:spcBef>
                <a:spcPts val="0"/>
              </a:spcBef>
            </a:pPr>
            <a:endParaRPr lang="en-US" sz="1200" dirty="0">
              <a:latin typeface="Arial" panose="020B0604020202020204" pitchFamily="34" charset="0"/>
              <a:cs typeface="Arial" panose="020B0604020202020204" pitchFamily="34" charset="0"/>
            </a:endParaRPr>
          </a:p>
          <a:p>
            <a:pPr marL="0" indent="0">
              <a:lnSpc>
                <a:spcPct val="110000"/>
              </a:lnSpc>
              <a:spcBef>
                <a:spcPts val="0"/>
              </a:spcBef>
              <a:buNone/>
            </a:pPr>
            <a:endParaRPr lang="en-US" dirty="0"/>
          </a:p>
        </p:txBody>
      </p:sp>
      <p:sp>
        <p:nvSpPr>
          <p:cNvPr id="11" name="Title 1">
            <a:extLst>
              <a:ext uri="{FF2B5EF4-FFF2-40B4-BE49-F238E27FC236}">
                <a16:creationId xmlns:a16="http://schemas.microsoft.com/office/drawing/2014/main" id="{ECFE0B4E-8F84-EA41-B46A-E7FF616C755F}"/>
              </a:ext>
            </a:extLst>
          </p:cNvPr>
          <p:cNvSpPr>
            <a:spLocks noGrp="1"/>
          </p:cNvSpPr>
          <p:nvPr>
            <p:ph type="title" idx="4294967295"/>
          </p:nvPr>
        </p:nvSpPr>
        <p:spPr>
          <a:xfrm>
            <a:off x="1830388" y="298161"/>
            <a:ext cx="8531225" cy="977900"/>
          </a:xfrm>
        </p:spPr>
        <p:txBody>
          <a:bodyPr>
            <a:noAutofit/>
          </a:bodyPr>
          <a:lstStyle/>
          <a:p>
            <a:r>
              <a:rPr lang="en-US" sz="3600" b="1" dirty="0">
                <a:latin typeface="+mn-lt"/>
                <a:cs typeface="Arial" panose="020B0604020202020204" pitchFamily="34" charset="0"/>
              </a:rPr>
              <a:t>IV Pembrolizumab in Patients with LMD</a:t>
            </a:r>
          </a:p>
        </p:txBody>
      </p:sp>
      <p:pic>
        <p:nvPicPr>
          <p:cNvPr id="15" name="Picture 14">
            <a:extLst>
              <a:ext uri="{FF2B5EF4-FFF2-40B4-BE49-F238E27FC236}">
                <a16:creationId xmlns:a16="http://schemas.microsoft.com/office/drawing/2014/main" id="{BACD1F57-689E-C448-B1BA-44B498FE8141}"/>
              </a:ext>
            </a:extLst>
          </p:cNvPr>
          <p:cNvPicPr>
            <a:picLocks noChangeAspect="1"/>
          </p:cNvPicPr>
          <p:nvPr/>
        </p:nvPicPr>
        <p:blipFill rotWithShape="1">
          <a:blip r:embed="rId3"/>
          <a:srcRect t="7308"/>
          <a:stretch/>
        </p:blipFill>
        <p:spPr>
          <a:xfrm>
            <a:off x="4249032" y="3019804"/>
            <a:ext cx="6270794" cy="3404176"/>
          </a:xfrm>
          <a:prstGeom prst="rect">
            <a:avLst/>
          </a:prstGeom>
        </p:spPr>
      </p:pic>
      <p:pic>
        <p:nvPicPr>
          <p:cNvPr id="16" name="Picture 15">
            <a:extLst>
              <a:ext uri="{FF2B5EF4-FFF2-40B4-BE49-F238E27FC236}">
                <a16:creationId xmlns:a16="http://schemas.microsoft.com/office/drawing/2014/main" id="{FAC65346-3455-2C4D-B86E-963F232D3F42}"/>
              </a:ext>
            </a:extLst>
          </p:cNvPr>
          <p:cNvPicPr>
            <a:picLocks noChangeAspect="1"/>
          </p:cNvPicPr>
          <p:nvPr/>
        </p:nvPicPr>
        <p:blipFill>
          <a:blip r:embed="rId4"/>
          <a:stretch>
            <a:fillRect/>
          </a:stretch>
        </p:blipFill>
        <p:spPr>
          <a:xfrm>
            <a:off x="538361" y="3601707"/>
            <a:ext cx="3322676" cy="2822273"/>
          </a:xfrm>
          <a:prstGeom prst="rect">
            <a:avLst/>
          </a:prstGeom>
        </p:spPr>
      </p:pic>
      <p:pic>
        <p:nvPicPr>
          <p:cNvPr id="7" name="Picture 6">
            <a:extLst>
              <a:ext uri="{FF2B5EF4-FFF2-40B4-BE49-F238E27FC236}">
                <a16:creationId xmlns:a16="http://schemas.microsoft.com/office/drawing/2014/main" id="{F0E17D9E-813E-2F4E-8F4C-43979D7D9034}"/>
              </a:ext>
            </a:extLst>
          </p:cNvPr>
          <p:cNvPicPr>
            <a:picLocks noChangeAspect="1"/>
          </p:cNvPicPr>
          <p:nvPr/>
        </p:nvPicPr>
        <p:blipFill>
          <a:blip r:embed="rId5"/>
          <a:stretch>
            <a:fillRect/>
          </a:stretch>
        </p:blipFill>
        <p:spPr>
          <a:xfrm>
            <a:off x="5982839" y="1104173"/>
            <a:ext cx="6209161" cy="2715656"/>
          </a:xfrm>
          <a:prstGeom prst="rect">
            <a:avLst/>
          </a:prstGeom>
        </p:spPr>
      </p:pic>
      <p:sp>
        <p:nvSpPr>
          <p:cNvPr id="14" name="TextBox 13">
            <a:extLst>
              <a:ext uri="{FF2B5EF4-FFF2-40B4-BE49-F238E27FC236}">
                <a16:creationId xmlns:a16="http://schemas.microsoft.com/office/drawing/2014/main" id="{E18EC610-B135-4A49-93CE-8E6F343A0C9C}"/>
              </a:ext>
            </a:extLst>
          </p:cNvPr>
          <p:cNvSpPr txBox="1"/>
          <p:nvPr/>
        </p:nvSpPr>
        <p:spPr>
          <a:xfrm>
            <a:off x="10519826" y="5012843"/>
            <a:ext cx="1504937" cy="954107"/>
          </a:xfrm>
          <a:prstGeom prst="rect">
            <a:avLst/>
          </a:prstGeom>
          <a:noFill/>
        </p:spPr>
        <p:txBody>
          <a:bodyPr wrap="square" rtlCol="0">
            <a:spAutoFit/>
          </a:bodyPr>
          <a:lstStyle/>
          <a:p>
            <a:r>
              <a:rPr lang="en-US" sz="1400" dirty="0" err="1">
                <a:solidFill>
                  <a:srgbClr val="000000"/>
                </a:solidFill>
                <a:cs typeface="Arial" panose="020B0604020202020204" pitchFamily="34" charset="0"/>
              </a:rPr>
              <a:t>Brastianos</a:t>
            </a:r>
            <a:r>
              <a:rPr lang="en-US" sz="1400" dirty="0">
                <a:solidFill>
                  <a:srgbClr val="000000"/>
                </a:solidFill>
                <a:cs typeface="Arial" panose="020B0604020202020204" pitchFamily="34" charset="0"/>
              </a:rPr>
              <a:t> et al. </a:t>
            </a:r>
            <a:r>
              <a:rPr lang="en-US" sz="1400" i="1" dirty="0">
                <a:solidFill>
                  <a:srgbClr val="000000"/>
                </a:solidFill>
                <a:cs typeface="Arial" panose="020B0604020202020204" pitchFamily="34" charset="0"/>
              </a:rPr>
              <a:t>Nature Med. </a:t>
            </a:r>
            <a:r>
              <a:rPr lang="en-US" sz="1400" dirty="0">
                <a:solidFill>
                  <a:srgbClr val="000000"/>
                </a:solidFill>
                <a:cs typeface="Arial" panose="020B0604020202020204" pitchFamily="34" charset="0"/>
              </a:rPr>
              <a:t>2020;26(8):1280-1284. </a:t>
            </a:r>
          </a:p>
        </p:txBody>
      </p:sp>
      <p:sp>
        <p:nvSpPr>
          <p:cNvPr id="4" name="TextBox 3">
            <a:extLst>
              <a:ext uri="{FF2B5EF4-FFF2-40B4-BE49-F238E27FC236}">
                <a16:creationId xmlns:a16="http://schemas.microsoft.com/office/drawing/2014/main" id="{BD641B44-2959-BCED-87DC-0167ED1D9BF1}"/>
              </a:ext>
            </a:extLst>
          </p:cNvPr>
          <p:cNvSpPr txBox="1"/>
          <p:nvPr/>
        </p:nvSpPr>
        <p:spPr>
          <a:xfrm>
            <a:off x="6650182" y="3816171"/>
            <a:ext cx="4393870" cy="400110"/>
          </a:xfrm>
          <a:prstGeom prst="rect">
            <a:avLst/>
          </a:prstGeom>
          <a:solidFill>
            <a:schemeClr val="bg1"/>
          </a:solidFill>
        </p:spPr>
        <p:txBody>
          <a:bodyPr wrap="square" rtlCol="0">
            <a:spAutoFit/>
          </a:bodyPr>
          <a:lstStyle/>
          <a:p>
            <a:r>
              <a:rPr lang="en-US" sz="2000" b="1" dirty="0"/>
              <a:t>Median OS 3.6 months (90% CI 2.2-5.2)</a:t>
            </a:r>
          </a:p>
        </p:txBody>
      </p:sp>
    </p:spTree>
    <p:extLst>
      <p:ext uri="{BB962C8B-B14F-4D97-AF65-F5344CB8AC3E}">
        <p14:creationId xmlns:p14="http://schemas.microsoft.com/office/powerpoint/2010/main" val="8682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C8B9AF-45EF-D74A-AD6D-B3B7D99421AF}"/>
              </a:ext>
            </a:extLst>
          </p:cNvPr>
          <p:cNvPicPr>
            <a:picLocks noChangeAspect="1"/>
          </p:cNvPicPr>
          <p:nvPr/>
        </p:nvPicPr>
        <p:blipFill>
          <a:blip r:embed="rId3"/>
          <a:stretch>
            <a:fillRect/>
          </a:stretch>
        </p:blipFill>
        <p:spPr>
          <a:xfrm>
            <a:off x="7349470" y="1172863"/>
            <a:ext cx="4341983" cy="3429968"/>
          </a:xfrm>
          <a:prstGeom prst="rect">
            <a:avLst/>
          </a:prstGeom>
        </p:spPr>
      </p:pic>
      <p:sp>
        <p:nvSpPr>
          <p:cNvPr id="5" name="TextBox 4">
            <a:extLst>
              <a:ext uri="{FF2B5EF4-FFF2-40B4-BE49-F238E27FC236}">
                <a16:creationId xmlns:a16="http://schemas.microsoft.com/office/drawing/2014/main" id="{714C90F3-CF31-8A40-950F-BEF03B30081E}"/>
              </a:ext>
            </a:extLst>
          </p:cNvPr>
          <p:cNvSpPr txBox="1"/>
          <p:nvPr/>
        </p:nvSpPr>
        <p:spPr>
          <a:xfrm>
            <a:off x="289702" y="6158246"/>
            <a:ext cx="4630193" cy="307777"/>
          </a:xfrm>
          <a:prstGeom prst="rect">
            <a:avLst/>
          </a:prstGeom>
          <a:noFill/>
        </p:spPr>
        <p:txBody>
          <a:bodyPr wrap="square" rtlCol="0">
            <a:spAutoFit/>
          </a:bodyPr>
          <a:lstStyle/>
          <a:p>
            <a:r>
              <a:rPr lang="en-US" sz="1400" dirty="0" err="1">
                <a:solidFill>
                  <a:srgbClr val="000000"/>
                </a:solidFill>
                <a:cs typeface="Arial" panose="020B0604020202020204" pitchFamily="34" charset="0"/>
              </a:rPr>
              <a:t>Brastianos</a:t>
            </a:r>
            <a:r>
              <a:rPr lang="en-US" sz="1400" dirty="0">
                <a:solidFill>
                  <a:srgbClr val="000000"/>
                </a:solidFill>
                <a:cs typeface="Arial" panose="020B0604020202020204" pitchFamily="34" charset="0"/>
              </a:rPr>
              <a:t> et al. </a:t>
            </a:r>
            <a:r>
              <a:rPr lang="en-US" sz="1400" i="1" dirty="0">
                <a:solidFill>
                  <a:srgbClr val="000000"/>
                </a:solidFill>
                <a:cs typeface="Arial" panose="020B0604020202020204" pitchFamily="34" charset="0"/>
              </a:rPr>
              <a:t>Nature </a:t>
            </a:r>
            <a:r>
              <a:rPr lang="en-US" sz="1400" i="1" dirty="0" err="1">
                <a:solidFill>
                  <a:srgbClr val="000000"/>
                </a:solidFill>
                <a:cs typeface="Arial" panose="020B0604020202020204" pitchFamily="34" charset="0"/>
              </a:rPr>
              <a:t>Commun</a:t>
            </a:r>
            <a:r>
              <a:rPr lang="en-US" sz="1400" dirty="0">
                <a:solidFill>
                  <a:srgbClr val="000000"/>
                </a:solidFill>
                <a:cs typeface="Arial" panose="020B0604020202020204" pitchFamily="34" charset="0"/>
              </a:rPr>
              <a:t>. 2021;12(1):5954. </a:t>
            </a:r>
          </a:p>
        </p:txBody>
      </p:sp>
      <p:pic>
        <p:nvPicPr>
          <p:cNvPr id="3" name="Picture 2">
            <a:extLst>
              <a:ext uri="{FF2B5EF4-FFF2-40B4-BE49-F238E27FC236}">
                <a16:creationId xmlns:a16="http://schemas.microsoft.com/office/drawing/2014/main" id="{572469C3-E85A-D148-B796-6A5C632592D8}"/>
              </a:ext>
            </a:extLst>
          </p:cNvPr>
          <p:cNvPicPr>
            <a:picLocks noChangeAspect="1"/>
          </p:cNvPicPr>
          <p:nvPr/>
        </p:nvPicPr>
        <p:blipFill>
          <a:blip r:embed="rId4"/>
          <a:stretch>
            <a:fillRect/>
          </a:stretch>
        </p:blipFill>
        <p:spPr>
          <a:xfrm>
            <a:off x="289702" y="945170"/>
            <a:ext cx="3693626" cy="4967659"/>
          </a:xfrm>
          <a:prstGeom prst="rect">
            <a:avLst/>
          </a:prstGeom>
        </p:spPr>
      </p:pic>
      <p:pic>
        <p:nvPicPr>
          <p:cNvPr id="6" name="Picture 5">
            <a:extLst>
              <a:ext uri="{FF2B5EF4-FFF2-40B4-BE49-F238E27FC236}">
                <a16:creationId xmlns:a16="http://schemas.microsoft.com/office/drawing/2014/main" id="{1DA31C5B-0C76-4990-A59E-68CBEBE776BF}"/>
              </a:ext>
            </a:extLst>
          </p:cNvPr>
          <p:cNvPicPr>
            <a:picLocks noChangeAspect="1"/>
          </p:cNvPicPr>
          <p:nvPr/>
        </p:nvPicPr>
        <p:blipFill>
          <a:blip r:embed="rId5"/>
          <a:stretch>
            <a:fillRect/>
          </a:stretch>
        </p:blipFill>
        <p:spPr>
          <a:xfrm>
            <a:off x="4660784" y="3827737"/>
            <a:ext cx="6934741" cy="2616308"/>
          </a:xfrm>
          <a:prstGeom prst="rect">
            <a:avLst/>
          </a:prstGeom>
        </p:spPr>
      </p:pic>
      <p:sp>
        <p:nvSpPr>
          <p:cNvPr id="9" name="TextBox 8">
            <a:extLst>
              <a:ext uri="{FF2B5EF4-FFF2-40B4-BE49-F238E27FC236}">
                <a16:creationId xmlns:a16="http://schemas.microsoft.com/office/drawing/2014/main" id="{64457F7E-92EE-4D75-81D3-BCDDB527D169}"/>
              </a:ext>
            </a:extLst>
          </p:cNvPr>
          <p:cNvSpPr txBox="1"/>
          <p:nvPr/>
        </p:nvSpPr>
        <p:spPr>
          <a:xfrm>
            <a:off x="1324433" y="413955"/>
            <a:ext cx="10577865" cy="954107"/>
          </a:xfrm>
          <a:prstGeom prst="rect">
            <a:avLst/>
          </a:prstGeom>
          <a:noFill/>
        </p:spPr>
        <p:txBody>
          <a:bodyPr wrap="square">
            <a:spAutoFit/>
          </a:bodyPr>
          <a:lstStyle/>
          <a:p>
            <a:pPr algn="ctr"/>
            <a:r>
              <a:rPr lang="en-US" sz="2800" b="1" dirty="0"/>
              <a:t>Phase II study of ipilimumab and nivolumab in leptomeningeal carcinomatosis</a:t>
            </a:r>
          </a:p>
        </p:txBody>
      </p:sp>
      <p:sp>
        <p:nvSpPr>
          <p:cNvPr id="8" name="TextBox 7">
            <a:extLst>
              <a:ext uri="{FF2B5EF4-FFF2-40B4-BE49-F238E27FC236}">
                <a16:creationId xmlns:a16="http://schemas.microsoft.com/office/drawing/2014/main" id="{31F46CE7-4CC4-4BCB-A457-B98FFEA2AC50}"/>
              </a:ext>
            </a:extLst>
          </p:cNvPr>
          <p:cNvSpPr txBox="1"/>
          <p:nvPr/>
        </p:nvSpPr>
        <p:spPr>
          <a:xfrm>
            <a:off x="4581332" y="1613478"/>
            <a:ext cx="2914388" cy="1477328"/>
          </a:xfrm>
          <a:prstGeom prst="rect">
            <a:avLst/>
          </a:prstGeom>
          <a:noFill/>
        </p:spPr>
        <p:txBody>
          <a:bodyPr wrap="square">
            <a:spAutoFit/>
          </a:bodyPr>
          <a:lstStyle/>
          <a:p>
            <a:r>
              <a:rPr lang="en-US">
                <a:highlight>
                  <a:srgbClr val="FFFF00"/>
                </a:highlight>
              </a:rPr>
              <a:t> </a:t>
            </a:r>
            <a:r>
              <a:rPr lang="en-US" dirty="0">
                <a:highlight>
                  <a:srgbClr val="FFFF00"/>
                </a:highlight>
              </a:rPr>
              <a:t>8 of 18 all pts (not limited to breast) were alive at three months. One third of pts experienced one or more grade 3 or higher AEs</a:t>
            </a:r>
          </a:p>
        </p:txBody>
      </p:sp>
    </p:spTree>
    <p:extLst>
      <p:ext uri="{BB962C8B-B14F-4D97-AF65-F5344CB8AC3E}">
        <p14:creationId xmlns:p14="http://schemas.microsoft.com/office/powerpoint/2010/main" val="42515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7A7F-0D83-6EF1-BD00-7A9F8A629584}"/>
              </a:ext>
            </a:extLst>
          </p:cNvPr>
          <p:cNvSpPr>
            <a:spLocks noGrp="1"/>
          </p:cNvSpPr>
          <p:nvPr>
            <p:ph type="title"/>
          </p:nvPr>
        </p:nvSpPr>
        <p:spPr/>
        <p:txBody>
          <a:bodyPr>
            <a:normAutofit fontScale="90000"/>
          </a:bodyPr>
          <a:lstStyle/>
          <a:p>
            <a:r>
              <a:rPr lang="en-US" dirty="0"/>
              <a:t>Randomized Phase II Trial of Proton CSI Vs Photon Involved-Field RT for Patients With Solid Tumor Leptomeningeal Metastasis</a:t>
            </a:r>
          </a:p>
        </p:txBody>
      </p:sp>
      <p:sp>
        <p:nvSpPr>
          <p:cNvPr id="5" name="Content Placeholder 4">
            <a:extLst>
              <a:ext uri="{FF2B5EF4-FFF2-40B4-BE49-F238E27FC236}">
                <a16:creationId xmlns:a16="http://schemas.microsoft.com/office/drawing/2014/main" id="{E152CCA6-4719-662F-76A8-375D3ED761D7}"/>
              </a:ext>
            </a:extLst>
          </p:cNvPr>
          <p:cNvSpPr>
            <a:spLocks noGrp="1"/>
          </p:cNvSpPr>
          <p:nvPr>
            <p:ph sz="half" idx="1"/>
          </p:nvPr>
        </p:nvSpPr>
        <p:spPr>
          <a:xfrm>
            <a:off x="-1" y="2196789"/>
            <a:ext cx="11508059" cy="4505093"/>
          </a:xfrm>
        </p:spPr>
        <p:txBody>
          <a:bodyPr>
            <a:normAutofit fontScale="62500" lnSpcReduction="20000"/>
          </a:bodyPr>
          <a:lstStyle/>
          <a:p>
            <a:pPr>
              <a:lnSpc>
                <a:spcPct val="120000"/>
              </a:lnSpc>
            </a:pPr>
            <a:r>
              <a:rPr lang="en-US" dirty="0"/>
              <a:t>Trial was both randomized and “assigned”. For the randomized groups, pts were assigned (2:1), stratified by histology and systemic disease status, to </a:t>
            </a:r>
            <a:r>
              <a:rPr lang="en-US" dirty="0" err="1"/>
              <a:t>pCSI</a:t>
            </a:r>
            <a:r>
              <a:rPr lang="en-US" dirty="0"/>
              <a:t> or IFRT</a:t>
            </a:r>
          </a:p>
          <a:p>
            <a:pPr>
              <a:lnSpc>
                <a:spcPct val="120000"/>
              </a:lnSpc>
            </a:pPr>
            <a:r>
              <a:rPr lang="en-US" dirty="0"/>
              <a:t>Primary end point was CNS PFS. Secondary end points included overall survival (OS) and treatment-related adverse events (TAEs)</a:t>
            </a:r>
          </a:p>
          <a:p>
            <a:pPr>
              <a:lnSpc>
                <a:spcPct val="120000"/>
              </a:lnSpc>
            </a:pPr>
            <a:r>
              <a:rPr lang="en-US" dirty="0">
                <a:highlight>
                  <a:srgbClr val="FFFF00"/>
                </a:highlight>
              </a:rPr>
              <a:t>Between 4/2020-11/2021, 42 and 21 pts were randomly assigned to </a:t>
            </a:r>
            <a:r>
              <a:rPr lang="en-US" dirty="0" err="1">
                <a:highlight>
                  <a:srgbClr val="FFFF00"/>
                </a:highlight>
              </a:rPr>
              <a:t>pCSI</a:t>
            </a:r>
            <a:r>
              <a:rPr lang="en-US" dirty="0">
                <a:highlight>
                  <a:srgbClr val="FFFF00"/>
                </a:highlight>
              </a:rPr>
              <a:t> and IFRT</a:t>
            </a:r>
          </a:p>
          <a:p>
            <a:pPr>
              <a:lnSpc>
                <a:spcPct val="120000"/>
              </a:lnSpc>
            </a:pPr>
            <a:r>
              <a:rPr lang="en-US" sz="3200" b="1" dirty="0">
                <a:highlight>
                  <a:srgbClr val="FFFF00"/>
                </a:highlight>
              </a:rPr>
              <a:t>At planned interim analysis, a significant benefit in CNS PFS was observed with </a:t>
            </a:r>
            <a:r>
              <a:rPr lang="en-US" sz="3200" b="1" dirty="0" err="1">
                <a:highlight>
                  <a:srgbClr val="FFFF00"/>
                </a:highlight>
              </a:rPr>
              <a:t>pCSI</a:t>
            </a:r>
            <a:r>
              <a:rPr lang="en-US" sz="3200" b="1" dirty="0">
                <a:highlight>
                  <a:srgbClr val="FFFF00"/>
                </a:highlight>
              </a:rPr>
              <a:t> (median 7.5 months; 95% CI, 6.6 months to not reached) compared with IFRT (2.3 months; 95% CI, 1.2 to 5.8 months; P &lt; .001)</a:t>
            </a:r>
          </a:p>
          <a:p>
            <a:pPr>
              <a:lnSpc>
                <a:spcPct val="120000"/>
              </a:lnSpc>
            </a:pPr>
            <a:r>
              <a:rPr lang="en-US" sz="3200" b="1" dirty="0">
                <a:highlight>
                  <a:srgbClr val="FFFF00"/>
                </a:highlight>
              </a:rPr>
              <a:t>OS benefit with </a:t>
            </a:r>
            <a:r>
              <a:rPr lang="en-US" sz="3200" b="1" dirty="0" err="1">
                <a:highlight>
                  <a:srgbClr val="FFFF00"/>
                </a:highlight>
              </a:rPr>
              <a:t>pCSI</a:t>
            </a:r>
            <a:r>
              <a:rPr lang="en-US" sz="3200" b="1" dirty="0">
                <a:highlight>
                  <a:srgbClr val="FFFF00"/>
                </a:highlight>
              </a:rPr>
              <a:t> (9.9 months; 95% CI, 7.5 months to not reached) versus IFRT (6.0 months; 95% CI, 3.9 months to not reached; P = .029)</a:t>
            </a:r>
          </a:p>
          <a:p>
            <a:pPr>
              <a:lnSpc>
                <a:spcPct val="120000"/>
              </a:lnSpc>
            </a:pPr>
            <a:r>
              <a:rPr lang="en-US" sz="2900" dirty="0"/>
              <a:t>No difference in the rate </a:t>
            </a:r>
            <a:r>
              <a:rPr lang="en-US" dirty="0"/>
              <a:t>of grade 3 and 4 TAEs (P = .19)</a:t>
            </a:r>
          </a:p>
          <a:p>
            <a:pPr>
              <a:lnSpc>
                <a:spcPct val="120000"/>
              </a:lnSpc>
            </a:pPr>
            <a:r>
              <a:rPr lang="en-US" dirty="0"/>
              <a:t>In the exploratory </a:t>
            </a:r>
            <a:r>
              <a:rPr lang="en-US" dirty="0" err="1"/>
              <a:t>pCSI</a:t>
            </a:r>
            <a:r>
              <a:rPr lang="en-US" dirty="0"/>
              <a:t> group, 35 pts enrolled, the median CNS PFS was 5.8 months (95% CI, 4.4 to 9.1 months) and OS was 6.6 months (95% CI, 5.4 to 11 months)</a:t>
            </a:r>
          </a:p>
          <a:p>
            <a:endParaRPr lang="en-US" dirty="0"/>
          </a:p>
          <a:p>
            <a:endParaRPr lang="en-US" dirty="0"/>
          </a:p>
        </p:txBody>
      </p:sp>
      <p:sp>
        <p:nvSpPr>
          <p:cNvPr id="4" name="TextBox 3">
            <a:extLst>
              <a:ext uri="{FF2B5EF4-FFF2-40B4-BE49-F238E27FC236}">
                <a16:creationId xmlns:a16="http://schemas.microsoft.com/office/drawing/2014/main" id="{DD79E129-4F6C-47F2-F31F-BE9189E68667}"/>
              </a:ext>
            </a:extLst>
          </p:cNvPr>
          <p:cNvSpPr txBox="1"/>
          <p:nvPr/>
        </p:nvSpPr>
        <p:spPr>
          <a:xfrm>
            <a:off x="7067815" y="6262737"/>
            <a:ext cx="4087865" cy="338554"/>
          </a:xfrm>
          <a:prstGeom prst="rect">
            <a:avLst/>
          </a:prstGeom>
          <a:noFill/>
        </p:spPr>
        <p:txBody>
          <a:bodyPr wrap="square" rtlCol="0">
            <a:spAutoFit/>
          </a:bodyPr>
          <a:lstStyle/>
          <a:p>
            <a:r>
              <a:rPr lang="it-IT" sz="1600" dirty="0"/>
              <a:t>Yang et al. </a:t>
            </a:r>
            <a:r>
              <a:rPr lang="it-IT" sz="1600" i="1" dirty="0"/>
              <a:t>J Clin Oncol </a:t>
            </a:r>
            <a:r>
              <a:rPr lang="it-IT" sz="1600" dirty="0"/>
              <a:t>2022;40(33):3858-3867.</a:t>
            </a:r>
            <a:endParaRPr lang="en-US" sz="1600" dirty="0"/>
          </a:p>
        </p:txBody>
      </p:sp>
    </p:spTree>
    <p:extLst>
      <p:ext uri="{BB962C8B-B14F-4D97-AF65-F5344CB8AC3E}">
        <p14:creationId xmlns:p14="http://schemas.microsoft.com/office/powerpoint/2010/main" val="2100439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7A7F-0D83-6EF1-BD00-7A9F8A629584}"/>
              </a:ext>
            </a:extLst>
          </p:cNvPr>
          <p:cNvSpPr>
            <a:spLocks noGrp="1"/>
          </p:cNvSpPr>
          <p:nvPr>
            <p:ph type="title"/>
          </p:nvPr>
        </p:nvSpPr>
        <p:spPr>
          <a:xfrm>
            <a:off x="838200" y="463653"/>
            <a:ext cx="10515600" cy="752475"/>
          </a:xfrm>
        </p:spPr>
        <p:txBody>
          <a:bodyPr>
            <a:normAutofit fontScale="90000"/>
          </a:bodyPr>
          <a:lstStyle/>
          <a:p>
            <a:r>
              <a:rPr lang="en-US" dirty="0"/>
              <a:t>Proton CSI Vs Photon IFRT for Patients With Solid Tumor Leptomeningeal Metastasis</a:t>
            </a:r>
          </a:p>
        </p:txBody>
      </p:sp>
      <p:pic>
        <p:nvPicPr>
          <p:cNvPr id="7" name="Picture 6">
            <a:extLst>
              <a:ext uri="{FF2B5EF4-FFF2-40B4-BE49-F238E27FC236}">
                <a16:creationId xmlns:a16="http://schemas.microsoft.com/office/drawing/2014/main" id="{65FDA8D5-621A-B5A1-9343-3810A9898C3F}"/>
              </a:ext>
            </a:extLst>
          </p:cNvPr>
          <p:cNvPicPr>
            <a:picLocks noChangeAspect="1"/>
          </p:cNvPicPr>
          <p:nvPr/>
        </p:nvPicPr>
        <p:blipFill>
          <a:blip r:embed="rId2"/>
          <a:stretch>
            <a:fillRect/>
          </a:stretch>
        </p:blipFill>
        <p:spPr>
          <a:xfrm>
            <a:off x="0" y="1382750"/>
            <a:ext cx="12192000" cy="5011953"/>
          </a:xfrm>
          <a:prstGeom prst="rect">
            <a:avLst/>
          </a:prstGeom>
        </p:spPr>
      </p:pic>
      <p:sp>
        <p:nvSpPr>
          <p:cNvPr id="3" name="TextBox 2">
            <a:extLst>
              <a:ext uri="{FF2B5EF4-FFF2-40B4-BE49-F238E27FC236}">
                <a16:creationId xmlns:a16="http://schemas.microsoft.com/office/drawing/2014/main" id="{391EEFE3-7710-9A86-BBDA-35678F9A6E30}"/>
              </a:ext>
            </a:extLst>
          </p:cNvPr>
          <p:cNvSpPr txBox="1"/>
          <p:nvPr/>
        </p:nvSpPr>
        <p:spPr>
          <a:xfrm>
            <a:off x="7109379" y="6325890"/>
            <a:ext cx="4087865" cy="276999"/>
          </a:xfrm>
          <a:prstGeom prst="rect">
            <a:avLst/>
          </a:prstGeom>
          <a:noFill/>
        </p:spPr>
        <p:txBody>
          <a:bodyPr wrap="square" rtlCol="0">
            <a:spAutoFit/>
          </a:bodyPr>
          <a:lstStyle/>
          <a:p>
            <a:r>
              <a:rPr lang="it-IT" sz="1200" dirty="0"/>
              <a:t>Yang et al. </a:t>
            </a:r>
            <a:r>
              <a:rPr lang="it-IT" sz="1200" i="1" dirty="0"/>
              <a:t>J Clin Oncol </a:t>
            </a:r>
            <a:r>
              <a:rPr lang="it-IT" sz="1200" dirty="0"/>
              <a:t>2022;40(33):3858-3867.</a:t>
            </a:r>
            <a:endParaRPr lang="en-US" sz="1200" dirty="0"/>
          </a:p>
        </p:txBody>
      </p:sp>
    </p:spTree>
    <p:extLst>
      <p:ext uri="{BB962C8B-B14F-4D97-AF65-F5344CB8AC3E}">
        <p14:creationId xmlns:p14="http://schemas.microsoft.com/office/powerpoint/2010/main" val="1405911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F8BA-D153-DFCD-E7DF-E68974CBF0E0}"/>
              </a:ext>
            </a:extLst>
          </p:cNvPr>
          <p:cNvSpPr>
            <a:spLocks noGrp="1"/>
          </p:cNvSpPr>
          <p:nvPr>
            <p:ph type="title"/>
          </p:nvPr>
        </p:nvSpPr>
        <p:spPr>
          <a:xfrm>
            <a:off x="111211" y="788238"/>
            <a:ext cx="11242589" cy="752475"/>
          </a:xfrm>
        </p:spPr>
        <p:txBody>
          <a:bodyPr>
            <a:normAutofit fontScale="90000"/>
          </a:bodyPr>
          <a:lstStyle/>
          <a:p>
            <a:r>
              <a:rPr lang="en-US" sz="3100" dirty="0"/>
              <a:t>Volumetric Modulated Arc Therapy (VMAT) CSI Utilizing a Vertebral Body Sparing Approach: An Alternative Approach to Improve Access and Minimize Toxicity</a:t>
            </a:r>
            <a:br>
              <a:rPr lang="en-US" dirty="0"/>
            </a:br>
            <a:endParaRPr lang="en-US" dirty="0"/>
          </a:p>
        </p:txBody>
      </p:sp>
      <p:sp>
        <p:nvSpPr>
          <p:cNvPr id="3" name="Content Placeholder 2">
            <a:extLst>
              <a:ext uri="{FF2B5EF4-FFF2-40B4-BE49-F238E27FC236}">
                <a16:creationId xmlns:a16="http://schemas.microsoft.com/office/drawing/2014/main" id="{B8D3E95D-0D2A-A936-9C74-3EDCA1573C24}"/>
              </a:ext>
            </a:extLst>
          </p:cNvPr>
          <p:cNvSpPr>
            <a:spLocks noGrp="1"/>
          </p:cNvSpPr>
          <p:nvPr>
            <p:ph sz="half" idx="1"/>
          </p:nvPr>
        </p:nvSpPr>
        <p:spPr>
          <a:xfrm>
            <a:off x="111211" y="1825625"/>
            <a:ext cx="6141308" cy="4351338"/>
          </a:xfrm>
        </p:spPr>
        <p:txBody>
          <a:bodyPr>
            <a:normAutofit fontScale="77500" lnSpcReduction="20000"/>
          </a:bodyPr>
          <a:lstStyle/>
          <a:p>
            <a:r>
              <a:rPr lang="en-US" sz="3600" b="1" dirty="0"/>
              <a:t>10 consecutive pts with LMD received VMAT VBS CSI, 30 Gy in 10 fractions, as a part of a prospective registry. </a:t>
            </a:r>
          </a:p>
          <a:p>
            <a:r>
              <a:rPr lang="en-US" b="1" dirty="0"/>
              <a:t>No grade 3+ toxicities</a:t>
            </a:r>
          </a:p>
          <a:p>
            <a:r>
              <a:rPr lang="en-US" dirty="0"/>
              <a:t>One pt experienced grade 2 neutropenia</a:t>
            </a:r>
          </a:p>
          <a:p>
            <a:r>
              <a:rPr lang="en-US" dirty="0"/>
              <a:t>9 pts experienced grade 1 hematologic toxicity</a:t>
            </a:r>
          </a:p>
          <a:p>
            <a:r>
              <a:rPr lang="en-US" dirty="0"/>
              <a:t>3 pts experienced grade 2 GI toxicity</a:t>
            </a:r>
          </a:p>
          <a:p>
            <a:r>
              <a:rPr lang="en-US" dirty="0"/>
              <a:t>7 pts experienced grade 1 nausea.</a:t>
            </a:r>
          </a:p>
          <a:p>
            <a:r>
              <a:rPr lang="en-US" dirty="0"/>
              <a:t>One pt experienced a 5-day delay in systemic therapy initiation due to neutropenia</a:t>
            </a:r>
          </a:p>
          <a:p>
            <a:r>
              <a:rPr lang="en-US" dirty="0"/>
              <a:t>Otherwise all pts planned for systemic therapy started without delay</a:t>
            </a:r>
          </a:p>
          <a:p>
            <a:endParaRPr lang="en-US" dirty="0"/>
          </a:p>
        </p:txBody>
      </p:sp>
      <p:pic>
        <p:nvPicPr>
          <p:cNvPr id="5" name="Picture 4">
            <a:extLst>
              <a:ext uri="{FF2B5EF4-FFF2-40B4-BE49-F238E27FC236}">
                <a16:creationId xmlns:a16="http://schemas.microsoft.com/office/drawing/2014/main" id="{2B5ED94B-8DC1-F85E-9900-558352BE7269}"/>
              </a:ext>
            </a:extLst>
          </p:cNvPr>
          <p:cNvPicPr>
            <a:picLocks noChangeAspect="1"/>
          </p:cNvPicPr>
          <p:nvPr/>
        </p:nvPicPr>
        <p:blipFill>
          <a:blip r:embed="rId2"/>
          <a:stretch>
            <a:fillRect/>
          </a:stretch>
        </p:blipFill>
        <p:spPr>
          <a:xfrm>
            <a:off x="6256638" y="1543727"/>
            <a:ext cx="5181600" cy="4732092"/>
          </a:xfrm>
          <a:prstGeom prst="rect">
            <a:avLst/>
          </a:prstGeom>
        </p:spPr>
      </p:pic>
      <p:sp>
        <p:nvSpPr>
          <p:cNvPr id="7" name="TextBox 6">
            <a:extLst>
              <a:ext uri="{FF2B5EF4-FFF2-40B4-BE49-F238E27FC236}">
                <a16:creationId xmlns:a16="http://schemas.microsoft.com/office/drawing/2014/main" id="{4E38B10E-F0A9-0EBB-A83E-CFCF5535CDB2}"/>
              </a:ext>
            </a:extLst>
          </p:cNvPr>
          <p:cNvSpPr txBox="1"/>
          <p:nvPr/>
        </p:nvSpPr>
        <p:spPr>
          <a:xfrm>
            <a:off x="407776" y="6117257"/>
            <a:ext cx="4497859" cy="369332"/>
          </a:xfrm>
          <a:prstGeom prst="rect">
            <a:avLst/>
          </a:prstGeom>
          <a:noFill/>
        </p:spPr>
        <p:txBody>
          <a:bodyPr wrap="square" rtlCol="0">
            <a:spAutoFit/>
          </a:bodyPr>
          <a:lstStyle/>
          <a:p>
            <a:r>
              <a:rPr lang="en-US" dirty="0"/>
              <a:t>Perlow et al. Adv Radiation Oncol 2023 </a:t>
            </a:r>
          </a:p>
        </p:txBody>
      </p:sp>
      <p:sp>
        <p:nvSpPr>
          <p:cNvPr id="8" name="Rectangle 1">
            <a:extLst>
              <a:ext uri="{FF2B5EF4-FFF2-40B4-BE49-F238E27FC236}">
                <a16:creationId xmlns:a16="http://schemas.microsoft.com/office/drawing/2014/main" id="{7AA29424-4405-D6DC-20C3-33C62F744419}"/>
              </a:ext>
            </a:extLst>
          </p:cNvPr>
          <p:cNvSpPr>
            <a:spLocks noChangeArrowheads="1"/>
          </p:cNvSpPr>
          <p:nvPr/>
        </p:nvSpPr>
        <p:spPr bwMode="auto">
          <a:xfrm>
            <a:off x="0" y="-741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B1B1B"/>
                </a:solidFill>
                <a:effectLst/>
                <a:latin typeface="Source Sans Pro Web"/>
              </a:rPr>
              <a:t>. 2023 Dec 14;9(3):101424. 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7CB57F5F-0A59-2735-A187-DE2B5CCCF12E}"/>
              </a:ext>
            </a:extLst>
          </p:cNvPr>
          <p:cNvSpPr>
            <a:spLocks noChangeArrowheads="1"/>
          </p:cNvSpPr>
          <p:nvPr/>
        </p:nvSpPr>
        <p:spPr bwMode="auto">
          <a:xfrm>
            <a:off x="-259492" y="-2006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B1B1B"/>
                </a:solidFill>
                <a:effectLst/>
                <a:latin typeface="Source Sans Pro Web"/>
              </a:rPr>
              <a:t>. 2023 Dec 14;9(3):101424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E7C62D25-6E21-4E75-502C-AA350A79C449}"/>
              </a:ext>
            </a:extLst>
          </p:cNvPr>
          <p:cNvSpPr>
            <a:spLocks noChangeArrowheads="1"/>
          </p:cNvSpPr>
          <p:nvPr/>
        </p:nvSpPr>
        <p:spPr bwMode="auto">
          <a:xfrm>
            <a:off x="-210065" y="-844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B1B1B"/>
                </a:solidFill>
                <a:effectLst/>
                <a:latin typeface="Source Sans Pro Web"/>
              </a:rPr>
              <a:t>. 2023 Dec 14;9(3):101424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D73535DE-B92C-BEF1-B29A-213F23943852}"/>
              </a:ext>
            </a:extLst>
          </p:cNvPr>
          <p:cNvSpPr txBox="1"/>
          <p:nvPr/>
        </p:nvSpPr>
        <p:spPr>
          <a:xfrm>
            <a:off x="6252518" y="6276524"/>
            <a:ext cx="5090985" cy="338554"/>
          </a:xfrm>
          <a:prstGeom prst="rect">
            <a:avLst/>
          </a:prstGeom>
          <a:noFill/>
        </p:spPr>
        <p:txBody>
          <a:bodyPr wrap="square" rtlCol="0">
            <a:spAutoFit/>
          </a:bodyPr>
          <a:lstStyle/>
          <a:p>
            <a:r>
              <a:rPr lang="en-US" sz="1600" b="1" dirty="0"/>
              <a:t>(A) Standard CSI plan. (B) Volumetric arc therapy CSI plan.</a:t>
            </a:r>
          </a:p>
        </p:txBody>
      </p:sp>
    </p:spTree>
    <p:extLst>
      <p:ext uri="{BB962C8B-B14F-4D97-AF65-F5344CB8AC3E}">
        <p14:creationId xmlns:p14="http://schemas.microsoft.com/office/powerpoint/2010/main" val="1975592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E19CB-8360-3FCE-CA7E-D91D843D8D22}"/>
              </a:ext>
            </a:extLst>
          </p:cNvPr>
          <p:cNvSpPr>
            <a:spLocks noGrp="1"/>
          </p:cNvSpPr>
          <p:nvPr>
            <p:ph type="title"/>
          </p:nvPr>
        </p:nvSpPr>
        <p:spPr>
          <a:xfrm>
            <a:off x="0" y="571485"/>
            <a:ext cx="11353800" cy="752475"/>
          </a:xfrm>
        </p:spPr>
        <p:txBody>
          <a:bodyPr>
            <a:normAutofit fontScale="90000"/>
          </a:bodyPr>
          <a:lstStyle/>
          <a:p>
            <a:br>
              <a:rPr lang="en-US" b="0" dirty="0"/>
            </a:br>
            <a:r>
              <a:rPr lang="en-US" sz="2700" dirty="0"/>
              <a:t>A Multi-center Phase 2 Study of Hippocampal Avoidance in Craniospinal Irradiation for Leptomeningeal Metastases from Solid Tumors</a:t>
            </a:r>
            <a:br>
              <a:rPr lang="en-US" sz="2700" dirty="0"/>
            </a:br>
            <a:endParaRPr lang="en-US" sz="2700" b="0" dirty="0"/>
          </a:p>
        </p:txBody>
      </p:sp>
      <p:sp>
        <p:nvSpPr>
          <p:cNvPr id="4" name="TextBox 3">
            <a:extLst>
              <a:ext uri="{FF2B5EF4-FFF2-40B4-BE49-F238E27FC236}">
                <a16:creationId xmlns:a16="http://schemas.microsoft.com/office/drawing/2014/main" id="{1DA11EEA-4255-031C-52CC-2610CDC185EE}"/>
              </a:ext>
            </a:extLst>
          </p:cNvPr>
          <p:cNvSpPr txBox="1"/>
          <p:nvPr/>
        </p:nvSpPr>
        <p:spPr>
          <a:xfrm>
            <a:off x="556054" y="1633051"/>
            <a:ext cx="10797746" cy="4801314"/>
          </a:xfrm>
          <a:prstGeom prst="rect">
            <a:avLst/>
          </a:prstGeom>
          <a:noFill/>
        </p:spPr>
        <p:txBody>
          <a:bodyPr wrap="square" rtlCol="0">
            <a:spAutoFit/>
          </a:bodyPr>
          <a:lstStyle/>
          <a:p>
            <a:r>
              <a:rPr lang="en-US" b="1" dirty="0"/>
              <a:t>Study Design: </a:t>
            </a:r>
            <a:r>
              <a:rPr lang="en-US" dirty="0"/>
              <a:t>Patients will receive proton (U Wash) or photon VMAT CSI (UCSF) with HA (30 Gy in 3 Gy fractions) Pts will be offered memantine as standard of care</a:t>
            </a:r>
          </a:p>
          <a:p>
            <a:endParaRPr lang="en-US" b="1" dirty="0"/>
          </a:p>
          <a:p>
            <a:r>
              <a:rPr lang="en-US" b="1" dirty="0"/>
              <a:t>Primary Objective</a:t>
            </a:r>
            <a:r>
              <a:rPr lang="en-US" dirty="0"/>
              <a:t>:  To assess the CNS-PFS of hippocampal avoidance in CSI for LM from breast cancer or NSCLC</a:t>
            </a:r>
          </a:p>
          <a:p>
            <a:r>
              <a:rPr lang="en-US" b="1" dirty="0"/>
              <a:t>Secondary Objectives</a:t>
            </a:r>
            <a:r>
              <a:rPr lang="en-US" dirty="0"/>
              <a:t>:</a:t>
            </a:r>
          </a:p>
          <a:p>
            <a:pPr marL="285750" indent="-285750">
              <a:buFont typeface="Arial" panose="020B0604020202020204" pitchFamily="34" charset="0"/>
              <a:buChar char="•"/>
            </a:pPr>
            <a:r>
              <a:rPr lang="en-US" dirty="0"/>
              <a:t>To evaluate neuro-cognitive outcome (English speaking patients only)</a:t>
            </a:r>
          </a:p>
          <a:p>
            <a:pPr marL="285750" indent="-285750">
              <a:buFont typeface="Arial" panose="020B0604020202020204" pitchFamily="34" charset="0"/>
              <a:buChar char="•"/>
            </a:pPr>
            <a:r>
              <a:rPr lang="en-US" dirty="0"/>
              <a:t>To evaluate overall survival</a:t>
            </a:r>
          </a:p>
          <a:p>
            <a:pPr marL="285750" indent="-285750">
              <a:buFont typeface="Arial" panose="020B0604020202020204" pitchFamily="34" charset="0"/>
              <a:buChar char="•"/>
            </a:pPr>
            <a:r>
              <a:rPr lang="en-US" dirty="0"/>
              <a:t>To assess adverse events associated with CSI with hippocampal avoidance</a:t>
            </a:r>
          </a:p>
          <a:p>
            <a:pPr marL="285750" indent="-285750">
              <a:buFont typeface="Arial" panose="020B0604020202020204" pitchFamily="34" charset="0"/>
              <a:buChar char="•"/>
            </a:pPr>
            <a:endParaRPr lang="en-US" dirty="0"/>
          </a:p>
          <a:p>
            <a:r>
              <a:rPr lang="en-US" b="1" dirty="0"/>
              <a:t>Neurocognitive and QOL Testing:</a:t>
            </a:r>
          </a:p>
          <a:p>
            <a:pPr marL="285750" indent="-285750">
              <a:buFont typeface="Arial" panose="020B0604020202020204" pitchFamily="34" charset="0"/>
              <a:buChar char="•"/>
            </a:pPr>
            <a:r>
              <a:rPr lang="en-US" dirty="0"/>
              <a:t>Digit Span subtest-WAIS-IV, Brief Test of Attention, Trail Making Test, Controlled Oral Word Association Test (COWAT),Hopkins Verbal Learning Test-Revised (HVLT-R)</a:t>
            </a:r>
          </a:p>
          <a:p>
            <a:pPr marL="285750" indent="-285750">
              <a:buFont typeface="Arial" panose="020B0604020202020204" pitchFamily="34" charset="0"/>
              <a:buChar char="•"/>
            </a:pPr>
            <a:r>
              <a:rPr lang="en-US" dirty="0"/>
              <a:t>Center for Epidemiological Study-Depression (CES-D), Functional Assessment of Chronic Illness Therapy-Fatigue Subscale, Version 4 (FACIT-FS V-4)</a:t>
            </a:r>
          </a:p>
          <a:p>
            <a:pPr marL="285750" indent="-285750">
              <a:buFont typeface="Arial" panose="020B0604020202020204" pitchFamily="34" charset="0"/>
              <a:buChar char="•"/>
            </a:pPr>
            <a:endParaRPr lang="en-US" b="1" dirty="0"/>
          </a:p>
          <a:p>
            <a:r>
              <a:rPr lang="en-US" b="1" dirty="0"/>
              <a:t>Follow up assessments: </a:t>
            </a:r>
            <a:r>
              <a:rPr lang="en-US" dirty="0"/>
              <a:t>FUP visits at 3, 6, 9, and 12 months from completing CSI. MRI brain and total spine and at each FUP visit and at CNS disease progression </a:t>
            </a:r>
          </a:p>
        </p:txBody>
      </p:sp>
      <p:sp>
        <p:nvSpPr>
          <p:cNvPr id="5" name="TextBox 4">
            <a:extLst>
              <a:ext uri="{FF2B5EF4-FFF2-40B4-BE49-F238E27FC236}">
                <a16:creationId xmlns:a16="http://schemas.microsoft.com/office/drawing/2014/main" id="{EE1E5E95-6877-7EBA-60EA-8F22D1D342C3}"/>
              </a:ext>
            </a:extLst>
          </p:cNvPr>
          <p:cNvSpPr txBox="1"/>
          <p:nvPr/>
        </p:nvSpPr>
        <p:spPr>
          <a:xfrm>
            <a:off x="5475645" y="6271710"/>
            <a:ext cx="5529430" cy="369332"/>
          </a:xfrm>
          <a:prstGeom prst="rect">
            <a:avLst/>
          </a:prstGeom>
          <a:noFill/>
        </p:spPr>
        <p:txBody>
          <a:bodyPr wrap="square" rtlCol="0">
            <a:spAutoFit/>
          </a:bodyPr>
          <a:lstStyle/>
          <a:p>
            <a:r>
              <a:rPr lang="en-US" dirty="0"/>
              <a:t>NCT06518057, PI- Lia M. Halasz, co-PI Steve Braunstein</a:t>
            </a:r>
          </a:p>
        </p:txBody>
      </p:sp>
    </p:spTree>
    <p:extLst>
      <p:ext uri="{BB962C8B-B14F-4D97-AF65-F5344CB8AC3E}">
        <p14:creationId xmlns:p14="http://schemas.microsoft.com/office/powerpoint/2010/main" val="2798929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E73B63-3D72-E275-FBBD-7BAAEAC38F5F}"/>
              </a:ext>
            </a:extLst>
          </p:cNvPr>
          <p:cNvSpPr txBox="1"/>
          <p:nvPr/>
        </p:nvSpPr>
        <p:spPr>
          <a:xfrm>
            <a:off x="83127" y="506177"/>
            <a:ext cx="10984676" cy="954107"/>
          </a:xfrm>
          <a:prstGeom prst="rect">
            <a:avLst/>
          </a:prstGeom>
          <a:noFill/>
        </p:spPr>
        <p:txBody>
          <a:bodyPr wrap="square">
            <a:spAutoFit/>
          </a:bodyPr>
          <a:lstStyle/>
          <a:p>
            <a:pPr algn="ctr"/>
            <a:r>
              <a:rPr lang="en-US" sz="2800" b="1" i="0" dirty="0">
                <a:solidFill>
                  <a:srgbClr val="333333"/>
                </a:solidFill>
                <a:effectLst/>
              </a:rPr>
              <a:t>Intraventricular Administration of Rhenium-186 </a:t>
            </a:r>
            <a:r>
              <a:rPr lang="en-US" sz="2800" b="1" i="0" dirty="0" err="1">
                <a:solidFill>
                  <a:srgbClr val="333333"/>
                </a:solidFill>
                <a:effectLst/>
              </a:rPr>
              <a:t>NanoLiposome</a:t>
            </a:r>
            <a:r>
              <a:rPr lang="en-US" sz="2800" b="1" i="0" dirty="0">
                <a:solidFill>
                  <a:srgbClr val="333333"/>
                </a:solidFill>
                <a:effectLst/>
              </a:rPr>
              <a:t> for Leptomeningeal Metastases (</a:t>
            </a:r>
            <a:r>
              <a:rPr lang="en-US" sz="2800" b="1" i="0" dirty="0" err="1">
                <a:solidFill>
                  <a:srgbClr val="333333"/>
                </a:solidFill>
                <a:effectLst/>
              </a:rPr>
              <a:t>ReSPECT</a:t>
            </a:r>
            <a:r>
              <a:rPr lang="en-US" sz="2800" b="1" i="0" dirty="0">
                <a:solidFill>
                  <a:srgbClr val="333333"/>
                </a:solidFill>
                <a:effectLst/>
              </a:rPr>
              <a:t>-LM) (</a:t>
            </a:r>
            <a:r>
              <a:rPr lang="en-US" sz="2800" b="1" i="0" dirty="0">
                <a:solidFill>
                  <a:srgbClr val="1B1B1B"/>
                </a:solidFill>
                <a:effectLst/>
              </a:rPr>
              <a:t>NCT05034497)</a:t>
            </a:r>
            <a:endParaRPr lang="en-US" sz="2800" b="1" i="0" dirty="0">
              <a:solidFill>
                <a:srgbClr val="333333"/>
              </a:solidFill>
              <a:effectLst/>
            </a:endParaRPr>
          </a:p>
        </p:txBody>
      </p:sp>
      <p:sp>
        <p:nvSpPr>
          <p:cNvPr id="5" name="TextBox 4">
            <a:extLst>
              <a:ext uri="{FF2B5EF4-FFF2-40B4-BE49-F238E27FC236}">
                <a16:creationId xmlns:a16="http://schemas.microsoft.com/office/drawing/2014/main" id="{B20FFB49-D4D2-2D60-41D2-FBFBE23A7EF1}"/>
              </a:ext>
            </a:extLst>
          </p:cNvPr>
          <p:cNvSpPr txBox="1"/>
          <p:nvPr/>
        </p:nvSpPr>
        <p:spPr>
          <a:xfrm>
            <a:off x="4712677" y="1648254"/>
            <a:ext cx="7178481" cy="4524315"/>
          </a:xfrm>
          <a:prstGeom prst="rect">
            <a:avLst/>
          </a:prstGeom>
          <a:noFill/>
        </p:spPr>
        <p:txBody>
          <a:bodyPr wrap="square">
            <a:spAutoFit/>
          </a:bodyPr>
          <a:lstStyle/>
          <a:p>
            <a:pPr algn="just">
              <a:buFont typeface="Arial" panose="020B0604020202020204" pitchFamily="34" charset="0"/>
              <a:buChar char="•"/>
            </a:pPr>
            <a:r>
              <a:rPr lang="en-US" b="0" i="0" dirty="0">
                <a:solidFill>
                  <a:srgbClr val="303F49"/>
                </a:solidFill>
                <a:effectLst/>
              </a:rPr>
              <a:t>16 pts treated: 8 breast cancer, 4 lung cancer , 4 </a:t>
            </a:r>
            <a:r>
              <a:rPr lang="en-US" dirty="0">
                <a:solidFill>
                  <a:srgbClr val="303F49"/>
                </a:solidFill>
              </a:rPr>
              <a:t>other primary</a:t>
            </a:r>
            <a:endParaRPr lang="en-US" b="0" i="0" dirty="0">
              <a:solidFill>
                <a:srgbClr val="303F49"/>
              </a:solidFill>
              <a:effectLst/>
            </a:endParaRPr>
          </a:p>
          <a:p>
            <a:pPr algn="just">
              <a:buFont typeface="Arial" panose="020B0604020202020204" pitchFamily="34" charset="0"/>
              <a:buChar char="•"/>
            </a:pPr>
            <a:r>
              <a:rPr lang="en-US" dirty="0">
                <a:solidFill>
                  <a:srgbClr val="303F49"/>
                </a:solidFill>
              </a:rPr>
              <a:t> N</a:t>
            </a:r>
            <a:r>
              <a:rPr lang="en-US" b="0" i="0" dirty="0">
                <a:solidFill>
                  <a:srgbClr val="303F49"/>
                </a:solidFill>
                <a:effectLst/>
              </a:rPr>
              <a:t>o dose limiting toxicities through cohort 4; MTD not reached</a:t>
            </a:r>
            <a:endParaRPr lang="en-US" dirty="0">
              <a:solidFill>
                <a:srgbClr val="303F49"/>
              </a:solidFill>
            </a:endParaRPr>
          </a:p>
          <a:p>
            <a:pPr algn="just">
              <a:buFont typeface="Arial" panose="020B0604020202020204" pitchFamily="34" charset="0"/>
              <a:buChar char="•"/>
            </a:pPr>
            <a:r>
              <a:rPr lang="en-US" b="0" i="0" dirty="0">
                <a:solidFill>
                  <a:srgbClr val="303F49"/>
                </a:solidFill>
                <a:effectLst/>
              </a:rPr>
              <a:t> Observed a linear increase in absorbed radiation dose to the spinal fluid and ventricles and cranial subarachnoid space over 4 cohorts</a:t>
            </a:r>
          </a:p>
          <a:p>
            <a:pPr algn="just">
              <a:buFont typeface="Arial" panose="020B0604020202020204" pitchFamily="34" charset="0"/>
              <a:buChar char="•"/>
            </a:pPr>
            <a:r>
              <a:rPr lang="en-US" b="0" i="0" dirty="0">
                <a:solidFill>
                  <a:srgbClr val="303F49"/>
                </a:solidFill>
                <a:effectLst/>
              </a:rPr>
              <a:t>In cohort 4, the mean average absorbed radiation dose to the ventricles and cranial subarachnoid space was 156 </a:t>
            </a:r>
            <a:r>
              <a:rPr lang="en-US" b="0" i="0" dirty="0" err="1">
                <a:solidFill>
                  <a:srgbClr val="303F49"/>
                </a:solidFill>
                <a:effectLst/>
              </a:rPr>
              <a:t>Gy</a:t>
            </a:r>
            <a:r>
              <a:rPr lang="en-US" b="0" i="0" dirty="0">
                <a:solidFill>
                  <a:srgbClr val="303F49"/>
                </a:solidFill>
                <a:effectLst/>
              </a:rPr>
              <a:t> vs. 1 </a:t>
            </a:r>
            <a:r>
              <a:rPr lang="en-US" b="0" i="0" dirty="0" err="1">
                <a:solidFill>
                  <a:srgbClr val="303F49"/>
                </a:solidFill>
                <a:effectLst/>
              </a:rPr>
              <a:t>Gy</a:t>
            </a:r>
            <a:r>
              <a:rPr lang="en-US" b="0" i="0" dirty="0">
                <a:solidFill>
                  <a:srgbClr val="303F49"/>
                </a:solidFill>
                <a:effectLst/>
              </a:rPr>
              <a:t> to the spleen</a:t>
            </a:r>
          </a:p>
          <a:p>
            <a:pPr algn="just">
              <a:buFont typeface="Arial" panose="020B0604020202020204" pitchFamily="34" charset="0"/>
              <a:buChar char="•"/>
            </a:pPr>
            <a:endParaRPr lang="en-US" b="0" i="0" dirty="0">
              <a:solidFill>
                <a:srgbClr val="303F49"/>
              </a:solidFill>
              <a:effectLst/>
            </a:endParaRPr>
          </a:p>
          <a:p>
            <a:pPr algn="just">
              <a:buFont typeface="Arial" panose="020B0604020202020204" pitchFamily="34" charset="0"/>
              <a:buChar char="•"/>
            </a:pPr>
            <a:r>
              <a:rPr lang="en-US" b="0" i="0" dirty="0">
                <a:solidFill>
                  <a:srgbClr val="303F49"/>
                </a:solidFill>
                <a:effectLst/>
              </a:rPr>
              <a:t> The majority of </a:t>
            </a:r>
            <a:r>
              <a:rPr lang="en-US" dirty="0">
                <a:solidFill>
                  <a:srgbClr val="303F49"/>
                </a:solidFill>
              </a:rPr>
              <a:t>AEs</a:t>
            </a:r>
            <a:r>
              <a:rPr lang="en-US" b="0" i="0" dirty="0">
                <a:solidFill>
                  <a:srgbClr val="303F49"/>
                </a:solidFill>
                <a:effectLst/>
              </a:rPr>
              <a:t> across all 4 cohorts were mild or moderate and unrelated or unlikely related to the study drug</a:t>
            </a:r>
          </a:p>
          <a:p>
            <a:pPr algn="just">
              <a:buFont typeface="Arial" panose="020B0604020202020204" pitchFamily="34" charset="0"/>
              <a:buChar char="•"/>
            </a:pPr>
            <a:endParaRPr lang="en-US" b="0" i="0" dirty="0">
              <a:solidFill>
                <a:srgbClr val="303F49"/>
              </a:solidFill>
              <a:effectLst/>
            </a:endParaRPr>
          </a:p>
          <a:p>
            <a:pPr algn="just">
              <a:buFont typeface="Arial" panose="020B0604020202020204" pitchFamily="34" charset="0"/>
              <a:buChar char="•"/>
            </a:pPr>
            <a:r>
              <a:rPr lang="en-US" dirty="0">
                <a:solidFill>
                  <a:srgbClr val="303F49"/>
                </a:solidFill>
              </a:rPr>
              <a:t> </a:t>
            </a:r>
            <a:r>
              <a:rPr lang="en-US" dirty="0">
                <a:solidFill>
                  <a:srgbClr val="303F49"/>
                </a:solidFill>
                <a:highlight>
                  <a:srgbClr val="FFFF00"/>
                </a:highlight>
              </a:rPr>
              <a:t>M</a:t>
            </a:r>
            <a:r>
              <a:rPr lang="en-US" b="0" i="0" dirty="0">
                <a:solidFill>
                  <a:srgbClr val="303F49"/>
                </a:solidFill>
                <a:effectLst/>
                <a:highlight>
                  <a:srgbClr val="FFFF00"/>
                </a:highlight>
              </a:rPr>
              <a:t>ean reduction of CSF circulating tumor cells (CTCs) of 53% at 28 days post treatment vs. baseline (CTCs only performed on only Cohorts 1-3 as testing was commercially unavailable during Cohort 4)</a:t>
            </a:r>
          </a:p>
          <a:p>
            <a:pPr algn="just">
              <a:buFont typeface="Arial" panose="020B0604020202020204" pitchFamily="34" charset="0"/>
              <a:buChar char="•"/>
            </a:pPr>
            <a:endParaRPr lang="en-US" b="0" i="0" dirty="0">
              <a:solidFill>
                <a:srgbClr val="303F49"/>
              </a:solidFill>
              <a:effectLst/>
              <a:highlight>
                <a:srgbClr val="FFFF00"/>
              </a:highlight>
            </a:endParaRPr>
          </a:p>
          <a:p>
            <a:pPr algn="just">
              <a:buFont typeface="Arial" panose="020B0604020202020204" pitchFamily="34" charset="0"/>
              <a:buChar char="•"/>
            </a:pPr>
            <a:r>
              <a:rPr lang="en-US" b="0" i="0" dirty="0">
                <a:solidFill>
                  <a:srgbClr val="303F49"/>
                </a:solidFill>
                <a:effectLst/>
                <a:highlight>
                  <a:srgbClr val="FFFF00"/>
                </a:highlight>
              </a:rPr>
              <a:t>Median </a:t>
            </a:r>
            <a:r>
              <a:rPr lang="en-US" dirty="0">
                <a:solidFill>
                  <a:srgbClr val="303F49"/>
                </a:solidFill>
                <a:highlight>
                  <a:srgbClr val="FFFF00"/>
                </a:highlight>
              </a:rPr>
              <a:t>OS</a:t>
            </a:r>
            <a:r>
              <a:rPr lang="en-US" b="0" i="0" dirty="0">
                <a:solidFill>
                  <a:srgbClr val="303F49"/>
                </a:solidFill>
                <a:effectLst/>
                <a:highlight>
                  <a:srgbClr val="FFFF00"/>
                </a:highlight>
              </a:rPr>
              <a:t> for Cohorts 1-4 was 12 months with 8 of 16 pts alive at the time of analysis</a:t>
            </a:r>
          </a:p>
        </p:txBody>
      </p:sp>
      <p:sp>
        <p:nvSpPr>
          <p:cNvPr id="6" name="TextBox 5">
            <a:extLst>
              <a:ext uri="{FF2B5EF4-FFF2-40B4-BE49-F238E27FC236}">
                <a16:creationId xmlns:a16="http://schemas.microsoft.com/office/drawing/2014/main" id="{D68AA79A-4E95-99CC-D5F4-7B7271BC9934}"/>
              </a:ext>
            </a:extLst>
          </p:cNvPr>
          <p:cNvSpPr txBox="1"/>
          <p:nvPr/>
        </p:nvSpPr>
        <p:spPr>
          <a:xfrm>
            <a:off x="-5" y="6324968"/>
            <a:ext cx="7354327" cy="307777"/>
          </a:xfrm>
          <a:prstGeom prst="rect">
            <a:avLst/>
          </a:prstGeom>
          <a:noFill/>
        </p:spPr>
        <p:txBody>
          <a:bodyPr wrap="square" rtlCol="0">
            <a:spAutoFit/>
          </a:bodyPr>
          <a:lstStyle/>
          <a:p>
            <a:r>
              <a:rPr lang="en-US" sz="1400" b="0" i="0" dirty="0">
                <a:solidFill>
                  <a:srgbClr val="303F49"/>
                </a:solidFill>
                <a:effectLst/>
                <a:latin typeface="Inter"/>
              </a:rPr>
              <a:t>Brenner et al. 2024 Society for </a:t>
            </a:r>
            <a:r>
              <a:rPr lang="en-US" sz="1400" b="0" i="0" dirty="0" err="1">
                <a:solidFill>
                  <a:srgbClr val="303F49"/>
                </a:solidFill>
                <a:effectLst/>
                <a:latin typeface="Inter"/>
              </a:rPr>
              <a:t>NeuroOncology</a:t>
            </a:r>
            <a:r>
              <a:rPr lang="en-US" sz="1400" b="0" i="0" dirty="0">
                <a:solidFill>
                  <a:srgbClr val="303F49"/>
                </a:solidFill>
                <a:effectLst/>
                <a:latin typeface="Inter"/>
              </a:rPr>
              <a:t> (SNO)/ASCO) CNS Metastases Conference Aug 2024 </a:t>
            </a:r>
            <a:endParaRPr lang="en-US" sz="1400" dirty="0"/>
          </a:p>
        </p:txBody>
      </p:sp>
      <p:sp>
        <p:nvSpPr>
          <p:cNvPr id="8" name="TextBox 7">
            <a:extLst>
              <a:ext uri="{FF2B5EF4-FFF2-40B4-BE49-F238E27FC236}">
                <a16:creationId xmlns:a16="http://schemas.microsoft.com/office/drawing/2014/main" id="{0B298419-1648-B66D-0507-C57AD5DF982B}"/>
              </a:ext>
            </a:extLst>
          </p:cNvPr>
          <p:cNvSpPr txBox="1"/>
          <p:nvPr/>
        </p:nvSpPr>
        <p:spPr>
          <a:xfrm>
            <a:off x="15077" y="1742038"/>
            <a:ext cx="4550228" cy="4247317"/>
          </a:xfrm>
          <a:prstGeom prst="rect">
            <a:avLst/>
          </a:prstGeom>
          <a:noFill/>
        </p:spPr>
        <p:txBody>
          <a:bodyPr wrap="square">
            <a:spAutoFit/>
          </a:bodyPr>
          <a:lstStyle/>
          <a:p>
            <a:pPr algn="ctr"/>
            <a:r>
              <a:rPr lang="en-US" b="1" i="0" dirty="0">
                <a:solidFill>
                  <a:srgbClr val="303F49"/>
                </a:solidFill>
                <a:effectLst/>
                <a:latin typeface="Inter"/>
              </a:rPr>
              <a:t>Rhenium (</a:t>
            </a:r>
            <a:r>
              <a:rPr lang="en-US" b="1" i="0" baseline="30000" dirty="0">
                <a:solidFill>
                  <a:srgbClr val="303F49"/>
                </a:solidFill>
                <a:effectLst/>
                <a:latin typeface="Inter"/>
              </a:rPr>
              <a:t>186</a:t>
            </a:r>
            <a:r>
              <a:rPr lang="en-US" b="1" i="0" dirty="0">
                <a:solidFill>
                  <a:srgbClr val="303F49"/>
                </a:solidFill>
                <a:effectLst/>
                <a:latin typeface="Inter"/>
              </a:rPr>
              <a:t>Re) </a:t>
            </a:r>
            <a:r>
              <a:rPr lang="en-US" b="1" i="0" dirty="0" err="1">
                <a:solidFill>
                  <a:srgbClr val="303F49"/>
                </a:solidFill>
                <a:effectLst/>
                <a:latin typeface="Inter"/>
              </a:rPr>
              <a:t>Obisbemeda</a:t>
            </a:r>
            <a:endParaRPr lang="en-US" b="1" i="0" dirty="0">
              <a:solidFill>
                <a:srgbClr val="303F49"/>
              </a:solidFill>
              <a:effectLst/>
              <a:latin typeface="Inter"/>
            </a:endParaRPr>
          </a:p>
          <a:p>
            <a:pPr algn="ctr"/>
            <a:endParaRPr lang="en-US" b="1" i="0" dirty="0">
              <a:solidFill>
                <a:srgbClr val="303F49"/>
              </a:solidFill>
              <a:effectLst/>
              <a:latin typeface="Inter"/>
            </a:endParaRPr>
          </a:p>
          <a:p>
            <a:pPr marL="285750" indent="-285750">
              <a:buFont typeface="Arial" panose="020B0604020202020204" pitchFamily="34" charset="0"/>
              <a:buChar char="•"/>
            </a:pPr>
            <a:r>
              <a:rPr lang="en-US" b="0" i="0" dirty="0">
                <a:solidFill>
                  <a:srgbClr val="303F49"/>
                </a:solidFill>
                <a:effectLst/>
                <a:latin typeface="Inter"/>
              </a:rPr>
              <a:t>Novel injectable radiotherapy specifically formulated to deliver direct targeted high dose radiation in CNS tumors </a:t>
            </a:r>
          </a:p>
          <a:p>
            <a:pPr marL="285750" indent="-285750">
              <a:buFont typeface="Arial" panose="020B0604020202020204" pitchFamily="34" charset="0"/>
              <a:buChar char="•"/>
            </a:pPr>
            <a:endParaRPr lang="en-US" dirty="0">
              <a:solidFill>
                <a:srgbClr val="303F49"/>
              </a:solidFill>
              <a:latin typeface="Inter"/>
            </a:endParaRPr>
          </a:p>
          <a:p>
            <a:pPr marL="285750" indent="-285750">
              <a:buFont typeface="Arial" panose="020B0604020202020204" pitchFamily="34" charset="0"/>
              <a:buChar char="•"/>
            </a:pPr>
            <a:r>
              <a:rPr lang="en-US" b="0" i="0" dirty="0">
                <a:solidFill>
                  <a:srgbClr val="303F49"/>
                </a:solidFill>
                <a:effectLst/>
                <a:latin typeface="Inter"/>
              </a:rPr>
              <a:t>Has potential to reduce off target risks and improve outcomes for CNS cancer pts, versus currently approved therapies, with a more targeted and potent radiation dose</a:t>
            </a:r>
          </a:p>
          <a:p>
            <a:pPr marL="285750" indent="-285750">
              <a:buFont typeface="Arial" panose="020B0604020202020204" pitchFamily="34" charset="0"/>
              <a:buChar char="•"/>
            </a:pPr>
            <a:endParaRPr lang="en-US" dirty="0">
              <a:solidFill>
                <a:srgbClr val="303F49"/>
              </a:solidFill>
              <a:latin typeface="Inter"/>
            </a:endParaRPr>
          </a:p>
          <a:p>
            <a:pPr marL="285750" indent="-285750">
              <a:buFont typeface="Arial" panose="020B0604020202020204" pitchFamily="34" charset="0"/>
              <a:buChar char="•"/>
            </a:pPr>
            <a:r>
              <a:rPr lang="en-US" dirty="0">
                <a:solidFill>
                  <a:srgbClr val="303F49"/>
                </a:solidFill>
                <a:latin typeface="Inter"/>
              </a:rPr>
              <a:t>I</a:t>
            </a:r>
            <a:r>
              <a:rPr lang="en-US" b="0" i="0" dirty="0">
                <a:solidFill>
                  <a:srgbClr val="303F49"/>
                </a:solidFill>
                <a:effectLst/>
                <a:latin typeface="Inter"/>
              </a:rPr>
              <a:t>deal radioisotope for CNS therapeutic applications due to its short half-life, beta energy for destroying cancerous tissue, and gamma energy for real-time imaging.</a:t>
            </a:r>
            <a:endParaRPr lang="en-US" dirty="0"/>
          </a:p>
        </p:txBody>
      </p:sp>
    </p:spTree>
    <p:extLst>
      <p:ext uri="{BB962C8B-B14F-4D97-AF65-F5344CB8AC3E}">
        <p14:creationId xmlns:p14="http://schemas.microsoft.com/office/powerpoint/2010/main" val="1292654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8629-B5D9-4641-9877-0DD51DCD5405}"/>
              </a:ext>
            </a:extLst>
          </p:cNvPr>
          <p:cNvSpPr>
            <a:spLocks noGrp="1"/>
          </p:cNvSpPr>
          <p:nvPr>
            <p:ph type="title" idx="4294967295"/>
          </p:nvPr>
        </p:nvSpPr>
        <p:spPr>
          <a:xfrm>
            <a:off x="1058862" y="293499"/>
            <a:ext cx="10074275" cy="1325562"/>
          </a:xfrm>
        </p:spPr>
        <p:txBody>
          <a:bodyPr>
            <a:normAutofit fontScale="90000"/>
          </a:bodyPr>
          <a:lstStyle/>
          <a:p>
            <a:r>
              <a:rPr lang="en-US" sz="3600" dirty="0"/>
              <a:t>A Phase 1a/1b Study of Intrathecal Deferoxamine in Patients with Leptomeningeal Metastases</a:t>
            </a:r>
          </a:p>
        </p:txBody>
      </p:sp>
      <p:sp>
        <p:nvSpPr>
          <p:cNvPr id="17" name="Text Placeholder 6">
            <a:extLst>
              <a:ext uri="{FF2B5EF4-FFF2-40B4-BE49-F238E27FC236}">
                <a16:creationId xmlns:a16="http://schemas.microsoft.com/office/drawing/2014/main" id="{F4CD7086-FF55-4F34-BA8A-376A3A172BB8}"/>
              </a:ext>
            </a:extLst>
          </p:cNvPr>
          <p:cNvSpPr txBox="1">
            <a:spLocks/>
          </p:cNvSpPr>
          <p:nvPr/>
        </p:nvSpPr>
        <p:spPr>
          <a:xfrm>
            <a:off x="391886" y="5433295"/>
            <a:ext cx="4693461" cy="1197482"/>
          </a:xfrm>
          <a:prstGeom prst="rect">
            <a:avLst/>
          </a:prstGeom>
        </p:spPr>
        <p:txBody>
          <a:bodyPr vert="horz" anchor="t" anchorCtr="0"/>
          <a:lstStyle>
            <a:lvl1pPr marL="0" indent="0" algn="l" defTabSz="3356969" rtl="0" eaLnBrk="1" fontAlgn="base" hangingPunct="1">
              <a:lnSpc>
                <a:spcPct val="100000"/>
              </a:lnSpc>
              <a:spcBef>
                <a:spcPct val="20000"/>
              </a:spcBef>
              <a:spcAft>
                <a:spcPct val="0"/>
              </a:spcAft>
              <a:buFontTx/>
              <a:buNone/>
              <a:defRPr sz="2600" b="0" i="0">
                <a:solidFill>
                  <a:schemeClr val="tx1"/>
                </a:solidFill>
                <a:latin typeface="Arial" panose="020B0604020202020204" pitchFamily="34" charset="0"/>
                <a:ea typeface="+mn-ea"/>
                <a:cs typeface="Arial" panose="020B0604020202020204" pitchFamily="34" charset="0"/>
              </a:defRPr>
            </a:lvl1pPr>
            <a:lvl2pPr marL="1673634" indent="0" algn="l" defTabSz="3356969" rtl="0" eaLnBrk="1" fontAlgn="base" hangingPunct="1">
              <a:spcBef>
                <a:spcPct val="20000"/>
              </a:spcBef>
              <a:spcAft>
                <a:spcPct val="0"/>
              </a:spcAft>
              <a:buFontTx/>
              <a:buNone/>
              <a:defRPr sz="10391" b="1" i="0">
                <a:solidFill>
                  <a:schemeClr val="tx1"/>
                </a:solidFill>
                <a:latin typeface="Corbel"/>
                <a:cs typeface="Corbel"/>
              </a:defRPr>
            </a:lvl2pPr>
            <a:lvl3pPr marL="3356969" indent="0" algn="l" defTabSz="3356969" rtl="0" eaLnBrk="1" fontAlgn="base" hangingPunct="1">
              <a:spcBef>
                <a:spcPct val="20000"/>
              </a:spcBef>
              <a:spcAft>
                <a:spcPct val="0"/>
              </a:spcAft>
              <a:buFontTx/>
              <a:buNone/>
              <a:defRPr sz="8862" b="1" i="0">
                <a:solidFill>
                  <a:schemeClr val="tx1"/>
                </a:solidFill>
                <a:latin typeface="Corbel"/>
                <a:cs typeface="Corbel"/>
              </a:defRPr>
            </a:lvl3pPr>
            <a:lvl4pPr marL="5030603" indent="0" algn="l" defTabSz="3356969" rtl="0" eaLnBrk="1" fontAlgn="base" hangingPunct="1">
              <a:spcBef>
                <a:spcPct val="20000"/>
              </a:spcBef>
              <a:spcAft>
                <a:spcPct val="0"/>
              </a:spcAft>
              <a:buFontTx/>
              <a:buNone/>
              <a:defRPr sz="7333" b="1" i="0">
                <a:solidFill>
                  <a:schemeClr val="tx1"/>
                </a:solidFill>
                <a:latin typeface="Corbel"/>
                <a:cs typeface="Corbel"/>
              </a:defRPr>
            </a:lvl4pPr>
            <a:lvl5pPr marL="6704237" indent="0" algn="l" defTabSz="3356969" rtl="0" eaLnBrk="1" fontAlgn="base" hangingPunct="1">
              <a:spcBef>
                <a:spcPct val="20000"/>
              </a:spcBef>
              <a:spcAft>
                <a:spcPct val="0"/>
              </a:spcAft>
              <a:buFontTx/>
              <a:buNone/>
              <a:defRPr sz="7333" b="1" i="0">
                <a:solidFill>
                  <a:schemeClr val="tx1"/>
                </a:solidFill>
                <a:latin typeface="Corbel"/>
                <a:cs typeface="Corbel"/>
              </a:defRPr>
            </a:lvl5pPr>
            <a:lvl6pPr marL="8242039" indent="-839242" algn="l" defTabSz="3356969" rtl="0" eaLnBrk="1" fontAlgn="base" hangingPunct="1">
              <a:spcBef>
                <a:spcPct val="20000"/>
              </a:spcBef>
              <a:spcAft>
                <a:spcPct val="0"/>
              </a:spcAft>
              <a:buChar char="»"/>
              <a:defRPr sz="7333">
                <a:solidFill>
                  <a:schemeClr val="tx1"/>
                </a:solidFill>
                <a:latin typeface="+mn-lt"/>
              </a:defRPr>
            </a:lvl6pPr>
            <a:lvl7pPr marL="8940599" indent="-839242" algn="l" defTabSz="3356969" rtl="0" eaLnBrk="1" fontAlgn="base" hangingPunct="1">
              <a:spcBef>
                <a:spcPct val="20000"/>
              </a:spcBef>
              <a:spcAft>
                <a:spcPct val="0"/>
              </a:spcAft>
              <a:buChar char="»"/>
              <a:defRPr sz="7333">
                <a:solidFill>
                  <a:schemeClr val="tx1"/>
                </a:solidFill>
                <a:latin typeface="+mn-lt"/>
              </a:defRPr>
            </a:lvl7pPr>
            <a:lvl8pPr marL="9639159" indent="-839242" algn="l" defTabSz="3356969" rtl="0" eaLnBrk="1" fontAlgn="base" hangingPunct="1">
              <a:spcBef>
                <a:spcPct val="20000"/>
              </a:spcBef>
              <a:spcAft>
                <a:spcPct val="0"/>
              </a:spcAft>
              <a:buChar char="»"/>
              <a:defRPr sz="7333">
                <a:solidFill>
                  <a:schemeClr val="tx1"/>
                </a:solidFill>
                <a:latin typeface="+mn-lt"/>
              </a:defRPr>
            </a:lvl8pPr>
            <a:lvl9pPr marL="10337719" indent="-839242" algn="l" defTabSz="3356969" rtl="0" eaLnBrk="1" fontAlgn="base" hangingPunct="1">
              <a:spcBef>
                <a:spcPct val="20000"/>
              </a:spcBef>
              <a:spcAft>
                <a:spcPct val="0"/>
              </a:spcAft>
              <a:buChar char="»"/>
              <a:defRPr sz="7333">
                <a:solidFill>
                  <a:schemeClr val="tx1"/>
                </a:solidFill>
                <a:latin typeface="+mn-lt"/>
              </a:defRPr>
            </a:lvl9pPr>
          </a:lstStyle>
          <a:p>
            <a:r>
              <a:rPr lang="en-US" sz="1300" b="1" u="sng" kern="0" dirty="0">
                <a:ea typeface="Microsoft JhengHei" panose="020B0604030504040204" pitchFamily="34" charset="-120"/>
              </a:rPr>
              <a:t>Memorial Sloan Kettering Cancer Center</a:t>
            </a:r>
          </a:p>
          <a:p>
            <a:r>
              <a:rPr lang="en-US" sz="1300" b="1" kern="0" dirty="0">
                <a:ea typeface="Microsoft JhengHei" panose="020B0604030504040204" pitchFamily="34" charset="-120"/>
              </a:rPr>
              <a:t>PI: </a:t>
            </a:r>
            <a:r>
              <a:rPr lang="en-US" sz="1300" kern="0" dirty="0">
                <a:ea typeface="Microsoft JhengHei" panose="020B0604030504040204" pitchFamily="34" charset="-120"/>
              </a:rPr>
              <a:t>Adrienne Boire, MD PhD</a:t>
            </a:r>
          </a:p>
          <a:p>
            <a:r>
              <a:rPr lang="en-US" sz="1300" b="1" kern="0" dirty="0">
                <a:ea typeface="Microsoft JhengHei" panose="020B0604030504040204" pitchFamily="34" charset="-120"/>
              </a:rPr>
              <a:t>Co-PI</a:t>
            </a:r>
            <a:r>
              <a:rPr lang="en-US" sz="1300" kern="0" dirty="0">
                <a:ea typeface="Microsoft JhengHei" panose="020B0604030504040204" pitchFamily="34" charset="-120"/>
              </a:rPr>
              <a:t>: Jessica Wilcox, MD, Helena Yu, MD</a:t>
            </a:r>
          </a:p>
          <a:p>
            <a:r>
              <a:rPr lang="en-US" sz="1300" b="1" kern="0" dirty="0">
                <a:ea typeface="Microsoft JhengHei" panose="020B0604030504040204" pitchFamily="34" charset="-120"/>
              </a:rPr>
              <a:t>ClinicalTrials.gov: </a:t>
            </a:r>
            <a:r>
              <a:rPr lang="en-US" sz="1300" dirty="0"/>
              <a:t>NCT05184816</a:t>
            </a:r>
            <a:endParaRPr lang="en-US" sz="1300" b="1" kern="0" dirty="0">
              <a:ea typeface="Microsoft JhengHei" panose="020B0604030504040204" pitchFamily="34" charset="-120"/>
            </a:endParaRPr>
          </a:p>
        </p:txBody>
      </p:sp>
      <p:pic>
        <p:nvPicPr>
          <p:cNvPr id="4" name="Picture 3" descr="Diagram&#10;&#10;Description automatically generated">
            <a:extLst>
              <a:ext uri="{FF2B5EF4-FFF2-40B4-BE49-F238E27FC236}">
                <a16:creationId xmlns:a16="http://schemas.microsoft.com/office/drawing/2014/main" id="{C854D14C-4069-4ED5-B86F-58E5D73E1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1522417"/>
            <a:ext cx="6805648" cy="3813165"/>
          </a:xfrm>
          <a:prstGeom prst="rect">
            <a:avLst/>
          </a:prstGeom>
        </p:spPr>
      </p:pic>
      <p:sp>
        <p:nvSpPr>
          <p:cNvPr id="11" name="TextBox 10">
            <a:extLst>
              <a:ext uri="{FF2B5EF4-FFF2-40B4-BE49-F238E27FC236}">
                <a16:creationId xmlns:a16="http://schemas.microsoft.com/office/drawing/2014/main" id="{469F55E7-BF66-4296-B5C3-E0DAFC71DA49}"/>
              </a:ext>
            </a:extLst>
          </p:cNvPr>
          <p:cNvSpPr txBox="1"/>
          <p:nvPr/>
        </p:nvSpPr>
        <p:spPr>
          <a:xfrm>
            <a:off x="7385587" y="1522417"/>
            <a:ext cx="4602580" cy="5447645"/>
          </a:xfrm>
          <a:prstGeom prst="rect">
            <a:avLst/>
          </a:prstGeom>
          <a:noFill/>
        </p:spPr>
        <p:txBody>
          <a:bodyPr wrap="square">
            <a:spAutoFit/>
          </a:bodyPr>
          <a:lstStyle/>
          <a:p>
            <a:r>
              <a:rPr lang="en-US" sz="1300" b="1" kern="0" dirty="0">
                <a:solidFill>
                  <a:srgbClr val="44546A"/>
                </a:solidFill>
                <a:latin typeface="Arial" panose="020B0604020202020204" pitchFamily="34" charset="0"/>
                <a:ea typeface="Microsoft JhengHei" panose="020B0604030504040204" pitchFamily="34" charset="-120"/>
                <a:cs typeface="Arial" panose="020B0604020202020204" pitchFamily="34" charset="0"/>
              </a:rPr>
              <a:t>OBJECTIVES:</a:t>
            </a:r>
          </a:p>
          <a:p>
            <a:r>
              <a:rPr lang="en-US" sz="1300" b="1" kern="0" dirty="0">
                <a:solidFill>
                  <a:srgbClr val="7A0000"/>
                </a:solidFill>
                <a:latin typeface="Arial" panose="020B0604020202020204" pitchFamily="34" charset="0"/>
                <a:ea typeface="Microsoft JhengHei" panose="020B0604030504040204" pitchFamily="34" charset="-120"/>
                <a:cs typeface="Arial" panose="020B0604020202020204" pitchFamily="34" charset="0"/>
              </a:rPr>
              <a:t>Primary</a:t>
            </a:r>
          </a:p>
          <a:p>
            <a:r>
              <a:rPr lang="en-US" sz="1200" dirty="0">
                <a:ea typeface="Microsoft JhengHei" panose="020B0604030504040204" pitchFamily="34" charset="-120"/>
                <a:cs typeface="Times New Roman" panose="02020603050405020304" pitchFamily="18" charset="0"/>
              </a:rPr>
              <a:t>• </a:t>
            </a:r>
            <a:r>
              <a:rPr lang="en-US" sz="1300" kern="0" dirty="0">
                <a:latin typeface="Arial" panose="020B0604020202020204" pitchFamily="34" charset="0"/>
                <a:ea typeface="Microsoft JhengHei" panose="020B0604030504040204" pitchFamily="34" charset="-120"/>
                <a:cs typeface="Arial" panose="020B0604020202020204" pitchFamily="34" charset="0"/>
              </a:rPr>
              <a:t>To assess the safety and tolerability of IT-DFO in patients with solid tumor LM (DLTs, SAEs, laboratory abnormalities by CTCAE v5.0)</a:t>
            </a:r>
            <a:endParaRPr lang="en-US" sz="1300" kern="0" dirty="0">
              <a:solidFill>
                <a:srgbClr val="00A5D8"/>
              </a:solidFill>
              <a:latin typeface="Arial" panose="020B0604020202020204" pitchFamily="34" charset="0"/>
              <a:ea typeface="Microsoft JhengHei" panose="020B0604030504040204" pitchFamily="34" charset="-120"/>
              <a:cs typeface="Arial" panose="020B0604020202020204" pitchFamily="34" charset="0"/>
            </a:endParaRPr>
          </a:p>
          <a:p>
            <a:r>
              <a:rPr lang="en-US" sz="1300" b="1" kern="0" dirty="0">
                <a:solidFill>
                  <a:srgbClr val="7A0000"/>
                </a:solidFill>
                <a:latin typeface="Arial" panose="020B0604020202020204" pitchFamily="34" charset="0"/>
                <a:ea typeface="Microsoft JhengHei" panose="020B0604030504040204" pitchFamily="34" charset="-120"/>
                <a:cs typeface="Arial" panose="020B0604020202020204" pitchFamily="34" charset="0"/>
              </a:rPr>
              <a:t>Secondary</a:t>
            </a:r>
          </a:p>
          <a:p>
            <a:r>
              <a:rPr lang="en-US" sz="1400" dirty="0">
                <a:ea typeface="Microsoft JhengHei" panose="020B0604030504040204" pitchFamily="34" charset="-120"/>
                <a:cs typeface="Times New Roman" panose="02020603050405020304" pitchFamily="18" charset="0"/>
              </a:rPr>
              <a:t>• </a:t>
            </a:r>
            <a:r>
              <a:rPr lang="en-US" sz="1300" kern="0" dirty="0">
                <a:latin typeface="Arial" panose="020B0604020202020204" pitchFamily="34" charset="0"/>
                <a:ea typeface="Microsoft JhengHei" panose="020B0604030504040204" pitchFamily="34" charset="-120"/>
                <a:cs typeface="Arial" panose="020B0604020202020204" pitchFamily="34" charset="0"/>
              </a:rPr>
              <a:t>To determine PK/PD properties of IT-DFO in patients with solid tumor LM (AUC, </a:t>
            </a:r>
            <a:r>
              <a:rPr lang="en-US" sz="1300" kern="0" dirty="0" err="1">
                <a:latin typeface="Arial" panose="020B0604020202020204" pitchFamily="34" charset="0"/>
                <a:ea typeface="Microsoft JhengHei" panose="020B0604030504040204" pitchFamily="34" charset="-120"/>
                <a:cs typeface="Arial" panose="020B0604020202020204" pitchFamily="34" charset="0"/>
              </a:rPr>
              <a:t>Cmax</a:t>
            </a:r>
            <a:r>
              <a:rPr lang="en-US" sz="1300" kern="0" dirty="0">
                <a:latin typeface="Arial" panose="020B0604020202020204" pitchFamily="34" charset="0"/>
                <a:ea typeface="Microsoft JhengHei" panose="020B0604030504040204" pitchFamily="34" charset="-120"/>
                <a:cs typeface="Arial" panose="020B0604020202020204" pitchFamily="34" charset="0"/>
              </a:rPr>
              <a:t>)</a:t>
            </a:r>
          </a:p>
          <a:p>
            <a:r>
              <a:rPr lang="en-US" sz="1400" dirty="0">
                <a:ea typeface="Microsoft JhengHei" panose="020B0604030504040204" pitchFamily="34" charset="-120"/>
                <a:cs typeface="Times New Roman" panose="02020603050405020304" pitchFamily="18" charset="0"/>
              </a:rPr>
              <a:t>• </a:t>
            </a:r>
            <a:r>
              <a:rPr lang="en-US" sz="1300" kern="0" dirty="0">
                <a:latin typeface="Arial" panose="020B0604020202020204" pitchFamily="34" charset="0"/>
                <a:ea typeface="Microsoft JhengHei" panose="020B0604030504040204" pitchFamily="34" charset="-120"/>
                <a:cs typeface="Arial" panose="020B0604020202020204" pitchFamily="34" charset="0"/>
              </a:rPr>
              <a:t>To obtain early anti-tumor efficacy data of IT-DFO at the RP2D in patients with LM from NSCLC (LM-ORR, LM-CBR, LM-PFS, OS)</a:t>
            </a:r>
            <a:endParaRPr lang="en-US" sz="1300" b="1" kern="0" dirty="0">
              <a:solidFill>
                <a:srgbClr val="00A5D8"/>
              </a:solidFill>
              <a:latin typeface="Arial" panose="020B0604020202020204" pitchFamily="34" charset="0"/>
              <a:ea typeface="Microsoft JhengHei" panose="020B0604030504040204" pitchFamily="34" charset="-120"/>
              <a:cs typeface="Arial" panose="020B0604020202020204" pitchFamily="34" charset="0"/>
            </a:endParaRPr>
          </a:p>
          <a:p>
            <a:r>
              <a:rPr lang="en-US" sz="1300" b="1" kern="0" dirty="0">
                <a:solidFill>
                  <a:srgbClr val="7A0000"/>
                </a:solidFill>
                <a:latin typeface="Arial" panose="020B0604020202020204" pitchFamily="34" charset="0"/>
                <a:ea typeface="Microsoft JhengHei" panose="020B0604030504040204" pitchFamily="34" charset="-120"/>
                <a:cs typeface="Arial" panose="020B0604020202020204" pitchFamily="34" charset="0"/>
              </a:rPr>
              <a:t>Exploratory</a:t>
            </a:r>
            <a:endParaRPr lang="en-US" sz="1300" kern="0" dirty="0">
              <a:solidFill>
                <a:srgbClr val="7A0000"/>
              </a:solidFill>
              <a:latin typeface="Arial" panose="020B0604020202020204" pitchFamily="34" charset="0"/>
              <a:ea typeface="Microsoft JhengHei" panose="020B0604030504040204" pitchFamily="34" charset="-120"/>
              <a:cs typeface="Arial" panose="020B0604020202020204" pitchFamily="34" charset="0"/>
            </a:endParaRPr>
          </a:p>
          <a:p>
            <a:r>
              <a:rPr lang="en-US" sz="1400" dirty="0">
                <a:ea typeface="Microsoft JhengHei" panose="020B0604030504040204" pitchFamily="34" charset="-120"/>
                <a:cs typeface="Times New Roman" panose="02020603050405020304" pitchFamily="18" charset="0"/>
              </a:rPr>
              <a:t>• </a:t>
            </a:r>
            <a:r>
              <a:rPr lang="en-US" sz="1300" kern="0" dirty="0">
                <a:latin typeface="Arial" panose="020B0604020202020204" pitchFamily="34" charset="0"/>
                <a:ea typeface="Microsoft JhengHei" panose="020B0604030504040204" pitchFamily="34" charset="-120"/>
                <a:cs typeface="Arial" panose="020B0604020202020204" pitchFamily="34" charset="0"/>
              </a:rPr>
              <a:t>To prospectively correlate CSF CTCs with treatment response and survival</a:t>
            </a:r>
          </a:p>
          <a:p>
            <a:r>
              <a:rPr lang="en-US" sz="1400" dirty="0">
                <a:ea typeface="Microsoft JhengHei" panose="020B0604030504040204" pitchFamily="34" charset="-120"/>
                <a:cs typeface="Times New Roman" panose="02020603050405020304" pitchFamily="18" charset="0"/>
              </a:rPr>
              <a:t>• </a:t>
            </a:r>
            <a:r>
              <a:rPr lang="en-US" sz="1300" kern="0" dirty="0">
                <a:latin typeface="Arial" panose="020B0604020202020204" pitchFamily="34" charset="0"/>
                <a:ea typeface="Microsoft JhengHei" panose="020B0604030504040204" pitchFamily="34" charset="-120"/>
                <a:cs typeface="Arial" panose="020B0604020202020204" pitchFamily="34" charset="0"/>
              </a:rPr>
              <a:t>To characterize the impact of IT-DFO on neoplastic cellular metabolism and the CSF microenvironment</a:t>
            </a:r>
          </a:p>
          <a:p>
            <a:endParaRPr lang="en-US" sz="1300" kern="0" dirty="0">
              <a:solidFill>
                <a:srgbClr val="44546A"/>
              </a:solidFill>
              <a:latin typeface="Arial" panose="020B0604020202020204" pitchFamily="34" charset="0"/>
              <a:ea typeface="Microsoft JhengHei" panose="020B0604030504040204" pitchFamily="34" charset="-120"/>
              <a:cs typeface="Arial" panose="020B0604020202020204" pitchFamily="34" charset="0"/>
            </a:endParaRPr>
          </a:p>
          <a:p>
            <a:r>
              <a:rPr lang="en-US" sz="1300" b="1" kern="0" dirty="0">
                <a:solidFill>
                  <a:srgbClr val="44546A"/>
                </a:solidFill>
                <a:latin typeface="Arial" panose="020B0604020202020204" pitchFamily="34" charset="0"/>
                <a:ea typeface="Microsoft JhengHei" panose="020B0604030504040204" pitchFamily="34" charset="-120"/>
                <a:cs typeface="Arial" panose="020B0604020202020204" pitchFamily="34" charset="0"/>
              </a:rPr>
              <a:t>ELIGIBILITY:</a:t>
            </a:r>
            <a:endParaRPr lang="en-US" sz="1300" kern="0" dirty="0">
              <a:solidFill>
                <a:srgbClr val="44546A"/>
              </a:solidFill>
              <a:latin typeface="Arial" panose="020B0604020202020204" pitchFamily="34" charset="0"/>
              <a:ea typeface="Microsoft JhengHei" panose="020B0604030504040204" pitchFamily="34" charset="-120"/>
              <a:cs typeface="Arial" panose="020B0604020202020204" pitchFamily="34" charset="0"/>
            </a:endParaRPr>
          </a:p>
          <a:p>
            <a:r>
              <a:rPr lang="en-US" sz="1400" dirty="0">
                <a:ea typeface="Microsoft JhengHei" panose="020B0604030504040204" pitchFamily="34" charset="-120"/>
                <a:cs typeface="Times New Roman" panose="02020603050405020304" pitchFamily="18" charset="0"/>
              </a:rPr>
              <a:t>• Age </a:t>
            </a:r>
            <a:r>
              <a:rPr lang="en-US" sz="1400" dirty="0">
                <a:ea typeface="Microsoft JhengHei" panose="020B0604030504040204" pitchFamily="34" charset="-120"/>
              </a:rPr>
              <a:t>≥</a:t>
            </a:r>
            <a:r>
              <a:rPr lang="en-US" sz="1400" dirty="0">
                <a:ea typeface="Microsoft JhengHei" panose="020B0604030504040204" pitchFamily="34" charset="-120"/>
                <a:cs typeface="Times New Roman" panose="02020603050405020304" pitchFamily="18" charset="0"/>
              </a:rPr>
              <a:t> 18 years </a:t>
            </a:r>
          </a:p>
          <a:p>
            <a:r>
              <a:rPr lang="en-US" sz="1400" dirty="0">
                <a:ea typeface="Microsoft JhengHei" panose="020B0604030504040204" pitchFamily="34" charset="-120"/>
                <a:cs typeface="Times New Roman" panose="02020603050405020304" pitchFamily="18" charset="0"/>
              </a:rPr>
              <a:t>• </a:t>
            </a:r>
            <a:r>
              <a:rPr lang="en-US" sz="1400" dirty="0">
                <a:ea typeface="Microsoft JhengHei" panose="020B0604030504040204" pitchFamily="34" charset="-120"/>
              </a:rPr>
              <a:t>ECOG ≤ 2, KPS ≥ 60</a:t>
            </a:r>
          </a:p>
          <a:p>
            <a:r>
              <a:rPr lang="en-US" sz="1400" dirty="0">
                <a:ea typeface="Microsoft JhengHei" panose="020B0604030504040204" pitchFamily="34" charset="-120"/>
                <a:cs typeface="Times New Roman" panose="02020603050405020304" pitchFamily="18" charset="0"/>
              </a:rPr>
              <a:t>• LM from any solid tumor malignancy (1a) or NSCLC (1b)</a:t>
            </a:r>
          </a:p>
          <a:p>
            <a:r>
              <a:rPr lang="en-US" sz="1200" dirty="0">
                <a:ea typeface="Microsoft JhengHei" panose="020B0604030504040204" pitchFamily="34" charset="-120"/>
                <a:cs typeface="Times New Roman" panose="02020603050405020304" pitchFamily="18" charset="0"/>
              </a:rPr>
              <a:t>•</a:t>
            </a:r>
            <a:r>
              <a:rPr lang="en-US" sz="1400" dirty="0">
                <a:ea typeface="Microsoft JhengHei" panose="020B0604030504040204" pitchFamily="34" charset="-120"/>
                <a:cs typeface="Times New Roman" panose="02020603050405020304" pitchFamily="18" charset="0"/>
              </a:rPr>
              <a:t> Treated, stable brain metastases allowed</a:t>
            </a:r>
          </a:p>
          <a:p>
            <a:r>
              <a:rPr lang="en-US" sz="1400" dirty="0">
                <a:ea typeface="Microsoft JhengHei" panose="020B0604030504040204" pitchFamily="34" charset="-120"/>
                <a:cs typeface="Times New Roman" panose="02020603050405020304" pitchFamily="18" charset="0"/>
              </a:rPr>
              <a:t>• Functioning Ommaya reservoir</a:t>
            </a:r>
          </a:p>
          <a:p>
            <a:r>
              <a:rPr lang="en-US" sz="1400" dirty="0">
                <a:ea typeface="Microsoft JhengHei" panose="020B0604030504040204" pitchFamily="34" charset="-120"/>
                <a:cs typeface="Times New Roman" panose="02020603050405020304" pitchFamily="18" charset="0"/>
              </a:rPr>
              <a:t>• LM-directed radiation &gt;7 days from first dose</a:t>
            </a:r>
          </a:p>
          <a:p>
            <a:endParaRPr lang="en-US" sz="1300" kern="0" dirty="0">
              <a:latin typeface="Arial" panose="020B0604020202020204" pitchFamily="34" charset="0"/>
              <a:ea typeface="Microsoft JhengHei" panose="020B0604030504040204" pitchFamily="34" charset="-120"/>
              <a:cs typeface="Arial" panose="020B0604020202020204" pitchFamily="34" charset="0"/>
            </a:endParaRPr>
          </a:p>
        </p:txBody>
      </p:sp>
      <p:pic>
        <p:nvPicPr>
          <p:cNvPr id="9" name="Picture 8">
            <a:extLst>
              <a:ext uri="{FF2B5EF4-FFF2-40B4-BE49-F238E27FC236}">
                <a16:creationId xmlns:a16="http://schemas.microsoft.com/office/drawing/2014/main" id="{87C7FD57-673E-42CB-AB2A-70E878A1B449}"/>
              </a:ext>
            </a:extLst>
          </p:cNvPr>
          <p:cNvPicPr/>
          <p:nvPr/>
        </p:nvPicPr>
        <p:blipFill rotWithShape="1">
          <a:blip r:embed="rId3" cstate="print">
            <a:extLst>
              <a:ext uri="{28A0092B-C50C-407E-A947-70E740481C1C}">
                <a14:useLocalDpi xmlns:a14="http://schemas.microsoft.com/office/drawing/2010/main" val="0"/>
              </a:ext>
            </a:extLst>
          </a:blip>
          <a:srcRect l="2865" t="14085" r="63710" b="47231"/>
          <a:stretch/>
        </p:blipFill>
        <p:spPr bwMode="auto">
          <a:xfrm>
            <a:off x="203833" y="450371"/>
            <a:ext cx="1519654" cy="12938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82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C145-0598-41E8-8CAD-72BCD3D1A4A3}"/>
              </a:ext>
            </a:extLst>
          </p:cNvPr>
          <p:cNvSpPr>
            <a:spLocks noGrp="1"/>
          </p:cNvSpPr>
          <p:nvPr>
            <p:ph type="title" idx="4294967295"/>
          </p:nvPr>
        </p:nvSpPr>
        <p:spPr>
          <a:xfrm>
            <a:off x="609600" y="513032"/>
            <a:ext cx="10972800" cy="1143000"/>
          </a:xfrm>
        </p:spPr>
        <p:txBody>
          <a:bodyPr>
            <a:normAutofit/>
          </a:bodyPr>
          <a:lstStyle/>
          <a:p>
            <a:pPr algn="ctr"/>
            <a:r>
              <a:rPr lang="en-US" b="1" dirty="0">
                <a:latin typeface="+mn-lt"/>
              </a:rPr>
              <a:t>Preoperative stereotactic radiosurgery before </a:t>
            </a:r>
            <a:br>
              <a:rPr lang="en-US" b="1" dirty="0">
                <a:latin typeface="+mn-lt"/>
              </a:rPr>
            </a:br>
            <a:r>
              <a:rPr lang="en-US" b="1" dirty="0">
                <a:latin typeface="+mn-lt"/>
              </a:rPr>
              <a:t>planned resection of brain metastases</a:t>
            </a:r>
          </a:p>
        </p:txBody>
      </p:sp>
      <p:sp>
        <p:nvSpPr>
          <p:cNvPr id="3" name="Content Placeholder 2">
            <a:extLst>
              <a:ext uri="{FF2B5EF4-FFF2-40B4-BE49-F238E27FC236}">
                <a16:creationId xmlns:a16="http://schemas.microsoft.com/office/drawing/2014/main" id="{BE937383-721C-4852-B4AE-B047A74FA4FB}"/>
              </a:ext>
            </a:extLst>
          </p:cNvPr>
          <p:cNvSpPr>
            <a:spLocks noGrp="1"/>
          </p:cNvSpPr>
          <p:nvPr>
            <p:ph idx="4294967295"/>
          </p:nvPr>
        </p:nvSpPr>
        <p:spPr>
          <a:xfrm>
            <a:off x="560388" y="1825625"/>
            <a:ext cx="11631612" cy="4351338"/>
          </a:xfrm>
        </p:spPr>
        <p:txBody>
          <a:bodyPr>
            <a:normAutofit fontScale="77500" lnSpcReduction="20000"/>
          </a:bodyPr>
          <a:lstStyle/>
          <a:p>
            <a:r>
              <a:rPr lang="en-US" b="1" dirty="0"/>
              <a:t>Hypothesis:</a:t>
            </a:r>
            <a:r>
              <a:rPr lang="en-US" dirty="0"/>
              <a:t> Preoperative SRS is a feasible alternative to postoperative SRS and may lower the risk of radiation necrosis (RN) and LMD</a:t>
            </a:r>
          </a:p>
          <a:p>
            <a:r>
              <a:rPr lang="en-US" dirty="0"/>
              <a:t>Preoperative SRS dose was based on lesion size and was reduced 10–20% from standard dosing. Surgery generally followed within 48 </a:t>
            </a:r>
            <a:r>
              <a:rPr lang="en-US" dirty="0" err="1"/>
              <a:t>hrs</a:t>
            </a:r>
            <a:endParaRPr lang="en-US" dirty="0"/>
          </a:p>
          <a:p>
            <a:endParaRPr lang="en-US" dirty="0"/>
          </a:p>
          <a:p>
            <a:r>
              <a:rPr lang="en-US" dirty="0"/>
              <a:t>117 pts with 125 lesions treated with single-fraction preoperative SRS and planned resection</a:t>
            </a:r>
          </a:p>
          <a:p>
            <a:r>
              <a:rPr lang="en-US" dirty="0"/>
              <a:t>Most patients had a single brain met (70.1%); 42.7% NSCLC, </a:t>
            </a:r>
            <a:r>
              <a:rPr lang="en-US" b="1" dirty="0">
                <a:solidFill>
                  <a:schemeClr val="tx2"/>
                </a:solidFill>
              </a:rPr>
              <a:t>18.8% breast cancer</a:t>
            </a:r>
            <a:r>
              <a:rPr lang="en-US" dirty="0"/>
              <a:t>, 15.4% melanoma, and 11.1% renal cell ca</a:t>
            </a:r>
          </a:p>
          <a:p>
            <a:r>
              <a:rPr lang="en-US" dirty="0">
                <a:solidFill>
                  <a:srgbClr val="7A0000"/>
                </a:solidFill>
                <a:highlight>
                  <a:srgbClr val="FFFF00"/>
                </a:highlight>
              </a:rPr>
              <a:t>Event cumulative incidence at 2 years: cavity local recurrence (LR), 25.1%; distant brain failure, 60.2%; </a:t>
            </a:r>
            <a:r>
              <a:rPr lang="en-US" b="1" dirty="0">
                <a:solidFill>
                  <a:srgbClr val="7A0000"/>
                </a:solidFill>
                <a:highlight>
                  <a:srgbClr val="FFFF00"/>
                </a:highlight>
              </a:rPr>
              <a:t>LMD, 4.3%; and symptomatic RN, 4.8%</a:t>
            </a:r>
          </a:p>
          <a:p>
            <a:r>
              <a:rPr lang="en-US" dirty="0"/>
              <a:t>Median overall survival (OS) and 2-year OS rate were 17.2 months and 36.7%, respectively</a:t>
            </a:r>
          </a:p>
          <a:p>
            <a:r>
              <a:rPr lang="en-US" dirty="0"/>
              <a:t>Subtotal resection (STR, n = 6) was significantly associated with increased risk of cavity LR (HR 6.67, p = 0.008) and worsened OS (HR 2.63, p = 0.05) in multivariable analyses.</a:t>
            </a:r>
          </a:p>
        </p:txBody>
      </p:sp>
      <p:sp>
        <p:nvSpPr>
          <p:cNvPr id="4" name="TextBox 3">
            <a:extLst>
              <a:ext uri="{FF2B5EF4-FFF2-40B4-BE49-F238E27FC236}">
                <a16:creationId xmlns:a16="http://schemas.microsoft.com/office/drawing/2014/main" id="{C527EA2F-802B-48B3-91F3-99892590D794}"/>
              </a:ext>
            </a:extLst>
          </p:cNvPr>
          <p:cNvSpPr txBox="1"/>
          <p:nvPr/>
        </p:nvSpPr>
        <p:spPr>
          <a:xfrm>
            <a:off x="560388" y="5992297"/>
            <a:ext cx="4124154" cy="307777"/>
          </a:xfrm>
          <a:prstGeom prst="rect">
            <a:avLst/>
          </a:prstGeom>
          <a:noFill/>
        </p:spPr>
        <p:txBody>
          <a:bodyPr wrap="square" rtlCol="0">
            <a:spAutoFit/>
          </a:bodyPr>
          <a:lstStyle/>
          <a:p>
            <a:r>
              <a:rPr lang="en-US" sz="1400" dirty="0"/>
              <a:t>Prabhu et al. </a:t>
            </a:r>
            <a:r>
              <a:rPr lang="en-US" sz="1400" i="1" dirty="0"/>
              <a:t>J </a:t>
            </a:r>
            <a:r>
              <a:rPr lang="en-US" sz="1400" i="1" dirty="0" err="1"/>
              <a:t>Neurosurg</a:t>
            </a:r>
            <a:r>
              <a:rPr lang="en-US" sz="1400" i="1" dirty="0"/>
              <a:t> </a:t>
            </a:r>
            <a:r>
              <a:rPr lang="en-US" sz="1400" dirty="0"/>
              <a:t>2018 Dec 1:1-8.</a:t>
            </a:r>
          </a:p>
        </p:txBody>
      </p:sp>
    </p:spTree>
    <p:extLst>
      <p:ext uri="{BB962C8B-B14F-4D97-AF65-F5344CB8AC3E}">
        <p14:creationId xmlns:p14="http://schemas.microsoft.com/office/powerpoint/2010/main" val="636405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7CCB-E0D9-4271-AE68-6F261E15EBC0}"/>
              </a:ext>
            </a:extLst>
          </p:cNvPr>
          <p:cNvSpPr>
            <a:spLocks noGrp="1"/>
          </p:cNvSpPr>
          <p:nvPr>
            <p:ph type="title" idx="4294967295"/>
          </p:nvPr>
        </p:nvSpPr>
        <p:spPr>
          <a:xfrm>
            <a:off x="59079" y="412860"/>
            <a:ext cx="12065000" cy="1143000"/>
          </a:xfrm>
        </p:spPr>
        <p:txBody>
          <a:bodyPr>
            <a:noAutofit/>
          </a:bodyPr>
          <a:lstStyle/>
          <a:p>
            <a:r>
              <a:rPr lang="en-US" sz="3200" b="1" dirty="0">
                <a:latin typeface="+mn-lt"/>
              </a:rPr>
              <a:t>Study Assessing QBS72S For Treating Brain Metastases of Breast Cancer (NCT05305365)</a:t>
            </a:r>
          </a:p>
        </p:txBody>
      </p:sp>
      <p:sp>
        <p:nvSpPr>
          <p:cNvPr id="3" name="Content Placeholder 2">
            <a:extLst>
              <a:ext uri="{FF2B5EF4-FFF2-40B4-BE49-F238E27FC236}">
                <a16:creationId xmlns:a16="http://schemas.microsoft.com/office/drawing/2014/main" id="{7921AB9F-F5B7-47C4-A343-C25AAB735B1C}"/>
              </a:ext>
            </a:extLst>
          </p:cNvPr>
          <p:cNvSpPr>
            <a:spLocks noGrp="1"/>
          </p:cNvSpPr>
          <p:nvPr>
            <p:ph idx="4294967295"/>
          </p:nvPr>
        </p:nvSpPr>
        <p:spPr>
          <a:xfrm>
            <a:off x="7638537" y="1469801"/>
            <a:ext cx="4164012" cy="4983163"/>
          </a:xfrm>
        </p:spPr>
        <p:txBody>
          <a:bodyPr>
            <a:normAutofit/>
          </a:bodyPr>
          <a:lstStyle/>
          <a:p>
            <a:pPr marL="0" indent="0">
              <a:buNone/>
            </a:pPr>
            <a:r>
              <a:rPr lang="en-US" sz="2000" b="1" dirty="0">
                <a:solidFill>
                  <a:srgbClr val="7A0000"/>
                </a:solidFill>
              </a:rPr>
              <a:t>Primary Objective: </a:t>
            </a:r>
            <a:r>
              <a:rPr lang="en-US" sz="2000" dirty="0"/>
              <a:t>Test of the preliminary efficacy of the intracranial anti-tumor activity of QBS72S through ORR in brain metastases.</a:t>
            </a:r>
          </a:p>
          <a:p>
            <a:pPr marL="0" indent="0">
              <a:buNone/>
            </a:pPr>
            <a:endParaRPr lang="en-US" sz="2000" dirty="0"/>
          </a:p>
          <a:p>
            <a:pPr marL="0" indent="0">
              <a:buNone/>
            </a:pPr>
            <a:r>
              <a:rPr lang="en-US" sz="2000" b="1" dirty="0">
                <a:solidFill>
                  <a:srgbClr val="7A0000"/>
                </a:solidFill>
              </a:rPr>
              <a:t>Secondary Objectives: </a:t>
            </a:r>
            <a:r>
              <a:rPr lang="en-US" sz="2000" dirty="0"/>
              <a:t>Assess the intracranial PFS, OS, DOR, safety, systemic PFS of participants. LMD therapeutic response</a:t>
            </a:r>
          </a:p>
          <a:p>
            <a:pPr marL="0" indent="0">
              <a:buNone/>
            </a:pPr>
            <a:endParaRPr lang="en-US" sz="2000" dirty="0"/>
          </a:p>
          <a:p>
            <a:pPr marL="0" indent="0">
              <a:buNone/>
            </a:pPr>
            <a:r>
              <a:rPr lang="en-US" sz="2000" b="1" dirty="0">
                <a:solidFill>
                  <a:srgbClr val="7A0000"/>
                </a:solidFill>
              </a:rPr>
              <a:t>Exploratory</a:t>
            </a:r>
            <a:r>
              <a:rPr lang="en-US" sz="2000" b="1" dirty="0"/>
              <a:t>: </a:t>
            </a:r>
            <a:r>
              <a:rPr lang="en-US" sz="2000" dirty="0"/>
              <a:t>PK, biomarkers in CSF of QBS72S in LMD cohort. Correlation between LAT1 expression via IHC in primary tumor and response to treatment</a:t>
            </a:r>
          </a:p>
        </p:txBody>
      </p:sp>
      <p:pic>
        <p:nvPicPr>
          <p:cNvPr id="5" name="Picture 4">
            <a:extLst>
              <a:ext uri="{FF2B5EF4-FFF2-40B4-BE49-F238E27FC236}">
                <a16:creationId xmlns:a16="http://schemas.microsoft.com/office/drawing/2014/main" id="{5323D84E-72A5-4CE7-A4CF-FE6BED3AB391}"/>
              </a:ext>
            </a:extLst>
          </p:cNvPr>
          <p:cNvPicPr>
            <a:picLocks noChangeAspect="1"/>
          </p:cNvPicPr>
          <p:nvPr/>
        </p:nvPicPr>
        <p:blipFill>
          <a:blip r:embed="rId2"/>
          <a:stretch>
            <a:fillRect/>
          </a:stretch>
        </p:blipFill>
        <p:spPr>
          <a:xfrm>
            <a:off x="370867" y="1417638"/>
            <a:ext cx="7005220" cy="4525962"/>
          </a:xfrm>
          <a:prstGeom prst="rect">
            <a:avLst/>
          </a:prstGeom>
        </p:spPr>
      </p:pic>
      <p:sp>
        <p:nvSpPr>
          <p:cNvPr id="6" name="TextBox 5">
            <a:extLst>
              <a:ext uri="{FF2B5EF4-FFF2-40B4-BE49-F238E27FC236}">
                <a16:creationId xmlns:a16="http://schemas.microsoft.com/office/drawing/2014/main" id="{F616EE62-D2DD-49C0-B3B3-5FAA31FE468D}"/>
              </a:ext>
            </a:extLst>
          </p:cNvPr>
          <p:cNvSpPr txBox="1"/>
          <p:nvPr/>
        </p:nvSpPr>
        <p:spPr>
          <a:xfrm>
            <a:off x="370867" y="6083632"/>
            <a:ext cx="6110868" cy="369332"/>
          </a:xfrm>
          <a:prstGeom prst="rect">
            <a:avLst/>
          </a:prstGeom>
          <a:noFill/>
        </p:spPr>
        <p:txBody>
          <a:bodyPr wrap="square" rtlCol="0">
            <a:spAutoFit/>
          </a:bodyPr>
          <a:lstStyle/>
          <a:p>
            <a:r>
              <a:rPr lang="en-US" dirty="0"/>
              <a:t>PI: Melanie Hayden Gephart (Stanford Cancer Institute)</a:t>
            </a:r>
          </a:p>
        </p:txBody>
      </p:sp>
    </p:spTree>
    <p:extLst>
      <p:ext uri="{BB962C8B-B14F-4D97-AF65-F5344CB8AC3E}">
        <p14:creationId xmlns:p14="http://schemas.microsoft.com/office/powerpoint/2010/main" val="4236990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D6B8-E110-36CC-2C72-E049D40D7F0A}"/>
              </a:ext>
            </a:extLst>
          </p:cNvPr>
          <p:cNvSpPr>
            <a:spLocks noGrp="1"/>
          </p:cNvSpPr>
          <p:nvPr>
            <p:ph type="ctrTitle"/>
          </p:nvPr>
        </p:nvSpPr>
        <p:spPr>
          <a:xfrm>
            <a:off x="1524000" y="459890"/>
            <a:ext cx="9144000" cy="930372"/>
          </a:xfrm>
        </p:spPr>
        <p:txBody>
          <a:bodyPr>
            <a:normAutofit/>
          </a:bodyPr>
          <a:lstStyle/>
          <a:p>
            <a:r>
              <a:rPr lang="en-US" sz="4800" dirty="0">
                <a:solidFill>
                  <a:srgbClr val="3C6FA8"/>
                </a:solidFill>
              </a:rPr>
              <a:t>Takeaway Messages</a:t>
            </a:r>
          </a:p>
        </p:txBody>
      </p:sp>
      <p:sp>
        <p:nvSpPr>
          <p:cNvPr id="3" name="Subtitle 2">
            <a:extLst>
              <a:ext uri="{FF2B5EF4-FFF2-40B4-BE49-F238E27FC236}">
                <a16:creationId xmlns:a16="http://schemas.microsoft.com/office/drawing/2014/main" id="{59186B12-6AD8-87E4-4E1E-00A811FABC5F}"/>
              </a:ext>
            </a:extLst>
          </p:cNvPr>
          <p:cNvSpPr>
            <a:spLocks noGrp="1"/>
          </p:cNvSpPr>
          <p:nvPr>
            <p:ph type="subTitle" idx="1"/>
          </p:nvPr>
        </p:nvSpPr>
        <p:spPr>
          <a:xfrm>
            <a:off x="195943" y="1959429"/>
            <a:ext cx="11719249" cy="4292081"/>
          </a:xfrm>
        </p:spPr>
        <p:txBody>
          <a:bodyPr>
            <a:normAutofit/>
          </a:bodyPr>
          <a:lstStyle/>
          <a:p>
            <a:r>
              <a:rPr lang="en-US" sz="4800" b="1" dirty="0">
                <a:solidFill>
                  <a:srgbClr val="FF0000"/>
                </a:solidFill>
              </a:rPr>
              <a:t>For  brain </a:t>
            </a:r>
            <a:r>
              <a:rPr lang="en-US" sz="4800" b="1" dirty="0" err="1">
                <a:solidFill>
                  <a:srgbClr val="FF0000"/>
                </a:solidFill>
              </a:rPr>
              <a:t>mets</a:t>
            </a:r>
            <a:r>
              <a:rPr lang="en-US" sz="4800" b="1" dirty="0">
                <a:solidFill>
                  <a:srgbClr val="FF0000"/>
                </a:solidFill>
              </a:rPr>
              <a:t>, earlier diagnosis and newer systemic therapies are improving prognosis</a:t>
            </a:r>
          </a:p>
          <a:p>
            <a:endParaRPr lang="en-US" sz="2800" dirty="0"/>
          </a:p>
          <a:p>
            <a:r>
              <a:rPr lang="en-US" sz="4200" b="1" dirty="0"/>
              <a:t>For LMD, several systemic and IT therapies appear to be improving outcomes</a:t>
            </a:r>
          </a:p>
        </p:txBody>
      </p:sp>
    </p:spTree>
    <p:extLst>
      <p:ext uri="{BB962C8B-B14F-4D97-AF65-F5344CB8AC3E}">
        <p14:creationId xmlns:p14="http://schemas.microsoft.com/office/powerpoint/2010/main" val="402527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F8C180-B002-AA9C-2926-D7241DC1F665}"/>
              </a:ext>
            </a:extLst>
          </p:cNvPr>
          <p:cNvPicPr>
            <a:picLocks noChangeAspect="1"/>
          </p:cNvPicPr>
          <p:nvPr/>
        </p:nvPicPr>
        <p:blipFill>
          <a:blip r:embed="rId2"/>
          <a:stretch>
            <a:fillRect/>
          </a:stretch>
        </p:blipFill>
        <p:spPr>
          <a:xfrm>
            <a:off x="1627387" y="0"/>
            <a:ext cx="8937226" cy="6858000"/>
          </a:xfrm>
          <a:prstGeom prst="rect">
            <a:avLst/>
          </a:prstGeom>
        </p:spPr>
      </p:pic>
      <p:sp>
        <p:nvSpPr>
          <p:cNvPr id="6" name="Oval 5">
            <a:extLst>
              <a:ext uri="{FF2B5EF4-FFF2-40B4-BE49-F238E27FC236}">
                <a16:creationId xmlns:a16="http://schemas.microsoft.com/office/drawing/2014/main" id="{B02045C2-DD67-4CEC-6625-35318EC27B46}"/>
              </a:ext>
            </a:extLst>
          </p:cNvPr>
          <p:cNvSpPr/>
          <p:nvPr/>
        </p:nvSpPr>
        <p:spPr>
          <a:xfrm>
            <a:off x="4913523" y="1512954"/>
            <a:ext cx="3798983" cy="40762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6948C26-AAB9-F6C6-C9DD-51A9AF428745}"/>
              </a:ext>
            </a:extLst>
          </p:cNvPr>
          <p:cNvSpPr/>
          <p:nvPr/>
        </p:nvSpPr>
        <p:spPr>
          <a:xfrm>
            <a:off x="2743200" y="1512954"/>
            <a:ext cx="1213643" cy="12546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23B12E-BD01-657E-A19B-7A4C88710F5F}"/>
              </a:ext>
            </a:extLst>
          </p:cNvPr>
          <p:cNvSpPr txBox="1"/>
          <p:nvPr/>
        </p:nvSpPr>
        <p:spPr>
          <a:xfrm>
            <a:off x="6388159" y="6304055"/>
            <a:ext cx="5224721" cy="246221"/>
          </a:xfrm>
          <a:prstGeom prst="rect">
            <a:avLst/>
          </a:prstGeom>
          <a:noFill/>
        </p:spPr>
        <p:txBody>
          <a:bodyPr wrap="square" rtlCol="0">
            <a:spAutoFit/>
          </a:bodyPr>
          <a:lstStyle/>
          <a:p>
            <a:r>
              <a:rPr lang="en-US" sz="1000" dirty="0"/>
              <a:t>NCCN Clinical Practice Guidelines in Oncology. Central Nervous System Cancers. v1.2025. </a:t>
            </a:r>
            <a:endParaRPr lang="en-US" sz="1000" dirty="0">
              <a:cs typeface="Helvetica" panose="020B0604020202020204" pitchFamily="34" charset="0"/>
            </a:endParaRPr>
          </a:p>
        </p:txBody>
      </p:sp>
      <p:sp>
        <p:nvSpPr>
          <p:cNvPr id="9" name="Rectangle 8">
            <a:extLst>
              <a:ext uri="{FF2B5EF4-FFF2-40B4-BE49-F238E27FC236}">
                <a16:creationId xmlns:a16="http://schemas.microsoft.com/office/drawing/2014/main" id="{91D45B94-84FC-F623-5490-DFDA7B288269}"/>
              </a:ext>
            </a:extLst>
          </p:cNvPr>
          <p:cNvSpPr/>
          <p:nvPr/>
        </p:nvSpPr>
        <p:spPr>
          <a:xfrm>
            <a:off x="3143513" y="12642"/>
            <a:ext cx="5933066" cy="2022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1D56B65-B9ED-7FF4-03CB-CFFB4B42AB6F}"/>
              </a:ext>
            </a:extLst>
          </p:cNvPr>
          <p:cNvSpPr/>
          <p:nvPr/>
        </p:nvSpPr>
        <p:spPr>
          <a:xfrm>
            <a:off x="5005110" y="2646057"/>
            <a:ext cx="2273514" cy="4076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93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25384" y="143194"/>
            <a:ext cx="2712318" cy="5087174"/>
          </a:xfrm>
        </p:spPr>
        <p:txBody>
          <a:bodyPr>
            <a:normAutofit/>
          </a:bodyPr>
          <a:lstStyle/>
          <a:p>
            <a:pPr algn="ctr"/>
            <a:r>
              <a:rPr lang="en-US" sz="3600" b="1" dirty="0">
                <a:latin typeface="+mn-lt"/>
              </a:rPr>
              <a:t>When Should One Consider Systemic Treatment for Brain Mets?</a:t>
            </a:r>
          </a:p>
        </p:txBody>
      </p:sp>
      <p:sp>
        <p:nvSpPr>
          <p:cNvPr id="8" name="Oval 7"/>
          <p:cNvSpPr/>
          <p:nvPr/>
        </p:nvSpPr>
        <p:spPr>
          <a:xfrm>
            <a:off x="6745184" y="3515096"/>
            <a:ext cx="1460665" cy="2989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DFC"/>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57EC720-05D0-80B8-7761-2A2BFBFBAEBD}"/>
              </a:ext>
            </a:extLst>
          </p:cNvPr>
          <p:cNvPicPr>
            <a:picLocks noChangeAspect="1"/>
          </p:cNvPicPr>
          <p:nvPr/>
        </p:nvPicPr>
        <p:blipFill>
          <a:blip r:embed="rId3"/>
          <a:stretch>
            <a:fillRect/>
          </a:stretch>
        </p:blipFill>
        <p:spPr>
          <a:xfrm>
            <a:off x="2590237" y="417920"/>
            <a:ext cx="8171309" cy="6416103"/>
          </a:xfrm>
          <a:prstGeom prst="rect">
            <a:avLst/>
          </a:prstGeom>
        </p:spPr>
      </p:pic>
      <p:sp>
        <p:nvSpPr>
          <p:cNvPr id="11" name="Rectangle 10">
            <a:extLst>
              <a:ext uri="{FF2B5EF4-FFF2-40B4-BE49-F238E27FC236}">
                <a16:creationId xmlns:a16="http://schemas.microsoft.com/office/drawing/2014/main" id="{857C1C56-DB12-63CC-2015-AC1443286E3A}"/>
              </a:ext>
            </a:extLst>
          </p:cNvPr>
          <p:cNvSpPr/>
          <p:nvPr/>
        </p:nvSpPr>
        <p:spPr>
          <a:xfrm flipV="1">
            <a:off x="3174555" y="164377"/>
            <a:ext cx="6427208" cy="143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2F34CE-6530-E444-EB4F-BB2D71EB6471}"/>
              </a:ext>
            </a:extLst>
          </p:cNvPr>
          <p:cNvSpPr txBox="1"/>
          <p:nvPr/>
        </p:nvSpPr>
        <p:spPr>
          <a:xfrm>
            <a:off x="6388159" y="6072293"/>
            <a:ext cx="5224721" cy="246221"/>
          </a:xfrm>
          <a:prstGeom prst="rect">
            <a:avLst/>
          </a:prstGeom>
          <a:noFill/>
        </p:spPr>
        <p:txBody>
          <a:bodyPr wrap="square" rtlCol="0">
            <a:spAutoFit/>
          </a:bodyPr>
          <a:lstStyle/>
          <a:p>
            <a:r>
              <a:rPr lang="en-US" sz="1000" dirty="0"/>
              <a:t>NCCN Clinical Practice Guidelines in Oncology. Central Nervous System Cancers. v1.2025. </a:t>
            </a:r>
            <a:endParaRPr lang="en-US" sz="1000" dirty="0">
              <a:cs typeface="Helvetica" panose="020B0604020202020204" pitchFamily="34" charset="0"/>
            </a:endParaRPr>
          </a:p>
        </p:txBody>
      </p:sp>
      <p:pic>
        <p:nvPicPr>
          <p:cNvPr id="2" name="Picture 1">
            <a:extLst>
              <a:ext uri="{FF2B5EF4-FFF2-40B4-BE49-F238E27FC236}">
                <a16:creationId xmlns:a16="http://schemas.microsoft.com/office/drawing/2014/main" id="{E2F64029-9B93-609A-E0A8-37AA35E8843A}"/>
              </a:ext>
            </a:extLst>
          </p:cNvPr>
          <p:cNvPicPr>
            <a:picLocks noChangeAspect="1"/>
          </p:cNvPicPr>
          <p:nvPr/>
        </p:nvPicPr>
        <p:blipFill>
          <a:blip r:embed="rId4"/>
          <a:stretch>
            <a:fillRect/>
          </a:stretch>
        </p:blipFill>
        <p:spPr>
          <a:xfrm>
            <a:off x="2782864" y="2873829"/>
            <a:ext cx="3020978" cy="3444685"/>
          </a:xfrm>
          <a:prstGeom prst="rect">
            <a:avLst/>
          </a:prstGeom>
        </p:spPr>
      </p:pic>
    </p:spTree>
    <p:extLst>
      <p:ext uri="{BB962C8B-B14F-4D97-AF65-F5344CB8AC3E}">
        <p14:creationId xmlns:p14="http://schemas.microsoft.com/office/powerpoint/2010/main" val="89310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1E674-BF76-4B7B-96E6-7BE4214A0994}"/>
              </a:ext>
            </a:extLst>
          </p:cNvPr>
          <p:cNvSpPr>
            <a:spLocks noGrp="1"/>
          </p:cNvSpPr>
          <p:nvPr>
            <p:ph type="title"/>
          </p:nvPr>
        </p:nvSpPr>
        <p:spPr/>
        <p:txBody>
          <a:bodyPr/>
          <a:lstStyle/>
          <a:p>
            <a:r>
              <a:rPr lang="en-US" b="1" dirty="0">
                <a:latin typeface="+mn-lt"/>
              </a:rPr>
              <a:t>Subtype specific treatments</a:t>
            </a:r>
          </a:p>
        </p:txBody>
      </p:sp>
      <p:sp>
        <p:nvSpPr>
          <p:cNvPr id="5" name="Subtitle 4">
            <a:extLst>
              <a:ext uri="{FF2B5EF4-FFF2-40B4-BE49-F238E27FC236}">
                <a16:creationId xmlns:a16="http://schemas.microsoft.com/office/drawing/2014/main" id="{C6A1ED8D-3311-408B-8D9D-C92084A7D116}"/>
              </a:ext>
            </a:extLst>
          </p:cNvPr>
          <p:cNvSpPr>
            <a:spLocks noGrp="1"/>
          </p:cNvSpPr>
          <p:nvPr>
            <p:ph type="body" idx="1"/>
          </p:nvPr>
        </p:nvSpPr>
        <p:spPr>
          <a:xfrm>
            <a:off x="6634481" y="1771832"/>
            <a:ext cx="5090158" cy="4043680"/>
          </a:xfrm>
        </p:spPr>
        <p:txBody>
          <a:bodyPr>
            <a:normAutofit/>
          </a:bodyPr>
          <a:lstStyle/>
          <a:p>
            <a:r>
              <a:rPr lang="en-US" sz="4000" dirty="0">
                <a:solidFill>
                  <a:srgbClr val="8A1004"/>
                </a:solidFill>
              </a:rPr>
              <a:t>HER2+ disease</a:t>
            </a:r>
          </a:p>
          <a:p>
            <a:r>
              <a:rPr lang="en-US" sz="4000" dirty="0">
                <a:solidFill>
                  <a:srgbClr val="8A1004"/>
                </a:solidFill>
              </a:rPr>
              <a:t>ER+ disease</a:t>
            </a:r>
          </a:p>
          <a:p>
            <a:r>
              <a:rPr lang="en-US" sz="4000" dirty="0">
                <a:solidFill>
                  <a:srgbClr val="8A1004"/>
                </a:solidFill>
              </a:rPr>
              <a:t>TN disease</a:t>
            </a:r>
          </a:p>
          <a:p>
            <a:endParaRPr lang="en-US" sz="6000" dirty="0">
              <a:solidFill>
                <a:srgbClr val="CC00FF"/>
              </a:solidFill>
            </a:endParaRPr>
          </a:p>
        </p:txBody>
      </p:sp>
    </p:spTree>
    <p:extLst>
      <p:ext uri="{BB962C8B-B14F-4D97-AF65-F5344CB8AC3E}">
        <p14:creationId xmlns:p14="http://schemas.microsoft.com/office/powerpoint/2010/main" val="920121264"/>
      </p:ext>
    </p:extLst>
  </p:cSld>
  <p:clrMapOvr>
    <a:masterClrMapping/>
  </p:clrMapOvr>
</p:sld>
</file>

<file path=ppt/theme/theme1.xml><?xml version="1.0" encoding="utf-8"?>
<a:theme xmlns:a="http://schemas.openxmlformats.org/drawingml/2006/main" name="2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boSlideLibraryMaster020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938D10-DC9D-4B10-8DD1-359C9A01F3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FD2E71-3235-4311-BD23-527B48002584}">
  <ds:schemaRefs>
    <ds:schemaRef ds:uri="http://schemas.microsoft.com/sharepoint/v3/contenttype/forms"/>
  </ds:schemaRefs>
</ds:datastoreItem>
</file>

<file path=customXml/itemProps3.xml><?xml version="1.0" encoding="utf-8"?>
<ds:datastoreItem xmlns:ds="http://schemas.openxmlformats.org/officeDocument/2006/customXml" ds:itemID="{57371BE0-F264-4DC7-91B3-0882B1889F26}">
  <ds:schemaRefs>
    <ds:schemaRef ds:uri="45e9ec89-519e-4911-95c9-484d5e7a405c"/>
    <ds:schemaRef ds:uri="http://schemas.microsoft.com/office/infopath/2007/PartnerControls"/>
    <ds:schemaRef ds:uri="810f3a55-5827-4867-b053-f8bf38e98e1a"/>
    <ds:schemaRef ds:uri="http://schemas.microsoft.com/office/2006/documentManagement/types"/>
    <ds:schemaRef ds:uri="http://purl.org/dc/terms/"/>
    <ds:schemaRef ds:uri="http://purl.org/dc/dcmitype/"/>
    <ds:schemaRef ds:uri="http://www.w3.org/XML/1998/namespac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17522</TotalTime>
  <Words>10876</Words>
  <Application>Microsoft Office PowerPoint</Application>
  <PresentationFormat>Widescreen</PresentationFormat>
  <Paragraphs>1246</Paragraphs>
  <Slides>61</Slides>
  <Notes>33</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61</vt:i4>
      </vt:variant>
    </vt:vector>
  </HeadingPairs>
  <TitlesOfParts>
    <vt:vector size="85" baseType="lpstr">
      <vt:lpstr>Microsoft JhengHei</vt:lpstr>
      <vt:lpstr>-apple-system</vt:lpstr>
      <vt:lpstr>Arial</vt:lpstr>
      <vt:lpstr>Arial Narrow</vt:lpstr>
      <vt:lpstr>BlinkMacSystemFont</vt:lpstr>
      <vt:lpstr>Calibri</vt:lpstr>
      <vt:lpstr>Calibri Light</vt:lpstr>
      <vt:lpstr>Courier New</vt:lpstr>
      <vt:lpstr>Harding</vt:lpstr>
      <vt:lpstr>Helvetica</vt:lpstr>
      <vt:lpstr>Inter</vt:lpstr>
      <vt:lpstr>Noto Sans Symbols</vt:lpstr>
      <vt:lpstr>Segoe UI</vt:lpstr>
      <vt:lpstr>Source Sans Pro Web</vt:lpstr>
      <vt:lpstr>Symbol</vt:lpstr>
      <vt:lpstr>system-ui</vt:lpstr>
      <vt:lpstr>Trebuchet MS</vt:lpstr>
      <vt:lpstr>ui-sans-serif</vt:lpstr>
      <vt:lpstr>Wingdings</vt:lpstr>
      <vt:lpstr>2_Custom Design</vt:lpstr>
      <vt:lpstr>4_Custom Design</vt:lpstr>
      <vt:lpstr>Custom Design</vt:lpstr>
      <vt:lpstr>DUKE OPTION B INSIDE PAGE</vt:lpstr>
      <vt:lpstr>SoboSlideLibraryMaster0206</vt:lpstr>
      <vt:lpstr>PowerPoint Presentation</vt:lpstr>
      <vt:lpstr>Overview of presentation</vt:lpstr>
      <vt:lpstr>PowerPoint Presentation</vt:lpstr>
      <vt:lpstr>PowerPoint Presentation</vt:lpstr>
      <vt:lpstr>Stereotactic radiosurgery for patients with multiple brain metastases (JLGK0901): a multi-institutional prospective observational study.</vt:lpstr>
      <vt:lpstr>Preoperative stereotactic radiosurgery before  planned resection of brain metastases</vt:lpstr>
      <vt:lpstr>PowerPoint Presentation</vt:lpstr>
      <vt:lpstr>When Should One Consider Systemic Treatment for Brain Mets?</vt:lpstr>
      <vt:lpstr>Subtype specific treatments</vt:lpstr>
      <vt:lpstr>Tucatinib HER2CLIMB Background</vt:lpstr>
      <vt:lpstr>HER2CLIMB Analysis of Patients with Brain Metastases </vt:lpstr>
      <vt:lpstr>CNS-PFS Benefit in Patients with Brain Metastases </vt:lpstr>
      <vt:lpstr>OS Benefit in Patients with Brain Metastases </vt:lpstr>
      <vt:lpstr>Intracranial Response Rate (ORR-IC) in Patients with Active Brain Metastases and Measurable Intracranial Lesions at Baseline</vt:lpstr>
      <vt:lpstr>PFS in Patients with Isolated Progression in the Brain  Who Continued with Assigned Study Treatment</vt:lpstr>
      <vt:lpstr>Neratinib </vt:lpstr>
      <vt:lpstr>TBCRC 022: A Phase II Trial of Neratinib for Patients With Human Epidermal Growth Factor Receptor 2-Positive Breast Cancer and Brain Metastases</vt:lpstr>
      <vt:lpstr>PowerPoint Presentation</vt:lpstr>
      <vt:lpstr>PowerPoint Presentation</vt:lpstr>
      <vt:lpstr>KAMILLA: Phase IIIb study of T-DM1 in Patients with  HER2-positive Breast Cancer Brain Metastases </vt:lpstr>
      <vt:lpstr>Trastuzumab deruxtecan in patients with HER2+ advanced/metastatic breast cancer with or without brain metastases: DESTINY-Breast12 primary results </vt:lpstr>
      <vt:lpstr>Current evidence base for T-DXd benefit in  patients with HER2+ mBC and BMs</vt:lpstr>
      <vt:lpstr>DESTINY-Breast12 study design</vt:lpstr>
      <vt:lpstr>Patient disposition</vt:lpstr>
      <vt:lpstr>Demographics and baseline characteristics</vt:lpstr>
      <vt:lpstr>Baseline BMs: PFS (primary endpoint)</vt:lpstr>
      <vt:lpstr>Baseline BMs: CNS PFS</vt:lpstr>
      <vt:lpstr>Baseline BMs: CNS ORR</vt:lpstr>
      <vt:lpstr>Overall safety summary</vt:lpstr>
      <vt:lpstr>AEs of special interest</vt:lpstr>
      <vt:lpstr>Conclusions</vt:lpstr>
      <vt:lpstr>Systemic therapy for HER2 “negative” breast cancer  brain metastases</vt:lpstr>
      <vt:lpstr>Other chemo combinations with some efficacy data</vt:lpstr>
      <vt:lpstr>A Phase 2 Study of Abemaciclib in Patients With Brain Metastases Secondary to Hormone-Receptor-Positive Breast Cancer</vt:lpstr>
      <vt:lpstr>Elacestrant in combination with abemaciclib in pts with brain metastasis from ER+, HER2- breast cancer:  ELECTRA, an open-label, multicenter, phase 1b/2 study </vt:lpstr>
      <vt:lpstr>PowerPoint Presentation</vt:lpstr>
      <vt:lpstr>PowerPoint Presentation</vt:lpstr>
      <vt:lpstr>PowerPoint Presentation</vt:lpstr>
      <vt:lpstr>Sacituzumab Govitecan in patients with breast cancer brain metastases – Best IC response and PFS </vt:lpstr>
      <vt:lpstr>PowerPoint Presentation</vt:lpstr>
      <vt:lpstr>PowerPoint Presentation</vt:lpstr>
      <vt:lpstr>Patritumab Deruxtecan (HER3-DXd) in Active Brain Metastases From Metastatic Breast Cancer,  NSCLC, and LMD From Advanced Solid Tumors: The TUXEDO-3 Phase II Trial </vt:lpstr>
      <vt:lpstr>DATO-Base: A phase II study of DATOpotamab deruxtecan for patients with breast cancer brain metastases or leptomeningeal disease (NCT06176261)</vt:lpstr>
      <vt:lpstr>PowerPoint Presentation</vt:lpstr>
      <vt:lpstr>LMD prognosis only modestly changed in over 10 years, except for HER2+ breast cancer and some mutation driven NSCLC</vt:lpstr>
      <vt:lpstr>Problem: Essentially NO therapeutic advances since 1990s!</vt:lpstr>
      <vt:lpstr>A Phase I/II Study of IT Trastuzumab in HER-2 Positive Cancer with Leptomeningeal Metastases: Safety, Efficacy, and CSF PK</vt:lpstr>
      <vt:lpstr>Outcomes for overall and HER2+ breast cancer subset</vt:lpstr>
      <vt:lpstr>Phase II study of intrathecal administration of trastuzumab in patients with HER2-positive breast cancer with leptomeningeal metastasis</vt:lpstr>
      <vt:lpstr>TBCRC 049: Safety and Efficacy of a Tucatinib-Trastuzumab-Capecitabine Regimen for Treatment of Leptomeningeal Metastasis in HER2+ Breast Cancer </vt:lpstr>
      <vt:lpstr>The DEBBRAH trial: T-DXd in HER2-positive and HER2-low breast cancer pts with LMD </vt:lpstr>
      <vt:lpstr>IV Pembrolizumab in Patients with LMD</vt:lpstr>
      <vt:lpstr>PowerPoint Presentation</vt:lpstr>
      <vt:lpstr>Randomized Phase II Trial of Proton CSI Vs Photon Involved-Field RT for Patients With Solid Tumor Leptomeningeal Metastasis</vt:lpstr>
      <vt:lpstr>Proton CSI Vs Photon IFRT for Patients With Solid Tumor Leptomeningeal Metastasis</vt:lpstr>
      <vt:lpstr>Volumetric Modulated Arc Therapy (VMAT) CSI Utilizing a Vertebral Body Sparing Approach: An Alternative Approach to Improve Access and Minimize Toxicity </vt:lpstr>
      <vt:lpstr> A Multi-center Phase 2 Study of Hippocampal Avoidance in Craniospinal Irradiation for Leptomeningeal Metastases from Solid Tumors </vt:lpstr>
      <vt:lpstr>PowerPoint Presentation</vt:lpstr>
      <vt:lpstr>A Phase 1a/1b Study of Intrathecal Deferoxamine in Patients with Leptomeningeal Metastases</vt:lpstr>
      <vt:lpstr>Study Assessing QBS72S For Treating Brain Metastases of Breast Cancer (NCT05305365)</vt:lpstr>
      <vt:lpstr>Takeaway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CNS Disease</dc:title>
  <dc:creator>Anders, Carey Kernodle</dc:creator>
  <cp:lastModifiedBy>Susan Peck</cp:lastModifiedBy>
  <cp:revision>194</cp:revision>
  <cp:lastPrinted>2023-11-01T22:01:40Z</cp:lastPrinted>
  <dcterms:created xsi:type="dcterms:W3CDTF">2019-01-02T13:26:39Z</dcterms:created>
  <dcterms:modified xsi:type="dcterms:W3CDTF">2025-11-08T16:00:37Z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