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3"/>
  </p:notesMasterIdLst>
  <p:sldIdLst>
    <p:sldId id="259" r:id="rId2"/>
    <p:sldId id="261" r:id="rId3"/>
    <p:sldId id="272" r:id="rId4"/>
    <p:sldId id="295" r:id="rId5"/>
    <p:sldId id="258" r:id="rId6"/>
    <p:sldId id="260" r:id="rId7"/>
    <p:sldId id="27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74" r:id="rId18"/>
    <p:sldId id="287" r:id="rId19"/>
    <p:sldId id="273" r:id="rId20"/>
    <p:sldId id="275" r:id="rId21"/>
    <p:sldId id="276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90" r:id="rId31"/>
    <p:sldId id="291" r:id="rId32"/>
    <p:sldId id="292" r:id="rId33"/>
    <p:sldId id="293" r:id="rId34"/>
    <p:sldId id="289" r:id="rId35"/>
    <p:sldId id="288" r:id="rId36"/>
    <p:sldId id="294" r:id="rId37"/>
    <p:sldId id="296" r:id="rId38"/>
    <p:sldId id="311" r:id="rId39"/>
    <p:sldId id="298" r:id="rId40"/>
    <p:sldId id="301" r:id="rId41"/>
    <p:sldId id="299" r:id="rId42"/>
    <p:sldId id="300" r:id="rId43"/>
    <p:sldId id="303" r:id="rId44"/>
    <p:sldId id="302" r:id="rId45"/>
    <p:sldId id="304" r:id="rId46"/>
    <p:sldId id="306" r:id="rId47"/>
    <p:sldId id="305" r:id="rId48"/>
    <p:sldId id="307" r:id="rId49"/>
    <p:sldId id="308" r:id="rId50"/>
    <p:sldId id="297" r:id="rId51"/>
    <p:sldId id="31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9EBE7-9B63-40F2-AE77-DEB9A7D2B2DC}" v="231" dt="2025-11-07T02:11:02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850" autoAdjust="0"/>
  </p:normalViewPr>
  <p:slideViewPr>
    <p:cSldViewPr snapToGrid="0">
      <p:cViewPr varScale="1">
        <p:scale>
          <a:sx n="71" d="100"/>
          <a:sy n="71" d="100"/>
        </p:scale>
        <p:origin x="29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6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, Norah (Lynn)" userId="e879b567-054b-4619-9b5c-17be268dbde7" providerId="ADAL" clId="{C773F865-33A0-4C66-86BD-41FCA5392725}"/>
    <pc:docChg chg="undo custSel addSld delSld modSld sldOrd">
      <pc:chgData name="Henry, Norah (Lynn)" userId="e879b567-054b-4619-9b5c-17be268dbde7" providerId="ADAL" clId="{C773F865-33A0-4C66-86BD-41FCA5392725}" dt="2025-11-07T02:14:56.391" v="1107" actId="47"/>
      <pc:docMkLst>
        <pc:docMk/>
      </pc:docMkLst>
      <pc:sldChg chg="modSp mod">
        <pc:chgData name="Henry, Norah (Lynn)" userId="e879b567-054b-4619-9b5c-17be268dbde7" providerId="ADAL" clId="{C773F865-33A0-4C66-86BD-41FCA5392725}" dt="2025-11-07T01:37:51.846" v="8" actId="14100"/>
        <pc:sldMkLst>
          <pc:docMk/>
          <pc:sldMk cId="1340732231" sldId="262"/>
        </pc:sldMkLst>
        <pc:spChg chg="mod">
          <ac:chgData name="Henry, Norah (Lynn)" userId="e879b567-054b-4619-9b5c-17be268dbde7" providerId="ADAL" clId="{C773F865-33A0-4C66-86BD-41FCA5392725}" dt="2025-11-07T01:37:45.369" v="7" actId="20577"/>
          <ac:spMkLst>
            <pc:docMk/>
            <pc:sldMk cId="1340732231" sldId="262"/>
            <ac:spMk id="2" creationId="{D6E9A342-ACFE-1FA0-1018-5F0F149D530F}"/>
          </ac:spMkLst>
        </pc:spChg>
        <pc:spChg chg="mod">
          <ac:chgData name="Henry, Norah (Lynn)" userId="e879b567-054b-4619-9b5c-17be268dbde7" providerId="ADAL" clId="{C773F865-33A0-4C66-86BD-41FCA5392725}" dt="2025-11-07T01:37:51.846" v="8" actId="14100"/>
          <ac:spMkLst>
            <pc:docMk/>
            <pc:sldMk cId="1340732231" sldId="262"/>
            <ac:spMk id="6" creationId="{5A0D6D72-C4F7-9D42-E902-324586B4F937}"/>
          </ac:spMkLst>
        </pc:spChg>
      </pc:sldChg>
      <pc:sldChg chg="del">
        <pc:chgData name="Henry, Norah (Lynn)" userId="e879b567-054b-4619-9b5c-17be268dbde7" providerId="ADAL" clId="{C773F865-33A0-4C66-86BD-41FCA5392725}" dt="2025-11-07T01:40:03.137" v="45" actId="47"/>
        <pc:sldMkLst>
          <pc:docMk/>
          <pc:sldMk cId="2178687375" sldId="263"/>
        </pc:sldMkLst>
      </pc:sldChg>
      <pc:sldChg chg="addSp modSp mod">
        <pc:chgData name="Henry, Norah (Lynn)" userId="e879b567-054b-4619-9b5c-17be268dbde7" providerId="ADAL" clId="{C773F865-33A0-4C66-86BD-41FCA5392725}" dt="2025-11-07T01:39:56.511" v="44" actId="692"/>
        <pc:sldMkLst>
          <pc:docMk/>
          <pc:sldMk cId="3570728523" sldId="264"/>
        </pc:sldMkLst>
        <pc:spChg chg="mod">
          <ac:chgData name="Henry, Norah (Lynn)" userId="e879b567-054b-4619-9b5c-17be268dbde7" providerId="ADAL" clId="{C773F865-33A0-4C66-86BD-41FCA5392725}" dt="2025-11-07T01:39:16.334" v="33" actId="1036"/>
          <ac:spMkLst>
            <pc:docMk/>
            <pc:sldMk cId="3570728523" sldId="264"/>
            <ac:spMk id="3" creationId="{AC9EE8CD-91D5-24D8-D611-ABF73AFB04ED}"/>
          </ac:spMkLst>
        </pc:spChg>
        <pc:spChg chg="add mod">
          <ac:chgData name="Henry, Norah (Lynn)" userId="e879b567-054b-4619-9b5c-17be268dbde7" providerId="ADAL" clId="{C773F865-33A0-4C66-86BD-41FCA5392725}" dt="2025-11-07T01:39:56.511" v="44" actId="692"/>
          <ac:spMkLst>
            <pc:docMk/>
            <pc:sldMk cId="3570728523" sldId="264"/>
            <ac:spMk id="4" creationId="{C048BD20-E80A-61F0-BAC0-073C60026D70}"/>
          </ac:spMkLst>
        </pc:spChg>
        <pc:spChg chg="mod">
          <ac:chgData name="Henry, Norah (Lynn)" userId="e879b567-054b-4619-9b5c-17be268dbde7" providerId="ADAL" clId="{C773F865-33A0-4C66-86BD-41FCA5392725}" dt="2025-11-07T01:39:11.332" v="23" actId="1036"/>
          <ac:spMkLst>
            <pc:docMk/>
            <pc:sldMk cId="3570728523" sldId="264"/>
            <ac:spMk id="7" creationId="{9EA7D716-57B3-BEFB-E753-BF94092DDBF8}"/>
          </ac:spMkLst>
        </pc:spChg>
        <pc:spChg chg="mod">
          <ac:chgData name="Henry, Norah (Lynn)" userId="e879b567-054b-4619-9b5c-17be268dbde7" providerId="ADAL" clId="{C773F865-33A0-4C66-86BD-41FCA5392725}" dt="2025-11-07T01:39:11.332" v="23" actId="1036"/>
          <ac:spMkLst>
            <pc:docMk/>
            <pc:sldMk cId="3570728523" sldId="264"/>
            <ac:spMk id="8" creationId="{E0A25D93-E23F-A412-A8B3-9D1AAF3EDF82}"/>
          </ac:spMkLst>
        </pc:spChg>
      </pc:sldChg>
      <pc:sldChg chg="addSp modSp mod">
        <pc:chgData name="Henry, Norah (Lynn)" userId="e879b567-054b-4619-9b5c-17be268dbde7" providerId="ADAL" clId="{C773F865-33A0-4C66-86BD-41FCA5392725}" dt="2025-11-07T01:44:28.903" v="447" actId="1076"/>
        <pc:sldMkLst>
          <pc:docMk/>
          <pc:sldMk cId="3748762089" sldId="265"/>
        </pc:sldMkLst>
        <pc:spChg chg="mod">
          <ac:chgData name="Henry, Norah (Lynn)" userId="e879b567-054b-4619-9b5c-17be268dbde7" providerId="ADAL" clId="{C773F865-33A0-4C66-86BD-41FCA5392725}" dt="2025-11-07T01:44:11.476" v="444" actId="1076"/>
          <ac:spMkLst>
            <pc:docMk/>
            <pc:sldMk cId="3748762089" sldId="265"/>
            <ac:spMk id="2" creationId="{7802DEC8-5AAB-F5DB-38FC-42CD1E52E713}"/>
          </ac:spMkLst>
        </pc:spChg>
        <pc:spChg chg="add mod">
          <ac:chgData name="Henry, Norah (Lynn)" userId="e879b567-054b-4619-9b5c-17be268dbde7" providerId="ADAL" clId="{C773F865-33A0-4C66-86BD-41FCA5392725}" dt="2025-11-07T01:44:28.903" v="447" actId="1076"/>
          <ac:spMkLst>
            <pc:docMk/>
            <pc:sldMk cId="3748762089" sldId="265"/>
            <ac:spMk id="3" creationId="{A34CBA7A-8B93-D5CD-3468-A9967ED6E67F}"/>
          </ac:spMkLst>
        </pc:spChg>
        <pc:spChg chg="add mod">
          <ac:chgData name="Henry, Norah (Lynn)" userId="e879b567-054b-4619-9b5c-17be268dbde7" providerId="ADAL" clId="{C773F865-33A0-4C66-86BD-41FCA5392725}" dt="2025-11-07T01:43:56.650" v="443" actId="113"/>
          <ac:spMkLst>
            <pc:docMk/>
            <pc:sldMk cId="3748762089" sldId="265"/>
            <ac:spMk id="4" creationId="{E414CDD1-1933-DEE4-18DD-71E965DFEB93}"/>
          </ac:spMkLst>
        </pc:spChg>
        <pc:picChg chg="mod modCrop">
          <ac:chgData name="Henry, Norah (Lynn)" userId="e879b567-054b-4619-9b5c-17be268dbde7" providerId="ADAL" clId="{C773F865-33A0-4C66-86BD-41FCA5392725}" dt="2025-11-07T01:42:14.996" v="280" actId="1076"/>
          <ac:picMkLst>
            <pc:docMk/>
            <pc:sldMk cId="3748762089" sldId="265"/>
            <ac:picMk id="6" creationId="{FFD9162C-AD81-9883-8247-D5CC9DD424F5}"/>
          </ac:picMkLst>
        </pc:picChg>
      </pc:sldChg>
      <pc:sldChg chg="modSp mod">
        <pc:chgData name="Henry, Norah (Lynn)" userId="e879b567-054b-4619-9b5c-17be268dbde7" providerId="ADAL" clId="{C773F865-33A0-4C66-86BD-41FCA5392725}" dt="2025-11-07T01:45:58.119" v="476" actId="115"/>
        <pc:sldMkLst>
          <pc:docMk/>
          <pc:sldMk cId="3245322154" sldId="266"/>
        </pc:sldMkLst>
        <pc:spChg chg="mod">
          <ac:chgData name="Henry, Norah (Lynn)" userId="e879b567-054b-4619-9b5c-17be268dbde7" providerId="ADAL" clId="{C773F865-33A0-4C66-86BD-41FCA5392725}" dt="2025-11-07T01:45:58.119" v="476" actId="115"/>
          <ac:spMkLst>
            <pc:docMk/>
            <pc:sldMk cId="3245322154" sldId="266"/>
            <ac:spMk id="2" creationId="{B40FAC53-51E8-D67C-A746-C7EA0DD41995}"/>
          </ac:spMkLst>
        </pc:spChg>
      </pc:sldChg>
      <pc:sldChg chg="modSp mod">
        <pc:chgData name="Henry, Norah (Lynn)" userId="e879b567-054b-4619-9b5c-17be268dbde7" providerId="ADAL" clId="{C773F865-33A0-4C66-86BD-41FCA5392725}" dt="2025-11-07T01:46:12.878" v="484" actId="115"/>
        <pc:sldMkLst>
          <pc:docMk/>
          <pc:sldMk cId="1938923927" sldId="267"/>
        </pc:sldMkLst>
        <pc:spChg chg="mod">
          <ac:chgData name="Henry, Norah (Lynn)" userId="e879b567-054b-4619-9b5c-17be268dbde7" providerId="ADAL" clId="{C773F865-33A0-4C66-86BD-41FCA5392725}" dt="2025-11-07T01:46:12.878" v="484" actId="115"/>
          <ac:spMkLst>
            <pc:docMk/>
            <pc:sldMk cId="1938923927" sldId="267"/>
            <ac:spMk id="2" creationId="{D97BB85B-53A3-24C0-BB2D-D35840867924}"/>
          </ac:spMkLst>
        </pc:spChg>
      </pc:sldChg>
      <pc:sldChg chg="modSp mod">
        <pc:chgData name="Henry, Norah (Lynn)" userId="e879b567-054b-4619-9b5c-17be268dbde7" providerId="ADAL" clId="{C773F865-33A0-4C66-86BD-41FCA5392725}" dt="2025-11-07T01:45:36.334" v="467" actId="14100"/>
        <pc:sldMkLst>
          <pc:docMk/>
          <pc:sldMk cId="3547140362" sldId="268"/>
        </pc:sldMkLst>
        <pc:spChg chg="mod">
          <ac:chgData name="Henry, Norah (Lynn)" userId="e879b567-054b-4619-9b5c-17be268dbde7" providerId="ADAL" clId="{C773F865-33A0-4C66-86BD-41FCA5392725}" dt="2025-11-07T01:45:36.334" v="467" actId="14100"/>
          <ac:spMkLst>
            <pc:docMk/>
            <pc:sldMk cId="3547140362" sldId="268"/>
            <ac:spMk id="2" creationId="{389D3902-329A-E938-CEBF-86FA1B5971BA}"/>
          </ac:spMkLst>
        </pc:spChg>
      </pc:sldChg>
      <pc:sldChg chg="addSp modSp mod">
        <pc:chgData name="Henry, Norah (Lynn)" userId="e879b567-054b-4619-9b5c-17be268dbde7" providerId="ADAL" clId="{C773F865-33A0-4C66-86BD-41FCA5392725}" dt="2025-11-07T01:47:35.718" v="508" actId="1076"/>
        <pc:sldMkLst>
          <pc:docMk/>
          <pc:sldMk cId="1242967902" sldId="269"/>
        </pc:sldMkLst>
        <pc:spChg chg="mod">
          <ac:chgData name="Henry, Norah (Lynn)" userId="e879b567-054b-4619-9b5c-17be268dbde7" providerId="ADAL" clId="{C773F865-33A0-4C66-86BD-41FCA5392725}" dt="2025-11-07T01:46:49.081" v="486" actId="113"/>
          <ac:spMkLst>
            <pc:docMk/>
            <pc:sldMk cId="1242967902" sldId="269"/>
            <ac:spMk id="3" creationId="{BDE91335-C622-A9B7-A37B-E6DE8A58CDBF}"/>
          </ac:spMkLst>
        </pc:spChg>
        <pc:spChg chg="add mod">
          <ac:chgData name="Henry, Norah (Lynn)" userId="e879b567-054b-4619-9b5c-17be268dbde7" providerId="ADAL" clId="{C773F865-33A0-4C66-86BD-41FCA5392725}" dt="2025-11-07T01:47:35.718" v="508" actId="1076"/>
          <ac:spMkLst>
            <pc:docMk/>
            <pc:sldMk cId="1242967902" sldId="269"/>
            <ac:spMk id="9" creationId="{7DF0B82A-78F9-A058-4C86-F396FFCBC076}"/>
          </ac:spMkLst>
        </pc:spChg>
      </pc:sldChg>
      <pc:sldChg chg="modSp mod">
        <pc:chgData name="Henry, Norah (Lynn)" userId="e879b567-054b-4619-9b5c-17be268dbde7" providerId="ADAL" clId="{C773F865-33A0-4C66-86BD-41FCA5392725}" dt="2025-11-07T01:48:35.003" v="526" actId="114"/>
        <pc:sldMkLst>
          <pc:docMk/>
          <pc:sldMk cId="2267243189" sldId="270"/>
        </pc:sldMkLst>
        <pc:spChg chg="mod">
          <ac:chgData name="Henry, Norah (Lynn)" userId="e879b567-054b-4619-9b5c-17be268dbde7" providerId="ADAL" clId="{C773F865-33A0-4C66-86BD-41FCA5392725}" dt="2025-11-07T01:48:35.003" v="526" actId="114"/>
          <ac:spMkLst>
            <pc:docMk/>
            <pc:sldMk cId="2267243189" sldId="270"/>
            <ac:spMk id="3" creationId="{BD4795CD-0496-46FE-9381-CCA99B3918CB}"/>
          </ac:spMkLst>
        </pc:spChg>
      </pc:sldChg>
      <pc:sldChg chg="modSp mod modAnim">
        <pc:chgData name="Henry, Norah (Lynn)" userId="e879b567-054b-4619-9b5c-17be268dbde7" providerId="ADAL" clId="{C773F865-33A0-4C66-86BD-41FCA5392725}" dt="2025-11-07T01:37:22.164" v="6" actId="20577"/>
        <pc:sldMkLst>
          <pc:docMk/>
          <pc:sldMk cId="3804297769" sldId="272"/>
        </pc:sldMkLst>
        <pc:spChg chg="mod">
          <ac:chgData name="Henry, Norah (Lynn)" userId="e879b567-054b-4619-9b5c-17be268dbde7" providerId="ADAL" clId="{C773F865-33A0-4C66-86BD-41FCA5392725}" dt="2025-11-07T01:37:22.164" v="6" actId="20577"/>
          <ac:spMkLst>
            <pc:docMk/>
            <pc:sldMk cId="3804297769" sldId="272"/>
            <ac:spMk id="6" creationId="{50D9919E-D446-7D3E-F76A-308278550E5A}"/>
          </ac:spMkLst>
        </pc:spChg>
      </pc:sldChg>
      <pc:sldChg chg="addSp modSp mod">
        <pc:chgData name="Henry, Norah (Lynn)" userId="e879b567-054b-4619-9b5c-17be268dbde7" providerId="ADAL" clId="{C773F865-33A0-4C66-86BD-41FCA5392725}" dt="2025-11-07T01:58:35.599" v="710" actId="1076"/>
        <pc:sldMkLst>
          <pc:docMk/>
          <pc:sldMk cId="91260954" sldId="279"/>
        </pc:sldMkLst>
        <pc:spChg chg="mod">
          <ac:chgData name="Henry, Norah (Lynn)" userId="e879b567-054b-4619-9b5c-17be268dbde7" providerId="ADAL" clId="{C773F865-33A0-4C66-86BD-41FCA5392725}" dt="2025-11-07T01:58:17.321" v="707" actId="1076"/>
          <ac:spMkLst>
            <pc:docMk/>
            <pc:sldMk cId="91260954" sldId="279"/>
            <ac:spMk id="3" creationId="{B452ED27-0F47-54A2-EAC7-51EA3035FE3B}"/>
          </ac:spMkLst>
        </pc:spChg>
        <pc:spChg chg="add mod">
          <ac:chgData name="Henry, Norah (Lynn)" userId="e879b567-054b-4619-9b5c-17be268dbde7" providerId="ADAL" clId="{C773F865-33A0-4C66-86BD-41FCA5392725}" dt="2025-11-07T01:58:35.599" v="710" actId="1076"/>
          <ac:spMkLst>
            <pc:docMk/>
            <pc:sldMk cId="91260954" sldId="279"/>
            <ac:spMk id="4" creationId="{BC6D8E0A-529A-3316-6B0F-BE920D6622A6}"/>
          </ac:spMkLst>
        </pc:spChg>
      </pc:sldChg>
      <pc:sldChg chg="addSp delSp modSp mod">
        <pc:chgData name="Henry, Norah (Lynn)" userId="e879b567-054b-4619-9b5c-17be268dbde7" providerId="ADAL" clId="{C773F865-33A0-4C66-86BD-41FCA5392725}" dt="2025-11-07T01:56:39.378" v="612" actId="1076"/>
        <pc:sldMkLst>
          <pc:docMk/>
          <pc:sldMk cId="457707177" sldId="280"/>
        </pc:sldMkLst>
        <pc:spChg chg="add mod">
          <ac:chgData name="Henry, Norah (Lynn)" userId="e879b567-054b-4619-9b5c-17be268dbde7" providerId="ADAL" clId="{C773F865-33A0-4C66-86BD-41FCA5392725}" dt="2025-11-07T01:56:32.826" v="610" actId="1076"/>
          <ac:spMkLst>
            <pc:docMk/>
            <pc:sldMk cId="457707177" sldId="280"/>
            <ac:spMk id="5" creationId="{F94437E3-F74D-FEAE-382F-1AE27F68237A}"/>
          </ac:spMkLst>
        </pc:spChg>
        <pc:spChg chg="add del mod">
          <ac:chgData name="Henry, Norah (Lynn)" userId="e879b567-054b-4619-9b5c-17be268dbde7" providerId="ADAL" clId="{C773F865-33A0-4C66-86BD-41FCA5392725}" dt="2025-11-07T01:56:39.378" v="612" actId="1076"/>
          <ac:spMkLst>
            <pc:docMk/>
            <pc:sldMk cId="457707177" sldId="280"/>
            <ac:spMk id="7" creationId="{44CFC2D7-E101-6DE5-ECEE-2D7ED6CD55F4}"/>
          </ac:spMkLst>
        </pc:spChg>
        <pc:spChg chg="add mod">
          <ac:chgData name="Henry, Norah (Lynn)" userId="e879b567-054b-4619-9b5c-17be268dbde7" providerId="ADAL" clId="{C773F865-33A0-4C66-86BD-41FCA5392725}" dt="2025-11-07T01:56:32.826" v="610" actId="1076"/>
          <ac:spMkLst>
            <pc:docMk/>
            <pc:sldMk cId="457707177" sldId="280"/>
            <ac:spMk id="8" creationId="{E037D200-92E0-568E-A595-D2F4F9DD5380}"/>
          </ac:spMkLst>
        </pc:spChg>
        <pc:spChg chg="add del">
          <ac:chgData name="Henry, Norah (Lynn)" userId="e879b567-054b-4619-9b5c-17be268dbde7" providerId="ADAL" clId="{C773F865-33A0-4C66-86BD-41FCA5392725}" dt="2025-11-07T01:56:27.200" v="609" actId="478"/>
          <ac:spMkLst>
            <pc:docMk/>
            <pc:sldMk cId="457707177" sldId="280"/>
            <ac:spMk id="11" creationId="{E2533C9B-6529-512E-5F3A-2E5A0A5E8246}"/>
          </ac:spMkLst>
        </pc:spChg>
        <pc:spChg chg="add mod">
          <ac:chgData name="Henry, Norah (Lynn)" userId="e879b567-054b-4619-9b5c-17be268dbde7" providerId="ADAL" clId="{C773F865-33A0-4C66-86BD-41FCA5392725}" dt="2025-11-07T01:56:32.826" v="610" actId="1076"/>
          <ac:spMkLst>
            <pc:docMk/>
            <pc:sldMk cId="457707177" sldId="280"/>
            <ac:spMk id="12" creationId="{8B94873B-AC11-9A6B-7CF2-1A950EEE10FD}"/>
          </ac:spMkLst>
        </pc:spChg>
        <pc:spChg chg="add del mod">
          <ac:chgData name="Henry, Norah (Lynn)" userId="e879b567-054b-4619-9b5c-17be268dbde7" providerId="ADAL" clId="{C773F865-33A0-4C66-86BD-41FCA5392725}" dt="2025-11-07T01:56:27.200" v="609" actId="478"/>
          <ac:spMkLst>
            <pc:docMk/>
            <pc:sldMk cId="457707177" sldId="280"/>
            <ac:spMk id="20" creationId="{83060F4F-B19C-1AED-D5B7-05E4859329DF}"/>
          </ac:spMkLst>
        </pc:spChg>
        <pc:spChg chg="add del mod">
          <ac:chgData name="Henry, Norah (Lynn)" userId="e879b567-054b-4619-9b5c-17be268dbde7" providerId="ADAL" clId="{C773F865-33A0-4C66-86BD-41FCA5392725}" dt="2025-11-07T01:56:27.200" v="609" actId="478"/>
          <ac:spMkLst>
            <pc:docMk/>
            <pc:sldMk cId="457707177" sldId="280"/>
            <ac:spMk id="21" creationId="{DA00FE5E-CDB0-122C-557C-9E682EC82C75}"/>
          </ac:spMkLst>
        </pc:spChg>
        <pc:spChg chg="add del mod">
          <ac:chgData name="Henry, Norah (Lynn)" userId="e879b567-054b-4619-9b5c-17be268dbde7" providerId="ADAL" clId="{C773F865-33A0-4C66-86BD-41FCA5392725}" dt="2025-11-07T01:56:27.200" v="609" actId="478"/>
          <ac:spMkLst>
            <pc:docMk/>
            <pc:sldMk cId="457707177" sldId="280"/>
            <ac:spMk id="22" creationId="{60D3EC1C-F7AB-A3C5-BB8B-9B2BD1EDF47D}"/>
          </ac:spMkLst>
        </pc:spChg>
        <pc:spChg chg="add mod">
          <ac:chgData name="Henry, Norah (Lynn)" userId="e879b567-054b-4619-9b5c-17be268dbde7" providerId="ADAL" clId="{C773F865-33A0-4C66-86BD-41FCA5392725}" dt="2025-11-07T01:56:32.826" v="610" actId="1076"/>
          <ac:spMkLst>
            <pc:docMk/>
            <pc:sldMk cId="457707177" sldId="280"/>
            <ac:spMk id="29" creationId="{6290FC03-2D9D-B98B-DFB5-C6ED204563D1}"/>
          </ac:spMkLst>
        </pc:spChg>
        <pc:spChg chg="add del mod">
          <ac:chgData name="Henry, Norah (Lynn)" userId="e879b567-054b-4619-9b5c-17be268dbde7" providerId="ADAL" clId="{C773F865-33A0-4C66-86BD-41FCA5392725}" dt="2025-11-07T01:56:27.200" v="609" actId="478"/>
          <ac:spMkLst>
            <pc:docMk/>
            <pc:sldMk cId="457707177" sldId="280"/>
            <ac:spMk id="30" creationId="{1A59837E-97E0-CBB5-103C-3A31E50B062A}"/>
          </ac:spMkLst>
        </pc:spChg>
        <pc:picChg chg="mod">
          <ac:chgData name="Henry, Norah (Lynn)" userId="e879b567-054b-4619-9b5c-17be268dbde7" providerId="ADAL" clId="{C773F865-33A0-4C66-86BD-41FCA5392725}" dt="2025-11-07T01:56:32.826" v="610" actId="1076"/>
          <ac:picMkLst>
            <pc:docMk/>
            <pc:sldMk cId="457707177" sldId="280"/>
            <ac:picMk id="6" creationId="{4FEB3885-F8E9-D2C1-1211-F83426DCFF79}"/>
          </ac:picMkLst>
        </pc:picChg>
        <pc:picChg chg="add del">
          <ac:chgData name="Henry, Norah (Lynn)" userId="e879b567-054b-4619-9b5c-17be268dbde7" providerId="ADAL" clId="{C773F865-33A0-4C66-86BD-41FCA5392725}" dt="2025-11-07T01:56:27.200" v="609" actId="478"/>
          <ac:picMkLst>
            <pc:docMk/>
            <pc:sldMk cId="457707177" sldId="280"/>
            <ac:picMk id="9" creationId="{0FB83DF7-3E16-5324-0AB5-2DE70CFA71A2}"/>
          </ac:picMkLst>
        </pc:picChg>
        <pc:cxnChg chg="add mod">
          <ac:chgData name="Henry, Norah (Lynn)" userId="e879b567-054b-4619-9b5c-17be268dbde7" providerId="ADAL" clId="{C773F865-33A0-4C66-86BD-41FCA5392725}" dt="2025-11-07T01:56:32.826" v="610" actId="1076"/>
          <ac:cxnSpMkLst>
            <pc:docMk/>
            <pc:sldMk cId="457707177" sldId="280"/>
            <ac:cxnSpMk id="14" creationId="{F15A6500-8446-1417-889C-FF8A687D513D}"/>
          </ac:cxnSpMkLst>
        </pc:cxnChg>
        <pc:cxnChg chg="add mod">
          <ac:chgData name="Henry, Norah (Lynn)" userId="e879b567-054b-4619-9b5c-17be268dbde7" providerId="ADAL" clId="{C773F865-33A0-4C66-86BD-41FCA5392725}" dt="2025-11-07T01:56:32.826" v="610" actId="1076"/>
          <ac:cxnSpMkLst>
            <pc:docMk/>
            <pc:sldMk cId="457707177" sldId="280"/>
            <ac:cxnSpMk id="16" creationId="{17A0786C-2DA5-7BF3-16C1-B3ADD807D34B}"/>
          </ac:cxnSpMkLst>
        </pc:cxnChg>
        <pc:cxnChg chg="add mod">
          <ac:chgData name="Henry, Norah (Lynn)" userId="e879b567-054b-4619-9b5c-17be268dbde7" providerId="ADAL" clId="{C773F865-33A0-4C66-86BD-41FCA5392725}" dt="2025-11-07T01:56:32.826" v="610" actId="1076"/>
          <ac:cxnSpMkLst>
            <pc:docMk/>
            <pc:sldMk cId="457707177" sldId="280"/>
            <ac:cxnSpMk id="17" creationId="{69517543-D2E7-3539-1D91-3FFA19789AD2}"/>
          </ac:cxnSpMkLst>
        </pc:cxnChg>
        <pc:cxnChg chg="add del mod">
          <ac:chgData name="Henry, Norah (Lynn)" userId="e879b567-054b-4619-9b5c-17be268dbde7" providerId="ADAL" clId="{C773F865-33A0-4C66-86BD-41FCA5392725}" dt="2025-11-07T01:56:27.200" v="609" actId="478"/>
          <ac:cxnSpMkLst>
            <pc:docMk/>
            <pc:sldMk cId="457707177" sldId="280"/>
            <ac:cxnSpMk id="23" creationId="{9A4902C1-61FD-66CE-D089-91731234A2C3}"/>
          </ac:cxnSpMkLst>
        </pc:cxnChg>
        <pc:cxnChg chg="add del mod">
          <ac:chgData name="Henry, Norah (Lynn)" userId="e879b567-054b-4619-9b5c-17be268dbde7" providerId="ADAL" clId="{C773F865-33A0-4C66-86BD-41FCA5392725}" dt="2025-11-07T01:56:27.200" v="609" actId="478"/>
          <ac:cxnSpMkLst>
            <pc:docMk/>
            <pc:sldMk cId="457707177" sldId="280"/>
            <ac:cxnSpMk id="24" creationId="{0103414B-09DE-4543-A684-D78A82BD747A}"/>
          </ac:cxnSpMkLst>
        </pc:cxnChg>
        <pc:cxnChg chg="add del mod">
          <ac:chgData name="Henry, Norah (Lynn)" userId="e879b567-054b-4619-9b5c-17be268dbde7" providerId="ADAL" clId="{C773F865-33A0-4C66-86BD-41FCA5392725}" dt="2025-11-07T01:56:27.200" v="609" actId="478"/>
          <ac:cxnSpMkLst>
            <pc:docMk/>
            <pc:sldMk cId="457707177" sldId="280"/>
            <ac:cxnSpMk id="25" creationId="{43390786-2491-4D11-2811-5CFC9E7184EE}"/>
          </ac:cxnSpMkLst>
        </pc:cxnChg>
      </pc:sldChg>
      <pc:sldChg chg="modSp mod">
        <pc:chgData name="Henry, Norah (Lynn)" userId="e879b567-054b-4619-9b5c-17be268dbde7" providerId="ADAL" clId="{C773F865-33A0-4C66-86BD-41FCA5392725}" dt="2025-11-07T01:49:52.137" v="534" actId="20577"/>
        <pc:sldMkLst>
          <pc:docMk/>
          <pc:sldMk cId="1612466253" sldId="287"/>
        </pc:sldMkLst>
        <pc:spChg chg="mod">
          <ac:chgData name="Henry, Norah (Lynn)" userId="e879b567-054b-4619-9b5c-17be268dbde7" providerId="ADAL" clId="{C773F865-33A0-4C66-86BD-41FCA5392725}" dt="2025-11-07T01:49:52.137" v="534" actId="20577"/>
          <ac:spMkLst>
            <pc:docMk/>
            <pc:sldMk cId="1612466253" sldId="287"/>
            <ac:spMk id="3" creationId="{584DDA62-5E49-15A2-F109-9C033CC76499}"/>
          </ac:spMkLst>
        </pc:spChg>
      </pc:sldChg>
      <pc:sldChg chg="modSp mod">
        <pc:chgData name="Henry, Norah (Lynn)" userId="e879b567-054b-4619-9b5c-17be268dbde7" providerId="ADAL" clId="{C773F865-33A0-4C66-86BD-41FCA5392725}" dt="2025-11-07T02:00:45.336" v="711" actId="113"/>
        <pc:sldMkLst>
          <pc:docMk/>
          <pc:sldMk cId="3660282527" sldId="290"/>
        </pc:sldMkLst>
        <pc:spChg chg="mod">
          <ac:chgData name="Henry, Norah (Lynn)" userId="e879b567-054b-4619-9b5c-17be268dbde7" providerId="ADAL" clId="{C773F865-33A0-4C66-86BD-41FCA5392725}" dt="2025-11-07T02:00:45.336" v="711" actId="113"/>
          <ac:spMkLst>
            <pc:docMk/>
            <pc:sldMk cId="3660282527" sldId="290"/>
            <ac:spMk id="6" creationId="{8FFB2364-696B-5A7A-CAEC-898AD486CB58}"/>
          </ac:spMkLst>
        </pc:spChg>
      </pc:sldChg>
      <pc:sldChg chg="addSp modSp mod">
        <pc:chgData name="Henry, Norah (Lynn)" userId="e879b567-054b-4619-9b5c-17be268dbde7" providerId="ADAL" clId="{C773F865-33A0-4C66-86BD-41FCA5392725}" dt="2025-11-07T02:03:03.226" v="771" actId="207"/>
        <pc:sldMkLst>
          <pc:docMk/>
          <pc:sldMk cId="935090563" sldId="291"/>
        </pc:sldMkLst>
        <pc:spChg chg="mod">
          <ac:chgData name="Henry, Norah (Lynn)" userId="e879b567-054b-4619-9b5c-17be268dbde7" providerId="ADAL" clId="{C773F865-33A0-4C66-86BD-41FCA5392725}" dt="2025-11-07T02:01:45.506" v="725" actId="1076"/>
          <ac:spMkLst>
            <pc:docMk/>
            <pc:sldMk cId="935090563" sldId="291"/>
            <ac:spMk id="5" creationId="{3304B95B-B97E-3496-B78A-146BCC1E49CA}"/>
          </ac:spMkLst>
        </pc:spChg>
        <pc:spChg chg="mod">
          <ac:chgData name="Henry, Norah (Lynn)" userId="e879b567-054b-4619-9b5c-17be268dbde7" providerId="ADAL" clId="{C773F865-33A0-4C66-86BD-41FCA5392725}" dt="2025-11-07T02:01:34.581" v="724" actId="1076"/>
          <ac:spMkLst>
            <pc:docMk/>
            <pc:sldMk cId="935090563" sldId="291"/>
            <ac:spMk id="6" creationId="{AE7F367B-AA6D-0746-A07C-2E26159140E7}"/>
          </ac:spMkLst>
        </pc:spChg>
        <pc:spChg chg="mod">
          <ac:chgData name="Henry, Norah (Lynn)" userId="e879b567-054b-4619-9b5c-17be268dbde7" providerId="ADAL" clId="{C773F865-33A0-4C66-86BD-41FCA5392725}" dt="2025-11-07T02:01:45.506" v="725" actId="1076"/>
          <ac:spMkLst>
            <pc:docMk/>
            <pc:sldMk cId="935090563" sldId="291"/>
            <ac:spMk id="7" creationId="{B12B8CCA-67D6-1B23-E039-8E1F8092CA22}"/>
          </ac:spMkLst>
        </pc:spChg>
        <pc:spChg chg="add mod">
          <ac:chgData name="Henry, Norah (Lynn)" userId="e879b567-054b-4619-9b5c-17be268dbde7" providerId="ADAL" clId="{C773F865-33A0-4C66-86BD-41FCA5392725}" dt="2025-11-07T02:02:54.107" v="767" actId="207"/>
          <ac:spMkLst>
            <pc:docMk/>
            <pc:sldMk cId="935090563" sldId="291"/>
            <ac:spMk id="8" creationId="{E16E5DB9-14E6-3754-C398-5B144BCA0543}"/>
          </ac:spMkLst>
        </pc:spChg>
        <pc:spChg chg="add mod">
          <ac:chgData name="Henry, Norah (Lynn)" userId="e879b567-054b-4619-9b5c-17be268dbde7" providerId="ADAL" clId="{C773F865-33A0-4C66-86BD-41FCA5392725}" dt="2025-11-07T02:03:03.226" v="771" actId="207"/>
          <ac:spMkLst>
            <pc:docMk/>
            <pc:sldMk cId="935090563" sldId="291"/>
            <ac:spMk id="9" creationId="{46F727CA-3E51-8823-07B7-D1B19685399C}"/>
          </ac:spMkLst>
        </pc:spChg>
        <pc:picChg chg="mod">
          <ac:chgData name="Henry, Norah (Lynn)" userId="e879b567-054b-4619-9b5c-17be268dbde7" providerId="ADAL" clId="{C773F865-33A0-4C66-86BD-41FCA5392725}" dt="2025-11-07T02:01:45.506" v="725" actId="1076"/>
          <ac:picMkLst>
            <pc:docMk/>
            <pc:sldMk cId="935090563" sldId="291"/>
            <ac:picMk id="3" creationId="{23791885-BC97-9E32-8C77-9BB9D7FBCEA6}"/>
          </ac:picMkLst>
        </pc:picChg>
      </pc:sldChg>
      <pc:sldChg chg="modSp mod">
        <pc:chgData name="Henry, Norah (Lynn)" userId="e879b567-054b-4619-9b5c-17be268dbde7" providerId="ADAL" clId="{C773F865-33A0-4C66-86BD-41FCA5392725}" dt="2025-11-07T02:03:21.763" v="772" actId="113"/>
        <pc:sldMkLst>
          <pc:docMk/>
          <pc:sldMk cId="833373026" sldId="292"/>
        </pc:sldMkLst>
        <pc:spChg chg="mod">
          <ac:chgData name="Henry, Norah (Lynn)" userId="e879b567-054b-4619-9b5c-17be268dbde7" providerId="ADAL" clId="{C773F865-33A0-4C66-86BD-41FCA5392725}" dt="2025-11-07T02:03:21.763" v="772" actId="113"/>
          <ac:spMkLst>
            <pc:docMk/>
            <pc:sldMk cId="833373026" sldId="292"/>
            <ac:spMk id="6" creationId="{4CA47A15-A34D-3BE9-A1A4-B95632AFF32C}"/>
          </ac:spMkLst>
        </pc:spChg>
      </pc:sldChg>
      <pc:sldChg chg="addSp modSp mod">
        <pc:chgData name="Henry, Norah (Lynn)" userId="e879b567-054b-4619-9b5c-17be268dbde7" providerId="ADAL" clId="{C773F865-33A0-4C66-86BD-41FCA5392725}" dt="2025-11-07T02:08:31.862" v="1008" actId="1076"/>
        <pc:sldMkLst>
          <pc:docMk/>
          <pc:sldMk cId="2123096835" sldId="302"/>
        </pc:sldMkLst>
        <pc:spChg chg="add mod">
          <ac:chgData name="Henry, Norah (Lynn)" userId="e879b567-054b-4619-9b5c-17be268dbde7" providerId="ADAL" clId="{C773F865-33A0-4C66-86BD-41FCA5392725}" dt="2025-11-07T02:08:24.584" v="1001" actId="1076"/>
          <ac:spMkLst>
            <pc:docMk/>
            <pc:sldMk cId="2123096835" sldId="302"/>
            <ac:spMk id="3" creationId="{9CAC3C86-6838-2B4A-B8FE-C3CC78441B9B}"/>
          </ac:spMkLst>
        </pc:spChg>
        <pc:spChg chg="mod">
          <ac:chgData name="Henry, Norah (Lynn)" userId="e879b567-054b-4619-9b5c-17be268dbde7" providerId="ADAL" clId="{C773F865-33A0-4C66-86BD-41FCA5392725}" dt="2025-11-07T02:08:31.862" v="1008" actId="1076"/>
          <ac:spMkLst>
            <pc:docMk/>
            <pc:sldMk cId="2123096835" sldId="302"/>
            <ac:spMk id="12" creationId="{45D485BE-5518-5B2E-FD06-24460B7A07C5}"/>
          </ac:spMkLst>
        </pc:spChg>
      </pc:sldChg>
      <pc:sldChg chg="addSp modSp mod">
        <pc:chgData name="Henry, Norah (Lynn)" userId="e879b567-054b-4619-9b5c-17be268dbde7" providerId="ADAL" clId="{C773F865-33A0-4C66-86BD-41FCA5392725}" dt="2025-11-07T02:13:45.626" v="1106" actId="20577"/>
        <pc:sldMkLst>
          <pc:docMk/>
          <pc:sldMk cId="2821391565" sldId="307"/>
        </pc:sldMkLst>
        <pc:spChg chg="add mod">
          <ac:chgData name="Henry, Norah (Lynn)" userId="e879b567-054b-4619-9b5c-17be268dbde7" providerId="ADAL" clId="{C773F865-33A0-4C66-86BD-41FCA5392725}" dt="2025-11-07T02:13:45.626" v="1106" actId="20577"/>
          <ac:spMkLst>
            <pc:docMk/>
            <pc:sldMk cId="2821391565" sldId="307"/>
            <ac:spMk id="4" creationId="{E86B241A-1691-4907-918F-EBF62AD0090F}"/>
          </ac:spMkLst>
        </pc:spChg>
      </pc:sldChg>
      <pc:sldChg chg="modSp add del ord modAnim">
        <pc:chgData name="Henry, Norah (Lynn)" userId="e879b567-054b-4619-9b5c-17be268dbde7" providerId="ADAL" clId="{C773F865-33A0-4C66-86BD-41FCA5392725}" dt="2025-11-07T02:14:56.391" v="1107" actId="47"/>
        <pc:sldMkLst>
          <pc:docMk/>
          <pc:sldMk cId="4094566694" sldId="312"/>
        </pc:sldMkLst>
        <pc:spChg chg="mod">
          <ac:chgData name="Henry, Norah (Lynn)" userId="e879b567-054b-4619-9b5c-17be268dbde7" providerId="ADAL" clId="{C773F865-33A0-4C66-86BD-41FCA5392725}" dt="2025-11-07T02:06:01.782" v="806" actId="20577"/>
          <ac:spMkLst>
            <pc:docMk/>
            <pc:sldMk cId="4094566694" sldId="312"/>
            <ac:spMk id="2" creationId="{265FD01C-B381-2797-426A-D4EF8DE69D88}"/>
          </ac:spMkLst>
        </pc:spChg>
        <pc:spChg chg="mod">
          <ac:chgData name="Henry, Norah (Lynn)" userId="e879b567-054b-4619-9b5c-17be268dbde7" providerId="ADAL" clId="{C773F865-33A0-4C66-86BD-41FCA5392725}" dt="2025-11-07T02:06:38.784" v="979" actId="20577"/>
          <ac:spMkLst>
            <pc:docMk/>
            <pc:sldMk cId="4094566694" sldId="312"/>
            <ac:spMk id="3" creationId="{E0754ADA-2D7B-D5A7-3C27-900DDC0908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34929-35C2-44DD-9906-E346F146CE6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9CFC6-4C58-4468-B810-9D1F0AF14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6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used to thinking about chemotherapy as causing fatigue, but what about novel agents?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49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DC417-6DED-3071-9F10-A0B4CC8B6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472A8F-F5C2-3497-59C9-297736220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087496-6E59-4989-01FD-E4C6E9C05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D6D3-F0E7-06D3-9E29-89167A624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16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94F7D-4A4A-DC08-BF96-D6E476B62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B04686-0C4F-668E-6CF1-2C9C4AE84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86AFC5-0C33-3DFA-959F-40FDCF3D3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6DAA1-2BE1-0257-7FAD-42E86685E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50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6EB59-9EE0-00FB-F1EF-39E7DB632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C74787-EFD9-A20E-C32F-DFE71C7F5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CCAF6-70EF-5758-697A-54E98E845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3B2CF-3500-23AB-0890-CC6935DE6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87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56F28-4AC7-0717-0A4A-393863EE1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50FE2-B21B-5237-B57F-EF7743744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4AAA5D-9C82-B09D-9DF5-09339A713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CC4EB-ACAF-1BD6-75DD-590663E983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43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202FB-1B4E-6E32-BC17-8E62DA43E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A6F639-6D26-D8CE-4AD1-163AAF6DB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2C097-F5C3-4910-16D8-855BCDCCE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A250D-2BCE-D52A-9FB8-5EA937FFE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34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7FFFA-B64B-F07D-B373-E3F962706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55AD7A-4827-43BA-0171-43785B86F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FBE0F-4989-2321-7672-8729D5973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101E2-E088-1B90-13CD-24D0ED81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45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E7169-4979-4FA3-09FA-354DB12A0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0D168B-331C-DD61-9541-B7D1CD386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D9E98F-AC6E-061C-EC32-64B3783D9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A66B2-C2AF-3E2D-5415-F7245D6A0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26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3CADC-4646-3988-D7F0-0295213A4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6B5EE7-881F-376A-77C4-8BBACF086B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5D950C-F5A3-37F3-0001-E9CDBE9EE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18202-8960-0B66-59E2-45689EF8C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8AAF9-32D7-A875-0CB3-BC7ACC43C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C9FDB1-F6C5-08B6-16D2-29D6A653D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B2220-2B2F-607B-2ED7-DD815D428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ABCSG-18 -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 in distant metastases or second primary cancer (not histologically verified) or to histologically verified second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nonbreast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cancer primary – follow-up ended early because of improvement in fracture risk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of last ASCO guideline not recommended, although 9 year follow-up of ABCSG-18 was published after last ASCO guideline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EE7D1-8B42-7F1F-C8F0-916FF145B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93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EBA62-509B-8351-A2A6-7E9CA5C03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70C815-2B0D-09DF-8496-EB7CBDAFC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DF7CD9-496F-7A0C-F106-B1A4B4EEB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E40A1-236D-BC72-87C6-F30E756DA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8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Multidimensional fatigue symptom inventory short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6ADBE-E4F0-F94A-DE76-FD327CAD6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D41654-EA10-CADB-2F73-490630755E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279C8-FC15-44F7-D4F6-CEEAB3D20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0BFD0-0BD8-EFD4-A8A0-B7F9A40BB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90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CF596-98D2-98B5-086B-CED07FCF3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15810-C77E-E9B2-6BB6-0BB1E7255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8A45A0-AB56-E091-EB2F-DE2C176AF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65BFA-89BE-887A-7569-195C1A5AD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64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45C76-3301-9B26-4D44-6E9F03C46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F8D281-CFDE-003C-0070-3F20FFE6A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F76B3-B4F2-7F0D-C546-E6B1AAFE6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97584-7F7D-0490-E8D7-2D9054DEA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3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E898B-4790-86A0-D868-90764376C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2E5E11-F917-989E-09A0-9EDA6FC4C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16F06C-A887-ED14-3FDC-4ED707B39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CC16-3B1C-7CC4-55F2-D7DFD8FC9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787E4-0B8B-597F-34DB-2FE3366DA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122768-7268-E2D1-A5E1-511E4E2980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5E4775-A8F6-5E98-0F4A-716E90196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B8174-EFC0-D394-8942-F6E60BBCF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06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6EFE6-116D-74AD-ED0D-D82FD795B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D58E8-9914-3105-403C-D6C0D2215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90C6D8-B1C0-F91E-38B6-481B64993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7BA56-F57B-C762-03CC-9B8803E0D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45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BA7EE-37B4-05ED-E04B-F4387F2FE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B8A4F2-A5FF-7054-ED5B-CA13CA4CBE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1B2D6-CC2F-153F-ECD7-34CD9FA9E7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9C9E2-C86C-A23A-DE60-C69A04DC3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81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C4164-FCFF-51C4-00CB-4BD279CA9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1AD847-79FD-41AA-A6E1-E9990779B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0C993B-6429-33E5-CE8E-DF8BAEBDA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11111-5C1A-4D31-BE42-42B2C7A56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49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AC7DC-F17A-7115-A3BC-A574663DA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64D8F3-7852-3EB5-1A1E-C94D359E3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1655B-89A5-2651-6457-A989A4A6F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A671B-B1F4-F463-E12B-A023AC776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85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B56DE-BB68-3BE1-9268-46F772338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E3EC19-11A0-F5B8-444D-21DF31312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A4F4A2-9526-7DD2-D561-5AB78D792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7A870-4B83-B045-A635-022B85C10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95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C35CF-BAAE-C65E-C1BA-2B966BADB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0B0C7F-2113-C88C-D1A1-3A524707D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660BF-B5C6-E6B9-03A4-166D9CD96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626C8-E9BF-A950-A0CF-C29F444E2B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63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94696-5781-45E0-8D0A-7BB349A78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B9D898-3890-471E-2188-8B3EF4CE6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0AC39-25D2-9F90-211F-32D581800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E48A3-EB4C-8F29-7C84-8EC1303434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59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10B69-FDCA-0E3B-9081-EC46849D9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92B23B-F368-73C4-2563-465D1AC87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B16603-6B0D-40FC-E64E-C50508DF1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81C2F-B88E-7563-5CD6-01623E3738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974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790AE-8C64-2F0D-5FFA-30FECED9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FE9503-D791-7350-07EA-C25762C4D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5DC698-603B-F395-4A6E-5029E6C24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57CB4-B802-86EF-3FE0-3DE3D1779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291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A499-1179-50EF-E838-C69F55B1F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A807A-E725-36E5-81F1-F89F57D41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9BAD63-C814-B4DF-176E-3717C19A0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04E43-C191-43DE-1FD1-1FEA91FFF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690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54FD2-DD2C-2895-A01C-3B9484B07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4CF036-0A61-4536-1F0F-ECC8694B5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3EF0AF-1296-A822-2A1A-7663D357D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84AE7-CFB3-59C1-C0C5-34390FC61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26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18FF4-FC57-B399-C78A-53C1CBDB6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39E91-2643-380E-6635-502CE2B21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77A4A7-55F6-81ED-08DF-B814181AE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730D4-B442-AAC2-1866-CEBF214E6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8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DEXA can be used to measure BMD at multiple skeletal sites, including spine, proximal femur, forearm, and total body.  DEXA can be performed in the office.</a:t>
            </a:r>
          </a:p>
          <a:p>
            <a:pPr lvl="1" eaLnBrk="1" hangingPunct="1"/>
            <a:r>
              <a:rPr lang="en-US" altLang="en-US" dirty="0"/>
              <a:t>Scanning time is less than 5 minutes and the radiation dose is considerably lower than that for conventional radiography</a:t>
            </a:r>
          </a:p>
          <a:p>
            <a:pPr lvl="1" eaLnBrk="1" hangingPunct="1"/>
            <a:r>
              <a:rPr lang="en-US" altLang="en-US" dirty="0"/>
              <a:t>Central DEXA is considered the “gold standard” in BMD measurement</a:t>
            </a:r>
            <a:r>
              <a:rPr lang="en-US" altLang="en-US" baseline="30000" dirty="0"/>
              <a:t>1</a:t>
            </a:r>
            <a:br>
              <a:rPr lang="en-US" altLang="en-US" baseline="30000" dirty="0"/>
            </a:b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Peripheral BMD measurement techniques include peripheral dual-energy absorptiometry (</a:t>
            </a:r>
            <a:r>
              <a:rPr lang="en-US" altLang="en-US" dirty="0" err="1"/>
              <a:t>pDEXA</a:t>
            </a:r>
            <a:r>
              <a:rPr lang="en-US" altLang="en-US" dirty="0"/>
              <a:t>) and single-energy x-ray absorptiometry (SXA).</a:t>
            </a:r>
          </a:p>
          <a:p>
            <a:pPr lvl="1" eaLnBrk="1" hangingPunct="1"/>
            <a:r>
              <a:rPr lang="en-US" altLang="en-US" dirty="0"/>
              <a:t>Measurement sites include the heel, hand, and forearm</a:t>
            </a:r>
          </a:p>
          <a:p>
            <a:pPr lvl="1" eaLnBrk="1" hangingPunct="1"/>
            <a:r>
              <a:rPr lang="en-US" altLang="en-US" dirty="0"/>
              <a:t>The radiation dose delivered with these self-contained x-ray systems is low</a:t>
            </a:r>
            <a:r>
              <a:rPr lang="en-US" altLang="en-US" baseline="30000" dirty="0"/>
              <a:t>1</a:t>
            </a:r>
          </a:p>
          <a:p>
            <a:pPr lvl="1" eaLnBrk="1" hangingPunct="1"/>
            <a:r>
              <a:rPr lang="en-US" altLang="en-US" dirty="0"/>
              <a:t>Both </a:t>
            </a:r>
            <a:r>
              <a:rPr lang="en-US" altLang="en-US" dirty="0" err="1"/>
              <a:t>pDEXA</a:t>
            </a:r>
            <a:r>
              <a:rPr lang="en-US" altLang="en-US" dirty="0"/>
              <a:t> and SXA are useful in predicting fracture risk</a:t>
            </a:r>
            <a:r>
              <a:rPr lang="en-US" altLang="en-US" baseline="30000" dirty="0"/>
              <a:t>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9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8A29B-3F6C-42B9-77AF-6CCB21AF8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83989D-4538-2F2E-CDA4-23A4354F0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2C6C02-E68A-33CB-09DF-BCC6C1358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3A6ED-775A-0570-6C02-E71FACDA7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79709-52E1-7B78-D2C8-42A435DA5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8E0155-4770-5FE2-C6E6-8E15BE649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CF84AE-9F39-D9F1-D490-790CE43E5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country and race</a:t>
            </a:r>
          </a:p>
          <a:p>
            <a:r>
              <a:rPr lang="en-US" dirty="0"/>
              <a:t>Can see that most of the risk factors are included on this list</a:t>
            </a:r>
          </a:p>
          <a:p>
            <a:r>
              <a:rPr lang="en-US" dirty="0"/>
              <a:t>For BMD, can include actual BMD on a specific machine, or can include femoral neck T score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8B05E-C4C3-9D1A-3651-8E3518A32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29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88C2E-64A1-7936-725E-8C6117031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2AA382-D16B-E177-D41E-CF2B21E98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222975-7F22-A702-7ABB-C99902720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 eaLnBrk="1" hangingPunct="1">
              <a:spcBef>
                <a:spcPct val="0"/>
              </a:spcBef>
            </a:pPr>
            <a:r>
              <a:rPr lang="en-US" altLang="en-US" sz="1000" dirty="0"/>
              <a:t>All aromatase inhibitors (AIs) have been shown to increase fracture risk</a:t>
            </a:r>
          </a:p>
          <a:p>
            <a:pPr marL="342900" lvl="1" indent="-114300" eaLnBrk="1" hangingPunct="1">
              <a:spcBef>
                <a:spcPct val="0"/>
              </a:spcBef>
            </a:pPr>
            <a:r>
              <a:rPr lang="en-US" altLang="en-US" sz="1000" dirty="0"/>
              <a:t>Fracture risk was assessed in several large, independent clinical trials for the AIs anastrozole (ATAC, N = 6,186), letrozole (BIG 1-98, N = 8010; MA.17, N = 5,187), and exemestane (IES, N = 4742) in the treatment of postmenopausal women with hormone receptor-positive breast cancer</a:t>
            </a:r>
          </a:p>
          <a:p>
            <a:pPr marL="571500" lvl="2" indent="-114300" eaLnBrk="1" hangingPunct="1">
              <a:spcBef>
                <a:spcPct val="0"/>
              </a:spcBef>
            </a:pPr>
            <a:r>
              <a:rPr lang="en-US" altLang="en-US" sz="1000" dirty="0"/>
              <a:t>The BIG 1-98 trial included analyses at 26 and 51 months (</a:t>
            </a:r>
            <a:r>
              <a:rPr lang="en-US" altLang="en-US" sz="1000" b="1" dirty="0"/>
              <a:t>please explain – we don’t want people to think 51 </a:t>
            </a:r>
            <a:r>
              <a:rPr lang="en-US" altLang="en-US" sz="1000" b="1" dirty="0" err="1"/>
              <a:t>mo</a:t>
            </a:r>
            <a:r>
              <a:rPr lang="en-US" altLang="en-US" sz="1000" b="1" dirty="0"/>
              <a:t> is a direct follow up of 26)</a:t>
            </a:r>
            <a:r>
              <a:rPr lang="en-US" altLang="en-US" sz="1000" dirty="0"/>
              <a:t> . The trial study design randomized patients into 4 treatment groups: tamoxifen alone, tamoxifen for 2 years and switched to letrozole, letrozole alone, or letrozole for 2 years and switched to tamoxifen </a:t>
            </a:r>
          </a:p>
          <a:p>
            <a:pPr marL="571500" lvl="2" indent="-114300" eaLnBrk="1" hangingPunct="1">
              <a:spcBef>
                <a:spcPct val="0"/>
              </a:spcBef>
            </a:pPr>
            <a:r>
              <a:rPr lang="en-US" altLang="en-US" sz="1000" dirty="0"/>
              <a:t>Fracture incidence shown on this slide for the BIG 1-98 trial of letrozole versus placebo corresponds to 26-month follow-up data, which include all 4 patient groups (analysis occurred before the switch in treatment occurred)  </a:t>
            </a:r>
          </a:p>
          <a:p>
            <a:pPr marL="342900" lvl="1" indent="-114300" eaLnBrk="1" hangingPunct="1">
              <a:spcBef>
                <a:spcPct val="0"/>
              </a:spcBef>
            </a:pPr>
            <a:r>
              <a:rPr lang="en-US" altLang="en-US" sz="1000" dirty="0"/>
              <a:t>With the exception of the MA.17 trial (which compared letrozole with placebo), each of these independent studies was a head-to-head trial of AI therapy versus tamoxifen, the former standard-of-care adjuvant treatment for hormone receptor-positive breast cancer </a:t>
            </a:r>
          </a:p>
          <a:p>
            <a:pPr marL="342900" lvl="1" indent="-114300" eaLnBrk="1" hangingPunct="1">
              <a:spcBef>
                <a:spcPct val="0"/>
              </a:spcBef>
            </a:pPr>
            <a:r>
              <a:rPr lang="en-US" altLang="en-US" sz="1000" dirty="0"/>
              <a:t>These results show that fracture incidence in patients receiving AI therapies (anastrozole, letrozole, or exemestane) is significantly higher compared with tamoxifen</a:t>
            </a:r>
          </a:p>
          <a:p>
            <a:pPr marL="342900" lvl="1" indent="-114300" eaLnBrk="1" hangingPunct="1">
              <a:spcBef>
                <a:spcPct val="0"/>
              </a:spcBef>
            </a:pPr>
            <a:endParaRPr lang="en-US" altLang="en-US" sz="1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8198C-9DFD-A0BC-ACC3-B97AA92A8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15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9DAB5-ABE6-35B1-1582-B3CC71ED6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D17F89-2FB3-77C8-155D-D7ADAEE8D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08FAAB-7F19-C156-C615-A05E255CF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0B3B3-7B02-03D0-60B7-5C8801120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19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5F6FE-22CA-EA3E-EA14-61028EF1A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307273-9769-A3D3-F34D-98D7FB4105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14EDF3-2BD1-7DD4-82C1-77835A72E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B597F-A50B-E8F6-AA97-CD42E0C44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9CFC6-4C58-4468-B810-9D1F0AF145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6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243379"/>
            <a:ext cx="12192000" cy="56744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1" y="1594897"/>
            <a:ext cx="9711458" cy="310179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54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lor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4900"/>
            <a:ext cx="12192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6344443"/>
            <a:ext cx="31178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52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4BE6F2-E4B7-4764-1F7A-BCE6E9B636B0}"/>
              </a:ext>
            </a:extLst>
          </p:cNvPr>
          <p:cNvSpPr/>
          <p:nvPr/>
        </p:nvSpPr>
        <p:spPr>
          <a:xfrm>
            <a:off x="0" y="0"/>
            <a:ext cx="12192000" cy="61824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nk ribbon on a white background&#10;&#10;AI-generated content may be incorrect.">
            <a:extLst>
              <a:ext uri="{FF2B5EF4-FFF2-40B4-BE49-F238E27FC236}">
                <a16:creationId xmlns:a16="http://schemas.microsoft.com/office/drawing/2014/main" id="{13B1AB24-BD45-BE04-0AFF-60DB0900D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66" b="1117"/>
          <a:stretch>
            <a:fillRect/>
          </a:stretch>
        </p:blipFill>
        <p:spPr>
          <a:xfrm>
            <a:off x="159082" y="3665014"/>
            <a:ext cx="2229276" cy="24353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009F8-2FCE-EE5E-75D4-13DE8853B1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71451" y="1794191"/>
            <a:ext cx="9649098" cy="259405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Managing Toxicities of Therapy:  Fatigue, Bone Health and Alopecia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</a:rPr>
              <a:t>N. Lynn Henry, MD, PhD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</a:rPr>
              <a:t>Daniel F. Hayes, MD, Breast Cancer Research Professor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</a:rPr>
              <a:t>Rogel Cancer Center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</a:rPr>
              <a:t>University of Michigan Medical School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0604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5595A-5E69-D09B-20DE-E4E951061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2DEC8-5AAB-F5DB-38FC-42CD1E52E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489369"/>
            <a:ext cx="9707592" cy="1460787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Cancer-Related Fatigue: Management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0E3E20-0BDF-EB14-5D2A-902FCF0CF147}"/>
              </a:ext>
            </a:extLst>
          </p:cNvPr>
          <p:cNvSpPr/>
          <p:nvPr/>
        </p:nvSpPr>
        <p:spPr>
          <a:xfrm>
            <a:off x="4116565" y="3273365"/>
            <a:ext cx="553452" cy="1058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74C706-220B-5653-DF34-07306F5DD8B8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298442C-CA86-BE4C-2742-65021A12E2B7}"/>
              </a:ext>
            </a:extLst>
          </p:cNvPr>
          <p:cNvSpPr txBox="1"/>
          <p:nvPr/>
        </p:nvSpPr>
        <p:spPr>
          <a:xfrm>
            <a:off x="248342" y="6333040"/>
            <a:ext cx="198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NCCN Fatigue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9162C-AD81-9883-8247-D5CC9DD424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13594" r="9298" b="15965"/>
          <a:stretch>
            <a:fillRect/>
          </a:stretch>
        </p:blipFill>
        <p:spPr>
          <a:xfrm>
            <a:off x="248342" y="1488065"/>
            <a:ext cx="11606585" cy="3811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4CBA7A-8B93-D5CD-3468-A9967ED6E67F}"/>
              </a:ext>
            </a:extLst>
          </p:cNvPr>
          <p:cNvSpPr txBox="1"/>
          <p:nvPr/>
        </p:nvSpPr>
        <p:spPr>
          <a:xfrm>
            <a:off x="5879631" y="1488065"/>
            <a:ext cx="5975296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Initiation or maintenance of physical activity/exercise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Self-monitor fatigue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Energy conservation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Priorities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Realistic expectations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Delegation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Referrals as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Review concomitant 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4CDD1-1933-DEE4-18DD-71E965DFEB93}"/>
              </a:ext>
            </a:extLst>
          </p:cNvPr>
          <p:cNvSpPr txBox="1"/>
          <p:nvPr/>
        </p:nvSpPr>
        <p:spPr>
          <a:xfrm>
            <a:off x="248342" y="2242315"/>
            <a:ext cx="4194566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Consider pattern and dimensions of fatigue (cognitive, physical, emotional)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Reassurance that it is not necessarily an indicator of disease progression</a:t>
            </a:r>
          </a:p>
        </p:txBody>
      </p:sp>
    </p:spTree>
    <p:extLst>
      <p:ext uri="{BB962C8B-B14F-4D97-AF65-F5344CB8AC3E}">
        <p14:creationId xmlns:p14="http://schemas.microsoft.com/office/powerpoint/2010/main" val="374876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E9E0E-AE80-10E4-85F6-678739ACE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0FAC53-51E8-D67C-A746-C7EA0DD41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155628"/>
            <a:ext cx="9707592" cy="1460787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Cancer-Related Fatigue: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During </a:t>
            </a:r>
            <a:r>
              <a:rPr lang="en-US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Treatment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(NCCN)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938927-92EC-84E3-82B4-1E1740E558B4}"/>
              </a:ext>
            </a:extLst>
          </p:cNvPr>
          <p:cNvSpPr/>
          <p:nvPr/>
        </p:nvSpPr>
        <p:spPr>
          <a:xfrm>
            <a:off x="4116565" y="3273365"/>
            <a:ext cx="553452" cy="1058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1B2449-5F20-D851-1AD2-A00EBA4D42B3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F7E496B-C413-A9FE-EE32-A48162F3F7B9}"/>
              </a:ext>
            </a:extLst>
          </p:cNvPr>
          <p:cNvSpPr txBox="1"/>
          <p:nvPr/>
        </p:nvSpPr>
        <p:spPr>
          <a:xfrm>
            <a:off x="248342" y="6333040"/>
            <a:ext cx="198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NCCN Fatigue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662C1-B7F8-C4E7-805E-6E6F53597077}"/>
              </a:ext>
            </a:extLst>
          </p:cNvPr>
          <p:cNvSpPr txBox="1"/>
          <p:nvPr/>
        </p:nvSpPr>
        <p:spPr>
          <a:xfrm>
            <a:off x="390537" y="1435343"/>
            <a:ext cx="1130493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Physical activity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(category 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Initiation and/or maintenance exercise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Consider referral to exercise physiology, PT, OT, PMR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Yoga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(category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Massage therapy (category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Acupuncture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Psychosocial interventions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CBT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(category 1), CBT-insomnia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Psycho-educational therapies (cat. 1), supportive expressive therapies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Bright white light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Consider psychostimulants (i.e., methylphenidate)</a:t>
            </a:r>
          </a:p>
        </p:txBody>
      </p:sp>
    </p:spTree>
    <p:extLst>
      <p:ext uri="{BB962C8B-B14F-4D97-AF65-F5344CB8AC3E}">
        <p14:creationId xmlns:p14="http://schemas.microsoft.com/office/powerpoint/2010/main" val="324532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EF8BA-388B-24B8-FA69-D2514E5FE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BB85B-53A3-24C0-BB2D-D35840867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155628"/>
            <a:ext cx="9707592" cy="1460787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Cancer-Related Fatigue: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Post-Treatment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(NCCN)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DE7D2-6979-7D2D-8E06-7BFF57848863}"/>
              </a:ext>
            </a:extLst>
          </p:cNvPr>
          <p:cNvSpPr/>
          <p:nvPr/>
        </p:nvSpPr>
        <p:spPr>
          <a:xfrm>
            <a:off x="4116565" y="3273365"/>
            <a:ext cx="553452" cy="1058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5D4416-BEF1-D4B3-F5BB-180ECBE6065F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6C32BE7-1083-BA8C-A41E-8555D8CDBB83}"/>
              </a:ext>
            </a:extLst>
          </p:cNvPr>
          <p:cNvSpPr txBox="1"/>
          <p:nvPr/>
        </p:nvSpPr>
        <p:spPr>
          <a:xfrm>
            <a:off x="248342" y="6333040"/>
            <a:ext cx="198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NCCN Fatigue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F5936-88EB-5D20-597F-E5478C577A6B}"/>
              </a:ext>
            </a:extLst>
          </p:cNvPr>
          <p:cNvSpPr txBox="1"/>
          <p:nvPr/>
        </p:nvSpPr>
        <p:spPr>
          <a:xfrm>
            <a:off x="1242204" y="1355930"/>
            <a:ext cx="100070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Physical activity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(category 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Initiation and/or maintenance exercise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Consider referral to exercise physiology, PT, OT, PMR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Yoga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(category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Massage therapy (category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Acupuncture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Psychosocial interventions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CBT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(category 1), CBT-insomnia </a:t>
            </a:r>
            <a:r>
              <a:rPr lang="en-US" sz="26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(cat 1), </a:t>
            </a:r>
            <a:r>
              <a:rPr lang="en-US" sz="2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MBSR</a:t>
            </a:r>
            <a:r>
              <a:rPr lang="en-US" sz="26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(cat 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Psycho-educational therapies (cat. 1), supportive expressive therapies </a:t>
            </a:r>
            <a:r>
              <a:rPr lang="en-US" sz="26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(cat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Bright white light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Consider psychostimulants (i.e., methylphenidate)</a:t>
            </a:r>
          </a:p>
        </p:txBody>
      </p:sp>
    </p:spTree>
    <p:extLst>
      <p:ext uri="{BB962C8B-B14F-4D97-AF65-F5344CB8AC3E}">
        <p14:creationId xmlns:p14="http://schemas.microsoft.com/office/powerpoint/2010/main" val="193892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A7B7C-3280-E9B0-29B4-E375B7591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9D3902-329A-E938-CEBF-86FA1B597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849" y="155628"/>
            <a:ext cx="11854927" cy="1460787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Cancer-Related Fatigue: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During and After Active Treatment (ASCO/SIO)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E987ED-CDA7-64E8-CEBD-F129C1DB8D52}"/>
              </a:ext>
            </a:extLst>
          </p:cNvPr>
          <p:cNvSpPr/>
          <p:nvPr/>
        </p:nvSpPr>
        <p:spPr>
          <a:xfrm>
            <a:off x="4116565" y="3273365"/>
            <a:ext cx="553452" cy="1058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B3FB77-F098-4444-D40A-889692359CD1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5400F55-16F4-8049-5919-00E1A478D339}"/>
              </a:ext>
            </a:extLst>
          </p:cNvPr>
          <p:cNvSpPr txBox="1"/>
          <p:nvPr/>
        </p:nvSpPr>
        <p:spPr>
          <a:xfrm>
            <a:off x="248342" y="6333040"/>
            <a:ext cx="424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ASCO/SIO Guidelines, Bower et al JCO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C28CE-9173-6828-EEFC-DE44C07FDC2D}"/>
              </a:ext>
            </a:extLst>
          </p:cNvPr>
          <p:cNvSpPr txBox="1"/>
          <p:nvPr/>
        </p:nvSpPr>
        <p:spPr>
          <a:xfrm>
            <a:off x="358782" y="1616415"/>
            <a:ext cx="113049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During 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Exercise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CBT, Mindfulness-based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Tai chi, qigong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After completion of 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Exercise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CBT, Mindfulness-based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Yoga, acupressure, moxibustion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Recommend against routine recommendation of psychostimulants</a:t>
            </a:r>
          </a:p>
        </p:txBody>
      </p:sp>
      <p:pic>
        <p:nvPicPr>
          <p:cNvPr id="6" name="Graphic 5" descr="Body builder with solid fill">
            <a:extLst>
              <a:ext uri="{FF2B5EF4-FFF2-40B4-BE49-F238E27FC236}">
                <a16:creationId xmlns:a16="http://schemas.microsoft.com/office/drawing/2014/main" id="{E3CBB3CE-6073-1FE5-5B24-A897F0DC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1543" y="2344405"/>
            <a:ext cx="914400" cy="914400"/>
          </a:xfrm>
          <a:prstGeom prst="rect">
            <a:avLst/>
          </a:prstGeom>
        </p:spPr>
      </p:pic>
      <p:pic>
        <p:nvPicPr>
          <p:cNvPr id="9" name="Graphic 8" descr="Walk with solid fill">
            <a:extLst>
              <a:ext uri="{FF2B5EF4-FFF2-40B4-BE49-F238E27FC236}">
                <a16:creationId xmlns:a16="http://schemas.microsoft.com/office/drawing/2014/main" id="{783A980F-5F5B-C344-E688-91859A720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25943" y="2339350"/>
            <a:ext cx="914400" cy="914400"/>
          </a:xfrm>
          <a:prstGeom prst="rect">
            <a:avLst/>
          </a:prstGeom>
        </p:spPr>
      </p:pic>
      <p:pic>
        <p:nvPicPr>
          <p:cNvPr id="12" name="Graphic 11" descr="Meditation with solid fill">
            <a:extLst>
              <a:ext uri="{FF2B5EF4-FFF2-40B4-BE49-F238E27FC236}">
                <a16:creationId xmlns:a16="http://schemas.microsoft.com/office/drawing/2014/main" id="{CA2123D8-2E27-A431-872E-C85DA6CB0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7328" y="3347992"/>
            <a:ext cx="914400" cy="914400"/>
          </a:xfrm>
          <a:prstGeom prst="rect">
            <a:avLst/>
          </a:prstGeom>
        </p:spPr>
      </p:pic>
      <p:pic>
        <p:nvPicPr>
          <p:cNvPr id="14" name="Graphic 13" descr="Lotus Flower with solid fill">
            <a:extLst>
              <a:ext uri="{FF2B5EF4-FFF2-40B4-BE49-F238E27FC236}">
                <a16:creationId xmlns:a16="http://schemas.microsoft.com/office/drawing/2014/main" id="{2F536608-8C39-01F3-AAD0-21565B857F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13322" y="33947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4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EE5E8-3C7A-A160-A725-3AB2C2F07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586A12-9587-AF32-4BC4-CD5A1055A800}"/>
              </a:ext>
            </a:extLst>
          </p:cNvPr>
          <p:cNvSpPr/>
          <p:nvPr/>
        </p:nvSpPr>
        <p:spPr>
          <a:xfrm>
            <a:off x="7064477" y="1364279"/>
            <a:ext cx="4896465" cy="4702098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011F4-C4A8-6423-F8E4-06E8F2EA1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634182"/>
            <a:ext cx="9622842" cy="92324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Yoga for Fatigue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B8BED4-FD6C-9DFB-6842-8D8A77F4C068}"/>
              </a:ext>
            </a:extLst>
          </p:cNvPr>
          <p:cNvSpPr/>
          <p:nvPr/>
        </p:nvSpPr>
        <p:spPr>
          <a:xfrm>
            <a:off x="4116565" y="3273365"/>
            <a:ext cx="553452" cy="1058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11793F-0882-81AA-EF53-80DFEE91A3DE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6E04DAE-4DCF-5A04-7834-62576752E332}"/>
              </a:ext>
            </a:extLst>
          </p:cNvPr>
          <p:cNvSpPr txBox="1"/>
          <p:nvPr/>
        </p:nvSpPr>
        <p:spPr>
          <a:xfrm>
            <a:off x="-121828" y="6377285"/>
            <a:ext cx="733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en-US" dirty="0" err="1">
                <a:solidFill>
                  <a:schemeClr val="bg1"/>
                </a:solidFill>
              </a:rPr>
              <a:t>Kiecolt</a:t>
            </a:r>
            <a:r>
              <a:rPr lang="en-US" altLang="en-US" dirty="0">
                <a:solidFill>
                  <a:schemeClr val="bg1"/>
                </a:solidFill>
              </a:rPr>
              <a:t>-Glaser JCO 2014; Dong et al, BCRT 2019; Derry et al, </a:t>
            </a:r>
            <a:r>
              <a:rPr lang="en-US" altLang="en-US" dirty="0" err="1">
                <a:solidFill>
                  <a:schemeClr val="bg1"/>
                </a:solidFill>
              </a:rPr>
              <a:t>Psychoonc</a:t>
            </a:r>
            <a:r>
              <a:rPr lang="en-US" altLang="en-US" dirty="0">
                <a:solidFill>
                  <a:schemeClr val="bg1"/>
                </a:solidFill>
              </a:rPr>
              <a:t> 2015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E91335-C622-A9B7-A37B-E6DE8A58CDBF}"/>
              </a:ext>
            </a:extLst>
          </p:cNvPr>
          <p:cNvSpPr txBox="1"/>
          <p:nvPr/>
        </p:nvSpPr>
        <p:spPr>
          <a:xfrm>
            <a:off x="358782" y="1616415"/>
            <a:ext cx="7211654" cy="419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Meta-analysis of 17 studies with 2138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Yoga: 1112; Control: 1071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Supervised Yoga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Large effect on </a:t>
            </a: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fatigue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post-treatment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Marked mitigation of </a:t>
            </a: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physical fatigue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Medium impact on cognitive fatigue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Small effect on mental fatigue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Other RCTs suggest benefit in cognitive function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490CA22F-360D-D00F-63EE-A936B35578F9}"/>
              </a:ext>
            </a:extLst>
          </p:cNvPr>
          <p:cNvGrpSpPr>
            <a:grpSpLocks/>
          </p:cNvGrpSpPr>
          <p:nvPr/>
        </p:nvGrpSpPr>
        <p:grpSpPr bwMode="auto">
          <a:xfrm>
            <a:off x="7367741" y="2528731"/>
            <a:ext cx="4194994" cy="3429614"/>
            <a:chOff x="657726" y="2381938"/>
            <a:chExt cx="2999440" cy="2312896"/>
          </a:xfrm>
        </p:grpSpPr>
        <p:pic>
          <p:nvPicPr>
            <p:cNvPr id="6" name="Picture 6" descr="Figure">
              <a:extLst>
                <a:ext uri="{FF2B5EF4-FFF2-40B4-BE49-F238E27FC236}">
                  <a16:creationId xmlns:a16="http://schemas.microsoft.com/office/drawing/2014/main" id="{825C1081-017E-E996-9F94-C19368FF8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10" b="50209"/>
            <a:stretch>
              <a:fillRect/>
            </a:stretch>
          </p:blipFill>
          <p:spPr bwMode="auto">
            <a:xfrm>
              <a:off x="657726" y="2381938"/>
              <a:ext cx="2999440" cy="2312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276521-3975-F344-5748-F4C00A9A552D}"/>
                </a:ext>
              </a:extLst>
            </p:cNvPr>
            <p:cNvSpPr/>
            <p:nvPr/>
          </p:nvSpPr>
          <p:spPr>
            <a:xfrm>
              <a:off x="686292" y="4601175"/>
              <a:ext cx="407861" cy="93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8D1F54B-C7A6-8EF5-E800-A23FFC353B43}"/>
              </a:ext>
            </a:extLst>
          </p:cNvPr>
          <p:cNvSpPr txBox="1"/>
          <p:nvPr/>
        </p:nvSpPr>
        <p:spPr>
          <a:xfrm>
            <a:off x="7367741" y="1413677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Breast Cancer N=200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Hatha yoga vs wait list control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90 min twice week x 12 w</a:t>
            </a:r>
          </a:p>
        </p:txBody>
      </p:sp>
      <p:pic>
        <p:nvPicPr>
          <p:cNvPr id="13" name="Graphic 12" descr="Yoga with solid fill">
            <a:extLst>
              <a:ext uri="{FF2B5EF4-FFF2-40B4-BE49-F238E27FC236}">
                <a16:creationId xmlns:a16="http://schemas.microsoft.com/office/drawing/2014/main" id="{868AFC5D-6AC5-4630-2B6B-92C69F651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3982" y="78761"/>
            <a:ext cx="1266960" cy="1266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0B82A-78F9-A058-4C86-F396FFCBC076}"/>
              </a:ext>
            </a:extLst>
          </p:cNvPr>
          <p:cNvSpPr txBox="1"/>
          <p:nvPr/>
        </p:nvSpPr>
        <p:spPr>
          <a:xfrm>
            <a:off x="8322052" y="2621393"/>
            <a:ext cx="24582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Lower is better</a:t>
            </a:r>
          </a:p>
        </p:txBody>
      </p:sp>
    </p:spTree>
    <p:extLst>
      <p:ext uri="{BB962C8B-B14F-4D97-AF65-F5344CB8AC3E}">
        <p14:creationId xmlns:p14="http://schemas.microsoft.com/office/powerpoint/2010/main" val="124296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42321-E52C-5B60-58DF-7B65A77F2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7D6090-7836-6556-B47E-C1A279F00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155628"/>
            <a:ext cx="9707592" cy="1460787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Psychostimulants and Other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Interventions for Fatigue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9B370-E76F-7618-2FF6-5D42BB8507D2}"/>
              </a:ext>
            </a:extLst>
          </p:cNvPr>
          <p:cNvSpPr/>
          <p:nvPr/>
        </p:nvSpPr>
        <p:spPr>
          <a:xfrm>
            <a:off x="4116565" y="3273365"/>
            <a:ext cx="553452" cy="1058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ECD25F-7F1E-CD07-B2B2-67A1386E3AED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D6473C7-F524-EA05-0C99-4330FCFBE4B0}"/>
              </a:ext>
            </a:extLst>
          </p:cNvPr>
          <p:cNvSpPr txBox="1"/>
          <p:nvPr/>
        </p:nvSpPr>
        <p:spPr>
          <a:xfrm>
            <a:off x="248342" y="6333040"/>
            <a:ext cx="767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Hanna et al, 2006; Lower et al, 2009; Qu et al 2016; Minton et al, 2010; Stone et al, JCO 2024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795CD-0496-46FE-9381-CCA99B3918CB}"/>
              </a:ext>
            </a:extLst>
          </p:cNvPr>
          <p:cNvSpPr txBox="1"/>
          <p:nvPr/>
        </p:nvSpPr>
        <p:spPr>
          <a:xfrm>
            <a:off x="358782" y="1616414"/>
            <a:ext cx="97075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Methylphenidate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Mixed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RCT (n=154): post-chemotherapy, improvement with active drug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Meta-analysis: benefit in patients receiving active 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Phase 3 trial (n=162): patients with incurable cancer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10 weeks of titrated methylphenidate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i="1" dirty="0">
                <a:latin typeface="Helvetica" panose="020B0604020202020204" pitchFamily="34" charset="0"/>
                <a:cs typeface="Helvetica" panose="020B0604020202020204" pitchFamily="34" charset="0"/>
              </a:rPr>
              <a:t>No difference FACT-F at 6 ± 2 weeks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574925" algn="l"/>
              </a:tabLst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Modafinil - Not recommended (no benefit noted in larger trials)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574925" algn="l"/>
              </a:tabLst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Dexamethasone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574925" algn="l"/>
              </a:tabLst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Consider as short-term palliative intervention at end of life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574925" algn="l"/>
              </a:tabLst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Graphic 5" descr="Medicine with solid fill">
            <a:extLst>
              <a:ext uri="{FF2B5EF4-FFF2-40B4-BE49-F238E27FC236}">
                <a16:creationId xmlns:a16="http://schemas.microsoft.com/office/drawing/2014/main" id="{128C63A8-6C66-BFE3-95D7-1560B9FB4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4652" y="2823795"/>
            <a:ext cx="1843988" cy="184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9CDA3-CC9E-D154-3CF6-6D89B1B5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C0BAAF-02E6-C75C-D0C6-0AE940D01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689548"/>
            <a:ext cx="9707592" cy="926867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– Cancer-Related Fatigue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44D7B7-41F4-FBEE-30D6-9FEAE5E3B1F9}"/>
              </a:ext>
            </a:extLst>
          </p:cNvPr>
          <p:cNvSpPr/>
          <p:nvPr/>
        </p:nvSpPr>
        <p:spPr>
          <a:xfrm>
            <a:off x="4116565" y="3273365"/>
            <a:ext cx="553452" cy="1058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72A1D4-73B1-9FAF-C258-CF0D370D81AD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608A3E9-BE3D-03BA-9B23-341B5F98DBB1}"/>
              </a:ext>
            </a:extLst>
          </p:cNvPr>
          <p:cNvSpPr txBox="1"/>
          <p:nvPr/>
        </p:nvSpPr>
        <p:spPr>
          <a:xfrm>
            <a:off x="778506" y="1628882"/>
            <a:ext cx="970759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Cancer-related fatigue is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Important to screen for fatigue, evaluate for treatable causes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Most interventions with the strongest supportive evidence are non-pharmacologic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Physical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Psychosocial interventions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Integrative therapies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574925" algn="l"/>
              </a:tabLst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88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5EC5F-4A19-B05D-2D78-E404A126C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746736"/>
            <a:ext cx="12192000" cy="567443"/>
          </a:xfrm>
        </p:spPr>
        <p:txBody>
          <a:bodyPr/>
          <a:lstStyle/>
          <a:p>
            <a:r>
              <a:rPr lang="en-US" sz="4800" dirty="0"/>
              <a:t>Bone Health</a:t>
            </a:r>
          </a:p>
        </p:txBody>
      </p:sp>
    </p:spTree>
    <p:extLst>
      <p:ext uri="{BB962C8B-B14F-4D97-AF65-F5344CB8AC3E}">
        <p14:creationId xmlns:p14="http://schemas.microsoft.com/office/powerpoint/2010/main" val="263144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0CD45-4C14-FABA-EE6F-EBCD60745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671728-3716-766D-B969-77AA5840BE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for Fractures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F3D788-31B3-043A-B009-D817189FB956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4DDA62-5E49-15A2-F109-9C033CC76499}"/>
              </a:ext>
            </a:extLst>
          </p:cNvPr>
          <p:cNvSpPr txBox="1"/>
          <p:nvPr/>
        </p:nvSpPr>
        <p:spPr>
          <a:xfrm>
            <a:off x="1157453" y="1766315"/>
            <a:ext cx="106757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Risk factors: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BMD, age (&gt;65), steroids, smoking, low BMI (&lt;20 kg/m</a:t>
            </a:r>
            <a:r>
              <a:rPr lang="en-US" sz="26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), family history hip fracture, fragility fracture (&gt;50), premature menopause, impaired mobility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Population with breast cancer: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Chemotherapy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Ovarian suppression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Aromatase inhibitor therapy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574925" algn="l"/>
              </a:tabLst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Graphic 4" descr="Sling with solid fill">
            <a:extLst>
              <a:ext uri="{FF2B5EF4-FFF2-40B4-BE49-F238E27FC236}">
                <a16:creationId xmlns:a16="http://schemas.microsoft.com/office/drawing/2014/main" id="{8B37FD72-EFC4-7F49-2488-C85C369CC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6255" y="3082843"/>
            <a:ext cx="1723030" cy="17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66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6F8E8-7414-DD1D-AB83-214E086DB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0CA8B7-BFB8-D3AB-63C9-2EAA1E89AE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155628"/>
            <a:ext cx="9707592" cy="1460787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Bone Health in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Risk Patients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F16229-DDB3-E53B-2FB8-3925B82F5F44}"/>
              </a:ext>
            </a:extLst>
          </p:cNvPr>
          <p:cNvSpPr/>
          <p:nvPr/>
        </p:nvSpPr>
        <p:spPr>
          <a:xfrm>
            <a:off x="4116565" y="3273365"/>
            <a:ext cx="553452" cy="1058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EAF762-A1BE-FA23-760E-8AAC9B4B8911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DE5A3C-A4DB-05D6-4C04-CD72D2640B15}"/>
              </a:ext>
            </a:extLst>
          </p:cNvPr>
          <p:cNvSpPr txBox="1"/>
          <p:nvPr/>
        </p:nvSpPr>
        <p:spPr>
          <a:xfrm>
            <a:off x="358782" y="1616414"/>
            <a:ext cx="85153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DEXA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Provides a 2-dimensional measure of bone density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Office-based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Central DEXA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Gold standard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Measures spine, hip, or total body BMD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Peripheral DEXA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Measures wrist, heel, or finger BMD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574925" algn="l"/>
              </a:tabLst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 descr="A white and blue printer&#10;&#10;AI-generated content may be incorrect.">
            <a:extLst>
              <a:ext uri="{FF2B5EF4-FFF2-40B4-BE49-F238E27FC236}">
                <a16:creationId xmlns:a16="http://schemas.microsoft.com/office/drawing/2014/main" id="{0BC99FA8-19A2-F3B0-A4FF-CA0F0B8EE9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362" t="3620" r="27708"/>
          <a:stretch>
            <a:fillRect/>
          </a:stretch>
        </p:blipFill>
        <p:spPr>
          <a:xfrm>
            <a:off x="8739264" y="1820387"/>
            <a:ext cx="3282847" cy="39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3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72174-A338-7144-04E3-92DB56F7A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F3B180-0CE4-4CE0-03D2-35E3F494F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2204" y="632443"/>
            <a:ext cx="9771001" cy="56744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A106D7-96D7-FBF5-3EFB-9FE84BD5DD30}"/>
              </a:ext>
            </a:extLst>
          </p:cNvPr>
          <p:cNvSpPr/>
          <p:nvPr/>
        </p:nvSpPr>
        <p:spPr>
          <a:xfrm>
            <a:off x="4116565" y="3273365"/>
            <a:ext cx="553452" cy="1058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EBB8F1-ED2D-1CA3-4FD9-F6E4FC4F9384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DCB8AE5-4292-2E1B-6666-0642AE25E1C3}"/>
              </a:ext>
            </a:extLst>
          </p:cNvPr>
          <p:cNvSpPr txBox="1"/>
          <p:nvPr/>
        </p:nvSpPr>
        <p:spPr>
          <a:xfrm>
            <a:off x="902991" y="1824515"/>
            <a:ext cx="702180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43 year old female diagnosed with stage 3, ER positive, HER2 negative breast cancer 3 years ago</a:t>
            </a:r>
          </a:p>
          <a:p>
            <a:endParaRPr lang="en-US" sz="2800" dirty="0">
              <a:latin typeface="Helvetica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atin typeface="Helvetica" pitchFamily="2" charset="0"/>
              </a:rPr>
              <a:t>Bilateral mastectomy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Helvetica" pitchFamily="2" charset="0"/>
              </a:rPr>
              <a:t>Post-mastectomy radiation therapy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Helvetica" pitchFamily="2" charset="0"/>
              </a:rPr>
              <a:t>Adjuvant chemotherapy with AC-T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Helvetica" pitchFamily="2" charset="0"/>
              </a:rPr>
              <a:t>OFS plus exemestane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Helvetica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itchFamily="2" charset="0"/>
            </a:endParaRPr>
          </a:p>
        </p:txBody>
      </p:sp>
      <p:pic>
        <p:nvPicPr>
          <p:cNvPr id="9" name="Picture 8" descr="Woman wearing a pink outfit">
            <a:extLst>
              <a:ext uri="{FF2B5EF4-FFF2-40B4-BE49-F238E27FC236}">
                <a16:creationId xmlns:a16="http://schemas.microsoft.com/office/drawing/2014/main" id="{39B51DCE-EDC3-C815-50B0-35A66613E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657" r="-5472" b="20349"/>
          <a:stretch>
            <a:fillRect/>
          </a:stretch>
        </p:blipFill>
        <p:spPr>
          <a:xfrm>
            <a:off x="8375904" y="1914767"/>
            <a:ext cx="3474719" cy="360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0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45784-A748-FF56-F393-D150D6319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059FB-6756-42D7-3FC0-83C215414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 Risk in the Normal Population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37A440-BAC3-D16D-B2CF-3F2415580AE6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CDCC11-C34E-F878-3872-AFCFC3456A76}"/>
              </a:ext>
            </a:extLst>
          </p:cNvPr>
          <p:cNvSpPr txBox="1"/>
          <p:nvPr/>
        </p:nvSpPr>
        <p:spPr>
          <a:xfrm>
            <a:off x="358782" y="1616414"/>
            <a:ext cx="85153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WHO Definition of Osteoporosis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Fracture risk estimated by bone mineral density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T-score (comparison to young patient)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T-score &gt; -1 = normal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T-score -1 to -2.5 = osteopenia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T score &lt; -2.5 = osteoporosis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T-score for age 50+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Z-score for age &lt;50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574925" algn="l"/>
              </a:tabLst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32FB67-EF41-2235-6011-4971DA3712A6}"/>
              </a:ext>
            </a:extLst>
          </p:cNvPr>
          <p:cNvGrpSpPr/>
          <p:nvPr/>
        </p:nvGrpSpPr>
        <p:grpSpPr>
          <a:xfrm>
            <a:off x="6277717" y="1148158"/>
            <a:ext cx="5759385" cy="4956453"/>
            <a:chOff x="1572669" y="1212850"/>
            <a:chExt cx="4934494" cy="3956050"/>
          </a:xfrm>
        </p:grpSpPr>
        <p:sp>
          <p:nvSpPr>
            <p:cNvPr id="36" name="Text Box 3">
              <a:extLst>
                <a:ext uri="{FF2B5EF4-FFF2-40B4-BE49-F238E27FC236}">
                  <a16:creationId xmlns:a16="http://schemas.microsoft.com/office/drawing/2014/main" id="{3EA1EC06-66DD-E650-8A21-6EEEDAD3F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350" y="4868863"/>
              <a:ext cx="184150" cy="30003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350" b="1"/>
            </a:p>
          </p:txBody>
        </p:sp>
        <p:sp>
          <p:nvSpPr>
            <p:cNvPr id="37" name="Text Box 4">
              <a:extLst>
                <a:ext uri="{FF2B5EF4-FFF2-40B4-BE49-F238E27FC236}">
                  <a16:creationId xmlns:a16="http://schemas.microsoft.com/office/drawing/2014/main" id="{D7B36309-5935-4B1E-1BFA-34F41A710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2669" y="3086100"/>
              <a:ext cx="2253752" cy="557758"/>
            </a:xfrm>
            <a:prstGeom prst="rect">
              <a:avLst/>
            </a:prstGeom>
            <a:solidFill>
              <a:srgbClr val="FF99CC"/>
            </a:solidFill>
            <a:ln w="222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Gradient risk of </a:t>
              </a:r>
              <a:br>
                <a:rPr lang="en-GB" altLang="en-US" sz="1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GB" altLang="en-US" sz="1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osteoporosis fracture</a:t>
              </a:r>
            </a:p>
          </p:txBody>
        </p:sp>
        <p:sp>
          <p:nvSpPr>
            <p:cNvPr id="38" name="Line 5">
              <a:extLst>
                <a:ext uri="{FF2B5EF4-FFF2-40B4-BE49-F238E27FC236}">
                  <a16:creationId xmlns:a16="http://schemas.microsoft.com/office/drawing/2014/main" id="{91222A88-EA03-240A-4CF1-C947F8923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2950" y="4554538"/>
              <a:ext cx="0" cy="96837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">
              <a:extLst>
                <a:ext uri="{FF2B5EF4-FFF2-40B4-BE49-F238E27FC236}">
                  <a16:creationId xmlns:a16="http://schemas.microsoft.com/office/drawing/2014/main" id="{C81F4794-E945-4EC1-1C16-EC2D39B69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7663" y="4554538"/>
              <a:ext cx="0" cy="96837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">
              <a:extLst>
                <a:ext uri="{FF2B5EF4-FFF2-40B4-BE49-F238E27FC236}">
                  <a16:creationId xmlns:a16="http://schemas.microsoft.com/office/drawing/2014/main" id="{B87D42F9-B2F3-8A9D-1711-35E067097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9988" y="4554538"/>
              <a:ext cx="0" cy="96837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8">
              <a:extLst>
                <a:ext uri="{FF2B5EF4-FFF2-40B4-BE49-F238E27FC236}">
                  <a16:creationId xmlns:a16="http://schemas.microsoft.com/office/drawing/2014/main" id="{6D049BCE-1FFE-FF86-6330-67555D3D9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063" y="4554538"/>
              <a:ext cx="0" cy="96837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9">
              <a:extLst>
                <a:ext uri="{FF2B5EF4-FFF2-40B4-BE49-F238E27FC236}">
                  <a16:creationId xmlns:a16="http://schemas.microsoft.com/office/drawing/2014/main" id="{C9DE6A2F-1801-6339-0179-1E5C6DEFA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9563" y="4554538"/>
              <a:ext cx="0" cy="96837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0">
              <a:extLst>
                <a:ext uri="{FF2B5EF4-FFF2-40B4-BE49-F238E27FC236}">
                  <a16:creationId xmlns:a16="http://schemas.microsoft.com/office/drawing/2014/main" id="{105BB37B-6950-6687-C71D-2FB940C1C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6013" y="4554538"/>
              <a:ext cx="0" cy="96837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11">
              <a:extLst>
                <a:ext uri="{FF2B5EF4-FFF2-40B4-BE49-F238E27FC236}">
                  <a16:creationId xmlns:a16="http://schemas.microsoft.com/office/drawing/2014/main" id="{5811A909-D6ED-9669-B198-F8B2948E1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4338" y="4697413"/>
              <a:ext cx="631825" cy="30003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350" b="1"/>
                <a:t>+1.0T</a:t>
              </a:r>
            </a:p>
          </p:txBody>
        </p:sp>
        <p:sp>
          <p:nvSpPr>
            <p:cNvPr id="45" name="Text Box 12">
              <a:extLst>
                <a:ext uri="{FF2B5EF4-FFF2-40B4-BE49-F238E27FC236}">
                  <a16:creationId xmlns:a16="http://schemas.microsoft.com/office/drawing/2014/main" id="{C256C395-7320-C75D-1DD0-A38064577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263" y="4697413"/>
              <a:ext cx="280987" cy="30003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350" b="1"/>
                <a:t>0</a:t>
              </a:r>
            </a:p>
          </p:txBody>
        </p:sp>
        <p:sp>
          <p:nvSpPr>
            <p:cNvPr id="46" name="Text Box 13">
              <a:extLst>
                <a:ext uri="{FF2B5EF4-FFF2-40B4-BE49-F238E27FC236}">
                  <a16:creationId xmlns:a16="http://schemas.microsoft.com/office/drawing/2014/main" id="{A73B5EB9-7124-373F-F254-705C76CBC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1538" y="4697413"/>
              <a:ext cx="588962" cy="30003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350" b="1"/>
                <a:t>-1.0T</a:t>
              </a:r>
            </a:p>
          </p:txBody>
        </p:sp>
        <p:sp>
          <p:nvSpPr>
            <p:cNvPr id="47" name="Text Box 14">
              <a:extLst>
                <a:ext uri="{FF2B5EF4-FFF2-40B4-BE49-F238E27FC236}">
                  <a16:creationId xmlns:a16="http://schemas.microsoft.com/office/drawing/2014/main" id="{1A144D0E-0DB4-C0F2-4580-D2906DC7D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025" y="4697413"/>
              <a:ext cx="587375" cy="30003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350" b="1"/>
                <a:t>-2.0T</a:t>
              </a:r>
            </a:p>
          </p:txBody>
        </p:sp>
        <p:sp>
          <p:nvSpPr>
            <p:cNvPr id="48" name="Text Box 15">
              <a:extLst>
                <a:ext uri="{FF2B5EF4-FFF2-40B4-BE49-F238E27FC236}">
                  <a16:creationId xmlns:a16="http://schemas.microsoft.com/office/drawing/2014/main" id="{748EE5F2-89A4-DD78-DB0E-CD4305CFA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4697413"/>
              <a:ext cx="588963" cy="30003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350" b="1"/>
                <a:t>-3.0T</a:t>
              </a:r>
            </a:p>
          </p:txBody>
        </p:sp>
        <p:sp>
          <p:nvSpPr>
            <p:cNvPr id="49" name="Text Box 16">
              <a:extLst>
                <a:ext uri="{FF2B5EF4-FFF2-40B4-BE49-F238E27FC236}">
                  <a16:creationId xmlns:a16="http://schemas.microsoft.com/office/drawing/2014/main" id="{A8F3643B-18AA-EFBB-EB14-CF4548F17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8200" y="4697413"/>
              <a:ext cx="588963" cy="30003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350" b="1"/>
                <a:t>-4.0T</a:t>
              </a:r>
            </a:p>
          </p:txBody>
        </p:sp>
        <p:sp>
          <p:nvSpPr>
            <p:cNvPr id="50" name="Text Box 17">
              <a:extLst>
                <a:ext uri="{FF2B5EF4-FFF2-40B4-BE49-F238E27FC236}">
                  <a16:creationId xmlns:a16="http://schemas.microsoft.com/office/drawing/2014/main" id="{C8362324-5D10-D01A-5E10-A0075DDD8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813" y="4005263"/>
              <a:ext cx="395287" cy="30003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350" b="1"/>
                <a:t>1X</a:t>
              </a:r>
            </a:p>
          </p:txBody>
        </p:sp>
        <p:sp>
          <p:nvSpPr>
            <p:cNvPr id="51" name="Text Box 18">
              <a:extLst>
                <a:ext uri="{FF2B5EF4-FFF2-40B4-BE49-F238E27FC236}">
                  <a16:creationId xmlns:a16="http://schemas.microsoft.com/office/drawing/2014/main" id="{E24C8334-EF14-69DD-C0AD-18AEC13A3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313" y="3843338"/>
              <a:ext cx="396875" cy="30003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350" b="1"/>
                <a:t>2X</a:t>
              </a:r>
            </a:p>
          </p:txBody>
        </p:sp>
        <p:sp>
          <p:nvSpPr>
            <p:cNvPr id="52" name="Text Box 19">
              <a:extLst>
                <a:ext uri="{FF2B5EF4-FFF2-40B4-BE49-F238E27FC236}">
                  <a16:creationId xmlns:a16="http://schemas.microsoft.com/office/drawing/2014/main" id="{2695D104-9372-3265-0139-5C00B6C26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688" y="3397250"/>
              <a:ext cx="395287" cy="3000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350" b="1"/>
                <a:t>4X</a:t>
              </a:r>
            </a:p>
          </p:txBody>
        </p:sp>
        <p:sp>
          <p:nvSpPr>
            <p:cNvPr id="53" name="Text Box 20">
              <a:extLst>
                <a:ext uri="{FF2B5EF4-FFF2-40B4-BE49-F238E27FC236}">
                  <a16:creationId xmlns:a16="http://schemas.microsoft.com/office/drawing/2014/main" id="{DFDCB895-2C0A-7338-37EC-1068BDFA6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2713" y="2335213"/>
              <a:ext cx="396875" cy="30003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350" b="1"/>
                <a:t>8X</a:t>
              </a:r>
            </a:p>
          </p:txBody>
        </p:sp>
        <p:sp>
          <p:nvSpPr>
            <p:cNvPr id="54" name="Text Box 21">
              <a:extLst>
                <a:ext uri="{FF2B5EF4-FFF2-40B4-BE49-F238E27FC236}">
                  <a16:creationId xmlns:a16="http://schemas.microsoft.com/office/drawing/2014/main" id="{4D1DF7D2-BB2E-8C11-B850-26F395901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2488" y="1212850"/>
              <a:ext cx="493712" cy="3000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GB" altLang="en-US" sz="1350" b="1"/>
                <a:t>16X</a:t>
              </a:r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D5EF521E-E737-E632-C3FB-D53C3ECD4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1533525"/>
              <a:ext cx="1084263" cy="3021013"/>
            </a:xfrm>
            <a:custGeom>
              <a:avLst/>
              <a:gdLst>
                <a:gd name="T0" fmla="*/ 2147483646 w 500"/>
                <a:gd name="T1" fmla="*/ 0 h 1892"/>
                <a:gd name="T2" fmla="*/ 2147483646 w 500"/>
                <a:gd name="T3" fmla="*/ 2147483646 h 1892"/>
                <a:gd name="T4" fmla="*/ 0 w 500"/>
                <a:gd name="T5" fmla="*/ 2147483646 h 1892"/>
                <a:gd name="T6" fmla="*/ 0 w 500"/>
                <a:gd name="T7" fmla="*/ 2147483646 h 1892"/>
                <a:gd name="T8" fmla="*/ 2147483646 w 500"/>
                <a:gd name="T9" fmla="*/ 0 h 18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0"/>
                <a:gd name="T16" fmla="*/ 0 h 1892"/>
                <a:gd name="T17" fmla="*/ 500 w 500"/>
                <a:gd name="T18" fmla="*/ 1892 h 18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0" h="1892">
                  <a:moveTo>
                    <a:pt x="500" y="0"/>
                  </a:moveTo>
                  <a:lnTo>
                    <a:pt x="500" y="1892"/>
                  </a:lnTo>
                  <a:lnTo>
                    <a:pt x="0" y="1892"/>
                  </a:lnTo>
                  <a:lnTo>
                    <a:pt x="0" y="1224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99CC00"/>
            </a:solidFill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E15E6E1D-ABA8-2691-7DAC-CA37479AD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5" y="3495675"/>
              <a:ext cx="1406525" cy="1058863"/>
            </a:xfrm>
            <a:custGeom>
              <a:avLst/>
              <a:gdLst>
                <a:gd name="T0" fmla="*/ 2147483646 w 648"/>
                <a:gd name="T1" fmla="*/ 2147483646 h 648"/>
                <a:gd name="T2" fmla="*/ 0 w 648"/>
                <a:gd name="T3" fmla="*/ 2147483646 h 648"/>
                <a:gd name="T4" fmla="*/ 0 w 648"/>
                <a:gd name="T5" fmla="*/ 2147483646 h 648"/>
                <a:gd name="T6" fmla="*/ 2147483646 w 648"/>
                <a:gd name="T7" fmla="*/ 0 h 648"/>
                <a:gd name="T8" fmla="*/ 2147483646 w 648"/>
                <a:gd name="T9" fmla="*/ 2147483646 h 6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648"/>
                <a:gd name="T17" fmla="*/ 648 w 648"/>
                <a:gd name="T18" fmla="*/ 648 h 6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648">
                  <a:moveTo>
                    <a:pt x="648" y="648"/>
                  </a:moveTo>
                  <a:lnTo>
                    <a:pt x="0" y="648"/>
                  </a:lnTo>
                  <a:lnTo>
                    <a:pt x="0" y="404"/>
                  </a:lnTo>
                  <a:lnTo>
                    <a:pt x="648" y="0"/>
                  </a:lnTo>
                  <a:lnTo>
                    <a:pt x="648" y="648"/>
                  </a:lnTo>
                  <a:close/>
                </a:path>
              </a:pathLst>
            </a:custGeom>
            <a:solidFill>
              <a:srgbClr val="FF9900"/>
            </a:solidFill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DAC17384-D6ED-4125-DB31-94EECCB7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4160838"/>
              <a:ext cx="1697037" cy="393700"/>
            </a:xfrm>
            <a:custGeom>
              <a:avLst/>
              <a:gdLst>
                <a:gd name="T0" fmla="*/ 2147483646 w 780"/>
                <a:gd name="T1" fmla="*/ 2147483646 h 240"/>
                <a:gd name="T2" fmla="*/ 2147483646 w 780"/>
                <a:gd name="T3" fmla="*/ 0 h 240"/>
                <a:gd name="T4" fmla="*/ 0 w 780"/>
                <a:gd name="T5" fmla="*/ 2147483646 h 240"/>
                <a:gd name="T6" fmla="*/ 0 w 780"/>
                <a:gd name="T7" fmla="*/ 2147483646 h 240"/>
                <a:gd name="T8" fmla="*/ 2147483646 w 780"/>
                <a:gd name="T9" fmla="*/ 214748364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0"/>
                <a:gd name="T16" fmla="*/ 0 h 240"/>
                <a:gd name="T17" fmla="*/ 780 w 7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0" h="240">
                  <a:moveTo>
                    <a:pt x="780" y="240"/>
                  </a:moveTo>
                  <a:lnTo>
                    <a:pt x="780" y="0"/>
                  </a:lnTo>
                  <a:lnTo>
                    <a:pt x="0" y="192"/>
                  </a:lnTo>
                  <a:lnTo>
                    <a:pt x="0" y="240"/>
                  </a:lnTo>
                  <a:lnTo>
                    <a:pt x="780" y="240"/>
                  </a:lnTo>
                  <a:close/>
                </a:path>
              </a:pathLst>
            </a:custGeom>
            <a:solidFill>
              <a:srgbClr val="3366FF"/>
            </a:solidFill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25">
              <a:extLst>
                <a:ext uri="{FF2B5EF4-FFF2-40B4-BE49-F238E27FC236}">
                  <a16:creationId xmlns:a16="http://schemas.microsoft.com/office/drawing/2014/main" id="{2202C3D9-727F-942C-5C3A-BF5668685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8570" y="4308475"/>
              <a:ext cx="708112" cy="26559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Normal</a:t>
              </a:r>
              <a:endParaRPr lang="en-US" altLang="en-US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9" name="Text Box 26">
              <a:extLst>
                <a:ext uri="{FF2B5EF4-FFF2-40B4-BE49-F238E27FC236}">
                  <a16:creationId xmlns:a16="http://schemas.microsoft.com/office/drawing/2014/main" id="{2016F2B9-8D50-0216-1557-2E6A269D9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5029" y="4087986"/>
              <a:ext cx="1270419" cy="31871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Osteopenia</a:t>
              </a:r>
            </a:p>
          </p:txBody>
        </p:sp>
        <p:sp>
          <p:nvSpPr>
            <p:cNvPr id="60" name="Text Box 27">
              <a:extLst>
                <a:ext uri="{FF2B5EF4-FFF2-40B4-BE49-F238E27FC236}">
                  <a16:creationId xmlns:a16="http://schemas.microsoft.com/office/drawing/2014/main" id="{1561330B-E9E3-5CED-611E-37AAA340F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139" y="3909217"/>
              <a:ext cx="1328346" cy="29215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Osteoporosis</a:t>
              </a:r>
              <a:endParaRPr lang="en-US" altLang="en-US" sz="12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61" name="Text Box 28">
              <a:extLst>
                <a:ext uri="{FF2B5EF4-FFF2-40B4-BE49-F238E27FC236}">
                  <a16:creationId xmlns:a16="http://schemas.microsoft.com/office/drawing/2014/main" id="{D49CFB86-6D9D-DBA2-31B9-489D6E34B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5300" y="4046538"/>
              <a:ext cx="539750" cy="30003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350" b="1"/>
                <a:t>0.5X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3092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DEBDC-AAD9-15A3-80B1-D7C502CE4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F6C95D-189E-ED14-850F-9279A00E3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1" y="741808"/>
            <a:ext cx="11207646" cy="552969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D780F3-26E5-6ADF-7514-1ECB1BE367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60" y="57103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FRAX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4A2C39-5051-A870-EC23-48656482FDE3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79DB16-CB4D-8329-D5C1-591DBD5D8366}"/>
              </a:ext>
            </a:extLst>
          </p:cNvPr>
          <p:cNvSpPr txBox="1"/>
          <p:nvPr/>
        </p:nvSpPr>
        <p:spPr>
          <a:xfrm>
            <a:off x="6073577" y="3506657"/>
            <a:ext cx="5333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Consider intervention if: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10 year risk major osteoporotic fracture ≥ 20%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10 year risk hip fracture ≥ 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058FD-B843-0F7B-4908-977A2950E763}"/>
              </a:ext>
            </a:extLst>
          </p:cNvPr>
          <p:cNvSpPr txBox="1"/>
          <p:nvPr/>
        </p:nvSpPr>
        <p:spPr>
          <a:xfrm>
            <a:off x="283832" y="6317988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https://fraxplus.org/calculation-tool</a:t>
            </a:r>
          </a:p>
        </p:txBody>
      </p:sp>
    </p:spTree>
    <p:extLst>
      <p:ext uri="{BB962C8B-B14F-4D97-AF65-F5344CB8AC3E}">
        <p14:creationId xmlns:p14="http://schemas.microsoft.com/office/powerpoint/2010/main" val="149881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0E859-592E-B574-ACDA-8F320F7E0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77406D7-F378-C0F2-C898-60CC7A3DFB5E}"/>
              </a:ext>
            </a:extLst>
          </p:cNvPr>
          <p:cNvSpPr/>
          <p:nvPr/>
        </p:nvSpPr>
        <p:spPr>
          <a:xfrm>
            <a:off x="931887" y="760462"/>
            <a:ext cx="10328222" cy="529897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(68 </a:t>
            </a:r>
            <a:r>
              <a:rPr lang="en-US" dirty="0" err="1"/>
              <a:t>mo</a:t>
            </a:r>
            <a:r>
              <a:rPr lang="en-US" dirty="0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B489DD-07F0-03D1-C5DC-E090C01C9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110" y="197319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 Rates in AI-Treated Patients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04FE26-449D-8C46-B25C-B9E74240BCB7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B40B72B-7B4D-1863-822B-3317B65B541D}"/>
              </a:ext>
            </a:extLst>
          </p:cNvPr>
          <p:cNvSpPr txBox="1"/>
          <p:nvPr/>
        </p:nvSpPr>
        <p:spPr>
          <a:xfrm>
            <a:off x="283831" y="6168088"/>
            <a:ext cx="80506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1. Howell A, et al. </a:t>
            </a:r>
            <a:r>
              <a:rPr lang="en-US" altLang="en-US" sz="1400" i="1" dirty="0">
                <a:solidFill>
                  <a:srgbClr val="FFFFFF"/>
                </a:solidFill>
                <a:cs typeface="Arial" panose="020B0604020202020204" pitchFamily="34" charset="0"/>
              </a:rPr>
              <a:t>Lancet</a:t>
            </a: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. 2005;365:60-62; 2. </a:t>
            </a:r>
            <a:r>
              <a:rPr lang="en-US" altLang="en-US" sz="1400" dirty="0" err="1">
                <a:solidFill>
                  <a:srgbClr val="FFFFFF"/>
                </a:solidFill>
                <a:cs typeface="Arial" panose="020B0604020202020204" pitchFamily="34" charset="0"/>
              </a:rPr>
              <a:t>Thurlimann</a:t>
            </a: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B, et al. </a:t>
            </a:r>
            <a:r>
              <a:rPr lang="en-US" altLang="en-US" sz="1400" i="1" dirty="0">
                <a:solidFill>
                  <a:srgbClr val="FFFFFF"/>
                </a:solidFill>
                <a:cs typeface="Arial" panose="020B0604020202020204" pitchFamily="34" charset="0"/>
              </a:rPr>
              <a:t>N Engl J Med</a:t>
            </a: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. 2005;353:2747-2757; 3. Coleman RE, et al. </a:t>
            </a:r>
            <a:r>
              <a:rPr lang="en-US" altLang="en-US" sz="1400" i="1" dirty="0">
                <a:solidFill>
                  <a:srgbClr val="FFFFFF"/>
                </a:solidFill>
                <a:cs typeface="Arial" panose="020B0604020202020204" pitchFamily="34" charset="0"/>
              </a:rPr>
              <a:t>Lancet Oncol</a:t>
            </a: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. 2007;8:119-127; 4. </a:t>
            </a:r>
            <a:r>
              <a:rPr lang="es-E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Jones SE et al. SABCS 2008, San Antonio, Tex. </a:t>
            </a:r>
            <a:r>
              <a:rPr lang="es-ES" altLang="en-US" sz="1400" dirty="0" err="1">
                <a:solidFill>
                  <a:srgbClr val="FFFFFF"/>
                </a:solidFill>
                <a:cs typeface="Arial" panose="020B0604020202020204" pitchFamily="34" charset="0"/>
              </a:rPr>
              <a:t>Abstract</a:t>
            </a:r>
            <a:r>
              <a:rPr lang="es-E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15; 5</a:t>
            </a: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. Goss PE, et al. </a:t>
            </a:r>
            <a:r>
              <a:rPr lang="en-US" altLang="en-US" sz="1400" i="1" dirty="0">
                <a:solidFill>
                  <a:srgbClr val="FFFFFF"/>
                </a:solidFill>
                <a:cs typeface="Arial" panose="020B0604020202020204" pitchFamily="34" charset="0"/>
              </a:rPr>
              <a:t>J Natl Cancer Inst</a:t>
            </a: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. 2005;97:1262-1271.</a:t>
            </a:r>
          </a:p>
        </p:txBody>
      </p:sp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82617BBF-B1AB-B102-3B70-5AD00FAC6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059236"/>
              </p:ext>
            </p:extLst>
          </p:nvPr>
        </p:nvGraphicFramePr>
        <p:xfrm>
          <a:off x="2376917" y="1195747"/>
          <a:ext cx="7438163" cy="446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581398" imgH="2751099" progId="Excel.Sheet.12">
                  <p:embed/>
                </p:oleObj>
              </mc:Choice>
              <mc:Fallback>
                <p:oleObj name="Worksheet" r:id="rId3" imgW="4581398" imgH="2751099" progId="Excel.Sheet.12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82617BBF-B1AB-B102-3B70-5AD00FAC6D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6917" y="1195747"/>
                        <a:ext cx="7438163" cy="446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09C71C11-CBF4-837E-6BCC-B94BCE498260}"/>
              </a:ext>
            </a:extLst>
          </p:cNvPr>
          <p:cNvSpPr txBox="1"/>
          <p:nvPr/>
        </p:nvSpPr>
        <p:spPr>
          <a:xfrm rot="16200000">
            <a:off x="402336" y="3183531"/>
            <a:ext cx="3265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Percentage with fracture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122D3E2-A125-818E-4807-BC2EC5D9EAC3}"/>
              </a:ext>
            </a:extLst>
          </p:cNvPr>
          <p:cNvSpPr txBox="1"/>
          <p:nvPr/>
        </p:nvSpPr>
        <p:spPr>
          <a:xfrm>
            <a:off x="3351611" y="5201673"/>
            <a:ext cx="64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ATAC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44031C-2D7F-C2B6-318E-47B42FE0AA6A}"/>
              </a:ext>
            </a:extLst>
          </p:cNvPr>
          <p:cNvSpPr txBox="1"/>
          <p:nvPr/>
        </p:nvSpPr>
        <p:spPr>
          <a:xfrm>
            <a:off x="4507919" y="5201673"/>
            <a:ext cx="9348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BIG1-98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762CB6C-C847-3C7B-AE4D-828A014F67B4}"/>
              </a:ext>
            </a:extLst>
          </p:cNvPr>
          <p:cNvSpPr txBox="1"/>
          <p:nvPr/>
        </p:nvSpPr>
        <p:spPr>
          <a:xfrm>
            <a:off x="6052707" y="5201673"/>
            <a:ext cx="4581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33C3C09-06A3-50C4-A9F1-8A51EA6A8614}"/>
              </a:ext>
            </a:extLst>
          </p:cNvPr>
          <p:cNvSpPr txBox="1"/>
          <p:nvPr/>
        </p:nvSpPr>
        <p:spPr>
          <a:xfrm>
            <a:off x="7219796" y="5201673"/>
            <a:ext cx="7368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TEAM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71CFEA-10D5-D0D5-FED6-090613BE6BE5}"/>
              </a:ext>
            </a:extLst>
          </p:cNvPr>
          <p:cNvSpPr txBox="1"/>
          <p:nvPr/>
        </p:nvSpPr>
        <p:spPr>
          <a:xfrm>
            <a:off x="8506985" y="5201673"/>
            <a:ext cx="8079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MA.17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0FDD231-3D17-B4CF-45D7-09B03CD24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0251" y="1256098"/>
            <a:ext cx="1294829" cy="171859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A418A6A1-CC41-AEF1-A820-FAEF404B14B2}"/>
              </a:ext>
            </a:extLst>
          </p:cNvPr>
          <p:cNvSpPr txBox="1"/>
          <p:nvPr/>
        </p:nvSpPr>
        <p:spPr>
          <a:xfrm>
            <a:off x="3216542" y="561375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(68 </a:t>
            </a:r>
            <a:r>
              <a:rPr lang="en-US" dirty="0" err="1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97B7CF6-600B-E46C-91DD-A421EB5E9878}"/>
              </a:ext>
            </a:extLst>
          </p:cNvPr>
          <p:cNvSpPr txBox="1"/>
          <p:nvPr/>
        </p:nvSpPr>
        <p:spPr>
          <a:xfrm>
            <a:off x="4507919" y="561375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(26 </a:t>
            </a:r>
            <a:r>
              <a:rPr lang="en-US" dirty="0" err="1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285A94F-3471-9B90-8B1C-110329D84FCB}"/>
              </a:ext>
            </a:extLst>
          </p:cNvPr>
          <p:cNvSpPr txBox="1"/>
          <p:nvPr/>
        </p:nvSpPr>
        <p:spPr>
          <a:xfrm>
            <a:off x="5822355" y="561375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(58 </a:t>
            </a:r>
            <a:r>
              <a:rPr lang="en-US" dirty="0" err="1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8FFE9B4-0AFE-B3CB-1C86-7C96AC14E3C3}"/>
              </a:ext>
            </a:extLst>
          </p:cNvPr>
          <p:cNvSpPr txBox="1"/>
          <p:nvPr/>
        </p:nvSpPr>
        <p:spPr>
          <a:xfrm>
            <a:off x="7177949" y="561375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(33 </a:t>
            </a:r>
            <a:r>
              <a:rPr lang="en-US" dirty="0" err="1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D5382EE-C9A6-6B81-53AD-E2A1F3389B34}"/>
              </a:ext>
            </a:extLst>
          </p:cNvPr>
          <p:cNvSpPr txBox="1"/>
          <p:nvPr/>
        </p:nvSpPr>
        <p:spPr>
          <a:xfrm>
            <a:off x="8444193" y="5613758"/>
            <a:ext cx="2022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(30 </a:t>
            </a:r>
            <a:r>
              <a:rPr lang="en-US" dirty="0" err="1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bg1"/>
                </a:solidFill>
              </a:rPr>
              <a:t> – extended)</a:t>
            </a:r>
          </a:p>
        </p:txBody>
      </p:sp>
    </p:spTree>
    <p:extLst>
      <p:ext uri="{BB962C8B-B14F-4D97-AF65-F5344CB8AC3E}">
        <p14:creationId xmlns:p14="http://schemas.microsoft.com/office/powerpoint/2010/main" val="650236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1BF8B-A50B-E735-3A76-AEBB14D1E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AEF7BE-53FA-16C6-F072-B460DA8BB3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ATAC BMD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Substudy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46DF10-B2CB-3303-AC99-8CE6C81270DA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A285A54-B378-FBD4-AA50-9C552320263D}"/>
              </a:ext>
            </a:extLst>
          </p:cNvPr>
          <p:cNvSpPr txBox="1"/>
          <p:nvPr/>
        </p:nvSpPr>
        <p:spPr>
          <a:xfrm>
            <a:off x="358782" y="1500938"/>
            <a:ext cx="661164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After 5 years, anastrozole is associated with a 6-7% loss in BMD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Important caveats: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No patient whose bone density was normal at baseline developed osteoporosis in 5 years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Normal expected bone loss during that period: 2-3%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Greater increases in bone markers were associated with a greater loss of BMD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423B712-F519-7196-0FDD-7F68BE60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90" y="6288061"/>
            <a:ext cx="768084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 err="1">
                <a:solidFill>
                  <a:schemeClr val="bg1"/>
                </a:solidFill>
              </a:rPr>
              <a:t>Eastell</a:t>
            </a:r>
            <a:r>
              <a:rPr lang="en-US" altLang="en-US" sz="1600" dirty="0">
                <a:solidFill>
                  <a:schemeClr val="bg1"/>
                </a:solidFill>
              </a:rPr>
              <a:t> et al, </a:t>
            </a:r>
            <a:r>
              <a:rPr lang="en-US" altLang="en-US" sz="1600" i="1" dirty="0">
                <a:solidFill>
                  <a:schemeClr val="bg1"/>
                </a:solidFill>
              </a:rPr>
              <a:t>J Bone Mineral Res </a:t>
            </a:r>
            <a:r>
              <a:rPr lang="en-US" altLang="en-US" sz="1600" dirty="0">
                <a:solidFill>
                  <a:schemeClr val="bg1"/>
                </a:solidFill>
              </a:rPr>
              <a:t>2006, 21:1215-23; </a:t>
            </a:r>
            <a:r>
              <a:rPr lang="en-US" altLang="en-US" sz="1600" i="1" dirty="0">
                <a:solidFill>
                  <a:schemeClr val="bg1"/>
                </a:solidFill>
              </a:rPr>
              <a:t>J Clin Oncol</a:t>
            </a:r>
            <a:r>
              <a:rPr lang="en-US" altLang="en-US" sz="1600" dirty="0">
                <a:solidFill>
                  <a:schemeClr val="bg1"/>
                </a:solidFill>
              </a:rPr>
              <a:t> 2008, 26:1051-8; </a:t>
            </a:r>
            <a:r>
              <a:rPr lang="en-US" altLang="en-US" sz="1600" i="1" dirty="0">
                <a:solidFill>
                  <a:schemeClr val="bg1"/>
                </a:solidFill>
              </a:rPr>
              <a:t>Ann Oncol </a:t>
            </a:r>
            <a:r>
              <a:rPr lang="en-US" altLang="en-US" sz="1600" dirty="0">
                <a:solidFill>
                  <a:schemeClr val="bg1"/>
                </a:solidFill>
              </a:rPr>
              <a:t>2011, 22:857-62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B3885-F8E9-D2C1-1211-F83426DCF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351" y="2682440"/>
            <a:ext cx="3551228" cy="1882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CFC2D7-E101-6DE5-ECEE-2D7ED6CD55F4}"/>
              </a:ext>
            </a:extLst>
          </p:cNvPr>
          <p:cNvSpPr txBox="1"/>
          <p:nvPr/>
        </p:nvSpPr>
        <p:spPr>
          <a:xfrm>
            <a:off x="8214062" y="4680268"/>
            <a:ext cx="1909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Lumbar spine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437E3-F74D-FEAE-382F-1AE27F68237A}"/>
              </a:ext>
            </a:extLst>
          </p:cNvPr>
          <p:cNvSpPr txBox="1"/>
          <p:nvPr/>
        </p:nvSpPr>
        <p:spPr>
          <a:xfrm>
            <a:off x="8709634" y="1828251"/>
            <a:ext cx="169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Upfront </a:t>
            </a:r>
            <a:r>
              <a:rPr lang="en-US" dirty="0" err="1"/>
              <a:t>bisphos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7D200-92E0-568E-A595-D2F4F9DD5380}"/>
              </a:ext>
            </a:extLst>
          </p:cNvPr>
          <p:cNvSpPr txBox="1"/>
          <p:nvPr/>
        </p:nvSpPr>
        <p:spPr>
          <a:xfrm>
            <a:off x="10604997" y="3633142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</a:t>
            </a:r>
            <a:r>
              <a:rPr lang="en-US" dirty="0" err="1"/>
              <a:t>bisphos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4873B-AC11-9A6B-7CF2-1A950EEE10FD}"/>
              </a:ext>
            </a:extLst>
          </p:cNvPr>
          <p:cNvSpPr txBox="1"/>
          <p:nvPr/>
        </p:nvSpPr>
        <p:spPr>
          <a:xfrm>
            <a:off x="9505882" y="2197583"/>
            <a:ext cx="1713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Delayed </a:t>
            </a:r>
            <a:r>
              <a:rPr lang="en-US" dirty="0" err="1"/>
              <a:t>bisphos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5A6500-8446-1417-889C-FF8A687D513D}"/>
              </a:ext>
            </a:extLst>
          </p:cNvPr>
          <p:cNvCxnSpPr>
            <a:cxnSpLocks/>
          </p:cNvCxnSpPr>
          <p:nvPr/>
        </p:nvCxnSpPr>
        <p:spPr>
          <a:xfrm flipH="1">
            <a:off x="8833434" y="2282660"/>
            <a:ext cx="209687" cy="820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A0786C-2DA5-7BF3-16C1-B3ADD807D34B}"/>
              </a:ext>
            </a:extLst>
          </p:cNvPr>
          <p:cNvCxnSpPr>
            <a:cxnSpLocks/>
          </p:cNvCxnSpPr>
          <p:nvPr/>
        </p:nvCxnSpPr>
        <p:spPr>
          <a:xfrm flipH="1">
            <a:off x="9449861" y="2509763"/>
            <a:ext cx="209687" cy="820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517543-D2E7-3539-1D91-3FFA19789AD2}"/>
              </a:ext>
            </a:extLst>
          </p:cNvPr>
          <p:cNvCxnSpPr>
            <a:cxnSpLocks/>
          </p:cNvCxnSpPr>
          <p:nvPr/>
        </p:nvCxnSpPr>
        <p:spPr>
          <a:xfrm flipH="1">
            <a:off x="9802812" y="3817808"/>
            <a:ext cx="800994" cy="134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90FC03-2D9D-B98B-DFB5-C6ED204563D1}"/>
              </a:ext>
            </a:extLst>
          </p:cNvPr>
          <p:cNvSpPr/>
          <p:nvPr/>
        </p:nvSpPr>
        <p:spPr>
          <a:xfrm>
            <a:off x="10418113" y="2941706"/>
            <a:ext cx="800994" cy="481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07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3265F-2396-58FF-EB9B-A00D541D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2B03B0-6052-6854-3AEB-537BAFF4B5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Bone Loss: Bisphosphonates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200FD8-960A-318B-2252-B65A9D2393F4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452ED27-0F47-54A2-EAC7-51EA3035FE3B}"/>
              </a:ext>
            </a:extLst>
          </p:cNvPr>
          <p:cNvSpPr txBox="1"/>
          <p:nvPr/>
        </p:nvSpPr>
        <p:spPr>
          <a:xfrm>
            <a:off x="308412" y="2549478"/>
            <a:ext cx="116183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ABCSG-12 </a:t>
            </a:r>
            <a:r>
              <a:rPr lang="en-US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substudy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: Ovarian suppression plus TAM vs AI x 3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Complete abrogation of bone loss in those receiving zoledronic acid (ZA)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Z-FAST and Zo-FAST: postmenopausal women on AI therapy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Improved BMD if given ZA upfront vs delayed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No difference fracture rates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CALGB 79809: patients with chemo-induced ovarian failure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Improved BMD if given ZA upfront vs delayed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574925" algn="l"/>
              </a:tabLst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9E2AF-23E2-E31D-5CA7-8D656392E8DE}"/>
              </a:ext>
            </a:extLst>
          </p:cNvPr>
          <p:cNvSpPr txBox="1"/>
          <p:nvPr/>
        </p:nvSpPr>
        <p:spPr>
          <a:xfrm>
            <a:off x="198620" y="6218611"/>
            <a:ext cx="8210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Gnant et al,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Brufsky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  et al, JCO 2007,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Bundred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 et al, Cancer 2008,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Shapiro et al,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Cancer 2011;47:683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D8E0A-529A-3316-6B0F-BE920D6622A6}"/>
              </a:ext>
            </a:extLst>
          </p:cNvPr>
          <p:cNvSpPr txBox="1"/>
          <p:nvPr/>
        </p:nvSpPr>
        <p:spPr>
          <a:xfrm>
            <a:off x="727878" y="1684225"/>
            <a:ext cx="10779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Three studies that demonstrated upfront zoledronic acid helps</a:t>
            </a:r>
          </a:p>
        </p:txBody>
      </p:sp>
    </p:spTree>
    <p:extLst>
      <p:ext uri="{BB962C8B-B14F-4D97-AF65-F5344CB8AC3E}">
        <p14:creationId xmlns:p14="http://schemas.microsoft.com/office/powerpoint/2010/main" val="91260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2C42B-B1D5-D453-D4BB-8C3A5A65D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9034B-D80A-B990-A3A1-0EACC50EC792}"/>
              </a:ext>
            </a:extLst>
          </p:cNvPr>
          <p:cNvSpPr/>
          <p:nvPr/>
        </p:nvSpPr>
        <p:spPr>
          <a:xfrm>
            <a:off x="5765564" y="1628080"/>
            <a:ext cx="6278438" cy="433307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FE58D6-4684-8D48-6969-9589EE6036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Bone Loss: Denosumab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B73AD5-6790-B809-2E6B-3D17BC99325F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007B92-B4C7-1859-3EBF-72FABF62C790}"/>
              </a:ext>
            </a:extLst>
          </p:cNvPr>
          <p:cNvSpPr txBox="1"/>
          <p:nvPr/>
        </p:nvSpPr>
        <p:spPr>
          <a:xfrm>
            <a:off x="191181" y="1776273"/>
            <a:ext cx="557438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245 postmenopausal women with osteopenia, on AI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60 mg SC q6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4.7% absolute improvement at 12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mo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Similar improvement regardless of duration of AI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Serious adverse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Denosumab 15%	Placebo 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Calcium replacement is key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574925" algn="l"/>
              </a:tabLst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67BA8-E9C8-636C-516A-EFCD46981B9B}"/>
              </a:ext>
            </a:extLst>
          </p:cNvPr>
          <p:cNvSpPr txBox="1"/>
          <p:nvPr/>
        </p:nvSpPr>
        <p:spPr>
          <a:xfrm>
            <a:off x="198620" y="6293561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Ellis G, et al, </a:t>
            </a: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J Clin Oncol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2008, 26:4875-82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F4182-BF2B-5291-7A0B-31D1CC076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030" y="1856255"/>
            <a:ext cx="5723116" cy="3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96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7926A-379E-93F3-13A5-FA5256591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87AE3E-7256-182A-DF43-8B23412D3E5B}"/>
              </a:ext>
            </a:extLst>
          </p:cNvPr>
          <p:cNvSpPr/>
          <p:nvPr/>
        </p:nvSpPr>
        <p:spPr>
          <a:xfrm>
            <a:off x="5981075" y="1365637"/>
            <a:ext cx="6210925" cy="478482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392EE7-7064-1116-14CF-4A6F90FDE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Bone Loss: Denosumab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B56240-F924-E796-AB36-E2D74CE45F09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3BC9661-FFCF-0D04-458B-B8F1B939685A}"/>
              </a:ext>
            </a:extLst>
          </p:cNvPr>
          <p:cNvSpPr txBox="1"/>
          <p:nvPr/>
        </p:nvSpPr>
        <p:spPr>
          <a:xfrm>
            <a:off x="198620" y="1567889"/>
            <a:ext cx="56175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ABCSG-18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3420 postmenopausal women receiving AIs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Denosumab 60 mg q6mo vs placebo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574925" algn="l"/>
                <a:tab pos="2806700" algn="l"/>
              </a:tabLst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Results: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574925" algn="l"/>
                <a:tab pos="2806700" algn="l"/>
              </a:tabLst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Reduction in risk of fracture (HR 0.50, p&lt;.0001)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574925" algn="l"/>
                <a:tab pos="2806700" algn="l"/>
              </a:tabLst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Similar benefit, regardless of baseline BMD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574925" algn="l"/>
                <a:tab pos="2806700" algn="l"/>
              </a:tabLst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No ONJ (</a:t>
            </a:r>
            <a:r>
              <a:rPr lang="en-US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indep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adjudication)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BBB44-48AD-E9F1-E06E-84472B547753}"/>
              </a:ext>
            </a:extLst>
          </p:cNvPr>
          <p:cNvSpPr txBox="1"/>
          <p:nvPr/>
        </p:nvSpPr>
        <p:spPr>
          <a:xfrm>
            <a:off x="198620" y="6344739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Gnant et al, Lancet 2015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5902424-EFEB-1ECC-1102-D8BFD1CA5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21" y="1546504"/>
            <a:ext cx="5617564" cy="44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511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E377A-546D-7003-E0DC-B7107CC59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3A4D8-5FDE-F074-2330-E5F834722A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Repleting Vitamin D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155EF9-2494-26C8-F929-8C534F425C8A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0BFB96D-E4DA-49DB-E21F-64E747575DD1}"/>
              </a:ext>
            </a:extLst>
          </p:cNvPr>
          <p:cNvSpPr txBox="1"/>
          <p:nvPr/>
        </p:nvSpPr>
        <p:spPr>
          <a:xfrm>
            <a:off x="198620" y="5284690"/>
            <a:ext cx="1199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50,000 IU D</a:t>
            </a:r>
            <a:r>
              <a:rPr lang="en-US" sz="24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weekly x 8 weeks, recheck level. Maintenance: 1000-2000 IU D</a:t>
            </a:r>
            <a:r>
              <a:rPr lang="en-US" sz="24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Malabsorption: 50,000 IU D</a:t>
            </a:r>
            <a:r>
              <a:rPr lang="en-US" sz="24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QOD to normal level. Maintenance: 50,000 IU weekly.</a:t>
            </a: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D1D65-F1DA-4038-8A53-BD5D02EE03AF}"/>
              </a:ext>
            </a:extLst>
          </p:cNvPr>
          <p:cNvSpPr txBox="1"/>
          <p:nvPr/>
        </p:nvSpPr>
        <p:spPr>
          <a:xfrm>
            <a:off x="198620" y="6344739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Holick et al, NEJM 2007, 357:266-81.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58D65F-C710-1C1F-09DB-CD87B9DFD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29678"/>
              </p:ext>
            </p:extLst>
          </p:nvPr>
        </p:nvGraphicFramePr>
        <p:xfrm>
          <a:off x="1114269" y="1568059"/>
          <a:ext cx="10053603" cy="3528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069">
                  <a:extLst>
                    <a:ext uri="{9D8B030D-6E8A-4147-A177-3AD203B41FA5}">
                      <a16:colId xmlns:a16="http://schemas.microsoft.com/office/drawing/2014/main" val="3136392556"/>
                    </a:ext>
                  </a:extLst>
                </a:gridCol>
                <a:gridCol w="2730075">
                  <a:extLst>
                    <a:ext uri="{9D8B030D-6E8A-4147-A177-3AD203B41FA5}">
                      <a16:colId xmlns:a16="http://schemas.microsoft.com/office/drawing/2014/main" val="431893646"/>
                    </a:ext>
                  </a:extLst>
                </a:gridCol>
                <a:gridCol w="4486459">
                  <a:extLst>
                    <a:ext uri="{9D8B030D-6E8A-4147-A177-3AD203B41FA5}">
                      <a16:colId xmlns:a16="http://schemas.microsoft.com/office/drawing/2014/main" val="3876531527"/>
                    </a:ext>
                  </a:extLst>
                </a:gridCol>
              </a:tblGrid>
              <a:tr h="4350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25(OH) D level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084104"/>
                  </a:ext>
                </a:extLst>
              </a:tr>
              <a:tr h="4350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nmol/L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Health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247417"/>
                  </a:ext>
                </a:extLst>
              </a:tr>
              <a:tr h="4350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Associated with deficiency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995284"/>
                  </a:ext>
                </a:extLst>
              </a:tr>
              <a:tr h="7831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52.5-75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Inadequate for bone or overall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34535"/>
                  </a:ext>
                </a:extLst>
              </a:tr>
              <a:tr h="4350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≥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≥ 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Desirable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265470"/>
                  </a:ext>
                </a:extLst>
              </a:tr>
              <a:tr h="8764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Consistently &gt;200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Consistently &gt;500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Potentially toxic (hypercalcemia, hyperphosphatemia)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528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024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A5C52-92FB-C886-D489-C01B1C25C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DE73A-8BCB-DD21-BFF5-E009301C8A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 for Bone Loss Prevention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232631-BFDB-EB3C-9063-AEB21AE12C12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616A70-E5C4-C0F3-BE77-47D1AB612953}"/>
              </a:ext>
            </a:extLst>
          </p:cNvPr>
          <p:cNvSpPr txBox="1"/>
          <p:nvPr/>
        </p:nvSpPr>
        <p:spPr>
          <a:xfrm>
            <a:off x="198620" y="1423539"/>
            <a:ext cx="119933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Lifestyle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Weight bearing exercise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, tobacco cessation, reduce alcohol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Dietary supplements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Adequate calcium (1000 mg/day)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Supplementary vitamin D (1000-2000 IU/day)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Prescription medications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Bisphosphonate therapy, denosumab – </a:t>
            </a: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dental clearance!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Concern with denosumab: rebound (BMD drop) after discontinuation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Avoid raloxifene in combination with AI therapy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4EAA4-9C24-480B-95D8-A7A297FC75BB}"/>
              </a:ext>
            </a:extLst>
          </p:cNvPr>
          <p:cNvSpPr txBox="1"/>
          <p:nvPr/>
        </p:nvSpPr>
        <p:spPr>
          <a:xfrm>
            <a:off x="198620" y="6344739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Shapiro et al, JCO 2019, 37:2916.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78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B6A27-7D40-E3ED-0E86-CB5426F2A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3268CE-E283-FEDF-4CFB-572559CA9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Bone Health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A3CAAE-1C86-4EDB-469F-78D31A4145B9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2ED7997-C3CB-AD07-FCEF-F366831179AE}"/>
              </a:ext>
            </a:extLst>
          </p:cNvPr>
          <p:cNvSpPr txBox="1"/>
          <p:nvPr/>
        </p:nvSpPr>
        <p:spPr>
          <a:xfrm>
            <a:off x="779488" y="1678473"/>
            <a:ext cx="10658007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Osteoporosis and fracture –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important potential complication of treatment for early-stage breast cancer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Screening and recommendations for treatment should be part of oncology practice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New drugs are under evaluation for prevention of bone loss in postmenopausal women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Befriend your endocrinologists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Bone loss did not continue after cessation of AI therapy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Average improvement at 1 year: +2.35% L spine, +0.7% total hip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0C3FE-E149-8045-0D7C-4442236444A2}"/>
              </a:ext>
            </a:extLst>
          </p:cNvPr>
          <p:cNvSpPr txBox="1"/>
          <p:nvPr/>
        </p:nvSpPr>
        <p:spPr>
          <a:xfrm>
            <a:off x="198620" y="6344739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Shapiro et al, JCO 2019, 37:2916.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9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82CF1-0CFD-59F6-C48A-0AD9FABEC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9901CD-55C3-9455-0CF1-F7E67CDBF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2204" y="632443"/>
            <a:ext cx="9771001" cy="56744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9DE058-2624-9C7F-CA51-B00189069F66}"/>
              </a:ext>
            </a:extLst>
          </p:cNvPr>
          <p:cNvSpPr/>
          <p:nvPr/>
        </p:nvSpPr>
        <p:spPr>
          <a:xfrm>
            <a:off x="4116565" y="3273365"/>
            <a:ext cx="553452" cy="1058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C89F98-B27C-270D-63D9-FA2AA885479B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D9919E-D446-7D3E-F76A-308278550E5A}"/>
              </a:ext>
            </a:extLst>
          </p:cNvPr>
          <p:cNvSpPr txBox="1"/>
          <p:nvPr/>
        </p:nvSpPr>
        <p:spPr>
          <a:xfrm>
            <a:off x="524844" y="1660226"/>
            <a:ext cx="718344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43 year old female diagnosed with stage 3, ER positive, HER2 negative breast cancer 3 years ago</a:t>
            </a:r>
          </a:p>
          <a:p>
            <a:endParaRPr lang="en-US" sz="2800" dirty="0">
              <a:latin typeface="Helvetica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>
                <a:latin typeface="Helvetica" pitchFamily="2" charset="0"/>
              </a:rPr>
              <a:t>Fatigue</a:t>
            </a:r>
            <a:r>
              <a:rPr lang="en-US" sz="2800" dirty="0">
                <a:latin typeface="Helvetica" pitchFamily="2" charset="0"/>
              </a:rPr>
              <a:t>: are there options to improve her symptoms and quality of life?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latin typeface="Helvetica" pitchFamily="2" charset="0"/>
              </a:rPr>
              <a:t>Endocrine therapy</a:t>
            </a:r>
            <a:r>
              <a:rPr lang="en-US" sz="2800" dirty="0">
                <a:latin typeface="Helvetica" pitchFamily="2" charset="0"/>
              </a:rPr>
              <a:t>: optimal bone health management?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latin typeface="Helvetica" pitchFamily="2" charset="0"/>
              </a:rPr>
              <a:t>Chemotherapy and endocrine therapy</a:t>
            </a:r>
            <a:r>
              <a:rPr lang="en-US" sz="2800" dirty="0">
                <a:latin typeface="Helvetica" pitchFamily="2" charset="0"/>
              </a:rPr>
              <a:t>: can alopecia be prevented?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Helvetica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itchFamily="2" charset="0"/>
            </a:endParaRPr>
          </a:p>
        </p:txBody>
      </p:sp>
      <p:pic>
        <p:nvPicPr>
          <p:cNvPr id="9" name="Picture 8" descr="Woman wearing a pink outfit">
            <a:extLst>
              <a:ext uri="{FF2B5EF4-FFF2-40B4-BE49-F238E27FC236}">
                <a16:creationId xmlns:a16="http://schemas.microsoft.com/office/drawing/2014/main" id="{4809A0D5-909A-5061-7CC3-E82166724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657" r="-5472" b="20349"/>
          <a:stretch>
            <a:fillRect/>
          </a:stretch>
        </p:blipFill>
        <p:spPr>
          <a:xfrm>
            <a:off x="8375904" y="1914767"/>
            <a:ext cx="3474719" cy="360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AB61F-77B9-4C21-DB7A-15ABE1FE8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4EFC7C-3ABA-76E9-1797-3C88AFCDAC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Adjuvant Bisphosphonates as Cancer Therapy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0E48A3-0727-4B46-DD6D-CF7B1132EEBD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732FF2A-838E-E074-C546-7C551D9A8798}"/>
              </a:ext>
            </a:extLst>
          </p:cNvPr>
          <p:cNvSpPr txBox="1"/>
          <p:nvPr/>
        </p:nvSpPr>
        <p:spPr>
          <a:xfrm>
            <a:off x="198620" y="6344739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Coleman et al, Lancet 2015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B2364-696B-5A7A-CAEC-898AD486CB58}"/>
              </a:ext>
            </a:extLst>
          </p:cNvPr>
          <p:cNvSpPr txBox="1"/>
          <p:nvPr/>
        </p:nvSpPr>
        <p:spPr>
          <a:xfrm>
            <a:off x="313968" y="1973948"/>
            <a:ext cx="1046632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EBCTCG meta-analysis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Included 18,766 women treated with 2-5 yr bisphosphonate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Outcomes: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Reduction in breast cancer recurrence: HR 0.94 (2p=.08)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Reduction in distant recurrence: HR 0.92 (2p=.03)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Reduction in breast cancer mortality: HR 0.91 (2p=.004)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Reduction in bone recurrence: HR 0.83 (2p=.004)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Benefit only seen in postmenopausal women</a:t>
            </a:r>
          </a:p>
        </p:txBody>
      </p:sp>
    </p:spTree>
    <p:extLst>
      <p:ext uri="{BB962C8B-B14F-4D97-AF65-F5344CB8AC3E}">
        <p14:creationId xmlns:p14="http://schemas.microsoft.com/office/powerpoint/2010/main" val="3660282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99153-31D2-B3AE-986F-E7E22933D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B9E15C-689E-FFB3-7C58-C4A2C07BC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Adjuvant Bisphosphonates as Cancer Therapy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9F47F0-5AA6-C584-752E-F9EBD7818E76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A4961D0-5D38-2DC2-4477-3FEC685A180D}"/>
              </a:ext>
            </a:extLst>
          </p:cNvPr>
          <p:cNvSpPr txBox="1"/>
          <p:nvPr/>
        </p:nvSpPr>
        <p:spPr>
          <a:xfrm>
            <a:off x="198620" y="6344739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Coleman et al, Lancet 2015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F367B-AA6D-0746-A07C-2E26159140E7}"/>
              </a:ext>
            </a:extLst>
          </p:cNvPr>
          <p:cNvSpPr txBox="1"/>
          <p:nvPr/>
        </p:nvSpPr>
        <p:spPr>
          <a:xfrm>
            <a:off x="2179655" y="1491716"/>
            <a:ext cx="787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EBCTCG meta-analysis: Breast cancer mortality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3791885-BC97-9E32-8C77-9BB9D7FBCE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62254" r="2338" b="1523"/>
          <a:stretch>
            <a:fillRect/>
          </a:stretch>
        </p:blipFill>
        <p:spPr bwMode="auto">
          <a:xfrm>
            <a:off x="2291379" y="1973948"/>
            <a:ext cx="7270230" cy="378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04B95B-B97E-3496-B78A-146BCC1E49CA}"/>
              </a:ext>
            </a:extLst>
          </p:cNvPr>
          <p:cNvSpPr txBox="1"/>
          <p:nvPr/>
        </p:nvSpPr>
        <p:spPr>
          <a:xfrm>
            <a:off x="3224879" y="5726134"/>
            <a:ext cx="213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Premenopausal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B8CCA-67D6-1B23-E039-8E1F8092CA22}"/>
              </a:ext>
            </a:extLst>
          </p:cNvPr>
          <p:cNvSpPr txBox="1"/>
          <p:nvPr/>
        </p:nvSpPr>
        <p:spPr>
          <a:xfrm>
            <a:off x="7145664" y="5726134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Postmenopausal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E5DB9-14E6-3754-C398-5B144BCA0543}"/>
              </a:ext>
            </a:extLst>
          </p:cNvPr>
          <p:cNvSpPr txBox="1"/>
          <p:nvPr/>
        </p:nvSpPr>
        <p:spPr>
          <a:xfrm>
            <a:off x="9627657" y="3160248"/>
            <a:ext cx="110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Control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727CA-3E51-8823-07B7-D1B19685399C}"/>
              </a:ext>
            </a:extLst>
          </p:cNvPr>
          <p:cNvSpPr txBox="1"/>
          <p:nvPr/>
        </p:nvSpPr>
        <p:spPr>
          <a:xfrm>
            <a:off x="9627657" y="3949005"/>
            <a:ext cx="219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Bisphosphonate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90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05040-A189-591F-CABB-E82E438AF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FF6F52-EFB8-08EF-0D8A-3A74F86610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Adjuvant Denosumab as Cancer Therapy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A3529C-5AA5-2318-5538-687AEFDA74F3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CA47A15-A34D-3BE9-A1A4-B95632AFF32C}"/>
              </a:ext>
            </a:extLst>
          </p:cNvPr>
          <p:cNvSpPr txBox="1"/>
          <p:nvPr/>
        </p:nvSpPr>
        <p:spPr>
          <a:xfrm>
            <a:off x="290804" y="1546809"/>
            <a:ext cx="5240566" cy="457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D-CARE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4500 postmenopausal women, stage 2-3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Denosumab 120 mg q3-4 weeks x 6 </a:t>
            </a:r>
            <a:r>
              <a:rPr lang="en-US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mo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, then q3 </a:t>
            </a:r>
            <a:r>
              <a:rPr lang="en-US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mo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x 54 </a:t>
            </a:r>
            <a:r>
              <a:rPr lang="en-US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mo</a:t>
            </a: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No difference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bone met-free survival with denosumab vs placebo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More ONJ and atypical femur fractures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6EB5238-2344-27CB-1243-B015D5F6B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6" y="6368608"/>
            <a:ext cx="3645550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Coleman et al, </a:t>
            </a:r>
            <a:r>
              <a:rPr lang="en-US" alt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Lancet Oncol 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2020;21:60-72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6CFB38-CE57-01E4-29D2-473985BE1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370" y="2499298"/>
            <a:ext cx="6369826" cy="2675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288E40-84A6-B33E-A43A-F78BC2C0162F}"/>
              </a:ext>
            </a:extLst>
          </p:cNvPr>
          <p:cNvSpPr txBox="1"/>
          <p:nvPr/>
        </p:nvSpPr>
        <p:spPr>
          <a:xfrm rot="16200000">
            <a:off x="4379870" y="3478519"/>
            <a:ext cx="2764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Disease-free survival</a:t>
            </a:r>
          </a:p>
        </p:txBody>
      </p:sp>
    </p:spTree>
    <p:extLst>
      <p:ext uri="{BB962C8B-B14F-4D97-AF65-F5344CB8AC3E}">
        <p14:creationId xmlns:p14="http://schemas.microsoft.com/office/powerpoint/2010/main" val="833373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B06EA-D855-14F1-AC0F-2705CB001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675F9-0300-9323-BA7D-8EB804F7B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Adjuvant Denosumab as Cancer Therapy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98344F-2EBB-B938-7564-3365092E8360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5A7EF2D-BC42-244F-5D55-8FF1517CEE81}"/>
              </a:ext>
            </a:extLst>
          </p:cNvPr>
          <p:cNvSpPr txBox="1"/>
          <p:nvPr/>
        </p:nvSpPr>
        <p:spPr>
          <a:xfrm>
            <a:off x="247621" y="1766315"/>
            <a:ext cx="44742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2622550" algn="l"/>
              </a:tabLst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3425 postmenopausal women on AI therapy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2622550" algn="l"/>
              </a:tabLst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Fracture rates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at 84 months: 11.1% vs 26.2%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2622550" algn="l"/>
              </a:tabLst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9 yr DFS: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79.4% vs 75.9%, HR 0.83 (95% CI 0.71-0.97)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2622550" algn="l"/>
              </a:tabLst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9 yr OS: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90.9% vs 89.9%, HR 0.80 (95% CI 0.64-1.01)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F1609A-1472-428A-E41D-81725FB0B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6" y="6368608"/>
            <a:ext cx="3498073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Gnant et al, </a:t>
            </a:r>
            <a:r>
              <a:rPr lang="en-US" alt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NEJM Evidence 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2022; 1(12)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4FFC4-7123-393D-29EA-601AA2003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92" y="1684757"/>
            <a:ext cx="6782388" cy="4465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0B1B9A-FC64-6327-BFE9-E723298B1FC3}"/>
              </a:ext>
            </a:extLst>
          </p:cNvPr>
          <p:cNvSpPr txBox="1"/>
          <p:nvPr/>
        </p:nvSpPr>
        <p:spPr>
          <a:xfrm>
            <a:off x="6011249" y="3036221"/>
            <a:ext cx="3655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ABCSG-18</a:t>
            </a:r>
          </a:p>
          <a:p>
            <a:r>
              <a:rPr lang="en-US" sz="2400" dirty="0"/>
              <a:t>Denosumab 60 mg q6 x 5 yr</a:t>
            </a:r>
          </a:p>
          <a:p>
            <a:r>
              <a:rPr lang="en-US" sz="2400" dirty="0"/>
              <a:t>	vs placebo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F6316-24C0-CA65-EFF6-519136E090E2}"/>
              </a:ext>
            </a:extLst>
          </p:cNvPr>
          <p:cNvSpPr txBox="1"/>
          <p:nvPr/>
        </p:nvSpPr>
        <p:spPr>
          <a:xfrm rot="16200000">
            <a:off x="3824627" y="3465512"/>
            <a:ext cx="2764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Disease-free survival</a:t>
            </a:r>
          </a:p>
        </p:txBody>
      </p:sp>
    </p:spTree>
    <p:extLst>
      <p:ext uri="{BB962C8B-B14F-4D97-AF65-F5344CB8AC3E}">
        <p14:creationId xmlns:p14="http://schemas.microsoft.com/office/powerpoint/2010/main" val="3790603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62FA5-D10B-B3B0-CB47-A8F27FFED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0F986E-38EF-2A1A-F7CA-3BED0FB3F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Bisphosphonates as Cancer Therapy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40217A-B9DA-B495-2E84-AA781EE1BB11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0A7CC4E-DCFF-81FE-E973-50C47F1D15F5}"/>
              </a:ext>
            </a:extLst>
          </p:cNvPr>
          <p:cNvSpPr txBox="1"/>
          <p:nvPr/>
        </p:nvSpPr>
        <p:spPr>
          <a:xfrm>
            <a:off x="329783" y="1708028"/>
            <a:ext cx="457200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Cancer Care Ontario and ASCO Guideline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Discuss adjuvant bisphosphonate therapy with all postmenopausal patients with primary breast cancer (</a:t>
            </a:r>
            <a:r>
              <a:rPr lang="en-US" sz="2600" i="1" dirty="0">
                <a:latin typeface="Helvetica" panose="020B0604020202020204" pitchFamily="34" charset="0"/>
                <a:cs typeface="Helvetica" panose="020B0604020202020204" pitchFamily="34" charset="0"/>
              </a:rPr>
              <a:t>informal consensus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Can use PREDICT to assess potential benefit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7E8AE-4760-6D3A-197C-603B822C451E}"/>
              </a:ext>
            </a:extLst>
          </p:cNvPr>
          <p:cNvSpPr txBox="1"/>
          <p:nvPr/>
        </p:nvSpPr>
        <p:spPr>
          <a:xfrm>
            <a:off x="198620" y="6344739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Eisen et al, </a:t>
            </a: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J Clin Oncol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 2022, 40:787-800; https://breast.predict.cam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FD218-205C-E82C-4FE0-A0B3FC699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60" y="2766807"/>
            <a:ext cx="7293540" cy="2769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8446A-B038-AEED-0257-196E7B4197EA}"/>
              </a:ext>
            </a:extLst>
          </p:cNvPr>
          <p:cNvSpPr txBox="1"/>
          <p:nvPr/>
        </p:nvSpPr>
        <p:spPr>
          <a:xfrm>
            <a:off x="5351722" y="1799718"/>
            <a:ext cx="6115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62 </a:t>
            </a:r>
            <a:r>
              <a:rPr lang="en-US" sz="2400" dirty="0" err="1"/>
              <a:t>yo</a:t>
            </a:r>
            <a:r>
              <a:rPr lang="en-US" sz="2400" dirty="0"/>
              <a:t> with 2.3 cm, grade 2, 1/4 LN+, ER+, HER2-</a:t>
            </a:r>
          </a:p>
          <a:p>
            <a:pPr algn="ctr"/>
            <a:r>
              <a:rPr lang="en-US" sz="2400" dirty="0"/>
              <a:t>15 year survival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7F34A1-86FD-556D-8D42-7A358E816613}"/>
              </a:ext>
            </a:extLst>
          </p:cNvPr>
          <p:cNvCxnSpPr/>
          <p:nvPr/>
        </p:nvCxnSpPr>
        <p:spPr>
          <a:xfrm flipH="1">
            <a:off x="7570033" y="3473971"/>
            <a:ext cx="5546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742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591B4-652C-55FA-1529-4CD7B82D2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8D7D8-7AFF-D9C1-0529-842ED1970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Bisphosphonates as Cancer Therapy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8F5BFA-3450-B1C6-48F7-BF3AEC05DFA1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09F1873-203E-D2FA-D390-E7524BD17EF8}"/>
              </a:ext>
            </a:extLst>
          </p:cNvPr>
          <p:cNvSpPr txBox="1"/>
          <p:nvPr/>
        </p:nvSpPr>
        <p:spPr>
          <a:xfrm>
            <a:off x="779488" y="1678473"/>
            <a:ext cx="10658007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Cancer Care Ontario and ASCO Guideline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Recommend consideration of benefits and risks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Including comorbidities, financial toxicity, life expectancy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Treatment options: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Oral clodronate (not available in United States)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Oral ibandronate 50 mg daily x 3 yr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IV zoledronic acid 4 mg q6mo x 3 yr or 4 mg q3 </a:t>
            </a:r>
            <a:r>
              <a:rPr lang="en-US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mo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x 2 yr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(not denosumab)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F7BFF-0007-62D5-1058-04BFB9970393}"/>
              </a:ext>
            </a:extLst>
          </p:cNvPr>
          <p:cNvSpPr txBox="1"/>
          <p:nvPr/>
        </p:nvSpPr>
        <p:spPr>
          <a:xfrm>
            <a:off x="198620" y="6344739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Eisen et al, </a:t>
            </a: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J Clin Oncol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 2022, 40:787-800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55C05BB-B68C-F2EF-7493-88A38A381C36}"/>
              </a:ext>
            </a:extLst>
          </p:cNvPr>
          <p:cNvSpPr/>
          <p:nvPr/>
        </p:nvSpPr>
        <p:spPr>
          <a:xfrm>
            <a:off x="8285812" y="3201513"/>
            <a:ext cx="3732551" cy="1203711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Should start early in adjuvant therapy</a:t>
            </a:r>
          </a:p>
        </p:txBody>
      </p:sp>
    </p:spTree>
    <p:extLst>
      <p:ext uri="{BB962C8B-B14F-4D97-AF65-F5344CB8AC3E}">
        <p14:creationId xmlns:p14="http://schemas.microsoft.com/office/powerpoint/2010/main" val="3251048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30D42-2081-99E8-26CC-008A0D4C9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9F3FD-DE5C-57D8-BC66-3E3404D642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61" y="276984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Anti-osteoclast Therapy as Cancer Therapy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EE3A7-791E-1476-5B5C-9F5D94FAF7AD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D49A7FF-6747-412B-5121-352EBAE45D92}"/>
              </a:ext>
            </a:extLst>
          </p:cNvPr>
          <p:cNvSpPr txBox="1"/>
          <p:nvPr/>
        </p:nvSpPr>
        <p:spPr>
          <a:xfrm>
            <a:off x="0" y="1689265"/>
            <a:ext cx="1182723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Adjuvant bisphosphonates reduce bone metastases, improve survival in postmenopausal women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Regardless of ER, nodal status, use of chemotherapy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Clodronate and </a:t>
            </a: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aminobisphosphonates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similar benefit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Consider to reduce recurrence risk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Denosumab benefit unclear, not currently in guidelines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79566-118A-A4D4-37AB-643573E813D9}"/>
              </a:ext>
            </a:extLst>
          </p:cNvPr>
          <p:cNvSpPr txBox="1"/>
          <p:nvPr/>
        </p:nvSpPr>
        <p:spPr>
          <a:xfrm>
            <a:off x="198620" y="6344739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Eisen et al, </a:t>
            </a: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J Clin Oncol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 2022, 40:787-800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88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7F5A9-C185-45FC-7FF4-BB0A47DDE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ED915E-1801-1DD9-9286-4BA6E2392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746736"/>
            <a:ext cx="12192000" cy="567443"/>
          </a:xfrm>
        </p:spPr>
        <p:txBody>
          <a:bodyPr/>
          <a:lstStyle/>
          <a:p>
            <a:r>
              <a:rPr lang="en-US" sz="4800" dirty="0"/>
              <a:t>Cancer Therapy-Induced Alopecia</a:t>
            </a:r>
          </a:p>
        </p:txBody>
      </p:sp>
    </p:spTree>
    <p:extLst>
      <p:ext uri="{BB962C8B-B14F-4D97-AF65-F5344CB8AC3E}">
        <p14:creationId xmlns:p14="http://schemas.microsoft.com/office/powerpoint/2010/main" val="1641362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65259-B966-D345-2E8B-D87AE1BD9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4C5304-B805-8771-1745-A2630272D7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61" y="643348"/>
            <a:ext cx="9813935" cy="692415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Chemotherapy-induced Hair Loss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585B1A-532D-828E-CCCF-A717C9325E5D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D93855-511C-9A11-87BC-EB088B688B71}"/>
              </a:ext>
            </a:extLst>
          </p:cNvPr>
          <p:cNvSpPr txBox="1"/>
          <p:nvPr/>
        </p:nvSpPr>
        <p:spPr>
          <a:xfrm>
            <a:off x="364761" y="1523011"/>
            <a:ext cx="118272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Temporary hair loss is distressing and traumatic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Women with chemotherapy-induced alopecia report: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Lower self-esteem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Poorer body image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Lower quality of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Risk of alopecia can influence agreement to receive chemotherapy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Docetaxel – delayed recovery or permanent alopecia has been reported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8-10% of patients, dose dependent (more common at 100 mg/m</a:t>
            </a:r>
            <a:r>
              <a:rPr lang="en-US" sz="28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806BE-62AC-C489-3CEE-D7C62FEDAEF0}"/>
              </a:ext>
            </a:extLst>
          </p:cNvPr>
          <p:cNvSpPr txBox="1"/>
          <p:nvPr/>
        </p:nvSpPr>
        <p:spPr>
          <a:xfrm>
            <a:off x="198620" y="6232445"/>
            <a:ext cx="8210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Lemieux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Psychonc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 17:317-28;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Munstedt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Support Care Cancer 1997; McGarvey EL Clinical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78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41BAD-63CB-01BA-4EA7-1763DDBA4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05EC92-98F1-6B86-A967-1CDFEE2FD2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Scalp Cooling: Potential Mechanisms of Action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240A5A-CF67-9064-FE10-E0B3A85A8ABD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714E5F-08F5-08AF-3C5E-53EE83F37645}"/>
              </a:ext>
            </a:extLst>
          </p:cNvPr>
          <p:cNvSpPr txBox="1"/>
          <p:nvPr/>
        </p:nvSpPr>
        <p:spPr>
          <a:xfrm>
            <a:off x="779489" y="1678473"/>
            <a:ext cx="635609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Vasoconstriction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Reduces blood flow to hair follicles during peak plasma concentrations of chemotherapy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Reduces cellular uptake of chemotherapy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Reduced biochemical and metabolic activity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Hair follicles less susceptible to damage from chemotherapy agents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63036-87BA-CD8F-5EFE-DC1A9EAF0B8A}"/>
              </a:ext>
            </a:extLst>
          </p:cNvPr>
          <p:cNvSpPr txBox="1"/>
          <p:nvPr/>
        </p:nvSpPr>
        <p:spPr>
          <a:xfrm>
            <a:off x="198620" y="6344739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Marks et al JAMA Dermatology 2018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erson smiling at another person&#10;&#10;AI-generated content may be incorrect.">
            <a:extLst>
              <a:ext uri="{FF2B5EF4-FFF2-40B4-BE49-F238E27FC236}">
                <a16:creationId xmlns:a16="http://schemas.microsoft.com/office/drawing/2014/main" id="{CD14BF57-DAFD-4D08-66CB-DE218C97CB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3" t="108" r="13214" b="20281"/>
          <a:stretch>
            <a:fillRect/>
          </a:stretch>
        </p:blipFill>
        <p:spPr>
          <a:xfrm>
            <a:off x="7037613" y="2440406"/>
            <a:ext cx="5056412" cy="26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6AF6E-E63C-EFA4-6AF2-455C3EA5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D0444-6089-CFBE-1633-9EBCDA5033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746736"/>
            <a:ext cx="12192000" cy="567443"/>
          </a:xfrm>
        </p:spPr>
        <p:txBody>
          <a:bodyPr/>
          <a:lstStyle/>
          <a:p>
            <a:r>
              <a:rPr lang="en-US" sz="4800" dirty="0"/>
              <a:t>Cancer-Related Fatigue</a:t>
            </a:r>
          </a:p>
        </p:txBody>
      </p:sp>
    </p:spTree>
    <p:extLst>
      <p:ext uri="{BB962C8B-B14F-4D97-AF65-F5344CB8AC3E}">
        <p14:creationId xmlns:p14="http://schemas.microsoft.com/office/powerpoint/2010/main" val="1575868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244E4-25B7-9EA2-A184-FFFF2AAD9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7E5332-CECF-5CB0-2BB7-EEB711877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Scalp Cooling/Cold Capping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35DC3E-F4B7-CD05-3AC7-34A7DC732D4E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AEA5F50-06C9-D671-D19D-A4BAA74FE09F}"/>
              </a:ext>
            </a:extLst>
          </p:cNvPr>
          <p:cNvSpPr txBox="1"/>
          <p:nvPr/>
        </p:nvSpPr>
        <p:spPr>
          <a:xfrm>
            <a:off x="779489" y="1678473"/>
            <a:ext cx="76586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How many of you recommend scalp cooling or cold capping to your patients?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How many of you offer scalp cooling devices in your infusion room?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How many of you are able to accommodate cold capping in your infusion room?</a:t>
            </a:r>
          </a:p>
        </p:txBody>
      </p:sp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DC7A87E3-16B7-63C2-E173-7F23E8F48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5425" y="1973948"/>
            <a:ext cx="2577086" cy="25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1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DE68F-E7F4-0712-89A1-3AB86BCFF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951640-AF49-01A9-0293-EA795CE9E5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Scalp Cooling/Cold Capping: Devices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3CF009-FCA5-2487-86EF-B72AC9EA4806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350A935-5565-9AC3-0E44-64F9218678DD}"/>
              </a:ext>
            </a:extLst>
          </p:cNvPr>
          <p:cNvSpPr txBox="1"/>
          <p:nvPr/>
        </p:nvSpPr>
        <p:spPr>
          <a:xfrm>
            <a:off x="198620" y="6344739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Rapunzelproject.org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1BEEFE-D02D-2130-85CF-4635D42D4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739185"/>
              </p:ext>
            </p:extLst>
          </p:nvPr>
        </p:nvGraphicFramePr>
        <p:xfrm>
          <a:off x="826572" y="1512860"/>
          <a:ext cx="738917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832">
                  <a:extLst>
                    <a:ext uri="{9D8B030D-6E8A-4147-A177-3AD203B41FA5}">
                      <a16:colId xmlns:a16="http://schemas.microsoft.com/office/drawing/2014/main" val="994116570"/>
                    </a:ext>
                  </a:extLst>
                </a:gridCol>
                <a:gridCol w="4253346">
                  <a:extLst>
                    <a:ext uri="{9D8B030D-6E8A-4147-A177-3AD203B41FA5}">
                      <a16:colId xmlns:a16="http://schemas.microsoft.com/office/drawing/2014/main" val="2046875124"/>
                    </a:ext>
                  </a:extLst>
                </a:gridCol>
              </a:tblGrid>
              <a:tr h="455445">
                <a:tc>
                  <a:txBody>
                    <a:bodyPr/>
                    <a:lstStyle/>
                    <a:p>
                      <a:r>
                        <a:rPr lang="en-US" sz="2400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326107"/>
                  </a:ext>
                </a:extLst>
              </a:tr>
              <a:tr h="455445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Free-standing with circulating coolant (automated)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88329"/>
                  </a:ext>
                </a:extLst>
              </a:tr>
              <a:tr h="455445">
                <a:tc>
                  <a:txBody>
                    <a:bodyPr/>
                    <a:lstStyle/>
                    <a:p>
                      <a:r>
                        <a:rPr lang="en-US" sz="2400" dirty="0" err="1"/>
                        <a:t>Dignicap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US FDA cleared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997736"/>
                  </a:ext>
                </a:extLst>
              </a:tr>
              <a:tr h="455445">
                <a:tc>
                  <a:txBody>
                    <a:bodyPr/>
                    <a:lstStyle/>
                    <a:p>
                      <a:r>
                        <a:rPr lang="en-US" sz="2400" dirty="0"/>
                        <a:t>Paxman caps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US FDA cleared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18308"/>
                  </a:ext>
                </a:extLst>
              </a:tr>
              <a:tr h="455445">
                <a:tc>
                  <a:txBody>
                    <a:bodyPr/>
                    <a:lstStyle/>
                    <a:p>
                      <a:r>
                        <a:rPr lang="en-US" sz="2400" dirty="0"/>
                        <a:t>Cooler Heads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US FDA cleared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58437"/>
                  </a:ext>
                </a:extLst>
              </a:tr>
              <a:tr h="455445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Frozen cold caps (manual)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661494"/>
                  </a:ext>
                </a:extLst>
              </a:tr>
              <a:tr h="819801">
                <a:tc>
                  <a:txBody>
                    <a:bodyPr/>
                    <a:lstStyle/>
                    <a:p>
                      <a:r>
                        <a:rPr lang="en-US" sz="2400" dirty="0"/>
                        <a:t>Penguin caps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Cap must be frozen, changed every 20-30 minutes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633136"/>
                  </a:ext>
                </a:extLst>
              </a:tr>
              <a:tr h="455445">
                <a:tc>
                  <a:txBody>
                    <a:bodyPr/>
                    <a:lstStyle/>
                    <a:p>
                      <a:r>
                        <a:rPr lang="en-US" sz="2400" dirty="0"/>
                        <a:t>Arctic caps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051358"/>
                  </a:ext>
                </a:extLst>
              </a:tr>
              <a:tr h="4554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Many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895596"/>
                  </a:ext>
                </a:extLst>
              </a:tr>
            </a:tbl>
          </a:graphicData>
        </a:graphic>
      </p:graphicFrame>
      <p:pic>
        <p:nvPicPr>
          <p:cNvPr id="8" name="Picture 7" descr="A black scoop in a white container&#10;&#10;AI-generated content may be incorrect.">
            <a:extLst>
              <a:ext uri="{FF2B5EF4-FFF2-40B4-BE49-F238E27FC236}">
                <a16:creationId xmlns:a16="http://schemas.microsoft.com/office/drawing/2014/main" id="{D572D833-DDFC-0D97-DBCF-CC841CD405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317" r="1" b="7484"/>
          <a:stretch>
            <a:fillRect/>
          </a:stretch>
        </p:blipFill>
        <p:spPr>
          <a:xfrm>
            <a:off x="9263658" y="4019053"/>
            <a:ext cx="1814073" cy="1991551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EF1253E-88D6-03C7-BC35-CAB810A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032" y="1662923"/>
            <a:ext cx="2722222" cy="203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10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89A9F-85B3-2087-92A1-B76BA31CA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BA0546-95E7-AB83-DC88-EE5E9B0974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Scalp Cooling: The Data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E7EFC2-F3C8-5839-C5D8-65751EDDFF5F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93B3E2-BD3F-749B-12F5-41BDD836C2E0}"/>
              </a:ext>
            </a:extLst>
          </p:cNvPr>
          <p:cNvSpPr txBox="1"/>
          <p:nvPr/>
        </p:nvSpPr>
        <p:spPr>
          <a:xfrm>
            <a:off x="779488" y="1678473"/>
            <a:ext cx="10658007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Dignicap</a:t>
            </a: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Prospective, stage 1-2 breast cancer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Not randomized (concurrent matched controls)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Excluded patients treated with anthracycline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Patient-assessed alopecia (Dean scale)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406650" algn="l"/>
              </a:tabLst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Paxman SCALP trial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406650" algn="l"/>
              </a:tabLst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Prospective, randomized, stage 1-2 breast cancer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406650" algn="l"/>
              </a:tabLst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Control versus scalp cooling (allowed any chemo)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406650" algn="l"/>
              </a:tabLst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Provider-assessed alopecia (NCI CTCAE)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261AB-A65E-ADE6-364D-56015F7B718F}"/>
              </a:ext>
            </a:extLst>
          </p:cNvPr>
          <p:cNvSpPr txBox="1"/>
          <p:nvPr/>
        </p:nvSpPr>
        <p:spPr>
          <a:xfrm>
            <a:off x="198620" y="6344739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Rugo et al 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 Nangia et al 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6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47320-5376-BB72-71A7-4F2FF9CA2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E46B95-2FD1-2CD4-87BA-2782AE8F4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Scalp Cooling: CTCAE grading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728883-3CBA-0708-5EC2-820FA4AB0690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0973FA2-2122-18E4-24F7-0EF33F3FCA29}"/>
              </a:ext>
            </a:extLst>
          </p:cNvPr>
          <p:cNvSpPr txBox="1"/>
          <p:nvPr/>
        </p:nvSpPr>
        <p:spPr>
          <a:xfrm>
            <a:off x="198620" y="6344739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Nangia et al 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E2D21-A8C0-DC61-70C8-76EA578C9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228" y="1584783"/>
            <a:ext cx="7431543" cy="43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87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4AC7A-960C-BB74-C984-482C6BDB5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D203C6-2C47-6BAB-356C-30AACC36A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Scalp Cooling: The Data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8A3FB7-CF5D-CAB8-DCF7-EF9560ABEB20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AE8911B-D63B-89FA-3E53-F120B9D2930E}"/>
              </a:ext>
            </a:extLst>
          </p:cNvPr>
          <p:cNvSpPr txBox="1"/>
          <p:nvPr/>
        </p:nvSpPr>
        <p:spPr>
          <a:xfrm>
            <a:off x="198620" y="6344739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Rugo et al 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2017; Nangia et al 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BC0334-2929-42D1-A95A-F8AA17003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909432"/>
              </p:ext>
            </p:extLst>
          </p:nvPr>
        </p:nvGraphicFramePr>
        <p:xfrm>
          <a:off x="335183" y="1766315"/>
          <a:ext cx="5497581" cy="3916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422">
                  <a:extLst>
                    <a:ext uri="{9D8B030D-6E8A-4147-A177-3AD203B41FA5}">
                      <a16:colId xmlns:a16="http://schemas.microsoft.com/office/drawing/2014/main" val="2617638516"/>
                    </a:ext>
                  </a:extLst>
                </a:gridCol>
                <a:gridCol w="1610810">
                  <a:extLst>
                    <a:ext uri="{9D8B030D-6E8A-4147-A177-3AD203B41FA5}">
                      <a16:colId xmlns:a16="http://schemas.microsoft.com/office/drawing/2014/main" val="16190379"/>
                    </a:ext>
                  </a:extLst>
                </a:gridCol>
                <a:gridCol w="2342349">
                  <a:extLst>
                    <a:ext uri="{9D8B030D-6E8A-4147-A177-3AD203B41FA5}">
                      <a16:colId xmlns:a16="http://schemas.microsoft.com/office/drawing/2014/main" val="3978856712"/>
                    </a:ext>
                  </a:extLst>
                </a:gridCol>
              </a:tblGrid>
              <a:tr h="61666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Treatment success (keeping &gt;50% hair)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715869"/>
                  </a:ext>
                </a:extLst>
              </a:tr>
              <a:tr h="82712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Chemo regimen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DigniCap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Control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733038"/>
                  </a:ext>
                </a:extLst>
              </a:tr>
              <a:tr h="655094">
                <a:tc>
                  <a:txBody>
                    <a:bodyPr/>
                    <a:lstStyle/>
                    <a:p>
                      <a:r>
                        <a:rPr lang="en-US" sz="2400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46/76 (60.5%)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548880"/>
                  </a:ext>
                </a:extLst>
              </a:tr>
              <a:tr h="643466">
                <a:tc>
                  <a:txBody>
                    <a:bodyPr/>
                    <a:lstStyle/>
                    <a:p>
                      <a:r>
                        <a:rPr lang="en-US" sz="2400" dirty="0" err="1"/>
                        <a:t>TCarbo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10/12 (83.3%)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107916"/>
                  </a:ext>
                </a:extLst>
              </a:tr>
              <a:tr h="827123">
                <a:tc>
                  <a:txBody>
                    <a:bodyPr/>
                    <a:lstStyle/>
                    <a:p>
                      <a:r>
                        <a:rPr lang="en-US" sz="2400" dirty="0"/>
                        <a:t>Paclitaxel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10/12 (83.3%)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53960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027470E-22FE-5A5C-EAAD-B132356D7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249" y="1954136"/>
            <a:ext cx="5695108" cy="2949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B360EB-3285-B3E2-0701-CB7DA16E5CA0}"/>
              </a:ext>
            </a:extLst>
          </p:cNvPr>
          <p:cNvSpPr txBox="1"/>
          <p:nvPr/>
        </p:nvSpPr>
        <p:spPr>
          <a:xfrm>
            <a:off x="7384933" y="4903864"/>
            <a:ext cx="3662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= </a:t>
            </a:r>
            <a:r>
              <a:rPr lang="en-US" sz="2400" dirty="0" err="1"/>
              <a:t>Taxane</a:t>
            </a:r>
            <a:r>
              <a:rPr lang="en-US" sz="2400" dirty="0"/>
              <a:t>, ~58%</a:t>
            </a:r>
          </a:p>
          <a:p>
            <a:pPr algn="ctr"/>
            <a:r>
              <a:rPr lang="en-US" sz="2400" dirty="0"/>
              <a:t>Black = Anthracycline, ~16%</a:t>
            </a:r>
          </a:p>
          <a:p>
            <a:pPr algn="ctr"/>
            <a:r>
              <a:rPr lang="en-US" sz="2400" dirty="0"/>
              <a:t>Also improved quality of life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91A7D-88E1-911E-7D35-60BB2CF332D8}"/>
              </a:ext>
            </a:extLst>
          </p:cNvPr>
          <p:cNvSpPr txBox="1"/>
          <p:nvPr/>
        </p:nvSpPr>
        <p:spPr>
          <a:xfrm rot="16200000">
            <a:off x="5121133" y="3022524"/>
            <a:ext cx="2236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Hair preservation 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D485BE-5518-5B2E-FD06-24460B7A07C5}"/>
              </a:ext>
            </a:extLst>
          </p:cNvPr>
          <p:cNvSpPr txBox="1"/>
          <p:nvPr/>
        </p:nvSpPr>
        <p:spPr>
          <a:xfrm>
            <a:off x="8440318" y="1603031"/>
            <a:ext cx="1552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SCALP Trial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C3C86-6838-2B4A-B8FE-C3CC78441B9B}"/>
              </a:ext>
            </a:extLst>
          </p:cNvPr>
          <p:cNvSpPr txBox="1"/>
          <p:nvPr/>
        </p:nvSpPr>
        <p:spPr>
          <a:xfrm>
            <a:off x="9783460" y="1251925"/>
            <a:ext cx="211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Higher is better</a:t>
            </a:r>
          </a:p>
        </p:txBody>
      </p:sp>
    </p:spTree>
    <p:extLst>
      <p:ext uri="{BB962C8B-B14F-4D97-AF65-F5344CB8AC3E}">
        <p14:creationId xmlns:p14="http://schemas.microsoft.com/office/powerpoint/2010/main" val="2123096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BE264-9500-6198-0625-0CB316EE7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0DA11B-718A-CEB6-7A04-8F67A89B1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Scalp Cooling: Additional Data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6DA367-FCE5-C400-253D-80B676BCE6D8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1569B5F-2549-1E51-1A88-1B24FBA698CA}"/>
              </a:ext>
            </a:extLst>
          </p:cNvPr>
          <p:cNvSpPr txBox="1"/>
          <p:nvPr/>
        </p:nvSpPr>
        <p:spPr>
          <a:xfrm>
            <a:off x="779488" y="1678473"/>
            <a:ext cx="106580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Dutch registry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Scalp cooling outcomes are drug and dose dependent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Open-label RCT in Korea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Scalp cooling reduced persistent chemo-induced alopecia at 6 months after end of chemotherapy (n=139)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Scalp cooling	13.5%	Control	52%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Improved hair thickness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Reduced stress from chemo-induced alopecia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4A441-AB50-330C-9BC0-5753247862EA}"/>
              </a:ext>
            </a:extLst>
          </p:cNvPr>
          <p:cNvSpPr txBox="1"/>
          <p:nvPr/>
        </p:nvSpPr>
        <p:spPr>
          <a:xfrm>
            <a:off x="116733" y="6350874"/>
            <a:ext cx="8508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Brook et al, </a:t>
            </a:r>
            <a:r>
              <a:rPr lang="en-US" i="1" dirty="0">
                <a:solidFill>
                  <a:schemeClr val="bg1"/>
                </a:solidFill>
                <a:cs typeface="Arial" panose="020B0604020202020204" pitchFamily="34" charset="0"/>
              </a:rPr>
              <a:t>Oncologist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 2024; 29: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e1386–e1395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; Kang et al, </a:t>
            </a:r>
            <a:r>
              <a:rPr lang="en-US" i="1" dirty="0">
                <a:solidFill>
                  <a:schemeClr val="bg1"/>
                </a:solidFill>
                <a:cs typeface="Arial" panose="020B0604020202020204" pitchFamily="34" charset="0"/>
              </a:rPr>
              <a:t> J Clin Oncol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2024;42:3115-22</a:t>
            </a:r>
          </a:p>
        </p:txBody>
      </p:sp>
    </p:spTree>
    <p:extLst>
      <p:ext uri="{BB962C8B-B14F-4D97-AF65-F5344CB8AC3E}">
        <p14:creationId xmlns:p14="http://schemas.microsoft.com/office/powerpoint/2010/main" val="3037819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617DD-971F-90E5-F29C-616266606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94A6BC-0B3B-8026-3602-2A2218BD4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Scalp Cooling: Meta-Analysis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96B1B9-1359-0ACA-3BC3-DB6646040012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780738A-16D8-D96A-B937-149283622707}"/>
              </a:ext>
            </a:extLst>
          </p:cNvPr>
          <p:cNvSpPr txBox="1"/>
          <p:nvPr/>
        </p:nvSpPr>
        <p:spPr>
          <a:xfrm>
            <a:off x="779488" y="1678473"/>
            <a:ext cx="1065800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23 full-text articles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10 quantified incidence of scalp metastases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Scalp cooling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: 1959 patients over 43.1 </a:t>
            </a:r>
            <a:r>
              <a:rPr lang="en-US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mo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follow-up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Incidence scalp </a:t>
            </a:r>
            <a:r>
              <a:rPr lang="en-US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mets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0.61% (95% CI 0.32%-1.1%)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Non-scalp cooling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: 1238 patients over 87.4 </a:t>
            </a:r>
            <a:r>
              <a:rPr lang="en-US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mo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follow-up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Incidence scalp </a:t>
            </a:r>
            <a:r>
              <a:rPr lang="en-US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mets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0.41% (95% CI 0.13%-0.94%)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Comparison p=.43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4F0E7-9770-9C16-1B46-4C2BA17E0C40}"/>
              </a:ext>
            </a:extLst>
          </p:cNvPr>
          <p:cNvSpPr txBox="1"/>
          <p:nvPr/>
        </p:nvSpPr>
        <p:spPr>
          <a:xfrm>
            <a:off x="198620" y="6344739"/>
            <a:ext cx="8210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Rugo et al, </a:t>
            </a:r>
            <a:r>
              <a:rPr lang="en-US" i="1" dirty="0">
                <a:solidFill>
                  <a:schemeClr val="bg1"/>
                </a:solidFill>
                <a:cs typeface="Arial" panose="020B0604020202020204" pitchFamily="34" charset="0"/>
              </a:rPr>
              <a:t>Breast Cancer Res Treat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2017; </a:t>
            </a:r>
            <a:r>
              <a:rPr lang="en-US" dirty="0">
                <a:solidFill>
                  <a:schemeClr val="bg1"/>
                </a:solidFill>
              </a:rPr>
              <a:t>163:199-205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457ED-4AE1-878C-6619-B6E799092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DCDF9-2411-5740-21DB-3EA8BD9AF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Scalp Cooling: Considerations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7325A7-E64D-6C1F-211E-24C4840A1DE1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63ECD55-3A16-D5B1-5470-A43C5CDD1456}"/>
              </a:ext>
            </a:extLst>
          </p:cNvPr>
          <p:cNvSpPr txBox="1"/>
          <p:nvPr/>
        </p:nvSpPr>
        <p:spPr>
          <a:xfrm>
            <a:off x="779488" y="1528345"/>
            <a:ext cx="1065800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u="sng" dirty="0">
                <a:latin typeface="Helvetica" panose="020B0604020202020204" pitchFamily="34" charset="0"/>
                <a:cs typeface="Helvetica" panose="020B0604020202020204" pitchFamily="34" charset="0"/>
              </a:rPr>
              <a:t>Considerations for 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Scalp cooling devices: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Cost of devices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Chair time and post-cooling 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Cap fitting – precise fit is critical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Cold capping: space considerations, assistance changing caps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Now in NCCN guidelines, AMA introduced a CPT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u="sng" dirty="0">
                <a:latin typeface="Helvetica" panose="020B0604020202020204" pitchFamily="34" charset="0"/>
                <a:cs typeface="Helvetica" panose="020B0604020202020204" pitchFamily="34" charset="0"/>
              </a:rPr>
              <a:t>Considerations for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Cold capping: dry ice, need assistance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Current methods don’t work well for anthracyclines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12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D6B1F-00F8-8A0C-9A5F-E2944EF22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D4A66F-C0D9-2902-A61A-5C776BCB07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Alopecia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CF2E9F-7908-33E2-974E-6185BD435AA2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1B86C49-0315-9C64-17F3-72D4BD070F05}"/>
              </a:ext>
            </a:extLst>
          </p:cNvPr>
          <p:cNvSpPr txBox="1"/>
          <p:nvPr/>
        </p:nvSpPr>
        <p:spPr>
          <a:xfrm>
            <a:off x="918033" y="1487299"/>
            <a:ext cx="1065800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Late alopecia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Incomplete regrowth ≥6 </a:t>
            </a:r>
            <a:r>
              <a:rPr lang="en-US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mo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after end of chemotherapy or from initiation of endocrine therapy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Affects up to 25-30% of cancer survivors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Minoxidil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Stimulates ATP-sensitive K+ channels, resulting in vasodilation and premature entry of resting hair follicles into anagen or growth phase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Trial: treated patients with minoxidil 1.25 mg/day (n=119), most also on endocrine therapy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74% reported clinical improvement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B241A-1691-4907-918F-EBF62AD0090F}"/>
              </a:ext>
            </a:extLst>
          </p:cNvPr>
          <p:cNvSpPr txBox="1"/>
          <p:nvPr/>
        </p:nvSpPr>
        <p:spPr>
          <a:xfrm>
            <a:off x="333488" y="6390042"/>
            <a:ext cx="383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Kuo et al, Breast Cancer Res Treat 2024</a:t>
            </a:r>
          </a:p>
        </p:txBody>
      </p:sp>
    </p:spTree>
    <p:extLst>
      <p:ext uri="{BB962C8B-B14F-4D97-AF65-F5344CB8AC3E}">
        <p14:creationId xmlns:p14="http://schemas.microsoft.com/office/powerpoint/2010/main" val="28213915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A6D03-35D3-BF85-20B2-9BB32580F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8F1595-72AD-933A-C8BB-24F48B09D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Minoxidil for Endocrine Therapy Induced Alopecia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BAF3C2-F66B-D94B-089D-6D9C346F6505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0C0BF5F-69E4-8941-AA74-31BAF27D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79" y="1335763"/>
            <a:ext cx="5500209" cy="3527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72F0C6-FA48-E55D-9D44-5BD3B963104B}"/>
              </a:ext>
            </a:extLst>
          </p:cNvPr>
          <p:cNvSpPr txBox="1"/>
          <p:nvPr/>
        </p:nvSpPr>
        <p:spPr>
          <a:xfrm>
            <a:off x="229231" y="4899270"/>
            <a:ext cx="5337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A) Standardized photo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of a patient on tamoxifen, before oral minoxidil. C) Standardized photo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effectLst/>
                <a:latin typeface="Helvetica" pitchFamily="2" charset="0"/>
              </a:rPr>
              <a:t>after 131 days of oral minoxidil 1.25 mg daily.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AC8DE-BE53-34BD-D449-38B07F96951E}"/>
              </a:ext>
            </a:extLst>
          </p:cNvPr>
          <p:cNvSpPr txBox="1"/>
          <p:nvPr/>
        </p:nvSpPr>
        <p:spPr>
          <a:xfrm>
            <a:off x="5681888" y="5419245"/>
            <a:ext cx="6510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Retrospective data collection at baseline and 3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FU: 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1.25 to 5.0 mg daily LDOM and once daily 5% topical minoxidil solution (n=37, 66%)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45BC7F5-96CA-79E6-6988-B04F3276E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79" y="6378362"/>
            <a:ext cx="6885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Kuo et al, ASCO 2022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abst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12022; Kang et al, </a:t>
            </a:r>
            <a:r>
              <a:rPr lang="en-US" alt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J Am </a:t>
            </a:r>
            <a:r>
              <a:rPr lang="en-US" altLang="en-US" sz="1400" i="1" dirty="0" err="1">
                <a:solidFill>
                  <a:schemeClr val="bg1"/>
                </a:solidFill>
                <a:latin typeface="Arial" panose="020B0604020202020204" pitchFamily="34" charset="0"/>
              </a:rPr>
              <a:t>Acad</a:t>
            </a:r>
            <a:r>
              <a:rPr lang="en-US" alt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 Dermatol 2023;88:1170-73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3342CED-E2A0-9A2B-82C2-43ECC9441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691678"/>
              </p:ext>
            </p:extLst>
          </p:nvPr>
        </p:nvGraphicFramePr>
        <p:xfrm>
          <a:off x="5831542" y="1345721"/>
          <a:ext cx="617877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593">
                  <a:extLst>
                    <a:ext uri="{9D8B030D-6E8A-4147-A177-3AD203B41FA5}">
                      <a16:colId xmlns:a16="http://schemas.microsoft.com/office/drawing/2014/main" val="2102924082"/>
                    </a:ext>
                  </a:extLst>
                </a:gridCol>
                <a:gridCol w="2059593">
                  <a:extLst>
                    <a:ext uri="{9D8B030D-6E8A-4147-A177-3AD203B41FA5}">
                      <a16:colId xmlns:a16="http://schemas.microsoft.com/office/drawing/2014/main" val="995865354"/>
                    </a:ext>
                  </a:extLst>
                </a:gridCol>
                <a:gridCol w="2059593">
                  <a:extLst>
                    <a:ext uri="{9D8B030D-6E8A-4147-A177-3AD203B41FA5}">
                      <a16:colId xmlns:a16="http://schemas.microsoft.com/office/drawing/2014/main" val="1652078478"/>
                    </a:ext>
                  </a:extLst>
                </a:gridCol>
              </a:tblGrid>
              <a:tr h="621959">
                <a:tc>
                  <a:txBody>
                    <a:bodyPr/>
                    <a:lstStyle/>
                    <a:p>
                      <a:r>
                        <a:rPr lang="en-US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Topical minoxidil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Oral + topical minoxidil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935837"/>
                  </a:ext>
                </a:extLst>
              </a:tr>
              <a:tr h="621959">
                <a:tc>
                  <a:txBody>
                    <a:bodyPr/>
                    <a:lstStyle/>
                    <a:p>
                      <a:r>
                        <a:rPr lang="en-US" dirty="0"/>
                        <a:t>Treatment response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Progression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0 (0%)</a:t>
                      </a:r>
                    </a:p>
                    <a:p>
                      <a:pPr algn="ctr"/>
                      <a:r>
                        <a:rPr lang="en-US" dirty="0"/>
                        <a:t>10 (52.6%)</a:t>
                      </a:r>
                    </a:p>
                    <a:p>
                      <a:pPr algn="ctr"/>
                      <a:r>
                        <a:rPr lang="en-US" dirty="0"/>
                        <a:t>7 (36.9%)</a:t>
                      </a:r>
                    </a:p>
                    <a:p>
                      <a:pPr algn="ctr"/>
                      <a:r>
                        <a:rPr lang="en-US" dirty="0"/>
                        <a:t>2 (10.5%)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5 (13.5%)</a:t>
                      </a:r>
                    </a:p>
                    <a:p>
                      <a:pPr algn="ctr"/>
                      <a:r>
                        <a:rPr lang="en-US" dirty="0"/>
                        <a:t>29 (78.4%)</a:t>
                      </a:r>
                    </a:p>
                    <a:p>
                      <a:pPr algn="ctr"/>
                      <a:r>
                        <a:rPr lang="en-US" dirty="0"/>
                        <a:t>3 (8.1%)</a:t>
                      </a:r>
                    </a:p>
                    <a:p>
                      <a:pPr algn="ctr"/>
                      <a:r>
                        <a:rPr lang="en-US" dirty="0"/>
                        <a:t>0 (0%)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00044"/>
                  </a:ext>
                </a:extLst>
              </a:tr>
              <a:tr h="6219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Hair density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 (6.4%)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12.2 (15.7%)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469279"/>
                  </a:ext>
                </a:extLst>
              </a:tr>
              <a:tr h="6219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Adverse events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Hypertrichosis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Edema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Palpitation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0 (0%)</a:t>
                      </a:r>
                    </a:p>
                    <a:p>
                      <a:pPr algn="ctr"/>
                      <a:r>
                        <a:rPr lang="en-US" dirty="0"/>
                        <a:t>0 (0%)</a:t>
                      </a:r>
                    </a:p>
                    <a:p>
                      <a:pPr algn="ctr"/>
                      <a:r>
                        <a:rPr lang="en-US" dirty="0"/>
                        <a:t>1 (5%)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5 (13.5%)</a:t>
                      </a:r>
                    </a:p>
                    <a:p>
                      <a:pPr algn="ctr"/>
                      <a:r>
                        <a:rPr lang="en-US" dirty="0"/>
                        <a:t>2 (5.4%)</a:t>
                      </a:r>
                    </a:p>
                    <a:p>
                      <a:pPr algn="ctr"/>
                      <a:r>
                        <a:rPr lang="en-US" dirty="0"/>
                        <a:t>1 (2.7%)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638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13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42204" y="632443"/>
            <a:ext cx="9771001" cy="56744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Cancer-Related Fatigue (NCCN 2025)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6565" y="3273365"/>
            <a:ext cx="553452" cy="1058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Plaque 3">
            <a:extLst>
              <a:ext uri="{FF2B5EF4-FFF2-40B4-BE49-F238E27FC236}">
                <a16:creationId xmlns:a16="http://schemas.microsoft.com/office/drawing/2014/main" id="{E1C5AF0B-1F95-BE01-777D-526827EDFC39}"/>
              </a:ext>
            </a:extLst>
          </p:cNvPr>
          <p:cNvSpPr/>
          <p:nvPr/>
        </p:nvSpPr>
        <p:spPr>
          <a:xfrm>
            <a:off x="1486470" y="2279032"/>
            <a:ext cx="8862648" cy="2779667"/>
          </a:xfrm>
          <a:prstGeom prst="plaque">
            <a:avLst/>
          </a:prstGeom>
          <a:noFill/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200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FE036-9C9B-EC74-5578-92E82EA80A9C}"/>
              </a:ext>
            </a:extLst>
          </p:cNvPr>
          <p:cNvSpPr txBox="1"/>
          <p:nvPr/>
        </p:nvSpPr>
        <p:spPr>
          <a:xfrm>
            <a:off x="1673379" y="2498607"/>
            <a:ext cx="86757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latin typeface="Helvetica" pitchFamily="2" charset="0"/>
              </a:rPr>
              <a:t>Cancer-related fatigue is a distressing, persistent, subjective sense of physical, emotional, and/or cognitive tiredness or exhaustion related to cancer or cancer treatment that is not proportional to recent activity and interferes with usual functioning.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701A6-52DD-B192-B58D-820B962EAE63}"/>
              </a:ext>
            </a:extLst>
          </p:cNvPr>
          <p:cNvSpPr txBox="1"/>
          <p:nvPr/>
        </p:nvSpPr>
        <p:spPr>
          <a:xfrm>
            <a:off x="248342" y="6333040"/>
            <a:ext cx="198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NCCN Fatigue 2025</a:t>
            </a:r>
          </a:p>
        </p:txBody>
      </p:sp>
    </p:spTree>
    <p:extLst>
      <p:ext uri="{BB962C8B-B14F-4D97-AF65-F5344CB8AC3E}">
        <p14:creationId xmlns:p14="http://schemas.microsoft.com/office/powerpoint/2010/main" val="15907034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9E130-03AD-43E4-7578-1AD44AA62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B15840-D799-81F6-5119-0E17678DC1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707536"/>
            <a:ext cx="9920278" cy="1058779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Cancer Therapy-Induced Alopecia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F6A79B-26C0-EF6D-62CC-4D0D4C94E6A2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BB7501C-F11F-0B87-1FBE-2C037E572842}"/>
              </a:ext>
            </a:extLst>
          </p:cNvPr>
          <p:cNvSpPr txBox="1"/>
          <p:nvPr/>
        </p:nvSpPr>
        <p:spPr>
          <a:xfrm>
            <a:off x="779488" y="1678473"/>
            <a:ext cx="106580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Chemotherapy-induced alopecia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 small proportion can have permanent alopecia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Cold caps/scalp cooling can reduce incidence of both acute and late alopecia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Cost and other considerations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06650" algn="l"/>
              </a:tabLst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Endocrine therapy-induced alopecia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06650" algn="l"/>
              </a:tabLst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Commonly reported by patients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06650" algn="l"/>
              </a:tabLst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Can consider topical and low dose oral minoxidil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745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A909E-5ACE-71B9-5AE7-C6328E1BF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89B7E-63BC-8D9E-DF50-77123C587CB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21937" y="2338900"/>
            <a:ext cx="9711458" cy="3101793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>
                <a:solidFill>
                  <a:srgbClr val="FF33CC"/>
                </a:solidFill>
              </a:rPr>
              <a:t>Questions?</a:t>
            </a:r>
            <a:endParaRPr lang="en-US" sz="5400" dirty="0">
              <a:solidFill>
                <a:srgbClr val="FF33CC"/>
              </a:solidFill>
            </a:endParaRPr>
          </a:p>
        </p:txBody>
      </p:sp>
      <p:pic>
        <p:nvPicPr>
          <p:cNvPr id="13" name="Picture 12" descr="A pink ribbon on a white background&#10;&#10;AI-generated content may be incorrect.">
            <a:extLst>
              <a:ext uri="{FF2B5EF4-FFF2-40B4-BE49-F238E27FC236}">
                <a16:creationId xmlns:a16="http://schemas.microsoft.com/office/drawing/2014/main" id="{A2ACE1B1-8CB4-DDDC-9D91-FA666EA65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03" y="3429000"/>
            <a:ext cx="1390224" cy="24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2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A9B46-61EB-7DD8-F8EE-E8CF61C4A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3F4900-DD56-BBE1-24F6-ED739E5DA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2204" y="632443"/>
            <a:ext cx="9771001" cy="56744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Cancer-Related Fatigue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C3B3E3-A711-A9BD-043F-3CAD5D420D76}"/>
              </a:ext>
            </a:extLst>
          </p:cNvPr>
          <p:cNvSpPr/>
          <p:nvPr/>
        </p:nvSpPr>
        <p:spPr>
          <a:xfrm>
            <a:off x="4116565" y="3273365"/>
            <a:ext cx="553452" cy="1058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D1A72A-E175-5E63-0C18-24C32B35FC57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05BB02-0C58-73E4-82D9-461CCD8D9D24}"/>
              </a:ext>
            </a:extLst>
          </p:cNvPr>
          <p:cNvSpPr txBox="1"/>
          <p:nvPr/>
        </p:nvSpPr>
        <p:spPr>
          <a:xfrm>
            <a:off x="902992" y="1824515"/>
            <a:ext cx="5704286" cy="395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Not an isolated symptom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Usually occurs in a cluster with other symptoms and signs: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Pain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Emotional distress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Anxiety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Depression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Anemia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Sleep disturbances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C0DFC-62AB-C874-AB2C-EF1D64B95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278" y="1481597"/>
            <a:ext cx="4896464" cy="4496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F05485-FD42-BEDD-3928-5239F049B9DD}"/>
              </a:ext>
            </a:extLst>
          </p:cNvPr>
          <p:cNvSpPr txBox="1"/>
          <p:nvPr/>
        </p:nvSpPr>
        <p:spPr>
          <a:xfrm>
            <a:off x="248342" y="6333040"/>
            <a:ext cx="198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NCCN Fatigue 2025</a:t>
            </a:r>
          </a:p>
        </p:txBody>
      </p:sp>
    </p:spTree>
    <p:extLst>
      <p:ext uri="{BB962C8B-B14F-4D97-AF65-F5344CB8AC3E}">
        <p14:creationId xmlns:p14="http://schemas.microsoft.com/office/powerpoint/2010/main" val="4810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4F84B-203B-A1CF-A8E0-C6198C14C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B4B2E2-E764-FC99-9521-35893E75A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2204" y="632443"/>
            <a:ext cx="9771001" cy="56744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Fatigue - Novel Targeted Agents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D9195-79E6-AB14-37D2-DB65FE7F80C2}"/>
              </a:ext>
            </a:extLst>
          </p:cNvPr>
          <p:cNvSpPr/>
          <p:nvPr/>
        </p:nvSpPr>
        <p:spPr>
          <a:xfrm>
            <a:off x="4116565" y="3273365"/>
            <a:ext cx="553452" cy="1058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EF9221-7CDA-92C1-3C69-9585567A9AB9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9B6F46A-897D-9BA7-2497-76DB22AF4F6B}"/>
              </a:ext>
            </a:extLst>
          </p:cNvPr>
          <p:cNvSpPr txBox="1"/>
          <p:nvPr/>
        </p:nvSpPr>
        <p:spPr>
          <a:xfrm>
            <a:off x="902991" y="1824515"/>
            <a:ext cx="101102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Targeted agents contribute to fatigue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CDK4/6 inhibitors (any grade 22-60%)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Oral TKIs (any grade ~40%)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Antibody-drug conjugates (any grade 35-70%)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Immunotherapy doesn’t seem to add to chemotherapy-related fatigue in absence of </a:t>
            </a:r>
            <a:r>
              <a:rPr lang="en-US" sz="2800" dirty="0" err="1">
                <a:latin typeface="Helvetica" pitchFamily="2" charset="0"/>
              </a:rPr>
              <a:t>irAE</a:t>
            </a:r>
            <a:endParaRPr lang="en-US" sz="2800" dirty="0">
              <a:latin typeface="Helvetica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D0AE9-1273-4E87-033B-C5132F0C4C55}"/>
              </a:ext>
            </a:extLst>
          </p:cNvPr>
          <p:cNvSpPr txBox="1"/>
          <p:nvPr/>
        </p:nvSpPr>
        <p:spPr>
          <a:xfrm>
            <a:off x="248342" y="6333040"/>
            <a:ext cx="31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Package inserts for medications</a:t>
            </a:r>
          </a:p>
        </p:txBody>
      </p:sp>
    </p:spTree>
    <p:extLst>
      <p:ext uri="{BB962C8B-B14F-4D97-AF65-F5344CB8AC3E}">
        <p14:creationId xmlns:p14="http://schemas.microsoft.com/office/powerpoint/2010/main" val="387008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60A38-7F27-EF46-CE8A-02BD4452F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E9A342-ACFE-1FA0-1018-5F0F149D53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2204" y="632443"/>
            <a:ext cx="9771001" cy="56744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Fatigue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7B94B6-3A92-41D7-4C7E-B968DEECB739}"/>
              </a:ext>
            </a:extLst>
          </p:cNvPr>
          <p:cNvSpPr/>
          <p:nvPr/>
        </p:nvSpPr>
        <p:spPr>
          <a:xfrm>
            <a:off x="4116565" y="3273365"/>
            <a:ext cx="553452" cy="1058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9A14A4-39EB-9740-1137-37E04ECDCDA9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A0D6D72-C4F7-9D42-E902-324586B4F937}"/>
              </a:ext>
            </a:extLst>
          </p:cNvPr>
          <p:cNvSpPr txBox="1"/>
          <p:nvPr/>
        </p:nvSpPr>
        <p:spPr>
          <a:xfrm>
            <a:off x="1475113" y="1824515"/>
            <a:ext cx="9538091" cy="357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Management strategies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Helvetica" pitchFamily="2" charset="0"/>
              </a:rPr>
              <a:t>Identify that a patient has fatigue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Patient-reported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Rule out contributing factors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Anemia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Thyroid disorders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Consider dose adjustment or delay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3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5149F-DCE3-5350-1A77-6B60B420A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6D19F5-EFA4-07CB-B223-988A88EA9A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7453" y="155628"/>
            <a:ext cx="9707592" cy="1460787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Cancer-Related Fatigue: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and Evaluation 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A25D93-E23F-A412-A8B3-9D1AAF3EDF82}"/>
              </a:ext>
            </a:extLst>
          </p:cNvPr>
          <p:cNvSpPr/>
          <p:nvPr/>
        </p:nvSpPr>
        <p:spPr>
          <a:xfrm>
            <a:off x="4116565" y="3380945"/>
            <a:ext cx="553452" cy="1058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A43A8D-24F4-945A-B8C3-27C34C7AD71F}"/>
              </a:ext>
            </a:extLst>
          </p:cNvPr>
          <p:cNvCxnSpPr/>
          <p:nvPr/>
        </p:nvCxnSpPr>
        <p:spPr bwMode="auto">
          <a:xfrm flipV="1">
            <a:off x="1242204" y="1335763"/>
            <a:ext cx="9538091" cy="99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468C239-04B9-94E1-E70B-2FEDA5D78491}"/>
              </a:ext>
            </a:extLst>
          </p:cNvPr>
          <p:cNvSpPr txBox="1"/>
          <p:nvPr/>
        </p:nvSpPr>
        <p:spPr>
          <a:xfrm>
            <a:off x="248342" y="6333040"/>
            <a:ext cx="198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NCCN Fatigue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E8CD-91D5-24D8-D611-ABF73AFB04ED}"/>
              </a:ext>
            </a:extLst>
          </p:cNvPr>
          <p:cNvSpPr txBox="1"/>
          <p:nvPr/>
        </p:nvSpPr>
        <p:spPr>
          <a:xfrm>
            <a:off x="754832" y="2076229"/>
            <a:ext cx="1018569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itchFamily="2" charset="0"/>
              </a:rPr>
              <a:t>Focused history of fatigue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Disease status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Medications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b="1" dirty="0">
                <a:latin typeface="Helvetica" pitchFamily="2" charset="0"/>
              </a:rPr>
              <a:t>Assessment of Treatable Contributing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Pain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Depression/anxiety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Anemia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Sleep disturbance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Nutritional deficits</a:t>
            </a:r>
          </a:p>
          <a:p>
            <a:endParaRPr lang="en-US" sz="2800" dirty="0">
              <a:latin typeface="Helvetica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7D716-57B3-BEFB-E753-BF94092DDBF8}"/>
              </a:ext>
            </a:extLst>
          </p:cNvPr>
          <p:cNvSpPr txBox="1"/>
          <p:nvPr/>
        </p:nvSpPr>
        <p:spPr>
          <a:xfrm>
            <a:off x="5073989" y="3865022"/>
            <a:ext cx="54409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Physical activity level/deconditioning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Substance use/abuse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Cardiac dysfunction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Endocrine dysfunction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Other organ dysfunction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8BD20-E80A-61F0-BAC0-073C60026D70}"/>
              </a:ext>
            </a:extLst>
          </p:cNvPr>
          <p:cNvSpPr txBox="1"/>
          <p:nvPr/>
        </p:nvSpPr>
        <p:spPr>
          <a:xfrm>
            <a:off x="830314" y="1507281"/>
            <a:ext cx="10110213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Helvetica" pitchFamily="2" charset="0"/>
              </a:rPr>
              <a:t>How would you rate your fatigue (0-10) in the past 7 days?</a:t>
            </a:r>
          </a:p>
        </p:txBody>
      </p:sp>
    </p:spTree>
    <p:extLst>
      <p:ext uri="{BB962C8B-B14F-4D97-AF65-F5344CB8AC3E}">
        <p14:creationId xmlns:p14="http://schemas.microsoft.com/office/powerpoint/2010/main" val="35707285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9293</TotalTime>
  <Words>3540</Words>
  <Application>Microsoft Office PowerPoint</Application>
  <PresentationFormat>Widescreen</PresentationFormat>
  <Paragraphs>584</Paragraphs>
  <Slides>51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Aptos</vt:lpstr>
      <vt:lpstr>Arial</vt:lpstr>
      <vt:lpstr>Calibri</vt:lpstr>
      <vt:lpstr>Helvetica</vt:lpstr>
      <vt:lpstr>Custom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Supportive Care and Quality of Life Studies</dc:title>
  <dc:creator>Henry, Norah (Lynn)</dc:creator>
  <cp:lastModifiedBy>Henry, Norah (Lynn)</cp:lastModifiedBy>
  <cp:revision>22</cp:revision>
  <dcterms:created xsi:type="dcterms:W3CDTF">2020-07-24T17:18:35Z</dcterms:created>
  <dcterms:modified xsi:type="dcterms:W3CDTF">2025-11-07T02:15:07Z</dcterms:modified>
</cp:coreProperties>
</file>