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363" r:id="rId5"/>
    <p:sldId id="328" r:id="rId6"/>
    <p:sldId id="256" r:id="rId7"/>
    <p:sldId id="257" r:id="rId8"/>
    <p:sldId id="258" r:id="rId9"/>
    <p:sldId id="260" r:id="rId10"/>
    <p:sldId id="438" r:id="rId11"/>
    <p:sldId id="439" r:id="rId12"/>
    <p:sldId id="268" r:id="rId13"/>
    <p:sldId id="440" r:id="rId14"/>
    <p:sldId id="365" r:id="rId15"/>
    <p:sldId id="289" r:id="rId16"/>
    <p:sldId id="323" r:id="rId17"/>
    <p:sldId id="293" r:id="rId18"/>
    <p:sldId id="321" r:id="rId19"/>
    <p:sldId id="322" r:id="rId20"/>
    <p:sldId id="318" r:id="rId21"/>
    <p:sldId id="327" r:id="rId22"/>
    <p:sldId id="302" r:id="rId23"/>
    <p:sldId id="324" r:id="rId24"/>
    <p:sldId id="367" r:id="rId25"/>
    <p:sldId id="369" r:id="rId26"/>
    <p:sldId id="370" r:id="rId27"/>
    <p:sldId id="372" r:id="rId28"/>
    <p:sldId id="371" r:id="rId29"/>
    <p:sldId id="374" r:id="rId30"/>
    <p:sldId id="335" r:id="rId31"/>
    <p:sldId id="410" r:id="rId32"/>
    <p:sldId id="312" r:id="rId33"/>
    <p:sldId id="392" r:id="rId34"/>
    <p:sldId id="423" r:id="rId35"/>
    <p:sldId id="436" r:id="rId36"/>
    <p:sldId id="437" r:id="rId37"/>
    <p:sldId id="417" r:id="rId38"/>
    <p:sldId id="430" r:id="rId39"/>
    <p:sldId id="409" r:id="rId40"/>
    <p:sldId id="288" r:id="rId41"/>
    <p:sldId id="36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9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AB3"/>
    <a:srgbClr val="334867"/>
    <a:srgbClr val="FB0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68" autoAdjust="0"/>
    <p:restoredTop sz="93792" autoAdjust="0"/>
  </p:normalViewPr>
  <p:slideViewPr>
    <p:cSldViewPr snapToGrid="0">
      <p:cViewPr varScale="1">
        <p:scale>
          <a:sx n="78" d="100"/>
          <a:sy n="78" d="100"/>
        </p:scale>
        <p:origin x="72" y="302"/>
      </p:cViewPr>
      <p:guideLst>
        <p:guide orient="horz" pos="2160"/>
        <p:guide pos="5976"/>
      </p:guideLst>
    </p:cSldViewPr>
  </p:slideViewPr>
  <p:notesTextViewPr>
    <p:cViewPr>
      <p:scale>
        <a:sx n="3" d="2"/>
        <a:sy n="3" d="2"/>
      </p:scale>
      <p:origin x="0" y="0"/>
    </p:cViewPr>
  </p:notesTextViewPr>
  <p:sorterViewPr>
    <p:cViewPr>
      <p:scale>
        <a:sx n="100" d="100"/>
        <a:sy n="100" d="100"/>
      </p:scale>
      <p:origin x="0" y="-40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C1-49D6-842E-F1D2322F37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C1-49D6-842E-F1D2322F37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5C1-49D6-842E-F1D2322F37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5C1-49D6-842E-F1D2322F376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5C1-49D6-842E-F1D2322F376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5C1-49D6-842E-F1D2322F376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5C1-49D6-842E-F1D2322F376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5C1-49D6-842E-F1D2322F376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5C1-49D6-842E-F1D2322F376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5C1-49D6-842E-F1D2322F3760}"/>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5C1-49D6-842E-F1D2322F3760}"/>
              </c:ext>
            </c:extLst>
          </c:dPt>
          <c:cat>
            <c:strRef>
              <c:f>Sheet1!$A$2:$A$12</c:f>
              <c:strCache>
                <c:ptCount val="11"/>
                <c:pt idx="0">
                  <c:v>BRCA2</c:v>
                </c:pt>
                <c:pt idx="1">
                  <c:v>CHEK2</c:v>
                </c:pt>
                <c:pt idx="2">
                  <c:v>ATM</c:v>
                </c:pt>
                <c:pt idx="3">
                  <c:v>BRCA1</c:v>
                </c:pt>
                <c:pt idx="4">
                  <c:v>NF1</c:v>
                </c:pt>
                <c:pt idx="5">
                  <c:v>PALB2</c:v>
                </c:pt>
                <c:pt idx="6">
                  <c:v>RAD51D</c:v>
                </c:pt>
                <c:pt idx="7">
                  <c:v>BRIP1</c:v>
                </c:pt>
                <c:pt idx="8">
                  <c:v>MRE11A</c:v>
                </c:pt>
                <c:pt idx="9">
                  <c:v>NBN</c:v>
                </c:pt>
                <c:pt idx="10">
                  <c:v>None</c:v>
                </c:pt>
              </c:strCache>
            </c:strRef>
          </c:cat>
          <c:val>
            <c:numRef>
              <c:f>Sheet1!$B$2:$B$12</c:f>
              <c:numCache>
                <c:formatCode>General</c:formatCode>
                <c:ptCount val="11"/>
                <c:pt idx="0">
                  <c:v>11</c:v>
                </c:pt>
                <c:pt idx="1">
                  <c:v>6.9</c:v>
                </c:pt>
                <c:pt idx="2">
                  <c:v>1.5</c:v>
                </c:pt>
                <c:pt idx="3">
                  <c:v>1.3</c:v>
                </c:pt>
                <c:pt idx="4">
                  <c:v>0.6</c:v>
                </c:pt>
                <c:pt idx="5">
                  <c:v>0.5</c:v>
                </c:pt>
                <c:pt idx="6">
                  <c:v>0.3</c:v>
                </c:pt>
                <c:pt idx="7">
                  <c:v>0.3</c:v>
                </c:pt>
                <c:pt idx="8">
                  <c:v>0.3</c:v>
                </c:pt>
                <c:pt idx="9">
                  <c:v>0.3</c:v>
                </c:pt>
                <c:pt idx="10">
                  <c:v>77</c:v>
                </c:pt>
              </c:numCache>
            </c:numRef>
          </c:val>
          <c:extLst>
            <c:ext xmlns:c16="http://schemas.microsoft.com/office/drawing/2014/chart" uri="{C3380CC4-5D6E-409C-BE32-E72D297353CC}">
              <c16:uniqueId val="{00000000-04CE-45D9-A1DB-5D02CAC1205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Male</c:v>
                </c:pt>
              </c:strCache>
            </c:strRef>
          </c:tx>
          <c:spPr>
            <a:ln w="28575" cap="rnd">
              <a:solidFill>
                <a:schemeClr val="accent5">
                  <a:lumMod val="60000"/>
                  <a:lumOff val="40000"/>
                </a:schemeClr>
              </a:solidFill>
              <a:round/>
            </a:ln>
            <a:effectLst/>
          </c:spPr>
          <c:marker>
            <c:symbol val="none"/>
          </c:marker>
          <c:cat>
            <c:numRef>
              <c:f>Sheet1!$A$2:$A$7</c:f>
              <c:numCache>
                <c:formatCode>General</c:formatCode>
                <c:ptCount val="6"/>
                <c:pt idx="0">
                  <c:v>30</c:v>
                </c:pt>
                <c:pt idx="1">
                  <c:v>40</c:v>
                </c:pt>
                <c:pt idx="2">
                  <c:v>50</c:v>
                </c:pt>
                <c:pt idx="3">
                  <c:v>60</c:v>
                </c:pt>
                <c:pt idx="4">
                  <c:v>70</c:v>
                </c:pt>
                <c:pt idx="5">
                  <c:v>80</c:v>
                </c:pt>
              </c:numCache>
            </c:numRef>
          </c:cat>
          <c:val>
            <c:numRef>
              <c:f>Sheet1!$B$2:$B$7</c:f>
              <c:numCache>
                <c:formatCode>General</c:formatCode>
                <c:ptCount val="6"/>
                <c:pt idx="0">
                  <c:v>1.2E-4</c:v>
                </c:pt>
                <c:pt idx="1">
                  <c:v>1.9E-3</c:v>
                </c:pt>
                <c:pt idx="2">
                  <c:v>8.5000000000000006E-3</c:v>
                </c:pt>
                <c:pt idx="3">
                  <c:v>2.7E-2</c:v>
                </c:pt>
                <c:pt idx="4">
                  <c:v>6.7000000000000004E-2</c:v>
                </c:pt>
                <c:pt idx="5">
                  <c:v>0.12</c:v>
                </c:pt>
              </c:numCache>
            </c:numRef>
          </c:val>
          <c:smooth val="0"/>
          <c:extLst>
            <c:ext xmlns:c16="http://schemas.microsoft.com/office/drawing/2014/chart" uri="{C3380CC4-5D6E-409C-BE32-E72D297353CC}">
              <c16:uniqueId val="{00000000-7456-48BE-AC42-9532F035819B}"/>
            </c:ext>
          </c:extLst>
        </c:ser>
        <c:ser>
          <c:idx val="1"/>
          <c:order val="1"/>
          <c:tx>
            <c:strRef>
              <c:f>Sheet1!$C$1</c:f>
              <c:strCache>
                <c:ptCount val="1"/>
                <c:pt idx="0">
                  <c:v>BRCA1</c:v>
                </c:pt>
              </c:strCache>
            </c:strRef>
          </c:tx>
          <c:spPr>
            <a:ln w="50800" cap="rnd">
              <a:solidFill>
                <a:schemeClr val="accent5">
                  <a:lumMod val="75000"/>
                </a:schemeClr>
              </a:solidFill>
              <a:round/>
            </a:ln>
            <a:effectLst/>
          </c:spPr>
          <c:marker>
            <c:symbol val="none"/>
          </c:marker>
          <c:cat>
            <c:numRef>
              <c:f>Sheet1!$A$2:$A$7</c:f>
              <c:numCache>
                <c:formatCode>General</c:formatCode>
                <c:ptCount val="6"/>
                <c:pt idx="0">
                  <c:v>30</c:v>
                </c:pt>
                <c:pt idx="1">
                  <c:v>40</c:v>
                </c:pt>
                <c:pt idx="2">
                  <c:v>50</c:v>
                </c:pt>
                <c:pt idx="3">
                  <c:v>60</c:v>
                </c:pt>
                <c:pt idx="4">
                  <c:v>70</c:v>
                </c:pt>
                <c:pt idx="5">
                  <c:v>80</c:v>
                </c:pt>
              </c:numCache>
            </c:numRef>
          </c:cat>
          <c:val>
            <c:numRef>
              <c:f>Sheet1!$C$2:$C$7</c:f>
              <c:numCache>
                <c:formatCode>General</c:formatCode>
                <c:ptCount val="6"/>
                <c:pt idx="0">
                  <c:v>1.7000000000000001E-2</c:v>
                </c:pt>
                <c:pt idx="1">
                  <c:v>0.12</c:v>
                </c:pt>
                <c:pt idx="2">
                  <c:v>0.3</c:v>
                </c:pt>
                <c:pt idx="3">
                  <c:v>0.62</c:v>
                </c:pt>
                <c:pt idx="4">
                  <c:v>1.2</c:v>
                </c:pt>
                <c:pt idx="5">
                  <c:v>1.8</c:v>
                </c:pt>
              </c:numCache>
            </c:numRef>
          </c:val>
          <c:smooth val="0"/>
          <c:extLst>
            <c:ext xmlns:c16="http://schemas.microsoft.com/office/drawing/2014/chart" uri="{C3380CC4-5D6E-409C-BE32-E72D297353CC}">
              <c16:uniqueId val="{00000001-7456-48BE-AC42-9532F035819B}"/>
            </c:ext>
          </c:extLst>
        </c:ser>
        <c:ser>
          <c:idx val="2"/>
          <c:order val="2"/>
          <c:tx>
            <c:strRef>
              <c:f>Sheet1!$D$1</c:f>
              <c:strCache>
                <c:ptCount val="1"/>
                <c:pt idx="0">
                  <c:v>BRCA2</c:v>
                </c:pt>
              </c:strCache>
            </c:strRef>
          </c:tx>
          <c:spPr>
            <a:ln w="50800" cap="rnd">
              <a:solidFill>
                <a:schemeClr val="accent5">
                  <a:lumMod val="50000"/>
                </a:schemeClr>
              </a:solidFill>
              <a:round/>
            </a:ln>
            <a:effectLst/>
          </c:spPr>
          <c:marker>
            <c:symbol val="none"/>
          </c:marker>
          <c:cat>
            <c:numRef>
              <c:f>Sheet1!$A$2:$A$7</c:f>
              <c:numCache>
                <c:formatCode>General</c:formatCode>
                <c:ptCount val="6"/>
                <c:pt idx="0">
                  <c:v>30</c:v>
                </c:pt>
                <c:pt idx="1">
                  <c:v>40</c:v>
                </c:pt>
                <c:pt idx="2">
                  <c:v>50</c:v>
                </c:pt>
                <c:pt idx="3">
                  <c:v>60</c:v>
                </c:pt>
                <c:pt idx="4">
                  <c:v>70</c:v>
                </c:pt>
                <c:pt idx="5">
                  <c:v>80</c:v>
                </c:pt>
              </c:numCache>
            </c:numRef>
          </c:cat>
          <c:val>
            <c:numRef>
              <c:f>Sheet1!$D$2:$D$7</c:f>
              <c:numCache>
                <c:formatCode>General</c:formatCode>
                <c:ptCount val="6"/>
                <c:pt idx="0">
                  <c:v>0.18</c:v>
                </c:pt>
                <c:pt idx="1">
                  <c:v>1.2</c:v>
                </c:pt>
                <c:pt idx="2">
                  <c:v>2.7</c:v>
                </c:pt>
                <c:pt idx="3">
                  <c:v>4.7</c:v>
                </c:pt>
                <c:pt idx="4">
                  <c:v>6.8</c:v>
                </c:pt>
                <c:pt idx="5">
                  <c:v>8.3000000000000007</c:v>
                </c:pt>
              </c:numCache>
            </c:numRef>
          </c:val>
          <c:smooth val="0"/>
          <c:extLst>
            <c:ext xmlns:c16="http://schemas.microsoft.com/office/drawing/2014/chart" uri="{C3380CC4-5D6E-409C-BE32-E72D297353CC}">
              <c16:uniqueId val="{00000002-7456-48BE-AC42-9532F035819B}"/>
            </c:ext>
          </c:extLst>
        </c:ser>
        <c:ser>
          <c:idx val="3"/>
          <c:order val="3"/>
          <c:tx>
            <c:strRef>
              <c:f>Sheet1!$E$1</c:f>
              <c:strCache>
                <c:ptCount val="1"/>
                <c:pt idx="0">
                  <c:v>Female</c:v>
                </c:pt>
              </c:strCache>
            </c:strRef>
          </c:tx>
          <c:spPr>
            <a:ln w="28575" cap="rnd">
              <a:solidFill>
                <a:srgbClr val="FB05E9"/>
              </a:solidFill>
              <a:round/>
            </a:ln>
            <a:effectLst/>
          </c:spPr>
          <c:marker>
            <c:symbol val="none"/>
          </c:marker>
          <c:cat>
            <c:numRef>
              <c:f>Sheet1!$A$2:$A$7</c:f>
              <c:numCache>
                <c:formatCode>General</c:formatCode>
                <c:ptCount val="6"/>
                <c:pt idx="0">
                  <c:v>30</c:v>
                </c:pt>
                <c:pt idx="1">
                  <c:v>40</c:v>
                </c:pt>
                <c:pt idx="2">
                  <c:v>50</c:v>
                </c:pt>
                <c:pt idx="3">
                  <c:v>60</c:v>
                </c:pt>
                <c:pt idx="4">
                  <c:v>70</c:v>
                </c:pt>
                <c:pt idx="5">
                  <c:v>80</c:v>
                </c:pt>
              </c:numCache>
            </c:numRef>
          </c:cat>
          <c:val>
            <c:numRef>
              <c:f>Sheet1!$E$2:$E$7</c:f>
              <c:numCache>
                <c:formatCode>General</c:formatCode>
                <c:ptCount val="6"/>
                <c:pt idx="0">
                  <c:v>0.1</c:v>
                </c:pt>
                <c:pt idx="1">
                  <c:v>0.6</c:v>
                </c:pt>
                <c:pt idx="2">
                  <c:v>2.1</c:v>
                </c:pt>
                <c:pt idx="3">
                  <c:v>4.4000000000000004</c:v>
                </c:pt>
                <c:pt idx="4">
                  <c:v>7.5</c:v>
                </c:pt>
                <c:pt idx="5">
                  <c:v>10.7</c:v>
                </c:pt>
              </c:numCache>
            </c:numRef>
          </c:val>
          <c:smooth val="0"/>
          <c:extLst>
            <c:ext xmlns:c16="http://schemas.microsoft.com/office/drawing/2014/chart" uri="{C3380CC4-5D6E-409C-BE32-E72D297353CC}">
              <c16:uniqueId val="{00000003-7456-48BE-AC42-9532F035819B}"/>
            </c:ext>
          </c:extLst>
        </c:ser>
        <c:dLbls>
          <c:showLegendKey val="0"/>
          <c:showVal val="0"/>
          <c:showCatName val="0"/>
          <c:showSerName val="0"/>
          <c:showPercent val="0"/>
          <c:showBubbleSize val="0"/>
        </c:dLbls>
        <c:smooth val="0"/>
        <c:axId val="1168679248"/>
        <c:axId val="1168680912"/>
      </c:lineChart>
      <c:catAx>
        <c:axId val="1168679248"/>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dirty="0"/>
                  <a:t>By Age</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accent5">
                <a:lumMod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68680912"/>
        <c:crosses val="autoZero"/>
        <c:auto val="1"/>
        <c:lblAlgn val="ctr"/>
        <c:lblOffset val="100"/>
        <c:noMultiLvlLbl val="0"/>
      </c:catAx>
      <c:valAx>
        <c:axId val="1168680912"/>
        <c:scaling>
          <c:orientation val="minMax"/>
        </c:scaling>
        <c:delete val="0"/>
        <c:axPos val="l"/>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dirty="0"/>
                  <a:t>Percent</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68679248"/>
        <c:crosses val="autoZero"/>
        <c:crossBetween val="between"/>
      </c:valAx>
      <c:spPr>
        <a:noFill/>
        <a:ln>
          <a:solidFill>
            <a:schemeClr val="accent5">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99028298937619"/>
          <c:y val="5.9367118700826824E-2"/>
          <c:w val="0.85947362105471292"/>
          <c:h val="0.7449620036767084"/>
        </c:manualLayout>
      </c:layout>
      <c:lineChart>
        <c:grouping val="standard"/>
        <c:varyColors val="0"/>
        <c:ser>
          <c:idx val="0"/>
          <c:order val="0"/>
          <c:tx>
            <c:strRef>
              <c:f>Sheet1!$B$1</c:f>
              <c:strCache>
                <c:ptCount val="1"/>
                <c:pt idx="0">
                  <c:v>Women Pop</c:v>
                </c:pt>
              </c:strCache>
            </c:strRef>
          </c:tx>
          <c:spPr>
            <a:ln w="28575" cap="rnd">
              <a:solidFill>
                <a:srgbClr val="FF0000"/>
              </a:solidFill>
              <a:round/>
            </a:ln>
            <a:effectLst/>
          </c:spPr>
          <c:marker>
            <c:symbol val="none"/>
          </c:marker>
          <c:cat>
            <c:numRef>
              <c:f>Sheet1!$A$2:$A$5</c:f>
              <c:numCache>
                <c:formatCode>General</c:formatCode>
                <c:ptCount val="4"/>
                <c:pt idx="0">
                  <c:v>50</c:v>
                </c:pt>
                <c:pt idx="1">
                  <c:v>60</c:v>
                </c:pt>
                <c:pt idx="2">
                  <c:v>70</c:v>
                </c:pt>
                <c:pt idx="3">
                  <c:v>80</c:v>
                </c:pt>
              </c:numCache>
            </c:numRef>
          </c:cat>
          <c:val>
            <c:numRef>
              <c:f>Sheet1!$B$2:$B$5</c:f>
              <c:numCache>
                <c:formatCode>General</c:formatCode>
                <c:ptCount val="4"/>
                <c:pt idx="0">
                  <c:v>0</c:v>
                </c:pt>
                <c:pt idx="1">
                  <c:v>2.6</c:v>
                </c:pt>
                <c:pt idx="2">
                  <c:v>5.2</c:v>
                </c:pt>
                <c:pt idx="3">
                  <c:v>7.2</c:v>
                </c:pt>
              </c:numCache>
            </c:numRef>
          </c:val>
          <c:smooth val="0"/>
          <c:extLst>
            <c:ext xmlns:c16="http://schemas.microsoft.com/office/drawing/2014/chart" uri="{C3380CC4-5D6E-409C-BE32-E72D297353CC}">
              <c16:uniqueId val="{00000000-0268-4578-A213-A8AD98B2DFBE}"/>
            </c:ext>
          </c:extLst>
        </c:ser>
        <c:ser>
          <c:idx val="1"/>
          <c:order val="1"/>
          <c:tx>
            <c:strRef>
              <c:f>Sheet1!$C$1</c:f>
              <c:strCache>
                <c:ptCount val="1"/>
                <c:pt idx="0">
                  <c:v>Women BRCA</c:v>
                </c:pt>
              </c:strCache>
            </c:strRef>
          </c:tx>
          <c:spPr>
            <a:ln w="28575" cap="rnd">
              <a:solidFill>
                <a:srgbClr val="FB05E9"/>
              </a:solidFill>
              <a:round/>
            </a:ln>
            <a:effectLst/>
          </c:spPr>
          <c:marker>
            <c:symbol val="none"/>
          </c:marker>
          <c:cat>
            <c:numRef>
              <c:f>Sheet1!$A$2:$A$5</c:f>
              <c:numCache>
                <c:formatCode>General</c:formatCode>
                <c:ptCount val="4"/>
                <c:pt idx="0">
                  <c:v>50</c:v>
                </c:pt>
                <c:pt idx="1">
                  <c:v>60</c:v>
                </c:pt>
                <c:pt idx="2">
                  <c:v>70</c:v>
                </c:pt>
                <c:pt idx="3">
                  <c:v>80</c:v>
                </c:pt>
              </c:numCache>
            </c:numRef>
          </c:cat>
          <c:val>
            <c:numRef>
              <c:f>Sheet1!$C$2:$C$5</c:f>
              <c:numCache>
                <c:formatCode>General</c:formatCode>
                <c:ptCount val="4"/>
                <c:pt idx="0">
                  <c:v>0</c:v>
                </c:pt>
                <c:pt idx="1">
                  <c:v>20</c:v>
                </c:pt>
                <c:pt idx="2">
                  <c:v>40</c:v>
                </c:pt>
                <c:pt idx="3">
                  <c:v>60</c:v>
                </c:pt>
              </c:numCache>
            </c:numRef>
          </c:val>
          <c:smooth val="0"/>
          <c:extLst>
            <c:ext xmlns:c16="http://schemas.microsoft.com/office/drawing/2014/chart" uri="{C3380CC4-5D6E-409C-BE32-E72D297353CC}">
              <c16:uniqueId val="{00000001-0268-4578-A213-A8AD98B2DFBE}"/>
            </c:ext>
          </c:extLst>
        </c:ser>
        <c:ser>
          <c:idx val="2"/>
          <c:order val="2"/>
          <c:tx>
            <c:strRef>
              <c:f>Sheet1!$D$1</c:f>
              <c:strCache>
                <c:ptCount val="1"/>
                <c:pt idx="0">
                  <c:v>Men Pop</c:v>
                </c:pt>
              </c:strCache>
            </c:strRef>
          </c:tx>
          <c:spPr>
            <a:ln w="28575" cap="rnd">
              <a:solidFill>
                <a:srgbClr val="0070C0"/>
              </a:solidFill>
              <a:round/>
            </a:ln>
            <a:effectLst/>
          </c:spPr>
          <c:marker>
            <c:symbol val="none"/>
          </c:marker>
          <c:cat>
            <c:numRef>
              <c:f>Sheet1!$A$2:$A$5</c:f>
              <c:numCache>
                <c:formatCode>General</c:formatCode>
                <c:ptCount val="4"/>
                <c:pt idx="0">
                  <c:v>50</c:v>
                </c:pt>
                <c:pt idx="1">
                  <c:v>60</c:v>
                </c:pt>
                <c:pt idx="2">
                  <c:v>70</c:v>
                </c:pt>
                <c:pt idx="3">
                  <c:v>80</c:v>
                </c:pt>
              </c:numCache>
            </c:numRef>
          </c:cat>
          <c:val>
            <c:numRef>
              <c:f>Sheet1!$D$2:$D$5</c:f>
              <c:numCache>
                <c:formatCode>General</c:formatCode>
                <c:ptCount val="4"/>
                <c:pt idx="0">
                  <c:v>0</c:v>
                </c:pt>
                <c:pt idx="1">
                  <c:v>1</c:v>
                </c:pt>
                <c:pt idx="2">
                  <c:v>2</c:v>
                </c:pt>
                <c:pt idx="3">
                  <c:v>3</c:v>
                </c:pt>
              </c:numCache>
            </c:numRef>
          </c:val>
          <c:smooth val="0"/>
          <c:extLst>
            <c:ext xmlns:c16="http://schemas.microsoft.com/office/drawing/2014/chart" uri="{C3380CC4-5D6E-409C-BE32-E72D297353CC}">
              <c16:uniqueId val="{00000002-0268-4578-A213-A8AD98B2DFBE}"/>
            </c:ext>
          </c:extLst>
        </c:ser>
        <c:ser>
          <c:idx val="3"/>
          <c:order val="3"/>
          <c:tx>
            <c:strRef>
              <c:f>Sheet1!$E$1</c:f>
              <c:strCache>
                <c:ptCount val="1"/>
                <c:pt idx="0">
                  <c:v>Men BRCA</c:v>
                </c:pt>
              </c:strCache>
            </c:strRef>
          </c:tx>
          <c:spPr>
            <a:ln w="28575" cap="rnd">
              <a:solidFill>
                <a:srgbClr val="002060"/>
              </a:solidFill>
              <a:round/>
            </a:ln>
            <a:effectLst/>
          </c:spPr>
          <c:marker>
            <c:symbol val="none"/>
          </c:marker>
          <c:cat>
            <c:numRef>
              <c:f>Sheet1!$A$2:$A$5</c:f>
              <c:numCache>
                <c:formatCode>General</c:formatCode>
                <c:ptCount val="4"/>
                <c:pt idx="0">
                  <c:v>50</c:v>
                </c:pt>
                <c:pt idx="1">
                  <c:v>60</c:v>
                </c:pt>
                <c:pt idx="2">
                  <c:v>70</c:v>
                </c:pt>
                <c:pt idx="3">
                  <c:v>80</c:v>
                </c:pt>
              </c:numCache>
            </c:numRef>
          </c:cat>
          <c:val>
            <c:numRef>
              <c:f>Sheet1!$E$2:$E$5</c:f>
              <c:numCache>
                <c:formatCode>General</c:formatCode>
                <c:ptCount val="4"/>
                <c:pt idx="0">
                  <c:v>0</c:v>
                </c:pt>
                <c:pt idx="1">
                  <c:v>2</c:v>
                </c:pt>
                <c:pt idx="2">
                  <c:v>4</c:v>
                </c:pt>
                <c:pt idx="3">
                  <c:v>6</c:v>
                </c:pt>
              </c:numCache>
            </c:numRef>
          </c:val>
          <c:smooth val="0"/>
          <c:extLst>
            <c:ext xmlns:c16="http://schemas.microsoft.com/office/drawing/2014/chart" uri="{C3380CC4-5D6E-409C-BE32-E72D297353CC}">
              <c16:uniqueId val="{00000003-0268-4578-A213-A8AD98B2DFBE}"/>
            </c:ext>
          </c:extLst>
        </c:ser>
        <c:dLbls>
          <c:showLegendKey val="0"/>
          <c:showVal val="0"/>
          <c:showCatName val="0"/>
          <c:showSerName val="0"/>
          <c:showPercent val="0"/>
          <c:showBubbleSize val="0"/>
        </c:dLbls>
        <c:smooth val="0"/>
        <c:axId val="59457295"/>
        <c:axId val="59458127"/>
      </c:lineChart>
      <c:catAx>
        <c:axId val="59457295"/>
        <c:scaling>
          <c:orientation val="minMax"/>
        </c:scaling>
        <c:delete val="0"/>
        <c:axPos val="b"/>
        <c:title>
          <c:tx>
            <c:rich>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800" b="1" dirty="0">
                    <a:solidFill>
                      <a:schemeClr val="tx1"/>
                    </a:solidFill>
                  </a:rPr>
                  <a:t>Age</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9458127"/>
        <c:crosses val="autoZero"/>
        <c:auto val="1"/>
        <c:lblAlgn val="ctr"/>
        <c:lblOffset val="100"/>
        <c:noMultiLvlLbl val="0"/>
      </c:catAx>
      <c:valAx>
        <c:axId val="59458127"/>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800" b="1" dirty="0">
                    <a:solidFill>
                      <a:schemeClr val="tx1"/>
                    </a:solidFill>
                  </a:rPr>
                  <a:t>Percent</a:t>
                </a: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9457295"/>
        <c:crosses val="autoZero"/>
        <c:crossBetween val="between"/>
      </c:valAx>
      <c:spPr>
        <a:no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5A451-E64C-4E30-8C33-E71F4DD31F9A}"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F6E5F-D4E4-4385-9F68-C87B3B6EFBA3}" type="slidenum">
              <a:rPr lang="en-US" smtClean="0"/>
              <a:t>‹#›</a:t>
            </a:fld>
            <a:endParaRPr lang="en-US"/>
          </a:p>
        </p:txBody>
      </p:sp>
    </p:spTree>
    <p:extLst>
      <p:ext uri="{BB962C8B-B14F-4D97-AF65-F5344CB8AC3E}">
        <p14:creationId xmlns:p14="http://schemas.microsoft.com/office/powerpoint/2010/main" val="1832583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MBC contralateral risk is  0.1% - 0.26%/year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Assumptions: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Female BRCA 2% per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Female sporadic from </a:t>
            </a:r>
            <a:r>
              <a:rPr lang="en-US" sz="1100" dirty="0" err="1"/>
              <a:t>CBCRisk</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Male BRCA 0.2%/</a:t>
            </a:r>
            <a:r>
              <a:rPr lang="en-US" sz="1100" dirty="0" err="1"/>
              <a:t>yr</a:t>
            </a:r>
            <a:r>
              <a:rPr lang="en-US" sz="1100" dirty="0"/>
              <a:t> (same as primary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D1F6E5F-D4E4-4385-9F68-C87B3B6EFBA3}" type="slidenum">
              <a:rPr lang="en-US" smtClean="0"/>
              <a:t>20</a:t>
            </a:fld>
            <a:endParaRPr lang="en-US"/>
          </a:p>
        </p:txBody>
      </p:sp>
    </p:spTree>
    <p:extLst>
      <p:ext uri="{BB962C8B-B14F-4D97-AF65-F5344CB8AC3E}">
        <p14:creationId xmlns:p14="http://schemas.microsoft.com/office/powerpoint/2010/main" val="881629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D4DFF8-3502-4000-A254-470E2FA8017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210766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4DFF8-3502-4000-A254-470E2FA8017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164620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4DFF8-3502-4000-A254-470E2FA8017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674382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7017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C92B9920-B85B-8049-8521-C671C67AB840}" type="datetime1">
              <a:rPr lang="en-US" smtClean="0"/>
              <a:t>11/6/2025</a:t>
            </a:fld>
            <a:endParaRPr lang="en-US" dirty="0"/>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092420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4DFF8-3502-4000-A254-470E2FA8017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22663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D4DFF8-3502-4000-A254-470E2FA80175}"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373106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D4DFF8-3502-4000-A254-470E2FA80175}"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3864854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D4DFF8-3502-4000-A254-470E2FA80175}"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370275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D4DFF8-3502-4000-A254-470E2FA80175}"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622270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4DFF8-3502-4000-A254-470E2FA80175}"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1287747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D4DFF8-3502-4000-A254-470E2FA80175}"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32766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D4DFF8-3502-4000-A254-470E2FA80175}"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13724-D056-4DF1-8ED2-0E3C9730D72A}" type="slidenum">
              <a:rPr lang="en-US" smtClean="0"/>
              <a:t>‹#›</a:t>
            </a:fld>
            <a:endParaRPr lang="en-US"/>
          </a:p>
        </p:txBody>
      </p:sp>
    </p:spTree>
    <p:extLst>
      <p:ext uri="{BB962C8B-B14F-4D97-AF65-F5344CB8AC3E}">
        <p14:creationId xmlns:p14="http://schemas.microsoft.com/office/powerpoint/2010/main" val="21656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4DFF8-3502-4000-A254-470E2FA80175}"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13724-D056-4DF1-8ED2-0E3C9730D72A}" type="slidenum">
              <a:rPr lang="en-US" smtClean="0"/>
              <a:t>‹#›</a:t>
            </a:fld>
            <a:endParaRPr lang="en-US"/>
          </a:p>
        </p:txBody>
      </p:sp>
      <p:pic>
        <p:nvPicPr>
          <p:cNvPr id="7" name="Picture 6">
            <a:extLst>
              <a:ext uri="{FF2B5EF4-FFF2-40B4-BE49-F238E27FC236}">
                <a16:creationId xmlns:a16="http://schemas.microsoft.com/office/drawing/2014/main" id="{FEAF9E82-8FEF-F4A1-4456-909C0928A08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1999" cy="457675"/>
          </a:xfrm>
          <a:prstGeom prst="rect">
            <a:avLst/>
          </a:prstGeom>
        </p:spPr>
      </p:pic>
      <p:sp>
        <p:nvSpPr>
          <p:cNvPr id="8" name="Rectangle 7">
            <a:extLst>
              <a:ext uri="{FF2B5EF4-FFF2-40B4-BE49-F238E27FC236}">
                <a16:creationId xmlns:a16="http://schemas.microsoft.com/office/drawing/2014/main" id="{A1D3752A-7457-377E-B011-CF8C39FECFC1}"/>
              </a:ext>
            </a:extLst>
          </p:cNvPr>
          <p:cNvSpPr/>
          <p:nvPr userDrawn="1"/>
        </p:nvSpPr>
        <p:spPr>
          <a:xfrm>
            <a:off x="1828800" y="0"/>
            <a:ext cx="1927123" cy="457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20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s://seer.cancer.gov/statistics-network/explorer/"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FD4D7-3529-6740-8601-C6006B785C6F}"/>
              </a:ext>
            </a:extLst>
          </p:cNvPr>
          <p:cNvPicPr>
            <a:picLocks noChangeAspect="1"/>
          </p:cNvPicPr>
          <p:nvPr/>
        </p:nvPicPr>
        <p:blipFill>
          <a:blip r:embed="rId2"/>
          <a:srcRect/>
          <a:stretch/>
        </p:blipFill>
        <p:spPr>
          <a:xfrm>
            <a:off x="-21770" y="-50465"/>
            <a:ext cx="12188824" cy="6958929"/>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1648551" y="6108252"/>
            <a:ext cx="467238" cy="365030"/>
          </a:xfrm>
        </p:spPr>
        <p:txBody>
          <a:bodyPr/>
          <a:lstStyle/>
          <a:p>
            <a:fld id="{9CF06D28-0BE3-284D-A172-81E312E501C2}" type="slidenum">
              <a:rPr lang="en-US" smtClean="0"/>
              <a:pPr/>
              <a:t>1</a:t>
            </a:fld>
            <a:endParaRPr lang="en-US"/>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8619" y="5803645"/>
            <a:ext cx="8592487" cy="50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496312" y="2781469"/>
            <a:ext cx="9860039" cy="1625529"/>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799" dirty="0"/>
              <a:t>Rare Breast Tumors and Male Breast Cancer</a:t>
            </a:r>
            <a:br>
              <a:rPr lang="en-US" sz="1799" dirty="0">
                <a:solidFill>
                  <a:schemeClr val="tx1"/>
                </a:solidFill>
                <a:sym typeface="Symbol" charset="2"/>
              </a:rPr>
            </a:br>
            <a:endParaRPr lang="en-US" sz="1799" dirty="0">
              <a:solidFill>
                <a:schemeClr val="tx1"/>
              </a:solidFill>
              <a:sym typeface="Symbol" charset="2"/>
            </a:endParaRPr>
          </a:p>
          <a:p>
            <a:pPr algn="l">
              <a:defRPr/>
            </a:pPr>
            <a:r>
              <a:rPr lang="en-US" sz="1799" dirty="0"/>
              <a:t>Michael Alvarado, MD, FACS</a:t>
            </a:r>
          </a:p>
          <a:p>
            <a:pPr algn="l">
              <a:defRPr/>
            </a:pPr>
            <a:r>
              <a:rPr lang="en-US" sz="1799" b="0" dirty="0"/>
              <a:t>Professor of Surgery</a:t>
            </a:r>
          </a:p>
          <a:p>
            <a:pPr algn="l">
              <a:defRPr/>
            </a:pPr>
            <a:r>
              <a:rPr lang="en-US" sz="1799" b="0" dirty="0"/>
              <a:t>Director Breast Surgical Oncology Fellowship</a:t>
            </a:r>
          </a:p>
          <a:p>
            <a:pPr algn="l">
              <a:defRPr/>
            </a:pPr>
            <a:r>
              <a:rPr lang="en-US" sz="1799" b="0" dirty="0"/>
              <a:t>University of California San Francisco</a:t>
            </a:r>
          </a:p>
          <a:p>
            <a:pPr algn="l">
              <a:defRPr/>
            </a:pPr>
            <a:endParaRPr lang="en-US" sz="1799" dirty="0"/>
          </a:p>
          <a:p>
            <a:pPr algn="l">
              <a:defRPr/>
            </a:pPr>
            <a:endParaRPr lang="en-US" sz="1799" dirty="0">
              <a:solidFill>
                <a:schemeClr val="tx1"/>
              </a:solidFill>
            </a:endParaRPr>
          </a:p>
          <a:p>
            <a:pPr algn="l">
              <a:defRPr/>
            </a:pPr>
            <a:endParaRPr lang="en-US" sz="1600" i="1" dirty="0">
              <a:solidFill>
                <a:schemeClr val="accent2"/>
              </a:solidFill>
              <a:effectLst>
                <a:outerShdw blurRad="38100" dist="38100" dir="2700000" algn="tl">
                  <a:srgbClr val="000000"/>
                </a:outerShdw>
              </a:effectLst>
              <a:cs typeface="+mj-cs"/>
            </a:endParaRPr>
          </a:p>
        </p:txBody>
      </p:sp>
      <p:sp>
        <p:nvSpPr>
          <p:cNvPr id="2" name="Rectangle 1">
            <a:extLst>
              <a:ext uri="{FF2B5EF4-FFF2-40B4-BE49-F238E27FC236}">
                <a16:creationId xmlns:a16="http://schemas.microsoft.com/office/drawing/2014/main" id="{1319EA2F-E12E-E44A-1BF8-E4DE07122F81}"/>
              </a:ext>
            </a:extLst>
          </p:cNvPr>
          <p:cNvSpPr/>
          <p:nvPr/>
        </p:nvSpPr>
        <p:spPr>
          <a:xfrm>
            <a:off x="1514168" y="1632155"/>
            <a:ext cx="1986116" cy="403122"/>
          </a:xfrm>
          <a:prstGeom prst="rect">
            <a:avLst/>
          </a:prstGeom>
          <a:solidFill>
            <a:srgbClr val="A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092DE-D645-880F-50F9-9034EAB92CD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E59EB2F-00FC-A88D-B046-F2291F98A08B}"/>
              </a:ext>
            </a:extLst>
          </p:cNvPr>
          <p:cNvSpPr txBox="1"/>
          <p:nvPr/>
        </p:nvSpPr>
        <p:spPr>
          <a:xfrm>
            <a:off x="4002799" y="369332"/>
            <a:ext cx="4186402" cy="830997"/>
          </a:xfrm>
          <a:prstGeom prst="rect">
            <a:avLst/>
          </a:prstGeom>
          <a:noFill/>
        </p:spPr>
        <p:txBody>
          <a:bodyPr wrap="none" rtlCol="0">
            <a:spAutoFit/>
          </a:bodyPr>
          <a:lstStyle/>
          <a:p>
            <a:r>
              <a:rPr lang="en-US" sz="4800" b="1" dirty="0" err="1">
                <a:solidFill>
                  <a:srgbClr val="002060"/>
                </a:solidFill>
              </a:rPr>
              <a:t>Phyllode</a:t>
            </a:r>
            <a:r>
              <a:rPr lang="en-US" sz="4800" b="1" dirty="0">
                <a:solidFill>
                  <a:srgbClr val="002060"/>
                </a:solidFill>
              </a:rPr>
              <a:t> Tumor</a:t>
            </a:r>
          </a:p>
        </p:txBody>
      </p:sp>
      <p:sp>
        <p:nvSpPr>
          <p:cNvPr id="6" name="TextBox 5">
            <a:extLst>
              <a:ext uri="{FF2B5EF4-FFF2-40B4-BE49-F238E27FC236}">
                <a16:creationId xmlns:a16="http://schemas.microsoft.com/office/drawing/2014/main" id="{46D9BABB-5C42-7308-3762-10C0529248D7}"/>
              </a:ext>
            </a:extLst>
          </p:cNvPr>
          <p:cNvSpPr txBox="1"/>
          <p:nvPr/>
        </p:nvSpPr>
        <p:spPr>
          <a:xfrm>
            <a:off x="6132521" y="2228850"/>
            <a:ext cx="6059479" cy="2923877"/>
          </a:xfrm>
          <a:prstGeom prst="rect">
            <a:avLst/>
          </a:prstGeom>
          <a:noFill/>
        </p:spPr>
        <p:txBody>
          <a:bodyPr wrap="square" rtlCol="0">
            <a:spAutoFit/>
          </a:bodyPr>
          <a:lstStyle/>
          <a:p>
            <a:r>
              <a:rPr lang="en-US" sz="3200" dirty="0"/>
              <a:t>Avoid disfiguring surgery for benign </a:t>
            </a:r>
            <a:r>
              <a:rPr lang="en-US" sz="3200" dirty="0" err="1"/>
              <a:t>phyllodes</a:t>
            </a:r>
            <a:endParaRPr lang="en-US" sz="3200" dirty="0"/>
          </a:p>
          <a:p>
            <a:endParaRPr lang="en-US" sz="2000" dirty="0"/>
          </a:p>
          <a:p>
            <a:r>
              <a:rPr lang="en-US" sz="3200" dirty="0"/>
              <a:t>Surgery can be more aggressive if there is a recurrence</a:t>
            </a:r>
          </a:p>
          <a:p>
            <a:pPr marL="742950" lvl="1" indent="-285750">
              <a:buFont typeface="Calibri" panose="020F0502020204030204" pitchFamily="34" charset="0"/>
              <a:buChar char="‐"/>
            </a:pPr>
            <a:r>
              <a:rPr lang="en-US" dirty="0"/>
              <a:t>Grade progression with recurrence is probably not real</a:t>
            </a:r>
          </a:p>
          <a:p>
            <a:pPr lvl="1"/>
            <a:r>
              <a:rPr lang="en-US" dirty="0"/>
              <a:t>      (more a reflection of </a:t>
            </a:r>
            <a:r>
              <a:rPr lang="en-US" dirty="0" err="1"/>
              <a:t>intratumoral</a:t>
            </a:r>
            <a:r>
              <a:rPr lang="en-US" dirty="0"/>
              <a:t> heterogeneity)</a:t>
            </a:r>
          </a:p>
        </p:txBody>
      </p:sp>
      <p:sp>
        <p:nvSpPr>
          <p:cNvPr id="7" name="TextBox 6">
            <a:extLst>
              <a:ext uri="{FF2B5EF4-FFF2-40B4-BE49-F238E27FC236}">
                <a16:creationId xmlns:a16="http://schemas.microsoft.com/office/drawing/2014/main" id="{62019732-BE30-57FD-48FE-E3E98F6CC9F6}"/>
              </a:ext>
            </a:extLst>
          </p:cNvPr>
          <p:cNvSpPr txBox="1"/>
          <p:nvPr/>
        </p:nvSpPr>
        <p:spPr>
          <a:xfrm>
            <a:off x="643907" y="5825037"/>
            <a:ext cx="4958345" cy="523220"/>
          </a:xfrm>
          <a:prstGeom prst="rect">
            <a:avLst/>
          </a:prstGeom>
          <a:noFill/>
        </p:spPr>
        <p:txBody>
          <a:bodyPr wrap="none" rtlCol="0">
            <a:spAutoFit/>
          </a:bodyPr>
          <a:lstStyle/>
          <a:p>
            <a:r>
              <a:rPr lang="en-US" sz="2800" dirty="0"/>
              <a:t>Final Pathology Benign Phyllodes</a:t>
            </a:r>
          </a:p>
        </p:txBody>
      </p:sp>
      <p:pic>
        <p:nvPicPr>
          <p:cNvPr id="11" name="Picture 10" descr="A person with a wound on his stomach&#10;&#10;AI-generated content may be incorrect.">
            <a:extLst>
              <a:ext uri="{FF2B5EF4-FFF2-40B4-BE49-F238E27FC236}">
                <a16:creationId xmlns:a16="http://schemas.microsoft.com/office/drawing/2014/main" id="{C3B1AE08-94B8-99A0-0D50-19C859BAF7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393" y="1100364"/>
            <a:ext cx="3829095" cy="4657271"/>
          </a:xfrm>
          <a:prstGeom prst="rect">
            <a:avLst/>
          </a:prstGeom>
        </p:spPr>
      </p:pic>
    </p:spTree>
    <p:extLst>
      <p:ext uri="{BB962C8B-B14F-4D97-AF65-F5344CB8AC3E}">
        <p14:creationId xmlns:p14="http://schemas.microsoft.com/office/powerpoint/2010/main" val="3868721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CB0B-6B9B-CA36-65BC-098260453D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7F4AA-3335-37D2-D0E8-313235F0A6FB}"/>
              </a:ext>
            </a:extLst>
          </p:cNvPr>
          <p:cNvSpPr>
            <a:spLocks noGrp="1"/>
          </p:cNvSpPr>
          <p:nvPr>
            <p:ph type="title"/>
          </p:nvPr>
        </p:nvSpPr>
        <p:spPr>
          <a:xfrm>
            <a:off x="838200" y="400492"/>
            <a:ext cx="10515600" cy="915162"/>
          </a:xfrm>
        </p:spPr>
        <p:txBody>
          <a:bodyPr/>
          <a:lstStyle/>
          <a:p>
            <a:pPr algn="ctr"/>
            <a:r>
              <a:rPr lang="en-US" b="1" dirty="0">
                <a:solidFill>
                  <a:srgbClr val="002060"/>
                </a:solidFill>
                <a:latin typeface="Calibri" panose="020F0502020204030204" pitchFamily="34" charset="0"/>
                <a:cs typeface="Calibri" panose="020F0502020204030204" pitchFamily="34" charset="0"/>
              </a:rPr>
              <a:t>Phyllodes: Recurrence Risk</a:t>
            </a:r>
          </a:p>
        </p:txBody>
      </p:sp>
      <p:sp>
        <p:nvSpPr>
          <p:cNvPr id="3" name="TextBox 2">
            <a:extLst>
              <a:ext uri="{FF2B5EF4-FFF2-40B4-BE49-F238E27FC236}">
                <a16:creationId xmlns:a16="http://schemas.microsoft.com/office/drawing/2014/main" id="{D383A270-4802-0E01-3E08-3E9ABFC152D9}"/>
              </a:ext>
            </a:extLst>
          </p:cNvPr>
          <p:cNvSpPr txBox="1"/>
          <p:nvPr/>
        </p:nvSpPr>
        <p:spPr>
          <a:xfrm>
            <a:off x="7141113" y="1130988"/>
            <a:ext cx="2939864" cy="276999"/>
          </a:xfrm>
          <a:prstGeom prst="rect">
            <a:avLst/>
          </a:prstGeom>
          <a:noFill/>
        </p:spPr>
        <p:txBody>
          <a:bodyPr wrap="square" rtlCol="0">
            <a:spAutoFit/>
          </a:bodyPr>
          <a:lstStyle/>
          <a:p>
            <a:r>
              <a:rPr lang="en-US" sz="1200" dirty="0" err="1"/>
              <a:t>Spanheimer</a:t>
            </a:r>
            <a:r>
              <a:rPr lang="en-US" sz="1200" dirty="0"/>
              <a:t> et al., </a:t>
            </a:r>
            <a:r>
              <a:rPr lang="en-US" sz="1200" i="1" dirty="0"/>
              <a:t>Ann Surg Oncol </a:t>
            </a:r>
            <a:r>
              <a:rPr lang="en-US" sz="1200" dirty="0"/>
              <a:t>2019</a:t>
            </a:r>
          </a:p>
        </p:txBody>
      </p:sp>
      <p:pic>
        <p:nvPicPr>
          <p:cNvPr id="7" name="Picture 6" descr="A graph of number and number of years&#10;&#10;Description automatically generated with medium confidence">
            <a:extLst>
              <a:ext uri="{FF2B5EF4-FFF2-40B4-BE49-F238E27FC236}">
                <a16:creationId xmlns:a16="http://schemas.microsoft.com/office/drawing/2014/main" id="{9256DDBD-B711-664C-924A-E4F8DFD3D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229" y="1643165"/>
            <a:ext cx="7772400" cy="4299873"/>
          </a:xfrm>
          <a:prstGeom prst="rect">
            <a:avLst/>
          </a:prstGeom>
        </p:spPr>
      </p:pic>
      <p:sp>
        <p:nvSpPr>
          <p:cNvPr id="10" name="TextBox 9">
            <a:extLst>
              <a:ext uri="{FF2B5EF4-FFF2-40B4-BE49-F238E27FC236}">
                <a16:creationId xmlns:a16="http://schemas.microsoft.com/office/drawing/2014/main" id="{F96A47D3-D07C-856A-164C-06C16697CB34}"/>
              </a:ext>
            </a:extLst>
          </p:cNvPr>
          <p:cNvSpPr txBox="1"/>
          <p:nvPr/>
        </p:nvSpPr>
        <p:spPr>
          <a:xfrm>
            <a:off x="282127" y="2528891"/>
            <a:ext cx="3651256" cy="3139321"/>
          </a:xfrm>
          <a:prstGeom prst="rect">
            <a:avLst/>
          </a:prstGeom>
          <a:noFill/>
        </p:spPr>
        <p:txBody>
          <a:bodyPr wrap="none" rtlCol="0">
            <a:spAutoFit/>
          </a:bodyPr>
          <a:lstStyle/>
          <a:p>
            <a:pPr algn="ctr"/>
            <a:r>
              <a:rPr lang="en-US" dirty="0"/>
              <a:t>Retrospective Review</a:t>
            </a:r>
          </a:p>
          <a:p>
            <a:pPr algn="ctr"/>
            <a:r>
              <a:rPr lang="en-US" dirty="0"/>
              <a:t>MSKCC</a:t>
            </a:r>
          </a:p>
          <a:p>
            <a:r>
              <a:rPr lang="en-US" dirty="0"/>
              <a:t>125 pts with phyllodes tumors</a:t>
            </a:r>
          </a:p>
          <a:p>
            <a:endParaRPr lang="en-US" dirty="0"/>
          </a:p>
          <a:p>
            <a:r>
              <a:rPr lang="en-US" dirty="0"/>
              <a:t>86 malignant and 39 borderline</a:t>
            </a:r>
          </a:p>
          <a:p>
            <a:endParaRPr lang="en-US" dirty="0"/>
          </a:p>
          <a:p>
            <a:r>
              <a:rPr lang="en-US" b="1" dirty="0"/>
              <a:t>10-year cumulative incidence: </a:t>
            </a:r>
          </a:p>
          <a:p>
            <a:endParaRPr lang="en-US" dirty="0"/>
          </a:p>
          <a:p>
            <a:r>
              <a:rPr lang="en-US" dirty="0"/>
              <a:t>33% [close/positive] vs 9% [negative]</a:t>
            </a:r>
          </a:p>
          <a:p>
            <a:endParaRPr lang="en-US" dirty="0"/>
          </a:p>
          <a:p>
            <a:r>
              <a:rPr lang="en-US" b="1" dirty="0"/>
              <a:t>Negative margin defined as &gt; 1mm</a:t>
            </a:r>
          </a:p>
        </p:txBody>
      </p:sp>
    </p:spTree>
    <p:extLst>
      <p:ext uri="{BB962C8B-B14F-4D97-AF65-F5344CB8AC3E}">
        <p14:creationId xmlns:p14="http://schemas.microsoft.com/office/powerpoint/2010/main" val="1702954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53190" y="274637"/>
            <a:ext cx="10515600" cy="1325563"/>
          </a:xfrm>
        </p:spPr>
        <p:txBody>
          <a:bodyPr/>
          <a:lstStyle/>
          <a:p>
            <a:pPr algn="ctr"/>
            <a:r>
              <a:rPr lang="en-US" b="1" dirty="0">
                <a:solidFill>
                  <a:srgbClr val="002060"/>
                </a:solidFill>
                <a:latin typeface="Calibri" panose="020F0502020204030204" pitchFamily="34" charset="0"/>
                <a:cs typeface="Calibri" panose="020F0502020204030204" pitchFamily="34" charset="0"/>
              </a:rPr>
              <a:t>Male Breast Cancer</a:t>
            </a:r>
          </a:p>
        </p:txBody>
      </p:sp>
      <p:sp>
        <p:nvSpPr>
          <p:cNvPr id="22531" name="Rectangle 3"/>
          <p:cNvSpPr>
            <a:spLocks noGrp="1" noChangeArrowheads="1"/>
          </p:cNvSpPr>
          <p:nvPr>
            <p:ph type="body" idx="1"/>
          </p:nvPr>
        </p:nvSpPr>
        <p:spPr>
          <a:xfrm>
            <a:off x="853189" y="1898945"/>
            <a:ext cx="10635977" cy="4512613"/>
          </a:xfrm>
        </p:spPr>
        <p:txBody>
          <a:bodyPr>
            <a:normAutofit/>
          </a:bodyPr>
          <a:lstStyle/>
          <a:p>
            <a:r>
              <a:rPr lang="en-US" sz="3200" dirty="0"/>
              <a:t>&lt; 1% of cancers in males</a:t>
            </a:r>
          </a:p>
          <a:p>
            <a:r>
              <a:rPr lang="en-US" sz="3200" dirty="0"/>
              <a:t>0.7% of all breast cancers</a:t>
            </a:r>
          </a:p>
          <a:p>
            <a:r>
              <a:rPr lang="en-US" sz="3200" dirty="0"/>
              <a:t>Incidence is increasing slightly</a:t>
            </a:r>
          </a:p>
          <a:p>
            <a:r>
              <a:rPr lang="en-US" sz="3200" dirty="0"/>
              <a:t>Major risk factors related to imbalance in testosterone versus estrogen.</a:t>
            </a:r>
          </a:p>
          <a:p>
            <a:pPr lvl="1">
              <a:buFont typeface="Calibri" panose="020F0502020204030204" pitchFamily="34" charset="0"/>
              <a:buChar char="‒"/>
            </a:pPr>
            <a:r>
              <a:rPr lang="en-US" dirty="0"/>
              <a:t>Risk factors for gynecomastia are risk factors for MBC</a:t>
            </a:r>
          </a:p>
        </p:txBody>
      </p:sp>
    </p:spTree>
    <p:extLst>
      <p:ext uri="{BB962C8B-B14F-4D97-AF65-F5344CB8AC3E}">
        <p14:creationId xmlns:p14="http://schemas.microsoft.com/office/powerpoint/2010/main" val="406426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AD9AD-5A56-7035-F0A7-032D58E168C0}"/>
              </a:ext>
            </a:extLst>
          </p:cNvPr>
          <p:cNvPicPr>
            <a:picLocks noChangeAspect="1"/>
          </p:cNvPicPr>
          <p:nvPr/>
        </p:nvPicPr>
        <p:blipFill rotWithShape="1">
          <a:blip r:embed="rId2"/>
          <a:srcRect l="29018" t="22660" r="21874" b="14129"/>
          <a:stretch/>
        </p:blipFill>
        <p:spPr>
          <a:xfrm>
            <a:off x="1616149" y="572057"/>
            <a:ext cx="4841866" cy="3505877"/>
          </a:xfrm>
          <a:prstGeom prst="rect">
            <a:avLst/>
          </a:prstGeom>
        </p:spPr>
      </p:pic>
      <p:pic>
        <p:nvPicPr>
          <p:cNvPr id="6" name="Picture 5">
            <a:extLst>
              <a:ext uri="{FF2B5EF4-FFF2-40B4-BE49-F238E27FC236}">
                <a16:creationId xmlns:a16="http://schemas.microsoft.com/office/drawing/2014/main" id="{DEF56FCE-D71A-2EE7-D793-40E1D6642F9A}"/>
              </a:ext>
            </a:extLst>
          </p:cNvPr>
          <p:cNvPicPr>
            <a:picLocks noChangeAspect="1"/>
          </p:cNvPicPr>
          <p:nvPr/>
        </p:nvPicPr>
        <p:blipFill rotWithShape="1">
          <a:blip r:embed="rId3"/>
          <a:srcRect l="27679" t="22380" r="29554" b="6826"/>
          <a:stretch/>
        </p:blipFill>
        <p:spPr>
          <a:xfrm>
            <a:off x="7685879" y="529708"/>
            <a:ext cx="3810762" cy="3548226"/>
          </a:xfrm>
          <a:prstGeom prst="rect">
            <a:avLst/>
          </a:prstGeom>
        </p:spPr>
      </p:pic>
      <p:pic>
        <p:nvPicPr>
          <p:cNvPr id="8" name="Picture 7">
            <a:extLst>
              <a:ext uri="{FF2B5EF4-FFF2-40B4-BE49-F238E27FC236}">
                <a16:creationId xmlns:a16="http://schemas.microsoft.com/office/drawing/2014/main" id="{84F8C648-00AD-BA25-0EED-4BB2E7CA8B33}"/>
              </a:ext>
            </a:extLst>
          </p:cNvPr>
          <p:cNvPicPr>
            <a:picLocks noChangeAspect="1"/>
          </p:cNvPicPr>
          <p:nvPr/>
        </p:nvPicPr>
        <p:blipFill rotWithShape="1">
          <a:blip r:embed="rId4"/>
          <a:srcRect l="26339" t="22381" r="26072" b="7142"/>
          <a:stretch/>
        </p:blipFill>
        <p:spPr>
          <a:xfrm>
            <a:off x="7652294" y="3888658"/>
            <a:ext cx="3810359" cy="2969341"/>
          </a:xfrm>
          <a:prstGeom prst="rect">
            <a:avLst/>
          </a:prstGeom>
        </p:spPr>
      </p:pic>
      <p:pic>
        <p:nvPicPr>
          <p:cNvPr id="10" name="Picture 9">
            <a:extLst>
              <a:ext uri="{FF2B5EF4-FFF2-40B4-BE49-F238E27FC236}">
                <a16:creationId xmlns:a16="http://schemas.microsoft.com/office/drawing/2014/main" id="{56211B07-8860-98A2-FBAA-FE346CD746DB}"/>
              </a:ext>
            </a:extLst>
          </p:cNvPr>
          <p:cNvPicPr>
            <a:picLocks noChangeAspect="1"/>
          </p:cNvPicPr>
          <p:nvPr/>
        </p:nvPicPr>
        <p:blipFill rotWithShape="1">
          <a:blip r:embed="rId5"/>
          <a:srcRect l="24732" t="31429" r="24375" b="28037"/>
          <a:stretch/>
        </p:blipFill>
        <p:spPr>
          <a:xfrm>
            <a:off x="1329070" y="4176381"/>
            <a:ext cx="5416022" cy="2426437"/>
          </a:xfrm>
          <a:prstGeom prst="rect">
            <a:avLst/>
          </a:prstGeom>
        </p:spPr>
      </p:pic>
      <p:sp>
        <p:nvSpPr>
          <p:cNvPr id="3" name="Oval 2">
            <a:extLst>
              <a:ext uri="{FF2B5EF4-FFF2-40B4-BE49-F238E27FC236}">
                <a16:creationId xmlns:a16="http://schemas.microsoft.com/office/drawing/2014/main" id="{DFA49913-28A2-2967-D076-E877C84E24C7}"/>
              </a:ext>
            </a:extLst>
          </p:cNvPr>
          <p:cNvSpPr/>
          <p:nvPr/>
        </p:nvSpPr>
        <p:spPr>
          <a:xfrm>
            <a:off x="7796068" y="2840167"/>
            <a:ext cx="571120" cy="603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0D9A9E-18F7-33C8-C5F9-0B56ED1E661F}"/>
              </a:ext>
            </a:extLst>
          </p:cNvPr>
          <p:cNvSpPr/>
          <p:nvPr/>
        </p:nvSpPr>
        <p:spPr>
          <a:xfrm>
            <a:off x="7685879" y="5486399"/>
            <a:ext cx="571120" cy="686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262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990725" y="0"/>
            <a:ext cx="8210550" cy="6858000"/>
          </a:xfrm>
          <a:prstGeom prst="rect">
            <a:avLst/>
          </a:prstGeom>
          <a:noFill/>
          <a:ln w="9525">
            <a:noFill/>
            <a:miter lim="800000"/>
            <a:headEnd/>
            <a:tailEnd/>
          </a:ln>
        </p:spPr>
      </p:pic>
    </p:spTree>
    <p:extLst>
      <p:ext uri="{BB962C8B-B14F-4D97-AF65-F5344CB8AC3E}">
        <p14:creationId xmlns:p14="http://schemas.microsoft.com/office/powerpoint/2010/main" val="1090044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B328-7809-0E74-2B04-3DC43DA5D9E3}"/>
              </a:ext>
            </a:extLst>
          </p:cNvPr>
          <p:cNvSpPr>
            <a:spLocks noGrp="1"/>
          </p:cNvSpPr>
          <p:nvPr>
            <p:ph type="title"/>
          </p:nvPr>
        </p:nvSpPr>
        <p:spPr>
          <a:xfrm>
            <a:off x="838200" y="377793"/>
            <a:ext cx="10515600" cy="1118235"/>
          </a:xfrm>
        </p:spPr>
        <p:txBody>
          <a:bodyPr/>
          <a:lstStyle/>
          <a:p>
            <a:pPr algn="ctr"/>
            <a:r>
              <a:rPr lang="en-US" b="1" dirty="0">
                <a:solidFill>
                  <a:srgbClr val="002060"/>
                </a:solidFill>
              </a:rPr>
              <a:t>Genetic Landscape of Male Breast Cancer</a:t>
            </a:r>
          </a:p>
        </p:txBody>
      </p:sp>
      <p:sp>
        <p:nvSpPr>
          <p:cNvPr id="3" name="TextBox 2">
            <a:extLst>
              <a:ext uri="{FF2B5EF4-FFF2-40B4-BE49-F238E27FC236}">
                <a16:creationId xmlns:a16="http://schemas.microsoft.com/office/drawing/2014/main" id="{0FEBB7D5-7F15-1157-9FDD-D3785DC7C129}"/>
              </a:ext>
            </a:extLst>
          </p:cNvPr>
          <p:cNvSpPr txBox="1"/>
          <p:nvPr/>
        </p:nvSpPr>
        <p:spPr>
          <a:xfrm>
            <a:off x="1116157" y="1195006"/>
            <a:ext cx="10034094" cy="461665"/>
          </a:xfrm>
          <a:prstGeom prst="rect">
            <a:avLst/>
          </a:prstGeom>
          <a:noFill/>
        </p:spPr>
        <p:txBody>
          <a:bodyPr wrap="none" rtlCol="0">
            <a:spAutoFit/>
          </a:bodyPr>
          <a:lstStyle/>
          <a:p>
            <a:r>
              <a:rPr lang="en-US" sz="2400" dirty="0"/>
              <a:t>480 male BC patients with no prior testing undergoing multi-gene panel testing</a:t>
            </a:r>
          </a:p>
        </p:txBody>
      </p:sp>
      <p:sp>
        <p:nvSpPr>
          <p:cNvPr id="7" name="TextBox 6">
            <a:extLst>
              <a:ext uri="{FF2B5EF4-FFF2-40B4-BE49-F238E27FC236}">
                <a16:creationId xmlns:a16="http://schemas.microsoft.com/office/drawing/2014/main" id="{D67C3A17-6334-1DF9-7DBC-2A625F2AADED}"/>
              </a:ext>
            </a:extLst>
          </p:cNvPr>
          <p:cNvSpPr txBox="1"/>
          <p:nvPr/>
        </p:nvSpPr>
        <p:spPr>
          <a:xfrm>
            <a:off x="4124114" y="6560452"/>
            <a:ext cx="3943773" cy="276999"/>
          </a:xfrm>
          <a:prstGeom prst="rect">
            <a:avLst/>
          </a:prstGeom>
          <a:noFill/>
        </p:spPr>
        <p:txBody>
          <a:bodyPr wrap="none" rtlCol="0">
            <a:spAutoFit/>
          </a:bodyPr>
          <a:lstStyle/>
          <a:p>
            <a:pPr algn="ctr"/>
            <a:r>
              <a:rPr lang="en-US" sz="1200" dirty="0" err="1"/>
              <a:t>Pritzlaff</a:t>
            </a:r>
            <a:r>
              <a:rPr lang="en-US" sz="1200" dirty="0"/>
              <a:t> M et al. </a:t>
            </a:r>
            <a:r>
              <a:rPr lang="en-US" sz="1200" i="1" dirty="0"/>
              <a:t>Breast Cancer Res Treat.</a:t>
            </a:r>
            <a:r>
              <a:rPr lang="en-US" sz="1200" dirty="0"/>
              <a:t> 2017;161:575-586.</a:t>
            </a:r>
          </a:p>
        </p:txBody>
      </p:sp>
      <p:grpSp>
        <p:nvGrpSpPr>
          <p:cNvPr id="16" name="Group 15">
            <a:extLst>
              <a:ext uri="{FF2B5EF4-FFF2-40B4-BE49-F238E27FC236}">
                <a16:creationId xmlns:a16="http://schemas.microsoft.com/office/drawing/2014/main" id="{2B2F03C2-B541-B04F-20B2-FD82C916B59B}"/>
              </a:ext>
            </a:extLst>
          </p:cNvPr>
          <p:cNvGrpSpPr/>
          <p:nvPr/>
        </p:nvGrpSpPr>
        <p:grpSpPr>
          <a:xfrm>
            <a:off x="1146217" y="1797814"/>
            <a:ext cx="7426960" cy="4821443"/>
            <a:chOff x="2270820" y="1714026"/>
            <a:chExt cx="7426960" cy="4821443"/>
          </a:xfrm>
        </p:grpSpPr>
        <p:graphicFrame>
          <p:nvGraphicFramePr>
            <p:cNvPr id="6" name="Chart 5">
              <a:extLst>
                <a:ext uri="{FF2B5EF4-FFF2-40B4-BE49-F238E27FC236}">
                  <a16:creationId xmlns:a16="http://schemas.microsoft.com/office/drawing/2014/main" id="{6DC53DDE-95AB-FE8A-89C8-9E7116DD1D58}"/>
                </a:ext>
              </a:extLst>
            </p:cNvPr>
            <p:cNvGraphicFramePr/>
            <p:nvPr>
              <p:extLst>
                <p:ext uri="{D42A27DB-BD31-4B8C-83A1-F6EECF244321}">
                  <p14:modId xmlns:p14="http://schemas.microsoft.com/office/powerpoint/2010/main" val="4074109491"/>
                </p:ext>
              </p:extLst>
            </p:nvPr>
          </p:nvGraphicFramePr>
          <p:xfrm>
            <a:off x="2270820" y="1714026"/>
            <a:ext cx="7426960" cy="482144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CEA1828-0B6D-EBA4-8C5D-EA3DB7921622}"/>
                </a:ext>
              </a:extLst>
            </p:cNvPr>
            <p:cNvSpPr txBox="1"/>
            <p:nvPr/>
          </p:nvSpPr>
          <p:spPr>
            <a:xfrm>
              <a:off x="4623432" y="4050779"/>
              <a:ext cx="1197764" cy="646331"/>
            </a:xfrm>
            <a:prstGeom prst="rect">
              <a:avLst/>
            </a:prstGeom>
            <a:noFill/>
          </p:spPr>
          <p:txBody>
            <a:bodyPr wrap="none" rtlCol="0">
              <a:spAutoFit/>
            </a:bodyPr>
            <a:lstStyle/>
            <a:p>
              <a:r>
                <a:rPr lang="en-US" sz="3600" dirty="0">
                  <a:solidFill>
                    <a:schemeClr val="bg1"/>
                  </a:solidFill>
                </a:rPr>
                <a:t>None</a:t>
              </a:r>
            </a:p>
          </p:txBody>
        </p:sp>
        <p:sp>
          <p:nvSpPr>
            <p:cNvPr id="9" name="TextBox 8">
              <a:extLst>
                <a:ext uri="{FF2B5EF4-FFF2-40B4-BE49-F238E27FC236}">
                  <a16:creationId xmlns:a16="http://schemas.microsoft.com/office/drawing/2014/main" id="{7B46603D-2C37-C789-80F4-B70417B01600}"/>
                </a:ext>
              </a:extLst>
            </p:cNvPr>
            <p:cNvSpPr txBox="1"/>
            <p:nvPr/>
          </p:nvSpPr>
          <p:spPr>
            <a:xfrm>
              <a:off x="6096000" y="2275840"/>
              <a:ext cx="1012328" cy="461665"/>
            </a:xfrm>
            <a:prstGeom prst="rect">
              <a:avLst/>
            </a:prstGeom>
            <a:noFill/>
          </p:spPr>
          <p:txBody>
            <a:bodyPr wrap="none" rtlCol="0">
              <a:spAutoFit/>
            </a:bodyPr>
            <a:lstStyle/>
            <a:p>
              <a:r>
                <a:rPr lang="en-US" sz="2400" dirty="0">
                  <a:solidFill>
                    <a:schemeClr val="bg1"/>
                  </a:solidFill>
                </a:rPr>
                <a:t>BRCA2</a:t>
              </a:r>
            </a:p>
          </p:txBody>
        </p:sp>
        <p:sp>
          <p:nvSpPr>
            <p:cNvPr id="10" name="TextBox 9">
              <a:extLst>
                <a:ext uri="{FF2B5EF4-FFF2-40B4-BE49-F238E27FC236}">
                  <a16:creationId xmlns:a16="http://schemas.microsoft.com/office/drawing/2014/main" id="{F52096DA-5868-59BC-8506-EA37C19CB5E5}"/>
                </a:ext>
              </a:extLst>
            </p:cNvPr>
            <p:cNvSpPr txBox="1"/>
            <p:nvPr/>
          </p:nvSpPr>
          <p:spPr>
            <a:xfrm>
              <a:off x="6888480" y="2845816"/>
              <a:ext cx="1007007" cy="461665"/>
            </a:xfrm>
            <a:prstGeom prst="rect">
              <a:avLst/>
            </a:prstGeom>
            <a:noFill/>
          </p:spPr>
          <p:txBody>
            <a:bodyPr wrap="none" rtlCol="0">
              <a:spAutoFit/>
            </a:bodyPr>
            <a:lstStyle/>
            <a:p>
              <a:r>
                <a:rPr lang="en-US" sz="2400" dirty="0">
                  <a:solidFill>
                    <a:schemeClr val="bg1"/>
                  </a:solidFill>
                </a:rPr>
                <a:t>CHEK2</a:t>
              </a:r>
            </a:p>
          </p:txBody>
        </p:sp>
        <p:sp>
          <p:nvSpPr>
            <p:cNvPr id="11" name="TextBox 10">
              <a:extLst>
                <a:ext uri="{FF2B5EF4-FFF2-40B4-BE49-F238E27FC236}">
                  <a16:creationId xmlns:a16="http://schemas.microsoft.com/office/drawing/2014/main" id="{C65B09D8-F9E3-FE0A-FC58-9BF227EB1521}"/>
                </a:ext>
              </a:extLst>
            </p:cNvPr>
            <p:cNvSpPr txBox="1"/>
            <p:nvPr/>
          </p:nvSpPr>
          <p:spPr>
            <a:xfrm>
              <a:off x="8016240" y="2999232"/>
              <a:ext cx="658322" cy="400110"/>
            </a:xfrm>
            <a:prstGeom prst="rect">
              <a:avLst/>
            </a:prstGeom>
            <a:noFill/>
          </p:spPr>
          <p:txBody>
            <a:bodyPr wrap="none" rtlCol="0">
              <a:spAutoFit/>
            </a:bodyPr>
            <a:lstStyle/>
            <a:p>
              <a:r>
                <a:rPr lang="en-US" sz="2000" dirty="0"/>
                <a:t>ATM</a:t>
              </a:r>
            </a:p>
          </p:txBody>
        </p:sp>
        <p:sp>
          <p:nvSpPr>
            <p:cNvPr id="12" name="TextBox 11">
              <a:extLst>
                <a:ext uri="{FF2B5EF4-FFF2-40B4-BE49-F238E27FC236}">
                  <a16:creationId xmlns:a16="http://schemas.microsoft.com/office/drawing/2014/main" id="{E49D3CD6-70BC-CC96-EB64-A1C5D511B990}"/>
                </a:ext>
              </a:extLst>
            </p:cNvPr>
            <p:cNvSpPr txBox="1"/>
            <p:nvPr/>
          </p:nvSpPr>
          <p:spPr>
            <a:xfrm>
              <a:off x="8063791" y="3243799"/>
              <a:ext cx="876522" cy="400110"/>
            </a:xfrm>
            <a:prstGeom prst="rect">
              <a:avLst/>
            </a:prstGeom>
            <a:noFill/>
          </p:spPr>
          <p:txBody>
            <a:bodyPr wrap="none" rtlCol="0">
              <a:spAutoFit/>
            </a:bodyPr>
            <a:lstStyle/>
            <a:p>
              <a:r>
                <a:rPr lang="en-US" sz="2000" dirty="0"/>
                <a:t>BRCA1</a:t>
              </a:r>
            </a:p>
          </p:txBody>
        </p:sp>
        <p:sp>
          <p:nvSpPr>
            <p:cNvPr id="13" name="TextBox 12">
              <a:extLst>
                <a:ext uri="{FF2B5EF4-FFF2-40B4-BE49-F238E27FC236}">
                  <a16:creationId xmlns:a16="http://schemas.microsoft.com/office/drawing/2014/main" id="{19C66A21-32E9-899B-C860-F2CF31148DCC}"/>
                </a:ext>
              </a:extLst>
            </p:cNvPr>
            <p:cNvSpPr txBox="1"/>
            <p:nvPr/>
          </p:nvSpPr>
          <p:spPr>
            <a:xfrm>
              <a:off x="8401163" y="3599815"/>
              <a:ext cx="986167" cy="1754326"/>
            </a:xfrm>
            <a:prstGeom prst="rect">
              <a:avLst/>
            </a:prstGeom>
            <a:noFill/>
          </p:spPr>
          <p:txBody>
            <a:bodyPr wrap="none" rtlCol="0">
              <a:spAutoFit/>
            </a:bodyPr>
            <a:lstStyle/>
            <a:p>
              <a:r>
                <a:rPr lang="en-US" dirty="0"/>
                <a:t>NF1</a:t>
              </a:r>
            </a:p>
            <a:p>
              <a:r>
                <a:rPr lang="en-US" dirty="0"/>
                <a:t>PALB2</a:t>
              </a:r>
            </a:p>
            <a:p>
              <a:r>
                <a:rPr lang="en-US" dirty="0"/>
                <a:t>RAD51D</a:t>
              </a:r>
            </a:p>
            <a:p>
              <a:r>
                <a:rPr lang="en-US" dirty="0"/>
                <a:t>BRIP1</a:t>
              </a:r>
            </a:p>
            <a:p>
              <a:r>
                <a:rPr lang="en-US" dirty="0"/>
                <a:t>MER11A</a:t>
              </a:r>
            </a:p>
            <a:p>
              <a:r>
                <a:rPr lang="en-US" dirty="0"/>
                <a:t>NBN</a:t>
              </a:r>
            </a:p>
          </p:txBody>
        </p:sp>
        <p:sp>
          <p:nvSpPr>
            <p:cNvPr id="15" name="Right Brace 14">
              <a:extLst>
                <a:ext uri="{FF2B5EF4-FFF2-40B4-BE49-F238E27FC236}">
                  <a16:creationId xmlns:a16="http://schemas.microsoft.com/office/drawing/2014/main" id="{56BBB9A7-3524-3EBD-27C0-86B845A03054}"/>
                </a:ext>
              </a:extLst>
            </p:cNvPr>
            <p:cNvSpPr/>
            <p:nvPr/>
          </p:nvSpPr>
          <p:spPr>
            <a:xfrm>
              <a:off x="8267700" y="3543300"/>
              <a:ext cx="165100" cy="3070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17" name="Right Brace 16">
            <a:extLst>
              <a:ext uri="{FF2B5EF4-FFF2-40B4-BE49-F238E27FC236}">
                <a16:creationId xmlns:a16="http://schemas.microsoft.com/office/drawing/2014/main" id="{0306B91C-3683-7088-AA1D-2F853BC68AC4}"/>
              </a:ext>
            </a:extLst>
          </p:cNvPr>
          <p:cNvSpPr/>
          <p:nvPr/>
        </p:nvSpPr>
        <p:spPr>
          <a:xfrm>
            <a:off x="8395317" y="2176748"/>
            <a:ext cx="876522" cy="423672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A86DC987-8A0B-627A-AF24-1D47342D35D3}"/>
              </a:ext>
            </a:extLst>
          </p:cNvPr>
          <p:cNvSpPr txBox="1"/>
          <p:nvPr/>
        </p:nvSpPr>
        <p:spPr>
          <a:xfrm>
            <a:off x="9404429" y="3510278"/>
            <a:ext cx="1938527" cy="1569660"/>
          </a:xfrm>
          <a:prstGeom prst="rect">
            <a:avLst/>
          </a:prstGeom>
          <a:noFill/>
        </p:spPr>
        <p:txBody>
          <a:bodyPr wrap="square" rtlCol="0">
            <a:spAutoFit/>
          </a:bodyPr>
          <a:lstStyle/>
          <a:p>
            <a:r>
              <a:rPr lang="en-US" sz="2400" dirty="0"/>
              <a:t>18% of tested men carried a pathologic variant</a:t>
            </a:r>
          </a:p>
        </p:txBody>
      </p:sp>
    </p:spTree>
    <p:extLst>
      <p:ext uri="{BB962C8B-B14F-4D97-AF65-F5344CB8AC3E}">
        <p14:creationId xmlns:p14="http://schemas.microsoft.com/office/powerpoint/2010/main" val="535654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F694-E1F5-C0FE-2EE0-37B84E197567}"/>
              </a:ext>
            </a:extLst>
          </p:cNvPr>
          <p:cNvSpPr>
            <a:spLocks noGrp="1"/>
          </p:cNvSpPr>
          <p:nvPr>
            <p:ph type="title"/>
          </p:nvPr>
        </p:nvSpPr>
        <p:spPr>
          <a:xfrm>
            <a:off x="767080" y="267125"/>
            <a:ext cx="10515600" cy="1325563"/>
          </a:xfrm>
        </p:spPr>
        <p:txBody>
          <a:bodyPr/>
          <a:lstStyle/>
          <a:p>
            <a:pPr algn="ctr"/>
            <a:r>
              <a:rPr lang="en-US" b="1" dirty="0">
                <a:solidFill>
                  <a:srgbClr val="002060"/>
                </a:solidFill>
              </a:rPr>
              <a:t>Breast Cancer Risk for Men</a:t>
            </a:r>
          </a:p>
        </p:txBody>
      </p:sp>
      <p:sp>
        <p:nvSpPr>
          <p:cNvPr id="7" name="TextBox 6">
            <a:extLst>
              <a:ext uri="{FF2B5EF4-FFF2-40B4-BE49-F238E27FC236}">
                <a16:creationId xmlns:a16="http://schemas.microsoft.com/office/drawing/2014/main" id="{2B36AED0-C2F8-88B7-BBA0-B98BBF29D82C}"/>
              </a:ext>
            </a:extLst>
          </p:cNvPr>
          <p:cNvSpPr txBox="1"/>
          <p:nvPr/>
        </p:nvSpPr>
        <p:spPr>
          <a:xfrm>
            <a:off x="116840" y="6138334"/>
            <a:ext cx="11958320" cy="276999"/>
          </a:xfrm>
          <a:prstGeom prst="rect">
            <a:avLst/>
          </a:prstGeom>
          <a:noFill/>
        </p:spPr>
        <p:txBody>
          <a:bodyPr wrap="square">
            <a:spAutoFit/>
          </a:bodyPr>
          <a:lstStyle/>
          <a:p>
            <a:pPr algn="ctr"/>
            <a:r>
              <a:rPr lang="en-US" sz="1200" dirty="0"/>
              <a:t>Tai YC et al. </a:t>
            </a:r>
            <a:r>
              <a:rPr lang="en-US" sz="1200" i="1" dirty="0"/>
              <a:t>J Natl Cancer Inst.</a:t>
            </a:r>
            <a:r>
              <a:rPr lang="en-US" sz="1200" dirty="0"/>
              <a:t> 2007;99:1811-4; </a:t>
            </a:r>
            <a:r>
              <a:rPr lang="en-US" sz="1200" b="0" i="0" dirty="0">
                <a:solidFill>
                  <a:srgbClr val="000000"/>
                </a:solidFill>
                <a:effectLst/>
                <a:latin typeface="Inter"/>
              </a:rPr>
              <a:t>SEER*Explorer</a:t>
            </a:r>
            <a:r>
              <a:rPr lang="en-US" sz="1200" dirty="0">
                <a:solidFill>
                  <a:srgbClr val="000000"/>
                </a:solidFill>
                <a:latin typeface="Inter"/>
              </a:rPr>
              <a:t>.</a:t>
            </a:r>
            <a:r>
              <a:rPr lang="en-US" sz="1200" b="0" i="0" dirty="0">
                <a:solidFill>
                  <a:srgbClr val="000000"/>
                </a:solidFill>
                <a:effectLst/>
                <a:latin typeface="Inter"/>
              </a:rPr>
              <a:t> National Cancer Institute. </a:t>
            </a:r>
            <a:r>
              <a:rPr lang="en-US" sz="1200" b="0" i="0" dirty="0">
                <a:effectLst/>
                <a:latin typeface="Inter"/>
                <a:hlinkClick r:id="rId2"/>
              </a:rPr>
              <a:t>https://seer.cancer.gov/statistics-network/explorer/</a:t>
            </a:r>
            <a:endParaRPr lang="en-US" sz="1200" dirty="0">
              <a:solidFill>
                <a:srgbClr val="000000"/>
              </a:solidFill>
              <a:latin typeface="Inter"/>
            </a:endParaRPr>
          </a:p>
        </p:txBody>
      </p:sp>
      <p:graphicFrame>
        <p:nvGraphicFramePr>
          <p:cNvPr id="10" name="Chart 9">
            <a:extLst>
              <a:ext uri="{FF2B5EF4-FFF2-40B4-BE49-F238E27FC236}">
                <a16:creationId xmlns:a16="http://schemas.microsoft.com/office/drawing/2014/main" id="{320DFE79-A3B8-533C-6809-4F262D4E5920}"/>
              </a:ext>
            </a:extLst>
          </p:cNvPr>
          <p:cNvGraphicFramePr/>
          <p:nvPr>
            <p:extLst>
              <p:ext uri="{D42A27DB-BD31-4B8C-83A1-F6EECF244321}">
                <p14:modId xmlns:p14="http://schemas.microsoft.com/office/powerpoint/2010/main" val="806791631"/>
              </p:ext>
            </p:extLst>
          </p:nvPr>
        </p:nvGraphicFramePr>
        <p:xfrm>
          <a:off x="2032000" y="1325564"/>
          <a:ext cx="8128000" cy="481277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96B6BD3-6CBE-4329-6E0A-DBD4FE136039}"/>
              </a:ext>
            </a:extLst>
          </p:cNvPr>
          <p:cNvSpPr txBox="1"/>
          <p:nvPr/>
        </p:nvSpPr>
        <p:spPr>
          <a:xfrm>
            <a:off x="6955972" y="1698172"/>
            <a:ext cx="2353208" cy="400110"/>
          </a:xfrm>
          <a:prstGeom prst="rect">
            <a:avLst/>
          </a:prstGeom>
          <a:noFill/>
        </p:spPr>
        <p:txBody>
          <a:bodyPr wrap="none" rtlCol="0">
            <a:spAutoFit/>
          </a:bodyPr>
          <a:lstStyle/>
          <a:p>
            <a:r>
              <a:rPr lang="en-US" sz="2000" dirty="0">
                <a:solidFill>
                  <a:srgbClr val="FB05E9"/>
                </a:solidFill>
              </a:rPr>
              <a:t>Women (population)</a:t>
            </a:r>
          </a:p>
        </p:txBody>
      </p:sp>
      <p:sp>
        <p:nvSpPr>
          <p:cNvPr id="12" name="TextBox 11">
            <a:extLst>
              <a:ext uri="{FF2B5EF4-FFF2-40B4-BE49-F238E27FC236}">
                <a16:creationId xmlns:a16="http://schemas.microsoft.com/office/drawing/2014/main" id="{FB4245D9-950F-D9D0-EB36-6238E8095D98}"/>
              </a:ext>
            </a:extLst>
          </p:cNvPr>
          <p:cNvSpPr txBox="1"/>
          <p:nvPr/>
        </p:nvSpPr>
        <p:spPr>
          <a:xfrm>
            <a:off x="8499147" y="2945479"/>
            <a:ext cx="1442767" cy="400110"/>
          </a:xfrm>
          <a:prstGeom prst="rect">
            <a:avLst/>
          </a:prstGeom>
          <a:noFill/>
        </p:spPr>
        <p:txBody>
          <a:bodyPr wrap="none" rtlCol="0">
            <a:spAutoFit/>
          </a:bodyPr>
          <a:lstStyle/>
          <a:p>
            <a:r>
              <a:rPr lang="en-US" sz="2000" b="1" dirty="0">
                <a:solidFill>
                  <a:schemeClr val="accent5">
                    <a:lumMod val="50000"/>
                  </a:schemeClr>
                </a:solidFill>
              </a:rPr>
              <a:t>Men BRCA2</a:t>
            </a:r>
          </a:p>
        </p:txBody>
      </p:sp>
      <p:sp>
        <p:nvSpPr>
          <p:cNvPr id="13" name="TextBox 12">
            <a:extLst>
              <a:ext uri="{FF2B5EF4-FFF2-40B4-BE49-F238E27FC236}">
                <a16:creationId xmlns:a16="http://schemas.microsoft.com/office/drawing/2014/main" id="{A22208A1-5AF2-7E1C-D873-05F2EF30B51E}"/>
              </a:ext>
            </a:extLst>
          </p:cNvPr>
          <p:cNvSpPr txBox="1"/>
          <p:nvPr/>
        </p:nvSpPr>
        <p:spPr>
          <a:xfrm>
            <a:off x="8499146" y="4118308"/>
            <a:ext cx="1442767" cy="400110"/>
          </a:xfrm>
          <a:prstGeom prst="rect">
            <a:avLst/>
          </a:prstGeom>
          <a:noFill/>
        </p:spPr>
        <p:txBody>
          <a:bodyPr wrap="none" rtlCol="0">
            <a:spAutoFit/>
          </a:bodyPr>
          <a:lstStyle/>
          <a:p>
            <a:r>
              <a:rPr lang="en-US" sz="2000" b="1" dirty="0">
                <a:solidFill>
                  <a:schemeClr val="accent5">
                    <a:lumMod val="75000"/>
                  </a:schemeClr>
                </a:solidFill>
              </a:rPr>
              <a:t>Men BRCA1</a:t>
            </a:r>
          </a:p>
        </p:txBody>
      </p:sp>
      <p:sp>
        <p:nvSpPr>
          <p:cNvPr id="14" name="TextBox 13">
            <a:extLst>
              <a:ext uri="{FF2B5EF4-FFF2-40B4-BE49-F238E27FC236}">
                <a16:creationId xmlns:a16="http://schemas.microsoft.com/office/drawing/2014/main" id="{409FA020-D9D1-5DA7-45A5-C73B7C96617D}"/>
              </a:ext>
            </a:extLst>
          </p:cNvPr>
          <p:cNvSpPr txBox="1"/>
          <p:nvPr/>
        </p:nvSpPr>
        <p:spPr>
          <a:xfrm>
            <a:off x="8132576" y="4706361"/>
            <a:ext cx="1867306" cy="369332"/>
          </a:xfrm>
          <a:prstGeom prst="rect">
            <a:avLst/>
          </a:prstGeom>
          <a:noFill/>
        </p:spPr>
        <p:txBody>
          <a:bodyPr wrap="none" rtlCol="0">
            <a:spAutoFit/>
          </a:bodyPr>
          <a:lstStyle/>
          <a:p>
            <a:r>
              <a:rPr lang="en-US" b="1" dirty="0">
                <a:solidFill>
                  <a:schemeClr val="accent5">
                    <a:lumMod val="60000"/>
                    <a:lumOff val="40000"/>
                  </a:schemeClr>
                </a:solidFill>
              </a:rPr>
              <a:t>Men (population)</a:t>
            </a:r>
          </a:p>
        </p:txBody>
      </p:sp>
    </p:spTree>
    <p:extLst>
      <p:ext uri="{BB962C8B-B14F-4D97-AF65-F5344CB8AC3E}">
        <p14:creationId xmlns:p14="http://schemas.microsoft.com/office/powerpoint/2010/main" val="1405560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D5EB-35C5-CC5A-6D7A-463A8DFC49A0}"/>
              </a:ext>
            </a:extLst>
          </p:cNvPr>
          <p:cNvSpPr>
            <a:spLocks noGrp="1"/>
          </p:cNvSpPr>
          <p:nvPr>
            <p:ph type="title"/>
          </p:nvPr>
        </p:nvSpPr>
        <p:spPr>
          <a:xfrm>
            <a:off x="838200" y="380045"/>
            <a:ext cx="10515600" cy="854075"/>
          </a:xfrm>
        </p:spPr>
        <p:txBody>
          <a:bodyPr/>
          <a:lstStyle/>
          <a:p>
            <a:pPr algn="ctr"/>
            <a:r>
              <a:rPr lang="en-US" b="1" dirty="0">
                <a:solidFill>
                  <a:srgbClr val="002060"/>
                </a:solidFill>
              </a:rPr>
              <a:t>Mammographic Screening in Men</a:t>
            </a:r>
          </a:p>
        </p:txBody>
      </p:sp>
      <p:sp>
        <p:nvSpPr>
          <p:cNvPr id="3" name="TextBox 2">
            <a:extLst>
              <a:ext uri="{FF2B5EF4-FFF2-40B4-BE49-F238E27FC236}">
                <a16:creationId xmlns:a16="http://schemas.microsoft.com/office/drawing/2014/main" id="{48E2D83A-DA92-BDC6-F820-D2371FA4EA73}"/>
              </a:ext>
            </a:extLst>
          </p:cNvPr>
          <p:cNvSpPr txBox="1"/>
          <p:nvPr/>
        </p:nvSpPr>
        <p:spPr>
          <a:xfrm>
            <a:off x="1864359" y="1337473"/>
            <a:ext cx="9274206" cy="3539430"/>
          </a:xfrm>
          <a:prstGeom prst="rect">
            <a:avLst/>
          </a:prstGeom>
          <a:noFill/>
        </p:spPr>
        <p:txBody>
          <a:bodyPr wrap="none" rtlCol="0">
            <a:spAutoFit/>
          </a:bodyPr>
          <a:lstStyle/>
          <a:p>
            <a:r>
              <a:rPr lang="en-US" sz="3600" dirty="0"/>
              <a:t>Retrospective Study</a:t>
            </a:r>
          </a:p>
          <a:p>
            <a:r>
              <a:rPr lang="en-US" sz="3600" dirty="0"/>
              <a:t>165 men (271 episodes)</a:t>
            </a:r>
          </a:p>
          <a:p>
            <a:pPr lvl="1"/>
            <a:r>
              <a:rPr lang="en-US" sz="3200" dirty="0"/>
              <a:t>5 cancers detected</a:t>
            </a:r>
          </a:p>
          <a:p>
            <a:pPr lvl="2"/>
            <a:r>
              <a:rPr lang="en-US" sz="2400" dirty="0"/>
              <a:t>4 men with a personal history of breast cancer</a:t>
            </a:r>
          </a:p>
          <a:p>
            <a:pPr lvl="2"/>
            <a:r>
              <a:rPr lang="en-US" sz="2400" dirty="0"/>
              <a:t>1 man with genetic predisposition and a strong FHX breast cancer</a:t>
            </a:r>
          </a:p>
          <a:p>
            <a:endParaRPr lang="en-US" sz="3600" dirty="0"/>
          </a:p>
          <a:p>
            <a:r>
              <a:rPr lang="en-US" sz="3600" dirty="0"/>
              <a:t>Cancer Detection Rate 18/1000</a:t>
            </a:r>
          </a:p>
        </p:txBody>
      </p:sp>
      <p:sp>
        <p:nvSpPr>
          <p:cNvPr id="4" name="TextBox 3">
            <a:extLst>
              <a:ext uri="{FF2B5EF4-FFF2-40B4-BE49-F238E27FC236}">
                <a16:creationId xmlns:a16="http://schemas.microsoft.com/office/drawing/2014/main" id="{5CF8720B-4474-E54C-2405-755AB441E7D3}"/>
              </a:ext>
            </a:extLst>
          </p:cNvPr>
          <p:cNvSpPr txBox="1"/>
          <p:nvPr/>
        </p:nvSpPr>
        <p:spPr>
          <a:xfrm>
            <a:off x="4387891" y="6386061"/>
            <a:ext cx="3268074" cy="461665"/>
          </a:xfrm>
          <a:prstGeom prst="rect">
            <a:avLst/>
          </a:prstGeom>
          <a:noFill/>
        </p:spPr>
        <p:txBody>
          <a:bodyPr wrap="none" rtlCol="0">
            <a:spAutoFit/>
          </a:bodyPr>
          <a:lstStyle/>
          <a:p>
            <a:pPr algn="ctr"/>
            <a:r>
              <a:rPr lang="en-US" sz="1200" dirty="0"/>
              <a:t>Gao Y et al. </a:t>
            </a:r>
            <a:r>
              <a:rPr lang="en-US" sz="1200" i="1" dirty="0"/>
              <a:t>Radiology.</a:t>
            </a:r>
            <a:r>
              <a:rPr lang="en-US" sz="1200" dirty="0"/>
              <a:t> 2019;293:282-291.</a:t>
            </a:r>
          </a:p>
          <a:p>
            <a:pPr algn="ctr"/>
            <a:r>
              <a:rPr lang="en-US" sz="1200" dirty="0" err="1"/>
              <a:t>Hassett</a:t>
            </a:r>
            <a:r>
              <a:rPr lang="en-US" sz="1200" dirty="0"/>
              <a:t> MJ et al. </a:t>
            </a:r>
            <a:r>
              <a:rPr lang="en-US" sz="1200" i="1" dirty="0"/>
              <a:t>J Clin Oncol.</a:t>
            </a:r>
            <a:r>
              <a:rPr lang="en-US" sz="1200" dirty="0"/>
              <a:t> 2020;38:1849-1863.</a:t>
            </a:r>
          </a:p>
        </p:txBody>
      </p:sp>
      <p:sp>
        <p:nvSpPr>
          <p:cNvPr id="5" name="TextBox 4">
            <a:extLst>
              <a:ext uri="{FF2B5EF4-FFF2-40B4-BE49-F238E27FC236}">
                <a16:creationId xmlns:a16="http://schemas.microsoft.com/office/drawing/2014/main" id="{19BFAC5A-899F-E4A1-C87C-EF3CB46F4FDE}"/>
              </a:ext>
            </a:extLst>
          </p:cNvPr>
          <p:cNvSpPr txBox="1"/>
          <p:nvPr/>
        </p:nvSpPr>
        <p:spPr>
          <a:xfrm>
            <a:off x="2034907" y="4980256"/>
            <a:ext cx="7974042" cy="1261884"/>
          </a:xfrm>
          <a:prstGeom prst="rect">
            <a:avLst/>
          </a:prstGeom>
          <a:solidFill>
            <a:srgbClr val="002060"/>
          </a:solidFill>
        </p:spPr>
        <p:txBody>
          <a:bodyPr wrap="none" rtlCol="0">
            <a:spAutoFit/>
          </a:bodyPr>
          <a:lstStyle/>
          <a:p>
            <a:r>
              <a:rPr lang="en-US" sz="2800" b="1" u="sng" dirty="0">
                <a:solidFill>
                  <a:schemeClr val="bg1"/>
                </a:solidFill>
              </a:rPr>
              <a:t>ASCO Guidelines</a:t>
            </a:r>
          </a:p>
          <a:p>
            <a:r>
              <a:rPr lang="en-US" sz="2400" dirty="0">
                <a:solidFill>
                  <a:schemeClr val="bg1"/>
                </a:solidFill>
              </a:rPr>
              <a:t>Ipsilateral annual mammography for BCS patients</a:t>
            </a:r>
          </a:p>
          <a:p>
            <a:r>
              <a:rPr lang="en-US" sz="2400" dirty="0">
                <a:solidFill>
                  <a:schemeClr val="bg1"/>
                </a:solidFill>
              </a:rPr>
              <a:t>Consider annual contralateral MGMs in gene mutation carriers</a:t>
            </a:r>
          </a:p>
        </p:txBody>
      </p:sp>
    </p:spTree>
    <p:extLst>
      <p:ext uri="{BB962C8B-B14F-4D97-AF65-F5344CB8AC3E}">
        <p14:creationId xmlns:p14="http://schemas.microsoft.com/office/powerpoint/2010/main" val="2807239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F068-B5EE-A483-97DC-BF13C33649FD}"/>
              </a:ext>
            </a:extLst>
          </p:cNvPr>
          <p:cNvSpPr>
            <a:spLocks noGrp="1"/>
          </p:cNvSpPr>
          <p:nvPr>
            <p:ph type="title"/>
          </p:nvPr>
        </p:nvSpPr>
        <p:spPr>
          <a:xfrm>
            <a:off x="1349829" y="75272"/>
            <a:ext cx="10515600" cy="1294203"/>
          </a:xfrm>
        </p:spPr>
        <p:txBody>
          <a:bodyPr>
            <a:normAutofit/>
          </a:bodyPr>
          <a:lstStyle/>
          <a:p>
            <a:pPr algn="ctr"/>
            <a:r>
              <a:rPr lang="en-US" b="1" dirty="0">
                <a:solidFill>
                  <a:srgbClr val="002060"/>
                </a:solidFill>
              </a:rPr>
              <a:t>Surgical Management of Male Breast Cancer</a:t>
            </a:r>
          </a:p>
        </p:txBody>
      </p:sp>
      <p:pic>
        <p:nvPicPr>
          <p:cNvPr id="4" name="Picture 3">
            <a:extLst>
              <a:ext uri="{FF2B5EF4-FFF2-40B4-BE49-F238E27FC236}">
                <a16:creationId xmlns:a16="http://schemas.microsoft.com/office/drawing/2014/main" id="{D1576FEB-FCD1-A5EA-1D27-721114C3F2B1}"/>
              </a:ext>
            </a:extLst>
          </p:cNvPr>
          <p:cNvPicPr>
            <a:picLocks noChangeAspect="1"/>
          </p:cNvPicPr>
          <p:nvPr/>
        </p:nvPicPr>
        <p:blipFill rotWithShape="1">
          <a:blip r:embed="rId2"/>
          <a:srcRect l="25975" t="21626" r="24360" b="42602"/>
          <a:stretch/>
        </p:blipFill>
        <p:spPr>
          <a:xfrm>
            <a:off x="2249734" y="3091542"/>
            <a:ext cx="7431275" cy="3010829"/>
          </a:xfrm>
          <a:prstGeom prst="rect">
            <a:avLst/>
          </a:prstGeom>
        </p:spPr>
      </p:pic>
      <p:sp>
        <p:nvSpPr>
          <p:cNvPr id="5" name="TextBox 4">
            <a:extLst>
              <a:ext uri="{FF2B5EF4-FFF2-40B4-BE49-F238E27FC236}">
                <a16:creationId xmlns:a16="http://schemas.microsoft.com/office/drawing/2014/main" id="{34821B48-DD8E-EEFF-1E94-62B09C55D421}"/>
              </a:ext>
            </a:extLst>
          </p:cNvPr>
          <p:cNvSpPr txBox="1"/>
          <p:nvPr/>
        </p:nvSpPr>
        <p:spPr>
          <a:xfrm>
            <a:off x="4820555" y="6581001"/>
            <a:ext cx="2550891" cy="276999"/>
          </a:xfrm>
          <a:prstGeom prst="rect">
            <a:avLst/>
          </a:prstGeom>
          <a:noFill/>
        </p:spPr>
        <p:txBody>
          <a:bodyPr wrap="none" rtlCol="0">
            <a:spAutoFit/>
          </a:bodyPr>
          <a:lstStyle/>
          <a:p>
            <a:pPr algn="ctr"/>
            <a:r>
              <a:rPr lang="en-US" sz="1200" dirty="0"/>
              <a:t>Yadav S et al. </a:t>
            </a:r>
            <a:r>
              <a:rPr lang="en-US" sz="1200" i="1" dirty="0"/>
              <a:t>Cancer.</a:t>
            </a:r>
            <a:r>
              <a:rPr lang="en-US" sz="1200" dirty="0"/>
              <a:t> 2020;126:26-36.</a:t>
            </a:r>
          </a:p>
        </p:txBody>
      </p:sp>
      <p:sp>
        <p:nvSpPr>
          <p:cNvPr id="6" name="TextBox 5">
            <a:extLst>
              <a:ext uri="{FF2B5EF4-FFF2-40B4-BE49-F238E27FC236}">
                <a16:creationId xmlns:a16="http://schemas.microsoft.com/office/drawing/2014/main" id="{9ADF3B30-282E-D584-3892-40DFEF3D2F50}"/>
              </a:ext>
            </a:extLst>
          </p:cNvPr>
          <p:cNvSpPr txBox="1"/>
          <p:nvPr/>
        </p:nvSpPr>
        <p:spPr>
          <a:xfrm>
            <a:off x="2440013" y="1219200"/>
            <a:ext cx="4185313" cy="1569660"/>
          </a:xfrm>
          <a:prstGeom prst="rect">
            <a:avLst/>
          </a:prstGeom>
          <a:noFill/>
        </p:spPr>
        <p:txBody>
          <a:bodyPr wrap="none" rtlCol="0">
            <a:spAutoFit/>
          </a:bodyPr>
          <a:lstStyle/>
          <a:p>
            <a:r>
              <a:rPr lang="en-US" sz="2800" dirty="0"/>
              <a:t>Mastectomy</a:t>
            </a:r>
          </a:p>
          <a:p>
            <a:pPr marL="342900" indent="-342900">
              <a:buFont typeface="Arial" panose="020B0604020202020204" pitchFamily="34" charset="0"/>
              <a:buChar char="•"/>
            </a:pPr>
            <a:r>
              <a:rPr lang="en-US" sz="2000" dirty="0"/>
              <a:t>Total</a:t>
            </a:r>
          </a:p>
          <a:p>
            <a:pPr marL="342900" indent="-342900">
              <a:buFont typeface="Arial" panose="020B0604020202020204" pitchFamily="34" charset="0"/>
              <a:buChar char="•"/>
            </a:pPr>
            <a:r>
              <a:rPr lang="en-US" sz="2000" dirty="0"/>
              <a:t>Nipple-sparing</a:t>
            </a:r>
          </a:p>
          <a:p>
            <a:r>
              <a:rPr lang="en-US" sz="2800" dirty="0"/>
              <a:t>Partial Mastectomy with RT</a:t>
            </a:r>
          </a:p>
        </p:txBody>
      </p:sp>
      <p:sp>
        <p:nvSpPr>
          <p:cNvPr id="7" name="Right Brace 6">
            <a:extLst>
              <a:ext uri="{FF2B5EF4-FFF2-40B4-BE49-F238E27FC236}">
                <a16:creationId xmlns:a16="http://schemas.microsoft.com/office/drawing/2014/main" id="{49ACC09F-FE28-544C-3957-6503D50E6FFB}"/>
              </a:ext>
            </a:extLst>
          </p:cNvPr>
          <p:cNvSpPr/>
          <p:nvPr/>
        </p:nvSpPr>
        <p:spPr>
          <a:xfrm>
            <a:off x="6727366" y="1534886"/>
            <a:ext cx="250371" cy="101448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53C59E1D-397D-87BD-E010-0E3DBCD4275E}"/>
              </a:ext>
            </a:extLst>
          </p:cNvPr>
          <p:cNvSpPr txBox="1"/>
          <p:nvPr/>
        </p:nvSpPr>
        <p:spPr>
          <a:xfrm>
            <a:off x="7079777" y="1800408"/>
            <a:ext cx="2475358" cy="461665"/>
          </a:xfrm>
          <a:prstGeom prst="rect">
            <a:avLst/>
          </a:prstGeom>
          <a:noFill/>
        </p:spPr>
        <p:txBody>
          <a:bodyPr wrap="none" rtlCol="0">
            <a:spAutoFit/>
          </a:bodyPr>
          <a:lstStyle/>
          <a:p>
            <a:r>
              <a:rPr lang="en-US" sz="2400" dirty="0"/>
              <a:t>With SLN Removal</a:t>
            </a:r>
          </a:p>
        </p:txBody>
      </p:sp>
      <p:sp>
        <p:nvSpPr>
          <p:cNvPr id="9" name="TextBox 8">
            <a:extLst>
              <a:ext uri="{FF2B5EF4-FFF2-40B4-BE49-F238E27FC236}">
                <a16:creationId xmlns:a16="http://schemas.microsoft.com/office/drawing/2014/main" id="{EA17EED8-FAFB-D86F-401B-69394E438CF2}"/>
              </a:ext>
            </a:extLst>
          </p:cNvPr>
          <p:cNvSpPr txBox="1"/>
          <p:nvPr/>
        </p:nvSpPr>
        <p:spPr>
          <a:xfrm>
            <a:off x="6095999" y="2906876"/>
            <a:ext cx="724878" cy="369332"/>
          </a:xfrm>
          <a:prstGeom prst="rect">
            <a:avLst/>
          </a:prstGeom>
          <a:noFill/>
        </p:spPr>
        <p:txBody>
          <a:bodyPr wrap="none" rtlCol="0">
            <a:spAutoFit/>
          </a:bodyPr>
          <a:lstStyle/>
          <a:p>
            <a:r>
              <a:rPr lang="en-US" dirty="0"/>
              <a:t>NCDB</a:t>
            </a:r>
          </a:p>
        </p:txBody>
      </p:sp>
    </p:spTree>
    <p:extLst>
      <p:ext uri="{BB962C8B-B14F-4D97-AF65-F5344CB8AC3E}">
        <p14:creationId xmlns:p14="http://schemas.microsoft.com/office/powerpoint/2010/main" val="2542502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6AFA-B508-47E4-9A52-35A2588ABCA8}"/>
              </a:ext>
            </a:extLst>
          </p:cNvPr>
          <p:cNvSpPr>
            <a:spLocks noGrp="1"/>
          </p:cNvSpPr>
          <p:nvPr>
            <p:ph type="title"/>
          </p:nvPr>
        </p:nvSpPr>
        <p:spPr>
          <a:xfrm>
            <a:off x="119894" y="621236"/>
            <a:ext cx="11767278" cy="1325563"/>
          </a:xfrm>
        </p:spPr>
        <p:txBody>
          <a:bodyPr>
            <a:noAutofit/>
          </a:bodyPr>
          <a:lstStyle/>
          <a:p>
            <a:pPr algn="ctr"/>
            <a:r>
              <a:rPr lang="en-US" sz="2800" b="1" dirty="0">
                <a:solidFill>
                  <a:srgbClr val="002060"/>
                </a:solidFill>
              </a:rPr>
              <a:t>Excision of skin over the tumor combined with </a:t>
            </a:r>
            <a:r>
              <a:rPr lang="en-US" sz="2800" b="1" dirty="0" err="1">
                <a:solidFill>
                  <a:srgbClr val="002060"/>
                </a:solidFill>
              </a:rPr>
              <a:t>circumareolar</a:t>
            </a:r>
            <a:r>
              <a:rPr lang="en-US" sz="2800" b="1" dirty="0">
                <a:solidFill>
                  <a:srgbClr val="002060"/>
                </a:solidFill>
              </a:rPr>
              <a:t> de-epithelialization facilitated a cosmetic nipple-sparing mastectomy for this 2 cm breast cancer in a man with grade 4 gynecomastia.</a:t>
            </a:r>
          </a:p>
        </p:txBody>
      </p:sp>
      <p:pic>
        <p:nvPicPr>
          <p:cNvPr id="3" name="Picture 2">
            <a:extLst>
              <a:ext uri="{FF2B5EF4-FFF2-40B4-BE49-F238E27FC236}">
                <a16:creationId xmlns:a16="http://schemas.microsoft.com/office/drawing/2014/main" id="{366E0B45-B916-4FC9-9C6A-F3508BFC5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071" b="27432"/>
          <a:stretch/>
        </p:blipFill>
        <p:spPr>
          <a:xfrm>
            <a:off x="3541426" y="1946799"/>
            <a:ext cx="5109148" cy="4563867"/>
          </a:xfrm>
          <a:prstGeom prst="rect">
            <a:avLst/>
          </a:prstGeom>
        </p:spPr>
      </p:pic>
      <p:sp>
        <p:nvSpPr>
          <p:cNvPr id="4" name="TextBox 3">
            <a:extLst>
              <a:ext uri="{FF2B5EF4-FFF2-40B4-BE49-F238E27FC236}">
                <a16:creationId xmlns:a16="http://schemas.microsoft.com/office/drawing/2014/main" id="{0770EC39-0A31-1093-5491-3EA4FF178EC4}"/>
              </a:ext>
            </a:extLst>
          </p:cNvPr>
          <p:cNvSpPr txBox="1"/>
          <p:nvPr/>
        </p:nvSpPr>
        <p:spPr>
          <a:xfrm>
            <a:off x="9664995" y="6453961"/>
            <a:ext cx="2203167" cy="338554"/>
          </a:xfrm>
          <a:prstGeom prst="rect">
            <a:avLst/>
          </a:prstGeom>
          <a:noFill/>
        </p:spPr>
        <p:txBody>
          <a:bodyPr wrap="none" rtlCol="0">
            <a:spAutoFit/>
          </a:bodyPr>
          <a:lstStyle/>
          <a:p>
            <a:r>
              <a:rPr lang="en-US" sz="1600" dirty="0"/>
              <a:t>Courtesy of David </a:t>
            </a:r>
            <a:r>
              <a:rPr lang="en-US" sz="1600" dirty="0" err="1"/>
              <a:t>Euhus</a:t>
            </a:r>
            <a:endParaRPr lang="en-US" sz="1600" dirty="0"/>
          </a:p>
        </p:txBody>
      </p:sp>
    </p:spTree>
    <p:extLst>
      <p:ext uri="{BB962C8B-B14F-4D97-AF65-F5344CB8AC3E}">
        <p14:creationId xmlns:p14="http://schemas.microsoft.com/office/powerpoint/2010/main" val="330641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456" y="499633"/>
            <a:ext cx="10515600" cy="1325563"/>
          </a:xfrm>
        </p:spPr>
        <p:txBody>
          <a:bodyPr>
            <a:normAutofit/>
          </a:bodyPr>
          <a:lstStyle/>
          <a:p>
            <a:pPr algn="ctr"/>
            <a:r>
              <a:rPr lang="en-US" b="1" dirty="0">
                <a:solidFill>
                  <a:srgbClr val="002060"/>
                </a:solidFill>
                <a:latin typeface="+mn-lt"/>
              </a:rPr>
              <a:t>Topics</a:t>
            </a:r>
          </a:p>
        </p:txBody>
      </p:sp>
      <p:sp>
        <p:nvSpPr>
          <p:cNvPr id="3" name="TextBox 2"/>
          <p:cNvSpPr txBox="1"/>
          <p:nvPr/>
        </p:nvSpPr>
        <p:spPr>
          <a:xfrm>
            <a:off x="2754776" y="1736203"/>
            <a:ext cx="6632292" cy="3416320"/>
          </a:xfrm>
          <a:prstGeom prst="rect">
            <a:avLst/>
          </a:prstGeom>
          <a:noFill/>
        </p:spPr>
        <p:txBody>
          <a:bodyPr wrap="square" rtlCol="0">
            <a:spAutoFit/>
          </a:bodyPr>
          <a:lstStyle/>
          <a:p>
            <a:pPr algn="ctr"/>
            <a:r>
              <a:rPr lang="en-US" sz="3600" dirty="0"/>
              <a:t>Primary angiosarcoma</a:t>
            </a:r>
          </a:p>
          <a:p>
            <a:pPr algn="ctr"/>
            <a:r>
              <a:rPr lang="en-US" sz="3600" dirty="0"/>
              <a:t>Benign phyllodes</a:t>
            </a:r>
          </a:p>
          <a:p>
            <a:pPr algn="ctr"/>
            <a:r>
              <a:rPr lang="en-US" sz="3600" dirty="0"/>
              <a:t>Malignant phyllodes</a:t>
            </a:r>
          </a:p>
          <a:p>
            <a:pPr algn="ctr"/>
            <a:r>
              <a:rPr lang="en-US" sz="3600" dirty="0"/>
              <a:t>Male breast cancer</a:t>
            </a:r>
          </a:p>
          <a:p>
            <a:pPr algn="ctr"/>
            <a:r>
              <a:rPr lang="en-US" sz="3600" dirty="0"/>
              <a:t>Metaplastic Breast Cancer</a:t>
            </a:r>
          </a:p>
          <a:p>
            <a:pPr algn="ctr"/>
            <a:r>
              <a:rPr lang="en-US" sz="3600" dirty="0"/>
              <a:t>Lobular Breast Cancer</a:t>
            </a:r>
          </a:p>
        </p:txBody>
      </p:sp>
    </p:spTree>
    <p:extLst>
      <p:ext uri="{BB962C8B-B14F-4D97-AF65-F5344CB8AC3E}">
        <p14:creationId xmlns:p14="http://schemas.microsoft.com/office/powerpoint/2010/main" val="309614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000C-30F3-A165-DF2E-CAC882BEAD2C}"/>
              </a:ext>
            </a:extLst>
          </p:cNvPr>
          <p:cNvSpPr>
            <a:spLocks noGrp="1"/>
          </p:cNvSpPr>
          <p:nvPr>
            <p:ph type="title"/>
          </p:nvPr>
        </p:nvSpPr>
        <p:spPr>
          <a:xfrm>
            <a:off x="838200" y="302970"/>
            <a:ext cx="10515600" cy="1158874"/>
          </a:xfrm>
        </p:spPr>
        <p:txBody>
          <a:bodyPr/>
          <a:lstStyle/>
          <a:p>
            <a:pPr algn="ctr"/>
            <a:r>
              <a:rPr lang="en-US" b="1" dirty="0">
                <a:solidFill>
                  <a:srgbClr val="002060"/>
                </a:solidFill>
              </a:rPr>
              <a:t>Contralateral Breast Cancer Risk</a:t>
            </a:r>
          </a:p>
        </p:txBody>
      </p:sp>
      <p:sp>
        <p:nvSpPr>
          <p:cNvPr id="4" name="TextBox 3">
            <a:extLst>
              <a:ext uri="{FF2B5EF4-FFF2-40B4-BE49-F238E27FC236}">
                <a16:creationId xmlns:a16="http://schemas.microsoft.com/office/drawing/2014/main" id="{7166B344-2CA0-36F4-06F6-BDD52D1D2371}"/>
              </a:ext>
            </a:extLst>
          </p:cNvPr>
          <p:cNvSpPr txBox="1"/>
          <p:nvPr/>
        </p:nvSpPr>
        <p:spPr>
          <a:xfrm>
            <a:off x="4180859" y="6291194"/>
            <a:ext cx="3830279" cy="461665"/>
          </a:xfrm>
          <a:prstGeom prst="rect">
            <a:avLst/>
          </a:prstGeom>
          <a:noFill/>
        </p:spPr>
        <p:txBody>
          <a:bodyPr wrap="none" rtlCol="0">
            <a:spAutoFit/>
          </a:bodyPr>
          <a:lstStyle/>
          <a:p>
            <a:pPr algn="ctr"/>
            <a:r>
              <a:rPr lang="en-US" sz="1200" dirty="0" err="1"/>
              <a:t>Auvinen</a:t>
            </a:r>
            <a:r>
              <a:rPr lang="en-US" sz="1200" dirty="0"/>
              <a:t> A et al. </a:t>
            </a:r>
            <a:r>
              <a:rPr lang="en-US" sz="1200" i="1" dirty="0"/>
              <a:t>J Natl Cancer Inst.</a:t>
            </a:r>
            <a:r>
              <a:rPr lang="en-US" sz="1200" dirty="0"/>
              <a:t> 2002;94(17):1330-1332.</a:t>
            </a:r>
          </a:p>
          <a:p>
            <a:pPr algn="ctr"/>
            <a:r>
              <a:rPr lang="en-US" sz="1200" dirty="0"/>
              <a:t>Tai YC et al. </a:t>
            </a:r>
            <a:r>
              <a:rPr lang="en-US" sz="1200" i="1" dirty="0"/>
              <a:t>J Natl Cancer Inst</a:t>
            </a:r>
            <a:r>
              <a:rPr lang="en-US" sz="1200" dirty="0"/>
              <a:t>. 2007;99:1811-1814.</a:t>
            </a:r>
            <a:endParaRPr lang="en-US" sz="1200" b="0" i="0" dirty="0">
              <a:effectLst/>
            </a:endParaRPr>
          </a:p>
        </p:txBody>
      </p:sp>
      <p:graphicFrame>
        <p:nvGraphicFramePr>
          <p:cNvPr id="7" name="Chart 6">
            <a:extLst>
              <a:ext uri="{FF2B5EF4-FFF2-40B4-BE49-F238E27FC236}">
                <a16:creationId xmlns:a16="http://schemas.microsoft.com/office/drawing/2014/main" id="{BE3766AE-8A0F-266F-0655-28D8B70D7ECE}"/>
              </a:ext>
            </a:extLst>
          </p:cNvPr>
          <p:cNvGraphicFramePr/>
          <p:nvPr>
            <p:extLst>
              <p:ext uri="{D42A27DB-BD31-4B8C-83A1-F6EECF244321}">
                <p14:modId xmlns:p14="http://schemas.microsoft.com/office/powerpoint/2010/main" val="2929665997"/>
              </p:ext>
            </p:extLst>
          </p:nvPr>
        </p:nvGraphicFramePr>
        <p:xfrm>
          <a:off x="1325165" y="1162124"/>
          <a:ext cx="8934544" cy="497928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34327B8-6A44-E5D6-D78B-AFC70726D0A2}"/>
              </a:ext>
            </a:extLst>
          </p:cNvPr>
          <p:cNvSpPr txBox="1"/>
          <p:nvPr/>
        </p:nvSpPr>
        <p:spPr>
          <a:xfrm>
            <a:off x="8431130" y="2451991"/>
            <a:ext cx="1423147" cy="369332"/>
          </a:xfrm>
          <a:prstGeom prst="rect">
            <a:avLst/>
          </a:prstGeom>
          <a:noFill/>
        </p:spPr>
        <p:txBody>
          <a:bodyPr wrap="none" rtlCol="0">
            <a:spAutoFit/>
          </a:bodyPr>
          <a:lstStyle/>
          <a:p>
            <a:r>
              <a:rPr lang="en-US" dirty="0">
                <a:solidFill>
                  <a:srgbClr val="FB05E9"/>
                </a:solidFill>
              </a:rPr>
              <a:t>Female BRCA</a:t>
            </a:r>
          </a:p>
        </p:txBody>
      </p:sp>
      <p:sp>
        <p:nvSpPr>
          <p:cNvPr id="9" name="TextBox 8">
            <a:extLst>
              <a:ext uri="{FF2B5EF4-FFF2-40B4-BE49-F238E27FC236}">
                <a16:creationId xmlns:a16="http://schemas.microsoft.com/office/drawing/2014/main" id="{782175DC-54FD-C074-A72C-D68FFF76C729}"/>
              </a:ext>
            </a:extLst>
          </p:cNvPr>
          <p:cNvSpPr txBox="1"/>
          <p:nvPr/>
        </p:nvSpPr>
        <p:spPr>
          <a:xfrm>
            <a:off x="7716485" y="4290626"/>
            <a:ext cx="1763189" cy="338554"/>
          </a:xfrm>
          <a:prstGeom prst="rect">
            <a:avLst/>
          </a:prstGeom>
          <a:noFill/>
        </p:spPr>
        <p:txBody>
          <a:bodyPr wrap="square" rtlCol="0">
            <a:spAutoFit/>
          </a:bodyPr>
          <a:lstStyle/>
          <a:p>
            <a:r>
              <a:rPr lang="en-US" sz="1600" dirty="0">
                <a:solidFill>
                  <a:srgbClr val="C00000"/>
                </a:solidFill>
              </a:rPr>
              <a:t>Female Sporadic</a:t>
            </a:r>
          </a:p>
        </p:txBody>
      </p:sp>
      <p:sp>
        <p:nvSpPr>
          <p:cNvPr id="10" name="TextBox 9">
            <a:extLst>
              <a:ext uri="{FF2B5EF4-FFF2-40B4-BE49-F238E27FC236}">
                <a16:creationId xmlns:a16="http://schemas.microsoft.com/office/drawing/2014/main" id="{6F3C7F14-8B90-ADF9-295E-327E175603AF}"/>
              </a:ext>
            </a:extLst>
          </p:cNvPr>
          <p:cNvSpPr txBox="1"/>
          <p:nvPr/>
        </p:nvSpPr>
        <p:spPr>
          <a:xfrm>
            <a:off x="9151937" y="4710436"/>
            <a:ext cx="990977" cy="307777"/>
          </a:xfrm>
          <a:prstGeom prst="rect">
            <a:avLst/>
          </a:prstGeom>
          <a:noFill/>
        </p:spPr>
        <p:txBody>
          <a:bodyPr wrap="none" rtlCol="0">
            <a:spAutoFit/>
          </a:bodyPr>
          <a:lstStyle/>
          <a:p>
            <a:r>
              <a:rPr lang="en-US" sz="1400" dirty="0">
                <a:solidFill>
                  <a:srgbClr val="002060"/>
                </a:solidFill>
              </a:rPr>
              <a:t>Male BRCA</a:t>
            </a:r>
          </a:p>
        </p:txBody>
      </p:sp>
      <p:sp>
        <p:nvSpPr>
          <p:cNvPr id="11" name="TextBox 10">
            <a:extLst>
              <a:ext uri="{FF2B5EF4-FFF2-40B4-BE49-F238E27FC236}">
                <a16:creationId xmlns:a16="http://schemas.microsoft.com/office/drawing/2014/main" id="{8F9C5AFB-09CD-3DAA-37F2-913FD51A2777}"/>
              </a:ext>
            </a:extLst>
          </p:cNvPr>
          <p:cNvSpPr txBox="1"/>
          <p:nvPr/>
        </p:nvSpPr>
        <p:spPr>
          <a:xfrm>
            <a:off x="9647426" y="4875017"/>
            <a:ext cx="1224566" cy="307777"/>
          </a:xfrm>
          <a:prstGeom prst="rect">
            <a:avLst/>
          </a:prstGeom>
          <a:noFill/>
        </p:spPr>
        <p:txBody>
          <a:bodyPr wrap="none" rtlCol="0">
            <a:spAutoFit/>
          </a:bodyPr>
          <a:lstStyle/>
          <a:p>
            <a:r>
              <a:rPr lang="en-US" sz="1400" dirty="0">
                <a:solidFill>
                  <a:srgbClr val="0070C0"/>
                </a:solidFill>
              </a:rPr>
              <a:t>Male Sporadic</a:t>
            </a:r>
          </a:p>
        </p:txBody>
      </p:sp>
    </p:spTree>
    <p:extLst>
      <p:ext uri="{BB962C8B-B14F-4D97-AF65-F5344CB8AC3E}">
        <p14:creationId xmlns:p14="http://schemas.microsoft.com/office/powerpoint/2010/main" val="3423889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A75B-01C3-481F-1A0A-5231FFD416FC}"/>
              </a:ext>
            </a:extLst>
          </p:cNvPr>
          <p:cNvSpPr>
            <a:spLocks noGrp="1"/>
          </p:cNvSpPr>
          <p:nvPr>
            <p:ph type="title"/>
          </p:nvPr>
        </p:nvSpPr>
        <p:spPr>
          <a:xfrm>
            <a:off x="838200" y="577777"/>
            <a:ext cx="10515600" cy="1325563"/>
          </a:xfrm>
        </p:spPr>
        <p:txBody>
          <a:bodyPr/>
          <a:lstStyle/>
          <a:p>
            <a:pPr algn="ctr"/>
            <a:r>
              <a:rPr lang="en-US" dirty="0"/>
              <a:t>Metaplastic breast cancer</a:t>
            </a:r>
          </a:p>
        </p:txBody>
      </p:sp>
      <p:sp>
        <p:nvSpPr>
          <p:cNvPr id="4" name="TextBox 3">
            <a:extLst>
              <a:ext uri="{FF2B5EF4-FFF2-40B4-BE49-F238E27FC236}">
                <a16:creationId xmlns:a16="http://schemas.microsoft.com/office/drawing/2014/main" id="{FD19C783-4AF8-84C1-9AE3-E8AF42BDE71A}"/>
              </a:ext>
            </a:extLst>
          </p:cNvPr>
          <p:cNvSpPr txBox="1"/>
          <p:nvPr/>
        </p:nvSpPr>
        <p:spPr>
          <a:xfrm>
            <a:off x="446516" y="1797503"/>
            <a:ext cx="11478126" cy="7417415"/>
          </a:xfrm>
          <a:prstGeom prst="rect">
            <a:avLst/>
          </a:prstGeom>
          <a:noFill/>
        </p:spPr>
        <p:txBody>
          <a:bodyPr wrap="square" rtlCol="0">
            <a:spAutoFit/>
          </a:bodyPr>
          <a:lstStyle/>
          <a:p>
            <a:pPr marL="457200" indent="-457200">
              <a:buFont typeface="Arial" panose="020B0604020202020204" pitchFamily="34" charset="0"/>
              <a:buChar char="•"/>
            </a:pPr>
            <a:r>
              <a:rPr lang="en-US" sz="2800" dirty="0"/>
              <a:t>Heterogenous aggressive group of breast cancers</a:t>
            </a:r>
          </a:p>
          <a:p>
            <a:endParaRPr lang="en-US" sz="2800" dirty="0"/>
          </a:p>
          <a:p>
            <a:pPr marL="457200" indent="-457200">
              <a:buFont typeface="Arial" panose="020B0604020202020204" pitchFamily="34" charset="0"/>
              <a:buChar char="•"/>
            </a:pPr>
            <a:r>
              <a:rPr lang="en-US" sz="2800" dirty="0"/>
              <a:t>Defined by the histological presence of at least two cellular types (typically epithelial and mesenchymal)</a:t>
            </a:r>
          </a:p>
          <a:p>
            <a:endParaRPr lang="en-US" sz="2800" dirty="0"/>
          </a:p>
          <a:p>
            <a:pPr marL="457200" indent="-457200">
              <a:buFont typeface="Arial" panose="020B0604020202020204" pitchFamily="34" charset="0"/>
              <a:buChar char="•"/>
            </a:pPr>
            <a:r>
              <a:rPr lang="en-US" sz="2800" dirty="0"/>
              <a:t>Most commonly triple negative subtype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Have worse outcome compared to non-metaplastic triple negative breast cancer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Tend to be chemotherapy resistant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4014551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876D-99FC-C3B7-034B-EB11810FDE3C}"/>
              </a:ext>
            </a:extLst>
          </p:cNvPr>
          <p:cNvSpPr>
            <a:spLocks noGrp="1"/>
          </p:cNvSpPr>
          <p:nvPr>
            <p:ph type="title"/>
          </p:nvPr>
        </p:nvSpPr>
        <p:spPr/>
        <p:txBody>
          <a:bodyPr/>
          <a:lstStyle/>
          <a:p>
            <a:pPr algn="ctr"/>
            <a:r>
              <a:rPr lang="en-US" dirty="0"/>
              <a:t>Response to neoadjuvant chemotherapy</a:t>
            </a:r>
          </a:p>
        </p:txBody>
      </p:sp>
      <p:pic>
        <p:nvPicPr>
          <p:cNvPr id="3" name="Picture 2" descr="A graph of a patient&#10;&#10;Description automatically generated with medium confidence">
            <a:extLst>
              <a:ext uri="{FF2B5EF4-FFF2-40B4-BE49-F238E27FC236}">
                <a16:creationId xmlns:a16="http://schemas.microsoft.com/office/drawing/2014/main" id="{11359C5D-01C3-16E6-5DF7-B7D4442F1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709" y="1544484"/>
            <a:ext cx="10230581" cy="4450303"/>
          </a:xfrm>
          <a:prstGeom prst="rect">
            <a:avLst/>
          </a:prstGeom>
        </p:spPr>
      </p:pic>
      <p:sp>
        <p:nvSpPr>
          <p:cNvPr id="4" name="TextBox 3">
            <a:extLst>
              <a:ext uri="{FF2B5EF4-FFF2-40B4-BE49-F238E27FC236}">
                <a16:creationId xmlns:a16="http://schemas.microsoft.com/office/drawing/2014/main" id="{A29B887C-5D6C-C983-E6AE-C085609980AE}"/>
              </a:ext>
            </a:extLst>
          </p:cNvPr>
          <p:cNvSpPr txBox="1"/>
          <p:nvPr/>
        </p:nvSpPr>
        <p:spPr>
          <a:xfrm>
            <a:off x="5681547" y="6303863"/>
            <a:ext cx="6099716" cy="369332"/>
          </a:xfrm>
          <a:prstGeom prst="rect">
            <a:avLst/>
          </a:prstGeom>
          <a:noFill/>
        </p:spPr>
        <p:txBody>
          <a:bodyPr wrap="square">
            <a:spAutoFit/>
          </a:bodyPr>
          <a:lstStyle/>
          <a:p>
            <a:pPr algn="l"/>
            <a:r>
              <a:rPr lang="en-US" b="0" i="0" dirty="0">
                <a:solidFill>
                  <a:srgbClr val="5B616B"/>
                </a:solidFill>
                <a:effectLst/>
                <a:latin typeface="system-ui"/>
              </a:rPr>
              <a:t>Thomas et al., Clin Breast Cancer</a:t>
            </a:r>
            <a:r>
              <a:rPr lang="en-US" cap="small" dirty="0">
                <a:solidFill>
                  <a:srgbClr val="5B616B"/>
                </a:solidFill>
                <a:latin typeface="BlinkMacSystemFont"/>
              </a:rPr>
              <a:t>  </a:t>
            </a:r>
            <a:r>
              <a:rPr lang="en-US" b="0" i="0" dirty="0">
                <a:solidFill>
                  <a:srgbClr val="5B616B"/>
                </a:solidFill>
                <a:effectLst/>
                <a:latin typeface="system-ui"/>
              </a:rPr>
              <a:t>2023 Dec;23(8):775-783</a:t>
            </a:r>
            <a:endParaRPr lang="en-US" dirty="0"/>
          </a:p>
        </p:txBody>
      </p:sp>
    </p:spTree>
    <p:extLst>
      <p:ext uri="{BB962C8B-B14F-4D97-AF65-F5344CB8AC3E}">
        <p14:creationId xmlns:p14="http://schemas.microsoft.com/office/powerpoint/2010/main" val="3294466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FE850-AE8B-4C2C-0898-295EDE165121}"/>
              </a:ext>
            </a:extLst>
          </p:cNvPr>
          <p:cNvSpPr>
            <a:spLocks noGrp="1"/>
          </p:cNvSpPr>
          <p:nvPr>
            <p:ph type="title"/>
          </p:nvPr>
        </p:nvSpPr>
        <p:spPr>
          <a:xfrm>
            <a:off x="838199" y="737422"/>
            <a:ext cx="10515600" cy="1325563"/>
          </a:xfrm>
        </p:spPr>
        <p:txBody>
          <a:bodyPr/>
          <a:lstStyle/>
          <a:p>
            <a:r>
              <a:rPr lang="en-US" dirty="0"/>
              <a:t>New Therapeutic Approaches</a:t>
            </a:r>
            <a:br>
              <a:rPr lang="en-US" dirty="0"/>
            </a:br>
            <a:r>
              <a:rPr lang="en-US" dirty="0"/>
              <a:t>Spectrum of Metaplastic Histologic Subtypes</a:t>
            </a:r>
          </a:p>
        </p:txBody>
      </p:sp>
      <p:pic>
        <p:nvPicPr>
          <p:cNvPr id="4" name="Picture 3" descr="A table of medical information&#10;&#10;Description automatically generated with medium confidence">
            <a:extLst>
              <a:ext uri="{FF2B5EF4-FFF2-40B4-BE49-F238E27FC236}">
                <a16:creationId xmlns:a16="http://schemas.microsoft.com/office/drawing/2014/main" id="{169054C5-A1A1-0B8A-DBFE-55508B62B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856" y="2336437"/>
            <a:ext cx="10272287" cy="3693974"/>
          </a:xfrm>
          <a:prstGeom prst="rect">
            <a:avLst/>
          </a:prstGeom>
        </p:spPr>
      </p:pic>
      <p:sp>
        <p:nvSpPr>
          <p:cNvPr id="5" name="TextBox 4">
            <a:extLst>
              <a:ext uri="{FF2B5EF4-FFF2-40B4-BE49-F238E27FC236}">
                <a16:creationId xmlns:a16="http://schemas.microsoft.com/office/drawing/2014/main" id="{371793D3-256B-B172-823B-AA57A67476B3}"/>
              </a:ext>
            </a:extLst>
          </p:cNvPr>
          <p:cNvSpPr txBox="1"/>
          <p:nvPr/>
        </p:nvSpPr>
        <p:spPr>
          <a:xfrm>
            <a:off x="5681547" y="6303863"/>
            <a:ext cx="6099716" cy="369332"/>
          </a:xfrm>
          <a:prstGeom prst="rect">
            <a:avLst/>
          </a:prstGeom>
          <a:noFill/>
        </p:spPr>
        <p:txBody>
          <a:bodyPr wrap="square">
            <a:spAutoFit/>
          </a:bodyPr>
          <a:lstStyle/>
          <a:p>
            <a:pPr algn="l"/>
            <a:r>
              <a:rPr lang="en-US" b="0" i="0" dirty="0">
                <a:solidFill>
                  <a:srgbClr val="5B616B"/>
                </a:solidFill>
                <a:effectLst/>
                <a:latin typeface="system-ui"/>
              </a:rPr>
              <a:t>Thomas et al., Clin Breast Cancer</a:t>
            </a:r>
            <a:r>
              <a:rPr lang="en-US" cap="small" dirty="0">
                <a:solidFill>
                  <a:srgbClr val="5B616B"/>
                </a:solidFill>
                <a:latin typeface="BlinkMacSystemFont"/>
              </a:rPr>
              <a:t>  </a:t>
            </a:r>
            <a:r>
              <a:rPr lang="en-US" b="0" i="0" dirty="0">
                <a:solidFill>
                  <a:srgbClr val="5B616B"/>
                </a:solidFill>
                <a:effectLst/>
                <a:latin typeface="system-ui"/>
              </a:rPr>
              <a:t>2023 Dec;23(8):775-783</a:t>
            </a:r>
            <a:endParaRPr lang="en-US" dirty="0"/>
          </a:p>
        </p:txBody>
      </p:sp>
    </p:spTree>
    <p:extLst>
      <p:ext uri="{BB962C8B-B14F-4D97-AF65-F5344CB8AC3E}">
        <p14:creationId xmlns:p14="http://schemas.microsoft.com/office/powerpoint/2010/main" val="1074594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A630A-63FD-06C3-A315-8482C293B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905" y="1033256"/>
            <a:ext cx="10963860" cy="2395744"/>
          </a:xfrm>
          <a:prstGeom prst="rect">
            <a:avLst/>
          </a:prstGeom>
        </p:spPr>
      </p:pic>
      <p:sp>
        <p:nvSpPr>
          <p:cNvPr id="7" name="TextBox 6">
            <a:extLst>
              <a:ext uri="{FF2B5EF4-FFF2-40B4-BE49-F238E27FC236}">
                <a16:creationId xmlns:a16="http://schemas.microsoft.com/office/drawing/2014/main" id="{E75A6EA8-5A27-5736-9B26-1980901AE4EA}"/>
              </a:ext>
            </a:extLst>
          </p:cNvPr>
          <p:cNvSpPr txBox="1"/>
          <p:nvPr/>
        </p:nvSpPr>
        <p:spPr>
          <a:xfrm>
            <a:off x="8371034" y="3059668"/>
            <a:ext cx="3427731" cy="369332"/>
          </a:xfrm>
          <a:prstGeom prst="rect">
            <a:avLst/>
          </a:prstGeom>
          <a:noFill/>
        </p:spPr>
        <p:txBody>
          <a:bodyPr wrap="square">
            <a:spAutoFit/>
          </a:bodyPr>
          <a:lstStyle/>
          <a:p>
            <a:r>
              <a:rPr lang="en-US" dirty="0"/>
              <a:t>Breast Cancer Research 2015 </a:t>
            </a:r>
          </a:p>
        </p:txBody>
      </p:sp>
      <p:sp>
        <p:nvSpPr>
          <p:cNvPr id="8" name="Rectangle 3">
            <a:extLst>
              <a:ext uri="{FF2B5EF4-FFF2-40B4-BE49-F238E27FC236}">
                <a16:creationId xmlns:a16="http://schemas.microsoft.com/office/drawing/2014/main" id="{57C09071-AE34-2134-8F8E-4B5EE733144D}"/>
              </a:ext>
            </a:extLst>
          </p:cNvPr>
          <p:cNvSpPr txBox="1">
            <a:spLocks noChangeArrowheads="1"/>
          </p:cNvSpPr>
          <p:nvPr/>
        </p:nvSpPr>
        <p:spPr>
          <a:xfrm>
            <a:off x="834905" y="3753932"/>
            <a:ext cx="9894827" cy="17014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Selective </a:t>
            </a:r>
            <a:r>
              <a:rPr lang="en-US" dirty="0" err="1"/>
              <a:t>iNOS</a:t>
            </a:r>
            <a:r>
              <a:rPr lang="en-US" dirty="0"/>
              <a:t> inhibitor (L-NMMA)  diminished cell proliferation, cancer stem cell self-renewal, and cell migration </a:t>
            </a:r>
            <a:r>
              <a:rPr lang="en-US" i="1" dirty="0"/>
              <a:t>in vitro</a:t>
            </a:r>
          </a:p>
          <a:p>
            <a:pPr marL="0" indent="0">
              <a:buNone/>
            </a:pPr>
            <a:endParaRPr lang="en-US" dirty="0"/>
          </a:p>
        </p:txBody>
      </p:sp>
    </p:spTree>
    <p:extLst>
      <p:ext uri="{BB962C8B-B14F-4D97-AF65-F5344CB8AC3E}">
        <p14:creationId xmlns:p14="http://schemas.microsoft.com/office/powerpoint/2010/main" val="3892650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445DC3D3-1F92-779D-7B8F-2FCEE0E7C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49" y="558800"/>
            <a:ext cx="10903513" cy="5613198"/>
          </a:xfrm>
          <a:prstGeom prst="rect">
            <a:avLst/>
          </a:prstGeom>
        </p:spPr>
      </p:pic>
    </p:spTree>
    <p:extLst>
      <p:ext uri="{BB962C8B-B14F-4D97-AF65-F5344CB8AC3E}">
        <p14:creationId xmlns:p14="http://schemas.microsoft.com/office/powerpoint/2010/main" val="1864236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49BA-5DDB-6454-D264-DC244AC1DC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C10C4-AF15-9094-B8EF-F0068AAF5F54}"/>
              </a:ext>
            </a:extLst>
          </p:cNvPr>
          <p:cNvSpPr>
            <a:spLocks noGrp="1"/>
          </p:cNvSpPr>
          <p:nvPr>
            <p:ph type="title"/>
          </p:nvPr>
        </p:nvSpPr>
        <p:spPr>
          <a:xfrm>
            <a:off x="838200" y="978311"/>
            <a:ext cx="10515600" cy="1325563"/>
          </a:xfrm>
        </p:spPr>
        <p:txBody>
          <a:bodyPr/>
          <a:lstStyle/>
          <a:p>
            <a:r>
              <a:rPr lang="en-US" dirty="0"/>
              <a:t>Lobular Breast Cancer</a:t>
            </a:r>
          </a:p>
        </p:txBody>
      </p:sp>
    </p:spTree>
    <p:extLst>
      <p:ext uri="{BB962C8B-B14F-4D97-AF65-F5344CB8AC3E}">
        <p14:creationId xmlns:p14="http://schemas.microsoft.com/office/powerpoint/2010/main" val="262217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1" y="365126"/>
            <a:ext cx="11336866" cy="938742"/>
          </a:xfrm>
        </p:spPr>
        <p:txBody>
          <a:bodyPr>
            <a:normAutofit/>
          </a:bodyPr>
          <a:lstStyle/>
          <a:p>
            <a:r>
              <a:rPr lang="en-US" sz="3600" dirty="0"/>
              <a:t>IDC compared to ILC</a:t>
            </a:r>
          </a:p>
        </p:txBody>
      </p:sp>
      <p:graphicFrame>
        <p:nvGraphicFramePr>
          <p:cNvPr id="5" name="Content Placeholder 4"/>
          <p:cNvGraphicFramePr>
            <a:graphicFrameLocks noGrp="1"/>
          </p:cNvGraphicFramePr>
          <p:nvPr>
            <p:ph idx="1"/>
          </p:nvPr>
        </p:nvGraphicFramePr>
        <p:xfrm>
          <a:off x="1579880" y="1303868"/>
          <a:ext cx="6019800" cy="4340187"/>
        </p:xfrm>
        <a:graphic>
          <a:graphicData uri="http://schemas.openxmlformats.org/drawingml/2006/table">
            <a:tbl>
              <a:tblPr firstRow="1" bandRow="1">
                <a:tableStyleId>{5C22544A-7EE6-4342-B048-85BDC9FD1C3A}</a:tableStyleId>
              </a:tblPr>
              <a:tblGrid>
                <a:gridCol w="2903668">
                  <a:extLst>
                    <a:ext uri="{9D8B030D-6E8A-4147-A177-3AD203B41FA5}">
                      <a16:colId xmlns:a16="http://schemas.microsoft.com/office/drawing/2014/main" val="1137564472"/>
                    </a:ext>
                  </a:extLst>
                </a:gridCol>
                <a:gridCol w="3116132">
                  <a:extLst>
                    <a:ext uri="{9D8B030D-6E8A-4147-A177-3AD203B41FA5}">
                      <a16:colId xmlns:a16="http://schemas.microsoft.com/office/drawing/2014/main" val="1782850119"/>
                    </a:ext>
                  </a:extLst>
                </a:gridCol>
              </a:tblGrid>
              <a:tr h="323588">
                <a:tc>
                  <a:txBody>
                    <a:bodyPr/>
                    <a:lstStyle/>
                    <a:p>
                      <a:r>
                        <a:rPr lang="en-US" sz="1400" dirty="0"/>
                        <a:t>IDC</a:t>
                      </a:r>
                    </a:p>
                  </a:txBody>
                  <a:tcPr/>
                </a:tc>
                <a:tc>
                  <a:txBody>
                    <a:bodyPr/>
                    <a:lstStyle/>
                    <a:p>
                      <a:r>
                        <a:rPr lang="en-US" sz="1400" dirty="0"/>
                        <a:t>ILC</a:t>
                      </a:r>
                    </a:p>
                  </a:txBody>
                  <a:tcPr/>
                </a:tc>
                <a:extLst>
                  <a:ext uri="{0D108BD9-81ED-4DB2-BD59-A6C34878D82A}">
                    <a16:rowId xmlns:a16="http://schemas.microsoft.com/office/drawing/2014/main" val="3111224477"/>
                  </a:ext>
                </a:extLst>
              </a:tr>
              <a:tr h="539313">
                <a:tc>
                  <a:txBody>
                    <a:bodyPr/>
                    <a:lstStyle/>
                    <a:p>
                      <a:r>
                        <a:rPr lang="en-US" sz="1400" dirty="0"/>
                        <a:t>Most common histology</a:t>
                      </a:r>
                      <a:r>
                        <a:rPr lang="en-US" sz="1400" baseline="0" dirty="0"/>
                        <a:t> of breast cancer (80-90%)</a:t>
                      </a:r>
                      <a:endParaRPr lang="en-US" sz="1400" dirty="0"/>
                    </a:p>
                  </a:txBody>
                  <a:tcPr/>
                </a:tc>
                <a:tc>
                  <a:txBody>
                    <a:bodyPr/>
                    <a:lstStyle/>
                    <a:p>
                      <a:r>
                        <a:rPr lang="en-US" sz="1400" dirty="0"/>
                        <a:t>Second most common histology (10-15%)</a:t>
                      </a:r>
                    </a:p>
                  </a:txBody>
                  <a:tcPr/>
                </a:tc>
                <a:extLst>
                  <a:ext uri="{0D108BD9-81ED-4DB2-BD59-A6C34878D82A}">
                    <a16:rowId xmlns:a16="http://schemas.microsoft.com/office/drawing/2014/main" val="2683142465"/>
                  </a:ext>
                </a:extLst>
              </a:tr>
              <a:tr h="755039">
                <a:tc>
                  <a:txBody>
                    <a:bodyPr/>
                    <a:lstStyle/>
                    <a:p>
                      <a:r>
                        <a:rPr lang="en-US" sz="1400" dirty="0"/>
                        <a:t>Originates</a:t>
                      </a:r>
                      <a:r>
                        <a:rPr lang="en-US" sz="1400" baseline="0" dirty="0"/>
                        <a:t> from epithelial cells of the terminal duct lobular unit</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Originates</a:t>
                      </a:r>
                      <a:r>
                        <a:rPr lang="en-US" sz="1400" baseline="0" dirty="0"/>
                        <a:t> from epithelial cells of the terminal duct lobular unit</a:t>
                      </a:r>
                      <a:endParaRPr lang="en-US" sz="1400" dirty="0"/>
                    </a:p>
                    <a:p>
                      <a:endParaRPr lang="en-US" sz="1400" dirty="0"/>
                    </a:p>
                  </a:txBody>
                  <a:tcPr/>
                </a:tc>
                <a:extLst>
                  <a:ext uri="{0D108BD9-81ED-4DB2-BD59-A6C34878D82A}">
                    <a16:rowId xmlns:a16="http://schemas.microsoft.com/office/drawing/2014/main" val="2990199745"/>
                  </a:ext>
                </a:extLst>
              </a:tr>
              <a:tr h="539313">
                <a:tc>
                  <a:txBody>
                    <a:bodyPr/>
                    <a:lstStyle/>
                    <a:p>
                      <a:r>
                        <a:rPr lang="en-US" sz="1400" dirty="0"/>
                        <a:t>Expresses the adhesion protein E-cadherin</a:t>
                      </a:r>
                    </a:p>
                  </a:txBody>
                  <a:tcPr/>
                </a:tc>
                <a:tc>
                  <a:txBody>
                    <a:bodyPr/>
                    <a:lstStyle/>
                    <a:p>
                      <a:r>
                        <a:rPr lang="en-US" sz="1400" dirty="0"/>
                        <a:t>LACKS the adhesion</a:t>
                      </a:r>
                      <a:r>
                        <a:rPr lang="en-US" sz="1400" baseline="0" dirty="0"/>
                        <a:t> protein E-cadherin</a:t>
                      </a:r>
                      <a:endParaRPr lang="en-US" sz="1400" dirty="0"/>
                    </a:p>
                  </a:txBody>
                  <a:tcPr/>
                </a:tc>
                <a:extLst>
                  <a:ext uri="{0D108BD9-81ED-4DB2-BD59-A6C34878D82A}">
                    <a16:rowId xmlns:a16="http://schemas.microsoft.com/office/drawing/2014/main" val="728640397"/>
                  </a:ext>
                </a:extLst>
              </a:tr>
              <a:tr h="539313">
                <a:tc>
                  <a:txBody>
                    <a:bodyPr/>
                    <a:lstStyle/>
                    <a:p>
                      <a:r>
                        <a:rPr lang="en-US" sz="1400" dirty="0"/>
                        <a:t>Can</a:t>
                      </a:r>
                      <a:r>
                        <a:rPr lang="en-US" sz="1400" baseline="0" dirty="0"/>
                        <a:t> form ductal like structures</a:t>
                      </a:r>
                      <a:endParaRPr lang="en-US" sz="1400" dirty="0"/>
                    </a:p>
                  </a:txBody>
                  <a:tcPr/>
                </a:tc>
                <a:tc>
                  <a:txBody>
                    <a:bodyPr/>
                    <a:lstStyle/>
                    <a:p>
                      <a:r>
                        <a:rPr lang="en-US" sz="1400" dirty="0"/>
                        <a:t>Grows in “single file lines” leading to more diffuse pattern</a:t>
                      </a:r>
                    </a:p>
                  </a:txBody>
                  <a:tcPr/>
                </a:tc>
                <a:extLst>
                  <a:ext uri="{0D108BD9-81ED-4DB2-BD59-A6C34878D82A}">
                    <a16:rowId xmlns:a16="http://schemas.microsoft.com/office/drawing/2014/main" val="878259182"/>
                  </a:ext>
                </a:extLst>
              </a:tr>
              <a:tr h="564994">
                <a:tc rowSpan="3">
                  <a:txBody>
                    <a:bodyPr/>
                    <a:lstStyle/>
                    <a:p>
                      <a:endParaRPr lang="en-US" sz="1200" dirty="0"/>
                    </a:p>
                  </a:txBody>
                  <a:tcPr/>
                </a:tc>
                <a:tc>
                  <a:txBody>
                    <a:bodyPr/>
                    <a:lstStyle/>
                    <a:p>
                      <a:r>
                        <a:rPr lang="en-US" sz="1400" dirty="0"/>
                        <a:t>Higher proportion of ER positive, PR positive, HER2 negative tumors</a:t>
                      </a:r>
                    </a:p>
                  </a:txBody>
                  <a:tcPr/>
                </a:tc>
                <a:extLst>
                  <a:ext uri="{0D108BD9-81ED-4DB2-BD59-A6C34878D82A}">
                    <a16:rowId xmlns:a16="http://schemas.microsoft.com/office/drawing/2014/main" val="2833341362"/>
                  </a:ext>
                </a:extLst>
              </a:tr>
              <a:tr h="323588">
                <a:tc vMerge="1">
                  <a:txBody>
                    <a:bodyPr/>
                    <a:lstStyle/>
                    <a:p>
                      <a:endParaRPr lang="en-US" sz="1200"/>
                    </a:p>
                  </a:txBody>
                  <a:tcPr/>
                </a:tc>
                <a:tc>
                  <a:txBody>
                    <a:bodyPr/>
                    <a:lstStyle/>
                    <a:p>
                      <a:r>
                        <a:rPr lang="en-US" sz="1400" dirty="0"/>
                        <a:t>Has increased</a:t>
                      </a:r>
                      <a:r>
                        <a:rPr lang="en-US" sz="1400" baseline="0" dirty="0"/>
                        <a:t> risk of late recurrence</a:t>
                      </a:r>
                      <a:endParaRPr lang="en-US" sz="1400" dirty="0"/>
                    </a:p>
                  </a:txBody>
                  <a:tcPr/>
                </a:tc>
                <a:extLst>
                  <a:ext uri="{0D108BD9-81ED-4DB2-BD59-A6C34878D82A}">
                    <a16:rowId xmlns:a16="http://schemas.microsoft.com/office/drawing/2014/main" val="778932566"/>
                  </a:ext>
                </a:extLst>
              </a:tr>
              <a:tr h="755039">
                <a:tc vMerge="1">
                  <a:txBody>
                    <a:bodyPr/>
                    <a:lstStyle/>
                    <a:p>
                      <a:endParaRPr lang="en-US" sz="1200" dirty="0"/>
                    </a:p>
                  </a:txBody>
                  <a:tcPr/>
                </a:tc>
                <a:tc>
                  <a:txBody>
                    <a:bodyPr/>
                    <a:lstStyle/>
                    <a:p>
                      <a:r>
                        <a:rPr lang="en-US" sz="1400" dirty="0"/>
                        <a:t>Associated</a:t>
                      </a:r>
                      <a:r>
                        <a:rPr lang="en-US" sz="1400" baseline="0" dirty="0"/>
                        <a:t> with germline mutation in CDH1 gene (Hereditary Diffuse Gastric Cancer Syndrome)</a:t>
                      </a:r>
                      <a:endParaRPr lang="en-US" sz="1400" dirty="0"/>
                    </a:p>
                  </a:txBody>
                  <a:tcPr/>
                </a:tc>
                <a:extLst>
                  <a:ext uri="{0D108BD9-81ED-4DB2-BD59-A6C34878D82A}">
                    <a16:rowId xmlns:a16="http://schemas.microsoft.com/office/drawing/2014/main" val="1912029922"/>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2279" y="3741869"/>
            <a:ext cx="2222388" cy="1902186"/>
          </a:xfrm>
          <a:prstGeom prst="rect">
            <a:avLst/>
          </a:prstGeom>
        </p:spPr>
      </p:pic>
      <p:pic>
        <p:nvPicPr>
          <p:cNvPr id="8" name="Picture 7" descr="Histological grade of breast cancer as assessed by the Nottingham Grading System. (a) A well-diff erentiated tumor (grade 1) that demonstrates high homology to the normal breast terminal duct lobular unit, tubule formation (&gt;75%), a mild degree of nuclear pleomorphism, and low mitotic count. (b) A moderately diff erentiated tumor (grade 2). (c) A poorly diff erentiated (grade 3) tumor with a marked degree of cellular pleomorphism and frequent mitoses and no tubule formation (&lt;10%).Â "/>
          <p:cNvPicPr/>
          <p:nvPr/>
        </p:nvPicPr>
        <p:blipFill rotWithShape="1">
          <a:blip r:embed="rId3">
            <a:extLst>
              <a:ext uri="{28A0092B-C50C-407E-A947-70E740481C1C}">
                <a14:useLocalDpi xmlns:a14="http://schemas.microsoft.com/office/drawing/2010/main" val="0"/>
              </a:ext>
            </a:extLst>
          </a:blip>
          <a:srcRect l="33987" t="13949" r="34107" b="741"/>
          <a:stretch/>
        </p:blipFill>
        <p:spPr bwMode="auto">
          <a:xfrm>
            <a:off x="8082279" y="1303868"/>
            <a:ext cx="2206414" cy="1994745"/>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6938A737-9AAB-4FCF-AB8D-6BC4B3949012}"/>
              </a:ext>
            </a:extLst>
          </p:cNvPr>
          <p:cNvSpPr txBox="1"/>
          <p:nvPr/>
        </p:nvSpPr>
        <p:spPr>
          <a:xfrm>
            <a:off x="10627360" y="2025227"/>
            <a:ext cx="674624" cy="369332"/>
          </a:xfrm>
          <a:prstGeom prst="rect">
            <a:avLst/>
          </a:prstGeom>
          <a:noFill/>
        </p:spPr>
        <p:txBody>
          <a:bodyPr wrap="square" rtlCol="0">
            <a:spAutoFit/>
          </a:bodyPr>
          <a:lstStyle/>
          <a:p>
            <a:r>
              <a:rPr lang="en-US" dirty="0"/>
              <a:t>IDC</a:t>
            </a:r>
          </a:p>
        </p:txBody>
      </p:sp>
      <p:sp>
        <p:nvSpPr>
          <p:cNvPr id="12" name="TextBox 11">
            <a:extLst>
              <a:ext uri="{FF2B5EF4-FFF2-40B4-BE49-F238E27FC236}">
                <a16:creationId xmlns:a16="http://schemas.microsoft.com/office/drawing/2014/main" id="{52ED4342-D56B-4D6B-9336-B6A456B061D4}"/>
              </a:ext>
            </a:extLst>
          </p:cNvPr>
          <p:cNvSpPr txBox="1"/>
          <p:nvPr/>
        </p:nvSpPr>
        <p:spPr>
          <a:xfrm>
            <a:off x="10627360" y="4439921"/>
            <a:ext cx="461088" cy="369332"/>
          </a:xfrm>
          <a:prstGeom prst="rect">
            <a:avLst/>
          </a:prstGeom>
          <a:noFill/>
        </p:spPr>
        <p:txBody>
          <a:bodyPr wrap="none" rtlCol="0">
            <a:spAutoFit/>
          </a:bodyPr>
          <a:lstStyle/>
          <a:p>
            <a:r>
              <a:rPr lang="en-US" dirty="0"/>
              <a:t>ILC</a:t>
            </a:r>
          </a:p>
        </p:txBody>
      </p:sp>
    </p:spTree>
    <p:extLst>
      <p:ext uri="{BB962C8B-B14F-4D97-AF65-F5344CB8AC3E}">
        <p14:creationId xmlns:p14="http://schemas.microsoft.com/office/powerpoint/2010/main" val="22741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3D15-EA81-A8EB-44F1-7439E0FE6A6E}"/>
              </a:ext>
            </a:extLst>
          </p:cNvPr>
          <p:cNvSpPr>
            <a:spLocks noGrp="1"/>
          </p:cNvSpPr>
          <p:nvPr>
            <p:ph type="title"/>
          </p:nvPr>
        </p:nvSpPr>
        <p:spPr>
          <a:xfrm>
            <a:off x="881833" y="890734"/>
            <a:ext cx="10786535" cy="618631"/>
          </a:xfrm>
        </p:spPr>
        <p:txBody>
          <a:bodyPr/>
          <a:lstStyle/>
          <a:p>
            <a:r>
              <a:rPr lang="en-US" dirty="0"/>
              <a:t>Background</a:t>
            </a:r>
          </a:p>
        </p:txBody>
      </p:sp>
      <p:sp>
        <p:nvSpPr>
          <p:cNvPr id="3" name="Content Placeholder 2">
            <a:extLst>
              <a:ext uri="{FF2B5EF4-FFF2-40B4-BE49-F238E27FC236}">
                <a16:creationId xmlns:a16="http://schemas.microsoft.com/office/drawing/2014/main" id="{E66F71C2-893A-BBEE-F8EE-21EECFBA21DB}"/>
              </a:ext>
            </a:extLst>
          </p:cNvPr>
          <p:cNvSpPr>
            <a:spLocks noGrp="1"/>
          </p:cNvSpPr>
          <p:nvPr>
            <p:ph idx="1"/>
          </p:nvPr>
        </p:nvSpPr>
        <p:spPr>
          <a:xfrm>
            <a:off x="881833" y="2090881"/>
            <a:ext cx="11100731" cy="4011502"/>
          </a:xfrm>
        </p:spPr>
        <p:txBody>
          <a:bodyPr/>
          <a:lstStyle/>
          <a:p>
            <a:r>
              <a:rPr lang="en-US" b="1" dirty="0"/>
              <a:t>Patients with ILC have worse surgical outcomes compared to patients with invasive ductal carcinoma (IDC)</a:t>
            </a:r>
          </a:p>
          <a:p>
            <a:pPr lvl="1"/>
            <a:r>
              <a:rPr lang="en-US" sz="2800" dirty="0"/>
              <a:t>Measured by positive margin rates, mastectomy rates, and axillary dissection rates</a:t>
            </a:r>
          </a:p>
          <a:p>
            <a:r>
              <a:rPr lang="en-US" dirty="0"/>
              <a:t>Many potential causes:</a:t>
            </a:r>
          </a:p>
          <a:p>
            <a:pPr lvl="1"/>
            <a:r>
              <a:rPr lang="en-US" dirty="0"/>
              <a:t>Higher stage at presentation</a:t>
            </a:r>
          </a:p>
          <a:p>
            <a:pPr lvl="1"/>
            <a:r>
              <a:rPr lang="en-US" dirty="0"/>
              <a:t>Higher discordance between clinical stage and pathologic stage</a:t>
            </a:r>
          </a:p>
          <a:p>
            <a:pPr lvl="1"/>
            <a:r>
              <a:rPr lang="en-US" dirty="0"/>
              <a:t>Lower sensitivity of standard imaging tools</a:t>
            </a:r>
          </a:p>
        </p:txBody>
      </p:sp>
      <p:sp>
        <p:nvSpPr>
          <p:cNvPr id="4" name="TextBox 3">
            <a:extLst>
              <a:ext uri="{FF2B5EF4-FFF2-40B4-BE49-F238E27FC236}">
                <a16:creationId xmlns:a16="http://schemas.microsoft.com/office/drawing/2014/main" id="{2FA6BE16-6082-53E6-BC21-5AB7EA4B17EF}"/>
              </a:ext>
            </a:extLst>
          </p:cNvPr>
          <p:cNvSpPr txBox="1"/>
          <p:nvPr/>
        </p:nvSpPr>
        <p:spPr>
          <a:xfrm>
            <a:off x="172277" y="6301408"/>
            <a:ext cx="5767926" cy="400110"/>
          </a:xfrm>
          <a:prstGeom prst="rect">
            <a:avLst/>
          </a:prstGeom>
          <a:noFill/>
        </p:spPr>
        <p:txBody>
          <a:bodyPr wrap="none" rtlCol="0">
            <a:spAutoFit/>
          </a:bodyPr>
          <a:lstStyle/>
          <a:p>
            <a:r>
              <a:rPr lang="en-US" sz="1000" dirty="0"/>
              <a:t>Johnson K et al. Lobular breast cancer series: imaging. Breast Cancer Res 2015</a:t>
            </a:r>
          </a:p>
          <a:p>
            <a:r>
              <a:rPr lang="en-US" sz="1000" dirty="0"/>
              <a:t>Sledge G et al. Collective Wisdom: Lobular Carcinoma of the Breast. ASCO Educational Book 2016</a:t>
            </a:r>
          </a:p>
        </p:txBody>
      </p:sp>
    </p:spTree>
    <p:extLst>
      <p:ext uri="{BB962C8B-B14F-4D97-AF65-F5344CB8AC3E}">
        <p14:creationId xmlns:p14="http://schemas.microsoft.com/office/powerpoint/2010/main" val="1626234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2C08-1A70-4F9F-8069-184FE6C243B4}"/>
              </a:ext>
            </a:extLst>
          </p:cNvPr>
          <p:cNvSpPr>
            <a:spLocks noGrp="1"/>
          </p:cNvSpPr>
          <p:nvPr>
            <p:ph type="title"/>
          </p:nvPr>
        </p:nvSpPr>
        <p:spPr>
          <a:xfrm>
            <a:off x="838200" y="675851"/>
            <a:ext cx="10515600" cy="1325563"/>
          </a:xfrm>
        </p:spPr>
        <p:txBody>
          <a:bodyPr/>
          <a:lstStyle/>
          <a:p>
            <a:r>
              <a:rPr lang="en-US" dirty="0"/>
              <a:t>Patients with ILC have higher positive margin rates than patients with IDC</a:t>
            </a:r>
          </a:p>
        </p:txBody>
      </p:sp>
      <p:sp>
        <p:nvSpPr>
          <p:cNvPr id="3" name="Content Placeholder 2">
            <a:extLst>
              <a:ext uri="{FF2B5EF4-FFF2-40B4-BE49-F238E27FC236}">
                <a16:creationId xmlns:a16="http://schemas.microsoft.com/office/drawing/2014/main" id="{4681F5B9-6F86-42FF-99EC-1B7E080FB526}"/>
              </a:ext>
            </a:extLst>
          </p:cNvPr>
          <p:cNvSpPr>
            <a:spLocks noGrp="1"/>
          </p:cNvSpPr>
          <p:nvPr>
            <p:ph idx="1"/>
          </p:nvPr>
        </p:nvSpPr>
        <p:spPr>
          <a:xfrm>
            <a:off x="711820" y="2206271"/>
            <a:ext cx="10641980" cy="1103896"/>
          </a:xfrm>
        </p:spPr>
        <p:txBody>
          <a:bodyPr>
            <a:normAutofit/>
          </a:bodyPr>
          <a:lstStyle/>
          <a:p>
            <a:r>
              <a:rPr lang="en-US" dirty="0"/>
              <a:t>Diffuse growth pattern, low imaging sensitivity </a:t>
            </a:r>
            <a:r>
              <a:rPr lang="en-US" dirty="0">
                <a:sym typeface="Wingdings" panose="05000000000000000000" pitchFamily="2" charset="2"/>
              </a:rPr>
              <a:t> h</a:t>
            </a:r>
            <a:r>
              <a:rPr lang="en-US" dirty="0"/>
              <a:t>igher positive margin rates </a:t>
            </a:r>
          </a:p>
        </p:txBody>
      </p:sp>
      <p:graphicFrame>
        <p:nvGraphicFramePr>
          <p:cNvPr id="5" name="Table 5">
            <a:extLst>
              <a:ext uri="{FF2B5EF4-FFF2-40B4-BE49-F238E27FC236}">
                <a16:creationId xmlns:a16="http://schemas.microsoft.com/office/drawing/2014/main" id="{632C732A-2FAC-404A-BDED-E8FDCED90B97}"/>
              </a:ext>
            </a:extLst>
          </p:cNvPr>
          <p:cNvGraphicFramePr>
            <a:graphicFrameLocks noGrp="1"/>
          </p:cNvGraphicFramePr>
          <p:nvPr>
            <p:extLst>
              <p:ext uri="{D42A27DB-BD31-4B8C-83A1-F6EECF244321}">
                <p14:modId xmlns:p14="http://schemas.microsoft.com/office/powerpoint/2010/main" val="2377753997"/>
              </p:ext>
            </p:extLst>
          </p:nvPr>
        </p:nvGraphicFramePr>
        <p:xfrm>
          <a:off x="3400214" y="3675596"/>
          <a:ext cx="4832532" cy="2150616"/>
        </p:xfrm>
        <a:graphic>
          <a:graphicData uri="http://schemas.openxmlformats.org/drawingml/2006/table">
            <a:tbl>
              <a:tblPr firstRow="1" bandRow="1">
                <a:tableStyleId>{5C22544A-7EE6-4342-B048-85BDC9FD1C3A}</a:tableStyleId>
              </a:tblPr>
              <a:tblGrid>
                <a:gridCol w="1610844">
                  <a:extLst>
                    <a:ext uri="{9D8B030D-6E8A-4147-A177-3AD203B41FA5}">
                      <a16:colId xmlns:a16="http://schemas.microsoft.com/office/drawing/2014/main" val="2356243577"/>
                    </a:ext>
                  </a:extLst>
                </a:gridCol>
                <a:gridCol w="1610844">
                  <a:extLst>
                    <a:ext uri="{9D8B030D-6E8A-4147-A177-3AD203B41FA5}">
                      <a16:colId xmlns:a16="http://schemas.microsoft.com/office/drawing/2014/main" val="2504314182"/>
                    </a:ext>
                  </a:extLst>
                </a:gridCol>
                <a:gridCol w="1610844">
                  <a:extLst>
                    <a:ext uri="{9D8B030D-6E8A-4147-A177-3AD203B41FA5}">
                      <a16:colId xmlns:a16="http://schemas.microsoft.com/office/drawing/2014/main" val="4246091680"/>
                    </a:ext>
                  </a:extLst>
                </a:gridCol>
              </a:tblGrid>
              <a:tr h="537654">
                <a:tc>
                  <a:txBody>
                    <a:bodyPr/>
                    <a:lstStyle/>
                    <a:p>
                      <a:endParaRPr lang="en-US" dirty="0"/>
                    </a:p>
                  </a:txBody>
                  <a:tcPr/>
                </a:tc>
                <a:tc>
                  <a:txBody>
                    <a:bodyPr/>
                    <a:lstStyle/>
                    <a:p>
                      <a:r>
                        <a:rPr lang="en-US" dirty="0"/>
                        <a:t>ILC</a:t>
                      </a:r>
                    </a:p>
                  </a:txBody>
                  <a:tcPr/>
                </a:tc>
                <a:tc>
                  <a:txBody>
                    <a:bodyPr/>
                    <a:lstStyle/>
                    <a:p>
                      <a:r>
                        <a:rPr lang="en-US" dirty="0"/>
                        <a:t>IDC</a:t>
                      </a:r>
                    </a:p>
                  </a:txBody>
                  <a:tcPr/>
                </a:tc>
                <a:extLst>
                  <a:ext uri="{0D108BD9-81ED-4DB2-BD59-A6C34878D82A}">
                    <a16:rowId xmlns:a16="http://schemas.microsoft.com/office/drawing/2014/main" val="1925159652"/>
                  </a:ext>
                </a:extLst>
              </a:tr>
              <a:tr h="537654">
                <a:tc>
                  <a:txBody>
                    <a:bodyPr/>
                    <a:lstStyle/>
                    <a:p>
                      <a:r>
                        <a:rPr lang="en-US" dirty="0" err="1"/>
                        <a:t>Yeatman</a:t>
                      </a:r>
                      <a:endParaRPr lang="en-US" dirty="0"/>
                    </a:p>
                  </a:txBody>
                  <a:tcPr/>
                </a:tc>
                <a:tc>
                  <a:txBody>
                    <a:bodyPr/>
                    <a:lstStyle/>
                    <a:p>
                      <a:r>
                        <a:rPr lang="en-US" dirty="0"/>
                        <a:t>17.5%</a:t>
                      </a:r>
                    </a:p>
                  </a:txBody>
                  <a:tcPr/>
                </a:tc>
                <a:tc>
                  <a:txBody>
                    <a:bodyPr/>
                    <a:lstStyle/>
                    <a:p>
                      <a:r>
                        <a:rPr lang="en-US" dirty="0"/>
                        <a:t>6.9%</a:t>
                      </a:r>
                    </a:p>
                  </a:txBody>
                  <a:tcPr/>
                </a:tc>
                <a:extLst>
                  <a:ext uri="{0D108BD9-81ED-4DB2-BD59-A6C34878D82A}">
                    <a16:rowId xmlns:a16="http://schemas.microsoft.com/office/drawing/2014/main" val="1169406971"/>
                  </a:ext>
                </a:extLst>
              </a:tr>
              <a:tr h="537654">
                <a:tc>
                  <a:txBody>
                    <a:bodyPr/>
                    <a:lstStyle/>
                    <a:p>
                      <a:r>
                        <a:rPr lang="en-US" dirty="0"/>
                        <a:t>Silverstein</a:t>
                      </a:r>
                    </a:p>
                  </a:txBody>
                  <a:tcPr/>
                </a:tc>
                <a:tc>
                  <a:txBody>
                    <a:bodyPr/>
                    <a:lstStyle/>
                    <a:p>
                      <a:r>
                        <a:rPr lang="en-US" dirty="0"/>
                        <a:t>59%</a:t>
                      </a:r>
                    </a:p>
                  </a:txBody>
                  <a:tcPr/>
                </a:tc>
                <a:tc>
                  <a:txBody>
                    <a:bodyPr/>
                    <a:lstStyle/>
                    <a:p>
                      <a:r>
                        <a:rPr lang="en-US" dirty="0"/>
                        <a:t>43%</a:t>
                      </a:r>
                    </a:p>
                  </a:txBody>
                  <a:tcPr/>
                </a:tc>
                <a:extLst>
                  <a:ext uri="{0D108BD9-81ED-4DB2-BD59-A6C34878D82A}">
                    <a16:rowId xmlns:a16="http://schemas.microsoft.com/office/drawing/2014/main" val="1612643652"/>
                  </a:ext>
                </a:extLst>
              </a:tr>
              <a:tr h="537654">
                <a:tc>
                  <a:txBody>
                    <a:bodyPr/>
                    <a:lstStyle/>
                    <a:p>
                      <a:r>
                        <a:rPr lang="en-US" dirty="0"/>
                        <a:t>Moore</a:t>
                      </a:r>
                    </a:p>
                  </a:txBody>
                  <a:tcPr/>
                </a:tc>
                <a:tc>
                  <a:txBody>
                    <a:bodyPr/>
                    <a:lstStyle/>
                    <a:p>
                      <a:r>
                        <a:rPr lang="en-US" dirty="0"/>
                        <a:t>51%</a:t>
                      </a:r>
                    </a:p>
                  </a:txBody>
                  <a:tcPr/>
                </a:tc>
                <a:tc>
                  <a:txBody>
                    <a:bodyPr/>
                    <a:lstStyle/>
                    <a:p>
                      <a:r>
                        <a:rPr lang="en-US" dirty="0"/>
                        <a:t>15%</a:t>
                      </a:r>
                    </a:p>
                  </a:txBody>
                  <a:tcPr/>
                </a:tc>
                <a:extLst>
                  <a:ext uri="{0D108BD9-81ED-4DB2-BD59-A6C34878D82A}">
                    <a16:rowId xmlns:a16="http://schemas.microsoft.com/office/drawing/2014/main" val="3410224675"/>
                  </a:ext>
                </a:extLst>
              </a:tr>
            </a:tbl>
          </a:graphicData>
        </a:graphic>
      </p:graphicFrame>
      <p:sp>
        <p:nvSpPr>
          <p:cNvPr id="8" name="TextBox 7">
            <a:extLst>
              <a:ext uri="{FF2B5EF4-FFF2-40B4-BE49-F238E27FC236}">
                <a16:creationId xmlns:a16="http://schemas.microsoft.com/office/drawing/2014/main" id="{E492FDE2-A13A-41E5-B136-771DC9F23D51}"/>
              </a:ext>
            </a:extLst>
          </p:cNvPr>
          <p:cNvSpPr txBox="1"/>
          <p:nvPr/>
        </p:nvSpPr>
        <p:spPr>
          <a:xfrm>
            <a:off x="3034393" y="3122120"/>
            <a:ext cx="5564174" cy="369332"/>
          </a:xfrm>
          <a:prstGeom prst="rect">
            <a:avLst/>
          </a:prstGeom>
          <a:noFill/>
        </p:spPr>
        <p:txBody>
          <a:bodyPr wrap="square" rtlCol="0">
            <a:spAutoFit/>
          </a:bodyPr>
          <a:lstStyle/>
          <a:p>
            <a:r>
              <a:rPr lang="en-US" dirty="0"/>
              <a:t>Positive margin rates after breast conserving surgery</a:t>
            </a:r>
          </a:p>
        </p:txBody>
      </p:sp>
      <p:sp>
        <p:nvSpPr>
          <p:cNvPr id="6" name="TextBox 5">
            <a:extLst>
              <a:ext uri="{FF2B5EF4-FFF2-40B4-BE49-F238E27FC236}">
                <a16:creationId xmlns:a16="http://schemas.microsoft.com/office/drawing/2014/main" id="{F6C3C234-A967-A556-2D7E-70CE4590BC45}"/>
              </a:ext>
            </a:extLst>
          </p:cNvPr>
          <p:cNvSpPr txBox="1"/>
          <p:nvPr/>
        </p:nvSpPr>
        <p:spPr>
          <a:xfrm>
            <a:off x="72887" y="6138932"/>
            <a:ext cx="7381461" cy="707886"/>
          </a:xfrm>
          <a:prstGeom prst="rect">
            <a:avLst/>
          </a:prstGeom>
          <a:noFill/>
        </p:spPr>
        <p:txBody>
          <a:bodyPr wrap="square">
            <a:spAutoFit/>
          </a:bodyPr>
          <a:lstStyle/>
          <a:p>
            <a:pPr marL="171450" indent="-171450">
              <a:buFont typeface="Arial" panose="020B0604020202020204" pitchFamily="34" charset="0"/>
              <a:buChar char="•"/>
            </a:pPr>
            <a:r>
              <a:rPr lang="en-US" sz="1000" b="0" i="0" dirty="0" err="1">
                <a:solidFill>
                  <a:srgbClr val="212121"/>
                </a:solidFill>
                <a:effectLst/>
                <a:latin typeface="Arial" panose="020B0604020202020204" pitchFamily="34" charset="0"/>
                <a:cs typeface="Arial" panose="020B0604020202020204" pitchFamily="34" charset="0"/>
              </a:rPr>
              <a:t>Yeatman</a:t>
            </a:r>
            <a:r>
              <a:rPr lang="en-US" sz="1000" b="0" i="0" dirty="0">
                <a:solidFill>
                  <a:srgbClr val="212121"/>
                </a:solidFill>
                <a:effectLst/>
                <a:latin typeface="Arial" panose="020B0604020202020204" pitchFamily="34" charset="0"/>
                <a:cs typeface="Arial" panose="020B0604020202020204" pitchFamily="34" charset="0"/>
              </a:rPr>
              <a:t> TJ et al. Tumor biology of infiltrating lobular carcinoma. Implications for management. Ann Surg. 1995</a:t>
            </a:r>
          </a:p>
          <a:p>
            <a:pPr marL="171450" indent="-171450">
              <a:buFont typeface="Arial" panose="020B0604020202020204" pitchFamily="34" charset="0"/>
              <a:buChar char="•"/>
            </a:pPr>
            <a:r>
              <a:rPr lang="en-US" sz="1000" b="0" i="0" dirty="0">
                <a:solidFill>
                  <a:srgbClr val="212121"/>
                </a:solidFill>
                <a:effectLst/>
                <a:latin typeface="Arial" panose="020B0604020202020204" pitchFamily="34" charset="0"/>
                <a:cs typeface="Arial" panose="020B0604020202020204" pitchFamily="34" charset="0"/>
              </a:rPr>
              <a:t>Silverstein MJ et al. Infiltrating lobular carcinoma. Is it different from infiltrating duct carcinoma? Cancer. 1994</a:t>
            </a:r>
          </a:p>
          <a:p>
            <a:pPr marL="171450" indent="-171450">
              <a:buFont typeface="Arial" panose="020B0604020202020204" pitchFamily="34" charset="0"/>
              <a:buChar char="•"/>
            </a:pPr>
            <a:r>
              <a:rPr lang="en-US" sz="1000" b="0" i="0" dirty="0">
                <a:solidFill>
                  <a:srgbClr val="212121"/>
                </a:solidFill>
                <a:effectLst/>
                <a:latin typeface="Arial" panose="020B0604020202020204" pitchFamily="34" charset="0"/>
                <a:cs typeface="Arial" panose="020B0604020202020204" pitchFamily="34" charset="0"/>
              </a:rPr>
              <a:t>Moore MM et al. Association of infiltrating lobular carcinoma with positive surgical margins after breast-conservation therapy. Ann Surg. 2000</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426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3835" r="11387" b="12674"/>
          <a:stretch/>
        </p:blipFill>
        <p:spPr>
          <a:xfrm>
            <a:off x="129472" y="1860657"/>
            <a:ext cx="4442528" cy="4491586"/>
          </a:xfrm>
          <a:prstGeom prst="rect">
            <a:avLst/>
          </a:prstGeom>
        </p:spPr>
      </p:pic>
      <p:sp>
        <p:nvSpPr>
          <p:cNvPr id="6" name="TextBox 5"/>
          <p:cNvSpPr txBox="1"/>
          <p:nvPr/>
        </p:nvSpPr>
        <p:spPr>
          <a:xfrm>
            <a:off x="5356928" y="1804524"/>
            <a:ext cx="5908349" cy="3139321"/>
          </a:xfrm>
          <a:prstGeom prst="rect">
            <a:avLst/>
          </a:prstGeom>
          <a:noFill/>
        </p:spPr>
        <p:txBody>
          <a:bodyPr wrap="none" rtlCol="0">
            <a:spAutoFit/>
          </a:bodyPr>
          <a:lstStyle/>
          <a:p>
            <a:r>
              <a:rPr lang="en-US" b="1" u="sng" dirty="0"/>
              <a:t>Outside Hospital Evaluation</a:t>
            </a:r>
          </a:p>
          <a:p>
            <a:r>
              <a:rPr lang="en-US" dirty="0"/>
              <a:t>October 2015: 	5 months pregnant</a:t>
            </a:r>
          </a:p>
          <a:p>
            <a:r>
              <a:rPr lang="en-US" dirty="0"/>
              <a:t>		Sonogram --&gt; 1.5 cm spiculated mass</a:t>
            </a:r>
          </a:p>
          <a:p>
            <a:r>
              <a:rPr lang="en-US" dirty="0"/>
              <a:t>		</a:t>
            </a:r>
            <a:r>
              <a:rPr lang="en-US" dirty="0" err="1"/>
              <a:t>Sono</a:t>
            </a:r>
            <a:r>
              <a:rPr lang="en-US" dirty="0"/>
              <a:t>-core --&gt; bland vascular proliferation</a:t>
            </a:r>
          </a:p>
          <a:p>
            <a:r>
              <a:rPr lang="en-US" dirty="0"/>
              <a:t>		Diagnosed as hemangioma</a:t>
            </a:r>
          </a:p>
          <a:p>
            <a:endParaRPr lang="en-US" dirty="0"/>
          </a:p>
          <a:p>
            <a:r>
              <a:rPr lang="en-US" dirty="0"/>
              <a:t>Family History: 	Mother- </a:t>
            </a:r>
            <a:r>
              <a:rPr lang="en-US" dirty="0" err="1"/>
              <a:t>premeno</a:t>
            </a:r>
            <a:r>
              <a:rPr lang="en-US" dirty="0"/>
              <a:t> </a:t>
            </a:r>
            <a:r>
              <a:rPr lang="en-US" dirty="0" err="1"/>
              <a:t>BrCA</a:t>
            </a:r>
            <a:endParaRPr lang="en-US" dirty="0"/>
          </a:p>
          <a:p>
            <a:r>
              <a:rPr lang="en-US" dirty="0"/>
              <a:t>		</a:t>
            </a:r>
            <a:r>
              <a:rPr lang="en-US" dirty="0" err="1"/>
              <a:t>mSDR</a:t>
            </a:r>
            <a:r>
              <a:rPr lang="en-US" dirty="0"/>
              <a:t> – </a:t>
            </a:r>
            <a:r>
              <a:rPr lang="en-US" dirty="0" err="1"/>
              <a:t>postmeno</a:t>
            </a:r>
            <a:r>
              <a:rPr lang="en-US" dirty="0"/>
              <a:t> </a:t>
            </a:r>
            <a:r>
              <a:rPr lang="en-US" dirty="0" err="1"/>
              <a:t>BrCA</a:t>
            </a:r>
            <a:r>
              <a:rPr lang="en-US" dirty="0"/>
              <a:t> x 2</a:t>
            </a:r>
          </a:p>
          <a:p>
            <a:endParaRPr lang="en-US" dirty="0"/>
          </a:p>
          <a:p>
            <a:r>
              <a:rPr lang="en-US" dirty="0"/>
              <a:t>No history of radiation exposure</a:t>
            </a:r>
          </a:p>
          <a:p>
            <a:r>
              <a:rPr lang="en-US" dirty="0"/>
              <a:t> </a:t>
            </a:r>
          </a:p>
        </p:txBody>
      </p:sp>
      <p:sp>
        <p:nvSpPr>
          <p:cNvPr id="7" name="TextBox 6"/>
          <p:cNvSpPr txBox="1"/>
          <p:nvPr/>
        </p:nvSpPr>
        <p:spPr>
          <a:xfrm>
            <a:off x="5356928" y="5428913"/>
            <a:ext cx="6771405" cy="923330"/>
          </a:xfrm>
          <a:prstGeom prst="rect">
            <a:avLst/>
          </a:prstGeom>
          <a:noFill/>
        </p:spPr>
        <p:txBody>
          <a:bodyPr wrap="none" rtlCol="0">
            <a:spAutoFit/>
          </a:bodyPr>
          <a:lstStyle/>
          <a:p>
            <a:r>
              <a:rPr lang="en-US" dirty="0"/>
              <a:t>February 2016:	Presented to surgeon after delivery</a:t>
            </a:r>
          </a:p>
          <a:p>
            <a:r>
              <a:rPr lang="en-US" dirty="0"/>
              <a:t>		Purple patch increasing</a:t>
            </a:r>
          </a:p>
          <a:p>
            <a:r>
              <a:rPr lang="en-US" dirty="0"/>
              <a:t>		Punch Biopsy --&gt; Well-differentiated </a:t>
            </a:r>
            <a:r>
              <a:rPr lang="en-US" dirty="0" err="1"/>
              <a:t>angiosarcoma</a:t>
            </a:r>
            <a:endParaRPr lang="en-US" dirty="0"/>
          </a:p>
        </p:txBody>
      </p:sp>
      <p:sp>
        <p:nvSpPr>
          <p:cNvPr id="8" name="TextBox 7"/>
          <p:cNvSpPr txBox="1"/>
          <p:nvPr/>
        </p:nvSpPr>
        <p:spPr>
          <a:xfrm>
            <a:off x="977787" y="626996"/>
            <a:ext cx="10236426" cy="769441"/>
          </a:xfrm>
          <a:prstGeom prst="rect">
            <a:avLst/>
          </a:prstGeom>
          <a:noFill/>
        </p:spPr>
        <p:txBody>
          <a:bodyPr wrap="square" rtlCol="0">
            <a:spAutoFit/>
          </a:bodyPr>
          <a:lstStyle/>
          <a:p>
            <a:pPr algn="ctr"/>
            <a:r>
              <a:rPr lang="en-US" sz="4400" b="1" dirty="0">
                <a:solidFill>
                  <a:srgbClr val="002060"/>
                </a:solidFill>
              </a:rPr>
              <a:t>A 30-year-old with a Purple Skin Rash</a:t>
            </a:r>
          </a:p>
        </p:txBody>
      </p:sp>
      <p:sp>
        <p:nvSpPr>
          <p:cNvPr id="2" name="TextBox 1">
            <a:extLst>
              <a:ext uri="{FF2B5EF4-FFF2-40B4-BE49-F238E27FC236}">
                <a16:creationId xmlns:a16="http://schemas.microsoft.com/office/drawing/2014/main" id="{5BAFF339-25F7-9FED-36B3-9D32555B6016}"/>
              </a:ext>
            </a:extLst>
          </p:cNvPr>
          <p:cNvSpPr txBox="1"/>
          <p:nvPr/>
        </p:nvSpPr>
        <p:spPr>
          <a:xfrm>
            <a:off x="9664995" y="6453961"/>
            <a:ext cx="2203167" cy="338554"/>
          </a:xfrm>
          <a:prstGeom prst="rect">
            <a:avLst/>
          </a:prstGeom>
          <a:noFill/>
        </p:spPr>
        <p:txBody>
          <a:bodyPr wrap="none" rtlCol="0">
            <a:spAutoFit/>
          </a:bodyPr>
          <a:lstStyle/>
          <a:p>
            <a:r>
              <a:rPr lang="en-US" sz="1600" dirty="0"/>
              <a:t>Courtesy of David </a:t>
            </a:r>
            <a:r>
              <a:rPr lang="en-US" sz="1600" dirty="0" err="1"/>
              <a:t>Euhus</a:t>
            </a:r>
            <a:endParaRPr lang="en-US" sz="1600" dirty="0"/>
          </a:p>
        </p:txBody>
      </p:sp>
    </p:spTree>
    <p:extLst>
      <p:ext uri="{BB962C8B-B14F-4D97-AF65-F5344CB8AC3E}">
        <p14:creationId xmlns:p14="http://schemas.microsoft.com/office/powerpoint/2010/main" val="267907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B1EB-AD5E-4DC7-8BE7-04F37675E453}"/>
              </a:ext>
            </a:extLst>
          </p:cNvPr>
          <p:cNvSpPr>
            <a:spLocks noGrp="1"/>
          </p:cNvSpPr>
          <p:nvPr>
            <p:ph type="title"/>
          </p:nvPr>
        </p:nvSpPr>
        <p:spPr>
          <a:xfrm>
            <a:off x="838200" y="806188"/>
            <a:ext cx="10515600" cy="1325563"/>
          </a:xfrm>
        </p:spPr>
        <p:txBody>
          <a:bodyPr/>
          <a:lstStyle/>
          <a:p>
            <a:r>
              <a:rPr lang="en-US" dirty="0"/>
              <a:t>If a positive margin occurs, what is the chance of success for re-excision?</a:t>
            </a:r>
          </a:p>
        </p:txBody>
      </p:sp>
      <p:sp>
        <p:nvSpPr>
          <p:cNvPr id="3" name="TextBox 2">
            <a:extLst>
              <a:ext uri="{FF2B5EF4-FFF2-40B4-BE49-F238E27FC236}">
                <a16:creationId xmlns:a16="http://schemas.microsoft.com/office/drawing/2014/main" id="{2AA5A257-BBAF-69C3-53A7-147E15147B50}"/>
              </a:ext>
            </a:extLst>
          </p:cNvPr>
          <p:cNvSpPr txBox="1"/>
          <p:nvPr/>
        </p:nvSpPr>
        <p:spPr>
          <a:xfrm>
            <a:off x="198783" y="6273906"/>
            <a:ext cx="6844747" cy="400110"/>
          </a:xfrm>
          <a:prstGeom prst="rect">
            <a:avLst/>
          </a:prstGeom>
          <a:noFill/>
        </p:spPr>
        <p:txBody>
          <a:bodyPr wrap="square" rtlCol="0">
            <a:spAutoFit/>
          </a:bodyPr>
          <a:lstStyle/>
          <a:p>
            <a:r>
              <a:rPr lang="en-US" sz="1000" dirty="0"/>
              <a:t>Piper M et al. Success rates of re-excision after positive margins for invasive lobular carcinoma of the breast. NPJ Breast Cancer 2019</a:t>
            </a:r>
          </a:p>
        </p:txBody>
      </p:sp>
      <p:sp>
        <p:nvSpPr>
          <p:cNvPr id="6" name="Content Placeholder 5">
            <a:extLst>
              <a:ext uri="{FF2B5EF4-FFF2-40B4-BE49-F238E27FC236}">
                <a16:creationId xmlns:a16="http://schemas.microsoft.com/office/drawing/2014/main" id="{ADF70DC3-1844-7370-4EBE-226AE64DE029}"/>
              </a:ext>
            </a:extLst>
          </p:cNvPr>
          <p:cNvSpPr>
            <a:spLocks noGrp="1"/>
          </p:cNvSpPr>
          <p:nvPr>
            <p:ph idx="1"/>
          </p:nvPr>
        </p:nvSpPr>
        <p:spPr>
          <a:xfrm>
            <a:off x="913504" y="2605065"/>
            <a:ext cx="10515600" cy="2359100"/>
          </a:xfrm>
        </p:spPr>
        <p:txBody>
          <a:bodyPr/>
          <a:lstStyle/>
          <a:p>
            <a:r>
              <a:rPr lang="en-US" dirty="0"/>
              <a:t>There is a 74% success rate for clearing a positive margin at re-excision instead of completion mastectomy</a:t>
            </a:r>
          </a:p>
        </p:txBody>
      </p:sp>
    </p:spTree>
    <p:extLst>
      <p:ext uri="{BB962C8B-B14F-4D97-AF65-F5344CB8AC3E}">
        <p14:creationId xmlns:p14="http://schemas.microsoft.com/office/powerpoint/2010/main" val="43315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F8D4-33F6-942A-623B-7E45FF2F7223}"/>
              </a:ext>
            </a:extLst>
          </p:cNvPr>
          <p:cNvSpPr>
            <a:spLocks noGrp="1"/>
          </p:cNvSpPr>
          <p:nvPr>
            <p:ph type="title"/>
          </p:nvPr>
        </p:nvSpPr>
        <p:spPr>
          <a:xfrm>
            <a:off x="838200" y="634066"/>
            <a:ext cx="10515600" cy="1325563"/>
          </a:xfrm>
        </p:spPr>
        <p:txBody>
          <a:bodyPr/>
          <a:lstStyle/>
          <a:p>
            <a:r>
              <a:rPr lang="en-US" dirty="0"/>
              <a:t>Higher rates of nodal positivity </a:t>
            </a:r>
            <a:r>
              <a:rPr lang="en-US" dirty="0">
                <a:sym typeface="Wingdings" panose="05000000000000000000" pitchFamily="2" charset="2"/>
              </a:rPr>
              <a:t> </a:t>
            </a:r>
            <a:r>
              <a:rPr lang="en-US" dirty="0"/>
              <a:t>axillary dissections and radiation</a:t>
            </a:r>
          </a:p>
        </p:txBody>
      </p:sp>
      <p:sp>
        <p:nvSpPr>
          <p:cNvPr id="3" name="Content Placeholder 2">
            <a:extLst>
              <a:ext uri="{FF2B5EF4-FFF2-40B4-BE49-F238E27FC236}">
                <a16:creationId xmlns:a16="http://schemas.microsoft.com/office/drawing/2014/main" id="{B01315C0-F877-5CC6-0CB8-301DE2002564}"/>
              </a:ext>
            </a:extLst>
          </p:cNvPr>
          <p:cNvSpPr>
            <a:spLocks noGrp="1"/>
          </p:cNvSpPr>
          <p:nvPr>
            <p:ph idx="1"/>
          </p:nvPr>
        </p:nvSpPr>
        <p:spPr>
          <a:xfrm>
            <a:off x="838200" y="2233794"/>
            <a:ext cx="10515600" cy="3145030"/>
          </a:xfrm>
        </p:spPr>
        <p:txBody>
          <a:bodyPr/>
          <a:lstStyle/>
          <a:p>
            <a:r>
              <a:rPr lang="en-US" dirty="0"/>
              <a:t>High rate of nodal positivity: in 692 patients with ILC 35% were node positive</a:t>
            </a:r>
          </a:p>
          <a:p>
            <a:pPr lvl="1"/>
            <a:r>
              <a:rPr lang="en-US" dirty="0"/>
              <a:t>Of the clinically node negative, 24% were node positive at surgery</a:t>
            </a:r>
          </a:p>
          <a:p>
            <a:r>
              <a:rPr lang="en-US" dirty="0"/>
              <a:t>Patients with ILC are significantly more likely to upstaged at surgical resection than those with IDC (OR 2.47)</a:t>
            </a:r>
          </a:p>
          <a:p>
            <a:endParaRPr lang="en-US" dirty="0"/>
          </a:p>
          <a:p>
            <a:endParaRPr lang="en-US" dirty="0"/>
          </a:p>
          <a:p>
            <a:endParaRPr lang="en-US" dirty="0"/>
          </a:p>
        </p:txBody>
      </p:sp>
      <p:sp>
        <p:nvSpPr>
          <p:cNvPr id="6" name="TextBox 5">
            <a:extLst>
              <a:ext uri="{FF2B5EF4-FFF2-40B4-BE49-F238E27FC236}">
                <a16:creationId xmlns:a16="http://schemas.microsoft.com/office/drawing/2014/main" id="{2BE3C3FC-C986-E5BB-4DA6-40459B3245E0}"/>
              </a:ext>
            </a:extLst>
          </p:cNvPr>
          <p:cNvSpPr txBox="1"/>
          <p:nvPr/>
        </p:nvSpPr>
        <p:spPr>
          <a:xfrm>
            <a:off x="152400" y="6415855"/>
            <a:ext cx="6579704" cy="338554"/>
          </a:xfrm>
          <a:prstGeom prst="rect">
            <a:avLst/>
          </a:prstGeom>
          <a:noFill/>
        </p:spPr>
        <p:txBody>
          <a:bodyPr wrap="square">
            <a:spAutoFit/>
          </a:bodyPr>
          <a:lstStyle/>
          <a:p>
            <a:pPr marL="171450" indent="-171450">
              <a:buFont typeface="Arial" panose="020B0604020202020204" pitchFamily="34" charset="0"/>
              <a:buChar char="•"/>
            </a:pPr>
            <a:r>
              <a:rPr lang="en-US" sz="800" b="0" i="0" dirty="0" err="1">
                <a:solidFill>
                  <a:srgbClr val="212121"/>
                </a:solidFill>
                <a:effectLst/>
                <a:latin typeface="Arial" panose="020B0604020202020204" pitchFamily="34" charset="0"/>
                <a:cs typeface="Arial" panose="020B0604020202020204" pitchFamily="34" charset="0"/>
              </a:rPr>
              <a:t>Plichta</a:t>
            </a:r>
            <a:r>
              <a:rPr lang="en-US" sz="800" b="0" i="0" dirty="0">
                <a:solidFill>
                  <a:srgbClr val="212121"/>
                </a:solidFill>
                <a:effectLst/>
                <a:latin typeface="Arial" panose="020B0604020202020204" pitchFamily="34" charset="0"/>
                <a:cs typeface="Arial" panose="020B0604020202020204" pitchFamily="34" charset="0"/>
              </a:rPr>
              <a:t> JK et al. Clinical and pathological stage discordance among 433,514 breast cancer patients. Am J Surg. 2019</a:t>
            </a:r>
          </a:p>
          <a:p>
            <a:pPr marL="171450" indent="-171450">
              <a:buFont typeface="Arial" panose="020B0604020202020204" pitchFamily="34" charset="0"/>
              <a:buChar char="•"/>
            </a:pPr>
            <a:r>
              <a:rPr lang="en-US" sz="800" b="0" i="0" dirty="0" err="1">
                <a:solidFill>
                  <a:srgbClr val="333333"/>
                </a:solidFill>
                <a:effectLst/>
                <a:latin typeface="Arial" panose="020B0604020202020204" pitchFamily="34" charset="0"/>
                <a:cs typeface="Arial" panose="020B0604020202020204" pitchFamily="34" charset="0"/>
              </a:rPr>
              <a:t>Cocco</a:t>
            </a:r>
            <a:r>
              <a:rPr lang="en-US" sz="800" dirty="0">
                <a:solidFill>
                  <a:srgbClr val="333333"/>
                </a:solidFill>
                <a:latin typeface="Arial" panose="020B0604020202020204" pitchFamily="34" charset="0"/>
                <a:cs typeface="Arial" panose="020B0604020202020204" pitchFamily="34" charset="0"/>
              </a:rPr>
              <a:t> </a:t>
            </a:r>
            <a:r>
              <a:rPr lang="en-US" sz="800" b="0" i="0" dirty="0">
                <a:solidFill>
                  <a:srgbClr val="333333"/>
                </a:solidFill>
                <a:effectLst/>
                <a:latin typeface="Arial" panose="020B0604020202020204" pitchFamily="34" charset="0"/>
                <a:cs typeface="Arial" panose="020B0604020202020204" pitchFamily="34" charset="0"/>
              </a:rPr>
              <a:t>D</a:t>
            </a:r>
            <a:r>
              <a:rPr lang="en-US" sz="800" b="0" i="1" dirty="0">
                <a:solidFill>
                  <a:srgbClr val="333333"/>
                </a:solidFill>
                <a:effectLst/>
                <a:latin typeface="Arial" panose="020B0604020202020204" pitchFamily="34" charset="0"/>
                <a:cs typeface="Arial" panose="020B0604020202020204" pitchFamily="34" charset="0"/>
              </a:rPr>
              <a:t>et al.</a:t>
            </a:r>
            <a:r>
              <a:rPr lang="en-US" sz="800" b="0" i="0" dirty="0">
                <a:solidFill>
                  <a:srgbClr val="333333"/>
                </a:solidFill>
                <a:effectLst/>
                <a:latin typeface="Arial" panose="020B0604020202020204" pitchFamily="34" charset="0"/>
                <a:cs typeface="Arial" panose="020B0604020202020204" pitchFamily="34" charset="0"/>
              </a:rPr>
              <a:t> Invasive Lobular Breast Cancer: Data to Support Surgical Decision Making. </a:t>
            </a:r>
            <a:r>
              <a:rPr lang="en-US" sz="800" b="0" i="1" dirty="0">
                <a:solidFill>
                  <a:srgbClr val="333333"/>
                </a:solidFill>
                <a:effectLst/>
                <a:latin typeface="Arial" panose="020B0604020202020204" pitchFamily="34" charset="0"/>
                <a:cs typeface="Arial" panose="020B0604020202020204" pitchFamily="34" charset="0"/>
              </a:rPr>
              <a:t>Ann Surg Oncol</a:t>
            </a:r>
            <a:r>
              <a:rPr lang="en-US" sz="800" b="0" i="0" dirty="0">
                <a:solidFill>
                  <a:srgbClr val="333333"/>
                </a:solidFill>
                <a:effectLst/>
                <a:latin typeface="Arial" panose="020B0604020202020204" pitchFamily="34" charset="0"/>
                <a:cs typeface="Arial" panose="020B0604020202020204" pitchFamily="34" charset="0"/>
              </a:rPr>
              <a:t> </a:t>
            </a:r>
            <a:r>
              <a:rPr lang="en-US" sz="800" b="1" i="0" dirty="0">
                <a:solidFill>
                  <a:srgbClr val="333333"/>
                </a:solidFill>
                <a:effectLst/>
                <a:latin typeface="Arial" panose="020B0604020202020204" pitchFamily="34" charset="0"/>
                <a:cs typeface="Arial" panose="020B0604020202020204" pitchFamily="34" charset="0"/>
              </a:rPr>
              <a:t>28</a:t>
            </a:r>
            <a:r>
              <a:rPr lang="en-US" sz="800" b="0" i="0" dirty="0">
                <a:solidFill>
                  <a:srgbClr val="333333"/>
                </a:solidFill>
                <a:effectLst/>
                <a:latin typeface="Arial" panose="020B0604020202020204" pitchFamily="34" charset="0"/>
                <a:cs typeface="Arial" panose="020B0604020202020204" pitchFamily="34" charset="0"/>
              </a:rPr>
              <a:t>, 5723–5729 (2021)</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104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6190E-CB5E-9C2E-B310-AB9B312EFAFB}"/>
              </a:ext>
            </a:extLst>
          </p:cNvPr>
          <p:cNvSpPr>
            <a:spLocks noGrp="1"/>
          </p:cNvSpPr>
          <p:nvPr>
            <p:ph type="title"/>
          </p:nvPr>
        </p:nvSpPr>
        <p:spPr>
          <a:xfrm>
            <a:off x="883941" y="1139966"/>
            <a:ext cx="9236700" cy="1188950"/>
          </a:xfrm>
        </p:spPr>
        <p:txBody>
          <a:bodyPr anchor="b">
            <a:normAutofit/>
          </a:bodyPr>
          <a:lstStyle/>
          <a:p>
            <a:r>
              <a:rPr lang="en-US" sz="3400"/>
              <a:t>Should we routinely obtain breast MRI in the pre-operative evaluation of patients with ILC?</a:t>
            </a:r>
          </a:p>
        </p:txBody>
      </p:sp>
      <p:sp>
        <p:nvSpPr>
          <p:cNvPr id="3" name="Content Placeholder 2">
            <a:extLst>
              <a:ext uri="{FF2B5EF4-FFF2-40B4-BE49-F238E27FC236}">
                <a16:creationId xmlns:a16="http://schemas.microsoft.com/office/drawing/2014/main" id="{9A4A97D0-A9E3-839F-6E4F-A41F4C1EA527}"/>
              </a:ext>
            </a:extLst>
          </p:cNvPr>
          <p:cNvSpPr>
            <a:spLocks noGrp="1"/>
          </p:cNvSpPr>
          <p:nvPr>
            <p:ph idx="1"/>
          </p:nvPr>
        </p:nvSpPr>
        <p:spPr>
          <a:xfrm>
            <a:off x="793660" y="2599509"/>
            <a:ext cx="10143668" cy="3435531"/>
          </a:xfrm>
        </p:spPr>
        <p:txBody>
          <a:bodyPr anchor="ctr">
            <a:normAutofit/>
          </a:bodyPr>
          <a:lstStyle/>
          <a:p>
            <a:r>
              <a:rPr lang="en-US" sz="2400" i="1" dirty="0"/>
              <a:t>Maybe</a:t>
            </a:r>
          </a:p>
          <a:p>
            <a:pPr lvl="1"/>
            <a:r>
              <a:rPr lang="en-US" dirty="0"/>
              <a:t>Data are primarily from single institution retrospective series, with mixed results</a:t>
            </a:r>
          </a:p>
        </p:txBody>
      </p:sp>
    </p:spTree>
    <p:extLst>
      <p:ext uri="{BB962C8B-B14F-4D97-AF65-F5344CB8AC3E}">
        <p14:creationId xmlns:p14="http://schemas.microsoft.com/office/powerpoint/2010/main" val="130564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45BA7-C766-0FC4-BB49-8610E7198F46}"/>
              </a:ext>
            </a:extLst>
          </p:cNvPr>
          <p:cNvSpPr>
            <a:spLocks noGrp="1"/>
          </p:cNvSpPr>
          <p:nvPr>
            <p:ph type="title"/>
          </p:nvPr>
        </p:nvSpPr>
        <p:spPr>
          <a:xfrm>
            <a:off x="838200" y="543635"/>
            <a:ext cx="10515600" cy="1169761"/>
          </a:xfrm>
        </p:spPr>
        <p:txBody>
          <a:bodyPr>
            <a:normAutofit fontScale="90000"/>
          </a:bodyPr>
          <a:lstStyle/>
          <a:p>
            <a:r>
              <a:rPr lang="en-US" dirty="0"/>
              <a:t>Breast MRI has higher concordance with pathology size than conventional imaging</a:t>
            </a:r>
          </a:p>
        </p:txBody>
      </p:sp>
      <p:pic>
        <p:nvPicPr>
          <p:cNvPr id="4" name="Content Placeholder 4">
            <a:extLst>
              <a:ext uri="{FF2B5EF4-FFF2-40B4-BE49-F238E27FC236}">
                <a16:creationId xmlns:a16="http://schemas.microsoft.com/office/drawing/2014/main" id="{4DA89F39-0786-9F67-9DF8-F84C100E4D37}"/>
              </a:ext>
            </a:extLst>
          </p:cNvPr>
          <p:cNvPicPr>
            <a:picLocks noGrp="1" noChangeAspect="1"/>
          </p:cNvPicPr>
          <p:nvPr>
            <p:ph idx="1"/>
          </p:nvPr>
        </p:nvPicPr>
        <p:blipFill rotWithShape="1">
          <a:blip r:embed="rId2"/>
          <a:srcRect l="3638" t="16260" r="50616" b="1847"/>
          <a:stretch/>
        </p:blipFill>
        <p:spPr>
          <a:xfrm>
            <a:off x="5683172" y="2019505"/>
            <a:ext cx="4653848" cy="3886042"/>
          </a:xfrm>
        </p:spPr>
      </p:pic>
      <p:sp>
        <p:nvSpPr>
          <p:cNvPr id="6" name="TextBox 5">
            <a:extLst>
              <a:ext uri="{FF2B5EF4-FFF2-40B4-BE49-F238E27FC236}">
                <a16:creationId xmlns:a16="http://schemas.microsoft.com/office/drawing/2014/main" id="{B9B140F3-D732-1EB6-7D1C-0D8FEC22B011}"/>
              </a:ext>
            </a:extLst>
          </p:cNvPr>
          <p:cNvSpPr txBox="1"/>
          <p:nvPr/>
        </p:nvSpPr>
        <p:spPr>
          <a:xfrm>
            <a:off x="7176170" y="1746394"/>
            <a:ext cx="2416046" cy="369332"/>
          </a:xfrm>
          <a:prstGeom prst="rect">
            <a:avLst/>
          </a:prstGeom>
          <a:noFill/>
        </p:spPr>
        <p:txBody>
          <a:bodyPr wrap="none" rtlCol="0">
            <a:spAutoFit/>
          </a:bodyPr>
          <a:lstStyle/>
          <a:p>
            <a:r>
              <a:rPr lang="en-US" dirty="0"/>
              <a:t>MRI versus pathology</a:t>
            </a:r>
          </a:p>
        </p:txBody>
      </p:sp>
      <p:grpSp>
        <p:nvGrpSpPr>
          <p:cNvPr id="9" name="Group 8">
            <a:extLst>
              <a:ext uri="{FF2B5EF4-FFF2-40B4-BE49-F238E27FC236}">
                <a16:creationId xmlns:a16="http://schemas.microsoft.com/office/drawing/2014/main" id="{3AA7E392-2D74-DFD5-24D8-4D0BBFCA9869}"/>
              </a:ext>
            </a:extLst>
          </p:cNvPr>
          <p:cNvGrpSpPr/>
          <p:nvPr/>
        </p:nvGrpSpPr>
        <p:grpSpPr>
          <a:xfrm>
            <a:off x="775194" y="1746394"/>
            <a:ext cx="4699906" cy="4062068"/>
            <a:chOff x="5706836" y="1982628"/>
            <a:chExt cx="4699906" cy="4062068"/>
          </a:xfrm>
        </p:grpSpPr>
        <p:pic>
          <p:nvPicPr>
            <p:cNvPr id="5" name="Content Placeholder 4">
              <a:extLst>
                <a:ext uri="{FF2B5EF4-FFF2-40B4-BE49-F238E27FC236}">
                  <a16:creationId xmlns:a16="http://schemas.microsoft.com/office/drawing/2014/main" id="{3AE31144-1369-5577-8067-7DE0309D2A29}"/>
                </a:ext>
              </a:extLst>
            </p:cNvPr>
            <p:cNvPicPr>
              <a:picLocks noChangeAspect="1"/>
            </p:cNvPicPr>
            <p:nvPr/>
          </p:nvPicPr>
          <p:blipFill rotWithShape="1">
            <a:blip r:embed="rId3"/>
            <a:srcRect l="2782" t="13913" r="51135" b="2271"/>
            <a:stretch/>
          </p:blipFill>
          <p:spPr>
            <a:xfrm>
              <a:off x="5706836" y="2162974"/>
              <a:ext cx="4465864" cy="3881722"/>
            </a:xfrm>
            <a:prstGeom prst="rect">
              <a:avLst/>
            </a:prstGeom>
          </p:spPr>
        </p:pic>
        <p:sp>
          <p:nvSpPr>
            <p:cNvPr id="7" name="TextBox 6">
              <a:extLst>
                <a:ext uri="{FF2B5EF4-FFF2-40B4-BE49-F238E27FC236}">
                  <a16:creationId xmlns:a16="http://schemas.microsoft.com/office/drawing/2014/main" id="{98D01275-F9D0-3D46-8D21-81B57DA72123}"/>
                </a:ext>
              </a:extLst>
            </p:cNvPr>
            <p:cNvSpPr txBox="1"/>
            <p:nvPr/>
          </p:nvSpPr>
          <p:spPr>
            <a:xfrm>
              <a:off x="6195333" y="1982628"/>
              <a:ext cx="4211409" cy="369332"/>
            </a:xfrm>
            <a:prstGeom prst="rect">
              <a:avLst/>
            </a:prstGeom>
            <a:noFill/>
          </p:spPr>
          <p:txBody>
            <a:bodyPr wrap="none" rtlCol="0">
              <a:spAutoFit/>
            </a:bodyPr>
            <a:lstStyle/>
            <a:p>
              <a:r>
                <a:rPr lang="en-US" dirty="0"/>
                <a:t>Conventional imaging versus pathology</a:t>
              </a:r>
            </a:p>
          </p:txBody>
        </p:sp>
      </p:grpSp>
      <p:sp>
        <p:nvSpPr>
          <p:cNvPr id="8" name="TextBox 7">
            <a:extLst>
              <a:ext uri="{FF2B5EF4-FFF2-40B4-BE49-F238E27FC236}">
                <a16:creationId xmlns:a16="http://schemas.microsoft.com/office/drawing/2014/main" id="{E1EB6BB6-EF08-95AA-AF7C-8D2C0B6CA23C}"/>
              </a:ext>
            </a:extLst>
          </p:cNvPr>
          <p:cNvSpPr txBox="1"/>
          <p:nvPr/>
        </p:nvSpPr>
        <p:spPr>
          <a:xfrm>
            <a:off x="185530" y="6235149"/>
            <a:ext cx="5393635" cy="400110"/>
          </a:xfrm>
          <a:prstGeom prst="rect">
            <a:avLst/>
          </a:prstGeom>
          <a:noFill/>
        </p:spPr>
        <p:txBody>
          <a:bodyPr wrap="square" rtlCol="0">
            <a:spAutoFit/>
          </a:bodyPr>
          <a:lstStyle/>
          <a:p>
            <a:r>
              <a:rPr lang="en-US" sz="1000" dirty="0" err="1"/>
              <a:t>Hovis</a:t>
            </a:r>
            <a:r>
              <a:rPr lang="en-US" sz="1000" dirty="0"/>
              <a:t> K et al. Accuracy of preoperative breast MRI versus conventional imaging in measuring pathologic extent of invasive lobular carcinoma. Journal of Breast Imaging 2021</a:t>
            </a:r>
          </a:p>
        </p:txBody>
      </p:sp>
    </p:spTree>
    <p:extLst>
      <p:ext uri="{BB962C8B-B14F-4D97-AF65-F5344CB8AC3E}">
        <p14:creationId xmlns:p14="http://schemas.microsoft.com/office/powerpoint/2010/main" val="100454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DF9C1-B9B2-03C2-2B67-B2B18D895C15}"/>
              </a:ext>
            </a:extLst>
          </p:cNvPr>
          <p:cNvSpPr>
            <a:spLocks noGrp="1"/>
          </p:cNvSpPr>
          <p:nvPr>
            <p:ph type="title"/>
          </p:nvPr>
        </p:nvSpPr>
        <p:spPr>
          <a:xfrm>
            <a:off x="838200" y="500062"/>
            <a:ext cx="10515600" cy="1325563"/>
          </a:xfrm>
        </p:spPr>
        <p:txBody>
          <a:bodyPr/>
          <a:lstStyle/>
          <a:p>
            <a:r>
              <a:rPr lang="en-US" dirty="0"/>
              <a:t>Does higher concordance translate to improved surgical outcomes?</a:t>
            </a:r>
          </a:p>
        </p:txBody>
      </p:sp>
      <p:sp>
        <p:nvSpPr>
          <p:cNvPr id="3" name="Content Placeholder 2">
            <a:extLst>
              <a:ext uri="{FF2B5EF4-FFF2-40B4-BE49-F238E27FC236}">
                <a16:creationId xmlns:a16="http://schemas.microsoft.com/office/drawing/2014/main" id="{E98D5F5C-A33C-69D1-58F7-012D676B2DEE}"/>
              </a:ext>
            </a:extLst>
          </p:cNvPr>
          <p:cNvSpPr>
            <a:spLocks noGrp="1"/>
          </p:cNvSpPr>
          <p:nvPr>
            <p:ph idx="1"/>
          </p:nvPr>
        </p:nvSpPr>
        <p:spPr/>
        <p:txBody>
          <a:bodyPr>
            <a:normAutofit fontScale="92500" lnSpcReduction="10000"/>
          </a:bodyPr>
          <a:lstStyle/>
          <a:p>
            <a:r>
              <a:rPr lang="en-US" dirty="0"/>
              <a:t>Institutional series evaluating outcomes in 166 cases with ILC who obtained pre-operative MRI</a:t>
            </a:r>
          </a:p>
          <a:p>
            <a:r>
              <a:rPr lang="en-US" b="1" dirty="0"/>
              <a:t>MRI was helpful in 28.9% and harmful in 28.9%</a:t>
            </a:r>
          </a:p>
          <a:p>
            <a:pPr lvl="1"/>
            <a:r>
              <a:rPr lang="en-US" dirty="0"/>
              <a:t>Helpful: </a:t>
            </a:r>
          </a:p>
          <a:p>
            <a:pPr lvl="2"/>
            <a:r>
              <a:rPr lang="en-US" dirty="0"/>
              <a:t>Identifying contralateral disease or additional ipsilateral disease</a:t>
            </a:r>
          </a:p>
          <a:p>
            <a:pPr lvl="2"/>
            <a:r>
              <a:rPr lang="en-US" dirty="0"/>
              <a:t>Better size concordance with pathology</a:t>
            </a:r>
          </a:p>
          <a:p>
            <a:pPr lvl="1"/>
            <a:r>
              <a:rPr lang="en-US" dirty="0"/>
              <a:t>Harmful:</a:t>
            </a:r>
          </a:p>
          <a:p>
            <a:pPr lvl="2"/>
            <a:r>
              <a:rPr lang="en-US" dirty="0"/>
              <a:t>High rate of benign biopsies</a:t>
            </a:r>
          </a:p>
          <a:p>
            <a:pPr lvl="2"/>
            <a:r>
              <a:rPr lang="en-US" dirty="0"/>
              <a:t>Overestimation of tumor size compared to pathology</a:t>
            </a:r>
          </a:p>
          <a:p>
            <a:pPr lvl="1"/>
            <a:r>
              <a:rPr lang="en-US" dirty="0"/>
              <a:t>Overall positive margin rate 6.8%</a:t>
            </a:r>
          </a:p>
          <a:p>
            <a:pPr lvl="1"/>
            <a:r>
              <a:rPr lang="en-US" dirty="0"/>
              <a:t>Overall mastectomy rate 57%</a:t>
            </a:r>
          </a:p>
          <a:p>
            <a:pPr lvl="1"/>
            <a:r>
              <a:rPr lang="en-US" dirty="0"/>
              <a:t>28% switched to mastectomy after breast MRI even though BCS technically possible</a:t>
            </a:r>
          </a:p>
        </p:txBody>
      </p:sp>
      <p:sp>
        <p:nvSpPr>
          <p:cNvPr id="4" name="TextBox 3">
            <a:extLst>
              <a:ext uri="{FF2B5EF4-FFF2-40B4-BE49-F238E27FC236}">
                <a16:creationId xmlns:a16="http://schemas.microsoft.com/office/drawing/2014/main" id="{39981D0E-6C07-2F94-42B2-8D185A3D458B}"/>
              </a:ext>
            </a:extLst>
          </p:cNvPr>
          <p:cNvSpPr txBox="1"/>
          <p:nvPr/>
        </p:nvSpPr>
        <p:spPr>
          <a:xfrm>
            <a:off x="92765" y="6292820"/>
            <a:ext cx="6692348" cy="400110"/>
          </a:xfrm>
          <a:prstGeom prst="rect">
            <a:avLst/>
          </a:prstGeom>
          <a:noFill/>
        </p:spPr>
        <p:txBody>
          <a:bodyPr wrap="square" rtlCol="0">
            <a:spAutoFit/>
          </a:bodyPr>
          <a:lstStyle/>
          <a:p>
            <a:r>
              <a:rPr lang="en-US" sz="1000" dirty="0"/>
              <a:t>Amin A et al. Does the addition of breast MRI add value to the diagnostic workup of invasive lobular carcinoma? Journal of Surgical Research 2021</a:t>
            </a:r>
          </a:p>
        </p:txBody>
      </p:sp>
    </p:spTree>
    <p:extLst>
      <p:ext uri="{BB962C8B-B14F-4D97-AF65-F5344CB8AC3E}">
        <p14:creationId xmlns:p14="http://schemas.microsoft.com/office/powerpoint/2010/main" val="1068907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1E4D-FB01-887E-F608-0717D9915B5D}"/>
              </a:ext>
            </a:extLst>
          </p:cNvPr>
          <p:cNvSpPr>
            <a:spLocks noGrp="1"/>
          </p:cNvSpPr>
          <p:nvPr>
            <p:ph type="title"/>
          </p:nvPr>
        </p:nvSpPr>
        <p:spPr>
          <a:xfrm>
            <a:off x="838200" y="590412"/>
            <a:ext cx="10515600" cy="1325563"/>
          </a:xfrm>
        </p:spPr>
        <p:txBody>
          <a:bodyPr>
            <a:normAutofit fontScale="90000"/>
          </a:bodyPr>
          <a:lstStyle/>
          <a:p>
            <a:r>
              <a:rPr lang="en-US" dirty="0"/>
              <a:t>Despite lack of consistent benefit, breast MRI is still recommended by many for ILC evaluation</a:t>
            </a:r>
          </a:p>
        </p:txBody>
      </p:sp>
      <p:sp>
        <p:nvSpPr>
          <p:cNvPr id="8" name="Content Placeholder 7">
            <a:extLst>
              <a:ext uri="{FF2B5EF4-FFF2-40B4-BE49-F238E27FC236}">
                <a16:creationId xmlns:a16="http://schemas.microsoft.com/office/drawing/2014/main" id="{BD1E9A29-17E4-7B2E-C057-2E1ABECAB0F1}"/>
              </a:ext>
            </a:extLst>
          </p:cNvPr>
          <p:cNvSpPr>
            <a:spLocks noGrp="1"/>
          </p:cNvSpPr>
          <p:nvPr>
            <p:ph idx="1"/>
          </p:nvPr>
        </p:nvSpPr>
        <p:spPr>
          <a:xfrm>
            <a:off x="838200" y="2166730"/>
            <a:ext cx="4760843" cy="3672008"/>
          </a:xfrm>
        </p:spPr>
        <p:txBody>
          <a:bodyPr>
            <a:normAutofit/>
          </a:bodyPr>
          <a:lstStyle/>
          <a:p>
            <a:r>
              <a:rPr lang="en-US" dirty="0"/>
              <a:t>American Society of Breast Surgeons </a:t>
            </a:r>
          </a:p>
          <a:p>
            <a:r>
              <a:rPr lang="en-US" dirty="0"/>
              <a:t>National Comprehensive Cancer Network</a:t>
            </a:r>
          </a:p>
          <a:p>
            <a:r>
              <a:rPr lang="en-US" dirty="0"/>
              <a:t>European Society of Breast Imaging</a:t>
            </a:r>
          </a:p>
          <a:p>
            <a:r>
              <a:rPr lang="en-US" dirty="0"/>
              <a:t>European Society of Breast Cancer Specialists</a:t>
            </a:r>
          </a:p>
        </p:txBody>
      </p:sp>
      <p:sp>
        <p:nvSpPr>
          <p:cNvPr id="4" name="Content Placeholder 7">
            <a:extLst>
              <a:ext uri="{FF2B5EF4-FFF2-40B4-BE49-F238E27FC236}">
                <a16:creationId xmlns:a16="http://schemas.microsoft.com/office/drawing/2014/main" id="{D1E5FE2E-8BA9-997C-FB51-F8B842FCE537}"/>
              </a:ext>
            </a:extLst>
          </p:cNvPr>
          <p:cNvSpPr txBox="1">
            <a:spLocks/>
          </p:cNvSpPr>
          <p:nvPr/>
        </p:nvSpPr>
        <p:spPr>
          <a:xfrm>
            <a:off x="6218582" y="2166730"/>
            <a:ext cx="4760843" cy="3672008"/>
          </a:xfrm>
          <a:prstGeom prst="rect">
            <a:avLst/>
          </a:prstGeom>
        </p:spPr>
        <p:txBody>
          <a:bodyPr vert="horz" lIns="91440" tIns="45720" rIns="91440" bIns="45720" rtlCol="0">
            <a:normAutofit/>
          </a:bodyPr>
          <a:lstStyle>
            <a:lvl1pPr marL="393192" indent="-393192" algn="l" defTabSz="914400" rtl="0" eaLnBrk="1" latinLnBrk="0" hangingPunct="1">
              <a:lnSpc>
                <a:spcPct val="100000"/>
              </a:lnSpc>
              <a:spcBef>
                <a:spcPts val="800"/>
              </a:spcBef>
              <a:buClr>
                <a:schemeClr val="accent1"/>
              </a:buClr>
              <a:buSzPct val="80000"/>
              <a:buFont typeface="Wingdings" pitchFamily="2" charset="2"/>
              <a:buChar char="§"/>
              <a:defRPr sz="2800" kern="1200">
                <a:solidFill>
                  <a:schemeClr val="tx1"/>
                </a:solidFill>
                <a:latin typeface="+mn-lt"/>
                <a:ea typeface="+mn-ea"/>
                <a:cs typeface="+mn-cs"/>
              </a:defRPr>
            </a:lvl1pPr>
            <a:lvl2pPr marL="768096" indent="-374904"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2pPr>
            <a:lvl3pPr marL="1078992" indent="-301752" algn="l" defTabSz="914400" rtl="0" eaLnBrk="1" latinLnBrk="0" hangingPunct="1">
              <a:lnSpc>
                <a:spcPct val="100000"/>
              </a:lnSpc>
              <a:spcBef>
                <a:spcPts val="800"/>
              </a:spcBef>
              <a:buClr>
                <a:schemeClr val="accent1"/>
              </a:buClr>
              <a:buSzPct val="100000"/>
              <a:buFont typeface="Wingdings" pitchFamily="2" charset="2"/>
              <a:buChar char="§"/>
              <a:defRPr sz="2000" kern="1200">
                <a:solidFill>
                  <a:schemeClr val="tx1"/>
                </a:solidFill>
                <a:latin typeface="+mn-lt"/>
                <a:ea typeface="+mn-ea"/>
                <a:cs typeface="+mn-cs"/>
              </a:defRPr>
            </a:lvl3pPr>
            <a:lvl4pPr marL="1371600" indent="-292608" algn="l" defTabSz="914400" rtl="0" eaLnBrk="1" latinLnBrk="0" hangingPunct="1">
              <a:lnSpc>
                <a:spcPct val="100000"/>
              </a:lnSpc>
              <a:spcBef>
                <a:spcPts val="8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1"/>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Lack of prospective data </a:t>
            </a:r>
            <a:r>
              <a:rPr lang="en-US" dirty="0">
                <a:sym typeface="Wingdings" panose="05000000000000000000" pitchFamily="2" charset="2"/>
              </a:rPr>
              <a:t> selection bias</a:t>
            </a:r>
          </a:p>
          <a:p>
            <a:pPr lvl="1"/>
            <a:r>
              <a:rPr lang="en-US" dirty="0">
                <a:sym typeface="Wingdings" panose="05000000000000000000" pitchFamily="2" charset="2"/>
              </a:rPr>
              <a:t>MRI likely used in more challenging cases</a:t>
            </a:r>
          </a:p>
          <a:p>
            <a:r>
              <a:rPr lang="en-US" dirty="0">
                <a:sym typeface="Wingdings" panose="05000000000000000000" pitchFamily="2" charset="2"/>
              </a:rPr>
              <a:t>Lack of better alternative</a:t>
            </a:r>
          </a:p>
        </p:txBody>
      </p:sp>
    </p:spTree>
    <p:extLst>
      <p:ext uri="{BB962C8B-B14F-4D97-AF65-F5344CB8AC3E}">
        <p14:creationId xmlns:p14="http://schemas.microsoft.com/office/powerpoint/2010/main" val="2313409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38B5-4255-48B5-B6B1-E9A5736316BB}"/>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EB47BEF-29A5-4D95-A5B3-DA4181B6750D}"/>
              </a:ext>
            </a:extLst>
          </p:cNvPr>
          <p:cNvSpPr>
            <a:spLocks noGrp="1"/>
          </p:cNvSpPr>
          <p:nvPr>
            <p:ph idx="1"/>
          </p:nvPr>
        </p:nvSpPr>
        <p:spPr>
          <a:xfrm>
            <a:off x="662093" y="1547918"/>
            <a:ext cx="6795347" cy="4351338"/>
          </a:xfrm>
        </p:spPr>
        <p:txBody>
          <a:bodyPr>
            <a:normAutofit fontScale="92500" lnSpcReduction="10000"/>
          </a:bodyPr>
          <a:lstStyle/>
          <a:p>
            <a:r>
              <a:rPr lang="en-US" dirty="0"/>
              <a:t>Patients with ILC have high positive margin rates after both lumpectomy and mastectomy</a:t>
            </a:r>
          </a:p>
          <a:p>
            <a:r>
              <a:rPr lang="en-US" dirty="0"/>
              <a:t>For lumpectomy:</a:t>
            </a:r>
          </a:p>
          <a:p>
            <a:pPr lvl="1"/>
            <a:r>
              <a:rPr lang="en-US" dirty="0"/>
              <a:t>Always take shave margins and offer oncoplastic surgery</a:t>
            </a:r>
          </a:p>
          <a:p>
            <a:pPr lvl="1"/>
            <a:r>
              <a:rPr lang="en-US" dirty="0"/>
              <a:t>Re-excision for positive margin has 74% success rate</a:t>
            </a:r>
          </a:p>
          <a:p>
            <a:r>
              <a:rPr lang="en-US" dirty="0"/>
              <a:t>For mastectomy:</a:t>
            </a:r>
          </a:p>
          <a:p>
            <a:pPr lvl="1"/>
            <a:r>
              <a:rPr lang="en-US" dirty="0"/>
              <a:t>Nipple skin sparing mastectomy is safe in ILC</a:t>
            </a:r>
          </a:p>
          <a:p>
            <a:pPr lvl="1"/>
            <a:r>
              <a:rPr lang="en-US" dirty="0"/>
              <a:t>Even mastectomy has almost 19% positive margin rate for T3 tumors</a:t>
            </a:r>
          </a:p>
          <a:p>
            <a:pPr lvl="2"/>
            <a:r>
              <a:rPr lang="en-US" dirty="0"/>
              <a:t>Address positive margin with either re-excision or post-mastectomy radiation</a:t>
            </a:r>
          </a:p>
        </p:txBody>
      </p:sp>
      <p:sp>
        <p:nvSpPr>
          <p:cNvPr id="4" name="Arrow: Right 3">
            <a:extLst>
              <a:ext uri="{FF2B5EF4-FFF2-40B4-BE49-F238E27FC236}">
                <a16:creationId xmlns:a16="http://schemas.microsoft.com/office/drawing/2014/main" id="{5BBED2E1-60AA-41FF-8259-1CF4394250CC}"/>
              </a:ext>
            </a:extLst>
          </p:cNvPr>
          <p:cNvSpPr/>
          <p:nvPr/>
        </p:nvSpPr>
        <p:spPr>
          <a:xfrm>
            <a:off x="7457440" y="1453834"/>
            <a:ext cx="1706880" cy="9482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67B49219-D374-44F5-B9FF-4CF1FA5B5FC5}"/>
              </a:ext>
            </a:extLst>
          </p:cNvPr>
          <p:cNvSpPr/>
          <p:nvPr/>
        </p:nvSpPr>
        <p:spPr>
          <a:xfrm>
            <a:off x="7457440" y="4361074"/>
            <a:ext cx="1706880" cy="9482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4E8060-7E12-4FDA-A078-A373AB89F17F}"/>
              </a:ext>
            </a:extLst>
          </p:cNvPr>
          <p:cNvSpPr txBox="1"/>
          <p:nvPr/>
        </p:nvSpPr>
        <p:spPr>
          <a:xfrm>
            <a:off x="9504681" y="1466302"/>
            <a:ext cx="2025226" cy="646331"/>
          </a:xfrm>
          <a:prstGeom prst="rect">
            <a:avLst/>
          </a:prstGeom>
          <a:noFill/>
        </p:spPr>
        <p:txBody>
          <a:bodyPr wrap="square" rtlCol="0">
            <a:spAutoFit/>
          </a:bodyPr>
          <a:lstStyle/>
          <a:p>
            <a:pPr algn="ctr"/>
            <a:r>
              <a:rPr lang="en-US" i="1" dirty="0"/>
              <a:t>Pre-op MRI useful but imperfect test</a:t>
            </a:r>
          </a:p>
        </p:txBody>
      </p:sp>
      <p:sp>
        <p:nvSpPr>
          <p:cNvPr id="7" name="TextBox 6">
            <a:extLst>
              <a:ext uri="{FF2B5EF4-FFF2-40B4-BE49-F238E27FC236}">
                <a16:creationId xmlns:a16="http://schemas.microsoft.com/office/drawing/2014/main" id="{CD3AD0F8-1CAD-4DCF-B130-B124C4D8A5F0}"/>
              </a:ext>
            </a:extLst>
          </p:cNvPr>
          <p:cNvSpPr txBox="1"/>
          <p:nvPr/>
        </p:nvSpPr>
        <p:spPr>
          <a:xfrm>
            <a:off x="9504681" y="4285489"/>
            <a:ext cx="2025226" cy="1477328"/>
          </a:xfrm>
          <a:prstGeom prst="rect">
            <a:avLst/>
          </a:prstGeom>
          <a:noFill/>
        </p:spPr>
        <p:txBody>
          <a:bodyPr wrap="square" rtlCol="0">
            <a:spAutoFit/>
          </a:bodyPr>
          <a:lstStyle/>
          <a:p>
            <a:pPr algn="ctr"/>
            <a:r>
              <a:rPr lang="en-US" i="1" dirty="0"/>
              <a:t>Potential role of neoadjuvant therapy even if mastectomy is planned</a:t>
            </a:r>
          </a:p>
        </p:txBody>
      </p:sp>
    </p:spTree>
    <p:extLst>
      <p:ext uri="{BB962C8B-B14F-4D97-AF65-F5344CB8AC3E}">
        <p14:creationId xmlns:p14="http://schemas.microsoft.com/office/powerpoint/2010/main" val="285656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74" y="209263"/>
            <a:ext cx="10515600" cy="1046747"/>
          </a:xfrm>
        </p:spPr>
        <p:txBody>
          <a:bodyPr>
            <a:normAutofit/>
          </a:bodyPr>
          <a:lstStyle/>
          <a:p>
            <a:pPr algn="ctr"/>
            <a:r>
              <a:rPr lang="en-US" sz="4800" b="1" dirty="0">
                <a:solidFill>
                  <a:srgbClr val="002060"/>
                </a:solidFill>
                <a:latin typeface="Calibri" panose="020F0502020204030204" pitchFamily="34" charset="0"/>
                <a:cs typeface="Calibri" panose="020F0502020204030204" pitchFamily="34" charset="0"/>
              </a:rPr>
              <a:t>A Few Take Home Points</a:t>
            </a:r>
          </a:p>
        </p:txBody>
      </p:sp>
      <p:sp>
        <p:nvSpPr>
          <p:cNvPr id="3" name="TextBox 2"/>
          <p:cNvSpPr txBox="1"/>
          <p:nvPr/>
        </p:nvSpPr>
        <p:spPr>
          <a:xfrm>
            <a:off x="308811" y="1029982"/>
            <a:ext cx="11478126" cy="5693866"/>
          </a:xfrm>
          <a:prstGeom prst="rect">
            <a:avLst/>
          </a:prstGeom>
          <a:noFill/>
        </p:spPr>
        <p:txBody>
          <a:bodyPr wrap="square" rtlCol="0">
            <a:spAutoFit/>
          </a:bodyPr>
          <a:lstStyle/>
          <a:p>
            <a:r>
              <a:rPr lang="en-US" sz="2800" dirty="0"/>
              <a:t>Purple “rash” on the skin: punch biopsy. Think angiosarcoma</a:t>
            </a:r>
          </a:p>
          <a:p>
            <a:endParaRPr lang="en-US" sz="2800" dirty="0"/>
          </a:p>
          <a:p>
            <a:r>
              <a:rPr lang="en-US" sz="2800" dirty="0"/>
              <a:t>Avoid disfiguring surgery for benign </a:t>
            </a:r>
            <a:r>
              <a:rPr lang="en-US" sz="2800" dirty="0" err="1"/>
              <a:t>phyllodes</a:t>
            </a:r>
            <a:endParaRPr lang="en-US" sz="2800" dirty="0"/>
          </a:p>
          <a:p>
            <a:endParaRPr lang="en-US" sz="2800" dirty="0"/>
          </a:p>
          <a:p>
            <a:r>
              <a:rPr lang="en-US" sz="2800" dirty="0"/>
              <a:t>Consider referral to discuss adjuvant radiation for malignant phyllodes </a:t>
            </a:r>
          </a:p>
          <a:p>
            <a:endParaRPr lang="en-US" sz="2800" dirty="0"/>
          </a:p>
          <a:p>
            <a:r>
              <a:rPr lang="en-US" sz="2800" dirty="0"/>
              <a:t>Risk of contralateral breast cancer for male breast cancer survivors is low</a:t>
            </a:r>
          </a:p>
          <a:p>
            <a:endParaRPr lang="en-US" sz="2800" dirty="0"/>
          </a:p>
          <a:p>
            <a:r>
              <a:rPr lang="en-US" sz="2800" dirty="0"/>
              <a:t>TN metaplastic breast cancer treated with standard TN therapies including Keynote 522 in the neoadjuvant setting- also consider clinical trial </a:t>
            </a:r>
          </a:p>
          <a:p>
            <a:endParaRPr lang="en-US" sz="2800" dirty="0"/>
          </a:p>
          <a:p>
            <a:r>
              <a:rPr lang="en-US" sz="2800" dirty="0"/>
              <a:t>Lobular breast cancer- can be underestimated on mammogram, consider MRI</a:t>
            </a:r>
          </a:p>
          <a:p>
            <a:endParaRPr lang="en-US" sz="2800" dirty="0"/>
          </a:p>
        </p:txBody>
      </p:sp>
    </p:spTree>
    <p:extLst>
      <p:ext uri="{BB962C8B-B14F-4D97-AF65-F5344CB8AC3E}">
        <p14:creationId xmlns:p14="http://schemas.microsoft.com/office/powerpoint/2010/main" val="1152916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A81E-56EB-08D7-6C06-E49AEF2D8320}"/>
              </a:ext>
            </a:extLst>
          </p:cNvPr>
          <p:cNvSpPr>
            <a:spLocks noGrp="1"/>
          </p:cNvSpPr>
          <p:nvPr>
            <p:ph type="title"/>
          </p:nvPr>
        </p:nvSpPr>
        <p:spPr>
          <a:xfrm>
            <a:off x="838200" y="560197"/>
            <a:ext cx="10515600" cy="1325563"/>
          </a:xfrm>
        </p:spPr>
        <p:txBody>
          <a:bodyPr/>
          <a:lstStyle/>
          <a:p>
            <a:r>
              <a:rPr lang="en-US" dirty="0"/>
              <a:t>Thank You</a:t>
            </a:r>
          </a:p>
        </p:txBody>
      </p:sp>
    </p:spTree>
    <p:extLst>
      <p:ext uri="{BB962C8B-B14F-4D97-AF65-F5344CB8AC3E}">
        <p14:creationId xmlns:p14="http://schemas.microsoft.com/office/powerpoint/2010/main" val="331457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0" y="623086"/>
            <a:ext cx="12206070" cy="5421664"/>
          </a:xfrm>
          <a:prstGeom prst="rect">
            <a:avLst/>
          </a:prstGeom>
        </p:spPr>
      </p:pic>
    </p:spTree>
    <p:extLst>
      <p:ext uri="{BB962C8B-B14F-4D97-AF65-F5344CB8AC3E}">
        <p14:creationId xmlns:p14="http://schemas.microsoft.com/office/powerpoint/2010/main" val="1854282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516" y="572333"/>
            <a:ext cx="10515600" cy="759669"/>
          </a:xfrm>
        </p:spPr>
        <p:txBody>
          <a:bodyPr/>
          <a:lstStyle/>
          <a:p>
            <a:pPr algn="ctr"/>
            <a:r>
              <a:rPr lang="en-US" b="1" dirty="0">
                <a:solidFill>
                  <a:srgbClr val="002060"/>
                </a:solidFill>
                <a:latin typeface="+mn-lt"/>
              </a:rPr>
              <a:t>Evaluation and Treatment</a:t>
            </a:r>
          </a:p>
        </p:txBody>
      </p:sp>
      <p:sp>
        <p:nvSpPr>
          <p:cNvPr id="3" name="TextBox 2"/>
          <p:cNvSpPr txBox="1"/>
          <p:nvPr/>
        </p:nvSpPr>
        <p:spPr>
          <a:xfrm>
            <a:off x="647364" y="1124793"/>
            <a:ext cx="11069904" cy="4401205"/>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800" b="1" dirty="0"/>
              <a:t>Genetic Testing</a:t>
            </a:r>
            <a:r>
              <a:rPr lang="en-US" sz="2800" dirty="0"/>
              <a:t>: Multigene panel (including TP53) NEGATIVE</a:t>
            </a:r>
          </a:p>
          <a:p>
            <a:pPr marL="342900" indent="-342900">
              <a:lnSpc>
                <a:spcPct val="200000"/>
              </a:lnSpc>
              <a:buFont typeface="Arial" panose="020B0604020202020204" pitchFamily="34" charset="0"/>
              <a:buChar char="•"/>
            </a:pPr>
            <a:r>
              <a:rPr lang="en-US" sz="2800" b="1" dirty="0"/>
              <a:t>Staging work-up </a:t>
            </a:r>
            <a:r>
              <a:rPr lang="en-US" sz="2800" dirty="0"/>
              <a:t>NEGATIVE for distant </a:t>
            </a:r>
            <a:r>
              <a:rPr lang="en-US" sz="2800" dirty="0" err="1"/>
              <a:t>mets</a:t>
            </a:r>
            <a:endParaRPr lang="en-US" sz="2800" dirty="0"/>
          </a:p>
          <a:p>
            <a:pPr marL="342900" indent="-342900">
              <a:buFont typeface="Arial" panose="020B0604020202020204" pitchFamily="34" charset="0"/>
              <a:buChar char="•"/>
            </a:pPr>
            <a:r>
              <a:rPr lang="en-US" sz="2800" b="1" dirty="0"/>
              <a:t>LEFT Total Mastectomy</a:t>
            </a:r>
            <a:r>
              <a:rPr lang="en-US" sz="2800" dirty="0"/>
              <a:t>: pT2b(6.0 cm)N0(0/1)M0 grade 1-2 Stage 1B </a:t>
            </a:r>
            <a:r>
              <a:rPr lang="en-US" sz="2800" dirty="0" err="1"/>
              <a:t>Angiosarcoma</a:t>
            </a:r>
            <a:r>
              <a:rPr lang="en-US" sz="2800" dirty="0"/>
              <a:t>.  Margins widely negative</a:t>
            </a:r>
          </a:p>
          <a:p>
            <a:pPr marL="342900" indent="-342900">
              <a:lnSpc>
                <a:spcPct val="200000"/>
              </a:lnSpc>
              <a:buFont typeface="Arial" panose="020B0604020202020204" pitchFamily="34" charset="0"/>
              <a:buChar char="•"/>
            </a:pPr>
            <a:r>
              <a:rPr lang="en-US" sz="2800" b="1" dirty="0"/>
              <a:t>Adjuvant chemotherapy</a:t>
            </a:r>
            <a:r>
              <a:rPr lang="en-US" sz="2800" dirty="0"/>
              <a:t>: Docetaxel and gemcitabine (6 cycles)</a:t>
            </a:r>
          </a:p>
          <a:p>
            <a:pPr marL="342900" indent="-342900">
              <a:lnSpc>
                <a:spcPct val="200000"/>
              </a:lnSpc>
              <a:buFont typeface="Arial" panose="020B0604020202020204" pitchFamily="34" charset="0"/>
              <a:buChar char="•"/>
            </a:pPr>
            <a:r>
              <a:rPr lang="en-US" sz="2800" dirty="0"/>
              <a:t>Post-mastectomy </a:t>
            </a:r>
            <a:r>
              <a:rPr lang="en-US" sz="2800" b="1" dirty="0"/>
              <a:t>chest wall radiation  </a:t>
            </a:r>
          </a:p>
        </p:txBody>
      </p:sp>
    </p:spTree>
    <p:extLst>
      <p:ext uri="{BB962C8B-B14F-4D97-AF65-F5344CB8AC3E}">
        <p14:creationId xmlns:p14="http://schemas.microsoft.com/office/powerpoint/2010/main" val="291509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95207"/>
            <a:ext cx="10515600" cy="990600"/>
          </a:xfrm>
        </p:spPr>
        <p:txBody>
          <a:bodyPr/>
          <a:lstStyle/>
          <a:p>
            <a:pPr algn="ctr"/>
            <a:r>
              <a:rPr lang="en-US" b="1" dirty="0" err="1">
                <a:solidFill>
                  <a:srgbClr val="002060"/>
                </a:solidFill>
                <a:latin typeface="+mn-lt"/>
              </a:rPr>
              <a:t>Angiosarcoma</a:t>
            </a:r>
            <a:r>
              <a:rPr lang="en-US" b="1" dirty="0">
                <a:solidFill>
                  <a:srgbClr val="002060"/>
                </a:solidFill>
                <a:latin typeface="+mn-lt"/>
              </a:rPr>
              <a:t> of the Breast</a:t>
            </a:r>
          </a:p>
        </p:txBody>
      </p:sp>
      <p:graphicFrame>
        <p:nvGraphicFramePr>
          <p:cNvPr id="5" name="Table 4"/>
          <p:cNvGraphicFramePr>
            <a:graphicFrameLocks noGrp="1"/>
          </p:cNvGraphicFramePr>
          <p:nvPr>
            <p:extLst>
              <p:ext uri="{D42A27DB-BD31-4B8C-83A1-F6EECF244321}">
                <p14:modId xmlns:p14="http://schemas.microsoft.com/office/powerpoint/2010/main" val="1681061158"/>
              </p:ext>
            </p:extLst>
          </p:nvPr>
        </p:nvGraphicFramePr>
        <p:xfrm>
          <a:off x="1464733" y="1000330"/>
          <a:ext cx="8873067" cy="5501640"/>
        </p:xfrm>
        <a:graphic>
          <a:graphicData uri="http://schemas.openxmlformats.org/drawingml/2006/table">
            <a:tbl>
              <a:tblPr firstRow="1" bandRow="1">
                <a:tableStyleId>{5C22544A-7EE6-4342-B048-85BDC9FD1C3A}</a:tableStyleId>
              </a:tblPr>
              <a:tblGrid>
                <a:gridCol w="2957689">
                  <a:extLst>
                    <a:ext uri="{9D8B030D-6E8A-4147-A177-3AD203B41FA5}">
                      <a16:colId xmlns:a16="http://schemas.microsoft.com/office/drawing/2014/main" val="20000"/>
                    </a:ext>
                  </a:extLst>
                </a:gridCol>
                <a:gridCol w="2957689">
                  <a:extLst>
                    <a:ext uri="{9D8B030D-6E8A-4147-A177-3AD203B41FA5}">
                      <a16:colId xmlns:a16="http://schemas.microsoft.com/office/drawing/2014/main" val="20001"/>
                    </a:ext>
                  </a:extLst>
                </a:gridCol>
                <a:gridCol w="2957689">
                  <a:extLst>
                    <a:ext uri="{9D8B030D-6E8A-4147-A177-3AD203B41FA5}">
                      <a16:colId xmlns:a16="http://schemas.microsoft.com/office/drawing/2014/main" val="20002"/>
                    </a:ext>
                  </a:extLst>
                </a:gridCol>
              </a:tblGrid>
              <a:tr h="370840">
                <a:tc>
                  <a:txBody>
                    <a:bodyPr/>
                    <a:lstStyle/>
                    <a:p>
                      <a:r>
                        <a:rPr lang="en-US" dirty="0"/>
                        <a:t> </a:t>
                      </a:r>
                    </a:p>
                  </a:txBody>
                  <a:tcPr/>
                </a:tc>
                <a:tc>
                  <a:txBody>
                    <a:bodyPr/>
                    <a:lstStyle/>
                    <a:p>
                      <a:r>
                        <a:rPr lang="en-US" sz="2400" dirty="0"/>
                        <a:t>Primary</a:t>
                      </a:r>
                    </a:p>
                  </a:txBody>
                  <a:tcPr/>
                </a:tc>
                <a:tc>
                  <a:txBody>
                    <a:bodyPr/>
                    <a:lstStyle/>
                    <a:p>
                      <a:r>
                        <a:rPr lang="en-US" sz="2400" dirty="0"/>
                        <a:t>Secondary</a:t>
                      </a:r>
                    </a:p>
                  </a:txBody>
                  <a:tcPr/>
                </a:tc>
                <a:extLst>
                  <a:ext uri="{0D108BD9-81ED-4DB2-BD59-A6C34878D82A}">
                    <a16:rowId xmlns:a16="http://schemas.microsoft.com/office/drawing/2014/main" val="10000"/>
                  </a:ext>
                </a:extLst>
              </a:tr>
              <a:tr h="370840">
                <a:tc>
                  <a:txBody>
                    <a:bodyPr/>
                    <a:lstStyle/>
                    <a:p>
                      <a:r>
                        <a:rPr lang="en-US" dirty="0"/>
                        <a:t>Grade</a:t>
                      </a:r>
                    </a:p>
                  </a:txBody>
                  <a:tcPr/>
                </a:tc>
                <a:tc>
                  <a:txBody>
                    <a:bodyPr/>
                    <a:lstStyle/>
                    <a:p>
                      <a:r>
                        <a:rPr lang="en-US" dirty="0"/>
                        <a:t>Not high grade</a:t>
                      </a:r>
                    </a:p>
                  </a:txBody>
                  <a:tcPr/>
                </a:tc>
                <a:tc>
                  <a:txBody>
                    <a:bodyPr/>
                    <a:lstStyle/>
                    <a:p>
                      <a:r>
                        <a:rPr lang="en-US" dirty="0"/>
                        <a:t>High grade</a:t>
                      </a:r>
                    </a:p>
                  </a:txBody>
                  <a:tcPr/>
                </a:tc>
                <a:extLst>
                  <a:ext uri="{0D108BD9-81ED-4DB2-BD59-A6C34878D82A}">
                    <a16:rowId xmlns:a16="http://schemas.microsoft.com/office/drawing/2014/main" val="10001"/>
                  </a:ext>
                </a:extLst>
              </a:tr>
              <a:tr h="370840">
                <a:tc>
                  <a:txBody>
                    <a:bodyPr/>
                    <a:lstStyle/>
                    <a:p>
                      <a:r>
                        <a:rPr lang="en-US" dirty="0" err="1"/>
                        <a:t>cMyc</a:t>
                      </a:r>
                      <a:endParaRPr lang="en-US" dirty="0"/>
                    </a:p>
                  </a:txBody>
                  <a:tcPr/>
                </a:tc>
                <a:tc>
                  <a:txBody>
                    <a:bodyPr/>
                    <a:lstStyle/>
                    <a:p>
                      <a:r>
                        <a:rPr lang="en-US" dirty="0"/>
                        <a:t>Rarely amplified</a:t>
                      </a:r>
                    </a:p>
                  </a:txBody>
                  <a:tcPr/>
                </a:tc>
                <a:tc>
                  <a:txBody>
                    <a:bodyPr/>
                    <a:lstStyle/>
                    <a:p>
                      <a:r>
                        <a:rPr lang="en-US" dirty="0"/>
                        <a:t>Usually amplified</a:t>
                      </a:r>
                    </a:p>
                  </a:txBody>
                  <a:tcPr/>
                </a:tc>
                <a:extLst>
                  <a:ext uri="{0D108BD9-81ED-4DB2-BD59-A6C34878D82A}">
                    <a16:rowId xmlns:a16="http://schemas.microsoft.com/office/drawing/2014/main" val="10002"/>
                  </a:ext>
                </a:extLst>
              </a:tr>
              <a:tr h="370840">
                <a:tc>
                  <a:txBody>
                    <a:bodyPr/>
                    <a:lstStyle/>
                    <a:p>
                      <a:r>
                        <a:rPr lang="en-US" dirty="0"/>
                        <a:t>Risk Factors</a:t>
                      </a:r>
                    </a:p>
                  </a:txBody>
                  <a:tcPr/>
                </a:tc>
                <a:tc>
                  <a:txBody>
                    <a:bodyPr/>
                    <a:lstStyle/>
                    <a:p>
                      <a:r>
                        <a:rPr lang="en-US" dirty="0"/>
                        <a:t>Radiation</a:t>
                      </a:r>
                    </a:p>
                  </a:txBody>
                  <a:tcPr/>
                </a:tc>
                <a:tc>
                  <a:txBody>
                    <a:bodyPr/>
                    <a:lstStyle/>
                    <a:p>
                      <a:r>
                        <a:rPr lang="en-US" dirty="0"/>
                        <a:t>Lymphedema</a:t>
                      </a:r>
                    </a:p>
                    <a:p>
                      <a:r>
                        <a:rPr lang="en-US" dirty="0"/>
                        <a:t>Radiation</a:t>
                      </a:r>
                    </a:p>
                    <a:p>
                      <a:r>
                        <a:rPr lang="en-US" dirty="0"/>
                        <a:t>BRCA1, BRCA2, TP53</a:t>
                      </a:r>
                    </a:p>
                  </a:txBody>
                  <a:tcPr/>
                </a:tc>
                <a:extLst>
                  <a:ext uri="{0D108BD9-81ED-4DB2-BD59-A6C34878D82A}">
                    <a16:rowId xmlns:a16="http://schemas.microsoft.com/office/drawing/2014/main" val="10003"/>
                  </a:ext>
                </a:extLst>
              </a:tr>
              <a:tr h="370840">
                <a:tc>
                  <a:txBody>
                    <a:bodyPr/>
                    <a:lstStyle/>
                    <a:p>
                      <a:r>
                        <a:rPr lang="en-US" dirty="0"/>
                        <a:t>Radiation Therapy</a:t>
                      </a:r>
                    </a:p>
                  </a:txBody>
                  <a:tcPr/>
                </a:tc>
                <a:tc>
                  <a:txBody>
                    <a:bodyPr/>
                    <a:lstStyle/>
                    <a:p>
                      <a:r>
                        <a:rPr lang="en-US" dirty="0"/>
                        <a:t>Uncertain benefit</a:t>
                      </a:r>
                    </a:p>
                  </a:txBody>
                  <a:tcPr/>
                </a:tc>
                <a:tc>
                  <a:txBody>
                    <a:bodyPr/>
                    <a:lstStyle/>
                    <a:p>
                      <a:r>
                        <a:rPr lang="en-US" dirty="0" err="1"/>
                        <a:t>Hyperfractionated</a:t>
                      </a:r>
                      <a:r>
                        <a:rPr lang="en-US" dirty="0"/>
                        <a:t> re-irradiation</a:t>
                      </a:r>
                      <a:r>
                        <a:rPr lang="en-US" baseline="0" dirty="0"/>
                        <a:t> +/- hyperthermia = some responses</a:t>
                      </a:r>
                      <a:endParaRPr lang="en-US" dirty="0"/>
                    </a:p>
                  </a:txBody>
                  <a:tcPr/>
                </a:tc>
                <a:extLst>
                  <a:ext uri="{0D108BD9-81ED-4DB2-BD59-A6C34878D82A}">
                    <a16:rowId xmlns:a16="http://schemas.microsoft.com/office/drawing/2014/main" val="10004"/>
                  </a:ext>
                </a:extLst>
              </a:tr>
              <a:tr h="370840">
                <a:tc>
                  <a:txBody>
                    <a:bodyPr/>
                    <a:lstStyle/>
                    <a:p>
                      <a:r>
                        <a:rPr lang="en-US" dirty="0"/>
                        <a:t>Chemotherapy</a:t>
                      </a:r>
                    </a:p>
                  </a:txBody>
                  <a:tcPr/>
                </a:tc>
                <a:tc gridSpan="2">
                  <a:txBody>
                    <a:bodyPr/>
                    <a:lstStyle/>
                    <a:p>
                      <a:r>
                        <a:rPr lang="en-US" dirty="0"/>
                        <a:t>Probably some benefit –</a:t>
                      </a:r>
                    </a:p>
                    <a:p>
                      <a:r>
                        <a:rPr lang="en-US" baseline="0" dirty="0"/>
                        <a:t>doxorubicin + </a:t>
                      </a:r>
                      <a:r>
                        <a:rPr lang="en-US" baseline="0" dirty="0" err="1"/>
                        <a:t>ifosfamide</a:t>
                      </a:r>
                      <a:endParaRPr lang="en-US" baseline="0" dirty="0"/>
                    </a:p>
                    <a:p>
                      <a:r>
                        <a:rPr lang="en-US" baseline="0" dirty="0"/>
                        <a:t>     paclitaxel (some exquisitely sensitive)</a:t>
                      </a:r>
                    </a:p>
                    <a:p>
                      <a:r>
                        <a:rPr lang="en-US" baseline="0" dirty="0"/>
                        <a:t>     docetaxel</a:t>
                      </a:r>
                    </a:p>
                    <a:p>
                      <a:r>
                        <a:rPr lang="en-US" baseline="0" dirty="0"/>
                        <a:t>     thalidomide (some exquisitely sensitive)</a:t>
                      </a:r>
                      <a:endParaRPr lang="en-US" dirty="0"/>
                    </a:p>
                  </a:txBody>
                  <a:tcPr/>
                </a:tc>
                <a:tc hMerge="1">
                  <a:txBody>
                    <a:bodyPr/>
                    <a:lstStyle/>
                    <a:p>
                      <a:endParaRPr lang="en-US"/>
                    </a:p>
                  </a:txBody>
                  <a:tcPr/>
                </a:tc>
                <a:extLst>
                  <a:ext uri="{0D108BD9-81ED-4DB2-BD59-A6C34878D82A}">
                    <a16:rowId xmlns:a16="http://schemas.microsoft.com/office/drawing/2014/main" val="10005"/>
                  </a:ext>
                </a:extLst>
              </a:tr>
              <a:tr h="370840">
                <a:tc>
                  <a:txBody>
                    <a:bodyPr/>
                    <a:lstStyle/>
                    <a:p>
                      <a:r>
                        <a:rPr lang="en-US" dirty="0"/>
                        <a:t>Metastatic Sites</a:t>
                      </a:r>
                    </a:p>
                  </a:txBody>
                  <a:tcPr/>
                </a:tc>
                <a:tc gridSpan="2">
                  <a:txBody>
                    <a:bodyPr/>
                    <a:lstStyle/>
                    <a:p>
                      <a:r>
                        <a:rPr lang="en-US" dirty="0"/>
                        <a:t>Bone, lung, liver (in that order)</a:t>
                      </a:r>
                    </a:p>
                  </a:txBody>
                  <a:tcPr/>
                </a:tc>
                <a:tc hMerge="1">
                  <a:txBody>
                    <a:bodyPr/>
                    <a:lstStyle/>
                    <a:p>
                      <a:endParaRPr lang="en-US"/>
                    </a:p>
                  </a:txBody>
                  <a:tcPr/>
                </a:tc>
                <a:extLst>
                  <a:ext uri="{0D108BD9-81ED-4DB2-BD59-A6C34878D82A}">
                    <a16:rowId xmlns:a16="http://schemas.microsoft.com/office/drawing/2014/main" val="10006"/>
                  </a:ext>
                </a:extLst>
              </a:tr>
              <a:tr h="370840">
                <a:tc>
                  <a:txBody>
                    <a:bodyPr/>
                    <a:lstStyle/>
                    <a:p>
                      <a:r>
                        <a:rPr lang="en-US" dirty="0"/>
                        <a:t>Outcome (similar)</a:t>
                      </a:r>
                    </a:p>
                  </a:txBody>
                  <a:tcPr/>
                </a:tc>
                <a:tc gridSpan="2">
                  <a:txBody>
                    <a:bodyPr/>
                    <a:lstStyle/>
                    <a:p>
                      <a:r>
                        <a:rPr lang="en-US" dirty="0"/>
                        <a:t>Local Recurrence: 54-92%</a:t>
                      </a:r>
                      <a:r>
                        <a:rPr lang="en-US" baseline="0" dirty="0"/>
                        <a:t> majority within 1 </a:t>
                      </a:r>
                      <a:r>
                        <a:rPr lang="en-US" baseline="0" dirty="0" err="1"/>
                        <a:t>yr</a:t>
                      </a:r>
                      <a:endParaRPr lang="en-US" baseline="0" dirty="0"/>
                    </a:p>
                    <a:p>
                      <a:r>
                        <a:rPr lang="en-US" baseline="0" dirty="0"/>
                        <a:t>Overall Survival: 5-48 months</a:t>
                      </a:r>
                    </a:p>
                  </a:txBody>
                  <a:tcPr/>
                </a:tc>
                <a:tc hMerge="1">
                  <a:txBody>
                    <a:bodyPr/>
                    <a:lstStyle/>
                    <a:p>
                      <a:endParaRPr lang="en-US" dirty="0"/>
                    </a:p>
                  </a:txBody>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CA672C9B-38E9-FC4A-AE09-392337092417}"/>
              </a:ext>
            </a:extLst>
          </p:cNvPr>
          <p:cNvSpPr txBox="1"/>
          <p:nvPr/>
        </p:nvSpPr>
        <p:spPr>
          <a:xfrm>
            <a:off x="1140178" y="6501978"/>
            <a:ext cx="9663289" cy="276999"/>
          </a:xfrm>
          <a:prstGeom prst="rect">
            <a:avLst/>
          </a:prstGeom>
          <a:noFill/>
        </p:spPr>
        <p:txBody>
          <a:bodyPr wrap="square" rtlCol="0">
            <a:spAutoFit/>
          </a:bodyPr>
          <a:lstStyle/>
          <a:p>
            <a:pPr algn="ctr"/>
            <a:r>
              <a:rPr lang="en-US" sz="1200" dirty="0"/>
              <a:t>Bonito et al. </a:t>
            </a:r>
            <a:r>
              <a:rPr lang="en-US" sz="1200" i="1" dirty="0"/>
              <a:t>Breast J </a:t>
            </a:r>
            <a:r>
              <a:rPr lang="en-US" sz="1200" dirty="0"/>
              <a:t>2020; </a:t>
            </a:r>
            <a:r>
              <a:rPr lang="en-US" sz="1200" dirty="0" err="1"/>
              <a:t>Depla</a:t>
            </a:r>
            <a:r>
              <a:rPr lang="en-US" sz="1200" dirty="0"/>
              <a:t> AL et al. </a:t>
            </a:r>
            <a:r>
              <a:rPr lang="en-US" sz="1200" i="1" dirty="0"/>
              <a:t>Eur J Cancer.</a:t>
            </a:r>
            <a:r>
              <a:rPr lang="en-US" sz="1200" dirty="0"/>
              <a:t> 2014;50(10):1779-1788; </a:t>
            </a:r>
            <a:r>
              <a:rPr lang="en-US" sz="1200" dirty="0" err="1"/>
              <a:t>Penel</a:t>
            </a:r>
            <a:r>
              <a:rPr lang="en-US" sz="1200" dirty="0"/>
              <a:t> N et al. </a:t>
            </a:r>
            <a:r>
              <a:rPr lang="en-US" sz="1200" i="1" dirty="0"/>
              <a:t>J Clin Oncol.</a:t>
            </a:r>
            <a:r>
              <a:rPr lang="en-US" sz="1200" dirty="0"/>
              <a:t> 2008;26:5269-74</a:t>
            </a:r>
          </a:p>
        </p:txBody>
      </p:sp>
    </p:spTree>
    <p:extLst>
      <p:ext uri="{BB962C8B-B14F-4D97-AF65-F5344CB8AC3E}">
        <p14:creationId xmlns:p14="http://schemas.microsoft.com/office/powerpoint/2010/main" val="3402207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313C-4FD8-80A6-232F-2294BD5EC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CE1AB-B410-E0F8-696D-C3C916D36CAE}"/>
              </a:ext>
            </a:extLst>
          </p:cNvPr>
          <p:cNvSpPr>
            <a:spLocks noGrp="1"/>
          </p:cNvSpPr>
          <p:nvPr>
            <p:ph type="title"/>
          </p:nvPr>
        </p:nvSpPr>
        <p:spPr>
          <a:xfrm>
            <a:off x="631919" y="591139"/>
            <a:ext cx="10928161" cy="837142"/>
          </a:xfrm>
        </p:spPr>
        <p:txBody>
          <a:bodyPr>
            <a:noAutofit/>
          </a:bodyPr>
          <a:lstStyle/>
          <a:p>
            <a:r>
              <a:rPr lang="en-US" b="1" dirty="0">
                <a:solidFill>
                  <a:srgbClr val="002060"/>
                </a:solidFill>
                <a:latin typeface="Calibri" panose="020F0502020204030204" pitchFamily="34" charset="0"/>
                <a:cs typeface="Calibri" panose="020F0502020204030204" pitchFamily="34" charset="0"/>
              </a:rPr>
              <a:t>Young woman with a Large Right Breast Mass </a:t>
            </a:r>
          </a:p>
        </p:txBody>
      </p:sp>
      <p:sp>
        <p:nvSpPr>
          <p:cNvPr id="4" name="TextBox 3">
            <a:extLst>
              <a:ext uri="{FF2B5EF4-FFF2-40B4-BE49-F238E27FC236}">
                <a16:creationId xmlns:a16="http://schemas.microsoft.com/office/drawing/2014/main" id="{83DCF6B3-722C-EC61-3E70-2B6B544D3BD6}"/>
              </a:ext>
            </a:extLst>
          </p:cNvPr>
          <p:cNvSpPr txBox="1"/>
          <p:nvPr/>
        </p:nvSpPr>
        <p:spPr>
          <a:xfrm>
            <a:off x="6427108" y="2032334"/>
            <a:ext cx="5729582" cy="461665"/>
          </a:xfrm>
          <a:prstGeom prst="rect">
            <a:avLst/>
          </a:prstGeom>
          <a:noFill/>
        </p:spPr>
        <p:txBody>
          <a:bodyPr wrap="none" rtlCol="0">
            <a:spAutoFit/>
          </a:bodyPr>
          <a:lstStyle/>
          <a:p>
            <a:r>
              <a:rPr lang="en-US" sz="2400" dirty="0"/>
              <a:t>Core biopsy revealed likely Phyllodes Tumor</a:t>
            </a:r>
          </a:p>
        </p:txBody>
      </p:sp>
      <p:sp>
        <p:nvSpPr>
          <p:cNvPr id="6" name="TextBox 5">
            <a:extLst>
              <a:ext uri="{FF2B5EF4-FFF2-40B4-BE49-F238E27FC236}">
                <a16:creationId xmlns:a16="http://schemas.microsoft.com/office/drawing/2014/main" id="{6F2A3DD0-F649-6A92-849A-0E9228DBDDA3}"/>
              </a:ext>
            </a:extLst>
          </p:cNvPr>
          <p:cNvSpPr txBox="1"/>
          <p:nvPr/>
        </p:nvSpPr>
        <p:spPr>
          <a:xfrm>
            <a:off x="7640561" y="2792205"/>
            <a:ext cx="2465611" cy="1323439"/>
          </a:xfrm>
          <a:prstGeom prst="rect">
            <a:avLst/>
          </a:prstGeom>
          <a:noFill/>
        </p:spPr>
        <p:txBody>
          <a:bodyPr wrap="none" rtlCol="0">
            <a:spAutoFit/>
          </a:bodyPr>
          <a:lstStyle/>
          <a:p>
            <a:r>
              <a:rPr lang="en-US" sz="2000" b="1" u="sng" dirty="0"/>
              <a:t>Differential Diagnosis</a:t>
            </a:r>
          </a:p>
          <a:p>
            <a:pPr marL="285750" indent="-285750">
              <a:buFont typeface="Arial" panose="020B0604020202020204" pitchFamily="34" charset="0"/>
              <a:buChar char="•"/>
            </a:pPr>
            <a:r>
              <a:rPr lang="en-US" sz="2000" dirty="0"/>
              <a:t>Benign</a:t>
            </a:r>
          </a:p>
          <a:p>
            <a:pPr marL="285750" indent="-285750">
              <a:buFont typeface="Arial" panose="020B0604020202020204" pitchFamily="34" charset="0"/>
              <a:buChar char="•"/>
            </a:pPr>
            <a:r>
              <a:rPr lang="en-US" sz="2000" dirty="0"/>
              <a:t>Borderline</a:t>
            </a:r>
          </a:p>
          <a:p>
            <a:pPr marL="285750" indent="-285750">
              <a:buFont typeface="Arial" panose="020B0604020202020204" pitchFamily="34" charset="0"/>
              <a:buChar char="•"/>
            </a:pPr>
            <a:r>
              <a:rPr lang="en-US" sz="2000" dirty="0"/>
              <a:t>Malignant</a:t>
            </a:r>
          </a:p>
        </p:txBody>
      </p:sp>
      <p:pic>
        <p:nvPicPr>
          <p:cNvPr id="11" name="Picture 10" descr="A person's chest with a large breast&#10;&#10;AI-generated content may be incorrect.">
            <a:extLst>
              <a:ext uri="{FF2B5EF4-FFF2-40B4-BE49-F238E27FC236}">
                <a16:creationId xmlns:a16="http://schemas.microsoft.com/office/drawing/2014/main" id="{BAE27FE3-C38E-B16E-A061-DEE767EC61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408" y="1428281"/>
            <a:ext cx="6235700" cy="4660900"/>
          </a:xfrm>
          <a:prstGeom prst="rect">
            <a:avLst/>
          </a:prstGeom>
        </p:spPr>
      </p:pic>
    </p:spTree>
    <p:extLst>
      <p:ext uri="{BB962C8B-B14F-4D97-AF65-F5344CB8AC3E}">
        <p14:creationId xmlns:p14="http://schemas.microsoft.com/office/powerpoint/2010/main" val="2063026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AC68E-F2F0-EAB4-4DE0-9A5BCB442B39}"/>
            </a:ext>
          </a:extLst>
        </p:cNvPr>
        <p:cNvGrpSpPr/>
        <p:nvPr/>
      </p:nvGrpSpPr>
      <p:grpSpPr>
        <a:xfrm>
          <a:off x="0" y="0"/>
          <a:ext cx="0" cy="0"/>
          <a:chOff x="0" y="0"/>
          <a:chExt cx="0" cy="0"/>
        </a:xfrm>
      </p:grpSpPr>
      <p:pic>
        <p:nvPicPr>
          <p:cNvPr id="4" name="Picture 3" descr="A person in a hospital bed&#10;&#10;AI-generated content may be incorrect.">
            <a:extLst>
              <a:ext uri="{FF2B5EF4-FFF2-40B4-BE49-F238E27FC236}">
                <a16:creationId xmlns:a16="http://schemas.microsoft.com/office/drawing/2014/main" id="{ABBA35CF-4C9E-89F7-8E03-D0D95B30E144}"/>
              </a:ext>
            </a:extLst>
          </p:cNvPr>
          <p:cNvPicPr>
            <a:picLocks noChangeAspect="1"/>
          </p:cNvPicPr>
          <p:nvPr/>
        </p:nvPicPr>
        <p:blipFill>
          <a:blip r:embed="rId2" cstate="print">
            <a:extLst>
              <a:ext uri="{28A0092B-C50C-407E-A947-70E740481C1C}">
                <a14:useLocalDpi xmlns:a14="http://schemas.microsoft.com/office/drawing/2010/main" val="0"/>
              </a:ext>
            </a:extLst>
          </a:blip>
          <a:srcRect l="34316" t="8489" r="18910" b="15446"/>
          <a:stretch>
            <a:fillRect/>
          </a:stretch>
        </p:blipFill>
        <p:spPr>
          <a:xfrm rot="5400000">
            <a:off x="4399876" y="124026"/>
            <a:ext cx="3207896" cy="3912433"/>
          </a:xfrm>
          <a:prstGeom prst="rect">
            <a:avLst/>
          </a:prstGeom>
        </p:spPr>
      </p:pic>
      <p:pic>
        <p:nvPicPr>
          <p:cNvPr id="6" name="Picture 5" descr="A person wearing a surgical gown&#10;&#10;AI-generated content may be incorrect.">
            <a:extLst>
              <a:ext uri="{FF2B5EF4-FFF2-40B4-BE49-F238E27FC236}">
                <a16:creationId xmlns:a16="http://schemas.microsoft.com/office/drawing/2014/main" id="{2EAF4A62-DC70-8E9E-6C7C-A45CF4E258D2}"/>
              </a:ext>
            </a:extLst>
          </p:cNvPr>
          <p:cNvPicPr>
            <a:picLocks noChangeAspect="1"/>
          </p:cNvPicPr>
          <p:nvPr/>
        </p:nvPicPr>
        <p:blipFill>
          <a:blip r:embed="rId3" cstate="print">
            <a:extLst>
              <a:ext uri="{28A0092B-C50C-407E-A947-70E740481C1C}">
                <a14:useLocalDpi xmlns:a14="http://schemas.microsoft.com/office/drawing/2010/main" val="0"/>
              </a:ext>
            </a:extLst>
          </a:blip>
          <a:srcRect l="26011" r="28743"/>
          <a:stretch>
            <a:fillRect/>
          </a:stretch>
        </p:blipFill>
        <p:spPr>
          <a:xfrm rot="5400000">
            <a:off x="1341813" y="2461198"/>
            <a:ext cx="3102964" cy="5143500"/>
          </a:xfrm>
          <a:prstGeom prst="rect">
            <a:avLst/>
          </a:prstGeom>
        </p:spPr>
      </p:pic>
      <p:pic>
        <p:nvPicPr>
          <p:cNvPr id="8" name="Picture 7" descr="A person with a uterus&#10;&#10;AI-generated content may be incorrect.">
            <a:extLst>
              <a:ext uri="{FF2B5EF4-FFF2-40B4-BE49-F238E27FC236}">
                <a16:creationId xmlns:a16="http://schemas.microsoft.com/office/drawing/2014/main" id="{5918827F-137B-7FC8-95E0-098940B743CC}"/>
              </a:ext>
            </a:extLst>
          </p:cNvPr>
          <p:cNvPicPr>
            <a:picLocks noChangeAspect="1"/>
          </p:cNvPicPr>
          <p:nvPr/>
        </p:nvPicPr>
        <p:blipFill>
          <a:blip r:embed="rId4" cstate="print">
            <a:extLst>
              <a:ext uri="{28A0092B-C50C-407E-A947-70E740481C1C}">
                <a14:useLocalDpi xmlns:a14="http://schemas.microsoft.com/office/drawing/2010/main" val="0"/>
              </a:ext>
            </a:extLst>
          </a:blip>
          <a:srcRect l="15957" r="20219"/>
          <a:stretch>
            <a:fillRect/>
          </a:stretch>
        </p:blipFill>
        <p:spPr>
          <a:xfrm rot="5400000">
            <a:off x="4623616" y="3223673"/>
            <a:ext cx="2944767" cy="3460353"/>
          </a:xfrm>
          <a:prstGeom prst="rect">
            <a:avLst/>
          </a:prstGeom>
        </p:spPr>
      </p:pic>
      <p:pic>
        <p:nvPicPr>
          <p:cNvPr id="9" name="Picture 8" descr="A person's chest with blood on it&#10;&#10;AI-generated content may be incorrect.">
            <a:extLst>
              <a:ext uri="{FF2B5EF4-FFF2-40B4-BE49-F238E27FC236}">
                <a16:creationId xmlns:a16="http://schemas.microsoft.com/office/drawing/2014/main" id="{BE21F76F-EB7A-44CE-1D92-E70A87F6B0C8}"/>
              </a:ext>
            </a:extLst>
          </p:cNvPr>
          <p:cNvPicPr>
            <a:picLocks noChangeAspect="1"/>
          </p:cNvPicPr>
          <p:nvPr/>
        </p:nvPicPr>
        <p:blipFill>
          <a:blip r:embed="rId5" cstate="print">
            <a:extLst>
              <a:ext uri="{28A0092B-C50C-407E-A947-70E740481C1C}">
                <a14:useLocalDpi xmlns:a14="http://schemas.microsoft.com/office/drawing/2010/main" val="0"/>
              </a:ext>
            </a:extLst>
          </a:blip>
          <a:srcRect l="29524" r="23135" b="18608"/>
          <a:stretch>
            <a:fillRect/>
          </a:stretch>
        </p:blipFill>
        <p:spPr>
          <a:xfrm rot="5400000">
            <a:off x="8254677" y="1600502"/>
            <a:ext cx="3314881" cy="4274361"/>
          </a:xfrm>
          <a:prstGeom prst="rect">
            <a:avLst/>
          </a:prstGeom>
        </p:spPr>
      </p:pic>
      <p:pic>
        <p:nvPicPr>
          <p:cNvPr id="10" name="Picture 9" descr="A person with a large breast&#10;&#10;AI-generated content may be incorrect.">
            <a:extLst>
              <a:ext uri="{FF2B5EF4-FFF2-40B4-BE49-F238E27FC236}">
                <a16:creationId xmlns:a16="http://schemas.microsoft.com/office/drawing/2014/main" id="{394314F2-5708-4D47-F65E-2FDF688D7AC6}"/>
              </a:ext>
            </a:extLst>
          </p:cNvPr>
          <p:cNvPicPr>
            <a:picLocks noChangeAspect="1"/>
          </p:cNvPicPr>
          <p:nvPr/>
        </p:nvPicPr>
        <p:blipFill>
          <a:blip r:embed="rId6" cstate="print">
            <a:extLst>
              <a:ext uri="{28A0092B-C50C-407E-A947-70E740481C1C}">
                <a14:useLocalDpi xmlns:a14="http://schemas.microsoft.com/office/drawing/2010/main" val="0"/>
              </a:ext>
            </a:extLst>
          </a:blip>
          <a:srcRect r="18892"/>
          <a:stretch>
            <a:fillRect/>
          </a:stretch>
        </p:blipFill>
        <p:spPr>
          <a:xfrm rot="10800000">
            <a:off x="321546" y="629672"/>
            <a:ext cx="3409113" cy="3207896"/>
          </a:xfrm>
          <a:prstGeom prst="rect">
            <a:avLst/>
          </a:prstGeom>
        </p:spPr>
      </p:pic>
    </p:spTree>
    <p:extLst>
      <p:ext uri="{BB962C8B-B14F-4D97-AF65-F5344CB8AC3E}">
        <p14:creationId xmlns:p14="http://schemas.microsoft.com/office/powerpoint/2010/main" val="1714027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587"/>
            <a:ext cx="10515600" cy="981075"/>
          </a:xfrm>
        </p:spPr>
        <p:txBody>
          <a:bodyPr/>
          <a:lstStyle/>
          <a:p>
            <a:pPr algn="ctr"/>
            <a:r>
              <a:rPr lang="en-US" b="1" dirty="0">
                <a:solidFill>
                  <a:srgbClr val="002060"/>
                </a:solidFill>
                <a:latin typeface="+mn-lt"/>
              </a:rPr>
              <a:t>Phyllode Tumors</a:t>
            </a:r>
          </a:p>
        </p:txBody>
      </p:sp>
      <p:pic>
        <p:nvPicPr>
          <p:cNvPr id="3" name="Picture 4" descr="IMG00065"/>
          <p:cNvPicPr>
            <a:picLocks noChangeAspect="1" noChangeArrowheads="1"/>
          </p:cNvPicPr>
          <p:nvPr/>
        </p:nvPicPr>
        <p:blipFill rotWithShape="1">
          <a:blip r:embed="rId2" cstate="print"/>
          <a:srcRect l="14479" t="11385" r="15879" b="6564"/>
          <a:stretch/>
        </p:blipFill>
        <p:spPr bwMode="auto">
          <a:xfrm>
            <a:off x="169338" y="1984374"/>
            <a:ext cx="4407849" cy="3894667"/>
          </a:xfrm>
          <a:prstGeom prst="rect">
            <a:avLst/>
          </a:prstGeom>
          <a:noFill/>
        </p:spPr>
      </p:pic>
      <p:sp>
        <p:nvSpPr>
          <p:cNvPr id="4" name="TextBox 3"/>
          <p:cNvSpPr txBox="1"/>
          <p:nvPr/>
        </p:nvSpPr>
        <p:spPr>
          <a:xfrm>
            <a:off x="169338" y="5795042"/>
            <a:ext cx="3157339" cy="830997"/>
          </a:xfrm>
          <a:prstGeom prst="rect">
            <a:avLst/>
          </a:prstGeom>
          <a:noFill/>
        </p:spPr>
        <p:txBody>
          <a:bodyPr wrap="none" rtlCol="0">
            <a:spAutoFit/>
          </a:bodyPr>
          <a:lstStyle/>
          <a:p>
            <a:r>
              <a:rPr lang="en-US" sz="2400" dirty="0"/>
              <a:t>Benign </a:t>
            </a:r>
            <a:r>
              <a:rPr lang="en-US" sz="2400" dirty="0" err="1"/>
              <a:t>phyllodes</a:t>
            </a:r>
            <a:r>
              <a:rPr lang="en-US" sz="2400" dirty="0"/>
              <a:t> tumor</a:t>
            </a:r>
          </a:p>
          <a:p>
            <a:r>
              <a:rPr lang="en-US" sz="2400" dirty="0"/>
              <a:t>Margin focally positive</a:t>
            </a:r>
          </a:p>
        </p:txBody>
      </p:sp>
      <p:sp>
        <p:nvSpPr>
          <p:cNvPr id="5" name="TextBox 4"/>
          <p:cNvSpPr txBox="1"/>
          <p:nvPr/>
        </p:nvSpPr>
        <p:spPr>
          <a:xfrm>
            <a:off x="3156136" y="6581001"/>
            <a:ext cx="5879728" cy="276999"/>
          </a:xfrm>
          <a:prstGeom prst="rect">
            <a:avLst/>
          </a:prstGeom>
          <a:noFill/>
        </p:spPr>
        <p:txBody>
          <a:bodyPr wrap="square" rtlCol="0">
            <a:spAutoFit/>
          </a:bodyPr>
          <a:lstStyle/>
          <a:p>
            <a:r>
              <a:rPr lang="en-US" sz="1200" dirty="0"/>
              <a:t>Tan BY et al. </a:t>
            </a:r>
            <a:r>
              <a:rPr lang="en-US" sz="1200" i="1" dirty="0"/>
              <a:t>Histopathology.</a:t>
            </a:r>
            <a:r>
              <a:rPr lang="en-US" sz="1200" dirty="0"/>
              <a:t> 2016;68(1):5-21; NCCN. Breast Cancer Guidelines. V4.2022.</a:t>
            </a:r>
          </a:p>
        </p:txBody>
      </p:sp>
      <p:sp>
        <p:nvSpPr>
          <p:cNvPr id="6" name="TextBox 5"/>
          <p:cNvSpPr txBox="1"/>
          <p:nvPr/>
        </p:nvSpPr>
        <p:spPr>
          <a:xfrm>
            <a:off x="4906128" y="2086343"/>
            <a:ext cx="7285872" cy="4078039"/>
          </a:xfrm>
          <a:prstGeom prst="rect">
            <a:avLst/>
          </a:prstGeom>
          <a:noFill/>
        </p:spPr>
        <p:txBody>
          <a:bodyPr wrap="square" rtlCol="0">
            <a:spAutoFit/>
          </a:bodyPr>
          <a:lstStyle/>
          <a:p>
            <a:r>
              <a:rPr lang="en-US" sz="2400" b="1" dirty="0"/>
              <a:t>NCCN Guideline: 1 cm margin (borderline and malignant)</a:t>
            </a:r>
            <a:endParaRPr lang="en-US" sz="2400" b="1" dirty="0">
              <a:sym typeface="Wingdings" panose="05000000000000000000" pitchFamily="2" charset="2"/>
            </a:endParaRPr>
          </a:p>
          <a:p>
            <a:pPr marL="342900" indent="-342900">
              <a:buFont typeface="Arial" panose="020B0604020202020204" pitchFamily="34" charset="0"/>
              <a:buChar char="•"/>
            </a:pPr>
            <a:r>
              <a:rPr lang="en-US" sz="2000" dirty="0">
                <a:sym typeface="Wingdings" panose="05000000000000000000" pitchFamily="2" charset="2"/>
              </a:rPr>
              <a:t>Local recurrence risk very low for benign </a:t>
            </a:r>
            <a:r>
              <a:rPr lang="en-US" sz="2000" dirty="0" err="1">
                <a:sym typeface="Wingdings" panose="05000000000000000000" pitchFamily="2" charset="2"/>
              </a:rPr>
              <a:t>phyllodes</a:t>
            </a:r>
            <a:endParaRPr lang="en-US" sz="2000" dirty="0">
              <a:sym typeface="Wingdings" panose="05000000000000000000" pitchFamily="2" charset="2"/>
            </a:endParaRPr>
          </a:p>
          <a:p>
            <a:pPr marL="342900" indent="-342900">
              <a:buFont typeface="Arial" panose="020B0604020202020204" pitchFamily="34" charset="0"/>
              <a:buChar char="•"/>
            </a:pPr>
            <a:r>
              <a:rPr lang="en-US" sz="2000" dirty="0">
                <a:sym typeface="Wingdings" panose="05000000000000000000" pitchFamily="2" charset="2"/>
              </a:rPr>
              <a:t>Margin status inconsistently predictive of local recurrence</a:t>
            </a:r>
          </a:p>
          <a:p>
            <a:pPr marL="800100" lvl="1" indent="-342900">
              <a:buFont typeface="Calibri" panose="020F0502020204030204" pitchFamily="34" charset="0"/>
              <a:buChar char="‐"/>
            </a:pPr>
            <a:r>
              <a:rPr lang="en-US" sz="1600" dirty="0">
                <a:sym typeface="Wingdings" panose="05000000000000000000" pitchFamily="2" charset="2"/>
              </a:rPr>
              <a:t>Predicts time course to recurrence; not absolute recurrence risk</a:t>
            </a:r>
          </a:p>
          <a:p>
            <a:endParaRPr lang="en-US" sz="1100" dirty="0">
              <a:sym typeface="Wingdings" panose="05000000000000000000" pitchFamily="2" charset="2"/>
            </a:endParaRPr>
          </a:p>
          <a:p>
            <a:r>
              <a:rPr lang="en-US" sz="2400" b="1" dirty="0">
                <a:sym typeface="Wingdings" panose="05000000000000000000" pitchFamily="2" charset="2"/>
              </a:rPr>
              <a:t>Adverse Prognostic Indicators</a:t>
            </a:r>
          </a:p>
          <a:p>
            <a:pPr marL="800100" lvl="1" indent="-342900">
              <a:buFont typeface="Arial" panose="020B0604020202020204" pitchFamily="34" charset="0"/>
              <a:buChar char="•"/>
            </a:pPr>
            <a:r>
              <a:rPr lang="en-US" sz="2000" dirty="0">
                <a:sym typeface="Wingdings" panose="05000000000000000000" pitchFamily="2" charset="2"/>
              </a:rPr>
              <a:t>≥ 10 mitoses/10 HPF</a:t>
            </a:r>
          </a:p>
          <a:p>
            <a:pPr marL="800100" lvl="1" indent="-342900">
              <a:buFont typeface="Arial" panose="020B0604020202020204" pitchFamily="34" charset="0"/>
              <a:buChar char="•"/>
            </a:pPr>
            <a:r>
              <a:rPr lang="en-US" sz="2000" dirty="0">
                <a:sym typeface="Wingdings" panose="05000000000000000000" pitchFamily="2" charset="2"/>
              </a:rPr>
              <a:t>Necrosis</a:t>
            </a:r>
          </a:p>
          <a:p>
            <a:pPr marL="800100" lvl="1" indent="-342900">
              <a:buFont typeface="Arial" panose="020B0604020202020204" pitchFamily="34" charset="0"/>
              <a:buChar char="•"/>
            </a:pPr>
            <a:r>
              <a:rPr lang="en-US" sz="2000" dirty="0" err="1">
                <a:sym typeface="Wingdings" panose="05000000000000000000" pitchFamily="2" charset="2"/>
              </a:rPr>
              <a:t>Fibroepithelial</a:t>
            </a:r>
            <a:r>
              <a:rPr lang="en-US" sz="2000" dirty="0">
                <a:sym typeface="Wingdings" panose="05000000000000000000" pitchFamily="2" charset="2"/>
              </a:rPr>
              <a:t> proliferation in neighboring breast</a:t>
            </a:r>
          </a:p>
          <a:p>
            <a:endParaRPr lang="en-US" sz="1200" dirty="0"/>
          </a:p>
          <a:p>
            <a:r>
              <a:rPr lang="en-US" sz="2400" b="1" dirty="0"/>
              <a:t>Adjuvant RT gaining popularity for borderline and malignant</a:t>
            </a:r>
          </a:p>
        </p:txBody>
      </p:sp>
      <p:sp>
        <p:nvSpPr>
          <p:cNvPr id="7" name="TextBox 6"/>
          <p:cNvSpPr txBox="1"/>
          <p:nvPr/>
        </p:nvSpPr>
        <p:spPr>
          <a:xfrm>
            <a:off x="169338" y="1091064"/>
            <a:ext cx="1549911" cy="369332"/>
          </a:xfrm>
          <a:prstGeom prst="rect">
            <a:avLst/>
          </a:prstGeom>
          <a:noFill/>
        </p:spPr>
        <p:txBody>
          <a:bodyPr wrap="none" rtlCol="0">
            <a:spAutoFit/>
          </a:bodyPr>
          <a:lstStyle/>
          <a:p>
            <a:r>
              <a:rPr lang="en-US" dirty="0" err="1">
                <a:solidFill>
                  <a:srgbClr val="0070C0"/>
                </a:solidFill>
              </a:rPr>
              <a:t>Fibroadenoma</a:t>
            </a:r>
            <a:endParaRPr lang="en-US" dirty="0">
              <a:solidFill>
                <a:srgbClr val="0070C0"/>
              </a:solidFill>
            </a:endParaRPr>
          </a:p>
        </p:txBody>
      </p:sp>
      <p:sp>
        <p:nvSpPr>
          <p:cNvPr id="8" name="TextBox 7"/>
          <p:cNvSpPr txBox="1"/>
          <p:nvPr/>
        </p:nvSpPr>
        <p:spPr>
          <a:xfrm>
            <a:off x="2956002" y="852939"/>
            <a:ext cx="1549911" cy="646331"/>
          </a:xfrm>
          <a:prstGeom prst="rect">
            <a:avLst/>
          </a:prstGeom>
          <a:noFill/>
        </p:spPr>
        <p:txBody>
          <a:bodyPr wrap="none" rtlCol="0">
            <a:spAutoFit/>
          </a:bodyPr>
          <a:lstStyle/>
          <a:p>
            <a:pPr algn="ctr"/>
            <a:r>
              <a:rPr lang="en-US" dirty="0">
                <a:solidFill>
                  <a:srgbClr val="0070C0"/>
                </a:solidFill>
              </a:rPr>
              <a:t>Cellular </a:t>
            </a:r>
          </a:p>
          <a:p>
            <a:pPr algn="ctr"/>
            <a:r>
              <a:rPr lang="en-US" dirty="0" err="1">
                <a:solidFill>
                  <a:srgbClr val="0070C0"/>
                </a:solidFill>
              </a:rPr>
              <a:t>Fibroadenoma</a:t>
            </a:r>
            <a:endParaRPr lang="en-US" dirty="0">
              <a:solidFill>
                <a:srgbClr val="0070C0"/>
              </a:solidFill>
            </a:endParaRPr>
          </a:p>
        </p:txBody>
      </p:sp>
      <p:sp>
        <p:nvSpPr>
          <p:cNvPr id="9" name="TextBox 8"/>
          <p:cNvSpPr txBox="1"/>
          <p:nvPr/>
        </p:nvSpPr>
        <p:spPr>
          <a:xfrm>
            <a:off x="5742666" y="852939"/>
            <a:ext cx="1079655" cy="646331"/>
          </a:xfrm>
          <a:prstGeom prst="rect">
            <a:avLst/>
          </a:prstGeom>
          <a:noFill/>
        </p:spPr>
        <p:txBody>
          <a:bodyPr wrap="none" rtlCol="0">
            <a:spAutoFit/>
          </a:bodyPr>
          <a:lstStyle/>
          <a:p>
            <a:pPr algn="ctr"/>
            <a:r>
              <a:rPr lang="en-US" dirty="0">
                <a:solidFill>
                  <a:srgbClr val="0070C0"/>
                </a:solidFill>
              </a:rPr>
              <a:t>Benign</a:t>
            </a:r>
          </a:p>
          <a:p>
            <a:pPr algn="ctr"/>
            <a:r>
              <a:rPr lang="en-US" dirty="0" err="1">
                <a:solidFill>
                  <a:srgbClr val="0070C0"/>
                </a:solidFill>
              </a:rPr>
              <a:t>Phyllodes</a:t>
            </a:r>
            <a:endParaRPr lang="en-US" dirty="0">
              <a:solidFill>
                <a:srgbClr val="0070C0"/>
              </a:solidFill>
            </a:endParaRPr>
          </a:p>
        </p:txBody>
      </p:sp>
      <p:sp>
        <p:nvSpPr>
          <p:cNvPr id="10" name="TextBox 9"/>
          <p:cNvSpPr txBox="1"/>
          <p:nvPr/>
        </p:nvSpPr>
        <p:spPr>
          <a:xfrm>
            <a:off x="8059074" y="852939"/>
            <a:ext cx="1168974" cy="646331"/>
          </a:xfrm>
          <a:prstGeom prst="rect">
            <a:avLst/>
          </a:prstGeom>
          <a:noFill/>
        </p:spPr>
        <p:txBody>
          <a:bodyPr wrap="none" rtlCol="0">
            <a:spAutoFit/>
          </a:bodyPr>
          <a:lstStyle/>
          <a:p>
            <a:pPr algn="ctr"/>
            <a:r>
              <a:rPr lang="en-US" dirty="0">
                <a:solidFill>
                  <a:srgbClr val="0070C0"/>
                </a:solidFill>
              </a:rPr>
              <a:t>Borderline</a:t>
            </a:r>
          </a:p>
          <a:p>
            <a:pPr algn="ctr"/>
            <a:r>
              <a:rPr lang="en-US" dirty="0" err="1">
                <a:solidFill>
                  <a:srgbClr val="0070C0"/>
                </a:solidFill>
              </a:rPr>
              <a:t>Phyllodes</a:t>
            </a:r>
            <a:endParaRPr lang="en-US" dirty="0">
              <a:solidFill>
                <a:srgbClr val="0070C0"/>
              </a:solidFill>
            </a:endParaRPr>
          </a:p>
        </p:txBody>
      </p:sp>
      <p:sp>
        <p:nvSpPr>
          <p:cNvPr id="11" name="TextBox 10"/>
          <p:cNvSpPr txBox="1"/>
          <p:nvPr/>
        </p:nvSpPr>
        <p:spPr>
          <a:xfrm>
            <a:off x="10464800" y="852939"/>
            <a:ext cx="1136337" cy="646331"/>
          </a:xfrm>
          <a:prstGeom prst="rect">
            <a:avLst/>
          </a:prstGeom>
          <a:noFill/>
        </p:spPr>
        <p:txBody>
          <a:bodyPr wrap="none" rtlCol="0">
            <a:spAutoFit/>
          </a:bodyPr>
          <a:lstStyle/>
          <a:p>
            <a:r>
              <a:rPr lang="en-US" dirty="0">
                <a:solidFill>
                  <a:srgbClr val="0070C0"/>
                </a:solidFill>
              </a:rPr>
              <a:t>Malignant</a:t>
            </a:r>
          </a:p>
          <a:p>
            <a:r>
              <a:rPr lang="en-US" dirty="0" err="1">
                <a:solidFill>
                  <a:srgbClr val="0070C0"/>
                </a:solidFill>
              </a:rPr>
              <a:t>Phyllodes</a:t>
            </a:r>
            <a:endParaRPr lang="en-US" dirty="0">
              <a:solidFill>
                <a:srgbClr val="0070C0"/>
              </a:solidFill>
            </a:endParaRPr>
          </a:p>
        </p:txBody>
      </p:sp>
      <p:cxnSp>
        <p:nvCxnSpPr>
          <p:cNvPr id="15" name="Straight Connector 14"/>
          <p:cNvCxnSpPr/>
          <p:nvPr/>
        </p:nvCxnSpPr>
        <p:spPr>
          <a:xfrm>
            <a:off x="944293" y="1634707"/>
            <a:ext cx="1008867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53818" y="1508795"/>
            <a:ext cx="0" cy="13226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024761" y="1508795"/>
            <a:ext cx="0" cy="13226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30957" y="1502989"/>
            <a:ext cx="0" cy="13226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282493" y="1508795"/>
            <a:ext cx="0" cy="13226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628847" y="1508795"/>
            <a:ext cx="0" cy="132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9750" y="1651407"/>
            <a:ext cx="870751" cy="369332"/>
          </a:xfrm>
          <a:prstGeom prst="rect">
            <a:avLst/>
          </a:prstGeom>
          <a:noFill/>
        </p:spPr>
        <p:txBody>
          <a:bodyPr wrap="none" rtlCol="0">
            <a:spAutoFit/>
          </a:bodyPr>
          <a:lstStyle/>
          <a:p>
            <a:r>
              <a:rPr lang="en-US" dirty="0">
                <a:solidFill>
                  <a:schemeClr val="bg1">
                    <a:lumMod val="50000"/>
                  </a:schemeClr>
                </a:solidFill>
              </a:rPr>
              <a:t>MED12</a:t>
            </a:r>
          </a:p>
        </p:txBody>
      </p:sp>
      <p:sp>
        <p:nvSpPr>
          <p:cNvPr id="23" name="TextBox 22"/>
          <p:cNvSpPr txBox="1"/>
          <p:nvPr/>
        </p:nvSpPr>
        <p:spPr>
          <a:xfrm>
            <a:off x="7432303" y="1651407"/>
            <a:ext cx="3292183" cy="369332"/>
          </a:xfrm>
          <a:prstGeom prst="rect">
            <a:avLst/>
          </a:prstGeom>
          <a:noFill/>
        </p:spPr>
        <p:txBody>
          <a:bodyPr wrap="none" rtlCol="0">
            <a:spAutoFit/>
          </a:bodyPr>
          <a:lstStyle/>
          <a:p>
            <a:r>
              <a:rPr lang="en-US" dirty="0">
                <a:solidFill>
                  <a:schemeClr val="bg1">
                    <a:lumMod val="50000"/>
                  </a:schemeClr>
                </a:solidFill>
              </a:rPr>
              <a:t>IGFR1….…RB1……..TP53….....EGFR</a:t>
            </a:r>
          </a:p>
        </p:txBody>
      </p:sp>
      <p:cxnSp>
        <p:nvCxnSpPr>
          <p:cNvPr id="25" name="Straight Arrow Connector 24"/>
          <p:cNvCxnSpPr/>
          <p:nvPr/>
        </p:nvCxnSpPr>
        <p:spPr>
          <a:xfrm flipV="1">
            <a:off x="1533525" y="1855872"/>
            <a:ext cx="5879728" cy="860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45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6" ma:contentTypeDescription="Create a new document." ma:contentTypeScope="" ma:versionID="45b9b9b388e3fa9bf1e4ebdddd333b31">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f7a20e744d22b4b2dae1502f02aff4af"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F18A60-5064-43DD-BE08-06BC8E4B4088}">
  <ds:schemaRefs>
    <ds:schemaRef ds:uri="http://schemas.microsoft.com/sharepoint/v3/contenttype/forms"/>
  </ds:schemaRefs>
</ds:datastoreItem>
</file>

<file path=customXml/itemProps2.xml><?xml version="1.0" encoding="utf-8"?>
<ds:datastoreItem xmlns:ds="http://schemas.openxmlformats.org/officeDocument/2006/customXml" ds:itemID="{0B429301-91C5-44DE-966B-64F7D49B9F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51B55A-4EFB-4B52-8040-086F4B70E3BE}">
  <ds:schemaRefs>
    <ds:schemaRef ds:uri="http://schemas.microsoft.com/office/2006/metadata/properties"/>
    <ds:schemaRef ds:uri="http://schemas.microsoft.com/office/infopath/2007/PartnerControls"/>
    <ds:schemaRef ds:uri="810f3a55-5827-4867-b053-f8bf38e98e1a"/>
    <ds:schemaRef ds:uri="45e9ec89-519e-4911-95c9-484d5e7a405c"/>
  </ds:schemaRefs>
</ds:datastoreItem>
</file>

<file path=docProps/app.xml><?xml version="1.0" encoding="utf-8"?>
<Properties xmlns="http://schemas.openxmlformats.org/officeDocument/2006/extended-properties" xmlns:vt="http://schemas.openxmlformats.org/officeDocument/2006/docPropsVTypes">
  <TotalTime>33202</TotalTime>
  <Words>1915</Words>
  <Application>Microsoft Office PowerPoint</Application>
  <PresentationFormat>Widescreen</PresentationFormat>
  <Paragraphs>311</Paragraphs>
  <Slides>38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BlinkMacSystemFont</vt:lpstr>
      <vt:lpstr>Calibri</vt:lpstr>
      <vt:lpstr>Calibri Light</vt:lpstr>
      <vt:lpstr>Inter</vt:lpstr>
      <vt:lpstr>Symbol</vt:lpstr>
      <vt:lpstr>system-ui</vt:lpstr>
      <vt:lpstr>Wingdings</vt:lpstr>
      <vt:lpstr>Office Theme</vt:lpstr>
      <vt:lpstr>PowerPoint Presentation</vt:lpstr>
      <vt:lpstr>Topics</vt:lpstr>
      <vt:lpstr>PowerPoint Presentation</vt:lpstr>
      <vt:lpstr>PowerPoint Presentation</vt:lpstr>
      <vt:lpstr>Evaluation and Treatment</vt:lpstr>
      <vt:lpstr>Angiosarcoma of the Breast</vt:lpstr>
      <vt:lpstr>Young woman with a Large Right Breast Mass </vt:lpstr>
      <vt:lpstr>PowerPoint Presentation</vt:lpstr>
      <vt:lpstr>Phyllode Tumors</vt:lpstr>
      <vt:lpstr>PowerPoint Presentation</vt:lpstr>
      <vt:lpstr>Phyllodes: Recurrence Risk</vt:lpstr>
      <vt:lpstr>Male Breast Cancer</vt:lpstr>
      <vt:lpstr>PowerPoint Presentation</vt:lpstr>
      <vt:lpstr>PowerPoint Presentation</vt:lpstr>
      <vt:lpstr>Genetic Landscape of Male Breast Cancer</vt:lpstr>
      <vt:lpstr>Breast Cancer Risk for Men</vt:lpstr>
      <vt:lpstr>Mammographic Screening in Men</vt:lpstr>
      <vt:lpstr>Surgical Management of Male Breast Cancer</vt:lpstr>
      <vt:lpstr>Excision of skin over the tumor combined with circumareolar de-epithelialization facilitated a cosmetic nipple-sparing mastectomy for this 2 cm breast cancer in a man with grade 4 gynecomastia.</vt:lpstr>
      <vt:lpstr>Contralateral Breast Cancer Risk</vt:lpstr>
      <vt:lpstr>Metaplastic breast cancer</vt:lpstr>
      <vt:lpstr>Response to neoadjuvant chemotherapy</vt:lpstr>
      <vt:lpstr>New Therapeutic Approaches Spectrum of Metaplastic Histologic Subtypes</vt:lpstr>
      <vt:lpstr>PowerPoint Presentation</vt:lpstr>
      <vt:lpstr>PowerPoint Presentation</vt:lpstr>
      <vt:lpstr>Lobular Breast Cancer</vt:lpstr>
      <vt:lpstr>IDC compared to ILC</vt:lpstr>
      <vt:lpstr>Background</vt:lpstr>
      <vt:lpstr>Patients with ILC have higher positive margin rates than patients with IDC</vt:lpstr>
      <vt:lpstr>If a positive margin occurs, what is the chance of success for re-excision?</vt:lpstr>
      <vt:lpstr>Higher rates of nodal positivity  axillary dissections and radiation</vt:lpstr>
      <vt:lpstr>Should we routinely obtain breast MRI in the pre-operative evaluation of patients with ILC?</vt:lpstr>
      <vt:lpstr>Breast MRI has higher concordance with pathology size than conventional imaging</vt:lpstr>
      <vt:lpstr>Does higher concordance translate to improved surgical outcomes?</vt:lpstr>
      <vt:lpstr>Despite lack of consistent benefit, breast MRI is still recommended by many for ILC evaluation</vt:lpstr>
      <vt:lpstr>Conclusions</vt:lpstr>
      <vt:lpstr>A Few Take Home Points</vt:lpstr>
      <vt:lpstr>Thank You</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Euhus</dc:creator>
  <cp:lastModifiedBy>Susan Peck</cp:lastModifiedBy>
  <cp:revision>112</cp:revision>
  <dcterms:created xsi:type="dcterms:W3CDTF">2017-06-05T17:37:17Z</dcterms:created>
  <dcterms:modified xsi:type="dcterms:W3CDTF">2025-11-06T21:08:49Z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